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Lst>
  <p:sldSz cx="9144000" cy="5143500" type="screen16x9"/>
  <p:notesSz cx="6858000" cy="9144000"/>
  <p:embeddedFontLst>
    <p:embeddedFont>
      <p:font typeface="Lato" panose="020F0502020204030203" pitchFamily="34" charset="0"/>
      <p:regular r:id="rId183"/>
      <p:bold r:id="rId184"/>
      <p:italic r:id="rId185"/>
      <p:boldItalic r:id="rId186"/>
    </p:embeddedFont>
    <p:embeddedFont>
      <p:font typeface="Open Sans" panose="020B0606030504020204" pitchFamily="34" charset="0"/>
      <p:regular r:id="rId187"/>
      <p:bold r:id="rId188"/>
      <p:italic r:id="rId189"/>
      <p:boldItalic r:id="rId190"/>
    </p:embeddedFont>
    <p:embeddedFont>
      <p:font typeface="Open Sans ExtraBold" panose="020B0906030804020204" pitchFamily="34" charset="0"/>
      <p:bold r:id="rId191"/>
      <p:boldItalic r:id="rId192"/>
    </p:embeddedFont>
    <p:embeddedFont>
      <p:font typeface="Open Sans Light" panose="020B0306030504020204" pitchFamily="34" charset="0"/>
      <p:regular r:id="rId193"/>
      <p:bold r:id="rId194"/>
      <p:italic r:id="rId195"/>
      <p:boldItalic r:id="rId196"/>
    </p:embeddedFont>
    <p:embeddedFont>
      <p:font typeface="Open Sans Medium" panose="020B0604020202020204" charset="0"/>
      <p:regular r:id="rId197"/>
      <p:bold r:id="rId198"/>
      <p:italic r:id="rId199"/>
      <p:boldItalic r:id="rId200"/>
    </p:embeddedFont>
    <p:embeddedFont>
      <p:font typeface="Open Sans SemiBold" panose="020B0706030804020204" pitchFamily="34" charset="0"/>
      <p:regular r:id="rId201"/>
      <p:bold r:id="rId202"/>
      <p:italic r:id="rId203"/>
      <p:boldItalic r:id="rId204"/>
    </p:embeddedFont>
    <p:embeddedFont>
      <p:font typeface="PT Sans" panose="020B0503020203020204" pitchFamily="34" charset="0"/>
      <p:regular r:id="rId205"/>
      <p:bold r:id="rId206"/>
      <p:italic r:id="rId207"/>
      <p:boldItalic r:id="rId208"/>
    </p:embeddedFont>
    <p:embeddedFont>
      <p:font typeface="PT Sans Narrow" panose="020B0506020203020204" pitchFamily="34" charset="0"/>
      <p:regular r:id="rId209"/>
      <p:bold r:id="rId210"/>
    </p:embeddedFont>
    <p:embeddedFont>
      <p:font typeface="PT Serif" panose="020A0603040505020204" pitchFamily="18" charset="0"/>
      <p:regular r:id="rId211"/>
      <p:bold r:id="rId212"/>
      <p:italic r:id="rId213"/>
      <p:boldItalic r:id="rId214"/>
    </p:embeddedFont>
    <p:embeddedFont>
      <p:font typeface="Raleway" pitchFamily="2" charset="0"/>
      <p:regular r:id="rId215"/>
      <p:bold r:id="rId216"/>
      <p:italic r:id="rId217"/>
      <p:boldItalic r:id="rId218"/>
    </p:embeddedFont>
    <p:embeddedFont>
      <p:font typeface="Raleway Black" pitchFamily="2" charset="0"/>
      <p:bold r:id="rId219"/>
      <p:boldItalic r:id="rId220"/>
    </p:embeddedFont>
    <p:embeddedFont>
      <p:font typeface="Roboto" panose="02000000000000000000" pitchFamily="2" charset="0"/>
      <p:regular r:id="rId221"/>
      <p:bold r:id="rId222"/>
      <p:italic r:id="rId223"/>
      <p:boldItalic r:id="rId2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9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32B1F7-7738-40B4-A737-BE46D735E732}">
  <a:tblStyle styleId="{3232B1F7-7738-40B4-A737-BE46D735E7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0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9.fntdata"/><Relationship Id="rId205" Type="http://schemas.openxmlformats.org/officeDocument/2006/relationships/font" Target="fonts/font23.fntdata"/><Relationship Id="rId226"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34.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10.fntdata"/><Relationship Id="rId206" Type="http://schemas.openxmlformats.org/officeDocument/2006/relationships/font" Target="fonts/font24.fntdata"/><Relationship Id="rId227"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217" Type="http://schemas.openxmlformats.org/officeDocument/2006/relationships/font" Target="fonts/font35.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11.fntdata"/><Relationship Id="rId207" Type="http://schemas.openxmlformats.org/officeDocument/2006/relationships/font" Target="fonts/font25.fntdata"/><Relationship Id="rId228"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font" Target="fonts/font1.fntdata"/><Relationship Id="rId218" Type="http://schemas.openxmlformats.org/officeDocument/2006/relationships/font" Target="fonts/font36.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12.fntdata"/><Relationship Id="rId208" Type="http://schemas.openxmlformats.org/officeDocument/2006/relationships/font" Target="fonts/font26.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2.fntdata"/><Relationship Id="rId219" Type="http://schemas.openxmlformats.org/officeDocument/2006/relationships/font" Target="fonts/font37.fntdata"/><Relationship Id="rId3" Type="http://schemas.openxmlformats.org/officeDocument/2006/relationships/slide" Target="slides/slide2.xml"/><Relationship Id="rId214" Type="http://schemas.openxmlformats.org/officeDocument/2006/relationships/font" Target="fonts/font32.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13.fntdata"/><Relationship Id="rId209" Type="http://schemas.openxmlformats.org/officeDocument/2006/relationships/font" Target="fonts/font27.fntdata"/><Relationship Id="rId190" Type="http://schemas.openxmlformats.org/officeDocument/2006/relationships/font" Target="fonts/font8.fntdata"/><Relationship Id="rId204" Type="http://schemas.openxmlformats.org/officeDocument/2006/relationships/font" Target="fonts/font22.fntdata"/><Relationship Id="rId220" Type="http://schemas.openxmlformats.org/officeDocument/2006/relationships/font" Target="fonts/font38.fntdata"/><Relationship Id="rId22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28.fntdata"/><Relationship Id="rId215" Type="http://schemas.openxmlformats.org/officeDocument/2006/relationships/font" Target="fonts/font33.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14.fntdata"/><Relationship Id="rId200" Type="http://schemas.openxmlformats.org/officeDocument/2006/relationships/font" Target="fonts/font18.fntdata"/><Relationship Id="rId16" Type="http://schemas.openxmlformats.org/officeDocument/2006/relationships/slide" Target="slides/slide15.xml"/><Relationship Id="rId221" Type="http://schemas.openxmlformats.org/officeDocument/2006/relationships/font" Target="fonts/font39.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font" Target="fonts/font4.fntdata"/><Relationship Id="rId211" Type="http://schemas.openxmlformats.org/officeDocument/2006/relationships/font" Target="fonts/font29.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15.fntdata"/><Relationship Id="rId201" Type="http://schemas.openxmlformats.org/officeDocument/2006/relationships/font" Target="fonts/font19.fntdata"/><Relationship Id="rId222" Type="http://schemas.openxmlformats.org/officeDocument/2006/relationships/font" Target="fonts/font40.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font" Target="fonts/font5.fntdata"/><Relationship Id="rId1" Type="http://schemas.openxmlformats.org/officeDocument/2006/relationships/slideMaster" Target="slideMasters/slideMaster1.xml"/><Relationship Id="rId212" Type="http://schemas.openxmlformats.org/officeDocument/2006/relationships/font" Target="fonts/font30.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16.fntdata"/><Relationship Id="rId202" Type="http://schemas.openxmlformats.org/officeDocument/2006/relationships/font" Target="fonts/font20.fntdata"/><Relationship Id="rId223" Type="http://schemas.openxmlformats.org/officeDocument/2006/relationships/font" Target="fonts/font41.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6.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31.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font" Target="fonts/font17.fntdata"/><Relationship Id="rId203" Type="http://schemas.openxmlformats.org/officeDocument/2006/relationships/font" Target="fonts/font21.fntdata"/><Relationship Id="rId19" Type="http://schemas.openxmlformats.org/officeDocument/2006/relationships/slide" Target="slides/slide18.xml"/><Relationship Id="rId224" Type="http://schemas.openxmlformats.org/officeDocument/2006/relationships/font" Target="fonts/font42.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272017477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27201747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b488251f1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3b488251f1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9"/>
        <p:cNvGrpSpPr/>
        <p:nvPr/>
      </p:nvGrpSpPr>
      <p:grpSpPr>
        <a:xfrm>
          <a:off x="0" y="0"/>
          <a:ext cx="0" cy="0"/>
          <a:chOff x="0" y="0"/>
          <a:chExt cx="0" cy="0"/>
        </a:xfrm>
      </p:grpSpPr>
      <p:sp>
        <p:nvSpPr>
          <p:cNvPr id="1880" name="Google Shape;1880;g392752e933a_1_1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1" name="Google Shape;1881;g392752e933a_1_1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g392752e933a_1_2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3" name="Google Shape;1893;g392752e933a_1_2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g392752e933a_1_2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5" name="Google Shape;1905;g392752e933a_1_2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392752e933a_1_1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392752e933a_1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392752e933a_1_1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392752e933a_1_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392752e933a_1_1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392752e933a_1_1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392752e933a_1_1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392752e933a_1_1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392752e933a_1_2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392752e933a_1_2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392752e933a_1_2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392752e933a_1_2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g392752e933a_1_1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5" name="Google Shape;2035;g392752e933a_1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b488251f1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b488251f1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392752e933a_1_2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3" name="Google Shape;2043;g392752e933a_1_2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392752e933a_1_2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392752e933a_1_2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3b962a50f9f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3b962a50f9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6"/>
        <p:cNvGrpSpPr/>
        <p:nvPr/>
      </p:nvGrpSpPr>
      <p:grpSpPr>
        <a:xfrm>
          <a:off x="0" y="0"/>
          <a:ext cx="0" cy="0"/>
          <a:chOff x="0" y="0"/>
          <a:chExt cx="0" cy="0"/>
        </a:xfrm>
      </p:grpSpPr>
      <p:sp>
        <p:nvSpPr>
          <p:cNvPr id="2087" name="Google Shape;2087;g3b962a50f9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8" name="Google Shape;2088;g3b962a50f9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392752e933a_1_2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392752e933a_1_2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3b962a50f9f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3b962a50f9f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g3b857785c40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9" name="Google Shape;2129;g3b857785c4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392752e933a_1_1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392752e933a_1_1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392752e933a_1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392752e933a_1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392752e933a_1_1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392752e933a_1_1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b488251f1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b488251f1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3b6a4ab1357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3b6a4ab135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3b6a4ab1357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3b6a4ab135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3b6a4ab1357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3b6a4ab135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3b6a4ab1357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3b6a4ab135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g3b6a4ab135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8" name="Google Shape;2198;g3b6a4ab135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3b6a4ab1357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3b6a4ab1357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g3b857785c4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7" name="Google Shape;2227;g3b857785c4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3b857785c4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5" name="Google Shape;2235;g3b857785c4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1"/>
        <p:cNvGrpSpPr/>
        <p:nvPr/>
      </p:nvGrpSpPr>
      <p:grpSpPr>
        <a:xfrm>
          <a:off x="0" y="0"/>
          <a:ext cx="0" cy="0"/>
          <a:chOff x="0" y="0"/>
          <a:chExt cx="0" cy="0"/>
        </a:xfrm>
      </p:grpSpPr>
      <p:sp>
        <p:nvSpPr>
          <p:cNvPr id="2242" name="Google Shape;2242;g3b857785c4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3" name="Google Shape;2243;g3b857785c4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3b857785c4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3b857785c4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b488251f1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b488251f1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Google Shape;2259;g3b857785c40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0" name="Google Shape;2260;g3b857785c40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0"/>
        <p:cNvGrpSpPr/>
        <p:nvPr/>
      </p:nvGrpSpPr>
      <p:grpSpPr>
        <a:xfrm>
          <a:off x="0" y="0"/>
          <a:ext cx="0" cy="0"/>
          <a:chOff x="0" y="0"/>
          <a:chExt cx="0" cy="0"/>
        </a:xfrm>
      </p:grpSpPr>
      <p:sp>
        <p:nvSpPr>
          <p:cNvPr id="2271" name="Google Shape;2271;g3b857785c40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2" name="Google Shape;2272;g3b857785c4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9"/>
        <p:cNvGrpSpPr/>
        <p:nvPr/>
      </p:nvGrpSpPr>
      <p:grpSpPr>
        <a:xfrm>
          <a:off x="0" y="0"/>
          <a:ext cx="0" cy="0"/>
          <a:chOff x="0" y="0"/>
          <a:chExt cx="0" cy="0"/>
        </a:xfrm>
      </p:grpSpPr>
      <p:sp>
        <p:nvSpPr>
          <p:cNvPr id="2290" name="Google Shape;2290;g3b857785c40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1" name="Google Shape;2291;g3b857785c4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3b857785c40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3b857785c4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3b857785c40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6" name="Google Shape;2336;g3b857785c40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3b857785c40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3b857785c4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4"/>
        <p:cNvGrpSpPr/>
        <p:nvPr/>
      </p:nvGrpSpPr>
      <p:grpSpPr>
        <a:xfrm>
          <a:off x="0" y="0"/>
          <a:ext cx="0" cy="0"/>
          <a:chOff x="0" y="0"/>
          <a:chExt cx="0" cy="0"/>
        </a:xfrm>
      </p:grpSpPr>
      <p:sp>
        <p:nvSpPr>
          <p:cNvPr id="2375" name="Google Shape;2375;g3b857785c40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6" name="Google Shape;2376;g3b857785c40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g3b857785c40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g3b857785c4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3b857785c40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3b857785c4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3b857785c40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3b857785c40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b488251f19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b488251f1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g3b857785c40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5" name="Google Shape;2445;g3b857785c40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3b857785c40_0_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3b857785c40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3b857785c40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3b857785c40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2"/>
        <p:cNvGrpSpPr/>
        <p:nvPr/>
      </p:nvGrpSpPr>
      <p:grpSpPr>
        <a:xfrm>
          <a:off x="0" y="0"/>
          <a:ext cx="0" cy="0"/>
          <a:chOff x="0" y="0"/>
          <a:chExt cx="0" cy="0"/>
        </a:xfrm>
      </p:grpSpPr>
      <p:sp>
        <p:nvSpPr>
          <p:cNvPr id="2503" name="Google Shape;2503;g3b857785c40_0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4" name="Google Shape;2504;g3b857785c40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5"/>
        <p:cNvGrpSpPr/>
        <p:nvPr/>
      </p:nvGrpSpPr>
      <p:grpSpPr>
        <a:xfrm>
          <a:off x="0" y="0"/>
          <a:ext cx="0" cy="0"/>
          <a:chOff x="0" y="0"/>
          <a:chExt cx="0" cy="0"/>
        </a:xfrm>
      </p:grpSpPr>
      <p:sp>
        <p:nvSpPr>
          <p:cNvPr id="2526" name="Google Shape;2526;g3b6a4ab1357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7" name="Google Shape;2527;g3b6a4ab1357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3b962a50f9f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6" name="Google Shape;2536;g3b962a50f9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9"/>
        <p:cNvGrpSpPr/>
        <p:nvPr/>
      </p:nvGrpSpPr>
      <p:grpSpPr>
        <a:xfrm>
          <a:off x="0" y="0"/>
          <a:ext cx="0" cy="0"/>
          <a:chOff x="0" y="0"/>
          <a:chExt cx="0" cy="0"/>
        </a:xfrm>
      </p:grpSpPr>
      <p:sp>
        <p:nvSpPr>
          <p:cNvPr id="2560" name="Google Shape;2560;g3b962a50f9f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1" name="Google Shape;2561;g3b962a50f9f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9"/>
        <p:cNvGrpSpPr/>
        <p:nvPr/>
      </p:nvGrpSpPr>
      <p:grpSpPr>
        <a:xfrm>
          <a:off x="0" y="0"/>
          <a:ext cx="0" cy="0"/>
          <a:chOff x="0" y="0"/>
          <a:chExt cx="0" cy="0"/>
        </a:xfrm>
      </p:grpSpPr>
      <p:sp>
        <p:nvSpPr>
          <p:cNvPr id="2570" name="Google Shape;2570;g3b962a50f9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1" name="Google Shape;2571;g3b962a50f9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g3b962a50f9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1" name="Google Shape;2581;g3b962a50f9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2"/>
        <p:cNvGrpSpPr/>
        <p:nvPr/>
      </p:nvGrpSpPr>
      <p:grpSpPr>
        <a:xfrm>
          <a:off x="0" y="0"/>
          <a:ext cx="0" cy="0"/>
          <a:chOff x="0" y="0"/>
          <a:chExt cx="0" cy="0"/>
        </a:xfrm>
      </p:grpSpPr>
      <p:sp>
        <p:nvSpPr>
          <p:cNvPr id="2593" name="Google Shape;2593;g3b962a50f9f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4" name="Google Shape;2594;g3b962a50f9f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b488251f19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b488251f1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g3bb33e6d39e_2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8" name="Google Shape;2608;g3bb33e6d39e_2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1"/>
        <p:cNvGrpSpPr/>
        <p:nvPr/>
      </p:nvGrpSpPr>
      <p:grpSpPr>
        <a:xfrm>
          <a:off x="0" y="0"/>
          <a:ext cx="0" cy="0"/>
          <a:chOff x="0" y="0"/>
          <a:chExt cx="0" cy="0"/>
        </a:xfrm>
      </p:grpSpPr>
      <p:sp>
        <p:nvSpPr>
          <p:cNvPr id="2612" name="Google Shape;2612;g3ba33e32c6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3" name="Google Shape;2613;g3ba33e32c6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g3ba33e32c66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0" name="Google Shape;2620;g3ba33e32c66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0"/>
        <p:cNvGrpSpPr/>
        <p:nvPr/>
      </p:nvGrpSpPr>
      <p:grpSpPr>
        <a:xfrm>
          <a:off x="0" y="0"/>
          <a:ext cx="0" cy="0"/>
          <a:chOff x="0" y="0"/>
          <a:chExt cx="0" cy="0"/>
        </a:xfrm>
      </p:grpSpPr>
      <p:sp>
        <p:nvSpPr>
          <p:cNvPr id="2631" name="Google Shape;2631;g3ba33e32c6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2" name="Google Shape;2632;g3ba33e32c6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6"/>
        <p:cNvGrpSpPr/>
        <p:nvPr/>
      </p:nvGrpSpPr>
      <p:grpSpPr>
        <a:xfrm>
          <a:off x="0" y="0"/>
          <a:ext cx="0" cy="0"/>
          <a:chOff x="0" y="0"/>
          <a:chExt cx="0" cy="0"/>
        </a:xfrm>
      </p:grpSpPr>
      <p:sp>
        <p:nvSpPr>
          <p:cNvPr id="2647" name="Google Shape;2647;g3ba33e32c66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8" name="Google Shape;2648;g3ba33e32c66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3"/>
        <p:cNvGrpSpPr/>
        <p:nvPr/>
      </p:nvGrpSpPr>
      <p:grpSpPr>
        <a:xfrm>
          <a:off x="0" y="0"/>
          <a:ext cx="0" cy="0"/>
          <a:chOff x="0" y="0"/>
          <a:chExt cx="0" cy="0"/>
        </a:xfrm>
      </p:grpSpPr>
      <p:sp>
        <p:nvSpPr>
          <p:cNvPr id="2664" name="Google Shape;2664;g3ba33e32c6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5" name="Google Shape;2665;g3ba33e32c6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0"/>
        <p:cNvGrpSpPr/>
        <p:nvPr/>
      </p:nvGrpSpPr>
      <p:grpSpPr>
        <a:xfrm>
          <a:off x="0" y="0"/>
          <a:ext cx="0" cy="0"/>
          <a:chOff x="0" y="0"/>
          <a:chExt cx="0" cy="0"/>
        </a:xfrm>
      </p:grpSpPr>
      <p:sp>
        <p:nvSpPr>
          <p:cNvPr id="2671" name="Google Shape;2671;g3ba33e32c66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2" name="Google Shape;2672;g3ba33e32c66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g3ba33e32c66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4" name="Google Shape;2684;g3ba33e32c66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g3ba33e32c66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1" name="Google Shape;2701;g3ba33e32c66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3bb33e6d39e_2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3bb33e6d39e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b488251f1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b488251f1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g3ba33e32c66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3" name="Google Shape;2743;g3ba33e32c66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3"/>
        <p:cNvGrpSpPr/>
        <p:nvPr/>
      </p:nvGrpSpPr>
      <p:grpSpPr>
        <a:xfrm>
          <a:off x="0" y="0"/>
          <a:ext cx="0" cy="0"/>
          <a:chOff x="0" y="0"/>
          <a:chExt cx="0" cy="0"/>
        </a:xfrm>
      </p:grpSpPr>
      <p:sp>
        <p:nvSpPr>
          <p:cNvPr id="2754" name="Google Shape;2754;g3ba33e32c66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5" name="Google Shape;2755;g3ba33e32c66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9"/>
        <p:cNvGrpSpPr/>
        <p:nvPr/>
      </p:nvGrpSpPr>
      <p:grpSpPr>
        <a:xfrm>
          <a:off x="0" y="0"/>
          <a:ext cx="0" cy="0"/>
          <a:chOff x="0" y="0"/>
          <a:chExt cx="0" cy="0"/>
        </a:xfrm>
      </p:grpSpPr>
      <p:sp>
        <p:nvSpPr>
          <p:cNvPr id="2770" name="Google Shape;2770;g3ba33e32c6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1" name="Google Shape;2771;g3ba33e32c66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1"/>
        <p:cNvGrpSpPr/>
        <p:nvPr/>
      </p:nvGrpSpPr>
      <p:grpSpPr>
        <a:xfrm>
          <a:off x="0" y="0"/>
          <a:ext cx="0" cy="0"/>
          <a:chOff x="0" y="0"/>
          <a:chExt cx="0" cy="0"/>
        </a:xfrm>
      </p:grpSpPr>
      <p:sp>
        <p:nvSpPr>
          <p:cNvPr id="2792" name="Google Shape;2792;g3ba33e32c66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3" name="Google Shape;2793;g3ba33e32c66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g3ba33e32c66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9" name="Google Shape;2819;g3ba33e32c66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5"/>
        <p:cNvGrpSpPr/>
        <p:nvPr/>
      </p:nvGrpSpPr>
      <p:grpSpPr>
        <a:xfrm>
          <a:off x="0" y="0"/>
          <a:ext cx="0" cy="0"/>
          <a:chOff x="0" y="0"/>
          <a:chExt cx="0" cy="0"/>
        </a:xfrm>
      </p:grpSpPr>
      <p:sp>
        <p:nvSpPr>
          <p:cNvPr id="2846" name="Google Shape;2846;g3bb33e6d39e_2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7" name="Google Shape;2847;g3bb33e6d39e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3bb33e6d39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3bb33e6d39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g3ba33e32c6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7" name="Google Shape;2907;g3ba33e32c6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2"/>
        <p:cNvGrpSpPr/>
        <p:nvPr/>
      </p:nvGrpSpPr>
      <p:grpSpPr>
        <a:xfrm>
          <a:off x="0" y="0"/>
          <a:ext cx="0" cy="0"/>
          <a:chOff x="0" y="0"/>
          <a:chExt cx="0" cy="0"/>
        </a:xfrm>
      </p:grpSpPr>
      <p:sp>
        <p:nvSpPr>
          <p:cNvPr id="2913" name="Google Shape;2913;g3bb33e6d39e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4" name="Google Shape;2914;g3bb33e6d39e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0"/>
        <p:cNvGrpSpPr/>
        <p:nvPr/>
      </p:nvGrpSpPr>
      <p:grpSpPr>
        <a:xfrm>
          <a:off x="0" y="0"/>
          <a:ext cx="0" cy="0"/>
          <a:chOff x="0" y="0"/>
          <a:chExt cx="0" cy="0"/>
        </a:xfrm>
      </p:grpSpPr>
      <p:sp>
        <p:nvSpPr>
          <p:cNvPr id="2921" name="Google Shape;2921;g3bb33e6d39e_2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2" name="Google Shape;2922;g3bb33e6d39e_2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92752e933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92752e933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8"/>
        <p:cNvGrpSpPr/>
        <p:nvPr/>
      </p:nvGrpSpPr>
      <p:grpSpPr>
        <a:xfrm>
          <a:off x="0" y="0"/>
          <a:ext cx="0" cy="0"/>
          <a:chOff x="0" y="0"/>
          <a:chExt cx="0" cy="0"/>
        </a:xfrm>
      </p:grpSpPr>
      <p:sp>
        <p:nvSpPr>
          <p:cNvPr id="2929" name="Google Shape;2929;g3bb33e6d39e_2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0" name="Google Shape;2930;g3bb33e6d39e_2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8"/>
        <p:cNvGrpSpPr/>
        <p:nvPr/>
      </p:nvGrpSpPr>
      <p:grpSpPr>
        <a:xfrm>
          <a:off x="0" y="0"/>
          <a:ext cx="0" cy="0"/>
          <a:chOff x="0" y="0"/>
          <a:chExt cx="0" cy="0"/>
        </a:xfrm>
      </p:grpSpPr>
      <p:sp>
        <p:nvSpPr>
          <p:cNvPr id="2939" name="Google Shape;2939;g3bb33e6d39e_2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0" name="Google Shape;2940;g3bb33e6d39e_2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7"/>
        <p:cNvGrpSpPr/>
        <p:nvPr/>
      </p:nvGrpSpPr>
      <p:grpSpPr>
        <a:xfrm>
          <a:off x="0" y="0"/>
          <a:ext cx="0" cy="0"/>
          <a:chOff x="0" y="0"/>
          <a:chExt cx="0" cy="0"/>
        </a:xfrm>
      </p:grpSpPr>
      <p:sp>
        <p:nvSpPr>
          <p:cNvPr id="2948" name="Google Shape;2948;g3bb33e6d39e_2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9" name="Google Shape;2949;g3bb33e6d39e_2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6"/>
        <p:cNvGrpSpPr/>
        <p:nvPr/>
      </p:nvGrpSpPr>
      <p:grpSpPr>
        <a:xfrm>
          <a:off x="0" y="0"/>
          <a:ext cx="0" cy="0"/>
          <a:chOff x="0" y="0"/>
          <a:chExt cx="0" cy="0"/>
        </a:xfrm>
      </p:grpSpPr>
      <p:sp>
        <p:nvSpPr>
          <p:cNvPr id="2957" name="Google Shape;2957;g3bb33e6d39e_2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8" name="Google Shape;2958;g3bb33e6d39e_2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5"/>
        <p:cNvGrpSpPr/>
        <p:nvPr/>
      </p:nvGrpSpPr>
      <p:grpSpPr>
        <a:xfrm>
          <a:off x="0" y="0"/>
          <a:ext cx="0" cy="0"/>
          <a:chOff x="0" y="0"/>
          <a:chExt cx="0" cy="0"/>
        </a:xfrm>
      </p:grpSpPr>
      <p:sp>
        <p:nvSpPr>
          <p:cNvPr id="2966" name="Google Shape;2966;g3bb33e6d39e_2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7" name="Google Shape;2967;g3bb33e6d39e_2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4"/>
        <p:cNvGrpSpPr/>
        <p:nvPr/>
      </p:nvGrpSpPr>
      <p:grpSpPr>
        <a:xfrm>
          <a:off x="0" y="0"/>
          <a:ext cx="0" cy="0"/>
          <a:chOff x="0" y="0"/>
          <a:chExt cx="0" cy="0"/>
        </a:xfrm>
      </p:grpSpPr>
      <p:sp>
        <p:nvSpPr>
          <p:cNvPr id="2975" name="Google Shape;2975;g3bb33e6d39e_2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6" name="Google Shape;2976;g3bb33e6d39e_2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Google Shape;2982;g3bb33e6d39e_2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3" name="Google Shape;2983;g3bb33e6d39e_2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5"/>
        <p:cNvGrpSpPr/>
        <p:nvPr/>
      </p:nvGrpSpPr>
      <p:grpSpPr>
        <a:xfrm>
          <a:off x="0" y="0"/>
          <a:ext cx="0" cy="0"/>
          <a:chOff x="0" y="0"/>
          <a:chExt cx="0" cy="0"/>
        </a:xfrm>
      </p:grpSpPr>
      <p:sp>
        <p:nvSpPr>
          <p:cNvPr id="2996" name="Google Shape;2996;g3bb33e6d39e_2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7" name="Google Shape;2997;g3bb33e6d39e_2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8"/>
        <p:cNvGrpSpPr/>
        <p:nvPr/>
      </p:nvGrpSpPr>
      <p:grpSpPr>
        <a:xfrm>
          <a:off x="0" y="0"/>
          <a:ext cx="0" cy="0"/>
          <a:chOff x="0" y="0"/>
          <a:chExt cx="0" cy="0"/>
        </a:xfrm>
      </p:grpSpPr>
      <p:sp>
        <p:nvSpPr>
          <p:cNvPr id="3009" name="Google Shape;3009;g3bb33e6d39e_2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0" name="Google Shape;3010;g3bb33e6d39e_2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8"/>
        <p:cNvGrpSpPr/>
        <p:nvPr/>
      </p:nvGrpSpPr>
      <p:grpSpPr>
        <a:xfrm>
          <a:off x="0" y="0"/>
          <a:ext cx="0" cy="0"/>
          <a:chOff x="0" y="0"/>
          <a:chExt cx="0" cy="0"/>
        </a:xfrm>
      </p:grpSpPr>
      <p:sp>
        <p:nvSpPr>
          <p:cNvPr id="3019" name="Google Shape;3019;g3075796cf05_1_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0" name="Google Shape;3020;g3075796cf05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b488251f19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b488251f1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3075796cf05_1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3075796cf05_1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b488251f1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b488251f1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075796cf0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075796cf0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b488251f19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b488251f1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b488251f19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b488251f19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b488251f19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b488251f19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b488251f19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b488251f19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b488251f19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b488251f19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b488251f19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b488251f19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fab4437b8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fab4437b8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b488251f19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b488251f1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92752e933a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92752e933a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92752e933a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92752e933a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b962a50f9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b962a50f9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92752e933a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92752e933a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075796cf05_1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075796cf05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92752e933a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92752e933a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92752e933a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92752e933a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92752e933a_1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92752e933a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92752e933a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92752e933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92752e933a_1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92752e933a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92752e933a_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92752e933a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92752e933a_1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92752e933a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92752e933a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92752e933a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b962a50f9f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b962a50f9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075796cf05_1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075796cf05_1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075796cf05_1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075796cf05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92752e933a_1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92752e933a_1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92752e933a_1_8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92752e933a_1_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92752e933a_1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92752e933a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92752e933a_1_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92752e933a_1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92752e933a_1_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392752e933a_1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92752e933a_1_7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392752e933a_1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92752e933a_1_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92752e933a_1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92752e933a_1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92752e933a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b962a50f9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b962a50f9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92752e933a_1_1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92752e933a_1_1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92752e933a_1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92752e933a_1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92752e933a_1_2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92752e933a_1_2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92752e933a_1_1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392752e933a_1_1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392752e933a_1_2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392752e933a_1_2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392752e933a_1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392752e933a_1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392752e933a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392752e933a_1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392752e933a_1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392752e933a_1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392752e933a_1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392752e933a_1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92752e933a_1_9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392752e933a_1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6434b6f2c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6434b6f2c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38adf31d6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38adf31d6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38adf31d6b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38adf31d6b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38adf31d6b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38adf31d6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3b962a50f9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3b962a50f9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392752e933a_1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392752e933a_1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3075796cf05_1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3075796cf05_1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392752e933a_1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392752e933a_1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392752e933a_1_10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392752e933a_1_1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392752e933a_1_2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392752e933a_1_2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3075796cf05_1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3075796cf05_1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6434b6f2c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6434b6f2c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392752e933a_1_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392752e933a_1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392752e933a_1_19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392752e933a_1_1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3b6a4ab1357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3b6a4ab135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3bb33e6d39e_2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3bb33e6d39e_2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3bb33e6d39e_2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3bb33e6d39e_2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92752e933a_1_2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92752e933a_1_2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392752e933a_1_1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392752e933a_1_1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392752e933a_1_10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392752e933a_1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392752e933a_1_10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392752e933a_1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3bb33e6d39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3bb33e6d3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6434b6f2c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6434b6f2c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3bb33e6d39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2" name="Google Shape;1692;g3bb33e6d39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3bb33e6d39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3bb33e6d39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3bb33e6d39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3bb33e6d39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3bb33e6d39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3bb33e6d39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3bb33e6d39e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3bb33e6d3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3bb33e6d39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3bb33e6d39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3bb33e6d39e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3" name="Google Shape;1743;g3bb33e6d39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3bb33e6d39e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3bb33e6d39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3bb33e6d39e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3bb33e6d39e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g3075796cf05_1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0" name="Google Shape;1770;g3075796cf05_1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b962a50f9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b962a50f9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307b0312dc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307b0312dc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392752e933a_1_1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392752e933a_1_1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g3bb33e6d39e_2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4" name="Google Shape;1794;g3bb33e6d39e_2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392752e933a_1_1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5" name="Google Shape;1805;g392752e933a_1_1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392752e933a_1_1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392752e933a_1_1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392752e933a_1_1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392752e933a_1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392752e933a_1_1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392752e933a_1_1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392752e933a_1_1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392752e933a_1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392752e933a_1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9" name="Google Shape;1859;g392752e933a_1_1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392752e933a_1_1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392752e933a_1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reamline2"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80"/>
        <p:cNvGrpSpPr/>
        <p:nvPr/>
      </p:nvGrpSpPr>
      <p:grpSpPr>
        <a:xfrm>
          <a:off x="0" y="0"/>
          <a:ext cx="0" cy="0"/>
          <a:chOff x="0" y="0"/>
          <a:chExt cx="0" cy="0"/>
        </a:xfrm>
      </p:grpSpPr>
      <p:grpSp>
        <p:nvGrpSpPr>
          <p:cNvPr id="81" name="Google Shape;81;p12"/>
          <p:cNvGrpSpPr/>
          <p:nvPr/>
        </p:nvGrpSpPr>
        <p:grpSpPr>
          <a:xfrm>
            <a:off x="830392" y="4169130"/>
            <a:ext cx="745763" cy="45826"/>
            <a:chOff x="4580561" y="2589004"/>
            <a:chExt cx="1064464" cy="25200"/>
          </a:xfrm>
        </p:grpSpPr>
        <p:sp>
          <p:nvSpPr>
            <p:cNvPr id="82" name="Google Shape;82;p1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12"/>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5" name="Google Shape;85;p12"/>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86" name="Google Shape;86;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6328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0959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entimeter question">
  <p:cSld name="SECTION_TITLE_AND_DESCRIPTION_1">
    <p:spTree>
      <p:nvGrpSpPr>
        <p:cNvPr id="1" name="Shape 70"/>
        <p:cNvGrpSpPr/>
        <p:nvPr/>
      </p:nvGrpSpPr>
      <p:grpSpPr>
        <a:xfrm>
          <a:off x="0" y="0"/>
          <a:ext cx="0" cy="0"/>
          <a:chOff x="0" y="0"/>
          <a:chExt cx="0" cy="0"/>
        </a:xfrm>
      </p:grpSpPr>
      <p:sp>
        <p:nvSpPr>
          <p:cNvPr id="71" name="Google Shape;71;p10"/>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600"/>
              <a:buNone/>
              <a:defRPr sz="2600">
                <a:solidFill>
                  <a:schemeClr val="lt1"/>
                </a:solidFill>
              </a:defRPr>
            </a:lvl1pPr>
            <a:lvl2pPr lvl="1">
              <a:spcBef>
                <a:spcPts val="0"/>
              </a:spcBef>
              <a:spcAft>
                <a:spcPts val="0"/>
              </a:spcAft>
              <a:buClr>
                <a:schemeClr val="lt1"/>
              </a:buClr>
              <a:buSzPts val="2600"/>
              <a:buNone/>
              <a:defRPr sz="2600">
                <a:solidFill>
                  <a:schemeClr val="lt1"/>
                </a:solidFill>
              </a:defRPr>
            </a:lvl2pPr>
            <a:lvl3pPr lvl="2">
              <a:spcBef>
                <a:spcPts val="0"/>
              </a:spcBef>
              <a:spcAft>
                <a:spcPts val="0"/>
              </a:spcAft>
              <a:buClr>
                <a:schemeClr val="lt1"/>
              </a:buClr>
              <a:buSzPts val="2600"/>
              <a:buNone/>
              <a:defRPr sz="2600">
                <a:solidFill>
                  <a:schemeClr val="lt1"/>
                </a:solidFill>
              </a:defRPr>
            </a:lvl3pPr>
            <a:lvl4pPr lvl="3">
              <a:spcBef>
                <a:spcPts val="0"/>
              </a:spcBef>
              <a:spcAft>
                <a:spcPts val="0"/>
              </a:spcAft>
              <a:buClr>
                <a:schemeClr val="lt1"/>
              </a:buClr>
              <a:buSzPts val="2600"/>
              <a:buNone/>
              <a:defRPr sz="2600">
                <a:solidFill>
                  <a:schemeClr val="lt1"/>
                </a:solidFill>
              </a:defRPr>
            </a:lvl4pPr>
            <a:lvl5pPr lvl="4">
              <a:spcBef>
                <a:spcPts val="0"/>
              </a:spcBef>
              <a:spcAft>
                <a:spcPts val="0"/>
              </a:spcAft>
              <a:buClr>
                <a:schemeClr val="lt1"/>
              </a:buClr>
              <a:buSzPts val="2600"/>
              <a:buNone/>
              <a:defRPr sz="2600">
                <a:solidFill>
                  <a:schemeClr val="lt1"/>
                </a:solidFill>
              </a:defRPr>
            </a:lvl5pPr>
            <a:lvl6pPr lvl="5">
              <a:spcBef>
                <a:spcPts val="0"/>
              </a:spcBef>
              <a:spcAft>
                <a:spcPts val="0"/>
              </a:spcAft>
              <a:buClr>
                <a:schemeClr val="lt1"/>
              </a:buClr>
              <a:buSzPts val="2600"/>
              <a:buNone/>
              <a:defRPr sz="2600">
                <a:solidFill>
                  <a:schemeClr val="lt1"/>
                </a:solidFill>
              </a:defRPr>
            </a:lvl6pPr>
            <a:lvl7pPr lvl="6">
              <a:spcBef>
                <a:spcPts val="0"/>
              </a:spcBef>
              <a:spcAft>
                <a:spcPts val="0"/>
              </a:spcAft>
              <a:buClr>
                <a:schemeClr val="lt1"/>
              </a:buClr>
              <a:buSzPts val="2600"/>
              <a:buNone/>
              <a:defRPr sz="2600">
                <a:solidFill>
                  <a:schemeClr val="lt1"/>
                </a:solidFill>
              </a:defRPr>
            </a:lvl7pPr>
            <a:lvl8pPr lvl="7">
              <a:spcBef>
                <a:spcPts val="0"/>
              </a:spcBef>
              <a:spcAft>
                <a:spcPts val="0"/>
              </a:spcAft>
              <a:buClr>
                <a:schemeClr val="lt1"/>
              </a:buClr>
              <a:buSzPts val="2600"/>
              <a:buNone/>
              <a:defRPr sz="2600">
                <a:solidFill>
                  <a:schemeClr val="lt1"/>
                </a:solidFill>
              </a:defRPr>
            </a:lvl8pPr>
            <a:lvl9pPr lvl="8">
              <a:spcBef>
                <a:spcPts val="0"/>
              </a:spcBef>
              <a:spcAft>
                <a:spcPts val="0"/>
              </a:spcAft>
              <a:buClr>
                <a:schemeClr val="lt1"/>
              </a:buClr>
              <a:buSzPts val="2600"/>
              <a:buNone/>
              <a:defRPr sz="2600">
                <a:solidFill>
                  <a:schemeClr val="lt1"/>
                </a:solidFill>
              </a:defRPr>
            </a:lvl9pPr>
          </a:lstStyle>
          <a:p>
            <a:endParaRPr/>
          </a:p>
        </p:txBody>
      </p:sp>
      <p:sp>
        <p:nvSpPr>
          <p:cNvPr id="73" name="Google Shape;73;p10"/>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4" name="Google Shape;7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10"/>
          <p:cNvPicPr preferRelativeResize="0"/>
          <p:nvPr/>
        </p:nvPicPr>
        <p:blipFill>
          <a:blip r:embed="rId2">
            <a:alphaModFix/>
          </a:blip>
          <a:stretch>
            <a:fillRect/>
          </a:stretch>
        </p:blipFill>
        <p:spPr>
          <a:xfrm>
            <a:off x="4787088" y="-1"/>
            <a:ext cx="4148674" cy="1594650"/>
          </a:xfrm>
          <a:prstGeom prst="rect">
            <a:avLst/>
          </a:prstGeom>
          <a:noFill/>
          <a:ln>
            <a:noFill/>
          </a:ln>
        </p:spPr>
      </p:pic>
      <p:sp>
        <p:nvSpPr>
          <p:cNvPr id="76" name="Google Shape;76;p10"/>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Open Sans"/>
              <a:buChar char="●"/>
              <a:defRPr sz="1300">
                <a:solidFill>
                  <a:schemeClr val="dk2"/>
                </a:solidFill>
                <a:latin typeface="Open Sans"/>
                <a:ea typeface="Open Sans"/>
                <a:cs typeface="Open Sans"/>
                <a:sym typeface="Open Sans"/>
              </a:defRPr>
            </a:lvl1pPr>
            <a:lvl2pPr marL="914400" lvl="1"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2pPr>
            <a:lvl3pPr marL="1371600" lvl="2"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3pPr>
            <a:lvl4pPr marL="1828800" lvl="3"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4pPr>
            <a:lvl5pPr marL="2286000" lvl="4"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5pPr>
            <a:lvl6pPr marL="2743200" lvl="5"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6pPr>
            <a:lvl7pPr marL="3200400" lvl="6"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7pPr>
            <a:lvl8pPr marL="3657600" lvl="7"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8pPr>
            <a:lvl9pPr marL="4114800" lvl="8" indent="-29845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4.xml"/><Relationship Id="rId5" Type="http://schemas.openxmlformats.org/officeDocument/2006/relationships/hyperlink" Target="https://pubmed.ncbi.nlm.nih.gov/37552784" TargetMode="External"/><Relationship Id="rId4" Type="http://schemas.openxmlformats.org/officeDocument/2006/relationships/hyperlink" Target="https://pubmed.ncbi.nlm.nih.gov/36697140"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pubmed.ncbi.nlm.nih.gov/37552784"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0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pubmed.ncbi.nlm.nih.gov/37552784"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hyperlink" Target="https://pubmed.ncbi.nlm.nih.gov/37552784" TargetMode="External"/><Relationship Id="rId4" Type="http://schemas.openxmlformats.org/officeDocument/2006/relationships/hyperlink" Target="https://pubmed.ncbi.nlm.nih.gov/36697140"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hyperlink" Target="https://www.sciencedirect.com/science/article/pii/S0735109720350919#undfig1" TargetMode="External"/><Relationship Id="rId5" Type="http://schemas.openxmlformats.org/officeDocument/2006/relationships/hyperlink" Target="https://pubmed.ncbi.nlm.nih.gov/37552784" TargetMode="External"/><Relationship Id="rId4" Type="http://schemas.openxmlformats.org/officeDocument/2006/relationships/hyperlink" Target="https://pubmed.ncbi.nlm.nih.gov/36697140"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hyperlink" Target="https://www.sciencedirect.com/science/article/pii/S0735109720350919#undfig1" TargetMode="External"/><Relationship Id="rId5" Type="http://schemas.openxmlformats.org/officeDocument/2006/relationships/hyperlink" Target="https://pubmed.ncbi.nlm.nih.gov/37552784" TargetMode="External"/><Relationship Id="rId4" Type="http://schemas.openxmlformats.org/officeDocument/2006/relationships/hyperlink" Target="https://pubmed.ncbi.nlm.nih.gov/36697140"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hyperlink" Target="https://www.sciencedirect.com/science/article/pii/S0735109720350919#undfig1" TargetMode="External"/><Relationship Id="rId5" Type="http://schemas.openxmlformats.org/officeDocument/2006/relationships/hyperlink" Target="https://pubmed.ncbi.nlm.nih.gov/37552784" TargetMode="External"/><Relationship Id="rId4" Type="http://schemas.openxmlformats.org/officeDocument/2006/relationships/hyperlink" Target="https://pubmed.ncbi.nlm.nih.gov/36697140"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hyperlink" Target="https://pubmed.ncbi.nlm.nih.gov/39673426"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hyperlink" Target="https://pubmed.ncbi.nlm.nih.gov/39673426" TargetMode="External"/></Relationships>
</file>

<file path=ppt/slides/_rels/slide1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pubmed.ncbi.nlm.nih.gov/36697140" TargetMode="External"/><Relationship Id="rId7" Type="http://schemas.openxmlformats.org/officeDocument/2006/relationships/image" Target="../media/image38.pn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hyperlink" Target="https://pubmed.ncbi.nlm.nih.gov/39673426"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7" Type="http://schemas.openxmlformats.org/officeDocument/2006/relationships/image" Target="../media/image30.png"/><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8.png"/><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hyperlink" Target="https://pubmed.ncbi.nlm.nih.gov/39673426"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hyperlink" Target="https://pubmed.ncbi.nlm.nih.gov/39673426" TargetMode="External"/></Relationships>
</file>

<file path=ppt/slides/_rels/slide116.xml.rels><?xml version="1.0" encoding="UTF-8" standalone="yes"?>
<Relationships xmlns="http://schemas.openxmlformats.org/package/2006/relationships"><Relationship Id="rId8" Type="http://schemas.openxmlformats.org/officeDocument/2006/relationships/slide" Target="slide113.xml"/><Relationship Id="rId13" Type="http://schemas.openxmlformats.org/officeDocument/2006/relationships/slide" Target="slide143.xml"/><Relationship Id="rId3" Type="http://schemas.openxmlformats.org/officeDocument/2006/relationships/image" Target="../media/image40.png"/><Relationship Id="rId7" Type="http://schemas.openxmlformats.org/officeDocument/2006/relationships/slide" Target="slide108.xml"/><Relationship Id="rId12" Type="http://schemas.openxmlformats.org/officeDocument/2006/relationships/slide" Target="slide141.xml"/><Relationship Id="rId2" Type="http://schemas.openxmlformats.org/officeDocument/2006/relationships/notesSlide" Target="../notesSlides/notesSlide116.xml"/><Relationship Id="rId1" Type="http://schemas.openxmlformats.org/officeDocument/2006/relationships/slideLayout" Target="../slideLayouts/slideLayout8.xml"/><Relationship Id="rId6" Type="http://schemas.openxmlformats.org/officeDocument/2006/relationships/slide" Target="slide103.xml"/><Relationship Id="rId11" Type="http://schemas.openxmlformats.org/officeDocument/2006/relationships/slide" Target="slide126.xml"/><Relationship Id="rId5" Type="http://schemas.openxmlformats.org/officeDocument/2006/relationships/slide" Target="slide97.xml"/><Relationship Id="rId10" Type="http://schemas.openxmlformats.org/officeDocument/2006/relationships/slide" Target="slide123.xml"/><Relationship Id="rId4" Type="http://schemas.openxmlformats.org/officeDocument/2006/relationships/image" Target="../media/image29.png"/><Relationship Id="rId9" Type="http://schemas.openxmlformats.org/officeDocument/2006/relationships/slide" Target="slide120.xml"/><Relationship Id="rId14" Type="http://schemas.openxmlformats.org/officeDocument/2006/relationships/slide" Target="slide144.xml"/></Relationships>
</file>

<file path=ppt/slides/_rels/slide117.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18.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s://pubmed.ncbi.nlm.nih.gov/33893189"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hyperlink" Target="https://pubmed.ncbi.nlm.nih.gov/33893189"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hyperlink" Target="https://pubmed.ncbi.nlm.nih.gov/39673426"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pubmed.ncbi.nlm.nih.gov/36697140" TargetMode="External"/><Relationship Id="rId4" Type="http://schemas.openxmlformats.org/officeDocument/2006/relationships/hyperlink" Target="https://pubmed.ncbi.nlm.nih.gov/39673426"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2.xml"/><Relationship Id="rId1" Type="http://schemas.openxmlformats.org/officeDocument/2006/relationships/slideLayout" Target="../slideLayouts/slideLayout3.xml"/><Relationship Id="rId6" Type="http://schemas.openxmlformats.org/officeDocument/2006/relationships/hyperlink" Target="https://pubmed.ncbi.nlm.nih.gov/36697140" TargetMode="External"/><Relationship Id="rId5" Type="http://schemas.openxmlformats.org/officeDocument/2006/relationships/hyperlink" Target="https://pubmed.ncbi.nlm.nih.gov/39673426" TargetMode="External"/><Relationship Id="rId4" Type="http://schemas.openxmlformats.org/officeDocument/2006/relationships/hyperlink" Target="https://pubmed.ncbi.nlm.nih.gov/38466251"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26.xml.rels><?xml version="1.0" encoding="UTF-8" standalone="yes"?>
<Relationships xmlns="http://schemas.openxmlformats.org/package/2006/relationships"><Relationship Id="rId8" Type="http://schemas.openxmlformats.org/officeDocument/2006/relationships/slide" Target="slide113.xml"/><Relationship Id="rId13" Type="http://schemas.openxmlformats.org/officeDocument/2006/relationships/slide" Target="slide143.xml"/><Relationship Id="rId3" Type="http://schemas.openxmlformats.org/officeDocument/2006/relationships/image" Target="../media/image43.png"/><Relationship Id="rId7" Type="http://schemas.openxmlformats.org/officeDocument/2006/relationships/slide" Target="slide108.xml"/><Relationship Id="rId12" Type="http://schemas.openxmlformats.org/officeDocument/2006/relationships/slide" Target="slide141.xml"/><Relationship Id="rId2" Type="http://schemas.openxmlformats.org/officeDocument/2006/relationships/notesSlide" Target="../notesSlides/notesSlide126.xml"/><Relationship Id="rId1" Type="http://schemas.openxmlformats.org/officeDocument/2006/relationships/slideLayout" Target="../slideLayouts/slideLayout8.xml"/><Relationship Id="rId6" Type="http://schemas.openxmlformats.org/officeDocument/2006/relationships/slide" Target="slide103.xml"/><Relationship Id="rId11" Type="http://schemas.openxmlformats.org/officeDocument/2006/relationships/slide" Target="slide126.xml"/><Relationship Id="rId5" Type="http://schemas.openxmlformats.org/officeDocument/2006/relationships/slide" Target="slide97.xml"/><Relationship Id="rId10" Type="http://schemas.openxmlformats.org/officeDocument/2006/relationships/slide" Target="slide123.xml"/><Relationship Id="rId4" Type="http://schemas.openxmlformats.org/officeDocument/2006/relationships/image" Target="../media/image29.png"/><Relationship Id="rId9" Type="http://schemas.openxmlformats.org/officeDocument/2006/relationships/slide" Target="slide120.xml"/><Relationship Id="rId14" Type="http://schemas.openxmlformats.org/officeDocument/2006/relationships/slide" Target="slide144.xml"/></Relationships>
</file>

<file path=ppt/slides/_rels/slide1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1.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3.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4.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5.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6.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7.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8.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39.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1.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2.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3.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4.xml.rels><?xml version="1.0" encoding="UTF-8" standalone="yes"?>
<Relationships xmlns="http://schemas.openxmlformats.org/package/2006/relationships"><Relationship Id="rId8" Type="http://schemas.openxmlformats.org/officeDocument/2006/relationships/slide" Target="slide108.xml"/><Relationship Id="rId13" Type="http://schemas.openxmlformats.org/officeDocument/2006/relationships/slide" Target="slide141.xml"/><Relationship Id="rId3" Type="http://schemas.openxmlformats.org/officeDocument/2006/relationships/image" Target="../media/image20.png"/><Relationship Id="rId7" Type="http://schemas.openxmlformats.org/officeDocument/2006/relationships/slide" Target="slide103.xml"/><Relationship Id="rId12" Type="http://schemas.openxmlformats.org/officeDocument/2006/relationships/slide" Target="slide126.xml"/><Relationship Id="rId2" Type="http://schemas.openxmlformats.org/officeDocument/2006/relationships/notesSlide" Target="../notesSlides/notesSlide144.xml"/><Relationship Id="rId1" Type="http://schemas.openxmlformats.org/officeDocument/2006/relationships/slideLayout" Target="../slideLayouts/slideLayout8.xml"/><Relationship Id="rId6" Type="http://schemas.openxmlformats.org/officeDocument/2006/relationships/slide" Target="slide97.xml"/><Relationship Id="rId11" Type="http://schemas.openxmlformats.org/officeDocument/2006/relationships/slide" Target="slide123.xml"/><Relationship Id="rId5" Type="http://schemas.openxmlformats.org/officeDocument/2006/relationships/image" Target="../media/image29.png"/><Relationship Id="rId15" Type="http://schemas.openxmlformats.org/officeDocument/2006/relationships/slide" Target="slide144.xml"/><Relationship Id="rId10" Type="http://schemas.openxmlformats.org/officeDocument/2006/relationships/slide" Target="slide120.xml"/><Relationship Id="rId4" Type="http://schemas.openxmlformats.org/officeDocument/2006/relationships/image" Target="../media/image19.png"/><Relationship Id="rId9" Type="http://schemas.openxmlformats.org/officeDocument/2006/relationships/slide" Target="slide113.xml"/><Relationship Id="rId14" Type="http://schemas.openxmlformats.org/officeDocument/2006/relationships/slide" Target="slide143.xml"/></Relationships>
</file>

<file path=ppt/slides/_rels/slide145.xml.rels><?xml version="1.0" encoding="UTF-8" standalone="yes"?>
<Relationships xmlns="http://schemas.openxmlformats.org/package/2006/relationships"><Relationship Id="rId3" Type="http://schemas.openxmlformats.org/officeDocument/2006/relationships/hyperlink" Target="https://pubmed.ncbi.nlm.nih.gov/38466251" TargetMode="External"/><Relationship Id="rId2" Type="http://schemas.openxmlformats.org/officeDocument/2006/relationships/notesSlide" Target="../notesSlides/notesSlide14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43.png"/></Relationships>
</file>

<file path=ppt/slides/_rels/slide146.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20.png"/></Relationships>
</file>

<file path=ppt/slides/_rels/slide147.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47.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20.png"/></Relationships>
</file>

<file path=ppt/slides/_rels/slide148.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4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20.png"/></Relationships>
</file>

<file path=ppt/slides/_rels/slide149.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49.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52.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7.png"/></Relationships>
</file>

<file path=ppt/slides/_rels/slide153.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3.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7.png"/></Relationships>
</file>

<file path=ppt/slides/_rels/slide154.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7.png"/></Relationships>
</file>

<file path=ppt/slides/_rels/slide155.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56.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9.png"/></Relationships>
</file>

<file path=ppt/slides/_rels/slide157.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9.png"/></Relationships>
</file>

<file path=ppt/slides/_rels/slide158.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8.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9.png"/></Relationships>
</file>

<file path=ppt/slides/_rels/slide159.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5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0.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61.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1.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62.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2.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0.png"/></Relationships>
</file>

<file path=ppt/slides/_rels/slide163.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3.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0.png"/></Relationships>
</file>

<file path=ppt/slides/_rels/slide164.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5.xml"/><Relationship Id="rId1" Type="http://schemas.openxmlformats.org/officeDocument/2006/relationships/slideLayout" Target="../slideLayouts/slideLayout3.xml"/><Relationship Id="rId4" Type="http://schemas.openxmlformats.org/officeDocument/2006/relationships/hyperlink" Target="https://pubmed.ncbi.nlm.nih.gov/29948106"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67.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8.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9.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70.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7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1.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7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2.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7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3.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4.xml.rels><?xml version="1.0" encoding="UTF-8" standalone="yes"?>
<Relationships xmlns="http://schemas.openxmlformats.org/package/2006/relationships"><Relationship Id="rId3" Type="http://schemas.openxmlformats.org/officeDocument/2006/relationships/hyperlink" Target="https://pubmed.ncbi.nlm.nih.gov/29948106" TargetMode="External"/><Relationship Id="rId2" Type="http://schemas.openxmlformats.org/officeDocument/2006/relationships/notesSlide" Target="../notesSlides/notesSlide17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hyperlink" Target="https://www.hunterratliff1.com/talk/" TargetMode="External"/><Relationship Id="rId2" Type="http://schemas.openxmlformats.org/officeDocument/2006/relationships/notesSlide" Target="../notesSlides/notesSlide18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24.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8" Type="http://schemas.openxmlformats.org/officeDocument/2006/relationships/slide" Target="slide123.xml"/><Relationship Id="rId13" Type="http://schemas.openxmlformats.org/officeDocument/2006/relationships/image" Target="../media/image29.png"/><Relationship Id="rId3" Type="http://schemas.openxmlformats.org/officeDocument/2006/relationships/slide" Target="slide97.xml"/><Relationship Id="rId7" Type="http://schemas.openxmlformats.org/officeDocument/2006/relationships/slide" Target="slide120.xml"/><Relationship Id="rId12" Type="http://schemas.openxmlformats.org/officeDocument/2006/relationships/slide" Target="slide144.xml"/><Relationship Id="rId2" Type="http://schemas.openxmlformats.org/officeDocument/2006/relationships/notesSlide" Target="../notesSlides/notesSlide90.xml"/><Relationship Id="rId1" Type="http://schemas.openxmlformats.org/officeDocument/2006/relationships/slideLayout" Target="../slideLayouts/slideLayout8.xml"/><Relationship Id="rId6" Type="http://schemas.openxmlformats.org/officeDocument/2006/relationships/slide" Target="slide113.xml"/><Relationship Id="rId11" Type="http://schemas.openxmlformats.org/officeDocument/2006/relationships/slide" Target="slide143.xml"/><Relationship Id="rId5" Type="http://schemas.openxmlformats.org/officeDocument/2006/relationships/slide" Target="slide108.xml"/><Relationship Id="rId10" Type="http://schemas.openxmlformats.org/officeDocument/2006/relationships/slide" Target="slide141.xml"/><Relationship Id="rId4" Type="http://schemas.openxmlformats.org/officeDocument/2006/relationships/slide" Target="slide103.xml"/><Relationship Id="rId9" Type="http://schemas.openxmlformats.org/officeDocument/2006/relationships/slide" Target="slide126.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hyperlink" Target="https://pubmed.ncbi.nlm.nih.gov/36697140" TargetMode="External"/><Relationship Id="rId4" Type="http://schemas.openxmlformats.org/officeDocument/2006/relationships/image" Target="../media/image30.png"/></Relationships>
</file>

<file path=ppt/slides/_rels/slide97.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9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pubmed.ncbi.nlm.nih.gov/37552784"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pubmed.ncbi.nlm.nih.gov/37552784"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pubmed.ncbi.nlm.nih.gov/36697140"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pubmed.ncbi.nlm.nih.gov/3755278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3800" b="1">
                <a:solidFill>
                  <a:srgbClr val="1A1A1A"/>
                </a:solidFill>
                <a:latin typeface="Raleway"/>
                <a:ea typeface="Raleway"/>
                <a:cs typeface="Raleway"/>
                <a:sym typeface="Raleway"/>
              </a:rPr>
              <a:t>The heart of the matter</a:t>
            </a:r>
            <a:endParaRPr sz="3800" b="1">
              <a:solidFill>
                <a:srgbClr val="1A1A1A"/>
              </a:solidFill>
              <a:latin typeface="Raleway"/>
              <a:ea typeface="Raleway"/>
              <a:cs typeface="Raleway"/>
              <a:sym typeface="Raleway"/>
            </a:endParaRPr>
          </a:p>
        </p:txBody>
      </p:sp>
      <p:sp>
        <p:nvSpPr>
          <p:cNvPr id="94" name="Google Shape;94;p14"/>
          <p:cNvSpPr txBox="1"/>
          <p:nvPr/>
        </p:nvSpPr>
        <p:spPr>
          <a:xfrm>
            <a:off x="729625" y="2987150"/>
            <a:ext cx="7688100" cy="13149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600" b="1">
                <a:solidFill>
                  <a:srgbClr val="1A1A1A"/>
                </a:solidFill>
                <a:latin typeface="Open Sans"/>
                <a:ea typeface="Open Sans"/>
                <a:cs typeface="Open Sans"/>
                <a:sym typeface="Open Sans"/>
              </a:rPr>
              <a:t>CLINID conference</a:t>
            </a:r>
            <a:endParaRPr sz="1600" b="1">
              <a:solidFill>
                <a:srgbClr val="1A1A1A"/>
              </a:solidFill>
              <a:latin typeface="Open Sans"/>
              <a:ea typeface="Open Sans"/>
              <a:cs typeface="Open Sans"/>
              <a:sym typeface="Open Sans"/>
            </a:endParaRPr>
          </a:p>
          <a:p>
            <a:pPr marL="0" lvl="0" indent="0" algn="l" rtl="0">
              <a:spcBef>
                <a:spcPts val="0"/>
              </a:spcBef>
              <a:spcAft>
                <a:spcPts val="0"/>
              </a:spcAft>
              <a:buNone/>
            </a:pPr>
            <a:r>
              <a:rPr lang="en" sz="1600">
                <a:solidFill>
                  <a:srgbClr val="1A1A1A"/>
                </a:solidFill>
                <a:latin typeface="Open Sans"/>
                <a:ea typeface="Open Sans"/>
                <a:cs typeface="Open Sans"/>
                <a:sym typeface="Open Sans"/>
              </a:rPr>
              <a:t>Hunter Ratliff</a:t>
            </a:r>
            <a:endParaRPr sz="1600">
              <a:solidFill>
                <a:srgbClr val="1A1A1A"/>
              </a:solidFill>
              <a:latin typeface="Open Sans"/>
              <a:ea typeface="Open Sans"/>
              <a:cs typeface="Open Sans"/>
              <a:sym typeface="Open Sans"/>
            </a:endParaRPr>
          </a:p>
          <a:p>
            <a:pPr marL="0" lvl="0" indent="0" algn="l" rtl="0">
              <a:spcBef>
                <a:spcPts val="0"/>
              </a:spcBef>
              <a:spcAft>
                <a:spcPts val="0"/>
              </a:spcAft>
              <a:buNone/>
            </a:pPr>
            <a:r>
              <a:rPr lang="en" sz="1600">
                <a:solidFill>
                  <a:srgbClr val="1A1A1A"/>
                </a:solidFill>
                <a:latin typeface="Open Sans"/>
                <a:ea typeface="Open Sans"/>
                <a:cs typeface="Open Sans"/>
                <a:sym typeface="Open Sans"/>
              </a:rPr>
              <a:t>01/29/2025</a:t>
            </a:r>
            <a:endParaRPr sz="1600">
              <a:solidFill>
                <a:srgbClr val="1A1A1A"/>
              </a:solidFill>
              <a:latin typeface="Open Sans"/>
              <a:ea typeface="Open Sans"/>
              <a:cs typeface="Open Sans"/>
              <a:sym typeface="Open Sans"/>
            </a:endParaRPr>
          </a:p>
          <a:p>
            <a:pPr marL="0" lvl="0" indent="0" algn="l" rtl="0">
              <a:spcBef>
                <a:spcPts val="0"/>
              </a:spcBef>
              <a:spcAft>
                <a:spcPts val="0"/>
              </a:spcAft>
              <a:buNone/>
            </a:pPr>
            <a:endParaRPr sz="1600" i="1">
              <a:solidFill>
                <a:srgbClr val="858585"/>
              </a:solidFill>
              <a:latin typeface="Open Sans"/>
              <a:ea typeface="Open Sans"/>
              <a:cs typeface="Open Sans"/>
              <a:sym typeface="Open Sans"/>
            </a:endParaRPr>
          </a:p>
          <a:p>
            <a:pPr marL="0" lvl="0" indent="0" algn="l" rtl="0">
              <a:spcBef>
                <a:spcPts val="0"/>
              </a:spcBef>
              <a:spcAft>
                <a:spcPts val="0"/>
              </a:spcAft>
              <a:buNone/>
            </a:pPr>
            <a:r>
              <a:rPr lang="en" sz="1600" i="1">
                <a:solidFill>
                  <a:srgbClr val="858585"/>
                </a:solidFill>
                <a:latin typeface="Open Sans"/>
                <a:ea typeface="Open Sans"/>
                <a:cs typeface="Open Sans"/>
                <a:sym typeface="Open Sans"/>
              </a:rPr>
              <a:t>Ages, dates, and other identifying information may have been changed</a:t>
            </a:r>
            <a:endParaRPr sz="1600" i="1">
              <a:solidFill>
                <a:srgbClr val="858585"/>
              </a:solidFill>
              <a:latin typeface="Open Sans"/>
              <a:ea typeface="Open Sans"/>
              <a:cs typeface="Open Sans"/>
              <a:sym typeface="Open Sans"/>
            </a:endParaRPr>
          </a:p>
          <a:p>
            <a:pPr marL="0" lvl="0" indent="0" algn="l" rtl="0">
              <a:spcBef>
                <a:spcPts val="0"/>
              </a:spcBef>
              <a:spcAft>
                <a:spcPts val="0"/>
              </a:spcAft>
              <a:buNone/>
            </a:pPr>
            <a:r>
              <a:rPr lang="en" sz="1600" i="1">
                <a:solidFill>
                  <a:srgbClr val="858585"/>
                </a:solidFill>
                <a:latin typeface="Open Sans"/>
                <a:ea typeface="Open Sans"/>
                <a:cs typeface="Open Sans"/>
                <a:sym typeface="Open Sans"/>
              </a:rPr>
              <a:t>I have no conflict of interest in relation to this presentation</a:t>
            </a:r>
            <a:endParaRPr sz="1600" i="1">
              <a:solidFill>
                <a:srgbClr val="858585"/>
              </a:solidFill>
              <a:latin typeface="Open Sans"/>
              <a:ea typeface="Open Sans"/>
              <a:cs typeface="Open Sans"/>
              <a:sym typeface="Open Sans"/>
            </a:endParaRPr>
          </a:p>
        </p:txBody>
      </p:sp>
      <p:pic>
        <p:nvPicPr>
          <p:cNvPr id="95" name="Google Shape;95;p14"/>
          <p:cNvPicPr preferRelativeResize="0"/>
          <p:nvPr/>
        </p:nvPicPr>
        <p:blipFill>
          <a:blip r:embed="rId3">
            <a:alphaModFix/>
          </a:blip>
          <a:stretch>
            <a:fillRect/>
          </a:stretch>
        </p:blipFill>
        <p:spPr>
          <a:xfrm>
            <a:off x="6386275" y="232225"/>
            <a:ext cx="2438400" cy="2438400"/>
          </a:xfrm>
          <a:prstGeom prst="rect">
            <a:avLst/>
          </a:prstGeom>
          <a:noFill/>
          <a:ln>
            <a:noFill/>
          </a:ln>
        </p:spPr>
      </p:pic>
      <p:pic>
        <p:nvPicPr>
          <p:cNvPr id="96" name="Google Shape;96;p14"/>
          <p:cNvPicPr preferRelativeResize="0"/>
          <p:nvPr/>
        </p:nvPicPr>
        <p:blipFill>
          <a:blip r:embed="rId4">
            <a:alphaModFix/>
          </a:blip>
          <a:stretch>
            <a:fillRect/>
          </a:stretch>
        </p:blipFill>
        <p:spPr>
          <a:xfrm>
            <a:off x="6490300" y="2489196"/>
            <a:ext cx="1224650" cy="1224650"/>
          </a:xfrm>
          <a:prstGeom prst="rect">
            <a:avLst/>
          </a:prstGeom>
          <a:noFill/>
          <a:ln>
            <a:noFill/>
          </a:ln>
        </p:spPr>
      </p:pic>
      <p:pic>
        <p:nvPicPr>
          <p:cNvPr id="97" name="Google Shape;97;p14"/>
          <p:cNvPicPr preferRelativeResize="0"/>
          <p:nvPr/>
        </p:nvPicPr>
        <p:blipFill>
          <a:blip r:embed="rId5">
            <a:alphaModFix/>
          </a:blip>
          <a:stretch>
            <a:fillRect/>
          </a:stretch>
        </p:blipFill>
        <p:spPr>
          <a:xfrm>
            <a:off x="6938425" y="2987150"/>
            <a:ext cx="2003950" cy="2003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Micro</a:t>
            </a:r>
            <a:endParaRPr/>
          </a:p>
        </p:txBody>
      </p:sp>
      <p:graphicFrame>
        <p:nvGraphicFramePr>
          <p:cNvPr id="157" name="Google Shape;157;p23"/>
          <p:cNvGraphicFramePr/>
          <p:nvPr/>
        </p:nvGraphicFramePr>
        <p:xfrm>
          <a:off x="2191438" y="1650750"/>
          <a:ext cx="4276675" cy="70767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Culture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Blood</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endParaRPr b="1">
                        <a:solidFill>
                          <a:srgbClr val="DF382C"/>
                        </a:solidFill>
                        <a:latin typeface="Open Sans"/>
                        <a:ea typeface="Open Sans"/>
                        <a:cs typeface="Open Sans"/>
                        <a:sym typeface="Open Sans"/>
                      </a:endParaRPr>
                    </a:p>
                    <a:p>
                      <a:pPr marL="0" lvl="0" indent="0" algn="ctr" rtl="0">
                        <a:spcBef>
                          <a:spcPts val="0"/>
                        </a:spcBef>
                        <a:spcAft>
                          <a:spcPts val="0"/>
                        </a:spcAft>
                        <a:buNone/>
                      </a:pP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82"/>
        <p:cNvGrpSpPr/>
        <p:nvPr/>
      </p:nvGrpSpPr>
      <p:grpSpPr>
        <a:xfrm>
          <a:off x="0" y="0"/>
          <a:ext cx="0" cy="0"/>
          <a:chOff x="0" y="0"/>
          <a:chExt cx="0" cy="0"/>
        </a:xfrm>
      </p:grpSpPr>
      <p:sp>
        <p:nvSpPr>
          <p:cNvPr id="1883" name="Google Shape;1883;p11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endocarditis</a:t>
            </a:r>
            <a:endParaRPr/>
          </a:p>
        </p:txBody>
      </p:sp>
      <p:pic>
        <p:nvPicPr>
          <p:cNvPr id="1884" name="Google Shape;1884;p113"/>
          <p:cNvPicPr preferRelativeResize="0"/>
          <p:nvPr/>
        </p:nvPicPr>
        <p:blipFill>
          <a:blip r:embed="rId3">
            <a:alphaModFix/>
          </a:blip>
          <a:stretch>
            <a:fillRect/>
          </a:stretch>
        </p:blipFill>
        <p:spPr>
          <a:xfrm>
            <a:off x="7598400" y="0"/>
            <a:ext cx="1545600" cy="1545600"/>
          </a:xfrm>
          <a:prstGeom prst="rect">
            <a:avLst/>
          </a:prstGeom>
          <a:noFill/>
          <a:ln>
            <a:noFill/>
          </a:ln>
        </p:spPr>
      </p:pic>
      <p:sp>
        <p:nvSpPr>
          <p:cNvPr id="1885" name="Google Shape;1885;p113"/>
          <p:cNvSpPr txBox="1">
            <a:spLocks noGrp="1"/>
          </p:cNvSpPr>
          <p:nvPr>
            <p:ph type="body" idx="2"/>
          </p:nvPr>
        </p:nvSpPr>
        <p:spPr>
          <a:xfrm>
            <a:off x="4643600" y="2161500"/>
            <a:ext cx="3774300" cy="149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latin typeface="PT Sans"/>
                <a:ea typeface="PT Sans"/>
                <a:cs typeface="PT Sans"/>
                <a:sym typeface="PT Sans"/>
              </a:rPr>
              <a:t>↑ perivalvular involvement [</a:t>
            </a:r>
            <a:r>
              <a:rPr lang="en" sz="1500" b="1">
                <a:solidFill>
                  <a:schemeClr val="hlink"/>
                </a:solidFill>
                <a:uFill>
                  <a:noFill/>
                </a:uFill>
                <a:latin typeface="PT Sans"/>
                <a:ea typeface="PT Sans"/>
                <a:cs typeface="PT Sans"/>
                <a:sym typeface="PT Sans"/>
                <a:hlinkClick r:id="rId4"/>
              </a:rPr>
              <a:t>2</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abscesses [</a:t>
            </a:r>
            <a:r>
              <a:rPr lang="en" sz="1500" b="1">
                <a:solidFill>
                  <a:schemeClr val="hlink"/>
                </a:solidFill>
                <a:uFill>
                  <a:noFill/>
                </a:uFill>
                <a:latin typeface="PT Sans"/>
                <a:ea typeface="PT Sans"/>
                <a:cs typeface="PT Sans"/>
                <a:sym typeface="PT Sans"/>
                <a:hlinkClick r:id="rId4"/>
              </a:rPr>
              <a:t>2</a:t>
            </a:r>
            <a:r>
              <a:rPr lang="en" sz="1500">
                <a:latin typeface="PT Sans"/>
                <a:ea typeface="PT Sans"/>
                <a:cs typeface="PT Sans"/>
                <a:sym typeface="PT Sans"/>
              </a:rPr>
              <a:t>]</a:t>
            </a:r>
            <a:endParaRPr sz="1500">
              <a:latin typeface="PT Sans"/>
              <a:ea typeface="PT Sans"/>
              <a:cs typeface="PT Sans"/>
              <a:sym typeface="PT Sans"/>
            </a:endParaRPr>
          </a:p>
        </p:txBody>
      </p:sp>
      <p:sp>
        <p:nvSpPr>
          <p:cNvPr id="1886" name="Google Shape;1886;p113"/>
          <p:cNvSpPr txBox="1">
            <a:spLocks noGrp="1"/>
          </p:cNvSpPr>
          <p:nvPr>
            <p:ph type="body" idx="1"/>
          </p:nvPr>
        </p:nvSpPr>
        <p:spPr>
          <a:xfrm>
            <a:off x="729325" y="1393075"/>
            <a:ext cx="7688400" cy="4119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1200"/>
              </a:spcAft>
              <a:buNone/>
            </a:pPr>
            <a:r>
              <a:rPr lang="en" b="1"/>
              <a:t>Compared to SAVR endocarditis…</a:t>
            </a:r>
            <a:endParaRPr b="1"/>
          </a:p>
        </p:txBody>
      </p:sp>
      <p:sp>
        <p:nvSpPr>
          <p:cNvPr id="1887" name="Google Shape;1887;p113"/>
          <p:cNvSpPr/>
          <p:nvPr/>
        </p:nvSpPr>
        <p:spPr>
          <a:xfrm>
            <a:off x="4643600" y="1749600"/>
            <a:ext cx="3774300" cy="4119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896110"/>
                </a:solidFill>
                <a:latin typeface="Open Sans"/>
                <a:ea typeface="Open Sans"/>
                <a:cs typeface="Open Sans"/>
                <a:sym typeface="Open Sans"/>
              </a:rPr>
              <a:t>Higher rates of</a:t>
            </a:r>
            <a:endParaRPr sz="1600">
              <a:solidFill>
                <a:srgbClr val="1A1A1A"/>
              </a:solidFill>
              <a:latin typeface="Open Sans"/>
              <a:ea typeface="Open Sans"/>
              <a:cs typeface="Open Sans"/>
              <a:sym typeface="Open Sans"/>
            </a:endParaRPr>
          </a:p>
        </p:txBody>
      </p:sp>
      <p:sp>
        <p:nvSpPr>
          <p:cNvPr id="1888" name="Google Shape;1888;p113"/>
          <p:cNvSpPr txBox="1">
            <a:spLocks noGrp="1"/>
          </p:cNvSpPr>
          <p:nvPr>
            <p:ph type="body" idx="1"/>
          </p:nvPr>
        </p:nvSpPr>
        <p:spPr>
          <a:xfrm>
            <a:off x="729325" y="2161500"/>
            <a:ext cx="3774300" cy="14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PT Sans"/>
                <a:ea typeface="PT Sans"/>
                <a:cs typeface="PT Sans"/>
                <a:sym typeface="PT Sans"/>
              </a:rPr>
              <a:t>↓ fever [</a:t>
            </a:r>
            <a:r>
              <a:rPr lang="en" sz="1500" b="1">
                <a:solidFill>
                  <a:schemeClr val="hlink"/>
                </a:solidFill>
                <a:uFill>
                  <a:noFill/>
                </a:uFill>
                <a:latin typeface="PT Sans"/>
                <a:ea typeface="PT Sans"/>
                <a:cs typeface="PT Sans"/>
                <a:sym typeface="PT Sans"/>
                <a:hlinkClick r:id="rId4"/>
              </a:rPr>
              <a:t>2</a:t>
            </a:r>
            <a:r>
              <a:rPr lang="en" sz="1500">
                <a:latin typeface="PT Sans"/>
                <a:ea typeface="PT Sans"/>
                <a:cs typeface="PT Sans"/>
                <a:sym typeface="PT Sans"/>
              </a:rPr>
              <a:t>][</a:t>
            </a:r>
            <a:r>
              <a:rPr lang="en" sz="1500" b="1">
                <a:solidFill>
                  <a:schemeClr val="accent5"/>
                </a:solidFill>
                <a:uFill>
                  <a:noFill/>
                </a:uFill>
                <a:latin typeface="PT Sans"/>
                <a:ea typeface="PT Sans"/>
                <a:cs typeface="PT Sans"/>
                <a:sym typeface="PT Sans"/>
                <a:hlinkClick r:id="rId5">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0"/>
              </a:spcAft>
              <a:buNone/>
            </a:pPr>
            <a:r>
              <a:rPr lang="en" sz="1500">
                <a:latin typeface="PT Sans"/>
                <a:ea typeface="PT Sans"/>
                <a:cs typeface="PT Sans"/>
                <a:sym typeface="PT Sans"/>
              </a:rPr>
              <a:t>↓ embolic phenomenon </a:t>
            </a:r>
            <a:r>
              <a:rPr lang="en" sz="1500">
                <a:solidFill>
                  <a:srgbClr val="858585"/>
                </a:solidFill>
                <a:latin typeface="PT Sans Narrow"/>
                <a:ea typeface="PT Sans Narrow"/>
                <a:cs typeface="PT Sans Narrow"/>
                <a:sym typeface="PT Sans Narrow"/>
              </a:rPr>
              <a:t>(stroke, emboli)</a:t>
            </a:r>
            <a:r>
              <a:rPr lang="en" sz="1500">
                <a:latin typeface="PT Sans"/>
                <a:ea typeface="PT Sans"/>
                <a:cs typeface="PT Sans"/>
                <a:sym typeface="PT Sans"/>
              </a:rPr>
              <a:t> [</a:t>
            </a:r>
            <a:r>
              <a:rPr lang="en" sz="1500" b="1">
                <a:solidFill>
                  <a:schemeClr val="accent5"/>
                </a:solidFill>
                <a:uFill>
                  <a:noFill/>
                </a:uFill>
                <a:latin typeface="PT Sans"/>
                <a:ea typeface="PT Sans"/>
                <a:cs typeface="PT Sans"/>
                <a:sym typeface="PT Sans"/>
                <a:hlinkClick r:id="rId5">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Aortic regurg [</a:t>
            </a:r>
            <a:r>
              <a:rPr lang="en" sz="1500" b="1">
                <a:solidFill>
                  <a:schemeClr val="accent5"/>
                </a:solidFill>
                <a:uFill>
                  <a:noFill/>
                </a:uFill>
                <a:latin typeface="PT Sans"/>
                <a:ea typeface="PT Sans"/>
                <a:cs typeface="PT Sans"/>
                <a:sym typeface="PT Sans"/>
                <a:hlinkClick r:id="rId5">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p:txBody>
      </p:sp>
      <p:sp>
        <p:nvSpPr>
          <p:cNvPr id="1889" name="Google Shape;1889;p113"/>
          <p:cNvSpPr/>
          <p:nvPr/>
        </p:nvSpPr>
        <p:spPr>
          <a:xfrm>
            <a:off x="729325" y="1749600"/>
            <a:ext cx="3774300" cy="411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3B7E94"/>
                </a:solidFill>
                <a:latin typeface="Open Sans"/>
                <a:ea typeface="Open Sans"/>
                <a:cs typeface="Open Sans"/>
                <a:sym typeface="Open Sans"/>
              </a:rPr>
              <a:t>Lower rates of</a:t>
            </a:r>
            <a:endParaRPr sz="1600">
              <a:solidFill>
                <a:srgbClr val="1A1A1A"/>
              </a:solidFill>
              <a:latin typeface="Open Sans"/>
              <a:ea typeface="Open Sans"/>
              <a:cs typeface="Open Sans"/>
              <a:sym typeface="Open Sans"/>
            </a:endParaRPr>
          </a:p>
        </p:txBody>
      </p:sp>
      <p:sp>
        <p:nvSpPr>
          <p:cNvPr id="1890" name="Google Shape;1890;p113"/>
          <p:cNvSpPr/>
          <p:nvPr/>
        </p:nvSpPr>
        <p:spPr>
          <a:xfrm>
            <a:off x="653525" y="1677475"/>
            <a:ext cx="3918600" cy="1895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11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endocarditis</a:t>
            </a:r>
            <a:endParaRPr/>
          </a:p>
        </p:txBody>
      </p:sp>
      <p:sp>
        <p:nvSpPr>
          <p:cNvPr id="1896" name="Google Shape;1896;p114"/>
          <p:cNvSpPr txBox="1">
            <a:spLocks noGrp="1"/>
          </p:cNvSpPr>
          <p:nvPr>
            <p:ph type="body" idx="1"/>
          </p:nvPr>
        </p:nvSpPr>
        <p:spPr>
          <a:xfrm>
            <a:off x="729325" y="2161500"/>
            <a:ext cx="3774300" cy="14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PT Sans"/>
                <a:ea typeface="PT Sans"/>
                <a:cs typeface="PT Sans"/>
                <a:sym typeface="PT Sans"/>
              </a:rPr>
              <a:t>↓ fever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0"/>
              </a:spcAft>
              <a:buNone/>
            </a:pPr>
            <a:r>
              <a:rPr lang="en" sz="1500">
                <a:latin typeface="PT Sans"/>
                <a:ea typeface="PT Sans"/>
                <a:cs typeface="PT Sans"/>
                <a:sym typeface="PT Sans"/>
              </a:rPr>
              <a:t>↓ embolic phenomenon </a:t>
            </a:r>
            <a:r>
              <a:rPr lang="en" sz="1500">
                <a:solidFill>
                  <a:srgbClr val="858585"/>
                </a:solidFill>
                <a:latin typeface="PT Sans Narrow"/>
                <a:ea typeface="PT Sans Narrow"/>
                <a:cs typeface="PT Sans Narrow"/>
                <a:sym typeface="PT Sans Narrow"/>
              </a:rPr>
              <a:t>(stroke, emboli)</a:t>
            </a:r>
            <a:r>
              <a:rPr lang="en" sz="1500">
                <a:latin typeface="PT Sans"/>
                <a:ea typeface="PT Sans"/>
                <a:cs typeface="PT Sans"/>
                <a:sym typeface="PT Sans"/>
              </a:rPr>
              <a:t> [</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Aortic regurg [</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p:txBody>
      </p:sp>
      <p:pic>
        <p:nvPicPr>
          <p:cNvPr id="1897" name="Google Shape;1897;p114"/>
          <p:cNvPicPr preferRelativeResize="0"/>
          <p:nvPr/>
        </p:nvPicPr>
        <p:blipFill>
          <a:blip r:embed="rId5">
            <a:alphaModFix/>
          </a:blip>
          <a:stretch>
            <a:fillRect/>
          </a:stretch>
        </p:blipFill>
        <p:spPr>
          <a:xfrm>
            <a:off x="7598400" y="0"/>
            <a:ext cx="1545600" cy="1545600"/>
          </a:xfrm>
          <a:prstGeom prst="rect">
            <a:avLst/>
          </a:prstGeom>
          <a:noFill/>
          <a:ln>
            <a:noFill/>
          </a:ln>
        </p:spPr>
      </p:pic>
      <p:sp>
        <p:nvSpPr>
          <p:cNvPr id="1898" name="Google Shape;1898;p114"/>
          <p:cNvSpPr txBox="1">
            <a:spLocks noGrp="1"/>
          </p:cNvSpPr>
          <p:nvPr>
            <p:ph type="body" idx="2"/>
          </p:nvPr>
        </p:nvSpPr>
        <p:spPr>
          <a:xfrm>
            <a:off x="4643600" y="2161500"/>
            <a:ext cx="4040100" cy="1623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500">
                <a:latin typeface="PT Sans"/>
                <a:ea typeface="PT Sans"/>
                <a:cs typeface="PT Sans"/>
                <a:sym typeface="PT Sans"/>
              </a:rPr>
              <a:t>↑ perivalvular involvement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0"/>
              </a:spcAft>
              <a:buNone/>
            </a:pPr>
            <a:r>
              <a:rPr lang="en" sz="1500">
                <a:latin typeface="PT Sans"/>
                <a:ea typeface="PT Sans"/>
                <a:cs typeface="PT Sans"/>
                <a:sym typeface="PT Sans"/>
              </a:rPr>
              <a:t>↑ abscesses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t>
            </a:r>
            <a:r>
              <a:rPr lang="en" sz="1500" b="1">
                <a:solidFill>
                  <a:srgbClr val="DF382C"/>
                </a:solidFill>
                <a:latin typeface="PT Sans"/>
                <a:ea typeface="PT Sans"/>
                <a:cs typeface="PT Sans"/>
                <a:sym typeface="PT Sans"/>
              </a:rPr>
              <a:t>mortality</a:t>
            </a:r>
            <a:r>
              <a:rPr lang="en" sz="1500">
                <a:latin typeface="PT Sans"/>
                <a:ea typeface="PT Sans"/>
                <a:cs typeface="PT Sans"/>
                <a:sym typeface="PT Sans"/>
              </a:rPr>
              <a:t> - In retrospective matched cohorts, </a:t>
            </a:r>
            <a:r>
              <a:rPr lang="en" sz="1500" b="1">
                <a:latin typeface="PT Sans"/>
                <a:ea typeface="PT Sans"/>
                <a:cs typeface="PT Sans"/>
                <a:sym typeface="PT Sans"/>
              </a:rPr>
              <a:t>surgery did </a:t>
            </a:r>
            <a:r>
              <a:rPr lang="en" sz="1500" b="1" u="sng">
                <a:latin typeface="PT Sans"/>
                <a:ea typeface="PT Sans"/>
                <a:cs typeface="PT Sans"/>
                <a:sym typeface="PT Sans"/>
              </a:rPr>
              <a:t>not</a:t>
            </a:r>
            <a:r>
              <a:rPr lang="en" sz="1500" b="1">
                <a:latin typeface="PT Sans"/>
                <a:ea typeface="PT Sans"/>
                <a:cs typeface="PT Sans"/>
                <a:sym typeface="PT Sans"/>
              </a:rPr>
              <a:t> improve</a:t>
            </a:r>
            <a:r>
              <a:rPr lang="en" sz="1500">
                <a:latin typeface="PT Sans"/>
                <a:ea typeface="PT Sans"/>
                <a:cs typeface="PT Sans"/>
                <a:sym typeface="PT Sans"/>
              </a:rPr>
              <a:t> outcomes [</a:t>
            </a:r>
            <a:r>
              <a:rPr lang="en" sz="1500" b="1">
                <a:solidFill>
                  <a:schemeClr val="accent5"/>
                </a:solidFill>
                <a:uFill>
                  <a:noFill/>
                </a:uFill>
                <a:latin typeface="PT Sans"/>
                <a:ea typeface="PT Sans"/>
                <a:cs typeface="PT Sans"/>
                <a:sym typeface="PT Sans"/>
                <a:hlinkClick r:id="rId3">
                  <a:extLst>
                    <a:ext uri="{A12FA001-AC4F-418D-AE19-62706E023703}">
                      <ahyp:hlinkClr xmlns:ahyp="http://schemas.microsoft.com/office/drawing/2018/hyperlinkcolor" val="tx"/>
                    </a:ext>
                  </a:extLst>
                </a:hlinkClick>
              </a:rPr>
              <a:t>2</a:t>
            </a:r>
            <a:r>
              <a:rPr lang="en" sz="1500">
                <a:latin typeface="PT Sans"/>
                <a:ea typeface="PT Sans"/>
                <a:cs typeface="PT Sans"/>
                <a:sym typeface="PT Sans"/>
              </a:rPr>
              <a:t>]</a:t>
            </a:r>
            <a:endParaRPr sz="1500">
              <a:latin typeface="PT Sans"/>
              <a:ea typeface="PT Sans"/>
              <a:cs typeface="PT Sans"/>
              <a:sym typeface="PT Sans"/>
            </a:endParaRPr>
          </a:p>
        </p:txBody>
      </p:sp>
      <p:sp>
        <p:nvSpPr>
          <p:cNvPr id="1899" name="Google Shape;1899;p114"/>
          <p:cNvSpPr txBox="1">
            <a:spLocks noGrp="1"/>
          </p:cNvSpPr>
          <p:nvPr>
            <p:ph type="body" idx="1"/>
          </p:nvPr>
        </p:nvSpPr>
        <p:spPr>
          <a:xfrm>
            <a:off x="729325" y="1393075"/>
            <a:ext cx="7688400" cy="4119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1200"/>
              </a:spcAft>
              <a:buNone/>
            </a:pPr>
            <a:r>
              <a:rPr lang="en" b="1"/>
              <a:t>Compared to SAVR endocarditis…</a:t>
            </a:r>
            <a:endParaRPr b="1"/>
          </a:p>
        </p:txBody>
      </p:sp>
      <p:sp>
        <p:nvSpPr>
          <p:cNvPr id="1900" name="Google Shape;1900;p114"/>
          <p:cNvSpPr/>
          <p:nvPr/>
        </p:nvSpPr>
        <p:spPr>
          <a:xfrm>
            <a:off x="4643600" y="1749600"/>
            <a:ext cx="3774300" cy="4119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896110"/>
                </a:solidFill>
                <a:latin typeface="Open Sans"/>
                <a:ea typeface="Open Sans"/>
                <a:cs typeface="Open Sans"/>
                <a:sym typeface="Open Sans"/>
              </a:rPr>
              <a:t>Higher rates of</a:t>
            </a:r>
            <a:endParaRPr sz="1600">
              <a:solidFill>
                <a:srgbClr val="1A1A1A"/>
              </a:solidFill>
              <a:latin typeface="Open Sans"/>
              <a:ea typeface="Open Sans"/>
              <a:cs typeface="Open Sans"/>
              <a:sym typeface="Open Sans"/>
            </a:endParaRPr>
          </a:p>
        </p:txBody>
      </p:sp>
      <p:sp>
        <p:nvSpPr>
          <p:cNvPr id="1901" name="Google Shape;1901;p114"/>
          <p:cNvSpPr/>
          <p:nvPr/>
        </p:nvSpPr>
        <p:spPr>
          <a:xfrm>
            <a:off x="729325" y="1749600"/>
            <a:ext cx="3774300" cy="411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3B7E94"/>
                </a:solidFill>
                <a:latin typeface="Open Sans"/>
                <a:ea typeface="Open Sans"/>
                <a:cs typeface="Open Sans"/>
                <a:sym typeface="Open Sans"/>
              </a:rPr>
              <a:t>Lower rates of</a:t>
            </a:r>
            <a:endParaRPr sz="1600">
              <a:solidFill>
                <a:srgbClr val="1A1A1A"/>
              </a:solidFill>
              <a:latin typeface="Open Sans"/>
              <a:ea typeface="Open Sans"/>
              <a:cs typeface="Open Sans"/>
              <a:sym typeface="Open Sans"/>
            </a:endParaRPr>
          </a:p>
        </p:txBody>
      </p:sp>
      <p:sp>
        <p:nvSpPr>
          <p:cNvPr id="1902" name="Google Shape;1902;p114"/>
          <p:cNvSpPr/>
          <p:nvPr/>
        </p:nvSpPr>
        <p:spPr>
          <a:xfrm>
            <a:off x="653525" y="1677475"/>
            <a:ext cx="3918600" cy="1895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Google Shape;1907;p11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endocarditis</a:t>
            </a:r>
            <a:endParaRPr/>
          </a:p>
        </p:txBody>
      </p:sp>
      <p:sp>
        <p:nvSpPr>
          <p:cNvPr id="1908" name="Google Shape;1908;p115"/>
          <p:cNvSpPr txBox="1">
            <a:spLocks noGrp="1"/>
          </p:cNvSpPr>
          <p:nvPr>
            <p:ph type="body" idx="1"/>
          </p:nvPr>
        </p:nvSpPr>
        <p:spPr>
          <a:xfrm>
            <a:off x="729325" y="2161500"/>
            <a:ext cx="3774300" cy="14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PT Sans"/>
                <a:ea typeface="PT Sans"/>
                <a:cs typeface="PT Sans"/>
                <a:sym typeface="PT Sans"/>
              </a:rPr>
              <a:t>↓ fever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0"/>
              </a:spcAft>
              <a:buNone/>
            </a:pPr>
            <a:r>
              <a:rPr lang="en" sz="1500">
                <a:latin typeface="PT Sans"/>
                <a:ea typeface="PT Sans"/>
                <a:cs typeface="PT Sans"/>
                <a:sym typeface="PT Sans"/>
              </a:rPr>
              <a:t>↓ embolic phenomenon </a:t>
            </a:r>
            <a:r>
              <a:rPr lang="en" sz="1500">
                <a:solidFill>
                  <a:srgbClr val="858585"/>
                </a:solidFill>
                <a:latin typeface="PT Sans Narrow"/>
                <a:ea typeface="PT Sans Narrow"/>
                <a:cs typeface="PT Sans Narrow"/>
                <a:sym typeface="PT Sans Narrow"/>
              </a:rPr>
              <a:t>(stroke, emboli)</a:t>
            </a:r>
            <a:r>
              <a:rPr lang="en" sz="1500">
                <a:latin typeface="PT Sans"/>
                <a:ea typeface="PT Sans"/>
                <a:cs typeface="PT Sans"/>
                <a:sym typeface="PT Sans"/>
              </a:rPr>
              <a:t> [</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Aortic regurg [</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p:txBody>
      </p:sp>
      <p:pic>
        <p:nvPicPr>
          <p:cNvPr id="1909" name="Google Shape;1909;p115"/>
          <p:cNvPicPr preferRelativeResize="0"/>
          <p:nvPr/>
        </p:nvPicPr>
        <p:blipFill>
          <a:blip r:embed="rId5">
            <a:alphaModFix/>
          </a:blip>
          <a:stretch>
            <a:fillRect/>
          </a:stretch>
        </p:blipFill>
        <p:spPr>
          <a:xfrm>
            <a:off x="7598400" y="0"/>
            <a:ext cx="1545600" cy="1545600"/>
          </a:xfrm>
          <a:prstGeom prst="rect">
            <a:avLst/>
          </a:prstGeom>
          <a:noFill/>
          <a:ln>
            <a:noFill/>
          </a:ln>
        </p:spPr>
      </p:pic>
      <p:sp>
        <p:nvSpPr>
          <p:cNvPr id="1910" name="Google Shape;1910;p115"/>
          <p:cNvSpPr txBox="1">
            <a:spLocks noGrp="1"/>
          </p:cNvSpPr>
          <p:nvPr>
            <p:ph type="body" idx="2"/>
          </p:nvPr>
        </p:nvSpPr>
        <p:spPr>
          <a:xfrm>
            <a:off x="4643600" y="2161500"/>
            <a:ext cx="3774300" cy="1623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500">
                <a:latin typeface="PT Sans"/>
                <a:ea typeface="PT Sans"/>
                <a:cs typeface="PT Sans"/>
                <a:sym typeface="PT Sans"/>
              </a:rPr>
              <a:t>↑ perivalvular involvement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0"/>
              </a:spcAft>
              <a:buNone/>
            </a:pPr>
            <a:r>
              <a:rPr lang="en" sz="1500">
                <a:latin typeface="PT Sans"/>
                <a:ea typeface="PT Sans"/>
                <a:cs typeface="PT Sans"/>
                <a:sym typeface="PT Sans"/>
              </a:rPr>
              <a:t>↑ abscesses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t>
            </a:r>
            <a:r>
              <a:rPr lang="en" sz="1500" b="1">
                <a:solidFill>
                  <a:srgbClr val="DF382C"/>
                </a:solidFill>
                <a:latin typeface="PT Sans"/>
                <a:ea typeface="PT Sans"/>
                <a:cs typeface="PT Sans"/>
                <a:sym typeface="PT Sans"/>
              </a:rPr>
              <a:t>mortality</a:t>
            </a:r>
            <a:r>
              <a:rPr lang="en" sz="1500">
                <a:latin typeface="PT Sans"/>
                <a:ea typeface="PT Sans"/>
                <a:cs typeface="PT Sans"/>
                <a:sym typeface="PT Sans"/>
              </a:rPr>
              <a:t> - In retrospective matched cohorts, </a:t>
            </a:r>
            <a:r>
              <a:rPr lang="en" sz="1500" b="1">
                <a:latin typeface="PT Sans"/>
                <a:ea typeface="PT Sans"/>
                <a:cs typeface="PT Sans"/>
                <a:sym typeface="PT Sans"/>
              </a:rPr>
              <a:t>surgery did </a:t>
            </a:r>
            <a:r>
              <a:rPr lang="en" sz="1500" b="1" u="sng">
                <a:latin typeface="PT Sans"/>
                <a:ea typeface="PT Sans"/>
                <a:cs typeface="PT Sans"/>
                <a:sym typeface="PT Sans"/>
              </a:rPr>
              <a:t>not</a:t>
            </a:r>
            <a:r>
              <a:rPr lang="en" sz="1500" b="1">
                <a:latin typeface="PT Sans"/>
                <a:ea typeface="PT Sans"/>
                <a:cs typeface="PT Sans"/>
                <a:sym typeface="PT Sans"/>
              </a:rPr>
              <a:t> improve</a:t>
            </a:r>
            <a:r>
              <a:rPr lang="en" sz="1500">
                <a:latin typeface="PT Sans"/>
                <a:ea typeface="PT Sans"/>
                <a:cs typeface="PT Sans"/>
                <a:sym typeface="PT Sans"/>
              </a:rPr>
              <a:t> outcomes</a:t>
            </a:r>
            <a:endParaRPr sz="1500">
              <a:latin typeface="PT Sans"/>
              <a:ea typeface="PT Sans"/>
              <a:cs typeface="PT Sans"/>
              <a:sym typeface="PT Sans"/>
            </a:endParaRPr>
          </a:p>
        </p:txBody>
      </p:sp>
      <p:sp>
        <p:nvSpPr>
          <p:cNvPr id="1911" name="Google Shape;1911;p115"/>
          <p:cNvSpPr txBox="1">
            <a:spLocks noGrp="1"/>
          </p:cNvSpPr>
          <p:nvPr>
            <p:ph type="body" idx="1"/>
          </p:nvPr>
        </p:nvSpPr>
        <p:spPr>
          <a:xfrm>
            <a:off x="729325" y="1393075"/>
            <a:ext cx="7688400" cy="4119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1200"/>
              </a:spcAft>
              <a:buNone/>
            </a:pPr>
            <a:r>
              <a:rPr lang="en" b="1"/>
              <a:t>Compared to SAVR endocarditis…</a:t>
            </a:r>
            <a:endParaRPr b="1"/>
          </a:p>
        </p:txBody>
      </p:sp>
      <p:sp>
        <p:nvSpPr>
          <p:cNvPr id="1912" name="Google Shape;1912;p115"/>
          <p:cNvSpPr/>
          <p:nvPr/>
        </p:nvSpPr>
        <p:spPr>
          <a:xfrm>
            <a:off x="4643600" y="1749600"/>
            <a:ext cx="3774300" cy="4119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896110"/>
                </a:solidFill>
                <a:latin typeface="Open Sans"/>
                <a:ea typeface="Open Sans"/>
                <a:cs typeface="Open Sans"/>
                <a:sym typeface="Open Sans"/>
              </a:rPr>
              <a:t>Higher rates of</a:t>
            </a:r>
            <a:endParaRPr sz="1600">
              <a:solidFill>
                <a:srgbClr val="1A1A1A"/>
              </a:solidFill>
              <a:latin typeface="Open Sans"/>
              <a:ea typeface="Open Sans"/>
              <a:cs typeface="Open Sans"/>
              <a:sym typeface="Open Sans"/>
            </a:endParaRPr>
          </a:p>
        </p:txBody>
      </p:sp>
      <p:sp>
        <p:nvSpPr>
          <p:cNvPr id="1913" name="Google Shape;1913;p115"/>
          <p:cNvSpPr/>
          <p:nvPr/>
        </p:nvSpPr>
        <p:spPr>
          <a:xfrm>
            <a:off x="729325" y="1749600"/>
            <a:ext cx="3774300" cy="411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3B7E94"/>
                </a:solidFill>
                <a:latin typeface="Open Sans"/>
                <a:ea typeface="Open Sans"/>
                <a:cs typeface="Open Sans"/>
                <a:sym typeface="Open Sans"/>
              </a:rPr>
              <a:t>Lower rates of</a:t>
            </a:r>
            <a:endParaRPr sz="1600">
              <a:solidFill>
                <a:srgbClr val="1A1A1A"/>
              </a:solidFill>
              <a:latin typeface="Open Sans"/>
              <a:ea typeface="Open Sans"/>
              <a:cs typeface="Open Sans"/>
              <a:sym typeface="Open Sans"/>
            </a:endParaRPr>
          </a:p>
        </p:txBody>
      </p:sp>
      <p:sp>
        <p:nvSpPr>
          <p:cNvPr id="1914" name="Google Shape;1914;p115"/>
          <p:cNvSpPr/>
          <p:nvPr/>
        </p:nvSpPr>
        <p:spPr>
          <a:xfrm>
            <a:off x="653525" y="1677475"/>
            <a:ext cx="3850200" cy="1895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15" name="Google Shape;1915;p115"/>
          <p:cNvSpPr/>
          <p:nvPr/>
        </p:nvSpPr>
        <p:spPr>
          <a:xfrm>
            <a:off x="125" y="0"/>
            <a:ext cx="9144000" cy="5143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16" name="Google Shape;1916;p115"/>
          <p:cNvSpPr/>
          <p:nvPr/>
        </p:nvSpPr>
        <p:spPr>
          <a:xfrm>
            <a:off x="4572000" y="3130850"/>
            <a:ext cx="3687900" cy="7644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B03D50"/>
                </a:solidFill>
                <a:latin typeface="Open Sans"/>
                <a:ea typeface="Open Sans"/>
                <a:cs typeface="Open Sans"/>
                <a:sym typeface="Open Sans"/>
              </a:rPr>
              <a:t>Come to journal club! </a:t>
            </a:r>
            <a:endParaRPr sz="1900">
              <a:solidFill>
                <a:srgbClr val="DC4C64"/>
              </a:solidFill>
              <a:latin typeface="Open Sans"/>
              <a:ea typeface="Open Sans"/>
              <a:cs typeface="Open Sans"/>
              <a:sym typeface="Open Sans"/>
            </a:endParaRPr>
          </a:p>
          <a:p>
            <a:pPr marL="0" lvl="0" indent="0" algn="l" rtl="0">
              <a:spcBef>
                <a:spcPts val="0"/>
              </a:spcBef>
              <a:spcAft>
                <a:spcPts val="0"/>
              </a:spcAft>
              <a:buNone/>
            </a:pPr>
            <a:r>
              <a:rPr lang="en" sz="1900">
                <a:solidFill>
                  <a:srgbClr val="1A1A1A"/>
                </a:solidFill>
                <a:latin typeface="Open Sans"/>
                <a:ea typeface="Open Sans"/>
                <a:cs typeface="Open Sans"/>
                <a:sym typeface="Open Sans"/>
              </a:rPr>
              <a:t>Will be discussing article #4</a:t>
            </a:r>
            <a:endParaRPr sz="1900">
              <a:solidFill>
                <a:srgbClr val="1A1A1A"/>
              </a:solidFill>
              <a:latin typeface="Open Sans"/>
              <a:ea typeface="Open Sans"/>
              <a:cs typeface="Open Sans"/>
              <a:sym typeface="Open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p1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microbiology &amp; timing</a:t>
            </a:r>
            <a:endParaRPr/>
          </a:p>
        </p:txBody>
      </p:sp>
      <p:pic>
        <p:nvPicPr>
          <p:cNvPr id="1922" name="Google Shape;1922;p116"/>
          <p:cNvPicPr preferRelativeResize="0"/>
          <p:nvPr/>
        </p:nvPicPr>
        <p:blipFill>
          <a:blip r:embed="rId3">
            <a:alphaModFix/>
          </a:blip>
          <a:stretch>
            <a:fillRect/>
          </a:stretch>
        </p:blipFill>
        <p:spPr>
          <a:xfrm>
            <a:off x="7598400" y="0"/>
            <a:ext cx="1545600" cy="1545600"/>
          </a:xfrm>
          <a:prstGeom prst="rect">
            <a:avLst/>
          </a:prstGeom>
          <a:noFill/>
          <a:ln>
            <a:noFill/>
          </a:ln>
        </p:spPr>
      </p:pic>
      <p:sp>
        <p:nvSpPr>
          <p:cNvPr id="1923" name="Google Shape;1923;p116"/>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Higher rates of </a:t>
            </a:r>
            <a:r>
              <a:rPr lang="en" b="1">
                <a:solidFill>
                  <a:srgbClr val="DF382C"/>
                </a:solidFill>
              </a:rPr>
              <a:t>enterococcus </a:t>
            </a:r>
            <a:r>
              <a:rPr lang="en"/>
              <a:t>[</a:t>
            </a:r>
            <a:r>
              <a:rPr lang="en" b="1">
                <a:solidFill>
                  <a:schemeClr val="hlink"/>
                </a:solidFill>
                <a:uFill>
                  <a:noFill/>
                </a:uFill>
                <a:hlinkClick r:id="rId4"/>
              </a:rPr>
              <a:t>2</a:t>
            </a:r>
            <a:r>
              <a:rPr lang="en"/>
              <a:t>][</a:t>
            </a:r>
            <a:r>
              <a:rPr lang="en" b="1">
                <a:solidFill>
                  <a:schemeClr val="hlink"/>
                </a:solidFill>
                <a:uFill>
                  <a:noFill/>
                </a:uFill>
                <a:hlinkClick r:id="rId5"/>
              </a:rPr>
              <a:t>4</a:t>
            </a:r>
            <a:r>
              <a:rPr lang="en"/>
              <a:t>]</a:t>
            </a:r>
            <a:endParaRPr/>
          </a:p>
          <a:p>
            <a:pPr marL="914400" lvl="1" indent="-298450" algn="l" rtl="0">
              <a:spcBef>
                <a:spcPts val="0"/>
              </a:spcBef>
              <a:spcAft>
                <a:spcPts val="0"/>
              </a:spcAft>
              <a:buSzPts val="1100"/>
              <a:buChar char="○"/>
            </a:pPr>
            <a:r>
              <a:rPr lang="en"/>
              <a:t>Recall, </a:t>
            </a:r>
            <a:r>
              <a:rPr lang="en" b="1"/>
              <a:t>groin access</a:t>
            </a:r>
            <a:r>
              <a:rPr lang="en"/>
              <a:t> is used…</a:t>
            </a:r>
            <a:endParaRPr/>
          </a:p>
          <a:p>
            <a:pPr marL="914400" lvl="1" indent="-298450" algn="l" rtl="0">
              <a:spcBef>
                <a:spcPts val="0"/>
              </a:spcBef>
              <a:spcAft>
                <a:spcPts val="0"/>
              </a:spcAft>
              <a:buSzPts val="1100"/>
              <a:buChar char="○"/>
            </a:pPr>
            <a:r>
              <a:rPr lang="en"/>
              <a:t>Some places are investigating using </a:t>
            </a:r>
            <a:r>
              <a:rPr lang="en" b="1">
                <a:solidFill>
                  <a:srgbClr val="3B71CA"/>
                </a:solidFill>
              </a:rPr>
              <a:t>Augmentin as PPx</a:t>
            </a:r>
            <a:r>
              <a:rPr lang="en"/>
              <a:t> [</a:t>
            </a:r>
            <a:r>
              <a:rPr lang="en" b="1">
                <a:solidFill>
                  <a:schemeClr val="hlink"/>
                </a:solidFill>
                <a:uFill>
                  <a:noFill/>
                </a:uFill>
                <a:hlinkClick r:id="rId4"/>
              </a:rPr>
              <a:t>2</a:t>
            </a:r>
            <a:r>
              <a:rPr lang="en"/>
              <a:t>]</a:t>
            </a:r>
            <a:endParaRPr/>
          </a:p>
          <a:p>
            <a:pPr marL="457200" lvl="0" indent="-311150" algn="l" rtl="0">
              <a:spcBef>
                <a:spcPts val="0"/>
              </a:spcBef>
              <a:spcAft>
                <a:spcPts val="0"/>
              </a:spcAft>
              <a:buSzPts val="1300"/>
              <a:buChar char="●"/>
            </a:pPr>
            <a:r>
              <a:rPr lang="en"/>
              <a:t>Over half are healthcare associated [</a:t>
            </a:r>
            <a:r>
              <a:rPr lang="en" b="1">
                <a:solidFill>
                  <a:schemeClr val="accent5"/>
                </a:solidFill>
                <a:uFill>
                  <a:noFill/>
                </a:uFill>
                <a:hlinkClick r:id="rId4">
                  <a:extLst>
                    <a:ext uri="{A12FA001-AC4F-418D-AE19-62706E023703}">
                      <ahyp:hlinkClr xmlns:ahyp="http://schemas.microsoft.com/office/drawing/2018/hyperlinkcolor" val="tx"/>
                    </a:ext>
                  </a:extLst>
                </a:hlinkClick>
              </a:rPr>
              <a:t>2</a:t>
            </a:r>
            <a:r>
              <a:rPr lang="en"/>
              <a:t>], double the rate of SAVR</a:t>
            </a:r>
            <a:endParaRPr/>
          </a:p>
          <a:p>
            <a:pPr marL="0" lvl="0" indent="0" algn="l" rtl="0">
              <a:spcBef>
                <a:spcPts val="1200"/>
              </a:spcBef>
              <a:spcAft>
                <a:spcPts val="120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1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microbiology &amp; timing</a:t>
            </a:r>
            <a:endParaRPr/>
          </a:p>
        </p:txBody>
      </p:sp>
      <p:pic>
        <p:nvPicPr>
          <p:cNvPr id="1929" name="Google Shape;1929;p117"/>
          <p:cNvPicPr preferRelativeResize="0"/>
          <p:nvPr/>
        </p:nvPicPr>
        <p:blipFill>
          <a:blip r:embed="rId3">
            <a:alphaModFix/>
          </a:blip>
          <a:stretch>
            <a:fillRect/>
          </a:stretch>
        </p:blipFill>
        <p:spPr>
          <a:xfrm>
            <a:off x="7598400" y="0"/>
            <a:ext cx="1545600" cy="1545600"/>
          </a:xfrm>
          <a:prstGeom prst="rect">
            <a:avLst/>
          </a:prstGeom>
          <a:noFill/>
          <a:ln>
            <a:noFill/>
          </a:ln>
        </p:spPr>
      </p:pic>
      <p:sp>
        <p:nvSpPr>
          <p:cNvPr id="1930" name="Google Shape;1930;p11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Higher rates of </a:t>
            </a:r>
            <a:r>
              <a:rPr lang="en" b="1">
                <a:solidFill>
                  <a:srgbClr val="DF382C"/>
                </a:solidFill>
              </a:rPr>
              <a:t>enterococcus </a:t>
            </a:r>
            <a:r>
              <a:rPr lang="en"/>
              <a:t>[</a:t>
            </a:r>
            <a:r>
              <a:rPr lang="en" b="1">
                <a:solidFill>
                  <a:schemeClr val="hlink"/>
                </a:solidFill>
                <a:uFill>
                  <a:noFill/>
                </a:uFill>
                <a:hlinkClick r:id="rId4"/>
              </a:rPr>
              <a:t>2</a:t>
            </a:r>
            <a:r>
              <a:rPr lang="en"/>
              <a:t>][</a:t>
            </a:r>
            <a:r>
              <a:rPr lang="en" b="1">
                <a:solidFill>
                  <a:schemeClr val="hlink"/>
                </a:solidFill>
                <a:uFill>
                  <a:noFill/>
                </a:uFill>
                <a:hlinkClick r:id="rId5"/>
              </a:rPr>
              <a:t>4</a:t>
            </a:r>
            <a:r>
              <a:rPr lang="en"/>
              <a:t>]</a:t>
            </a:r>
            <a:endParaRPr/>
          </a:p>
          <a:p>
            <a:pPr marL="914400" lvl="1" indent="-298450" algn="l" rtl="0">
              <a:spcBef>
                <a:spcPts val="0"/>
              </a:spcBef>
              <a:spcAft>
                <a:spcPts val="0"/>
              </a:spcAft>
              <a:buSzPts val="1100"/>
              <a:buChar char="○"/>
            </a:pPr>
            <a:r>
              <a:rPr lang="en"/>
              <a:t>Recall, </a:t>
            </a:r>
            <a:r>
              <a:rPr lang="en" b="1"/>
              <a:t>groin access</a:t>
            </a:r>
            <a:r>
              <a:rPr lang="en"/>
              <a:t> is used…</a:t>
            </a:r>
            <a:endParaRPr/>
          </a:p>
          <a:p>
            <a:pPr marL="914400" lvl="1" indent="-298450" algn="l" rtl="0">
              <a:spcBef>
                <a:spcPts val="0"/>
              </a:spcBef>
              <a:spcAft>
                <a:spcPts val="0"/>
              </a:spcAft>
              <a:buSzPts val="1100"/>
              <a:buChar char="○"/>
            </a:pPr>
            <a:r>
              <a:rPr lang="en"/>
              <a:t>Some places are investigating using </a:t>
            </a:r>
            <a:r>
              <a:rPr lang="en" b="1">
                <a:solidFill>
                  <a:srgbClr val="3B71CA"/>
                </a:solidFill>
              </a:rPr>
              <a:t>Augmentin as PPx</a:t>
            </a:r>
            <a:r>
              <a:rPr lang="en"/>
              <a:t> [</a:t>
            </a:r>
            <a:r>
              <a:rPr lang="en" b="1">
                <a:solidFill>
                  <a:schemeClr val="hlink"/>
                </a:solidFill>
                <a:uFill>
                  <a:noFill/>
                </a:uFill>
                <a:hlinkClick r:id="rId4"/>
              </a:rPr>
              <a:t>2</a:t>
            </a:r>
            <a:r>
              <a:rPr lang="en"/>
              <a:t>]</a:t>
            </a:r>
            <a:endParaRPr/>
          </a:p>
          <a:p>
            <a:pPr marL="457200" lvl="0" indent="-311150" algn="l" rtl="0">
              <a:spcBef>
                <a:spcPts val="0"/>
              </a:spcBef>
              <a:spcAft>
                <a:spcPts val="0"/>
              </a:spcAft>
              <a:buSzPts val="1300"/>
              <a:buChar char="●"/>
            </a:pPr>
            <a:r>
              <a:rPr lang="en"/>
              <a:t>Over half are healthcare associated [</a:t>
            </a:r>
            <a:r>
              <a:rPr lang="en" b="1">
                <a:solidFill>
                  <a:schemeClr val="accent5"/>
                </a:solidFill>
                <a:uFill>
                  <a:noFill/>
                </a:uFill>
                <a:hlinkClick r:id="rId4">
                  <a:extLst>
                    <a:ext uri="{A12FA001-AC4F-418D-AE19-62706E023703}">
                      <ahyp:hlinkClr xmlns:ahyp="http://schemas.microsoft.com/office/drawing/2018/hyperlinkcolor" val="tx"/>
                    </a:ext>
                  </a:extLst>
                </a:hlinkClick>
              </a:rPr>
              <a:t>2</a:t>
            </a:r>
            <a:r>
              <a:rPr lang="en"/>
              <a:t>], double the rate of SAVR</a:t>
            </a:r>
            <a:endParaRPr/>
          </a:p>
          <a:p>
            <a:pPr marL="0" lvl="0" indent="0" algn="l" rtl="0">
              <a:spcBef>
                <a:spcPts val="1200"/>
              </a:spcBef>
              <a:spcAft>
                <a:spcPts val="0"/>
              </a:spcAft>
              <a:buNone/>
            </a:pPr>
            <a:endParaRPr/>
          </a:p>
          <a:p>
            <a:pPr marL="0" lvl="0" indent="0" algn="l" rtl="0">
              <a:spcBef>
                <a:spcPts val="1200"/>
              </a:spcBef>
              <a:spcAft>
                <a:spcPts val="0"/>
              </a:spcAft>
              <a:buNone/>
            </a:pPr>
            <a:r>
              <a:rPr lang="en"/>
              <a:t>Highest risk of developing endocarditis </a:t>
            </a:r>
            <a:r>
              <a:rPr lang="en" b="1"/>
              <a:t>shortly after TAVR</a:t>
            </a:r>
            <a:endParaRPr b="1"/>
          </a:p>
          <a:p>
            <a:pPr marL="457200" lvl="0" indent="-311150" algn="l" rtl="0">
              <a:spcBef>
                <a:spcPts val="0"/>
              </a:spcBef>
              <a:spcAft>
                <a:spcPts val="0"/>
              </a:spcAft>
              <a:buSzPts val="1300"/>
              <a:buChar char="●"/>
            </a:pPr>
            <a:r>
              <a:rPr lang="en"/>
              <a:t>Six-fold increase risk in the </a:t>
            </a:r>
            <a:r>
              <a:rPr lang="en" b="1"/>
              <a:t>first 100 days</a:t>
            </a:r>
            <a:r>
              <a:rPr lang="en"/>
              <a:t> [</a:t>
            </a:r>
            <a:r>
              <a:rPr lang="en" b="1">
                <a:solidFill>
                  <a:schemeClr val="hlink"/>
                </a:solidFill>
                <a:uFill>
                  <a:noFill/>
                </a:uFill>
                <a:hlinkClick r:id="rId4"/>
              </a:rPr>
              <a:t>2</a:t>
            </a:r>
            <a:r>
              <a:rPr lang="en"/>
              <a:t>][</a:t>
            </a:r>
            <a:r>
              <a:rPr lang="en">
                <a:solidFill>
                  <a:schemeClr val="hlink"/>
                </a:solidFill>
                <a:uFill>
                  <a:noFill/>
                </a:uFill>
                <a:hlinkClick r:id="rId6"/>
              </a:rPr>
              <a:t>swiss study</a:t>
            </a:r>
            <a:r>
              <a:rPr lang="en"/>
              <a:t>]</a:t>
            </a:r>
            <a:endParaRPr/>
          </a:p>
        </p:txBody>
      </p:sp>
      <p:sp>
        <p:nvSpPr>
          <p:cNvPr id="1931" name="Google Shape;1931;p117"/>
          <p:cNvSpPr/>
          <p:nvPr/>
        </p:nvSpPr>
        <p:spPr>
          <a:xfrm>
            <a:off x="865600" y="1393075"/>
            <a:ext cx="5506800" cy="1178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1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microbiology &amp; timing</a:t>
            </a:r>
            <a:endParaRPr/>
          </a:p>
        </p:txBody>
      </p:sp>
      <p:pic>
        <p:nvPicPr>
          <p:cNvPr id="1937" name="Google Shape;1937;p118"/>
          <p:cNvPicPr preferRelativeResize="0"/>
          <p:nvPr/>
        </p:nvPicPr>
        <p:blipFill>
          <a:blip r:embed="rId3">
            <a:alphaModFix/>
          </a:blip>
          <a:stretch>
            <a:fillRect/>
          </a:stretch>
        </p:blipFill>
        <p:spPr>
          <a:xfrm>
            <a:off x="7598400" y="0"/>
            <a:ext cx="1545600" cy="1545600"/>
          </a:xfrm>
          <a:prstGeom prst="rect">
            <a:avLst/>
          </a:prstGeom>
          <a:noFill/>
          <a:ln>
            <a:noFill/>
          </a:ln>
        </p:spPr>
      </p:pic>
      <p:sp>
        <p:nvSpPr>
          <p:cNvPr id="1938" name="Google Shape;1938;p118"/>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Higher rates of </a:t>
            </a:r>
            <a:r>
              <a:rPr lang="en" b="1">
                <a:solidFill>
                  <a:srgbClr val="DF382C"/>
                </a:solidFill>
              </a:rPr>
              <a:t>enterococcus </a:t>
            </a:r>
            <a:r>
              <a:rPr lang="en"/>
              <a:t>[</a:t>
            </a:r>
            <a:r>
              <a:rPr lang="en">
                <a:solidFill>
                  <a:schemeClr val="hlink"/>
                </a:solidFill>
                <a:uFill>
                  <a:noFill/>
                </a:uFill>
                <a:hlinkClick r:id="rId4"/>
              </a:rPr>
              <a:t>2</a:t>
            </a:r>
            <a:r>
              <a:rPr lang="en"/>
              <a:t>][</a:t>
            </a:r>
            <a:r>
              <a:rPr lang="en">
                <a:solidFill>
                  <a:schemeClr val="hlink"/>
                </a:solidFill>
                <a:uFill>
                  <a:noFill/>
                </a:uFill>
                <a:hlinkClick r:id="rId5"/>
              </a:rPr>
              <a:t>4</a:t>
            </a:r>
            <a:r>
              <a:rPr lang="en"/>
              <a:t>]</a:t>
            </a:r>
            <a:endParaRPr/>
          </a:p>
          <a:p>
            <a:pPr marL="914400" lvl="1" indent="-298450" algn="l" rtl="0">
              <a:spcBef>
                <a:spcPts val="0"/>
              </a:spcBef>
              <a:spcAft>
                <a:spcPts val="0"/>
              </a:spcAft>
              <a:buSzPts val="1100"/>
              <a:buChar char="○"/>
            </a:pPr>
            <a:r>
              <a:rPr lang="en"/>
              <a:t>Recall, </a:t>
            </a:r>
            <a:r>
              <a:rPr lang="en" b="1"/>
              <a:t>groin access</a:t>
            </a:r>
            <a:r>
              <a:rPr lang="en"/>
              <a:t> is used…</a:t>
            </a:r>
            <a:endParaRPr/>
          </a:p>
          <a:p>
            <a:pPr marL="914400" lvl="1" indent="-298450" algn="l" rtl="0">
              <a:spcBef>
                <a:spcPts val="0"/>
              </a:spcBef>
              <a:spcAft>
                <a:spcPts val="0"/>
              </a:spcAft>
              <a:buSzPts val="1100"/>
              <a:buChar char="○"/>
            </a:pPr>
            <a:r>
              <a:rPr lang="en"/>
              <a:t>Some places are investigating using </a:t>
            </a:r>
            <a:r>
              <a:rPr lang="en" b="1">
                <a:solidFill>
                  <a:srgbClr val="3B71CA"/>
                </a:solidFill>
              </a:rPr>
              <a:t>Augmentin as PPx</a:t>
            </a:r>
            <a:r>
              <a:rPr lang="en"/>
              <a:t> [</a:t>
            </a:r>
            <a:r>
              <a:rPr lang="en">
                <a:solidFill>
                  <a:schemeClr val="hlink"/>
                </a:solidFill>
                <a:uFill>
                  <a:noFill/>
                </a:uFill>
                <a:hlinkClick r:id="rId4"/>
              </a:rPr>
              <a:t>2</a:t>
            </a:r>
            <a:r>
              <a:rPr lang="en"/>
              <a:t>]</a:t>
            </a:r>
            <a:endParaRPr/>
          </a:p>
          <a:p>
            <a:pPr marL="457200" lvl="0" indent="-311150" algn="l" rtl="0">
              <a:spcBef>
                <a:spcPts val="0"/>
              </a:spcBef>
              <a:spcAft>
                <a:spcPts val="0"/>
              </a:spcAft>
              <a:buSzPts val="1300"/>
              <a:buChar char="●"/>
            </a:pPr>
            <a:r>
              <a:rPr lang="en"/>
              <a:t>Over half are healthcare associated [</a:t>
            </a:r>
            <a:r>
              <a:rPr lang="en">
                <a:solidFill>
                  <a:schemeClr val="accent5"/>
                </a:solidFill>
                <a:uFill>
                  <a:noFill/>
                </a:uFill>
                <a:hlinkClick r:id="rId4">
                  <a:extLst>
                    <a:ext uri="{A12FA001-AC4F-418D-AE19-62706E023703}">
                      <ahyp:hlinkClr xmlns:ahyp="http://schemas.microsoft.com/office/drawing/2018/hyperlinkcolor" val="tx"/>
                    </a:ext>
                  </a:extLst>
                </a:hlinkClick>
              </a:rPr>
              <a:t>2</a:t>
            </a:r>
            <a:r>
              <a:rPr lang="en"/>
              <a:t>], double the rate of SAVR</a:t>
            </a:r>
            <a:endParaRPr/>
          </a:p>
          <a:p>
            <a:pPr marL="0" lvl="0" indent="0" algn="l" rtl="0">
              <a:spcBef>
                <a:spcPts val="1200"/>
              </a:spcBef>
              <a:spcAft>
                <a:spcPts val="0"/>
              </a:spcAft>
              <a:buNone/>
            </a:pPr>
            <a:endParaRPr/>
          </a:p>
          <a:p>
            <a:pPr marL="0" lvl="0" indent="0" algn="l" rtl="0">
              <a:spcBef>
                <a:spcPts val="1200"/>
              </a:spcBef>
              <a:spcAft>
                <a:spcPts val="0"/>
              </a:spcAft>
              <a:buNone/>
            </a:pPr>
            <a:r>
              <a:rPr lang="en"/>
              <a:t>Highest risk of developing endocarditis </a:t>
            </a:r>
            <a:r>
              <a:rPr lang="en" b="1"/>
              <a:t>shortly after TAVR</a:t>
            </a:r>
            <a:endParaRPr b="1"/>
          </a:p>
          <a:p>
            <a:pPr marL="457200" lvl="0" indent="-311150" algn="l" rtl="0">
              <a:spcBef>
                <a:spcPts val="0"/>
              </a:spcBef>
              <a:spcAft>
                <a:spcPts val="0"/>
              </a:spcAft>
              <a:buSzPts val="1300"/>
              <a:buChar char="●"/>
            </a:pPr>
            <a:r>
              <a:rPr lang="en"/>
              <a:t>Six-fold increase risk in the first 100 days [2][</a:t>
            </a:r>
            <a:r>
              <a:rPr lang="en">
                <a:solidFill>
                  <a:schemeClr val="hlink"/>
                </a:solidFill>
                <a:uFill>
                  <a:noFill/>
                </a:uFill>
                <a:hlinkClick r:id="rId6"/>
              </a:rPr>
              <a:t>swiss study</a:t>
            </a:r>
            <a:r>
              <a:rPr lang="en"/>
              <a:t>]</a:t>
            </a:r>
            <a:endParaRPr/>
          </a:p>
        </p:txBody>
      </p:sp>
      <p:pic>
        <p:nvPicPr>
          <p:cNvPr id="1939" name="Google Shape;1939;p118"/>
          <p:cNvPicPr preferRelativeResize="0"/>
          <p:nvPr/>
        </p:nvPicPr>
        <p:blipFill>
          <a:blip r:embed="rId7">
            <a:alphaModFix/>
          </a:blip>
          <a:stretch>
            <a:fillRect/>
          </a:stretch>
        </p:blipFill>
        <p:spPr>
          <a:xfrm>
            <a:off x="388175" y="1307525"/>
            <a:ext cx="7210225" cy="35306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1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microbiology &amp; timing</a:t>
            </a:r>
            <a:endParaRPr/>
          </a:p>
        </p:txBody>
      </p:sp>
      <p:pic>
        <p:nvPicPr>
          <p:cNvPr id="1945" name="Google Shape;1945;p119"/>
          <p:cNvPicPr preferRelativeResize="0"/>
          <p:nvPr/>
        </p:nvPicPr>
        <p:blipFill>
          <a:blip r:embed="rId3">
            <a:alphaModFix/>
          </a:blip>
          <a:stretch>
            <a:fillRect/>
          </a:stretch>
        </p:blipFill>
        <p:spPr>
          <a:xfrm>
            <a:off x="7598400" y="0"/>
            <a:ext cx="1545600" cy="1545600"/>
          </a:xfrm>
          <a:prstGeom prst="rect">
            <a:avLst/>
          </a:prstGeom>
          <a:noFill/>
          <a:ln>
            <a:noFill/>
          </a:ln>
        </p:spPr>
      </p:pic>
      <p:sp>
        <p:nvSpPr>
          <p:cNvPr id="1946" name="Google Shape;1946;p119"/>
          <p:cNvSpPr txBox="1">
            <a:spLocks noGrp="1"/>
          </p:cNvSpPr>
          <p:nvPr>
            <p:ph type="body" idx="1"/>
          </p:nvPr>
        </p:nvSpPr>
        <p:spPr>
          <a:xfrm>
            <a:off x="775500" y="14022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Higher rates of </a:t>
            </a:r>
            <a:r>
              <a:rPr lang="en" b="1">
                <a:solidFill>
                  <a:srgbClr val="DF382C"/>
                </a:solidFill>
              </a:rPr>
              <a:t>enterococcus </a:t>
            </a:r>
            <a:r>
              <a:rPr lang="en"/>
              <a:t>[</a:t>
            </a:r>
            <a:r>
              <a:rPr lang="en">
                <a:solidFill>
                  <a:schemeClr val="hlink"/>
                </a:solidFill>
                <a:uFill>
                  <a:noFill/>
                </a:uFill>
                <a:hlinkClick r:id="rId4"/>
              </a:rPr>
              <a:t>2</a:t>
            </a:r>
            <a:r>
              <a:rPr lang="en"/>
              <a:t>][</a:t>
            </a:r>
            <a:r>
              <a:rPr lang="en">
                <a:solidFill>
                  <a:schemeClr val="hlink"/>
                </a:solidFill>
                <a:uFill>
                  <a:noFill/>
                </a:uFill>
                <a:hlinkClick r:id="rId5"/>
              </a:rPr>
              <a:t>4</a:t>
            </a:r>
            <a:r>
              <a:rPr lang="en"/>
              <a:t>]</a:t>
            </a:r>
            <a:endParaRPr/>
          </a:p>
          <a:p>
            <a:pPr marL="914400" lvl="1" indent="-298450" algn="l" rtl="0">
              <a:spcBef>
                <a:spcPts val="0"/>
              </a:spcBef>
              <a:spcAft>
                <a:spcPts val="0"/>
              </a:spcAft>
              <a:buSzPts val="1100"/>
              <a:buChar char="○"/>
            </a:pPr>
            <a:r>
              <a:rPr lang="en"/>
              <a:t>Recall, </a:t>
            </a:r>
            <a:r>
              <a:rPr lang="en" b="1"/>
              <a:t>groin access</a:t>
            </a:r>
            <a:r>
              <a:rPr lang="en"/>
              <a:t> is used…</a:t>
            </a:r>
            <a:endParaRPr/>
          </a:p>
          <a:p>
            <a:pPr marL="914400" lvl="1" indent="-298450" algn="l" rtl="0">
              <a:spcBef>
                <a:spcPts val="0"/>
              </a:spcBef>
              <a:spcAft>
                <a:spcPts val="0"/>
              </a:spcAft>
              <a:buSzPts val="1100"/>
              <a:buChar char="○"/>
            </a:pPr>
            <a:r>
              <a:rPr lang="en"/>
              <a:t>Some places are investigating using </a:t>
            </a:r>
            <a:r>
              <a:rPr lang="en" b="1">
                <a:solidFill>
                  <a:srgbClr val="3B71CA"/>
                </a:solidFill>
              </a:rPr>
              <a:t>Augmentin as PPx</a:t>
            </a:r>
            <a:r>
              <a:rPr lang="en"/>
              <a:t> [</a:t>
            </a:r>
            <a:r>
              <a:rPr lang="en">
                <a:solidFill>
                  <a:schemeClr val="hlink"/>
                </a:solidFill>
                <a:uFill>
                  <a:noFill/>
                </a:uFill>
                <a:hlinkClick r:id="rId4"/>
              </a:rPr>
              <a:t>2</a:t>
            </a:r>
            <a:r>
              <a:rPr lang="en"/>
              <a:t>]</a:t>
            </a:r>
            <a:endParaRPr/>
          </a:p>
          <a:p>
            <a:pPr marL="457200" lvl="0" indent="-311150" algn="l" rtl="0">
              <a:spcBef>
                <a:spcPts val="0"/>
              </a:spcBef>
              <a:spcAft>
                <a:spcPts val="0"/>
              </a:spcAft>
              <a:buSzPts val="1300"/>
              <a:buChar char="●"/>
            </a:pPr>
            <a:r>
              <a:rPr lang="en"/>
              <a:t>Over half are healthcare associated [</a:t>
            </a:r>
            <a:r>
              <a:rPr lang="en">
                <a:solidFill>
                  <a:schemeClr val="accent5"/>
                </a:solidFill>
                <a:uFill>
                  <a:noFill/>
                </a:uFill>
                <a:hlinkClick r:id="rId4">
                  <a:extLst>
                    <a:ext uri="{A12FA001-AC4F-418D-AE19-62706E023703}">
                      <ahyp:hlinkClr xmlns:ahyp="http://schemas.microsoft.com/office/drawing/2018/hyperlinkcolor" val="tx"/>
                    </a:ext>
                  </a:extLst>
                </a:hlinkClick>
              </a:rPr>
              <a:t>2</a:t>
            </a:r>
            <a:r>
              <a:rPr lang="en"/>
              <a:t>], double the rate of SAVR</a:t>
            </a:r>
            <a:endParaRPr/>
          </a:p>
          <a:p>
            <a:pPr marL="0" lvl="0" indent="0" algn="l" rtl="0">
              <a:spcBef>
                <a:spcPts val="1200"/>
              </a:spcBef>
              <a:spcAft>
                <a:spcPts val="0"/>
              </a:spcAft>
              <a:buNone/>
            </a:pPr>
            <a:endParaRPr/>
          </a:p>
          <a:p>
            <a:pPr marL="0" lvl="0" indent="0" algn="l" rtl="0">
              <a:spcBef>
                <a:spcPts val="1200"/>
              </a:spcBef>
              <a:spcAft>
                <a:spcPts val="0"/>
              </a:spcAft>
              <a:buNone/>
            </a:pPr>
            <a:r>
              <a:rPr lang="en"/>
              <a:t>Highest risk of developing endocarditis </a:t>
            </a:r>
            <a:r>
              <a:rPr lang="en" b="1"/>
              <a:t>shortly after TAVR</a:t>
            </a:r>
            <a:endParaRPr b="1"/>
          </a:p>
          <a:p>
            <a:pPr marL="457200" lvl="0" indent="-311150" algn="l" rtl="0">
              <a:spcBef>
                <a:spcPts val="0"/>
              </a:spcBef>
              <a:spcAft>
                <a:spcPts val="0"/>
              </a:spcAft>
              <a:buSzPts val="1300"/>
              <a:buChar char="●"/>
            </a:pPr>
            <a:r>
              <a:rPr lang="en"/>
              <a:t>Six-fold increase risk in the first 100 days [2][</a:t>
            </a:r>
            <a:r>
              <a:rPr lang="en">
                <a:solidFill>
                  <a:schemeClr val="hlink"/>
                </a:solidFill>
                <a:uFill>
                  <a:noFill/>
                </a:uFill>
                <a:hlinkClick r:id="rId6"/>
              </a:rPr>
              <a:t>swiss study</a:t>
            </a:r>
            <a:r>
              <a:rPr lang="en"/>
              <a:t>]</a:t>
            </a:r>
            <a:endParaRPr/>
          </a:p>
        </p:txBody>
      </p:sp>
      <p:pic>
        <p:nvPicPr>
          <p:cNvPr id="1947" name="Google Shape;1947;p119"/>
          <p:cNvPicPr preferRelativeResize="0"/>
          <p:nvPr/>
        </p:nvPicPr>
        <p:blipFill rotWithShape="1">
          <a:blip r:embed="rId7">
            <a:alphaModFix/>
          </a:blip>
          <a:srcRect b="15754"/>
          <a:stretch/>
        </p:blipFill>
        <p:spPr>
          <a:xfrm>
            <a:off x="388175" y="1307525"/>
            <a:ext cx="7210225" cy="2974500"/>
          </a:xfrm>
          <a:prstGeom prst="rect">
            <a:avLst/>
          </a:prstGeom>
          <a:noFill/>
          <a:ln>
            <a:noFill/>
          </a:ln>
        </p:spPr>
      </p:pic>
      <p:sp>
        <p:nvSpPr>
          <p:cNvPr id="1948" name="Google Shape;1948;p119"/>
          <p:cNvSpPr/>
          <p:nvPr/>
        </p:nvSpPr>
        <p:spPr>
          <a:xfrm>
            <a:off x="193400" y="1307525"/>
            <a:ext cx="7339200" cy="2974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49" name="Google Shape;1949;p119"/>
          <p:cNvSpPr txBox="1"/>
          <p:nvPr/>
        </p:nvSpPr>
        <p:spPr>
          <a:xfrm>
            <a:off x="-37840" y="4662938"/>
            <a:ext cx="633764"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E44AD"/>
                </a:solidFill>
                <a:latin typeface="PT Sans"/>
                <a:ea typeface="PT Sans"/>
                <a:cs typeface="PT Sans"/>
                <a:sym typeface="PT Sans"/>
              </a:rPr>
              <a:t>TAVR</a:t>
            </a:r>
            <a:endParaRPr sz="1300" b="1">
              <a:solidFill>
                <a:srgbClr val="8E44AD"/>
              </a:solidFill>
              <a:latin typeface="PT Sans"/>
              <a:ea typeface="PT Sans"/>
              <a:cs typeface="PT Sans"/>
              <a:sym typeface="PT Sans"/>
            </a:endParaRPr>
          </a:p>
        </p:txBody>
      </p:sp>
      <p:sp>
        <p:nvSpPr>
          <p:cNvPr id="1950" name="Google Shape;1950;p119"/>
          <p:cNvSpPr txBox="1"/>
          <p:nvPr/>
        </p:nvSpPr>
        <p:spPr>
          <a:xfrm>
            <a:off x="572625" y="4662938"/>
            <a:ext cx="654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endParaRPr sz="1300" b="1">
              <a:solidFill>
                <a:srgbClr val="0C622E"/>
              </a:solidFill>
              <a:latin typeface="PT Sans"/>
              <a:ea typeface="PT Sans"/>
              <a:cs typeface="PT Sans"/>
              <a:sym typeface="PT Sans"/>
            </a:endParaRPr>
          </a:p>
        </p:txBody>
      </p:sp>
      <p:sp>
        <p:nvSpPr>
          <p:cNvPr id="1951" name="Google Shape;1951;p119"/>
          <p:cNvSpPr txBox="1"/>
          <p:nvPr/>
        </p:nvSpPr>
        <p:spPr>
          <a:xfrm>
            <a:off x="1099013"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896110"/>
                </a:solidFill>
                <a:latin typeface="PT Sans"/>
                <a:ea typeface="PT Sans"/>
                <a:cs typeface="PT Sans"/>
                <a:sym typeface="PT Sans"/>
              </a:rPr>
              <a:t>PPM</a:t>
            </a:r>
            <a:endParaRPr sz="1300" b="1">
              <a:solidFill>
                <a:srgbClr val="896110"/>
              </a:solidFill>
              <a:latin typeface="PT Sans Narrow"/>
              <a:ea typeface="PT Sans Narrow"/>
              <a:cs typeface="PT Sans Narrow"/>
              <a:sym typeface="PT Sans Narrow"/>
            </a:endParaRPr>
          </a:p>
        </p:txBody>
      </p:sp>
      <p:sp>
        <p:nvSpPr>
          <p:cNvPr id="1952" name="Google Shape;1952;p119"/>
          <p:cNvSpPr/>
          <p:nvPr/>
        </p:nvSpPr>
        <p:spPr>
          <a:xfrm>
            <a:off x="18461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953" name="Google Shape;1953;p119"/>
          <p:cNvSpPr/>
          <p:nvPr/>
        </p:nvSpPr>
        <p:spPr>
          <a:xfrm>
            <a:off x="36749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954" name="Google Shape;1954;p119"/>
          <p:cNvSpPr/>
          <p:nvPr/>
        </p:nvSpPr>
        <p:spPr>
          <a:xfrm>
            <a:off x="55037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955" name="Google Shape;1955;p119"/>
          <p:cNvSpPr/>
          <p:nvPr/>
        </p:nvSpPr>
        <p:spPr>
          <a:xfrm>
            <a:off x="73325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956" name="Google Shape;1956;p119"/>
          <p:cNvSpPr/>
          <p:nvPr/>
        </p:nvSpPr>
        <p:spPr>
          <a:xfrm>
            <a:off x="916131" y="4479800"/>
            <a:ext cx="1830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1957" name="Google Shape;1957;p119"/>
          <p:cNvSpPr/>
          <p:nvPr/>
        </p:nvSpPr>
        <p:spPr>
          <a:xfrm>
            <a:off x="109901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958" name="Google Shape;1958;p119"/>
          <p:cNvSpPr/>
          <p:nvPr/>
        </p:nvSpPr>
        <p:spPr>
          <a:xfrm>
            <a:off x="1281890" y="4479800"/>
            <a:ext cx="1830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959" name="Google Shape;1959;p119"/>
          <p:cNvSpPr/>
          <p:nvPr/>
        </p:nvSpPr>
        <p:spPr>
          <a:xfrm>
            <a:off x="146476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960" name="Google Shape;1960;p119"/>
          <p:cNvSpPr/>
          <p:nvPr/>
        </p:nvSpPr>
        <p:spPr>
          <a:xfrm>
            <a:off x="1647649" y="4479800"/>
            <a:ext cx="1830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961" name="Google Shape;1961;p119"/>
          <p:cNvSpPr/>
          <p:nvPr/>
        </p:nvSpPr>
        <p:spPr>
          <a:xfrm>
            <a:off x="183052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962" name="Google Shape;1962;p119"/>
          <p:cNvSpPr/>
          <p:nvPr/>
        </p:nvSpPr>
        <p:spPr>
          <a:xfrm>
            <a:off x="201341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963" name="Google Shape;1963;p119"/>
          <p:cNvSpPr/>
          <p:nvPr/>
        </p:nvSpPr>
        <p:spPr>
          <a:xfrm>
            <a:off x="219629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964" name="Google Shape;1964;p119"/>
          <p:cNvSpPr/>
          <p:nvPr/>
        </p:nvSpPr>
        <p:spPr>
          <a:xfrm>
            <a:off x="237917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965" name="Google Shape;1965;p119"/>
          <p:cNvSpPr/>
          <p:nvPr/>
        </p:nvSpPr>
        <p:spPr>
          <a:xfrm>
            <a:off x="256205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966" name="Google Shape;1966;p119"/>
          <p:cNvSpPr/>
          <p:nvPr/>
        </p:nvSpPr>
        <p:spPr>
          <a:xfrm>
            <a:off x="274493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967" name="Google Shape;1967;p119"/>
          <p:cNvSpPr/>
          <p:nvPr/>
        </p:nvSpPr>
        <p:spPr>
          <a:xfrm>
            <a:off x="292781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968" name="Google Shape;1968;p119"/>
          <p:cNvSpPr/>
          <p:nvPr/>
        </p:nvSpPr>
        <p:spPr>
          <a:xfrm>
            <a:off x="311069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969" name="Google Shape;1969;p119"/>
          <p:cNvSpPr/>
          <p:nvPr/>
        </p:nvSpPr>
        <p:spPr>
          <a:xfrm>
            <a:off x="329357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970" name="Google Shape;1970;p119"/>
          <p:cNvSpPr/>
          <p:nvPr/>
        </p:nvSpPr>
        <p:spPr>
          <a:xfrm>
            <a:off x="347645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971" name="Google Shape;1971;p119"/>
          <p:cNvSpPr/>
          <p:nvPr/>
        </p:nvSpPr>
        <p:spPr>
          <a:xfrm>
            <a:off x="365932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972" name="Google Shape;1972;p119"/>
          <p:cNvSpPr/>
          <p:nvPr/>
        </p:nvSpPr>
        <p:spPr>
          <a:xfrm>
            <a:off x="384221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973" name="Google Shape;1973;p119"/>
          <p:cNvSpPr/>
          <p:nvPr/>
        </p:nvSpPr>
        <p:spPr>
          <a:xfrm>
            <a:off x="402509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974" name="Google Shape;1974;p119"/>
          <p:cNvSpPr/>
          <p:nvPr/>
        </p:nvSpPr>
        <p:spPr>
          <a:xfrm>
            <a:off x="420797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975" name="Google Shape;1975;p119"/>
          <p:cNvSpPr/>
          <p:nvPr/>
        </p:nvSpPr>
        <p:spPr>
          <a:xfrm>
            <a:off x="439085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976" name="Google Shape;1976;p119"/>
          <p:cNvSpPr/>
          <p:nvPr/>
        </p:nvSpPr>
        <p:spPr>
          <a:xfrm>
            <a:off x="4573732" y="4479800"/>
            <a:ext cx="183000" cy="183000"/>
          </a:xfrm>
          <a:prstGeom prst="rect">
            <a:avLst/>
          </a:prstGeom>
          <a:solidFill>
            <a:srgbClr val="356635"/>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88</a:t>
            </a:r>
            <a:endParaRPr sz="1100" b="1">
              <a:solidFill>
                <a:schemeClr val="lt1"/>
              </a:solidFill>
              <a:latin typeface="Open Sans"/>
              <a:ea typeface="Open Sans"/>
              <a:cs typeface="Open Sans"/>
              <a:sym typeface="Open Sans"/>
            </a:endParaRPr>
          </a:p>
        </p:txBody>
      </p:sp>
      <p:sp>
        <p:nvSpPr>
          <p:cNvPr id="1977" name="Google Shape;1977;p119"/>
          <p:cNvSpPr/>
          <p:nvPr/>
        </p:nvSpPr>
        <p:spPr>
          <a:xfrm>
            <a:off x="475661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978" name="Google Shape;1978;p119"/>
          <p:cNvSpPr/>
          <p:nvPr/>
        </p:nvSpPr>
        <p:spPr>
          <a:xfrm>
            <a:off x="493949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979" name="Google Shape;1979;p119"/>
          <p:cNvSpPr/>
          <p:nvPr/>
        </p:nvSpPr>
        <p:spPr>
          <a:xfrm>
            <a:off x="530525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980" name="Google Shape;1980;p119"/>
          <p:cNvSpPr/>
          <p:nvPr/>
        </p:nvSpPr>
        <p:spPr>
          <a:xfrm>
            <a:off x="548813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981" name="Google Shape;1981;p119"/>
          <p:cNvSpPr/>
          <p:nvPr/>
        </p:nvSpPr>
        <p:spPr>
          <a:xfrm>
            <a:off x="567101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982" name="Google Shape;1982;p119"/>
          <p:cNvSpPr/>
          <p:nvPr/>
        </p:nvSpPr>
        <p:spPr>
          <a:xfrm>
            <a:off x="585389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983" name="Google Shape;1983;p119"/>
          <p:cNvSpPr/>
          <p:nvPr/>
        </p:nvSpPr>
        <p:spPr>
          <a:xfrm>
            <a:off x="603677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984" name="Google Shape;1984;p119"/>
          <p:cNvSpPr/>
          <p:nvPr/>
        </p:nvSpPr>
        <p:spPr>
          <a:xfrm>
            <a:off x="621965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985" name="Google Shape;1985;p119"/>
          <p:cNvSpPr/>
          <p:nvPr/>
        </p:nvSpPr>
        <p:spPr>
          <a:xfrm>
            <a:off x="640253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35</a:t>
            </a:r>
            <a:endParaRPr sz="1100">
              <a:solidFill>
                <a:schemeClr val="lt2"/>
              </a:solidFill>
              <a:latin typeface="Open Sans"/>
              <a:ea typeface="Open Sans"/>
              <a:cs typeface="Open Sans"/>
              <a:sym typeface="Open Sans"/>
            </a:endParaRPr>
          </a:p>
        </p:txBody>
      </p:sp>
      <p:sp>
        <p:nvSpPr>
          <p:cNvPr id="1986" name="Google Shape;1986;p119"/>
          <p:cNvSpPr/>
          <p:nvPr/>
        </p:nvSpPr>
        <p:spPr>
          <a:xfrm>
            <a:off x="658541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987" name="Google Shape;1987;p119"/>
          <p:cNvSpPr/>
          <p:nvPr/>
        </p:nvSpPr>
        <p:spPr>
          <a:xfrm>
            <a:off x="695117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988" name="Google Shape;1988;p119"/>
          <p:cNvSpPr/>
          <p:nvPr/>
        </p:nvSpPr>
        <p:spPr>
          <a:xfrm>
            <a:off x="713405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989" name="Google Shape;1989;p119"/>
          <p:cNvSpPr/>
          <p:nvPr/>
        </p:nvSpPr>
        <p:spPr>
          <a:xfrm>
            <a:off x="731693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40</a:t>
            </a:r>
            <a:endParaRPr sz="1100">
              <a:solidFill>
                <a:schemeClr val="lt2"/>
              </a:solidFill>
              <a:latin typeface="Open Sans"/>
              <a:ea typeface="Open Sans"/>
              <a:cs typeface="Open Sans"/>
              <a:sym typeface="Open Sans"/>
            </a:endParaRPr>
          </a:p>
        </p:txBody>
      </p:sp>
      <p:sp>
        <p:nvSpPr>
          <p:cNvPr id="1990" name="Google Shape;1990;p119"/>
          <p:cNvSpPr/>
          <p:nvPr/>
        </p:nvSpPr>
        <p:spPr>
          <a:xfrm>
            <a:off x="749983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991" name="Google Shape;1991;p119"/>
          <p:cNvSpPr/>
          <p:nvPr/>
        </p:nvSpPr>
        <p:spPr>
          <a:xfrm>
            <a:off x="768271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992" name="Google Shape;1992;p119"/>
          <p:cNvSpPr/>
          <p:nvPr/>
        </p:nvSpPr>
        <p:spPr>
          <a:xfrm>
            <a:off x="786559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993" name="Google Shape;1993;p119"/>
          <p:cNvSpPr/>
          <p:nvPr/>
        </p:nvSpPr>
        <p:spPr>
          <a:xfrm>
            <a:off x="804847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994" name="Google Shape;1994;p119"/>
          <p:cNvSpPr/>
          <p:nvPr/>
        </p:nvSpPr>
        <p:spPr>
          <a:xfrm>
            <a:off x="823135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45</a:t>
            </a:r>
            <a:endParaRPr sz="1100">
              <a:solidFill>
                <a:schemeClr val="lt2"/>
              </a:solidFill>
              <a:latin typeface="Open Sans"/>
              <a:ea typeface="Open Sans"/>
              <a:cs typeface="Open Sans"/>
              <a:sym typeface="Open Sans"/>
            </a:endParaRPr>
          </a:p>
        </p:txBody>
      </p:sp>
      <p:sp>
        <p:nvSpPr>
          <p:cNvPr id="1995" name="Google Shape;1995;p119"/>
          <p:cNvSpPr/>
          <p:nvPr/>
        </p:nvSpPr>
        <p:spPr>
          <a:xfrm>
            <a:off x="8414237"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996" name="Google Shape;1996;p119"/>
          <p:cNvSpPr/>
          <p:nvPr/>
        </p:nvSpPr>
        <p:spPr>
          <a:xfrm>
            <a:off x="8597117"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997" name="Google Shape;1997;p119"/>
          <p:cNvSpPr/>
          <p:nvPr/>
        </p:nvSpPr>
        <p:spPr>
          <a:xfrm>
            <a:off x="8780002" y="4479800"/>
            <a:ext cx="285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147</a:t>
            </a:r>
            <a:endParaRPr sz="1100" b="1">
              <a:solidFill>
                <a:schemeClr val="lt1"/>
              </a:solidFill>
              <a:latin typeface="Open Sans"/>
              <a:ea typeface="Open Sans"/>
              <a:cs typeface="Open Sans"/>
              <a:sym typeface="Open Sans"/>
            </a:endParaRPr>
          </a:p>
        </p:txBody>
      </p:sp>
      <p:sp>
        <p:nvSpPr>
          <p:cNvPr id="1998" name="Google Shape;1998;p119"/>
          <p:cNvSpPr/>
          <p:nvPr/>
        </p:nvSpPr>
        <p:spPr>
          <a:xfrm>
            <a:off x="1718" y="4479812"/>
            <a:ext cx="1830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999" name="Google Shape;1999;p119"/>
          <p:cNvSpPr/>
          <p:nvPr/>
        </p:nvSpPr>
        <p:spPr>
          <a:xfrm>
            <a:off x="512237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2000" name="Google Shape;2000;p119"/>
          <p:cNvSpPr txBox="1"/>
          <p:nvPr/>
        </p:nvSpPr>
        <p:spPr>
          <a:xfrm>
            <a:off x="1529438"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3B71CA"/>
                </a:solidFill>
                <a:latin typeface="PT Sans"/>
                <a:ea typeface="PT Sans"/>
                <a:cs typeface="PT Sans"/>
                <a:sym typeface="PT Sans"/>
              </a:rPr>
              <a:t>BCx</a:t>
            </a:r>
            <a:endParaRPr sz="1300" b="1">
              <a:solidFill>
                <a:srgbClr val="3B71CA"/>
              </a:solidFill>
              <a:latin typeface="PT Sans Narrow"/>
              <a:ea typeface="PT Sans Narrow"/>
              <a:cs typeface="PT Sans Narrow"/>
              <a:sym typeface="PT Sans Narrow"/>
            </a:endParaRPr>
          </a:p>
        </p:txBody>
      </p:sp>
      <p:sp>
        <p:nvSpPr>
          <p:cNvPr id="2001" name="Google Shape;2001;p119"/>
          <p:cNvSpPr txBox="1"/>
          <p:nvPr/>
        </p:nvSpPr>
        <p:spPr>
          <a:xfrm>
            <a:off x="4090875" y="4662950"/>
            <a:ext cx="1148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r>
              <a:rPr lang="en" sz="1300">
                <a:solidFill>
                  <a:schemeClr val="dk2"/>
                </a:solidFill>
                <a:latin typeface="PT Sans Narrow"/>
                <a:ea typeface="PT Sans Narrow"/>
                <a:cs typeface="PT Sans Narrow"/>
                <a:sym typeface="PT Sans Narrow"/>
              </a:rPr>
              <a:t> (UTI)</a:t>
            </a:r>
            <a:endParaRPr sz="1300" b="1">
              <a:solidFill>
                <a:srgbClr val="0C622E"/>
              </a:solidFill>
              <a:latin typeface="PT Sans"/>
              <a:ea typeface="PT Sans"/>
              <a:cs typeface="PT Sans"/>
              <a:sym typeface="PT Sans"/>
            </a:endParaRPr>
          </a:p>
        </p:txBody>
      </p:sp>
      <p:sp>
        <p:nvSpPr>
          <p:cNvPr id="2002" name="Google Shape;2002;p119"/>
          <p:cNvSpPr/>
          <p:nvPr/>
        </p:nvSpPr>
        <p:spPr>
          <a:xfrm>
            <a:off x="6722849" y="4479800"/>
            <a:ext cx="285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131</a:t>
            </a:r>
            <a:endParaRPr sz="1000" b="1">
              <a:solidFill>
                <a:schemeClr val="lt1"/>
              </a:solidFill>
              <a:latin typeface="Open Sans"/>
              <a:ea typeface="Open Sans"/>
              <a:cs typeface="Open Sans"/>
              <a:sym typeface="Open Sans"/>
            </a:endParaRPr>
          </a:p>
        </p:txBody>
      </p:sp>
      <p:sp>
        <p:nvSpPr>
          <p:cNvPr id="2003" name="Google Shape;2003;p119"/>
          <p:cNvSpPr txBox="1"/>
          <p:nvPr/>
        </p:nvSpPr>
        <p:spPr>
          <a:xfrm>
            <a:off x="6291300" y="4662950"/>
            <a:ext cx="1148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r>
              <a:rPr lang="en" sz="1300">
                <a:solidFill>
                  <a:schemeClr val="dk2"/>
                </a:solidFill>
                <a:latin typeface="PT Sans Narrow"/>
                <a:ea typeface="PT Sans Narrow"/>
                <a:cs typeface="PT Sans Narrow"/>
                <a:sym typeface="PT Sans Narrow"/>
              </a:rPr>
              <a:t> (UTI)</a:t>
            </a:r>
            <a:endParaRPr sz="1300" b="1">
              <a:solidFill>
                <a:srgbClr val="0C622E"/>
              </a:solidFill>
              <a:latin typeface="PT Sans"/>
              <a:ea typeface="PT Sans"/>
              <a:cs typeface="PT Sans"/>
              <a:sym typeface="PT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1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Locations [</a:t>
            </a:r>
            <a:r>
              <a:rPr lang="en">
                <a:solidFill>
                  <a:schemeClr val="hlink"/>
                </a:solidFill>
                <a:uFill>
                  <a:noFill/>
                </a:uFill>
                <a:hlinkClick r:id="rId3"/>
              </a:rPr>
              <a:t>2</a:t>
            </a:r>
            <a:r>
              <a:rPr lang="en"/>
              <a:t>]</a:t>
            </a:r>
            <a:endParaRPr/>
          </a:p>
        </p:txBody>
      </p:sp>
      <p:pic>
        <p:nvPicPr>
          <p:cNvPr id="2009" name="Google Shape;2009;p120"/>
          <p:cNvPicPr preferRelativeResize="0"/>
          <p:nvPr/>
        </p:nvPicPr>
        <p:blipFill>
          <a:blip r:embed="rId4">
            <a:alphaModFix/>
          </a:blip>
          <a:stretch>
            <a:fillRect/>
          </a:stretch>
        </p:blipFill>
        <p:spPr>
          <a:xfrm>
            <a:off x="7598400" y="0"/>
            <a:ext cx="1545600" cy="1545600"/>
          </a:xfrm>
          <a:prstGeom prst="rect">
            <a:avLst/>
          </a:prstGeom>
          <a:noFill/>
          <a:ln>
            <a:noFill/>
          </a:ln>
        </p:spPr>
      </p:pic>
      <p:grpSp>
        <p:nvGrpSpPr>
          <p:cNvPr id="2010" name="Google Shape;2010;p120"/>
          <p:cNvGrpSpPr/>
          <p:nvPr/>
        </p:nvGrpSpPr>
        <p:grpSpPr>
          <a:xfrm>
            <a:off x="5005250" y="1583850"/>
            <a:ext cx="4138850" cy="3559700"/>
            <a:chOff x="5005250" y="1583850"/>
            <a:chExt cx="4138850" cy="3559700"/>
          </a:xfrm>
        </p:grpSpPr>
        <p:pic>
          <p:nvPicPr>
            <p:cNvPr id="2011" name="Google Shape;2011;p120"/>
            <p:cNvPicPr preferRelativeResize="0"/>
            <p:nvPr/>
          </p:nvPicPr>
          <p:blipFill>
            <a:blip r:embed="rId5">
              <a:alphaModFix/>
            </a:blip>
            <a:stretch>
              <a:fillRect/>
            </a:stretch>
          </p:blipFill>
          <p:spPr>
            <a:xfrm>
              <a:off x="5180350" y="1583850"/>
              <a:ext cx="3798676" cy="3559650"/>
            </a:xfrm>
            <a:prstGeom prst="rect">
              <a:avLst/>
            </a:prstGeom>
            <a:noFill/>
            <a:ln>
              <a:noFill/>
            </a:ln>
          </p:spPr>
        </p:pic>
        <p:sp>
          <p:nvSpPr>
            <p:cNvPr id="2012" name="Google Shape;2012;p120"/>
            <p:cNvSpPr/>
            <p:nvPr/>
          </p:nvSpPr>
          <p:spPr>
            <a:xfrm>
              <a:off x="7974525" y="2210025"/>
              <a:ext cx="884100" cy="53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TAVR</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49%</a:t>
              </a:r>
              <a:endParaRPr>
                <a:latin typeface="Open Sans"/>
                <a:ea typeface="Open Sans"/>
                <a:cs typeface="Open Sans"/>
                <a:sym typeface="Open Sans"/>
              </a:endParaRPr>
            </a:p>
          </p:txBody>
        </p:sp>
        <p:sp>
          <p:nvSpPr>
            <p:cNvPr id="2013" name="Google Shape;2013;p120"/>
            <p:cNvSpPr/>
            <p:nvPr/>
          </p:nvSpPr>
          <p:spPr>
            <a:xfrm>
              <a:off x="8379700" y="3096075"/>
              <a:ext cx="764400" cy="53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Mitral</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15%</a:t>
              </a:r>
              <a:endParaRPr>
                <a:latin typeface="Open Sans"/>
                <a:ea typeface="Open Sans"/>
                <a:cs typeface="Open Sans"/>
                <a:sym typeface="Open Sans"/>
              </a:endParaRPr>
            </a:p>
          </p:txBody>
        </p:sp>
        <p:sp>
          <p:nvSpPr>
            <p:cNvPr id="2014" name="Google Shape;2014;p120"/>
            <p:cNvSpPr/>
            <p:nvPr/>
          </p:nvSpPr>
          <p:spPr>
            <a:xfrm>
              <a:off x="8329525" y="4608300"/>
              <a:ext cx="764400" cy="53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Other</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31%</a:t>
              </a:r>
              <a:endParaRPr>
                <a:latin typeface="Open Sans"/>
                <a:ea typeface="Open Sans"/>
                <a:cs typeface="Open Sans"/>
                <a:sym typeface="Open Sans"/>
              </a:endParaRPr>
            </a:p>
          </p:txBody>
        </p:sp>
        <p:sp>
          <p:nvSpPr>
            <p:cNvPr id="2015" name="Google Shape;2015;p120"/>
            <p:cNvSpPr/>
            <p:nvPr/>
          </p:nvSpPr>
          <p:spPr>
            <a:xfrm>
              <a:off x="5765425" y="4852850"/>
              <a:ext cx="1702500" cy="29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Right sided </a:t>
              </a:r>
              <a:r>
                <a:rPr lang="en">
                  <a:latin typeface="Open Sans"/>
                  <a:ea typeface="Open Sans"/>
                  <a:cs typeface="Open Sans"/>
                  <a:sym typeface="Open Sans"/>
                </a:rPr>
                <a:t>1.4%</a:t>
              </a:r>
              <a:endParaRPr>
                <a:latin typeface="Open Sans"/>
                <a:ea typeface="Open Sans"/>
                <a:cs typeface="Open Sans"/>
                <a:sym typeface="Open Sans"/>
              </a:endParaRPr>
            </a:p>
          </p:txBody>
        </p:sp>
        <p:sp>
          <p:nvSpPr>
            <p:cNvPr id="2016" name="Google Shape;2016;p120"/>
            <p:cNvSpPr/>
            <p:nvPr/>
          </p:nvSpPr>
          <p:spPr>
            <a:xfrm>
              <a:off x="5005250" y="2431025"/>
              <a:ext cx="884100" cy="67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Cardiac devices</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4%</a:t>
              </a:r>
              <a:endParaRPr>
                <a:latin typeface="Open Sans"/>
                <a:ea typeface="Open Sans"/>
                <a:cs typeface="Open Sans"/>
                <a:sym typeface="Open Sans"/>
              </a:endParaRPr>
            </a:p>
          </p:txBody>
        </p:sp>
      </p:grpSp>
      <p:sp>
        <p:nvSpPr>
          <p:cNvPr id="2017" name="Google Shape;2017;p120"/>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b="1"/>
              <a:t>One in three cases</a:t>
            </a:r>
            <a:r>
              <a:rPr lang="en"/>
              <a:t> have </a:t>
            </a:r>
            <a:r>
              <a:rPr lang="en" b="1">
                <a:solidFill>
                  <a:srgbClr val="DF382C"/>
                </a:solidFill>
              </a:rPr>
              <a:t>more than one</a:t>
            </a:r>
            <a:r>
              <a:rPr lang="en" b="1"/>
              <a:t> location</a:t>
            </a:r>
            <a:r>
              <a:rPr lang="en"/>
              <a:t> involved</a:t>
            </a:r>
            <a:endParaRPr/>
          </a:p>
          <a:p>
            <a:pPr marL="0" lvl="0" indent="0" algn="l" rtl="0">
              <a:spcBef>
                <a:spcPts val="1200"/>
              </a:spcBef>
              <a:spcAft>
                <a:spcPts val="120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Google Shape;2022;p1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Locations [</a:t>
            </a:r>
            <a:r>
              <a:rPr lang="en">
                <a:solidFill>
                  <a:schemeClr val="hlink"/>
                </a:solidFill>
                <a:uFill>
                  <a:noFill/>
                </a:uFill>
                <a:hlinkClick r:id="rId3"/>
              </a:rPr>
              <a:t>2</a:t>
            </a:r>
            <a:r>
              <a:rPr lang="en"/>
              <a:t>]</a:t>
            </a:r>
            <a:endParaRPr/>
          </a:p>
        </p:txBody>
      </p:sp>
      <p:pic>
        <p:nvPicPr>
          <p:cNvPr id="2023" name="Google Shape;2023;p121"/>
          <p:cNvPicPr preferRelativeResize="0"/>
          <p:nvPr/>
        </p:nvPicPr>
        <p:blipFill>
          <a:blip r:embed="rId4">
            <a:alphaModFix/>
          </a:blip>
          <a:stretch>
            <a:fillRect/>
          </a:stretch>
        </p:blipFill>
        <p:spPr>
          <a:xfrm>
            <a:off x="7598400" y="0"/>
            <a:ext cx="1545600" cy="1545600"/>
          </a:xfrm>
          <a:prstGeom prst="rect">
            <a:avLst/>
          </a:prstGeom>
          <a:noFill/>
          <a:ln>
            <a:noFill/>
          </a:ln>
        </p:spPr>
      </p:pic>
      <p:sp>
        <p:nvSpPr>
          <p:cNvPr id="2024" name="Google Shape;2024;p121"/>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b="1"/>
              <a:t>One in three cases</a:t>
            </a:r>
            <a:r>
              <a:rPr lang="en"/>
              <a:t> have </a:t>
            </a:r>
            <a:r>
              <a:rPr lang="en" b="1">
                <a:solidFill>
                  <a:srgbClr val="DF382C"/>
                </a:solidFill>
              </a:rPr>
              <a:t>more than one</a:t>
            </a:r>
            <a:r>
              <a:rPr lang="en" b="1"/>
              <a:t> location</a:t>
            </a:r>
            <a:r>
              <a:rPr lang="en"/>
              <a:t> involved</a:t>
            </a:r>
            <a:endParaRPr/>
          </a:p>
          <a:p>
            <a:pPr marL="457200" lvl="0" indent="-311150" algn="l" rtl="0">
              <a:spcBef>
                <a:spcPts val="0"/>
              </a:spcBef>
              <a:spcAft>
                <a:spcPts val="0"/>
              </a:spcAft>
              <a:buSzPts val="1300"/>
              <a:buChar char="●"/>
            </a:pPr>
            <a:r>
              <a:rPr lang="en"/>
              <a:t>Location can differ by device used</a:t>
            </a:r>
            <a:endParaRPr/>
          </a:p>
          <a:p>
            <a:pPr marL="0" lvl="0" indent="0" algn="l" rtl="0">
              <a:spcBef>
                <a:spcPts val="1200"/>
              </a:spcBef>
              <a:spcAft>
                <a:spcPts val="1200"/>
              </a:spcAft>
              <a:buNone/>
            </a:pPr>
            <a:endParaRPr/>
          </a:p>
        </p:txBody>
      </p:sp>
      <p:grpSp>
        <p:nvGrpSpPr>
          <p:cNvPr id="2025" name="Google Shape;2025;p121"/>
          <p:cNvGrpSpPr/>
          <p:nvPr/>
        </p:nvGrpSpPr>
        <p:grpSpPr>
          <a:xfrm>
            <a:off x="1383782" y="1943689"/>
            <a:ext cx="6323693" cy="3199811"/>
            <a:chOff x="2582350" y="1943689"/>
            <a:chExt cx="6323693" cy="3199811"/>
          </a:xfrm>
        </p:grpSpPr>
        <p:pic>
          <p:nvPicPr>
            <p:cNvPr id="2026" name="Google Shape;2026;p121"/>
            <p:cNvPicPr preferRelativeResize="0"/>
            <p:nvPr/>
          </p:nvPicPr>
          <p:blipFill>
            <a:blip r:embed="rId5">
              <a:alphaModFix/>
            </a:blip>
            <a:stretch>
              <a:fillRect/>
            </a:stretch>
          </p:blipFill>
          <p:spPr>
            <a:xfrm flipH="1">
              <a:off x="2836025" y="1943689"/>
              <a:ext cx="5863276" cy="2733100"/>
            </a:xfrm>
            <a:prstGeom prst="rect">
              <a:avLst/>
            </a:prstGeom>
            <a:noFill/>
            <a:ln>
              <a:noFill/>
            </a:ln>
          </p:spPr>
        </p:pic>
        <p:sp>
          <p:nvSpPr>
            <p:cNvPr id="2027" name="Google Shape;2027;p121"/>
            <p:cNvSpPr/>
            <p:nvPr/>
          </p:nvSpPr>
          <p:spPr>
            <a:xfrm flipH="1">
              <a:off x="3498218" y="2200775"/>
              <a:ext cx="1545600" cy="535200"/>
            </a:xfrm>
            <a:prstGeom prst="rect">
              <a:avLst/>
            </a:prstGeom>
            <a:solidFill>
              <a:schemeClr val="lt1"/>
            </a:solidFill>
            <a:ln w="9525" cap="flat" cmpd="sng">
              <a:solidFill>
                <a:srgbClr val="EF1E0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Stent frame</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19%</a:t>
              </a:r>
              <a:endParaRPr>
                <a:latin typeface="Open Sans"/>
                <a:ea typeface="Open Sans"/>
                <a:cs typeface="Open Sans"/>
                <a:sym typeface="Open Sans"/>
              </a:endParaRPr>
            </a:p>
          </p:txBody>
        </p:sp>
        <p:sp>
          <p:nvSpPr>
            <p:cNvPr id="2028" name="Google Shape;2028;p121"/>
            <p:cNvSpPr/>
            <p:nvPr/>
          </p:nvSpPr>
          <p:spPr>
            <a:xfrm flipH="1">
              <a:off x="7557543" y="2053450"/>
              <a:ext cx="1348500" cy="535200"/>
            </a:xfrm>
            <a:prstGeom prst="rect">
              <a:avLst/>
            </a:prstGeom>
            <a:solidFill>
              <a:schemeClr val="lt1"/>
            </a:solidFill>
            <a:ln w="9525" cap="flat" cmpd="sng">
              <a:solidFill>
                <a:srgbClr val="EF1E0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Stent frame</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34%</a:t>
              </a:r>
              <a:endParaRPr>
                <a:latin typeface="Open Sans"/>
                <a:ea typeface="Open Sans"/>
                <a:cs typeface="Open Sans"/>
                <a:sym typeface="Open Sans"/>
              </a:endParaRPr>
            </a:p>
          </p:txBody>
        </p:sp>
        <p:sp>
          <p:nvSpPr>
            <p:cNvPr id="2029" name="Google Shape;2029;p121"/>
            <p:cNvSpPr/>
            <p:nvPr/>
          </p:nvSpPr>
          <p:spPr>
            <a:xfrm flipH="1">
              <a:off x="7854650" y="3402889"/>
              <a:ext cx="957900" cy="53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Leaflets</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66%</a:t>
              </a:r>
              <a:endParaRPr>
                <a:latin typeface="Open Sans"/>
                <a:ea typeface="Open Sans"/>
                <a:cs typeface="Open Sans"/>
                <a:sym typeface="Open Sans"/>
              </a:endParaRPr>
            </a:p>
          </p:txBody>
        </p:sp>
        <p:sp>
          <p:nvSpPr>
            <p:cNvPr id="2030" name="Google Shape;2030;p121"/>
            <p:cNvSpPr/>
            <p:nvPr/>
          </p:nvSpPr>
          <p:spPr>
            <a:xfrm flipH="1">
              <a:off x="2582350" y="3451589"/>
              <a:ext cx="957900" cy="53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a:ea typeface="Open Sans"/>
                  <a:cs typeface="Open Sans"/>
                  <a:sym typeface="Open Sans"/>
                </a:rPr>
                <a:t>Leaflets</a:t>
              </a:r>
              <a:endParaRPr b="1">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81%</a:t>
              </a:r>
              <a:endParaRPr>
                <a:latin typeface="Open Sans"/>
                <a:ea typeface="Open Sans"/>
                <a:cs typeface="Open Sans"/>
                <a:sym typeface="Open Sans"/>
              </a:endParaRPr>
            </a:p>
          </p:txBody>
        </p:sp>
        <p:sp>
          <p:nvSpPr>
            <p:cNvPr id="2031" name="Google Shape;2031;p121"/>
            <p:cNvSpPr/>
            <p:nvPr/>
          </p:nvSpPr>
          <p:spPr>
            <a:xfrm>
              <a:off x="5444515" y="4608300"/>
              <a:ext cx="2741700" cy="53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DF382C"/>
                  </a:solidFill>
                  <a:latin typeface="PT Sans"/>
                  <a:ea typeface="PT Sans"/>
                  <a:cs typeface="PT Sans"/>
                  <a:sym typeface="PT Sans"/>
                </a:rPr>
                <a:t>Self-expanding valve</a:t>
              </a:r>
              <a:endParaRPr b="1">
                <a:solidFill>
                  <a:srgbClr val="858585"/>
                </a:solidFill>
                <a:latin typeface="PT Sans Narrow"/>
                <a:ea typeface="PT Sans Narrow"/>
                <a:cs typeface="PT Sans Narrow"/>
                <a:sym typeface="PT Sans Narrow"/>
              </a:endParaRPr>
            </a:p>
            <a:p>
              <a:pPr marL="0" lvl="0" indent="0" algn="ctr" rtl="0">
                <a:spcBef>
                  <a:spcPts val="0"/>
                </a:spcBef>
                <a:spcAft>
                  <a:spcPts val="0"/>
                </a:spcAft>
                <a:buNone/>
              </a:pPr>
              <a:r>
                <a:rPr lang="en">
                  <a:latin typeface="PT Sans"/>
                  <a:ea typeface="PT Sans"/>
                  <a:cs typeface="PT Sans"/>
                  <a:sym typeface="PT Sans"/>
                </a:rPr>
                <a:t>e.g. </a:t>
              </a:r>
              <a:r>
                <a:rPr lang="en" b="1">
                  <a:solidFill>
                    <a:srgbClr val="3B71CA"/>
                  </a:solidFill>
                  <a:latin typeface="PT Sans"/>
                  <a:ea typeface="PT Sans"/>
                  <a:cs typeface="PT Sans"/>
                  <a:sym typeface="PT Sans"/>
                </a:rPr>
                <a:t>EVOLUT</a:t>
              </a:r>
              <a:r>
                <a:rPr lang="en" b="1">
                  <a:latin typeface="PT Sans"/>
                  <a:ea typeface="PT Sans"/>
                  <a:cs typeface="PT Sans"/>
                  <a:sym typeface="PT Sans"/>
                </a:rPr>
                <a:t> </a:t>
              </a:r>
              <a:r>
                <a:rPr lang="en" b="1">
                  <a:solidFill>
                    <a:srgbClr val="858585"/>
                  </a:solidFill>
                  <a:latin typeface="PT Sans Narrow"/>
                  <a:ea typeface="PT Sans Narrow"/>
                  <a:cs typeface="PT Sans Narrow"/>
                  <a:sym typeface="PT Sans Narrow"/>
                </a:rPr>
                <a:t>(SEV)</a:t>
              </a:r>
              <a:endParaRPr b="1">
                <a:solidFill>
                  <a:srgbClr val="3B71CA"/>
                </a:solidFill>
                <a:latin typeface="PT Sans"/>
                <a:ea typeface="PT Sans"/>
                <a:cs typeface="PT Sans"/>
                <a:sym typeface="PT Sans"/>
              </a:endParaRPr>
            </a:p>
          </p:txBody>
        </p:sp>
        <p:sp>
          <p:nvSpPr>
            <p:cNvPr id="2032" name="Google Shape;2032;p121"/>
            <p:cNvSpPr/>
            <p:nvPr/>
          </p:nvSpPr>
          <p:spPr>
            <a:xfrm>
              <a:off x="3129270" y="4608299"/>
              <a:ext cx="2741700" cy="53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DF382C"/>
                  </a:solidFill>
                  <a:latin typeface="PT Sans"/>
                  <a:ea typeface="PT Sans"/>
                  <a:cs typeface="PT Sans"/>
                  <a:sym typeface="PT Sans"/>
                </a:rPr>
                <a:t>Balloon-expandable valve</a:t>
              </a:r>
              <a:r>
                <a:rPr lang="en" b="1">
                  <a:solidFill>
                    <a:srgbClr val="858585"/>
                  </a:solidFill>
                  <a:latin typeface="PT Sans Narrow"/>
                  <a:ea typeface="PT Sans Narrow"/>
                  <a:cs typeface="PT Sans Narrow"/>
                  <a:sym typeface="PT Sans Narrow"/>
                </a:rPr>
                <a:t> </a:t>
              </a:r>
              <a:endParaRPr b="1">
                <a:solidFill>
                  <a:srgbClr val="858585"/>
                </a:solidFill>
                <a:latin typeface="PT Sans Narrow"/>
                <a:ea typeface="PT Sans Narrow"/>
                <a:cs typeface="PT Sans Narrow"/>
                <a:sym typeface="PT Sans Narrow"/>
              </a:endParaRPr>
            </a:p>
            <a:p>
              <a:pPr marL="0" lvl="0" indent="0" algn="ctr" rtl="0">
                <a:spcBef>
                  <a:spcPts val="0"/>
                </a:spcBef>
                <a:spcAft>
                  <a:spcPts val="0"/>
                </a:spcAft>
                <a:buNone/>
              </a:pPr>
              <a:r>
                <a:rPr lang="en">
                  <a:latin typeface="PT Sans"/>
                  <a:ea typeface="PT Sans"/>
                  <a:cs typeface="PT Sans"/>
                  <a:sym typeface="PT Sans"/>
                </a:rPr>
                <a:t>e.g. </a:t>
              </a:r>
              <a:r>
                <a:rPr lang="en" b="1">
                  <a:solidFill>
                    <a:srgbClr val="3B71CA"/>
                  </a:solidFill>
                  <a:latin typeface="PT Sans"/>
                  <a:ea typeface="PT Sans"/>
                  <a:cs typeface="PT Sans"/>
                  <a:sym typeface="PT Sans"/>
                </a:rPr>
                <a:t>SAPIEN </a:t>
              </a:r>
              <a:r>
                <a:rPr lang="en" b="1">
                  <a:solidFill>
                    <a:srgbClr val="858585"/>
                  </a:solidFill>
                  <a:latin typeface="PT Sans Narrow"/>
                  <a:ea typeface="PT Sans Narrow"/>
                  <a:cs typeface="PT Sans Narrow"/>
                  <a:sym typeface="PT Sans Narrow"/>
                </a:rPr>
                <a:t>(BEV)</a:t>
              </a:r>
              <a:endParaRPr b="1">
                <a:solidFill>
                  <a:srgbClr val="3B71CA"/>
                </a:solidFill>
                <a:latin typeface="PT Sans"/>
                <a:ea typeface="PT Sans"/>
                <a:cs typeface="PT Sans"/>
                <a:sym typeface="PT Sans"/>
              </a:endParaRP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1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Imaging considerations [</a:t>
            </a:r>
            <a:r>
              <a:rPr lang="en">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endParaRPr/>
          </a:p>
        </p:txBody>
      </p:sp>
      <p:sp>
        <p:nvSpPr>
          <p:cNvPr id="2038" name="Google Shape;2038;p122"/>
          <p:cNvSpPr txBox="1">
            <a:spLocks noGrp="1"/>
          </p:cNvSpPr>
          <p:nvPr>
            <p:ph type="body" idx="1"/>
          </p:nvPr>
        </p:nvSpPr>
        <p:spPr>
          <a:xfrm>
            <a:off x="3176925" y="1393075"/>
            <a:ext cx="5241300" cy="16734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Modified Duke is </a:t>
            </a:r>
            <a:r>
              <a:rPr lang="en" b="1"/>
              <a:t>less accurate</a:t>
            </a:r>
            <a:r>
              <a:rPr lang="en"/>
              <a:t> in PVE/TAVR</a:t>
            </a:r>
            <a:endParaRPr/>
          </a:p>
          <a:p>
            <a:pPr marL="914400" lvl="1" indent="-298450" algn="l" rtl="0">
              <a:spcBef>
                <a:spcPts val="0"/>
              </a:spcBef>
              <a:spcAft>
                <a:spcPts val="0"/>
              </a:spcAft>
              <a:buSzPts val="1100"/>
              <a:buChar char="○"/>
            </a:pPr>
            <a:r>
              <a:rPr lang="en"/>
              <a:t>In large part due to </a:t>
            </a:r>
            <a:r>
              <a:rPr lang="en" b="1"/>
              <a:t>issues with echos</a:t>
            </a:r>
            <a:endParaRPr b="1"/>
          </a:p>
          <a:p>
            <a:pPr marL="457200" lvl="0" indent="-311150" algn="l" rtl="0">
              <a:spcBef>
                <a:spcPts val="1000"/>
              </a:spcBef>
              <a:spcAft>
                <a:spcPts val="0"/>
              </a:spcAft>
              <a:buSzPts val="1300"/>
              <a:buChar char="●"/>
            </a:pPr>
            <a:r>
              <a:rPr lang="en"/>
              <a:t>TAVR-IE frequently has “</a:t>
            </a:r>
            <a:r>
              <a:rPr lang="en" b="1">
                <a:solidFill>
                  <a:srgbClr val="3B71CA"/>
                </a:solidFill>
              </a:rPr>
              <a:t>atypical lesions</a:t>
            </a:r>
            <a:r>
              <a:rPr lang="en"/>
              <a:t>”</a:t>
            </a:r>
            <a:endParaRPr/>
          </a:p>
          <a:p>
            <a:pPr marL="914400" lvl="1" indent="-298450" algn="l" rtl="0">
              <a:spcBef>
                <a:spcPts val="0"/>
              </a:spcBef>
              <a:spcAft>
                <a:spcPts val="0"/>
              </a:spcAft>
              <a:buSzPts val="1100"/>
              <a:buChar char="○"/>
            </a:pPr>
            <a:r>
              <a:rPr lang="en" b="1">
                <a:solidFill>
                  <a:srgbClr val="2F5AA2"/>
                </a:solidFill>
              </a:rPr>
              <a:t>Valve thickening</a:t>
            </a:r>
            <a:r>
              <a:rPr lang="en"/>
              <a:t> (</a:t>
            </a:r>
            <a:r>
              <a:rPr lang="en" b="1"/>
              <a:t>28-70%</a:t>
            </a:r>
            <a:r>
              <a:rPr lang="en"/>
              <a:t> of cases) [</a:t>
            </a:r>
            <a:r>
              <a:rPr lang="en" b="1">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r>
              <a:rPr lang="en" b="1">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a:p>
            <a:pPr marL="914400" lvl="1" indent="-298450" algn="l" rtl="0">
              <a:spcBef>
                <a:spcPts val="0"/>
              </a:spcBef>
              <a:spcAft>
                <a:spcPts val="0"/>
              </a:spcAft>
              <a:buSzPts val="1100"/>
              <a:buChar char="○"/>
            </a:pPr>
            <a:r>
              <a:rPr lang="en" b="1">
                <a:solidFill>
                  <a:srgbClr val="2F5AA2"/>
                </a:solidFill>
              </a:rPr>
              <a:t>Obstructive patterns</a:t>
            </a:r>
            <a:r>
              <a:rPr lang="en"/>
              <a:t> [</a:t>
            </a:r>
            <a:r>
              <a:rPr lang="en" b="1">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endParaRPr/>
          </a:p>
          <a:p>
            <a:pPr marL="914400" lvl="1" indent="-298450" algn="l" rtl="0">
              <a:spcBef>
                <a:spcPts val="0"/>
              </a:spcBef>
              <a:spcAft>
                <a:spcPts val="0"/>
              </a:spcAft>
              <a:buSzPts val="1100"/>
              <a:buChar char="○"/>
            </a:pPr>
            <a:r>
              <a:rPr lang="en" b="1">
                <a:solidFill>
                  <a:srgbClr val="2F5AA2"/>
                </a:solidFill>
              </a:rPr>
              <a:t>Increased gradients</a:t>
            </a:r>
            <a:r>
              <a:rPr lang="en"/>
              <a:t> [</a:t>
            </a:r>
            <a:r>
              <a:rPr lang="en" b="1">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p:txBody>
      </p:sp>
      <p:pic>
        <p:nvPicPr>
          <p:cNvPr id="2039" name="Google Shape;2039;p122"/>
          <p:cNvPicPr preferRelativeResize="0"/>
          <p:nvPr/>
        </p:nvPicPr>
        <p:blipFill>
          <a:blip r:embed="rId5">
            <a:alphaModFix/>
          </a:blip>
          <a:stretch>
            <a:fillRect/>
          </a:stretch>
        </p:blipFill>
        <p:spPr>
          <a:xfrm>
            <a:off x="7394400" y="0"/>
            <a:ext cx="1749600" cy="1749600"/>
          </a:xfrm>
          <a:prstGeom prst="rect">
            <a:avLst/>
          </a:prstGeom>
          <a:noFill/>
          <a:ln>
            <a:noFill/>
          </a:ln>
        </p:spPr>
      </p:pic>
      <p:pic>
        <p:nvPicPr>
          <p:cNvPr id="2040" name="Google Shape;2040;p122"/>
          <p:cNvPicPr preferRelativeResize="0"/>
          <p:nvPr/>
        </p:nvPicPr>
        <p:blipFill>
          <a:blip r:embed="rId6">
            <a:alphaModFix/>
          </a:blip>
          <a:stretch>
            <a:fillRect/>
          </a:stretch>
        </p:blipFill>
        <p:spPr>
          <a:xfrm>
            <a:off x="204550" y="1657525"/>
            <a:ext cx="2875700" cy="2875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Micro</a:t>
            </a:r>
            <a:endParaRPr/>
          </a:p>
        </p:txBody>
      </p:sp>
      <p:graphicFrame>
        <p:nvGraphicFramePr>
          <p:cNvPr id="163" name="Google Shape;163;p24"/>
          <p:cNvGraphicFramePr/>
          <p:nvPr/>
        </p:nvGraphicFramePr>
        <p:xfrm>
          <a:off x="2191438" y="1650750"/>
          <a:ext cx="4276675" cy="70767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Culture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Blood</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044"/>
        <p:cNvGrpSpPr/>
        <p:nvPr/>
      </p:nvGrpSpPr>
      <p:grpSpPr>
        <a:xfrm>
          <a:off x="0" y="0"/>
          <a:ext cx="0" cy="0"/>
          <a:chOff x="0" y="0"/>
          <a:chExt cx="0" cy="0"/>
        </a:xfrm>
      </p:grpSpPr>
      <p:sp>
        <p:nvSpPr>
          <p:cNvPr id="2045" name="Google Shape;2045;p1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Imaging considerations [</a:t>
            </a:r>
            <a:r>
              <a:rPr lang="en">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endParaRPr/>
          </a:p>
        </p:txBody>
      </p:sp>
      <p:sp>
        <p:nvSpPr>
          <p:cNvPr id="2046" name="Google Shape;2046;p123"/>
          <p:cNvSpPr txBox="1">
            <a:spLocks noGrp="1"/>
          </p:cNvSpPr>
          <p:nvPr>
            <p:ph type="body" idx="1"/>
          </p:nvPr>
        </p:nvSpPr>
        <p:spPr>
          <a:xfrm>
            <a:off x="3176925" y="1393075"/>
            <a:ext cx="5241300" cy="16734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Modified Duke is </a:t>
            </a:r>
            <a:r>
              <a:rPr lang="en" b="1"/>
              <a:t>less accurate</a:t>
            </a:r>
            <a:r>
              <a:rPr lang="en"/>
              <a:t> in PVE/TAVR</a:t>
            </a:r>
            <a:endParaRPr/>
          </a:p>
          <a:p>
            <a:pPr marL="914400" lvl="1" indent="-298450" algn="l" rtl="0">
              <a:spcBef>
                <a:spcPts val="0"/>
              </a:spcBef>
              <a:spcAft>
                <a:spcPts val="0"/>
              </a:spcAft>
              <a:buSzPts val="1100"/>
              <a:buChar char="○"/>
            </a:pPr>
            <a:r>
              <a:rPr lang="en"/>
              <a:t>In large part due to </a:t>
            </a:r>
            <a:r>
              <a:rPr lang="en" b="1"/>
              <a:t>issues with echos</a:t>
            </a:r>
            <a:endParaRPr b="1"/>
          </a:p>
          <a:p>
            <a:pPr marL="457200" lvl="0" indent="-311150" algn="l" rtl="0">
              <a:spcBef>
                <a:spcPts val="1000"/>
              </a:spcBef>
              <a:spcAft>
                <a:spcPts val="0"/>
              </a:spcAft>
              <a:buSzPts val="1300"/>
              <a:buChar char="●"/>
            </a:pPr>
            <a:r>
              <a:rPr lang="en"/>
              <a:t>TAVR-IE frequently has “</a:t>
            </a:r>
            <a:r>
              <a:rPr lang="en" b="1">
                <a:solidFill>
                  <a:srgbClr val="3B71CA"/>
                </a:solidFill>
              </a:rPr>
              <a:t>atypical lesions</a:t>
            </a:r>
            <a:r>
              <a:rPr lang="en"/>
              <a:t>”</a:t>
            </a:r>
            <a:endParaRPr/>
          </a:p>
          <a:p>
            <a:pPr marL="914400" lvl="1" indent="-298450" algn="l" rtl="0">
              <a:spcBef>
                <a:spcPts val="0"/>
              </a:spcBef>
              <a:spcAft>
                <a:spcPts val="0"/>
              </a:spcAft>
              <a:buSzPts val="1100"/>
              <a:buChar char="○"/>
            </a:pPr>
            <a:r>
              <a:rPr lang="en" b="1">
                <a:solidFill>
                  <a:srgbClr val="DF382C"/>
                </a:solidFill>
              </a:rPr>
              <a:t>Valve thickening</a:t>
            </a:r>
            <a:r>
              <a:rPr lang="en"/>
              <a:t> (</a:t>
            </a:r>
            <a:r>
              <a:rPr lang="en" b="1"/>
              <a:t>28-70%</a:t>
            </a:r>
            <a:r>
              <a:rPr lang="en"/>
              <a:t> of cases) [</a:t>
            </a:r>
            <a:r>
              <a:rPr lang="en" b="1">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r>
              <a:rPr lang="en" b="1">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a:p>
            <a:pPr marL="914400" lvl="1" indent="-298450" algn="l" rtl="0">
              <a:spcBef>
                <a:spcPts val="0"/>
              </a:spcBef>
              <a:spcAft>
                <a:spcPts val="0"/>
              </a:spcAft>
              <a:buSzPts val="1100"/>
              <a:buChar char="○"/>
            </a:pPr>
            <a:r>
              <a:rPr lang="en" b="1">
                <a:solidFill>
                  <a:srgbClr val="2F5AA2"/>
                </a:solidFill>
              </a:rPr>
              <a:t>Obstructive patterns</a:t>
            </a:r>
            <a:r>
              <a:rPr lang="en"/>
              <a:t> [</a:t>
            </a:r>
            <a:r>
              <a:rPr lang="en" b="1">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endParaRPr/>
          </a:p>
          <a:p>
            <a:pPr marL="914400" lvl="1" indent="-298450" algn="l" rtl="0">
              <a:spcBef>
                <a:spcPts val="0"/>
              </a:spcBef>
              <a:spcAft>
                <a:spcPts val="0"/>
              </a:spcAft>
              <a:buSzPts val="1100"/>
              <a:buChar char="○"/>
            </a:pPr>
            <a:r>
              <a:rPr lang="en" b="1">
                <a:solidFill>
                  <a:srgbClr val="2F5AA2"/>
                </a:solidFill>
              </a:rPr>
              <a:t>Increased gradients</a:t>
            </a:r>
            <a:r>
              <a:rPr lang="en"/>
              <a:t> [</a:t>
            </a:r>
            <a:r>
              <a:rPr lang="en" b="1">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p:txBody>
      </p:sp>
      <p:pic>
        <p:nvPicPr>
          <p:cNvPr id="2047" name="Google Shape;2047;p123"/>
          <p:cNvPicPr preferRelativeResize="0"/>
          <p:nvPr/>
        </p:nvPicPr>
        <p:blipFill>
          <a:blip r:embed="rId5">
            <a:alphaModFix/>
          </a:blip>
          <a:stretch>
            <a:fillRect/>
          </a:stretch>
        </p:blipFill>
        <p:spPr>
          <a:xfrm>
            <a:off x="7394400" y="0"/>
            <a:ext cx="1749600" cy="1749600"/>
          </a:xfrm>
          <a:prstGeom prst="rect">
            <a:avLst/>
          </a:prstGeom>
          <a:noFill/>
          <a:ln>
            <a:noFill/>
          </a:ln>
        </p:spPr>
      </p:pic>
      <p:pic>
        <p:nvPicPr>
          <p:cNvPr id="2048" name="Google Shape;2048;p123"/>
          <p:cNvPicPr preferRelativeResize="0"/>
          <p:nvPr/>
        </p:nvPicPr>
        <p:blipFill>
          <a:blip r:embed="rId6">
            <a:alphaModFix/>
          </a:blip>
          <a:stretch>
            <a:fillRect/>
          </a:stretch>
        </p:blipFill>
        <p:spPr>
          <a:xfrm>
            <a:off x="204550" y="1657525"/>
            <a:ext cx="2875700" cy="2875700"/>
          </a:xfrm>
          <a:prstGeom prst="rect">
            <a:avLst/>
          </a:prstGeom>
          <a:noFill/>
          <a:ln>
            <a:noFill/>
          </a:ln>
        </p:spPr>
      </p:pic>
      <p:sp>
        <p:nvSpPr>
          <p:cNvPr id="2049" name="Google Shape;2049;p123"/>
          <p:cNvSpPr/>
          <p:nvPr/>
        </p:nvSpPr>
        <p:spPr>
          <a:xfrm>
            <a:off x="0" y="125"/>
            <a:ext cx="9144000" cy="5143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050" name="Google Shape;2050;p123"/>
          <p:cNvSpPr/>
          <p:nvPr/>
        </p:nvSpPr>
        <p:spPr>
          <a:xfrm>
            <a:off x="4523675" y="3457675"/>
            <a:ext cx="3745800" cy="12480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Open Sans"/>
                <a:ea typeface="Open Sans"/>
                <a:cs typeface="Open Sans"/>
                <a:sym typeface="Open Sans"/>
              </a:rPr>
              <a:t>Transesophageal echo #1</a:t>
            </a:r>
            <a:r>
              <a:rPr lang="en" sz="1200">
                <a:solidFill>
                  <a:schemeClr val="dk2"/>
                </a:solidFill>
                <a:latin typeface="Open Sans"/>
                <a:ea typeface="Open Sans"/>
                <a:cs typeface="Open Sans"/>
                <a:sym typeface="Open Sans"/>
              </a:rPr>
              <a:t> </a:t>
            </a:r>
            <a:r>
              <a:rPr lang="en" sz="1200" b="1">
                <a:solidFill>
                  <a:srgbClr val="404247"/>
                </a:solidFill>
                <a:latin typeface="Open Sans"/>
                <a:ea typeface="Open Sans"/>
                <a:cs typeface="Open Sans"/>
                <a:sym typeface="Open Sans"/>
              </a:rPr>
              <a:t>(</a:t>
            </a:r>
            <a:r>
              <a:rPr lang="en" sz="1200" b="1">
                <a:solidFill>
                  <a:srgbClr val="14A44D"/>
                </a:solidFill>
                <a:latin typeface="Open Sans"/>
                <a:ea typeface="Open Sans"/>
                <a:cs typeface="Open Sans"/>
                <a:sym typeface="Open Sans"/>
              </a:rPr>
              <a:t>Case #1</a:t>
            </a:r>
            <a:r>
              <a:rPr lang="en" sz="1200" b="1">
                <a:solidFill>
                  <a:srgbClr val="404247"/>
                </a:solidFill>
                <a:latin typeface="Open Sans"/>
                <a:ea typeface="Open Sans"/>
                <a:cs typeface="Open Sans"/>
                <a:sym typeface="Open Sans"/>
              </a:rPr>
              <a:t>)</a:t>
            </a:r>
            <a:endParaRPr sz="1200" b="1">
              <a:solidFill>
                <a:srgbClr val="3B71CA"/>
              </a:solidFill>
              <a:latin typeface="Open Sans"/>
              <a:ea typeface="Open Sans"/>
              <a:cs typeface="Open Sans"/>
              <a:sym typeface="Open Sans"/>
            </a:endParaRPr>
          </a:p>
          <a:p>
            <a:pPr marL="457200" lvl="0" indent="-304800" algn="l" rtl="0">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No stigmata of endocarditis </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Normal functioning bioprosthetic mitral and Sapien aortic valves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b="1">
                <a:solidFill>
                  <a:srgbClr val="DF382C"/>
                </a:solidFill>
                <a:latin typeface="Open Sans"/>
                <a:ea typeface="Open Sans"/>
                <a:cs typeface="Open Sans"/>
                <a:sym typeface="Open Sans"/>
              </a:rPr>
              <a:t>Mild thickening</a:t>
            </a:r>
            <a:r>
              <a:rPr lang="en" sz="1200">
                <a:solidFill>
                  <a:srgbClr val="1A1A1A"/>
                </a:solidFill>
                <a:latin typeface="Open Sans"/>
                <a:ea typeface="Open Sans"/>
                <a:cs typeface="Open Sans"/>
                <a:sym typeface="Open Sans"/>
              </a:rPr>
              <a:t> noted in the aortic cusps in the left coronary position</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124"/>
          <p:cNvSpPr txBox="1">
            <a:spLocks noGrp="1"/>
          </p:cNvSpPr>
          <p:nvPr>
            <p:ph type="body" idx="1"/>
          </p:nvPr>
        </p:nvSpPr>
        <p:spPr>
          <a:xfrm>
            <a:off x="3176925" y="1393075"/>
            <a:ext cx="5241300" cy="16734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Modified Duke is </a:t>
            </a:r>
            <a:r>
              <a:rPr lang="en" b="1"/>
              <a:t>less accurate</a:t>
            </a:r>
            <a:r>
              <a:rPr lang="en"/>
              <a:t> in PVE/TAVR</a:t>
            </a:r>
            <a:endParaRPr/>
          </a:p>
          <a:p>
            <a:pPr marL="914400" lvl="1" indent="-298450" algn="l" rtl="0">
              <a:spcBef>
                <a:spcPts val="0"/>
              </a:spcBef>
              <a:spcAft>
                <a:spcPts val="0"/>
              </a:spcAft>
              <a:buSzPts val="1100"/>
              <a:buChar char="○"/>
            </a:pPr>
            <a:r>
              <a:rPr lang="en"/>
              <a:t>In large part due to </a:t>
            </a:r>
            <a:r>
              <a:rPr lang="en" b="1"/>
              <a:t>issues with echos</a:t>
            </a:r>
            <a:endParaRPr b="1"/>
          </a:p>
          <a:p>
            <a:pPr marL="457200" lvl="0" indent="-311150" algn="l" rtl="0">
              <a:spcBef>
                <a:spcPts val="1000"/>
              </a:spcBef>
              <a:spcAft>
                <a:spcPts val="0"/>
              </a:spcAft>
              <a:buSzPts val="1300"/>
              <a:buChar char="●"/>
            </a:pPr>
            <a:r>
              <a:rPr lang="en"/>
              <a:t>TAVR-IE frequently has “</a:t>
            </a:r>
            <a:r>
              <a:rPr lang="en" b="1">
                <a:solidFill>
                  <a:srgbClr val="3B71CA"/>
                </a:solidFill>
              </a:rPr>
              <a:t>atypical lesions</a:t>
            </a:r>
            <a:r>
              <a:rPr lang="en"/>
              <a:t>”</a:t>
            </a:r>
            <a:endParaRPr/>
          </a:p>
          <a:p>
            <a:pPr marL="914400" lvl="1" indent="-298450" algn="l" rtl="0">
              <a:spcBef>
                <a:spcPts val="0"/>
              </a:spcBef>
              <a:spcAft>
                <a:spcPts val="0"/>
              </a:spcAft>
              <a:buSzPts val="1100"/>
              <a:buChar char="○"/>
            </a:pPr>
            <a:r>
              <a:rPr lang="en" b="1">
                <a:solidFill>
                  <a:srgbClr val="2F5AA2"/>
                </a:solidFill>
              </a:rPr>
              <a:t>Valve thickening</a:t>
            </a:r>
            <a:r>
              <a:rPr lang="en"/>
              <a:t> (</a:t>
            </a:r>
            <a:r>
              <a:rPr lang="en" b="1"/>
              <a:t>28-70%</a:t>
            </a:r>
            <a:r>
              <a:rPr lang="en"/>
              <a:t> of cases) [</a:t>
            </a:r>
            <a:r>
              <a:rPr lang="en" b="1">
                <a:solidFill>
                  <a:schemeClr val="hlink"/>
                </a:solidFill>
                <a:uFill>
                  <a:noFill/>
                </a:uFill>
                <a:hlinkClick r:id="rId3"/>
              </a:rPr>
              <a:t>2</a:t>
            </a:r>
            <a:r>
              <a:rPr lang="en"/>
              <a:t>][</a:t>
            </a:r>
            <a:r>
              <a:rPr lang="en" b="1">
                <a:solidFill>
                  <a:schemeClr val="hlink"/>
                </a:solidFill>
                <a:uFill>
                  <a:noFill/>
                </a:uFill>
                <a:hlinkClick r:id="rId4"/>
              </a:rPr>
              <a:t>3</a:t>
            </a:r>
            <a:r>
              <a:rPr lang="en"/>
              <a:t>]</a:t>
            </a:r>
            <a:endParaRPr/>
          </a:p>
          <a:p>
            <a:pPr marL="914400" lvl="1" indent="-298450" algn="l" rtl="0">
              <a:spcBef>
                <a:spcPts val="0"/>
              </a:spcBef>
              <a:spcAft>
                <a:spcPts val="0"/>
              </a:spcAft>
              <a:buSzPts val="1100"/>
              <a:buChar char="○"/>
            </a:pPr>
            <a:r>
              <a:rPr lang="en" b="1">
                <a:solidFill>
                  <a:srgbClr val="2F5AA2"/>
                </a:solidFill>
              </a:rPr>
              <a:t>Obstructive patterns</a:t>
            </a:r>
            <a:r>
              <a:rPr lang="en"/>
              <a:t> [</a:t>
            </a:r>
            <a:r>
              <a:rPr lang="en" b="1">
                <a:solidFill>
                  <a:schemeClr val="hlink"/>
                </a:solidFill>
                <a:uFill>
                  <a:noFill/>
                </a:uFill>
                <a:hlinkClick r:id="rId3"/>
              </a:rPr>
              <a:t>2</a:t>
            </a:r>
            <a:r>
              <a:rPr lang="en"/>
              <a:t>]</a:t>
            </a:r>
            <a:endParaRPr/>
          </a:p>
          <a:p>
            <a:pPr marL="914400" lvl="1" indent="-298450" algn="l" rtl="0">
              <a:spcBef>
                <a:spcPts val="0"/>
              </a:spcBef>
              <a:spcAft>
                <a:spcPts val="0"/>
              </a:spcAft>
              <a:buSzPts val="1100"/>
              <a:buChar char="○"/>
            </a:pPr>
            <a:r>
              <a:rPr lang="en" b="1">
                <a:solidFill>
                  <a:srgbClr val="2F5AA2"/>
                </a:solidFill>
              </a:rPr>
              <a:t>Increased gradients</a:t>
            </a:r>
            <a:r>
              <a:rPr lang="en"/>
              <a:t> [</a:t>
            </a:r>
            <a:r>
              <a:rPr lang="en" b="1">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p:txBody>
      </p:sp>
      <p:sp>
        <p:nvSpPr>
          <p:cNvPr id="2056" name="Google Shape;2056;p1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Imaging considerations [</a:t>
            </a:r>
            <a:r>
              <a:rPr lang="en">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endParaRPr/>
          </a:p>
        </p:txBody>
      </p:sp>
      <p:pic>
        <p:nvPicPr>
          <p:cNvPr id="2057" name="Google Shape;2057;p124"/>
          <p:cNvPicPr preferRelativeResize="0"/>
          <p:nvPr/>
        </p:nvPicPr>
        <p:blipFill>
          <a:blip r:embed="rId5">
            <a:alphaModFix/>
          </a:blip>
          <a:stretch>
            <a:fillRect/>
          </a:stretch>
        </p:blipFill>
        <p:spPr>
          <a:xfrm>
            <a:off x="7394400" y="0"/>
            <a:ext cx="1749600" cy="1749600"/>
          </a:xfrm>
          <a:prstGeom prst="rect">
            <a:avLst/>
          </a:prstGeom>
          <a:noFill/>
          <a:ln>
            <a:noFill/>
          </a:ln>
        </p:spPr>
      </p:pic>
      <p:pic>
        <p:nvPicPr>
          <p:cNvPr id="2058" name="Google Shape;2058;p124"/>
          <p:cNvPicPr preferRelativeResize="0"/>
          <p:nvPr/>
        </p:nvPicPr>
        <p:blipFill>
          <a:blip r:embed="rId6">
            <a:alphaModFix/>
          </a:blip>
          <a:stretch>
            <a:fillRect/>
          </a:stretch>
        </p:blipFill>
        <p:spPr>
          <a:xfrm>
            <a:off x="204550" y="1657525"/>
            <a:ext cx="2875700" cy="2875700"/>
          </a:xfrm>
          <a:prstGeom prst="rect">
            <a:avLst/>
          </a:prstGeom>
          <a:noFill/>
          <a:ln>
            <a:noFill/>
          </a:ln>
        </p:spPr>
      </p:pic>
      <p:grpSp>
        <p:nvGrpSpPr>
          <p:cNvPr id="2059" name="Google Shape;2059;p124"/>
          <p:cNvGrpSpPr/>
          <p:nvPr/>
        </p:nvGrpSpPr>
        <p:grpSpPr>
          <a:xfrm>
            <a:off x="5157100" y="3020375"/>
            <a:ext cx="2485800" cy="1933800"/>
            <a:chOff x="4291500" y="3020325"/>
            <a:chExt cx="2485800" cy="1933800"/>
          </a:xfrm>
        </p:grpSpPr>
        <p:sp>
          <p:nvSpPr>
            <p:cNvPr id="2060" name="Google Shape;2060;p124"/>
            <p:cNvSpPr/>
            <p:nvPr/>
          </p:nvSpPr>
          <p:spPr>
            <a:xfrm>
              <a:off x="4291500" y="3020325"/>
              <a:ext cx="2485800" cy="19338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404247"/>
                  </a:solidFill>
                  <a:latin typeface="Open Sans"/>
                  <a:ea typeface="Open Sans"/>
                  <a:cs typeface="Open Sans"/>
                  <a:sym typeface="Open Sans"/>
                </a:rPr>
                <a:t>Sensitivity of TTE + TEE</a:t>
              </a:r>
              <a:endParaRPr sz="1500">
                <a:solidFill>
                  <a:srgbClr val="9FA6B2"/>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p:txBody>
        </p:sp>
        <p:sp>
          <p:nvSpPr>
            <p:cNvPr id="2061" name="Google Shape;2061;p124"/>
            <p:cNvSpPr txBox="1"/>
            <p:nvPr/>
          </p:nvSpPr>
          <p:spPr>
            <a:xfrm>
              <a:off x="4963353" y="3401658"/>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Native: </a:t>
              </a:r>
              <a:r>
                <a:rPr lang="en" sz="1700" b="1">
                  <a:solidFill>
                    <a:schemeClr val="dk2"/>
                  </a:solidFill>
                  <a:latin typeface="Open Sans"/>
                  <a:ea typeface="Open Sans"/>
                  <a:cs typeface="Open Sans"/>
                  <a:sym typeface="Open Sans"/>
                </a:rPr>
                <a:t>90%</a:t>
              </a:r>
              <a:endParaRPr sz="1900" b="1"/>
            </a:p>
          </p:txBody>
        </p:sp>
        <p:pic>
          <p:nvPicPr>
            <p:cNvPr id="2062" name="Google Shape;2062;p124"/>
            <p:cNvPicPr preferRelativeResize="0"/>
            <p:nvPr/>
          </p:nvPicPr>
          <p:blipFill>
            <a:blip r:embed="rId5">
              <a:alphaModFix/>
            </a:blip>
            <a:stretch>
              <a:fillRect/>
            </a:stretch>
          </p:blipFill>
          <p:spPr>
            <a:xfrm>
              <a:off x="4421703" y="4373052"/>
              <a:ext cx="498118" cy="498118"/>
            </a:xfrm>
            <a:prstGeom prst="rect">
              <a:avLst/>
            </a:prstGeom>
            <a:noFill/>
            <a:ln>
              <a:noFill/>
            </a:ln>
          </p:spPr>
        </p:pic>
        <p:pic>
          <p:nvPicPr>
            <p:cNvPr id="2063" name="Google Shape;2063;p124"/>
            <p:cNvPicPr preferRelativeResize="0"/>
            <p:nvPr/>
          </p:nvPicPr>
          <p:blipFill>
            <a:blip r:embed="rId7">
              <a:alphaModFix/>
            </a:blip>
            <a:stretch>
              <a:fillRect/>
            </a:stretch>
          </p:blipFill>
          <p:spPr>
            <a:xfrm>
              <a:off x="4463965" y="3425546"/>
              <a:ext cx="413595" cy="413595"/>
            </a:xfrm>
            <a:prstGeom prst="rect">
              <a:avLst/>
            </a:prstGeom>
            <a:noFill/>
            <a:ln>
              <a:noFill/>
            </a:ln>
          </p:spPr>
        </p:pic>
        <p:pic>
          <p:nvPicPr>
            <p:cNvPr id="2064" name="Google Shape;2064;p124"/>
            <p:cNvPicPr preferRelativeResize="0"/>
            <p:nvPr/>
          </p:nvPicPr>
          <p:blipFill>
            <a:blip r:embed="rId8">
              <a:alphaModFix/>
            </a:blip>
            <a:stretch>
              <a:fillRect/>
            </a:stretch>
          </p:blipFill>
          <p:spPr>
            <a:xfrm>
              <a:off x="4421703" y="3867291"/>
              <a:ext cx="498118" cy="498118"/>
            </a:xfrm>
            <a:prstGeom prst="rect">
              <a:avLst/>
            </a:prstGeom>
            <a:noFill/>
            <a:ln>
              <a:noFill/>
            </a:ln>
          </p:spPr>
        </p:pic>
        <p:sp>
          <p:nvSpPr>
            <p:cNvPr id="2065" name="Google Shape;2065;p124"/>
            <p:cNvSpPr txBox="1"/>
            <p:nvPr/>
          </p:nvSpPr>
          <p:spPr>
            <a:xfrm>
              <a:off x="4963353" y="3885658"/>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SAVR: </a:t>
              </a:r>
              <a:r>
                <a:rPr lang="en" sz="1700" b="1">
                  <a:solidFill>
                    <a:schemeClr val="dk2"/>
                  </a:solidFill>
                  <a:latin typeface="Open Sans"/>
                  <a:ea typeface="Open Sans"/>
                  <a:cs typeface="Open Sans"/>
                  <a:sym typeface="Open Sans"/>
                </a:rPr>
                <a:t>73%</a:t>
              </a:r>
              <a:endParaRPr sz="1900" b="1"/>
            </a:p>
          </p:txBody>
        </p:sp>
        <p:sp>
          <p:nvSpPr>
            <p:cNvPr id="2066" name="Google Shape;2066;p124"/>
            <p:cNvSpPr txBox="1"/>
            <p:nvPr/>
          </p:nvSpPr>
          <p:spPr>
            <a:xfrm>
              <a:off x="4963353" y="4391433"/>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TAVR: </a:t>
              </a:r>
              <a:r>
                <a:rPr lang="en" sz="1700" b="1">
                  <a:solidFill>
                    <a:srgbClr val="DF382C"/>
                  </a:solidFill>
                  <a:latin typeface="Open Sans"/>
                  <a:ea typeface="Open Sans"/>
                  <a:cs typeface="Open Sans"/>
                  <a:sym typeface="Open Sans"/>
                </a:rPr>
                <a:t>67%</a:t>
              </a:r>
              <a:endParaRPr sz="1900" b="1">
                <a:solidFill>
                  <a:srgbClr val="DF382C"/>
                </a:solidFill>
              </a:endParaRPr>
            </a:p>
          </p:txBody>
        </p:sp>
      </p:grpSp>
      <p:sp>
        <p:nvSpPr>
          <p:cNvPr id="2067" name="Google Shape;2067;p124"/>
          <p:cNvSpPr/>
          <p:nvPr/>
        </p:nvSpPr>
        <p:spPr>
          <a:xfrm>
            <a:off x="3305825" y="1393075"/>
            <a:ext cx="3865200" cy="1479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p1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Imaging considerations [</a:t>
            </a:r>
            <a:r>
              <a:rPr lang="en">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endParaRPr/>
          </a:p>
        </p:txBody>
      </p:sp>
      <p:pic>
        <p:nvPicPr>
          <p:cNvPr id="2073" name="Google Shape;2073;p125"/>
          <p:cNvPicPr preferRelativeResize="0"/>
          <p:nvPr/>
        </p:nvPicPr>
        <p:blipFill>
          <a:blip r:embed="rId4">
            <a:alphaModFix/>
          </a:blip>
          <a:stretch>
            <a:fillRect/>
          </a:stretch>
        </p:blipFill>
        <p:spPr>
          <a:xfrm>
            <a:off x="7394400" y="0"/>
            <a:ext cx="1749600" cy="1749600"/>
          </a:xfrm>
          <a:prstGeom prst="rect">
            <a:avLst/>
          </a:prstGeom>
          <a:noFill/>
          <a:ln>
            <a:noFill/>
          </a:ln>
        </p:spPr>
      </p:pic>
      <p:pic>
        <p:nvPicPr>
          <p:cNvPr id="2074" name="Google Shape;2074;p125"/>
          <p:cNvPicPr preferRelativeResize="0"/>
          <p:nvPr/>
        </p:nvPicPr>
        <p:blipFill>
          <a:blip r:embed="rId5">
            <a:alphaModFix/>
          </a:blip>
          <a:stretch>
            <a:fillRect/>
          </a:stretch>
        </p:blipFill>
        <p:spPr>
          <a:xfrm>
            <a:off x="204550" y="1657525"/>
            <a:ext cx="2875700" cy="2875700"/>
          </a:xfrm>
          <a:prstGeom prst="rect">
            <a:avLst/>
          </a:prstGeom>
          <a:noFill/>
          <a:ln>
            <a:noFill/>
          </a:ln>
        </p:spPr>
      </p:pic>
      <p:grpSp>
        <p:nvGrpSpPr>
          <p:cNvPr id="2075" name="Google Shape;2075;p125"/>
          <p:cNvGrpSpPr/>
          <p:nvPr/>
        </p:nvGrpSpPr>
        <p:grpSpPr>
          <a:xfrm>
            <a:off x="5157100" y="3020375"/>
            <a:ext cx="2485800" cy="1933800"/>
            <a:chOff x="4291500" y="3020325"/>
            <a:chExt cx="2485800" cy="1933800"/>
          </a:xfrm>
        </p:grpSpPr>
        <p:sp>
          <p:nvSpPr>
            <p:cNvPr id="2076" name="Google Shape;2076;p125"/>
            <p:cNvSpPr/>
            <p:nvPr/>
          </p:nvSpPr>
          <p:spPr>
            <a:xfrm>
              <a:off x="4291500" y="3020325"/>
              <a:ext cx="2485800" cy="19338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404247"/>
                  </a:solidFill>
                  <a:latin typeface="Open Sans"/>
                  <a:ea typeface="Open Sans"/>
                  <a:cs typeface="Open Sans"/>
                  <a:sym typeface="Open Sans"/>
                </a:rPr>
                <a:t>Sensitivity of TTE + TEE</a:t>
              </a:r>
              <a:endParaRPr sz="1500">
                <a:solidFill>
                  <a:srgbClr val="9FA6B2"/>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p:txBody>
        </p:sp>
        <p:sp>
          <p:nvSpPr>
            <p:cNvPr id="2077" name="Google Shape;2077;p125"/>
            <p:cNvSpPr txBox="1"/>
            <p:nvPr/>
          </p:nvSpPr>
          <p:spPr>
            <a:xfrm>
              <a:off x="4963353" y="3401658"/>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Native: </a:t>
              </a:r>
              <a:r>
                <a:rPr lang="en" sz="1700" b="1">
                  <a:solidFill>
                    <a:schemeClr val="dk2"/>
                  </a:solidFill>
                  <a:latin typeface="Open Sans"/>
                  <a:ea typeface="Open Sans"/>
                  <a:cs typeface="Open Sans"/>
                  <a:sym typeface="Open Sans"/>
                </a:rPr>
                <a:t>90%</a:t>
              </a:r>
              <a:endParaRPr sz="1900" b="1"/>
            </a:p>
          </p:txBody>
        </p:sp>
        <p:pic>
          <p:nvPicPr>
            <p:cNvPr id="2078" name="Google Shape;2078;p125"/>
            <p:cNvPicPr preferRelativeResize="0"/>
            <p:nvPr/>
          </p:nvPicPr>
          <p:blipFill>
            <a:blip r:embed="rId4">
              <a:alphaModFix/>
            </a:blip>
            <a:stretch>
              <a:fillRect/>
            </a:stretch>
          </p:blipFill>
          <p:spPr>
            <a:xfrm>
              <a:off x="4421703" y="4373052"/>
              <a:ext cx="498118" cy="498118"/>
            </a:xfrm>
            <a:prstGeom prst="rect">
              <a:avLst/>
            </a:prstGeom>
            <a:noFill/>
            <a:ln>
              <a:noFill/>
            </a:ln>
          </p:spPr>
        </p:pic>
        <p:pic>
          <p:nvPicPr>
            <p:cNvPr id="2079" name="Google Shape;2079;p125"/>
            <p:cNvPicPr preferRelativeResize="0"/>
            <p:nvPr/>
          </p:nvPicPr>
          <p:blipFill>
            <a:blip r:embed="rId6">
              <a:alphaModFix/>
            </a:blip>
            <a:stretch>
              <a:fillRect/>
            </a:stretch>
          </p:blipFill>
          <p:spPr>
            <a:xfrm>
              <a:off x="4463965" y="3425546"/>
              <a:ext cx="413595" cy="413595"/>
            </a:xfrm>
            <a:prstGeom prst="rect">
              <a:avLst/>
            </a:prstGeom>
            <a:noFill/>
            <a:ln>
              <a:noFill/>
            </a:ln>
          </p:spPr>
        </p:pic>
        <p:pic>
          <p:nvPicPr>
            <p:cNvPr id="2080" name="Google Shape;2080;p125"/>
            <p:cNvPicPr preferRelativeResize="0"/>
            <p:nvPr/>
          </p:nvPicPr>
          <p:blipFill>
            <a:blip r:embed="rId7">
              <a:alphaModFix/>
            </a:blip>
            <a:stretch>
              <a:fillRect/>
            </a:stretch>
          </p:blipFill>
          <p:spPr>
            <a:xfrm>
              <a:off x="4421703" y="3867291"/>
              <a:ext cx="498118" cy="498118"/>
            </a:xfrm>
            <a:prstGeom prst="rect">
              <a:avLst/>
            </a:prstGeom>
            <a:noFill/>
            <a:ln>
              <a:noFill/>
            </a:ln>
          </p:spPr>
        </p:pic>
        <p:sp>
          <p:nvSpPr>
            <p:cNvPr id="2081" name="Google Shape;2081;p125"/>
            <p:cNvSpPr txBox="1"/>
            <p:nvPr/>
          </p:nvSpPr>
          <p:spPr>
            <a:xfrm>
              <a:off x="4963353" y="3885658"/>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SAVR: </a:t>
              </a:r>
              <a:r>
                <a:rPr lang="en" sz="1700" b="1">
                  <a:solidFill>
                    <a:schemeClr val="dk2"/>
                  </a:solidFill>
                  <a:latin typeface="Open Sans"/>
                  <a:ea typeface="Open Sans"/>
                  <a:cs typeface="Open Sans"/>
                  <a:sym typeface="Open Sans"/>
                </a:rPr>
                <a:t>73%</a:t>
              </a:r>
              <a:endParaRPr sz="1900" b="1"/>
            </a:p>
          </p:txBody>
        </p:sp>
        <p:sp>
          <p:nvSpPr>
            <p:cNvPr id="2082" name="Google Shape;2082;p125"/>
            <p:cNvSpPr txBox="1"/>
            <p:nvPr/>
          </p:nvSpPr>
          <p:spPr>
            <a:xfrm>
              <a:off x="4963353" y="4391433"/>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TAVR: </a:t>
              </a:r>
              <a:r>
                <a:rPr lang="en" sz="1700" b="1">
                  <a:solidFill>
                    <a:srgbClr val="DF382C"/>
                  </a:solidFill>
                  <a:latin typeface="Open Sans"/>
                  <a:ea typeface="Open Sans"/>
                  <a:cs typeface="Open Sans"/>
                  <a:sym typeface="Open Sans"/>
                </a:rPr>
                <a:t>67%</a:t>
              </a:r>
              <a:endParaRPr sz="1900" b="1">
                <a:solidFill>
                  <a:srgbClr val="DF382C"/>
                </a:solidFill>
              </a:endParaRPr>
            </a:p>
          </p:txBody>
        </p:sp>
      </p:grpSp>
      <p:sp>
        <p:nvSpPr>
          <p:cNvPr id="2083" name="Google Shape;2083;p12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a:p>
        </p:txBody>
      </p:sp>
      <p:sp>
        <p:nvSpPr>
          <p:cNvPr id="2084" name="Google Shape;2084;p125"/>
          <p:cNvSpPr/>
          <p:nvPr/>
        </p:nvSpPr>
        <p:spPr>
          <a:xfrm>
            <a:off x="3573225" y="1532800"/>
            <a:ext cx="3240900" cy="9627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B03D50"/>
                </a:solidFill>
                <a:latin typeface="Open Sans"/>
                <a:ea typeface="Open Sans"/>
                <a:cs typeface="Open Sans"/>
                <a:sym typeface="Open Sans"/>
              </a:rPr>
              <a:t>Negative predictive value</a:t>
            </a:r>
            <a:r>
              <a:rPr lang="en">
                <a:solidFill>
                  <a:srgbClr val="B03D50"/>
                </a:solidFill>
                <a:latin typeface="Open Sans"/>
                <a:ea typeface="Open Sans"/>
                <a:cs typeface="Open Sans"/>
                <a:sym typeface="Open Sans"/>
              </a:rPr>
              <a:t> </a:t>
            </a:r>
            <a:r>
              <a:rPr lang="en">
                <a:solidFill>
                  <a:schemeClr val="dk2"/>
                </a:solidFill>
                <a:latin typeface="Open Sans"/>
                <a:ea typeface="Open Sans"/>
                <a:cs typeface="Open Sans"/>
                <a:sym typeface="Open Sans"/>
              </a:rPr>
              <a:t>(TAVR)</a:t>
            </a:r>
            <a:endParaRPr>
              <a:solidFill>
                <a:schemeClr val="dk2"/>
              </a:solidFill>
              <a:latin typeface="Open Sans"/>
              <a:ea typeface="Open Sans"/>
              <a:cs typeface="Open Sans"/>
              <a:sym typeface="Open Sans"/>
            </a:endParaRPr>
          </a:p>
          <a:p>
            <a:pPr marL="0" lvl="0" indent="0" algn="l" rtl="0">
              <a:spcBef>
                <a:spcPts val="1000"/>
              </a:spcBef>
              <a:spcAft>
                <a:spcPts val="0"/>
              </a:spcAft>
              <a:buNone/>
            </a:pPr>
            <a:r>
              <a:rPr lang="en">
                <a:solidFill>
                  <a:srgbClr val="1A1A1A"/>
                </a:solidFill>
                <a:latin typeface="Open Sans"/>
                <a:ea typeface="Open Sans"/>
                <a:cs typeface="Open Sans"/>
                <a:sym typeface="Open Sans"/>
              </a:rPr>
              <a:t>If your </a:t>
            </a:r>
            <a:r>
              <a:rPr lang="en" b="1">
                <a:solidFill>
                  <a:srgbClr val="3B71CA"/>
                </a:solidFill>
                <a:latin typeface="Open Sans"/>
                <a:ea typeface="Open Sans"/>
                <a:cs typeface="Open Sans"/>
                <a:sym typeface="Open Sans"/>
              </a:rPr>
              <a:t>pre-test probability</a:t>
            </a:r>
            <a:r>
              <a:rPr lang="en">
                <a:solidFill>
                  <a:srgbClr val="1A1A1A"/>
                </a:solidFill>
                <a:latin typeface="Open Sans"/>
                <a:ea typeface="Open Sans"/>
                <a:cs typeface="Open Sans"/>
                <a:sym typeface="Open Sans"/>
              </a:rPr>
              <a:t> of IE is </a:t>
            </a:r>
            <a:r>
              <a:rPr lang="en" b="1" u="sng">
                <a:solidFill>
                  <a:srgbClr val="3B71CA"/>
                </a:solidFill>
                <a:latin typeface="Open Sans"/>
                <a:ea typeface="Open Sans"/>
                <a:cs typeface="Open Sans"/>
                <a:sym typeface="Open Sans"/>
              </a:rPr>
              <a:t>&gt;</a:t>
            </a:r>
            <a:r>
              <a:rPr lang="en" b="1">
                <a:solidFill>
                  <a:srgbClr val="3B71CA"/>
                </a:solidFill>
                <a:latin typeface="Open Sans"/>
                <a:ea typeface="Open Sans"/>
                <a:cs typeface="Open Sans"/>
                <a:sym typeface="Open Sans"/>
              </a:rPr>
              <a:t>75%</a:t>
            </a:r>
            <a:r>
              <a:rPr lang="en">
                <a:solidFill>
                  <a:srgbClr val="1A1A1A"/>
                </a:solidFill>
                <a:latin typeface="Open Sans"/>
                <a:ea typeface="Open Sans"/>
                <a:cs typeface="Open Sans"/>
                <a:sym typeface="Open Sans"/>
              </a:rPr>
              <a:t>, the NPV of TTE + TEE is </a:t>
            </a:r>
            <a:r>
              <a:rPr lang="en" b="1">
                <a:solidFill>
                  <a:srgbClr val="EF1E0E"/>
                </a:solidFill>
                <a:latin typeface="Open Sans"/>
                <a:ea typeface="Open Sans"/>
                <a:cs typeface="Open Sans"/>
                <a:sym typeface="Open Sans"/>
              </a:rPr>
              <a:t>47%</a:t>
            </a:r>
            <a:endParaRPr b="1">
              <a:solidFill>
                <a:srgbClr val="EF1E0E"/>
              </a:solidFill>
              <a:latin typeface="Open Sans"/>
              <a:ea typeface="Open Sans"/>
              <a:cs typeface="Open Sans"/>
              <a:sym typeface="Open Sans"/>
            </a:endParaRPr>
          </a:p>
        </p:txBody>
      </p:sp>
      <p:cxnSp>
        <p:nvCxnSpPr>
          <p:cNvPr id="2085" name="Google Shape;2085;p125"/>
          <p:cNvCxnSpPr>
            <a:stCxn id="2084" idx="2"/>
            <a:endCxn id="2076" idx="1"/>
          </p:cNvCxnSpPr>
          <p:nvPr/>
        </p:nvCxnSpPr>
        <p:spPr>
          <a:xfrm rot="5400000">
            <a:off x="4429425" y="3223150"/>
            <a:ext cx="1491900" cy="36600"/>
          </a:xfrm>
          <a:prstGeom prst="bentConnector4">
            <a:avLst>
              <a:gd name="adj1" fmla="val 17591"/>
              <a:gd name="adj2" fmla="val 750546"/>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p126"/>
          <p:cNvSpPr txBox="1"/>
          <p:nvPr/>
        </p:nvSpPr>
        <p:spPr>
          <a:xfrm>
            <a:off x="7800350" y="4243625"/>
            <a:ext cx="902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a:p>
        </p:txBody>
      </p:sp>
      <p:sp>
        <p:nvSpPr>
          <p:cNvPr id="2091" name="Google Shape;2091;p1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Imaging considerations [</a:t>
            </a:r>
            <a:r>
              <a:rPr lang="en">
                <a:solidFill>
                  <a:schemeClr val="accent5"/>
                </a:solidFill>
                <a:uFill>
                  <a:noFill/>
                </a:uFill>
                <a:hlinkClick r:id="rId3">
                  <a:extLst>
                    <a:ext uri="{A12FA001-AC4F-418D-AE19-62706E023703}">
                      <ahyp:hlinkClr xmlns:ahyp="http://schemas.microsoft.com/office/drawing/2018/hyperlinkcolor" val="tx"/>
                    </a:ext>
                  </a:extLst>
                </a:hlinkClick>
              </a:rPr>
              <a:t>2</a:t>
            </a:r>
            <a:r>
              <a:rPr lang="en"/>
              <a:t>]</a:t>
            </a:r>
            <a:endParaRPr/>
          </a:p>
        </p:txBody>
      </p:sp>
      <p:pic>
        <p:nvPicPr>
          <p:cNvPr id="2092" name="Google Shape;2092;p126"/>
          <p:cNvPicPr preferRelativeResize="0"/>
          <p:nvPr/>
        </p:nvPicPr>
        <p:blipFill>
          <a:blip r:embed="rId4">
            <a:alphaModFix/>
          </a:blip>
          <a:stretch>
            <a:fillRect/>
          </a:stretch>
        </p:blipFill>
        <p:spPr>
          <a:xfrm>
            <a:off x="7394400" y="0"/>
            <a:ext cx="1749600" cy="1749600"/>
          </a:xfrm>
          <a:prstGeom prst="rect">
            <a:avLst/>
          </a:prstGeom>
          <a:noFill/>
          <a:ln>
            <a:noFill/>
          </a:ln>
        </p:spPr>
      </p:pic>
      <p:grpSp>
        <p:nvGrpSpPr>
          <p:cNvPr id="2093" name="Google Shape;2093;p126"/>
          <p:cNvGrpSpPr/>
          <p:nvPr/>
        </p:nvGrpSpPr>
        <p:grpSpPr>
          <a:xfrm>
            <a:off x="492575" y="2045875"/>
            <a:ext cx="2485800" cy="1933800"/>
            <a:chOff x="4291500" y="3020325"/>
            <a:chExt cx="2485800" cy="1933800"/>
          </a:xfrm>
        </p:grpSpPr>
        <p:sp>
          <p:nvSpPr>
            <p:cNvPr id="2094" name="Google Shape;2094;p126"/>
            <p:cNvSpPr/>
            <p:nvPr/>
          </p:nvSpPr>
          <p:spPr>
            <a:xfrm>
              <a:off x="4291500" y="3020325"/>
              <a:ext cx="2485800" cy="19338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404247"/>
                  </a:solidFill>
                  <a:latin typeface="Open Sans"/>
                  <a:ea typeface="Open Sans"/>
                  <a:cs typeface="Open Sans"/>
                  <a:sym typeface="Open Sans"/>
                </a:rPr>
                <a:t>Sensitivity of TTE + TEE</a:t>
              </a:r>
              <a:endParaRPr sz="1500">
                <a:solidFill>
                  <a:srgbClr val="9FA6B2"/>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p:txBody>
        </p:sp>
        <p:sp>
          <p:nvSpPr>
            <p:cNvPr id="2095" name="Google Shape;2095;p126"/>
            <p:cNvSpPr txBox="1"/>
            <p:nvPr/>
          </p:nvSpPr>
          <p:spPr>
            <a:xfrm>
              <a:off x="4963353" y="3401658"/>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Native: </a:t>
              </a:r>
              <a:r>
                <a:rPr lang="en" sz="1700" b="1">
                  <a:solidFill>
                    <a:schemeClr val="dk2"/>
                  </a:solidFill>
                  <a:latin typeface="Open Sans"/>
                  <a:ea typeface="Open Sans"/>
                  <a:cs typeface="Open Sans"/>
                  <a:sym typeface="Open Sans"/>
                </a:rPr>
                <a:t>90%</a:t>
              </a:r>
              <a:endParaRPr sz="1900" b="1"/>
            </a:p>
          </p:txBody>
        </p:sp>
        <p:pic>
          <p:nvPicPr>
            <p:cNvPr id="2096" name="Google Shape;2096;p126"/>
            <p:cNvPicPr preferRelativeResize="0"/>
            <p:nvPr/>
          </p:nvPicPr>
          <p:blipFill>
            <a:blip r:embed="rId4">
              <a:alphaModFix/>
            </a:blip>
            <a:stretch>
              <a:fillRect/>
            </a:stretch>
          </p:blipFill>
          <p:spPr>
            <a:xfrm>
              <a:off x="4421703" y="4373052"/>
              <a:ext cx="498118" cy="498118"/>
            </a:xfrm>
            <a:prstGeom prst="rect">
              <a:avLst/>
            </a:prstGeom>
            <a:noFill/>
            <a:ln>
              <a:noFill/>
            </a:ln>
          </p:spPr>
        </p:pic>
        <p:pic>
          <p:nvPicPr>
            <p:cNvPr id="2097" name="Google Shape;2097;p126"/>
            <p:cNvPicPr preferRelativeResize="0"/>
            <p:nvPr/>
          </p:nvPicPr>
          <p:blipFill>
            <a:blip r:embed="rId5">
              <a:alphaModFix/>
            </a:blip>
            <a:stretch>
              <a:fillRect/>
            </a:stretch>
          </p:blipFill>
          <p:spPr>
            <a:xfrm>
              <a:off x="4463965" y="3425546"/>
              <a:ext cx="413595" cy="413595"/>
            </a:xfrm>
            <a:prstGeom prst="rect">
              <a:avLst/>
            </a:prstGeom>
            <a:noFill/>
            <a:ln>
              <a:noFill/>
            </a:ln>
          </p:spPr>
        </p:pic>
        <p:pic>
          <p:nvPicPr>
            <p:cNvPr id="2098" name="Google Shape;2098;p126"/>
            <p:cNvPicPr preferRelativeResize="0"/>
            <p:nvPr/>
          </p:nvPicPr>
          <p:blipFill>
            <a:blip r:embed="rId6">
              <a:alphaModFix/>
            </a:blip>
            <a:stretch>
              <a:fillRect/>
            </a:stretch>
          </p:blipFill>
          <p:spPr>
            <a:xfrm>
              <a:off x="4421703" y="3867291"/>
              <a:ext cx="498118" cy="498118"/>
            </a:xfrm>
            <a:prstGeom prst="rect">
              <a:avLst/>
            </a:prstGeom>
            <a:noFill/>
            <a:ln>
              <a:noFill/>
            </a:ln>
          </p:spPr>
        </p:pic>
        <p:sp>
          <p:nvSpPr>
            <p:cNvPr id="2099" name="Google Shape;2099;p126"/>
            <p:cNvSpPr txBox="1"/>
            <p:nvPr/>
          </p:nvSpPr>
          <p:spPr>
            <a:xfrm>
              <a:off x="4963353" y="3885658"/>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SAVR: </a:t>
              </a:r>
              <a:r>
                <a:rPr lang="en" sz="1700" b="1">
                  <a:solidFill>
                    <a:schemeClr val="dk2"/>
                  </a:solidFill>
                  <a:latin typeface="Open Sans"/>
                  <a:ea typeface="Open Sans"/>
                  <a:cs typeface="Open Sans"/>
                  <a:sym typeface="Open Sans"/>
                </a:rPr>
                <a:t>73%</a:t>
              </a:r>
              <a:endParaRPr sz="1900" b="1"/>
            </a:p>
          </p:txBody>
        </p:sp>
        <p:sp>
          <p:nvSpPr>
            <p:cNvPr id="2100" name="Google Shape;2100;p126"/>
            <p:cNvSpPr txBox="1"/>
            <p:nvPr/>
          </p:nvSpPr>
          <p:spPr>
            <a:xfrm>
              <a:off x="4963353" y="4391433"/>
              <a:ext cx="1436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dk2"/>
                  </a:solidFill>
                  <a:latin typeface="Open Sans"/>
                  <a:ea typeface="Open Sans"/>
                  <a:cs typeface="Open Sans"/>
                  <a:sym typeface="Open Sans"/>
                </a:rPr>
                <a:t>TAVR: </a:t>
              </a:r>
              <a:r>
                <a:rPr lang="en" sz="1700" b="1">
                  <a:solidFill>
                    <a:srgbClr val="DF382C"/>
                  </a:solidFill>
                  <a:latin typeface="Open Sans"/>
                  <a:ea typeface="Open Sans"/>
                  <a:cs typeface="Open Sans"/>
                  <a:sym typeface="Open Sans"/>
                </a:rPr>
                <a:t>67%</a:t>
              </a:r>
              <a:endParaRPr sz="1900" b="1">
                <a:solidFill>
                  <a:srgbClr val="DF382C"/>
                </a:solidFill>
              </a:endParaRPr>
            </a:p>
          </p:txBody>
        </p:sp>
      </p:grpSp>
      <p:sp>
        <p:nvSpPr>
          <p:cNvPr id="2101" name="Google Shape;2101;p126"/>
          <p:cNvSpPr/>
          <p:nvPr/>
        </p:nvSpPr>
        <p:spPr>
          <a:xfrm>
            <a:off x="3573225" y="1532800"/>
            <a:ext cx="3240900" cy="9627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B03D50"/>
                </a:solidFill>
                <a:latin typeface="Open Sans"/>
                <a:ea typeface="Open Sans"/>
                <a:cs typeface="Open Sans"/>
                <a:sym typeface="Open Sans"/>
              </a:rPr>
              <a:t>Negative predictive value</a:t>
            </a:r>
            <a:r>
              <a:rPr lang="en">
                <a:solidFill>
                  <a:srgbClr val="B03D50"/>
                </a:solidFill>
                <a:latin typeface="Open Sans"/>
                <a:ea typeface="Open Sans"/>
                <a:cs typeface="Open Sans"/>
                <a:sym typeface="Open Sans"/>
              </a:rPr>
              <a:t> </a:t>
            </a:r>
            <a:r>
              <a:rPr lang="en">
                <a:solidFill>
                  <a:schemeClr val="dk2"/>
                </a:solidFill>
                <a:latin typeface="Open Sans"/>
                <a:ea typeface="Open Sans"/>
                <a:cs typeface="Open Sans"/>
                <a:sym typeface="Open Sans"/>
              </a:rPr>
              <a:t>(TAVR)</a:t>
            </a:r>
            <a:endParaRPr>
              <a:solidFill>
                <a:schemeClr val="dk2"/>
              </a:solidFill>
              <a:latin typeface="Open Sans"/>
              <a:ea typeface="Open Sans"/>
              <a:cs typeface="Open Sans"/>
              <a:sym typeface="Open Sans"/>
            </a:endParaRPr>
          </a:p>
          <a:p>
            <a:pPr marL="0" lvl="0" indent="0" algn="l" rtl="0">
              <a:spcBef>
                <a:spcPts val="1000"/>
              </a:spcBef>
              <a:spcAft>
                <a:spcPts val="0"/>
              </a:spcAft>
              <a:buNone/>
            </a:pPr>
            <a:r>
              <a:rPr lang="en">
                <a:solidFill>
                  <a:srgbClr val="1A1A1A"/>
                </a:solidFill>
                <a:latin typeface="Open Sans"/>
                <a:ea typeface="Open Sans"/>
                <a:cs typeface="Open Sans"/>
                <a:sym typeface="Open Sans"/>
              </a:rPr>
              <a:t>If your </a:t>
            </a:r>
            <a:r>
              <a:rPr lang="en" b="1">
                <a:solidFill>
                  <a:srgbClr val="3B71CA"/>
                </a:solidFill>
                <a:latin typeface="Open Sans"/>
                <a:ea typeface="Open Sans"/>
                <a:cs typeface="Open Sans"/>
                <a:sym typeface="Open Sans"/>
              </a:rPr>
              <a:t>pre-test probability</a:t>
            </a:r>
            <a:r>
              <a:rPr lang="en">
                <a:solidFill>
                  <a:srgbClr val="1A1A1A"/>
                </a:solidFill>
                <a:latin typeface="Open Sans"/>
                <a:ea typeface="Open Sans"/>
                <a:cs typeface="Open Sans"/>
                <a:sym typeface="Open Sans"/>
              </a:rPr>
              <a:t> of IE is </a:t>
            </a:r>
            <a:r>
              <a:rPr lang="en" b="1" u="sng">
                <a:solidFill>
                  <a:srgbClr val="3B71CA"/>
                </a:solidFill>
                <a:latin typeface="Open Sans"/>
                <a:ea typeface="Open Sans"/>
                <a:cs typeface="Open Sans"/>
                <a:sym typeface="Open Sans"/>
              </a:rPr>
              <a:t>&gt;</a:t>
            </a:r>
            <a:r>
              <a:rPr lang="en" b="1">
                <a:solidFill>
                  <a:srgbClr val="3B71CA"/>
                </a:solidFill>
                <a:latin typeface="Open Sans"/>
                <a:ea typeface="Open Sans"/>
                <a:cs typeface="Open Sans"/>
                <a:sym typeface="Open Sans"/>
              </a:rPr>
              <a:t>75%</a:t>
            </a:r>
            <a:r>
              <a:rPr lang="en">
                <a:solidFill>
                  <a:srgbClr val="1A1A1A"/>
                </a:solidFill>
                <a:latin typeface="Open Sans"/>
                <a:ea typeface="Open Sans"/>
                <a:cs typeface="Open Sans"/>
                <a:sym typeface="Open Sans"/>
              </a:rPr>
              <a:t>, the NPV of TTE + TEE is </a:t>
            </a:r>
            <a:r>
              <a:rPr lang="en" b="1">
                <a:solidFill>
                  <a:srgbClr val="EF1E0E"/>
                </a:solidFill>
                <a:latin typeface="Open Sans"/>
                <a:ea typeface="Open Sans"/>
                <a:cs typeface="Open Sans"/>
                <a:sym typeface="Open Sans"/>
              </a:rPr>
              <a:t>47%</a:t>
            </a:r>
            <a:endParaRPr b="1">
              <a:solidFill>
                <a:srgbClr val="EF1E0E"/>
              </a:solidFill>
              <a:latin typeface="Open Sans"/>
              <a:ea typeface="Open Sans"/>
              <a:cs typeface="Open Sans"/>
              <a:sym typeface="Open Sans"/>
            </a:endParaRPr>
          </a:p>
        </p:txBody>
      </p:sp>
      <p:graphicFrame>
        <p:nvGraphicFramePr>
          <p:cNvPr id="2102" name="Google Shape;2102;p126"/>
          <p:cNvGraphicFramePr/>
          <p:nvPr/>
        </p:nvGraphicFramePr>
        <p:xfrm>
          <a:off x="4189750" y="3451225"/>
          <a:ext cx="4513250" cy="1188630"/>
        </p:xfrm>
        <a:graphic>
          <a:graphicData uri="http://schemas.openxmlformats.org/drawingml/2006/table">
            <a:tbl>
              <a:tblPr>
                <a:noFill/>
                <a:tableStyleId>{3232B1F7-7738-40B4-A737-BE46D735E732}</a:tableStyleId>
              </a:tblPr>
              <a:tblGrid>
                <a:gridCol w="902650">
                  <a:extLst>
                    <a:ext uri="{9D8B030D-6E8A-4147-A177-3AD203B41FA5}">
                      <a16:colId xmlns:a16="http://schemas.microsoft.com/office/drawing/2014/main" val="20000"/>
                    </a:ext>
                  </a:extLst>
                </a:gridCol>
                <a:gridCol w="902650">
                  <a:extLst>
                    <a:ext uri="{9D8B030D-6E8A-4147-A177-3AD203B41FA5}">
                      <a16:colId xmlns:a16="http://schemas.microsoft.com/office/drawing/2014/main" val="20001"/>
                    </a:ext>
                  </a:extLst>
                </a:gridCol>
                <a:gridCol w="902650">
                  <a:extLst>
                    <a:ext uri="{9D8B030D-6E8A-4147-A177-3AD203B41FA5}">
                      <a16:colId xmlns:a16="http://schemas.microsoft.com/office/drawing/2014/main" val="20002"/>
                    </a:ext>
                  </a:extLst>
                </a:gridCol>
                <a:gridCol w="902650">
                  <a:extLst>
                    <a:ext uri="{9D8B030D-6E8A-4147-A177-3AD203B41FA5}">
                      <a16:colId xmlns:a16="http://schemas.microsoft.com/office/drawing/2014/main" val="20003"/>
                    </a:ext>
                  </a:extLst>
                </a:gridCol>
                <a:gridCol w="90265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3B71CA"/>
                          </a:solidFill>
                          <a:latin typeface="PT Sans"/>
                          <a:ea typeface="PT Sans"/>
                          <a:cs typeface="PT Sans"/>
                          <a:sym typeface="PT Sans"/>
                        </a:rPr>
                        <a:t>25%</a:t>
                      </a:r>
                      <a:endParaRPr b="1">
                        <a:solidFill>
                          <a:srgbClr val="3B71CA"/>
                        </a:solidFill>
                        <a:latin typeface="PT Sans"/>
                        <a:ea typeface="PT Sans"/>
                        <a:cs typeface="PT Sans"/>
                        <a:sym typeface="PT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3B71CA"/>
                          </a:solidFill>
                          <a:latin typeface="PT Sans"/>
                          <a:ea typeface="PT Sans"/>
                          <a:cs typeface="PT Sans"/>
                          <a:sym typeface="PT Sans"/>
                        </a:rPr>
                        <a:t>50%</a:t>
                      </a:r>
                      <a:endParaRPr b="1">
                        <a:solidFill>
                          <a:srgbClr val="3B71CA"/>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3B71CA"/>
                          </a:solidFill>
                          <a:latin typeface="PT Sans"/>
                          <a:ea typeface="PT Sans"/>
                          <a:cs typeface="PT Sans"/>
                          <a:sym typeface="PT Sans"/>
                        </a:rPr>
                        <a:t>67%</a:t>
                      </a:r>
                      <a:endParaRPr b="1">
                        <a:solidFill>
                          <a:srgbClr val="3B71CA"/>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3B71CA"/>
                          </a:solidFill>
                          <a:latin typeface="PT Sans"/>
                          <a:ea typeface="PT Sans"/>
                          <a:cs typeface="PT Sans"/>
                          <a:sym typeface="PT Sans"/>
                        </a:rPr>
                        <a:t>75%</a:t>
                      </a:r>
                      <a:endParaRPr b="1">
                        <a:solidFill>
                          <a:srgbClr val="3B71CA"/>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PT Sans"/>
                          <a:ea typeface="PT Sans"/>
                          <a:cs typeface="PT Sans"/>
                          <a:sym typeface="PT Sans"/>
                        </a:rPr>
                        <a:t>Native</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1443C"/>
                          </a:solidFill>
                          <a:latin typeface="PT Sans"/>
                          <a:ea typeface="PT Sans"/>
                          <a:cs typeface="PT Sans"/>
                          <a:sym typeface="PT Sans"/>
                        </a:rPr>
                        <a:t>96%</a:t>
                      </a:r>
                      <a:endParaRPr>
                        <a:solidFill>
                          <a:srgbClr val="C1443C"/>
                        </a:solidFill>
                        <a:latin typeface="PT Sans"/>
                        <a:ea typeface="PT Sans"/>
                        <a:cs typeface="PT Sans"/>
                        <a:sym typeface="PT Sans"/>
                      </a:endParaRPr>
                    </a:p>
                  </a:txBody>
                  <a:tcPr marL="91425" marR="91425" marT="91425" marB="91425">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1443C"/>
                          </a:solidFill>
                          <a:latin typeface="PT Sans"/>
                          <a:ea typeface="PT Sans"/>
                          <a:cs typeface="PT Sans"/>
                          <a:sym typeface="PT Sans"/>
                        </a:rPr>
                        <a:t>90%</a:t>
                      </a:r>
                      <a:endParaRPr>
                        <a:solidFill>
                          <a:srgbClr val="C1443C"/>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1443C"/>
                          </a:solidFill>
                          <a:latin typeface="PT Sans"/>
                          <a:ea typeface="PT Sans"/>
                          <a:cs typeface="PT Sans"/>
                          <a:sym typeface="PT Sans"/>
                        </a:rPr>
                        <a:t>81%</a:t>
                      </a:r>
                      <a:endParaRPr>
                        <a:solidFill>
                          <a:srgbClr val="C1443C"/>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1443C"/>
                          </a:solidFill>
                          <a:latin typeface="PT Sans"/>
                          <a:ea typeface="PT Sans"/>
                          <a:cs typeface="PT Sans"/>
                          <a:sym typeface="PT Sans"/>
                        </a:rPr>
                        <a:t>75%</a:t>
                      </a:r>
                      <a:endParaRPr>
                        <a:solidFill>
                          <a:srgbClr val="C1443C"/>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PT Sans"/>
                          <a:ea typeface="PT Sans"/>
                          <a:cs typeface="PT Sans"/>
                          <a:sym typeface="PT Sans"/>
                        </a:rPr>
                        <a:t>TAVR</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1443C"/>
                          </a:solidFill>
                          <a:latin typeface="PT Sans"/>
                          <a:ea typeface="PT Sans"/>
                          <a:cs typeface="PT Sans"/>
                          <a:sym typeface="PT Sans"/>
                        </a:rPr>
                        <a:t>89%</a:t>
                      </a:r>
                      <a:endParaRPr>
                        <a:solidFill>
                          <a:srgbClr val="C1443C"/>
                        </a:solidFill>
                        <a:latin typeface="PT Sans"/>
                        <a:ea typeface="PT Sans"/>
                        <a:cs typeface="PT Sans"/>
                        <a:sym typeface="PT Sans"/>
                      </a:endParaRPr>
                    </a:p>
                  </a:txBody>
                  <a:tcPr marL="91425" marR="91425" marT="91425" marB="91425">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1443C"/>
                          </a:solidFill>
                          <a:latin typeface="PT Sans"/>
                          <a:ea typeface="PT Sans"/>
                          <a:cs typeface="PT Sans"/>
                          <a:sym typeface="PT Sans"/>
                        </a:rPr>
                        <a:t>73%</a:t>
                      </a:r>
                      <a:endParaRPr>
                        <a:solidFill>
                          <a:srgbClr val="C1443C"/>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C1443C"/>
                          </a:solidFill>
                          <a:latin typeface="PT Sans"/>
                          <a:ea typeface="PT Sans"/>
                          <a:cs typeface="PT Sans"/>
                          <a:sym typeface="PT Sans"/>
                        </a:rPr>
                        <a:t>57%</a:t>
                      </a:r>
                      <a:endParaRPr>
                        <a:solidFill>
                          <a:srgbClr val="C1443C"/>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EF1E0E"/>
                          </a:solidFill>
                          <a:latin typeface="PT Sans"/>
                          <a:ea typeface="PT Sans"/>
                          <a:cs typeface="PT Sans"/>
                          <a:sym typeface="PT Sans"/>
                        </a:rPr>
                        <a:t>47%</a:t>
                      </a:r>
                      <a:endParaRPr b="1">
                        <a:solidFill>
                          <a:srgbClr val="EF1E0E"/>
                        </a:solidFill>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BF1DD"/>
                    </a:solidFill>
                  </a:tcPr>
                </a:tc>
                <a:extLst>
                  <a:ext uri="{0D108BD9-81ED-4DB2-BD59-A6C34878D82A}">
                    <a16:rowId xmlns:a16="http://schemas.microsoft.com/office/drawing/2014/main" val="10002"/>
                  </a:ext>
                </a:extLst>
              </a:tr>
            </a:tbl>
          </a:graphicData>
        </a:graphic>
      </p:graphicFrame>
      <p:sp>
        <p:nvSpPr>
          <p:cNvPr id="2103" name="Google Shape;2103;p126"/>
          <p:cNvSpPr/>
          <p:nvPr/>
        </p:nvSpPr>
        <p:spPr>
          <a:xfrm flipH="1">
            <a:off x="3973900" y="3852600"/>
            <a:ext cx="165900" cy="7368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04" name="Google Shape;2104;p126"/>
          <p:cNvSpPr/>
          <p:nvPr/>
        </p:nvSpPr>
        <p:spPr>
          <a:xfrm rot="5400000" flipH="1">
            <a:off x="6807650" y="1549083"/>
            <a:ext cx="165900" cy="35961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05" name="Google Shape;2105;p126"/>
          <p:cNvSpPr txBox="1"/>
          <p:nvPr/>
        </p:nvSpPr>
        <p:spPr>
          <a:xfrm>
            <a:off x="5092675" y="2900675"/>
            <a:ext cx="35961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3B71CA"/>
                </a:solidFill>
                <a:latin typeface="Open Sans"/>
                <a:ea typeface="Open Sans"/>
                <a:cs typeface="Open Sans"/>
                <a:sym typeface="Open Sans"/>
              </a:rPr>
              <a:t>Pre-test probability</a:t>
            </a:r>
            <a:endParaRPr sz="1300" b="1">
              <a:solidFill>
                <a:srgbClr val="3B71CA"/>
              </a:solidFill>
              <a:latin typeface="Open Sans"/>
              <a:ea typeface="Open Sans"/>
              <a:cs typeface="Open Sans"/>
              <a:sym typeface="Open Sans"/>
            </a:endParaRPr>
          </a:p>
        </p:txBody>
      </p:sp>
      <p:sp>
        <p:nvSpPr>
          <p:cNvPr id="2106" name="Google Shape;2106;p126"/>
          <p:cNvSpPr txBox="1"/>
          <p:nvPr/>
        </p:nvSpPr>
        <p:spPr>
          <a:xfrm>
            <a:off x="3275750" y="4028550"/>
            <a:ext cx="718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EF1E0E"/>
                </a:solidFill>
                <a:latin typeface="Open Sans"/>
                <a:ea typeface="Open Sans"/>
                <a:cs typeface="Open Sans"/>
                <a:sym typeface="Open Sans"/>
              </a:rPr>
              <a:t>NPV</a:t>
            </a:r>
            <a:endParaRPr sz="1300" b="1">
              <a:solidFill>
                <a:srgbClr val="EF1E0E"/>
              </a:solidFill>
              <a:latin typeface="Open Sans"/>
              <a:ea typeface="Open Sans"/>
              <a:cs typeface="Open Sans"/>
              <a:sym typeface="Open Sans"/>
            </a:endParaRPr>
          </a:p>
        </p:txBody>
      </p:sp>
      <p:sp>
        <p:nvSpPr>
          <p:cNvPr id="2107" name="Google Shape;2107;p126"/>
          <p:cNvSpPr/>
          <p:nvPr/>
        </p:nvSpPr>
        <p:spPr>
          <a:xfrm>
            <a:off x="414375" y="1933775"/>
            <a:ext cx="2624400" cy="2154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08" name="Google Shape;2108;p126"/>
          <p:cNvSpPr txBox="1"/>
          <p:nvPr/>
        </p:nvSpPr>
        <p:spPr>
          <a:xfrm>
            <a:off x="3351900" y="4705825"/>
            <a:ext cx="43185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Open Sans"/>
                <a:ea typeface="Open Sans"/>
                <a:cs typeface="Open Sans"/>
                <a:sym typeface="Open Sans"/>
              </a:rPr>
              <a:t>Over half </a:t>
            </a:r>
            <a:r>
              <a:rPr lang="en" sz="1300">
                <a:solidFill>
                  <a:schemeClr val="dk2"/>
                </a:solidFill>
                <a:latin typeface="Open Sans"/>
                <a:ea typeface="Open Sans"/>
                <a:cs typeface="Open Sans"/>
                <a:sym typeface="Open Sans"/>
              </a:rPr>
              <a:t>of negative TTE + TEE are </a:t>
            </a:r>
            <a:r>
              <a:rPr lang="en" sz="1300" b="1">
                <a:solidFill>
                  <a:schemeClr val="dk2"/>
                </a:solidFill>
                <a:latin typeface="Open Sans"/>
                <a:ea typeface="Open Sans"/>
                <a:cs typeface="Open Sans"/>
                <a:sym typeface="Open Sans"/>
              </a:rPr>
              <a:t>false negatives</a:t>
            </a:r>
            <a:endParaRPr sz="1300" b="1">
              <a:solidFill>
                <a:schemeClr val="dk2"/>
              </a:solidFill>
              <a:latin typeface="Open Sans"/>
              <a:ea typeface="Open Sans"/>
              <a:cs typeface="Open Sans"/>
              <a:sym typeface="Open Sans"/>
            </a:endParaRPr>
          </a:p>
        </p:txBody>
      </p:sp>
      <p:cxnSp>
        <p:nvCxnSpPr>
          <p:cNvPr id="2109" name="Google Shape;2109;p126"/>
          <p:cNvCxnSpPr>
            <a:stCxn id="2108" idx="3"/>
            <a:endCxn id="2090" idx="2"/>
          </p:cNvCxnSpPr>
          <p:nvPr/>
        </p:nvCxnSpPr>
        <p:spPr>
          <a:xfrm rot="10800000" flipH="1">
            <a:off x="7670400" y="4643875"/>
            <a:ext cx="581400" cy="254400"/>
          </a:xfrm>
          <a:prstGeom prst="bentConnector2">
            <a:avLst/>
          </a:prstGeom>
          <a:noFill/>
          <a:ln w="19050" cap="flat" cmpd="sng">
            <a:solidFill>
              <a:schemeClr val="dk2"/>
            </a:solidFill>
            <a:prstDash val="solid"/>
            <a:round/>
            <a:headEnd type="none" w="med" len="med"/>
            <a:tailEnd type="triangle" w="med" len="med"/>
          </a:ln>
        </p:spPr>
      </p:cxnSp>
      <p:sp>
        <p:nvSpPr>
          <p:cNvPr id="2110" name="Google Shape;2110;p126"/>
          <p:cNvSpPr/>
          <p:nvPr/>
        </p:nvSpPr>
        <p:spPr>
          <a:xfrm>
            <a:off x="3513475" y="1432875"/>
            <a:ext cx="3384300" cy="1188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sp>
        <p:nvSpPr>
          <p:cNvPr id="2115" name="Google Shape;2115;p1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Imaging considerations</a:t>
            </a:r>
            <a:endParaRPr/>
          </a:p>
        </p:txBody>
      </p:sp>
      <p:sp>
        <p:nvSpPr>
          <p:cNvPr id="2116" name="Google Shape;2116;p127"/>
          <p:cNvSpPr txBox="1">
            <a:spLocks noGrp="1"/>
          </p:cNvSpPr>
          <p:nvPr>
            <p:ph type="body" idx="1"/>
          </p:nvPr>
        </p:nvSpPr>
        <p:spPr>
          <a:xfrm>
            <a:off x="3080250" y="1795650"/>
            <a:ext cx="5337900" cy="240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3B71CA"/>
                </a:solidFill>
              </a:rPr>
              <a:t>18F-FGD PET/CT</a:t>
            </a:r>
            <a:r>
              <a:rPr lang="en"/>
              <a:t> may be of benefit in </a:t>
            </a:r>
            <a:r>
              <a:rPr lang="en" b="1">
                <a:solidFill>
                  <a:srgbClr val="3B71CA"/>
                </a:solidFill>
              </a:rPr>
              <a:t>PVE</a:t>
            </a:r>
            <a:r>
              <a:rPr lang="en"/>
              <a:t>, especially TAVR-IE </a:t>
            </a:r>
            <a:endParaRPr/>
          </a:p>
          <a:p>
            <a:pPr marL="457200" lvl="0" indent="-311150" algn="l" rtl="0">
              <a:spcBef>
                <a:spcPts val="1200"/>
              </a:spcBef>
              <a:spcAft>
                <a:spcPts val="0"/>
              </a:spcAft>
              <a:buSzPts val="1300"/>
              <a:buChar char="●"/>
            </a:pPr>
            <a:r>
              <a:rPr lang="en" b="1">
                <a:solidFill>
                  <a:srgbClr val="DF382C"/>
                </a:solidFill>
              </a:rPr>
              <a:t>PET/CT reclassified 33%</a:t>
            </a:r>
            <a:r>
              <a:rPr lang="en"/>
              <a:t> of suspected TAVR-IE cases [</a:t>
            </a:r>
            <a:r>
              <a:rPr lang="en" b="1">
                <a:solidFill>
                  <a:schemeClr val="hlink"/>
                </a:solidFill>
                <a:uFill>
                  <a:noFill/>
                </a:uFill>
                <a:hlinkClick r:id="rId3"/>
              </a:rPr>
              <a:t>2</a:t>
            </a:r>
            <a:r>
              <a:rPr lang="en"/>
              <a:t>]</a:t>
            </a:r>
            <a:endParaRPr/>
          </a:p>
          <a:p>
            <a:pPr marL="0" lvl="0" indent="0" algn="l" rtl="0">
              <a:spcBef>
                <a:spcPts val="1200"/>
              </a:spcBef>
              <a:spcAft>
                <a:spcPts val="0"/>
              </a:spcAft>
              <a:buNone/>
            </a:pPr>
            <a:r>
              <a:rPr lang="en">
                <a:solidFill>
                  <a:schemeClr val="lt1"/>
                </a:solidFill>
              </a:rPr>
              <a:t>In another study, using the 2023-ISCVID criteria (compared to modified Duke) [</a:t>
            </a:r>
            <a:r>
              <a:rPr lang="en" b="1">
                <a:solidFill>
                  <a:schemeClr val="lt1"/>
                </a:solidFill>
                <a:uFill>
                  <a:noFill/>
                </a:uFill>
                <a:hlinkClick r:id="rId4">
                  <a:extLst>
                    <a:ext uri="{A12FA001-AC4F-418D-AE19-62706E023703}">
                      <ahyp:hlinkClr xmlns:ahyp="http://schemas.microsoft.com/office/drawing/2018/hyperlinkcolor" val="tx"/>
                    </a:ext>
                  </a:extLst>
                </a:hlinkClick>
              </a:rPr>
              <a:t>3</a:t>
            </a:r>
            <a:r>
              <a:rPr lang="en">
                <a:solidFill>
                  <a:schemeClr val="lt1"/>
                </a:solidFill>
              </a:rPr>
              <a:t>]</a:t>
            </a:r>
            <a:endParaRPr>
              <a:solidFill>
                <a:schemeClr val="lt1"/>
              </a:solidFill>
            </a:endParaRPr>
          </a:p>
          <a:p>
            <a:pPr marL="457200" lvl="0" indent="-311150" algn="l" rtl="0">
              <a:spcBef>
                <a:spcPts val="1200"/>
              </a:spcBef>
              <a:spcAft>
                <a:spcPts val="0"/>
              </a:spcAft>
              <a:buClr>
                <a:schemeClr val="lt1"/>
              </a:buClr>
              <a:buSzPts val="1300"/>
              <a:buChar char="●"/>
            </a:pPr>
            <a:r>
              <a:rPr lang="en">
                <a:solidFill>
                  <a:schemeClr val="lt1"/>
                </a:solidFill>
              </a:rPr>
              <a:t>Significantly </a:t>
            </a:r>
            <a:r>
              <a:rPr lang="en" b="1">
                <a:solidFill>
                  <a:schemeClr val="lt1"/>
                </a:solidFill>
              </a:rPr>
              <a:t>increased sensitivity</a:t>
            </a:r>
            <a:r>
              <a:rPr lang="en">
                <a:solidFill>
                  <a:schemeClr val="lt1"/>
                </a:solidFill>
              </a:rPr>
              <a:t> 65% → 76% </a:t>
            </a:r>
            <a:endParaRPr>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Without significantly decreasing specificity</a:t>
            </a:r>
            <a:endParaRPr>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Largely by </a:t>
            </a:r>
            <a:r>
              <a:rPr lang="en" b="1">
                <a:solidFill>
                  <a:schemeClr val="lt1"/>
                </a:solidFill>
              </a:rPr>
              <a:t>adding a</a:t>
            </a:r>
            <a:r>
              <a:rPr lang="en">
                <a:solidFill>
                  <a:schemeClr val="lt1"/>
                </a:solidFill>
              </a:rPr>
              <a:t> </a:t>
            </a:r>
            <a:r>
              <a:rPr lang="en" b="1">
                <a:solidFill>
                  <a:schemeClr val="lt1"/>
                </a:solidFill>
              </a:rPr>
              <a:t>positive major criteria for PET/CT</a:t>
            </a:r>
            <a:endParaRPr b="1">
              <a:solidFill>
                <a:schemeClr val="lt1"/>
              </a:solidFill>
            </a:endParaRPr>
          </a:p>
        </p:txBody>
      </p:sp>
      <p:pic>
        <p:nvPicPr>
          <p:cNvPr id="2117" name="Google Shape;2117;p127"/>
          <p:cNvPicPr preferRelativeResize="0"/>
          <p:nvPr/>
        </p:nvPicPr>
        <p:blipFill>
          <a:blip r:embed="rId5">
            <a:alphaModFix/>
          </a:blip>
          <a:stretch>
            <a:fillRect/>
          </a:stretch>
        </p:blipFill>
        <p:spPr>
          <a:xfrm>
            <a:off x="7394400" y="0"/>
            <a:ext cx="1749600" cy="1749600"/>
          </a:xfrm>
          <a:prstGeom prst="rect">
            <a:avLst/>
          </a:prstGeom>
          <a:noFill/>
          <a:ln>
            <a:noFill/>
          </a:ln>
        </p:spPr>
      </p:pic>
      <p:pic>
        <p:nvPicPr>
          <p:cNvPr id="2118" name="Google Shape;2118;p127"/>
          <p:cNvPicPr preferRelativeResize="0"/>
          <p:nvPr/>
        </p:nvPicPr>
        <p:blipFill>
          <a:blip r:embed="rId6">
            <a:alphaModFix/>
          </a:blip>
          <a:stretch>
            <a:fillRect/>
          </a:stretch>
        </p:blipFill>
        <p:spPr>
          <a:xfrm>
            <a:off x="342663" y="1438108"/>
            <a:ext cx="2465325" cy="24653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1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TAVR-IE: Imaging considerations</a:t>
            </a:r>
            <a:endParaRPr/>
          </a:p>
        </p:txBody>
      </p:sp>
      <p:sp>
        <p:nvSpPr>
          <p:cNvPr id="2124" name="Google Shape;2124;p128"/>
          <p:cNvSpPr txBox="1">
            <a:spLocks noGrp="1"/>
          </p:cNvSpPr>
          <p:nvPr>
            <p:ph type="body" idx="1"/>
          </p:nvPr>
        </p:nvSpPr>
        <p:spPr>
          <a:xfrm>
            <a:off x="3080250" y="1795650"/>
            <a:ext cx="5337900" cy="240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3B71CA"/>
                </a:solidFill>
              </a:rPr>
              <a:t>18F-FGD PET/CT</a:t>
            </a:r>
            <a:r>
              <a:rPr lang="en"/>
              <a:t> may be of benefit in </a:t>
            </a:r>
            <a:r>
              <a:rPr lang="en" b="1">
                <a:solidFill>
                  <a:srgbClr val="3B71CA"/>
                </a:solidFill>
              </a:rPr>
              <a:t>PVE</a:t>
            </a:r>
            <a:r>
              <a:rPr lang="en"/>
              <a:t>, especially TAVR-IE </a:t>
            </a:r>
            <a:endParaRPr/>
          </a:p>
          <a:p>
            <a:pPr marL="457200" lvl="0" indent="-311150" algn="l" rtl="0">
              <a:spcBef>
                <a:spcPts val="1200"/>
              </a:spcBef>
              <a:spcAft>
                <a:spcPts val="0"/>
              </a:spcAft>
              <a:buSzPts val="1300"/>
              <a:buChar char="●"/>
            </a:pPr>
            <a:r>
              <a:rPr lang="en" b="1">
                <a:solidFill>
                  <a:srgbClr val="DF382C"/>
                </a:solidFill>
              </a:rPr>
              <a:t>PET/CT reclassified 33%</a:t>
            </a:r>
            <a:r>
              <a:rPr lang="en"/>
              <a:t> of suspected TAVR-IE cases [</a:t>
            </a:r>
            <a:r>
              <a:rPr lang="en" b="1">
                <a:solidFill>
                  <a:schemeClr val="hlink"/>
                </a:solidFill>
                <a:uFill>
                  <a:noFill/>
                </a:uFill>
                <a:hlinkClick r:id="rId3"/>
              </a:rPr>
              <a:t>2</a:t>
            </a:r>
            <a:r>
              <a:rPr lang="en"/>
              <a:t>]</a:t>
            </a:r>
            <a:endParaRPr/>
          </a:p>
          <a:p>
            <a:pPr marL="0" lvl="0" indent="0" algn="l" rtl="0">
              <a:spcBef>
                <a:spcPts val="1200"/>
              </a:spcBef>
              <a:spcAft>
                <a:spcPts val="0"/>
              </a:spcAft>
              <a:buNone/>
            </a:pPr>
            <a:r>
              <a:rPr lang="en"/>
              <a:t>In another study, using the 2023-ISCVID criteria (compared to modified Duke) [</a:t>
            </a:r>
            <a:r>
              <a:rPr lang="en" b="1">
                <a:solidFill>
                  <a:schemeClr val="hlink"/>
                </a:solidFill>
                <a:uFill>
                  <a:noFill/>
                </a:uFill>
                <a:hlinkClick r:id="rId4"/>
              </a:rPr>
              <a:t>3</a:t>
            </a:r>
            <a:r>
              <a:rPr lang="en"/>
              <a:t>]</a:t>
            </a:r>
            <a:endParaRPr/>
          </a:p>
          <a:p>
            <a:pPr marL="457200" lvl="0" indent="-311150" algn="l" rtl="0">
              <a:spcBef>
                <a:spcPts val="1200"/>
              </a:spcBef>
              <a:spcAft>
                <a:spcPts val="0"/>
              </a:spcAft>
              <a:buSzPts val="1300"/>
              <a:buChar char="●"/>
            </a:pPr>
            <a:r>
              <a:rPr lang="en"/>
              <a:t>Significantly </a:t>
            </a:r>
            <a:r>
              <a:rPr lang="en" b="1">
                <a:solidFill>
                  <a:srgbClr val="3B71CA"/>
                </a:solidFill>
              </a:rPr>
              <a:t>increased sensitivity</a:t>
            </a:r>
            <a:r>
              <a:rPr lang="en"/>
              <a:t> 65% → 76% </a:t>
            </a:r>
            <a:endParaRPr/>
          </a:p>
          <a:p>
            <a:pPr marL="457200" lvl="0" indent="-311150" algn="l" rtl="0">
              <a:spcBef>
                <a:spcPts val="0"/>
              </a:spcBef>
              <a:spcAft>
                <a:spcPts val="0"/>
              </a:spcAft>
              <a:buSzPts val="1300"/>
              <a:buChar char="●"/>
            </a:pPr>
            <a:r>
              <a:rPr lang="en"/>
              <a:t>Without significantly decreasing specificity</a:t>
            </a:r>
            <a:endParaRPr/>
          </a:p>
          <a:p>
            <a:pPr marL="457200" lvl="0" indent="-311150" algn="l" rtl="0">
              <a:spcBef>
                <a:spcPts val="0"/>
              </a:spcBef>
              <a:spcAft>
                <a:spcPts val="0"/>
              </a:spcAft>
              <a:buSzPts val="1300"/>
              <a:buChar char="●"/>
            </a:pPr>
            <a:r>
              <a:rPr lang="en"/>
              <a:t>Largely by </a:t>
            </a:r>
            <a:r>
              <a:rPr lang="en" b="1"/>
              <a:t>adding a</a:t>
            </a:r>
            <a:r>
              <a:rPr lang="en"/>
              <a:t> </a:t>
            </a:r>
            <a:r>
              <a:rPr lang="en" b="1">
                <a:solidFill>
                  <a:srgbClr val="3B71CA"/>
                </a:solidFill>
              </a:rPr>
              <a:t>positive major criteria</a:t>
            </a:r>
            <a:r>
              <a:rPr lang="en" b="1"/>
              <a:t> for PET/CT</a:t>
            </a:r>
            <a:endParaRPr b="1"/>
          </a:p>
        </p:txBody>
      </p:sp>
      <p:pic>
        <p:nvPicPr>
          <p:cNvPr id="2125" name="Google Shape;2125;p128"/>
          <p:cNvPicPr preferRelativeResize="0"/>
          <p:nvPr/>
        </p:nvPicPr>
        <p:blipFill>
          <a:blip r:embed="rId5">
            <a:alphaModFix/>
          </a:blip>
          <a:stretch>
            <a:fillRect/>
          </a:stretch>
        </p:blipFill>
        <p:spPr>
          <a:xfrm>
            <a:off x="7394400" y="0"/>
            <a:ext cx="1749600" cy="1749600"/>
          </a:xfrm>
          <a:prstGeom prst="rect">
            <a:avLst/>
          </a:prstGeom>
          <a:noFill/>
          <a:ln>
            <a:noFill/>
          </a:ln>
        </p:spPr>
      </p:pic>
      <p:pic>
        <p:nvPicPr>
          <p:cNvPr id="2126" name="Google Shape;2126;p128"/>
          <p:cNvPicPr preferRelativeResize="0"/>
          <p:nvPr/>
        </p:nvPicPr>
        <p:blipFill>
          <a:blip r:embed="rId6">
            <a:alphaModFix/>
          </a:blip>
          <a:stretch>
            <a:fillRect/>
          </a:stretch>
        </p:blipFill>
        <p:spPr>
          <a:xfrm>
            <a:off x="342663" y="1438108"/>
            <a:ext cx="2465325" cy="24653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30"/>
        <p:cNvGrpSpPr/>
        <p:nvPr/>
      </p:nvGrpSpPr>
      <p:grpSpPr>
        <a:xfrm>
          <a:off x="0" y="0"/>
          <a:ext cx="0" cy="0"/>
          <a:chOff x="0" y="0"/>
          <a:chExt cx="0" cy="0"/>
        </a:xfrm>
      </p:grpSpPr>
      <p:sp>
        <p:nvSpPr>
          <p:cNvPr id="2131" name="Google Shape;2131;p12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Cardiac PET/CT</a:t>
            </a:r>
            <a:r>
              <a:rPr lang="en"/>
              <a:t>:</a:t>
            </a:r>
            <a:endParaRPr/>
          </a:p>
          <a:p>
            <a:pPr marL="0" lvl="0" indent="0" algn="l" rtl="0">
              <a:spcBef>
                <a:spcPts val="0"/>
              </a:spcBef>
              <a:spcAft>
                <a:spcPts val="0"/>
              </a:spcAft>
              <a:buNone/>
            </a:pPr>
            <a:r>
              <a:rPr lang="en"/>
              <a:t>Practical considerations</a:t>
            </a:r>
            <a:endParaRPr/>
          </a:p>
        </p:txBody>
      </p:sp>
      <p:pic>
        <p:nvPicPr>
          <p:cNvPr id="2132" name="Google Shape;2132;p129"/>
          <p:cNvPicPr preferRelativeResize="0"/>
          <p:nvPr/>
        </p:nvPicPr>
        <p:blipFill>
          <a:blip r:embed="rId3">
            <a:alphaModFix/>
          </a:blip>
          <a:stretch>
            <a:fillRect/>
          </a:stretch>
        </p:blipFill>
        <p:spPr>
          <a:xfrm>
            <a:off x="1505200" y="3161525"/>
            <a:ext cx="1740400" cy="1740400"/>
          </a:xfrm>
          <a:prstGeom prst="rect">
            <a:avLst/>
          </a:prstGeom>
          <a:noFill/>
          <a:ln>
            <a:noFill/>
          </a:ln>
        </p:spPr>
      </p:pic>
      <p:pic>
        <p:nvPicPr>
          <p:cNvPr id="2133" name="Google Shape;2133;p129" title="frame (10).png"/>
          <p:cNvPicPr preferRelativeResize="0"/>
          <p:nvPr/>
        </p:nvPicPr>
        <p:blipFill rotWithShape="1">
          <a:blip r:embed="rId4">
            <a:alphaModFix/>
          </a:blip>
          <a:srcRect l="11206" t="11553" r="11183" b="11268"/>
          <a:stretch/>
        </p:blipFill>
        <p:spPr>
          <a:xfrm>
            <a:off x="7683800" y="102225"/>
            <a:ext cx="1300500" cy="1293297"/>
          </a:xfrm>
          <a:prstGeom prst="rect">
            <a:avLst/>
          </a:prstGeom>
          <a:noFill/>
          <a:ln>
            <a:noFill/>
          </a:ln>
        </p:spPr>
      </p:pic>
      <p:sp>
        <p:nvSpPr>
          <p:cNvPr id="2134" name="Google Shape;2134;p129"/>
          <p:cNvSpPr txBox="1">
            <a:spLocks noGrp="1"/>
          </p:cNvSpPr>
          <p:nvPr>
            <p:ph type="body" idx="2"/>
          </p:nvPr>
        </p:nvSpPr>
        <p:spPr>
          <a:xfrm>
            <a:off x="5174225" y="1352625"/>
            <a:ext cx="3374400" cy="3496200"/>
          </a:xfrm>
          <a:prstGeom prst="rect">
            <a:avLst/>
          </a:prstGeom>
        </p:spPr>
        <p:txBody>
          <a:bodyPr spcFirstLastPara="1" wrap="square" lIns="91425" tIns="91425" rIns="91425" bIns="91425" anchor="t" anchorCtr="0">
            <a:normAutofit fontScale="85000" lnSpcReduction="10000"/>
          </a:bodyPr>
          <a:lstStyle/>
          <a:p>
            <a:pPr marL="457200" lvl="0" indent="-298767" algn="l" rtl="0">
              <a:spcBef>
                <a:spcPts val="0"/>
              </a:spcBef>
              <a:spcAft>
                <a:spcPts val="0"/>
              </a:spcAft>
              <a:buClr>
                <a:srgbClr val="9E9E9E"/>
              </a:buClr>
              <a:buSzPct val="100000"/>
              <a:buChar char="●"/>
            </a:pPr>
            <a:r>
              <a:rPr lang="en">
                <a:solidFill>
                  <a:srgbClr val="9E9E9E"/>
                </a:solidFill>
                <a:latin typeface="PT Sans"/>
                <a:ea typeface="PT Sans"/>
                <a:cs typeface="PT Sans"/>
                <a:sym typeface="PT Sans"/>
              </a:rPr>
              <a:t>Differentiate the presentation of </a:t>
            </a:r>
            <a:r>
              <a:rPr lang="en" b="1">
                <a:solidFill>
                  <a:srgbClr val="9E9E9E"/>
                </a:solidFill>
                <a:latin typeface="PT Sans"/>
                <a:ea typeface="PT Sans"/>
                <a:cs typeface="PT Sans"/>
                <a:sym typeface="PT Sans"/>
              </a:rPr>
              <a:t>endocarditis in TAVR compared to SAVR </a:t>
            </a:r>
            <a:r>
              <a:rPr lang="en">
                <a:solidFill>
                  <a:srgbClr val="9E9E9E"/>
                </a:solidFill>
                <a:latin typeface="PT Sans"/>
                <a:ea typeface="PT Sans"/>
                <a:cs typeface="PT Sans"/>
                <a:sym typeface="PT Sans"/>
              </a:rPr>
              <a:t>, including</a:t>
            </a:r>
            <a:endParaRPr>
              <a:solidFill>
                <a:srgbClr val="9E9E9E"/>
              </a:solidFill>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5" action="ppaction://hlinksldjump">
                  <a:extLst>
                    <a:ext uri="{A12FA001-AC4F-418D-AE19-62706E023703}">
                      <ahyp:hlinkClr xmlns:ahyp="http://schemas.microsoft.com/office/drawing/2018/hyperlinkcolor" val="tx"/>
                    </a:ext>
                  </a:extLst>
                </a:hlinkClick>
              </a:rPr>
              <a:t>Clinical manifestations</a:t>
            </a:r>
            <a:r>
              <a:rPr lang="en" sz="1217">
                <a:latin typeface="PT Sans"/>
                <a:ea typeface="PT Sans"/>
                <a:cs typeface="PT Sans"/>
                <a:sym typeface="PT Sans"/>
              </a:rPr>
              <a:t> </a:t>
            </a:r>
            <a:endParaRPr sz="1217">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6" action="ppaction://hlinksldjump">
                  <a:extLst>
                    <a:ext uri="{A12FA001-AC4F-418D-AE19-62706E023703}">
                      <ahyp:hlinkClr xmlns:ahyp="http://schemas.microsoft.com/office/drawing/2018/hyperlinkcolor" val="tx"/>
                    </a:ext>
                  </a:extLst>
                </a:hlinkClick>
              </a:rPr>
              <a:t>Microbiology</a:t>
            </a:r>
            <a:r>
              <a:rPr lang="en" sz="1217">
                <a:latin typeface="PT Sans"/>
                <a:ea typeface="PT Sans"/>
                <a:cs typeface="PT Sans"/>
                <a:sym typeface="PT Sans"/>
              </a:rPr>
              <a:t> </a:t>
            </a:r>
            <a:endParaRPr sz="1217">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7" action="ppaction://hlinksldjump">
                  <a:extLst>
                    <a:ext uri="{A12FA001-AC4F-418D-AE19-62706E023703}">
                      <ahyp:hlinkClr xmlns:ahyp="http://schemas.microsoft.com/office/drawing/2018/hyperlinkcolor" val="tx"/>
                    </a:ext>
                  </a:extLst>
                </a:hlinkClick>
              </a:rPr>
              <a:t>Echo findings</a:t>
            </a:r>
            <a:r>
              <a:rPr lang="en" sz="1217">
                <a:solidFill>
                  <a:srgbClr val="9E9E9E"/>
                </a:solidFill>
                <a:latin typeface="PT Sans"/>
                <a:ea typeface="PT Sans"/>
                <a:cs typeface="PT Sans"/>
                <a:sym typeface="PT Sans"/>
              </a:rPr>
              <a:t> (and why it may be a </a:t>
            </a:r>
            <a:r>
              <a:rPr lang="en" sz="1217">
                <a:solidFill>
                  <a:srgbClr val="54B4D3"/>
                </a:solidFill>
                <a:uFill>
                  <a:noFill/>
                </a:uFill>
                <a:latin typeface="PT Sans"/>
                <a:ea typeface="PT Sans"/>
                <a:cs typeface="PT Sans"/>
                <a:sym typeface="PT Sans"/>
                <a:hlinkClick r:id="rId8" action="ppaction://hlinksldjump">
                  <a:extLst>
                    <a:ext uri="{A12FA001-AC4F-418D-AE19-62706E023703}">
                      <ahyp:hlinkClr xmlns:ahyp="http://schemas.microsoft.com/office/drawing/2018/hyperlinkcolor" val="tx"/>
                    </a:ext>
                  </a:extLst>
                </a:hlinkClick>
              </a:rPr>
              <a:t>good idea to get a PET/CT</a:t>
            </a:r>
            <a:r>
              <a:rPr lang="en" sz="1217">
                <a:solidFill>
                  <a:srgbClr val="9E9E9E"/>
                </a:solidFill>
                <a:latin typeface="PT Sans"/>
                <a:ea typeface="PT Sans"/>
                <a:cs typeface="PT Sans"/>
                <a:sym typeface="PT Sans"/>
              </a:rPr>
              <a:t>)</a:t>
            </a:r>
            <a:endParaRPr>
              <a:solidFill>
                <a:srgbClr val="858585"/>
              </a:solidFill>
              <a:latin typeface="PT Sans"/>
              <a:ea typeface="PT Sans"/>
              <a:cs typeface="PT Sans"/>
              <a:sym typeface="PT Sans"/>
            </a:endParaRPr>
          </a:p>
          <a:p>
            <a:pPr marL="457200" lvl="0" indent="-298767" algn="l" rtl="0">
              <a:spcBef>
                <a:spcPts val="1000"/>
              </a:spcBef>
              <a:spcAft>
                <a:spcPts val="0"/>
              </a:spcAft>
              <a:buSzPct val="100000"/>
              <a:buChar char="●"/>
            </a:pPr>
            <a:r>
              <a:rPr lang="en">
                <a:latin typeface="PT Sans"/>
                <a:ea typeface="PT Sans"/>
                <a:cs typeface="PT Sans"/>
                <a:sym typeface="PT Sans"/>
              </a:rPr>
              <a:t>Review the use of </a:t>
            </a:r>
            <a:r>
              <a:rPr lang="en" b="1">
                <a:solidFill>
                  <a:srgbClr val="DF382C"/>
                </a:solidFill>
                <a:latin typeface="PT Sans"/>
                <a:ea typeface="PT Sans"/>
                <a:cs typeface="PT Sans"/>
                <a:sym typeface="PT Sans"/>
              </a:rPr>
              <a:t>PET/CT for endocarditis</a:t>
            </a:r>
            <a:r>
              <a:rPr lang="en">
                <a:latin typeface="PT Sans"/>
                <a:ea typeface="PT Sans"/>
                <a:cs typeface="PT Sans"/>
                <a:sym typeface="PT Sans"/>
              </a:rPr>
              <a:t>, including </a:t>
            </a:r>
            <a:endParaRPr>
              <a:latin typeface="PT Sans"/>
              <a:ea typeface="PT Sans"/>
              <a:cs typeface="PT Sans"/>
              <a:sym typeface="PT Sans"/>
            </a:endParaRPr>
          </a:p>
          <a:p>
            <a:pPr marL="914400" lvl="1" indent="-294322" algn="l" rtl="0">
              <a:spcBef>
                <a:spcPts val="0"/>
              </a:spcBef>
              <a:spcAft>
                <a:spcPts val="0"/>
              </a:spcAft>
              <a:buSzPct val="100000"/>
              <a:buChar char="○"/>
            </a:pPr>
            <a:r>
              <a:rPr lang="en" sz="1217" b="1">
                <a:solidFill>
                  <a:srgbClr val="DF382C"/>
                </a:solidFill>
                <a:latin typeface="PT Sans"/>
                <a:ea typeface="PT Sans"/>
                <a:cs typeface="PT Sans"/>
                <a:sym typeface="PT Sans"/>
              </a:rPr>
              <a:t>Practical considerations</a:t>
            </a:r>
            <a:r>
              <a:rPr lang="en" sz="1217">
                <a:latin typeface="PT Sans"/>
                <a:ea typeface="PT Sans"/>
                <a:cs typeface="PT Sans"/>
                <a:sym typeface="PT Sans"/>
              </a:rPr>
              <a:t> including </a:t>
            </a:r>
            <a:r>
              <a:rPr lang="en" sz="1217" b="1">
                <a:solidFill>
                  <a:schemeClr val="hlink"/>
                </a:solidFill>
                <a:uFill>
                  <a:noFill/>
                </a:uFill>
                <a:latin typeface="PT Sans"/>
                <a:ea typeface="PT Sans"/>
                <a:cs typeface="PT Sans"/>
                <a:sym typeface="PT Sans"/>
                <a:hlinkClick r:id="rId9" action="ppaction://hlinksldjump"/>
              </a:rPr>
              <a:t>patient prep</a:t>
            </a:r>
            <a:r>
              <a:rPr lang="en" sz="1217">
                <a:latin typeface="PT Sans"/>
                <a:ea typeface="PT Sans"/>
                <a:cs typeface="PT Sans"/>
                <a:sym typeface="PT Sans"/>
              </a:rPr>
              <a:t> and what </a:t>
            </a:r>
            <a:r>
              <a:rPr lang="en" sz="1217" b="1">
                <a:solidFill>
                  <a:schemeClr val="hlink"/>
                </a:solidFill>
                <a:uFill>
                  <a:noFill/>
                </a:uFill>
                <a:latin typeface="PT Sans"/>
                <a:ea typeface="PT Sans"/>
                <a:cs typeface="PT Sans"/>
                <a:sym typeface="PT Sans"/>
                <a:hlinkClick r:id="rId10" action="ppaction://hlinksldjump"/>
              </a:rPr>
              <a:t>radiology is looking at</a:t>
            </a:r>
            <a:endParaRPr sz="1217" b="1">
              <a:latin typeface="PT Sans"/>
              <a:ea typeface="PT Sans"/>
              <a:cs typeface="PT Sans"/>
              <a:sym typeface="PT Sans"/>
            </a:endParaRPr>
          </a:p>
          <a:p>
            <a:pPr marL="914400" lvl="1" indent="-294322" algn="l" rtl="0">
              <a:spcBef>
                <a:spcPts val="0"/>
              </a:spcBef>
              <a:spcAft>
                <a:spcPts val="0"/>
              </a:spcAft>
              <a:buSzPct val="100000"/>
              <a:buChar char="○"/>
            </a:pPr>
            <a:r>
              <a:rPr lang="en" sz="1217" b="1">
                <a:solidFill>
                  <a:srgbClr val="9E9E9E"/>
                </a:solidFill>
                <a:latin typeface="PT Sans"/>
                <a:ea typeface="PT Sans"/>
                <a:cs typeface="PT Sans"/>
                <a:sym typeface="PT Sans"/>
              </a:rPr>
              <a:t>Indications for PET/CT</a:t>
            </a:r>
            <a:r>
              <a:rPr lang="en" sz="1217">
                <a:solidFill>
                  <a:srgbClr val="9E9E9E"/>
                </a:solidFill>
                <a:latin typeface="PT Sans"/>
                <a:ea typeface="PT Sans"/>
                <a:cs typeface="PT Sans"/>
                <a:sym typeface="PT Sans"/>
              </a:rPr>
              <a:t> with a focus on</a:t>
            </a:r>
            <a:r>
              <a:rPr lang="en" sz="1217">
                <a:latin typeface="PT Sans"/>
                <a:ea typeface="PT Sans"/>
                <a:cs typeface="PT Sans"/>
                <a:sym typeface="PT Sans"/>
              </a:rPr>
              <a:t> </a:t>
            </a:r>
            <a:r>
              <a:rPr lang="en" sz="1217">
                <a:solidFill>
                  <a:srgbClr val="54B4D3"/>
                </a:solidFill>
                <a:uFill>
                  <a:noFill/>
                </a:uFill>
                <a:latin typeface="PT Sans"/>
                <a:ea typeface="PT Sans"/>
                <a:cs typeface="PT Sans"/>
                <a:sym typeface="PT Sans"/>
                <a:hlinkClick r:id="rId11" action="ppaction://hlinksldjump">
                  <a:extLst>
                    <a:ext uri="{A12FA001-AC4F-418D-AE19-62706E023703}">
                      <ahyp:hlinkClr xmlns:ahyp="http://schemas.microsoft.com/office/drawing/2018/hyperlinkcolor" val="tx"/>
                    </a:ext>
                  </a:extLst>
                </a:hlinkClick>
              </a:rPr>
              <a:t>endocarditis</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as well as other indications listed in the 2024 guidelines (</a:t>
            </a:r>
            <a:r>
              <a:rPr lang="en" sz="1217">
                <a:solidFill>
                  <a:srgbClr val="54B4D3"/>
                </a:solidFill>
                <a:uFill>
                  <a:noFill/>
                </a:uFill>
                <a:latin typeface="PT Sans"/>
                <a:ea typeface="PT Sans"/>
                <a:cs typeface="PT Sans"/>
                <a:sym typeface="PT Sans"/>
                <a:hlinkClick r:id="rId12" action="ppaction://hlinksldjump">
                  <a:extLst>
                    <a:ext uri="{A12FA001-AC4F-418D-AE19-62706E023703}">
                      <ahyp:hlinkClr xmlns:ahyp="http://schemas.microsoft.com/office/drawing/2018/hyperlinkcolor" val="tx"/>
                    </a:ext>
                  </a:extLst>
                </a:hlinkClick>
              </a:rPr>
              <a:t>CIED</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&amp;</a:t>
            </a:r>
            <a:r>
              <a:rPr lang="en" sz="1217">
                <a:latin typeface="PT Sans"/>
                <a:ea typeface="PT Sans"/>
                <a:cs typeface="PT Sans"/>
                <a:sym typeface="PT Sans"/>
              </a:rPr>
              <a:t> </a:t>
            </a:r>
            <a:r>
              <a:rPr lang="en" sz="1217">
                <a:solidFill>
                  <a:srgbClr val="54B4D3"/>
                </a:solidFill>
                <a:uFill>
                  <a:noFill/>
                </a:uFill>
                <a:latin typeface="PT Sans"/>
                <a:ea typeface="PT Sans"/>
                <a:cs typeface="PT Sans"/>
                <a:sym typeface="PT Sans"/>
                <a:hlinkClick r:id="rId13" action="ppaction://hlinksldjump">
                  <a:extLst>
                    <a:ext uri="{A12FA001-AC4F-418D-AE19-62706E023703}">
                      <ahyp:hlinkClr xmlns:ahyp="http://schemas.microsoft.com/office/drawing/2018/hyperlinkcolor" val="tx"/>
                    </a:ext>
                  </a:extLst>
                </a:hlinkClick>
              </a:rPr>
              <a:t>LVAD</a:t>
            </a:r>
            <a:r>
              <a:rPr lang="en" sz="1217">
                <a:solidFill>
                  <a:srgbClr val="9E9E9E"/>
                </a:solidFill>
                <a:latin typeface="PT Sans"/>
                <a:ea typeface="PT Sans"/>
                <a:cs typeface="PT Sans"/>
                <a:sym typeface="PT Sans"/>
              </a:rPr>
              <a:t>)</a:t>
            </a:r>
            <a:endParaRPr sz="1217">
              <a:solidFill>
                <a:srgbClr val="9E9E9E"/>
              </a:solidFill>
              <a:latin typeface="PT Sans"/>
              <a:ea typeface="PT Sans"/>
              <a:cs typeface="PT Sans"/>
              <a:sym typeface="PT Sans"/>
            </a:endParaRPr>
          </a:p>
          <a:p>
            <a:pPr marL="457200" lvl="0" indent="-298767" algn="l" rtl="0">
              <a:spcBef>
                <a:spcPts val="1000"/>
              </a:spcBef>
              <a:spcAft>
                <a:spcPts val="0"/>
              </a:spcAft>
              <a:buSzPct val="100000"/>
              <a:buChar char="●"/>
            </a:pPr>
            <a:r>
              <a:rPr lang="en">
                <a:solidFill>
                  <a:srgbClr val="858585"/>
                </a:solidFill>
                <a:latin typeface="PT Sans"/>
                <a:ea typeface="PT Sans"/>
                <a:cs typeface="PT Sans"/>
                <a:sym typeface="PT Sans"/>
              </a:rPr>
              <a:t>Appraise the very limited data on </a:t>
            </a:r>
            <a:r>
              <a:rPr lang="en" b="1">
                <a:solidFill>
                  <a:srgbClr val="54B4D3"/>
                </a:solidFill>
                <a:uFill>
                  <a:noFill/>
                </a:uFill>
                <a:latin typeface="PT Sans"/>
                <a:ea typeface="PT Sans"/>
                <a:cs typeface="PT Sans"/>
                <a:sym typeface="PT Sans"/>
                <a:hlinkClick r:id="rId14" action="ppaction://hlinksldjump">
                  <a:extLst>
                    <a:ext uri="{A12FA001-AC4F-418D-AE19-62706E023703}">
                      <ahyp:hlinkClr xmlns:ahyp="http://schemas.microsoft.com/office/drawing/2018/hyperlinkcolor" val="tx"/>
                    </a:ext>
                  </a:extLst>
                </a:hlinkClick>
              </a:rPr>
              <a:t>serial PET/CTs</a:t>
            </a:r>
            <a:r>
              <a:rPr lang="en">
                <a:latin typeface="PT Sans"/>
                <a:ea typeface="PT Sans"/>
                <a:cs typeface="PT Sans"/>
                <a:sym typeface="PT Sans"/>
              </a:rPr>
              <a:t> </a:t>
            </a:r>
            <a:r>
              <a:rPr lang="en">
                <a:solidFill>
                  <a:srgbClr val="858585"/>
                </a:solidFill>
                <a:latin typeface="PT Sans"/>
                <a:ea typeface="PT Sans"/>
                <a:cs typeface="PT Sans"/>
                <a:sym typeface="PT Sans"/>
              </a:rPr>
              <a:t>in </a:t>
            </a:r>
            <a:r>
              <a:rPr lang="en" b="1">
                <a:solidFill>
                  <a:srgbClr val="858585"/>
                </a:solidFill>
                <a:latin typeface="PT Sans"/>
                <a:ea typeface="PT Sans"/>
                <a:cs typeface="PT Sans"/>
                <a:sym typeface="PT Sans"/>
              </a:rPr>
              <a:t>the long term monitoring</a:t>
            </a:r>
            <a:r>
              <a:rPr lang="en">
                <a:solidFill>
                  <a:srgbClr val="858585"/>
                </a:solidFill>
                <a:latin typeface="PT Sans"/>
                <a:ea typeface="PT Sans"/>
                <a:cs typeface="PT Sans"/>
                <a:sym typeface="PT Sans"/>
              </a:rPr>
              <a:t> of endovascular infections</a:t>
            </a:r>
            <a:endParaRPr>
              <a:solidFill>
                <a:srgbClr val="858585"/>
              </a:solidFill>
              <a:latin typeface="PT Sans"/>
              <a:ea typeface="PT Sans"/>
              <a:cs typeface="PT Sans"/>
              <a:sym typeface="PT San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2139" name="Google Shape;2139;p1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 thought we couldn’t do PET scans?</a:t>
            </a:r>
            <a:endParaRPr/>
          </a:p>
        </p:txBody>
      </p:sp>
      <p:sp>
        <p:nvSpPr>
          <p:cNvPr id="2140" name="Google Shape;2140;p130"/>
          <p:cNvSpPr txBox="1">
            <a:spLocks noGrp="1"/>
          </p:cNvSpPr>
          <p:nvPr>
            <p:ph type="body" idx="1"/>
          </p:nvPr>
        </p:nvSpPr>
        <p:spPr>
          <a:xfrm>
            <a:off x="729450" y="1393075"/>
            <a:ext cx="7688700" cy="3471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PET has </a:t>
            </a:r>
            <a:r>
              <a:rPr lang="en" b="1"/>
              <a:t>been around for awhile</a:t>
            </a:r>
            <a:r>
              <a:rPr lang="en"/>
              <a:t>, but hasn’t been used much for infectious processes (until recently)</a:t>
            </a:r>
            <a:endParaRPr/>
          </a:p>
          <a:p>
            <a:pPr marL="0" lvl="0" indent="0" algn="l" rtl="0">
              <a:spcBef>
                <a:spcPts val="1200"/>
              </a:spcBef>
              <a:spcAft>
                <a:spcPts val="0"/>
              </a:spcAft>
              <a:buNone/>
            </a:pPr>
            <a:r>
              <a:rPr lang="en"/>
              <a:t>There was an </a:t>
            </a:r>
            <a:r>
              <a:rPr lang="en" b="1">
                <a:solidFill>
                  <a:srgbClr val="DF382C"/>
                </a:solidFill>
              </a:rPr>
              <a:t>old CMS rule</a:t>
            </a:r>
            <a:r>
              <a:rPr lang="en"/>
              <a:t> (national coverage decision) that made 18F-FDG PET scans </a:t>
            </a:r>
            <a:r>
              <a:rPr lang="en" b="1">
                <a:solidFill>
                  <a:srgbClr val="DF382C"/>
                </a:solidFill>
              </a:rPr>
              <a:t>ineligible</a:t>
            </a:r>
            <a:r>
              <a:rPr lang="en">
                <a:solidFill>
                  <a:srgbClr val="DF382C"/>
                </a:solidFill>
              </a:rPr>
              <a:t> </a:t>
            </a:r>
            <a:r>
              <a:rPr lang="en"/>
              <a:t>to be used for </a:t>
            </a:r>
            <a:r>
              <a:rPr lang="en" b="1">
                <a:solidFill>
                  <a:srgbClr val="3B71CA"/>
                </a:solidFill>
              </a:rPr>
              <a:t>inflammation / inflammatory processes</a:t>
            </a:r>
            <a:r>
              <a:rPr lang="en"/>
              <a:t> [</a:t>
            </a:r>
            <a:r>
              <a:rPr lang="en" b="1">
                <a:solidFill>
                  <a:schemeClr val="hlink"/>
                </a:solidFill>
                <a:uFill>
                  <a:noFill/>
                </a:uFill>
                <a:hlinkClick r:id="rId3"/>
              </a:rPr>
              <a:t>1</a:t>
            </a:r>
            <a:r>
              <a:rPr lang="en"/>
              <a:t>]</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a:solidFill>
                  <a:schemeClr val="lt1"/>
                </a:solidFill>
              </a:rPr>
              <a:t>Still needs to meet </a:t>
            </a:r>
            <a:r>
              <a:rPr lang="en" b="1">
                <a:solidFill>
                  <a:schemeClr val="lt1"/>
                </a:solidFill>
              </a:rPr>
              <a:t>appropriate use criteria</a:t>
            </a:r>
            <a:r>
              <a:rPr lang="en">
                <a:solidFill>
                  <a:schemeClr val="lt1"/>
                </a:solidFill>
              </a:rPr>
              <a:t> (selected by local Medicare administrative contractors [</a:t>
            </a:r>
            <a:r>
              <a:rPr lang="en">
                <a:solidFill>
                  <a:schemeClr val="lt1"/>
                </a:solidFill>
                <a:uFill>
                  <a:noFill/>
                </a:uFill>
                <a:hlinkClick r:id="rId3">
                  <a:extLst>
                    <a:ext uri="{A12FA001-AC4F-418D-AE19-62706E023703}">
                      <ahyp:hlinkClr xmlns:ahyp="http://schemas.microsoft.com/office/drawing/2018/hyperlinkcolor" val="tx"/>
                    </a:ext>
                  </a:extLst>
                </a:hlinkClick>
              </a:rPr>
              <a:t>1</a:t>
            </a:r>
            <a:r>
              <a:rPr lang="en">
                <a:solidFill>
                  <a:schemeClr val="lt1"/>
                </a:solidFill>
              </a:rPr>
              <a:t>])</a:t>
            </a:r>
            <a:endParaRPr>
              <a:solidFill>
                <a:schemeClr val="lt1"/>
              </a:solidFill>
            </a:endParaRPr>
          </a:p>
        </p:txBody>
      </p:sp>
      <p:pic>
        <p:nvPicPr>
          <p:cNvPr id="2141" name="Google Shape;2141;p130"/>
          <p:cNvPicPr preferRelativeResize="0"/>
          <p:nvPr/>
        </p:nvPicPr>
        <p:blipFill>
          <a:blip r:embed="rId4">
            <a:alphaModFix/>
          </a:blip>
          <a:stretch>
            <a:fillRect/>
          </a:stretch>
        </p:blipFill>
        <p:spPr>
          <a:xfrm>
            <a:off x="8029850" y="67075"/>
            <a:ext cx="1037950" cy="10379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6" name="Google Shape;2146;p13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 thought we couldn’t do PET scans?</a:t>
            </a:r>
            <a:endParaRPr/>
          </a:p>
        </p:txBody>
      </p:sp>
      <p:sp>
        <p:nvSpPr>
          <p:cNvPr id="2147" name="Google Shape;2147;p131"/>
          <p:cNvSpPr txBox="1">
            <a:spLocks noGrp="1"/>
          </p:cNvSpPr>
          <p:nvPr>
            <p:ph type="body" idx="1"/>
          </p:nvPr>
        </p:nvSpPr>
        <p:spPr>
          <a:xfrm>
            <a:off x="729450" y="1393075"/>
            <a:ext cx="7688700" cy="3471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PET has </a:t>
            </a:r>
            <a:r>
              <a:rPr lang="en" b="1"/>
              <a:t>been around for awhile</a:t>
            </a:r>
            <a:r>
              <a:rPr lang="en"/>
              <a:t>, but hasn’t been used much for infectious processes (until recently)</a:t>
            </a:r>
            <a:endParaRPr/>
          </a:p>
          <a:p>
            <a:pPr marL="0" lvl="0" indent="0" algn="l" rtl="0">
              <a:spcBef>
                <a:spcPts val="1200"/>
              </a:spcBef>
              <a:spcAft>
                <a:spcPts val="0"/>
              </a:spcAft>
              <a:buNone/>
            </a:pPr>
            <a:r>
              <a:rPr lang="en"/>
              <a:t>There was an </a:t>
            </a:r>
            <a:r>
              <a:rPr lang="en" b="1">
                <a:solidFill>
                  <a:srgbClr val="DF382C"/>
                </a:solidFill>
              </a:rPr>
              <a:t>old CMS rule</a:t>
            </a:r>
            <a:r>
              <a:rPr lang="en"/>
              <a:t> (national coverage decision) that made 18F-FDG PET scans </a:t>
            </a:r>
            <a:r>
              <a:rPr lang="en" b="1">
                <a:solidFill>
                  <a:srgbClr val="DF382C"/>
                </a:solidFill>
              </a:rPr>
              <a:t>ineligible</a:t>
            </a:r>
            <a:r>
              <a:rPr lang="en">
                <a:solidFill>
                  <a:srgbClr val="DF382C"/>
                </a:solidFill>
              </a:rPr>
              <a:t> </a:t>
            </a:r>
            <a:r>
              <a:rPr lang="en"/>
              <a:t>to be used for </a:t>
            </a:r>
            <a:r>
              <a:rPr lang="en" b="1">
                <a:solidFill>
                  <a:srgbClr val="3B71CA"/>
                </a:solidFill>
              </a:rPr>
              <a:t>inflammation / inflammatory processes</a:t>
            </a:r>
            <a:r>
              <a:rPr lang="en"/>
              <a:t> [</a:t>
            </a:r>
            <a:r>
              <a:rPr lang="en" b="1">
                <a:solidFill>
                  <a:schemeClr val="hlink"/>
                </a:solidFill>
                <a:uFill>
                  <a:noFill/>
                </a:uFill>
                <a:hlinkClick r:id="rId3"/>
              </a:rPr>
              <a:t>1</a:t>
            </a:r>
            <a:r>
              <a:rPr lang="en"/>
              <a:t>]</a:t>
            </a:r>
            <a:endParaRPr/>
          </a:p>
          <a:p>
            <a:pPr marL="457200" lvl="0" indent="-311150" algn="l" rtl="0">
              <a:spcBef>
                <a:spcPts val="1200"/>
              </a:spcBef>
              <a:spcAft>
                <a:spcPts val="0"/>
              </a:spcAft>
              <a:buSzPts val="1300"/>
              <a:buChar char="●"/>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r>
              <a:rPr lang="en">
                <a:solidFill>
                  <a:schemeClr val="lt1"/>
                </a:solidFill>
              </a:rPr>
              <a:t>Still needs to meet </a:t>
            </a:r>
            <a:r>
              <a:rPr lang="en" b="1">
                <a:solidFill>
                  <a:schemeClr val="lt1"/>
                </a:solidFill>
              </a:rPr>
              <a:t>appropriate use criteria</a:t>
            </a:r>
            <a:r>
              <a:rPr lang="en">
                <a:solidFill>
                  <a:schemeClr val="lt1"/>
                </a:solidFill>
              </a:rPr>
              <a:t> (selected by local Medicare administrative contractors [</a:t>
            </a:r>
            <a:r>
              <a:rPr lang="en">
                <a:solidFill>
                  <a:schemeClr val="lt1"/>
                </a:solidFill>
                <a:uFill>
                  <a:noFill/>
                </a:uFill>
                <a:hlinkClick r:id="rId3">
                  <a:extLst>
                    <a:ext uri="{A12FA001-AC4F-418D-AE19-62706E023703}">
                      <ahyp:hlinkClr xmlns:ahyp="http://schemas.microsoft.com/office/drawing/2018/hyperlinkcolor" val="tx"/>
                    </a:ext>
                  </a:extLst>
                </a:hlinkClick>
              </a:rPr>
              <a:t>1</a:t>
            </a:r>
            <a:r>
              <a:rPr lang="en">
                <a:solidFill>
                  <a:schemeClr val="lt1"/>
                </a:solidFill>
              </a:rPr>
              <a:t>])</a:t>
            </a:r>
            <a:endParaRPr>
              <a:solidFill>
                <a:schemeClr val="lt1"/>
              </a:solidFill>
            </a:endParaRPr>
          </a:p>
        </p:txBody>
      </p:sp>
      <p:sp>
        <p:nvSpPr>
          <p:cNvPr id="2148" name="Google Shape;2148;p131"/>
          <p:cNvSpPr/>
          <p:nvPr/>
        </p:nvSpPr>
        <p:spPr>
          <a:xfrm>
            <a:off x="729450" y="2738206"/>
            <a:ext cx="7688700" cy="150249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solidFill>
                  <a:srgbClr val="404247"/>
                </a:solidFill>
                <a:latin typeface="PT Sans"/>
                <a:ea typeface="PT Sans"/>
                <a:cs typeface="PT Sans"/>
                <a:sym typeface="PT Sans"/>
              </a:rPr>
              <a:t>Explained to me by AI… </a:t>
            </a:r>
            <a:r>
              <a:rPr lang="en" sz="1300" b="1" dirty="0">
                <a:solidFill>
                  <a:srgbClr val="858585"/>
                </a:solidFill>
                <a:latin typeface="PT Sans Narrow"/>
                <a:ea typeface="PT Sans Narrow"/>
                <a:cs typeface="PT Sans Narrow"/>
                <a:sym typeface="PT Sans Narrow"/>
              </a:rPr>
              <a:t>[citation needed]</a:t>
            </a:r>
            <a:endParaRPr sz="1300" dirty="0">
              <a:solidFill>
                <a:srgbClr val="858585"/>
              </a:solidFill>
              <a:latin typeface="PT Sans Narrow"/>
              <a:ea typeface="PT Sans Narrow"/>
              <a:cs typeface="PT Sans Narrow"/>
              <a:sym typeface="PT Sans Narrow"/>
            </a:endParaRPr>
          </a:p>
          <a:p>
            <a:pPr marL="457200" lvl="0" indent="-311150" algn="l" rtl="0">
              <a:lnSpc>
                <a:spcPct val="115000"/>
              </a:lnSpc>
              <a:spcBef>
                <a:spcPts val="0"/>
              </a:spcBef>
              <a:spcAft>
                <a:spcPts val="0"/>
              </a:spcAft>
              <a:buClr>
                <a:schemeClr val="dk2"/>
              </a:buClr>
              <a:buSzPts val="1300"/>
              <a:buFont typeface="PT Sans"/>
              <a:buChar char="●"/>
            </a:pPr>
            <a:r>
              <a:rPr lang="en" sz="1300" dirty="0">
                <a:solidFill>
                  <a:schemeClr val="dk2"/>
                </a:solidFill>
                <a:latin typeface="PT Sans"/>
                <a:ea typeface="PT Sans"/>
                <a:cs typeface="PT Sans"/>
                <a:sym typeface="PT Sans"/>
              </a:rPr>
              <a:t>Couldn’t bill CMS (or patients) for PET, so this was an expensive test for the hospital foot the bill for</a:t>
            </a:r>
            <a:endParaRPr sz="1300" dirty="0">
              <a:solidFill>
                <a:schemeClr val="dk2"/>
              </a:solidFill>
              <a:latin typeface="PT Sans"/>
              <a:ea typeface="PT Sans"/>
              <a:cs typeface="PT Sans"/>
              <a:sym typeface="PT Sans"/>
            </a:endParaRPr>
          </a:p>
          <a:p>
            <a:pPr marL="914400" lvl="1" indent="-311150" algn="l" rtl="0">
              <a:lnSpc>
                <a:spcPct val="115000"/>
              </a:lnSpc>
              <a:spcBef>
                <a:spcPts val="0"/>
              </a:spcBef>
              <a:spcAft>
                <a:spcPts val="0"/>
              </a:spcAft>
              <a:buClr>
                <a:schemeClr val="accent1"/>
              </a:buClr>
              <a:buSzPts val="1300"/>
              <a:buFont typeface="PT Sans"/>
              <a:buChar char="○"/>
            </a:pPr>
            <a:r>
              <a:rPr lang="en" sz="1300" dirty="0">
                <a:solidFill>
                  <a:schemeClr val="accent1"/>
                </a:solidFill>
                <a:latin typeface="PT Sans"/>
                <a:ea typeface="PT Sans"/>
                <a:cs typeface="PT Sans"/>
                <a:sym typeface="PT Sans"/>
              </a:rPr>
              <a:t>SPECT wasn’t covered under this rule</a:t>
            </a:r>
            <a:endParaRPr sz="1300" dirty="0">
              <a:solidFill>
                <a:schemeClr val="accent1"/>
              </a:solidFill>
              <a:latin typeface="PT Sans"/>
              <a:ea typeface="PT Sans"/>
              <a:cs typeface="PT Sans"/>
              <a:sym typeface="PT Sans"/>
            </a:endParaRPr>
          </a:p>
          <a:p>
            <a:pPr marL="457200" lvl="0" indent="-311150" algn="l" rtl="0">
              <a:lnSpc>
                <a:spcPct val="115000"/>
              </a:lnSpc>
              <a:spcBef>
                <a:spcPts val="0"/>
              </a:spcBef>
              <a:spcAft>
                <a:spcPts val="0"/>
              </a:spcAft>
              <a:buClr>
                <a:schemeClr val="dk2"/>
              </a:buClr>
              <a:buSzPts val="1300"/>
              <a:buFont typeface="Open Sans"/>
              <a:buChar char="●"/>
            </a:pPr>
            <a:r>
              <a:rPr lang="en" sz="1300" dirty="0">
                <a:solidFill>
                  <a:schemeClr val="dk2"/>
                </a:solidFill>
                <a:latin typeface="PT Sans"/>
                <a:ea typeface="PT Sans"/>
                <a:cs typeface="PT Sans"/>
                <a:sym typeface="PT Sans"/>
              </a:rPr>
              <a:t>CMS </a:t>
            </a:r>
            <a:r>
              <a:rPr lang="en" sz="1300" b="1" dirty="0">
                <a:solidFill>
                  <a:schemeClr val="dk2"/>
                </a:solidFill>
                <a:latin typeface="PT Sans"/>
                <a:ea typeface="PT Sans"/>
                <a:cs typeface="PT Sans"/>
                <a:sym typeface="PT Sans"/>
              </a:rPr>
              <a:t>retired the noncoverage rule in 2021</a:t>
            </a:r>
            <a:r>
              <a:rPr lang="en" sz="1300" dirty="0">
                <a:solidFill>
                  <a:schemeClr val="dk2"/>
                </a:solidFill>
                <a:latin typeface="PT Sans"/>
                <a:ea typeface="PT Sans"/>
                <a:cs typeface="PT Sans"/>
                <a:sym typeface="PT Sans"/>
              </a:rPr>
              <a:t> [</a:t>
            </a:r>
            <a:r>
              <a:rPr lang="en" sz="1300" b="1" dirty="0">
                <a:solidFill>
                  <a:schemeClr val="hlink"/>
                </a:solidFill>
                <a:uFill>
                  <a:noFill/>
                </a:uFill>
                <a:latin typeface="PT Sans"/>
                <a:ea typeface="PT Sans"/>
                <a:cs typeface="PT Sans"/>
                <a:sym typeface="PT Sans"/>
                <a:hlinkClick r:id="rId4"/>
              </a:rPr>
              <a:t>5</a:t>
            </a:r>
            <a:r>
              <a:rPr lang="en" sz="1300" dirty="0">
                <a:solidFill>
                  <a:schemeClr val="dk2"/>
                </a:solidFill>
                <a:latin typeface="PT Sans"/>
                <a:ea typeface="PT Sans"/>
                <a:cs typeface="PT Sans"/>
                <a:sym typeface="PT Sans"/>
              </a:rPr>
              <a:t>] (thank you cardiology &amp; sarcoidosis)</a:t>
            </a:r>
            <a:endParaRPr sz="1300" dirty="0">
              <a:solidFill>
                <a:schemeClr val="dk2"/>
              </a:solidFill>
              <a:latin typeface="PT Sans"/>
              <a:ea typeface="PT Sans"/>
              <a:cs typeface="PT Sans"/>
              <a:sym typeface="PT Sans"/>
            </a:endParaRPr>
          </a:p>
          <a:p>
            <a:pPr marL="914400" lvl="1" indent="-311150" algn="l" rtl="0">
              <a:lnSpc>
                <a:spcPct val="115000"/>
              </a:lnSpc>
              <a:spcBef>
                <a:spcPts val="0"/>
              </a:spcBef>
              <a:spcAft>
                <a:spcPts val="0"/>
              </a:spcAft>
              <a:buClr>
                <a:schemeClr val="accent1"/>
              </a:buClr>
              <a:buSzPts val="1300"/>
              <a:buFont typeface="PT Sans"/>
              <a:buChar char="○"/>
            </a:pPr>
            <a:r>
              <a:rPr lang="en" sz="1300" dirty="0">
                <a:solidFill>
                  <a:schemeClr val="accent1"/>
                </a:solidFill>
                <a:latin typeface="PT Sans"/>
                <a:ea typeface="PT Sans"/>
                <a:cs typeface="PT Sans"/>
                <a:sym typeface="PT Sans"/>
              </a:rPr>
              <a:t>Now it is treated more like SPECT</a:t>
            </a:r>
            <a:endParaRPr dirty="0">
              <a:solidFill>
                <a:srgbClr val="1A1A1A"/>
              </a:solidFill>
              <a:latin typeface="PT Sans"/>
              <a:ea typeface="PT Sans"/>
              <a:cs typeface="PT Sans"/>
              <a:sym typeface="PT Sans"/>
            </a:endParaRPr>
          </a:p>
        </p:txBody>
      </p:sp>
      <p:pic>
        <p:nvPicPr>
          <p:cNvPr id="2149" name="Google Shape;2149;p131"/>
          <p:cNvPicPr preferRelativeResize="0"/>
          <p:nvPr/>
        </p:nvPicPr>
        <p:blipFill>
          <a:blip r:embed="rId5">
            <a:alphaModFix/>
          </a:blip>
          <a:stretch>
            <a:fillRect/>
          </a:stretch>
        </p:blipFill>
        <p:spPr>
          <a:xfrm>
            <a:off x="8029850" y="67075"/>
            <a:ext cx="1037950" cy="10379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1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 thought we couldn’t do PET scans?</a:t>
            </a:r>
            <a:endParaRPr/>
          </a:p>
        </p:txBody>
      </p:sp>
      <p:sp>
        <p:nvSpPr>
          <p:cNvPr id="2155" name="Google Shape;2155;p132"/>
          <p:cNvSpPr txBox="1">
            <a:spLocks noGrp="1"/>
          </p:cNvSpPr>
          <p:nvPr>
            <p:ph type="body" idx="1"/>
          </p:nvPr>
        </p:nvSpPr>
        <p:spPr>
          <a:xfrm>
            <a:off x="729450" y="1393075"/>
            <a:ext cx="7688700" cy="3471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PET has </a:t>
            </a:r>
            <a:r>
              <a:rPr lang="en" b="1" dirty="0"/>
              <a:t>been around for awhile</a:t>
            </a:r>
            <a:r>
              <a:rPr lang="en" dirty="0"/>
              <a:t>, but hasn’t been used much for infectious processes (until recently)</a:t>
            </a:r>
            <a:endParaRPr dirty="0"/>
          </a:p>
          <a:p>
            <a:pPr marL="0" lvl="0" indent="0" algn="l" rtl="0">
              <a:spcBef>
                <a:spcPts val="1200"/>
              </a:spcBef>
              <a:spcAft>
                <a:spcPts val="0"/>
              </a:spcAft>
              <a:buNone/>
            </a:pPr>
            <a:r>
              <a:rPr lang="en" dirty="0"/>
              <a:t>There was an </a:t>
            </a:r>
            <a:r>
              <a:rPr lang="en" b="1" dirty="0">
                <a:solidFill>
                  <a:srgbClr val="DF382C"/>
                </a:solidFill>
              </a:rPr>
              <a:t>old CMS rule</a:t>
            </a:r>
            <a:r>
              <a:rPr lang="en" dirty="0"/>
              <a:t> (national coverage decision) that made 18F-FDG PET scans </a:t>
            </a:r>
            <a:r>
              <a:rPr lang="en" b="1" dirty="0">
                <a:solidFill>
                  <a:srgbClr val="DF382C"/>
                </a:solidFill>
              </a:rPr>
              <a:t>ineligible</a:t>
            </a:r>
            <a:r>
              <a:rPr lang="en" dirty="0">
                <a:solidFill>
                  <a:srgbClr val="DF382C"/>
                </a:solidFill>
              </a:rPr>
              <a:t> </a:t>
            </a:r>
            <a:r>
              <a:rPr lang="en" dirty="0"/>
              <a:t>to be used for </a:t>
            </a:r>
            <a:r>
              <a:rPr lang="en" b="1" dirty="0">
                <a:solidFill>
                  <a:srgbClr val="3B71CA"/>
                </a:solidFill>
              </a:rPr>
              <a:t>inflammation / inflammatory processes</a:t>
            </a:r>
            <a:r>
              <a:rPr lang="en" dirty="0"/>
              <a:t> [</a:t>
            </a:r>
            <a:r>
              <a:rPr lang="en" b="1" dirty="0">
                <a:solidFill>
                  <a:schemeClr val="hlink"/>
                </a:solidFill>
                <a:uFill>
                  <a:noFill/>
                </a:uFill>
                <a:hlinkClick r:id="rId3"/>
              </a:rPr>
              <a:t>1</a:t>
            </a:r>
            <a:r>
              <a:rPr lang="en" dirty="0"/>
              <a:t>]</a:t>
            </a:r>
            <a:endParaRPr dirty="0"/>
          </a:p>
          <a:p>
            <a:pPr marL="457200" lvl="0" indent="-311150" algn="l" rtl="0">
              <a:spcBef>
                <a:spcPts val="1200"/>
              </a:spcBef>
              <a:spcAft>
                <a:spcPts val="0"/>
              </a:spcAft>
              <a:buSzPts val="1300"/>
              <a:buChar char="●"/>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r>
              <a:rPr lang="en" dirty="0"/>
              <a:t>Still needs to meet </a:t>
            </a:r>
            <a:r>
              <a:rPr lang="en" b="1" dirty="0">
                <a:solidFill>
                  <a:srgbClr val="DF382C"/>
                </a:solidFill>
              </a:rPr>
              <a:t>appropriate use criteria</a:t>
            </a:r>
            <a:r>
              <a:rPr lang="en" dirty="0"/>
              <a:t> (selected by local Medicare administrative contractors [</a:t>
            </a:r>
            <a:r>
              <a:rPr lang="en" b="1" dirty="0">
                <a:solidFill>
                  <a:schemeClr val="hlink"/>
                </a:solidFill>
                <a:uFill>
                  <a:noFill/>
                </a:uFill>
                <a:hlinkClick r:id="rId3"/>
              </a:rPr>
              <a:t>1</a:t>
            </a:r>
            <a:r>
              <a:rPr lang="en" dirty="0"/>
              <a:t>])</a:t>
            </a:r>
            <a:endParaRPr dirty="0"/>
          </a:p>
        </p:txBody>
      </p:sp>
      <p:sp>
        <p:nvSpPr>
          <p:cNvPr id="2156" name="Google Shape;2156;p132"/>
          <p:cNvSpPr/>
          <p:nvPr/>
        </p:nvSpPr>
        <p:spPr>
          <a:xfrm>
            <a:off x="729450" y="2738206"/>
            <a:ext cx="7688700" cy="12384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solidFill>
                  <a:srgbClr val="404247"/>
                </a:solidFill>
                <a:latin typeface="PT Sans"/>
                <a:ea typeface="PT Sans"/>
                <a:cs typeface="PT Sans"/>
                <a:sym typeface="PT Sans"/>
              </a:rPr>
              <a:t>Explained to me by AI… </a:t>
            </a:r>
            <a:r>
              <a:rPr lang="en" sz="1300" b="1" dirty="0">
                <a:solidFill>
                  <a:srgbClr val="858585"/>
                </a:solidFill>
                <a:latin typeface="PT Sans Narrow"/>
                <a:ea typeface="PT Sans Narrow"/>
                <a:cs typeface="PT Sans Narrow"/>
                <a:sym typeface="PT Sans Narrow"/>
              </a:rPr>
              <a:t>[citation needed]</a:t>
            </a:r>
            <a:endParaRPr sz="1300" dirty="0">
              <a:solidFill>
                <a:srgbClr val="9FA6B2"/>
              </a:solidFill>
              <a:latin typeface="PT Sans"/>
              <a:ea typeface="PT Sans"/>
              <a:cs typeface="PT Sans"/>
              <a:sym typeface="PT Sans"/>
            </a:endParaRPr>
          </a:p>
          <a:p>
            <a:pPr marL="457200" lvl="0" indent="-311150" algn="l" rtl="0">
              <a:lnSpc>
                <a:spcPct val="115000"/>
              </a:lnSpc>
              <a:spcBef>
                <a:spcPts val="0"/>
              </a:spcBef>
              <a:spcAft>
                <a:spcPts val="0"/>
              </a:spcAft>
              <a:buClr>
                <a:schemeClr val="dk2"/>
              </a:buClr>
              <a:buSzPts val="1300"/>
              <a:buFont typeface="PT Sans"/>
              <a:buChar char="●"/>
            </a:pPr>
            <a:r>
              <a:rPr lang="en" sz="1300" dirty="0">
                <a:solidFill>
                  <a:schemeClr val="dk2"/>
                </a:solidFill>
                <a:latin typeface="PT Sans"/>
                <a:ea typeface="PT Sans"/>
                <a:cs typeface="PT Sans"/>
                <a:sym typeface="PT Sans"/>
              </a:rPr>
              <a:t>Couldn’t bill CMS (or patients) for PET, so this was an expensive test for the hospital foot the bill for</a:t>
            </a:r>
            <a:endParaRPr sz="1300" dirty="0">
              <a:solidFill>
                <a:schemeClr val="dk2"/>
              </a:solidFill>
              <a:latin typeface="PT Sans"/>
              <a:ea typeface="PT Sans"/>
              <a:cs typeface="PT Sans"/>
              <a:sym typeface="PT Sans"/>
            </a:endParaRPr>
          </a:p>
          <a:p>
            <a:pPr marL="914400" lvl="1" indent="-311150" algn="l" rtl="0">
              <a:lnSpc>
                <a:spcPct val="115000"/>
              </a:lnSpc>
              <a:spcBef>
                <a:spcPts val="0"/>
              </a:spcBef>
              <a:spcAft>
                <a:spcPts val="0"/>
              </a:spcAft>
              <a:buClr>
                <a:schemeClr val="accent1"/>
              </a:buClr>
              <a:buSzPts val="1300"/>
              <a:buFont typeface="PT Sans"/>
              <a:buChar char="○"/>
            </a:pPr>
            <a:r>
              <a:rPr lang="en" sz="1300" dirty="0">
                <a:solidFill>
                  <a:schemeClr val="accent1"/>
                </a:solidFill>
                <a:latin typeface="PT Sans"/>
                <a:ea typeface="PT Sans"/>
                <a:cs typeface="PT Sans"/>
                <a:sym typeface="PT Sans"/>
              </a:rPr>
              <a:t>SPECT wasn’t covered under this rule</a:t>
            </a:r>
            <a:endParaRPr sz="1300" dirty="0">
              <a:solidFill>
                <a:schemeClr val="accent1"/>
              </a:solidFill>
              <a:latin typeface="PT Sans"/>
              <a:ea typeface="PT Sans"/>
              <a:cs typeface="PT Sans"/>
              <a:sym typeface="PT Sans"/>
            </a:endParaRPr>
          </a:p>
          <a:p>
            <a:pPr marL="457200" lvl="0" indent="-311150" algn="l" rtl="0">
              <a:lnSpc>
                <a:spcPct val="115000"/>
              </a:lnSpc>
              <a:spcBef>
                <a:spcPts val="0"/>
              </a:spcBef>
              <a:spcAft>
                <a:spcPts val="0"/>
              </a:spcAft>
              <a:buClr>
                <a:schemeClr val="dk2"/>
              </a:buClr>
              <a:buSzPts val="1300"/>
              <a:buFont typeface="Open Sans"/>
              <a:buChar char="●"/>
            </a:pPr>
            <a:r>
              <a:rPr lang="en" sz="1300" dirty="0">
                <a:solidFill>
                  <a:schemeClr val="dk2"/>
                </a:solidFill>
                <a:latin typeface="PT Sans"/>
                <a:ea typeface="PT Sans"/>
                <a:cs typeface="PT Sans"/>
                <a:sym typeface="PT Sans"/>
              </a:rPr>
              <a:t>CMS </a:t>
            </a:r>
            <a:r>
              <a:rPr lang="en" sz="1300" b="1" dirty="0">
                <a:solidFill>
                  <a:schemeClr val="dk2"/>
                </a:solidFill>
                <a:latin typeface="PT Sans"/>
                <a:ea typeface="PT Sans"/>
                <a:cs typeface="PT Sans"/>
                <a:sym typeface="PT Sans"/>
              </a:rPr>
              <a:t>retired the noncoverage rule in 2021</a:t>
            </a:r>
            <a:r>
              <a:rPr lang="en" sz="1300" dirty="0">
                <a:solidFill>
                  <a:schemeClr val="dk2"/>
                </a:solidFill>
                <a:latin typeface="PT Sans"/>
                <a:ea typeface="PT Sans"/>
                <a:cs typeface="PT Sans"/>
                <a:sym typeface="PT Sans"/>
              </a:rPr>
              <a:t> [</a:t>
            </a:r>
            <a:r>
              <a:rPr lang="en" sz="1300" b="1" dirty="0">
                <a:solidFill>
                  <a:schemeClr val="hlink"/>
                </a:solidFill>
                <a:uFill>
                  <a:noFill/>
                </a:uFill>
                <a:latin typeface="PT Sans"/>
                <a:ea typeface="PT Sans"/>
                <a:cs typeface="PT Sans"/>
                <a:sym typeface="PT Sans"/>
                <a:hlinkClick r:id="rId4"/>
              </a:rPr>
              <a:t>5</a:t>
            </a:r>
            <a:r>
              <a:rPr lang="en" sz="1300" dirty="0">
                <a:solidFill>
                  <a:schemeClr val="dk2"/>
                </a:solidFill>
                <a:latin typeface="PT Sans"/>
                <a:ea typeface="PT Sans"/>
                <a:cs typeface="PT Sans"/>
                <a:sym typeface="PT Sans"/>
              </a:rPr>
              <a:t>] (thank you cardiology &amp; sarcoidosis)</a:t>
            </a:r>
            <a:endParaRPr dirty="0">
              <a:solidFill>
                <a:srgbClr val="1A1A1A"/>
              </a:solidFill>
              <a:latin typeface="PT Sans"/>
              <a:ea typeface="PT Sans"/>
              <a:cs typeface="PT Sans"/>
              <a:sym typeface="PT Sans"/>
            </a:endParaRPr>
          </a:p>
        </p:txBody>
      </p:sp>
      <p:pic>
        <p:nvPicPr>
          <p:cNvPr id="2157" name="Google Shape;2157;p132"/>
          <p:cNvPicPr preferRelativeResize="0"/>
          <p:nvPr/>
        </p:nvPicPr>
        <p:blipFill>
          <a:blip r:embed="rId5">
            <a:alphaModFix/>
          </a:blip>
          <a:stretch>
            <a:fillRect/>
          </a:stretch>
        </p:blipFill>
        <p:spPr>
          <a:xfrm>
            <a:off x="8029850" y="67075"/>
            <a:ext cx="1037950" cy="1037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Micro</a:t>
            </a:r>
            <a:endParaRPr/>
          </a:p>
        </p:txBody>
      </p:sp>
      <p:graphicFrame>
        <p:nvGraphicFramePr>
          <p:cNvPr id="169" name="Google Shape;169;p25"/>
          <p:cNvGraphicFramePr/>
          <p:nvPr/>
        </p:nvGraphicFramePr>
        <p:xfrm>
          <a:off x="2191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Culture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Blood</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Blood</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Blood</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Blood</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0" name="Google Shape;170;p25"/>
          <p:cNvSpPr txBox="1"/>
          <p:nvPr/>
        </p:nvSpPr>
        <p:spPr>
          <a:xfrm>
            <a:off x="6823475" y="3066050"/>
            <a:ext cx="1961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2"/>
                </a:solidFill>
                <a:latin typeface="Open Sans"/>
                <a:ea typeface="Open Sans"/>
                <a:cs typeface="Open Sans"/>
                <a:sym typeface="Open Sans"/>
              </a:rPr>
              <a:t>Went to Mon</a:t>
            </a:r>
            <a:endParaRPr sz="1300">
              <a:solidFill>
                <a:schemeClr val="dk2"/>
              </a:solidFill>
              <a:latin typeface="Open Sans"/>
              <a:ea typeface="Open Sans"/>
              <a:cs typeface="Open Sans"/>
              <a:sym typeface="Open Sans"/>
            </a:endParaRPr>
          </a:p>
        </p:txBody>
      </p:sp>
      <p:cxnSp>
        <p:nvCxnSpPr>
          <p:cNvPr id="171" name="Google Shape;171;p25"/>
          <p:cNvCxnSpPr>
            <a:stCxn id="170" idx="0"/>
          </p:cNvCxnSpPr>
          <p:nvPr/>
        </p:nvCxnSpPr>
        <p:spPr>
          <a:xfrm rot="5400000" flipH="1">
            <a:off x="6964175" y="2226050"/>
            <a:ext cx="496800" cy="1183200"/>
          </a:xfrm>
          <a:prstGeom prst="bentConnector2">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1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Cardiac PET/CT (for PVE)</a:t>
            </a:r>
            <a:endParaRPr/>
          </a:p>
        </p:txBody>
      </p:sp>
      <p:sp>
        <p:nvSpPr>
          <p:cNvPr id="2163" name="Google Shape;2163;p133"/>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Patient prep</a:t>
            </a:r>
            <a:r>
              <a:rPr lang="en"/>
              <a:t>: [</a:t>
            </a:r>
            <a:r>
              <a:rPr lang="en" b="1">
                <a:solidFill>
                  <a:schemeClr val="hlink"/>
                </a:solidFill>
                <a:uFill>
                  <a:noFill/>
                </a:uFill>
                <a:hlinkClick r:id="rId3"/>
              </a:rPr>
              <a:t>1</a:t>
            </a:r>
            <a:r>
              <a:rPr lang="en"/>
              <a:t>][</a:t>
            </a:r>
            <a:r>
              <a:rPr lang="en" b="1">
                <a:solidFill>
                  <a:schemeClr val="hlink"/>
                </a:solidFill>
                <a:uFill>
                  <a:noFill/>
                </a:uFill>
                <a:hlinkClick r:id="rId4"/>
              </a:rPr>
              <a:t>3</a:t>
            </a:r>
            <a:r>
              <a:rPr lang="en"/>
              <a:t>]</a:t>
            </a:r>
            <a:endParaRPr/>
          </a:p>
          <a:p>
            <a:pPr marL="457200" lvl="0" indent="-311150" algn="l" rtl="0">
              <a:spcBef>
                <a:spcPts val="1200"/>
              </a:spcBef>
              <a:spcAft>
                <a:spcPts val="0"/>
              </a:spcAft>
              <a:buSzPts val="1300"/>
              <a:buChar char="●"/>
            </a:pPr>
            <a:r>
              <a:rPr lang="en" b="1">
                <a:solidFill>
                  <a:srgbClr val="DF382C"/>
                </a:solidFill>
              </a:rPr>
              <a:t>Ketogenic diet</a:t>
            </a:r>
            <a:r>
              <a:rPr lang="en"/>
              <a:t> (low carbs, high fat) for 24h before the scan → </a:t>
            </a:r>
            <a:r>
              <a:rPr lang="en" b="1">
                <a:solidFill>
                  <a:srgbClr val="DF382C"/>
                </a:solidFill>
              </a:rPr>
              <a:t>fasting</a:t>
            </a:r>
            <a:r>
              <a:rPr lang="en"/>
              <a:t> 12h before</a:t>
            </a:r>
            <a:endParaRPr/>
          </a:p>
          <a:p>
            <a:pPr marL="457200" lvl="0" indent="-311150" algn="l" rtl="0">
              <a:spcBef>
                <a:spcPts val="0"/>
              </a:spcBef>
              <a:spcAft>
                <a:spcPts val="0"/>
              </a:spcAft>
              <a:buSzPts val="1300"/>
              <a:buChar char="●"/>
            </a:pPr>
            <a:r>
              <a:rPr lang="en"/>
              <a:t>Reduces </a:t>
            </a:r>
            <a:r>
              <a:rPr lang="en" b="1"/>
              <a:t>physiologic myocardial glucose uptake</a:t>
            </a:r>
            <a:endParaRPr b="1"/>
          </a:p>
        </p:txBody>
      </p:sp>
      <p:pic>
        <p:nvPicPr>
          <p:cNvPr id="2164" name="Google Shape;2164;p133"/>
          <p:cNvPicPr preferRelativeResize="0"/>
          <p:nvPr/>
        </p:nvPicPr>
        <p:blipFill>
          <a:blip r:embed="rId5">
            <a:alphaModFix/>
          </a:blip>
          <a:stretch>
            <a:fillRect/>
          </a:stretch>
        </p:blipFill>
        <p:spPr>
          <a:xfrm>
            <a:off x="5894648" y="2322298"/>
            <a:ext cx="3135225" cy="2321500"/>
          </a:xfrm>
          <a:prstGeom prst="rect">
            <a:avLst/>
          </a:prstGeom>
          <a:noFill/>
          <a:ln>
            <a:noFill/>
          </a:ln>
        </p:spPr>
      </p:pic>
      <p:sp>
        <p:nvSpPr>
          <p:cNvPr id="2165" name="Google Shape;2165;p133"/>
          <p:cNvSpPr txBox="1"/>
          <p:nvPr/>
        </p:nvSpPr>
        <p:spPr>
          <a:xfrm>
            <a:off x="5894750" y="4710550"/>
            <a:ext cx="3135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Non-specific LV wall uptake (arrows)</a:t>
            </a:r>
            <a:endParaRPr sz="1300">
              <a:solidFill>
                <a:schemeClr val="dk2"/>
              </a:solidFill>
              <a:latin typeface="Open Sans"/>
              <a:ea typeface="Open Sans"/>
              <a:cs typeface="Open Sans"/>
              <a:sym typeface="Open Sans"/>
            </a:endParaRPr>
          </a:p>
        </p:txBody>
      </p:sp>
      <p:pic>
        <p:nvPicPr>
          <p:cNvPr id="2166" name="Google Shape;2166;p133"/>
          <p:cNvPicPr preferRelativeResize="0"/>
          <p:nvPr/>
        </p:nvPicPr>
        <p:blipFill>
          <a:blip r:embed="rId6">
            <a:alphaModFix/>
          </a:blip>
          <a:stretch>
            <a:fillRect/>
          </a:stretch>
        </p:blipFill>
        <p:spPr>
          <a:xfrm>
            <a:off x="8029850" y="67075"/>
            <a:ext cx="1037950" cy="10379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70"/>
        <p:cNvGrpSpPr/>
        <p:nvPr/>
      </p:nvGrpSpPr>
      <p:grpSpPr>
        <a:xfrm>
          <a:off x="0" y="0"/>
          <a:ext cx="0" cy="0"/>
          <a:chOff x="0" y="0"/>
          <a:chExt cx="0" cy="0"/>
        </a:xfrm>
      </p:grpSpPr>
      <p:sp>
        <p:nvSpPr>
          <p:cNvPr id="2171" name="Google Shape;2171;p13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Cardiac PET/CT (for PVE)</a:t>
            </a:r>
            <a:endParaRPr/>
          </a:p>
        </p:txBody>
      </p:sp>
      <p:sp>
        <p:nvSpPr>
          <p:cNvPr id="2172" name="Google Shape;2172;p134"/>
          <p:cNvSpPr txBox="1">
            <a:spLocks noGrp="1"/>
          </p:cNvSpPr>
          <p:nvPr>
            <p:ph type="body" idx="1"/>
          </p:nvPr>
        </p:nvSpPr>
        <p:spPr>
          <a:xfrm>
            <a:off x="729450" y="1393075"/>
            <a:ext cx="7688700" cy="326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Patient prep</a:t>
            </a:r>
            <a:r>
              <a:rPr lang="en"/>
              <a:t>: [</a:t>
            </a:r>
            <a:r>
              <a:rPr lang="en" b="1">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r>
              <a:rPr lang="en" b="1">
                <a:solidFill>
                  <a:schemeClr val="accent5"/>
                </a:solidFill>
                <a:uFill>
                  <a:noFill/>
                </a:uFill>
                <a:hlinkClick r:id="rId4">
                  <a:extLst>
                    <a:ext uri="{A12FA001-AC4F-418D-AE19-62706E023703}">
                      <ahyp:hlinkClr xmlns:ahyp="http://schemas.microsoft.com/office/drawing/2018/hyperlinkcolor" val="tx"/>
                    </a:ext>
                  </a:extLst>
                </a:hlinkClick>
              </a:rPr>
              <a:t>3</a:t>
            </a:r>
            <a:r>
              <a:rPr lang="en"/>
              <a:t>]</a:t>
            </a:r>
            <a:endParaRPr/>
          </a:p>
          <a:p>
            <a:pPr marL="457200" lvl="0" indent="-311150" algn="l" rtl="0">
              <a:spcBef>
                <a:spcPts val="1200"/>
              </a:spcBef>
              <a:spcAft>
                <a:spcPts val="0"/>
              </a:spcAft>
              <a:buSzPts val="1300"/>
              <a:buChar char="●"/>
            </a:pPr>
            <a:r>
              <a:rPr lang="en" b="1">
                <a:solidFill>
                  <a:srgbClr val="DF382C"/>
                </a:solidFill>
              </a:rPr>
              <a:t>Ketogenic diet</a:t>
            </a:r>
            <a:r>
              <a:rPr lang="en"/>
              <a:t> (low carbs, high fat) for 24h before the scan → </a:t>
            </a:r>
            <a:r>
              <a:rPr lang="en" b="1">
                <a:solidFill>
                  <a:srgbClr val="DF382C"/>
                </a:solidFill>
              </a:rPr>
              <a:t>fasting</a:t>
            </a:r>
            <a:r>
              <a:rPr lang="en"/>
              <a:t> 12h before</a:t>
            </a:r>
            <a:endParaRPr/>
          </a:p>
          <a:p>
            <a:pPr marL="457200" lvl="0" indent="-311150" algn="l" rtl="0">
              <a:spcBef>
                <a:spcPts val="0"/>
              </a:spcBef>
              <a:spcAft>
                <a:spcPts val="0"/>
              </a:spcAft>
              <a:buSzPts val="1300"/>
              <a:buChar char="●"/>
            </a:pPr>
            <a:r>
              <a:rPr lang="en"/>
              <a:t>Reduces </a:t>
            </a:r>
            <a:r>
              <a:rPr lang="en" b="1"/>
              <a:t>physiologic myocardial glucose uptake</a:t>
            </a:r>
            <a:endParaRPr/>
          </a:p>
          <a:p>
            <a:pPr marL="0" lvl="0" indent="0" algn="l" rtl="0">
              <a:spcBef>
                <a:spcPts val="1200"/>
              </a:spcBef>
              <a:spcAft>
                <a:spcPts val="0"/>
              </a:spcAft>
              <a:buNone/>
            </a:pPr>
            <a:r>
              <a:rPr lang="en" b="1" u="sng"/>
              <a:t>False positives</a:t>
            </a:r>
            <a:r>
              <a:rPr lang="en"/>
              <a:t>:</a:t>
            </a:r>
            <a:endParaRPr/>
          </a:p>
          <a:p>
            <a:pPr marL="457200" lvl="0" indent="-311150" algn="l" rtl="0">
              <a:spcBef>
                <a:spcPts val="1200"/>
              </a:spcBef>
              <a:spcAft>
                <a:spcPts val="0"/>
              </a:spcAft>
              <a:buSzPts val="1300"/>
              <a:buChar char="●"/>
            </a:pPr>
            <a:r>
              <a:rPr lang="en"/>
              <a:t>Some </a:t>
            </a:r>
            <a:r>
              <a:rPr lang="en" b="1">
                <a:solidFill>
                  <a:srgbClr val="896110"/>
                </a:solidFill>
              </a:rPr>
              <a:t>surgical bioadhesives</a:t>
            </a:r>
            <a:r>
              <a:rPr lang="en"/>
              <a:t> cause FDG uptake [</a:t>
            </a:r>
            <a:r>
              <a:rPr lang="en" b="1">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a:p>
            <a:pPr marL="457200" lvl="0" indent="-311150" algn="l" rtl="0">
              <a:spcBef>
                <a:spcPts val="0"/>
              </a:spcBef>
              <a:spcAft>
                <a:spcPts val="0"/>
              </a:spcAft>
              <a:buSzPts val="1300"/>
              <a:buChar char="●"/>
            </a:pPr>
            <a:r>
              <a:rPr lang="en"/>
              <a:t>Earlier data suggested </a:t>
            </a:r>
            <a:r>
              <a:rPr lang="en" b="1">
                <a:solidFill>
                  <a:srgbClr val="896110"/>
                </a:solidFill>
              </a:rPr>
              <a:t>sterile inflammation</a:t>
            </a:r>
            <a:r>
              <a:rPr lang="en"/>
              <a:t> can occur during </a:t>
            </a:r>
            <a:r>
              <a:rPr lang="en" b="1">
                <a:solidFill>
                  <a:srgbClr val="896110"/>
                </a:solidFill>
              </a:rPr>
              <a:t>first 3 months</a:t>
            </a:r>
            <a:r>
              <a:rPr lang="en"/>
              <a:t>, but others report this is </a:t>
            </a:r>
            <a:r>
              <a:rPr lang="en" b="1"/>
              <a:t>less of an issue for TAVRs</a:t>
            </a:r>
            <a:r>
              <a:rPr lang="en"/>
              <a:t> [</a:t>
            </a:r>
            <a:r>
              <a:rPr lang="en" b="1">
                <a:solidFill>
                  <a:schemeClr val="hlink"/>
                </a:solidFill>
                <a:uFill>
                  <a:noFill/>
                </a:uFill>
                <a:hlinkClick r:id="rId5"/>
              </a:rPr>
              <a:t>2</a:t>
            </a:r>
            <a:r>
              <a:rPr lang="en"/>
              <a:t>] </a:t>
            </a:r>
            <a:endParaRPr/>
          </a:p>
        </p:txBody>
      </p:sp>
      <p:sp>
        <p:nvSpPr>
          <p:cNvPr id="2173" name="Google Shape;2173;p134"/>
          <p:cNvSpPr/>
          <p:nvPr/>
        </p:nvSpPr>
        <p:spPr>
          <a:xfrm>
            <a:off x="791925" y="1299925"/>
            <a:ext cx="7688700" cy="1149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174" name="Google Shape;2174;p134"/>
          <p:cNvPicPr preferRelativeResize="0"/>
          <p:nvPr/>
        </p:nvPicPr>
        <p:blipFill>
          <a:blip r:embed="rId6">
            <a:alphaModFix/>
          </a:blip>
          <a:stretch>
            <a:fillRect/>
          </a:stretch>
        </p:blipFill>
        <p:spPr>
          <a:xfrm>
            <a:off x="8029850" y="67075"/>
            <a:ext cx="1037950" cy="103795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pic>
        <p:nvPicPr>
          <p:cNvPr id="2179" name="Google Shape;2179;p135"/>
          <p:cNvPicPr preferRelativeResize="0"/>
          <p:nvPr/>
        </p:nvPicPr>
        <p:blipFill>
          <a:blip r:embed="rId3">
            <a:alphaModFix/>
          </a:blip>
          <a:stretch>
            <a:fillRect/>
          </a:stretch>
        </p:blipFill>
        <p:spPr>
          <a:xfrm>
            <a:off x="8029850" y="67075"/>
            <a:ext cx="1037950" cy="1037950"/>
          </a:xfrm>
          <a:prstGeom prst="rect">
            <a:avLst/>
          </a:prstGeom>
          <a:noFill/>
          <a:ln>
            <a:noFill/>
          </a:ln>
        </p:spPr>
      </p:pic>
      <p:sp>
        <p:nvSpPr>
          <p:cNvPr id="2180" name="Google Shape;2180;p1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Cardiac PET/CT (for PVE)</a:t>
            </a:r>
            <a:endParaRPr/>
          </a:p>
        </p:txBody>
      </p:sp>
      <p:sp>
        <p:nvSpPr>
          <p:cNvPr id="2181" name="Google Shape;2181;p135"/>
          <p:cNvSpPr txBox="1">
            <a:spLocks noGrp="1"/>
          </p:cNvSpPr>
          <p:nvPr>
            <p:ph type="body" idx="1"/>
          </p:nvPr>
        </p:nvSpPr>
        <p:spPr>
          <a:xfrm>
            <a:off x="729450" y="1393075"/>
            <a:ext cx="7688700" cy="326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Patient prep</a:t>
            </a:r>
            <a:r>
              <a:rPr lang="en"/>
              <a:t>: [</a:t>
            </a:r>
            <a:r>
              <a:rPr lang="en" b="1">
                <a:solidFill>
                  <a:schemeClr val="accent5"/>
                </a:solidFill>
                <a:uFill>
                  <a:noFill/>
                </a:uFill>
                <a:hlinkClick r:id="rId4">
                  <a:extLst>
                    <a:ext uri="{A12FA001-AC4F-418D-AE19-62706E023703}">
                      <ahyp:hlinkClr xmlns:ahyp="http://schemas.microsoft.com/office/drawing/2018/hyperlinkcolor" val="tx"/>
                    </a:ext>
                  </a:extLst>
                </a:hlinkClick>
              </a:rPr>
              <a:t>1</a:t>
            </a:r>
            <a:r>
              <a:rPr lang="en"/>
              <a:t>][</a:t>
            </a:r>
            <a:r>
              <a:rPr lang="en" b="1">
                <a:solidFill>
                  <a:schemeClr val="accent5"/>
                </a:solidFill>
                <a:uFill>
                  <a:noFill/>
                </a:uFill>
                <a:hlinkClick r:id="rId5">
                  <a:extLst>
                    <a:ext uri="{A12FA001-AC4F-418D-AE19-62706E023703}">
                      <ahyp:hlinkClr xmlns:ahyp="http://schemas.microsoft.com/office/drawing/2018/hyperlinkcolor" val="tx"/>
                    </a:ext>
                  </a:extLst>
                </a:hlinkClick>
              </a:rPr>
              <a:t>3</a:t>
            </a:r>
            <a:r>
              <a:rPr lang="en"/>
              <a:t>]</a:t>
            </a:r>
            <a:endParaRPr/>
          </a:p>
          <a:p>
            <a:pPr marL="457200" lvl="0" indent="-311150" algn="l" rtl="0">
              <a:spcBef>
                <a:spcPts val="1200"/>
              </a:spcBef>
              <a:spcAft>
                <a:spcPts val="0"/>
              </a:spcAft>
              <a:buSzPts val="1300"/>
              <a:buChar char="●"/>
            </a:pPr>
            <a:r>
              <a:rPr lang="en" b="1">
                <a:solidFill>
                  <a:srgbClr val="DF382C"/>
                </a:solidFill>
              </a:rPr>
              <a:t>Ketogenic diet</a:t>
            </a:r>
            <a:r>
              <a:rPr lang="en"/>
              <a:t> (low carbs, high fat) for 24h before the scan → </a:t>
            </a:r>
            <a:r>
              <a:rPr lang="en" b="1">
                <a:solidFill>
                  <a:srgbClr val="DF382C"/>
                </a:solidFill>
              </a:rPr>
              <a:t>fasting</a:t>
            </a:r>
            <a:r>
              <a:rPr lang="en"/>
              <a:t> 12h before</a:t>
            </a:r>
            <a:endParaRPr/>
          </a:p>
          <a:p>
            <a:pPr marL="457200" lvl="0" indent="-311150" algn="l" rtl="0">
              <a:spcBef>
                <a:spcPts val="0"/>
              </a:spcBef>
              <a:spcAft>
                <a:spcPts val="0"/>
              </a:spcAft>
              <a:buSzPts val="1300"/>
              <a:buChar char="●"/>
            </a:pPr>
            <a:r>
              <a:rPr lang="en"/>
              <a:t>Reduces </a:t>
            </a:r>
            <a:r>
              <a:rPr lang="en" b="1"/>
              <a:t>physiologic myocardial glucose uptake</a:t>
            </a:r>
            <a:endParaRPr/>
          </a:p>
          <a:p>
            <a:pPr marL="0" lvl="0" indent="0" algn="l" rtl="0">
              <a:spcBef>
                <a:spcPts val="1200"/>
              </a:spcBef>
              <a:spcAft>
                <a:spcPts val="0"/>
              </a:spcAft>
              <a:buNone/>
            </a:pPr>
            <a:r>
              <a:rPr lang="en" b="1" u="sng"/>
              <a:t>False positives</a:t>
            </a:r>
            <a:r>
              <a:rPr lang="en"/>
              <a:t>:</a:t>
            </a:r>
            <a:endParaRPr/>
          </a:p>
          <a:p>
            <a:pPr marL="457200" lvl="0" indent="-311150" algn="l" rtl="0">
              <a:spcBef>
                <a:spcPts val="1200"/>
              </a:spcBef>
              <a:spcAft>
                <a:spcPts val="0"/>
              </a:spcAft>
              <a:buSzPts val="1300"/>
              <a:buChar char="●"/>
            </a:pPr>
            <a:r>
              <a:rPr lang="en"/>
              <a:t>Some </a:t>
            </a:r>
            <a:r>
              <a:rPr lang="en" b="1">
                <a:solidFill>
                  <a:srgbClr val="896110"/>
                </a:solidFill>
              </a:rPr>
              <a:t>surgical bioadhesives</a:t>
            </a:r>
            <a:r>
              <a:rPr lang="en"/>
              <a:t> cause FDG uptake [</a:t>
            </a:r>
            <a:r>
              <a:rPr lang="en" b="1">
                <a:solidFill>
                  <a:schemeClr val="accent5"/>
                </a:solidFill>
                <a:uFill>
                  <a:noFill/>
                </a:uFill>
                <a:hlinkClick r:id="rId4">
                  <a:extLst>
                    <a:ext uri="{A12FA001-AC4F-418D-AE19-62706E023703}">
                      <ahyp:hlinkClr xmlns:ahyp="http://schemas.microsoft.com/office/drawing/2018/hyperlinkcolor" val="tx"/>
                    </a:ext>
                  </a:extLst>
                </a:hlinkClick>
              </a:rPr>
              <a:t>1</a:t>
            </a:r>
            <a:r>
              <a:rPr lang="en"/>
              <a:t>]</a:t>
            </a:r>
            <a:endParaRPr/>
          </a:p>
          <a:p>
            <a:pPr marL="457200" lvl="0" indent="-311150" algn="l" rtl="0">
              <a:spcBef>
                <a:spcPts val="0"/>
              </a:spcBef>
              <a:spcAft>
                <a:spcPts val="0"/>
              </a:spcAft>
              <a:buSzPts val="1300"/>
              <a:buChar char="●"/>
            </a:pPr>
            <a:r>
              <a:rPr lang="en"/>
              <a:t>Earlier data suggested </a:t>
            </a:r>
            <a:r>
              <a:rPr lang="en" b="1">
                <a:solidFill>
                  <a:srgbClr val="896110"/>
                </a:solidFill>
              </a:rPr>
              <a:t>sterile inflammation</a:t>
            </a:r>
            <a:r>
              <a:rPr lang="en"/>
              <a:t> can occur during </a:t>
            </a:r>
            <a:r>
              <a:rPr lang="en" b="1">
                <a:solidFill>
                  <a:srgbClr val="896110"/>
                </a:solidFill>
              </a:rPr>
              <a:t>first 3 months</a:t>
            </a:r>
            <a:r>
              <a:rPr lang="en"/>
              <a:t>, but others report this is </a:t>
            </a:r>
            <a:r>
              <a:rPr lang="en" b="1"/>
              <a:t>less of an issue for TAVRs</a:t>
            </a:r>
            <a:r>
              <a:rPr lang="en"/>
              <a:t> [</a:t>
            </a:r>
            <a:r>
              <a:rPr lang="en" b="1">
                <a:solidFill>
                  <a:schemeClr val="hlink"/>
                </a:solidFill>
                <a:uFill>
                  <a:noFill/>
                </a:uFill>
                <a:hlinkClick r:id="rId6"/>
              </a:rPr>
              <a:t>2</a:t>
            </a:r>
            <a:r>
              <a:rPr lang="en"/>
              <a:t>] </a:t>
            </a:r>
            <a:endParaRPr/>
          </a:p>
          <a:p>
            <a:pPr marL="0" lvl="0" indent="0" algn="l" rtl="0">
              <a:spcBef>
                <a:spcPts val="1200"/>
              </a:spcBef>
              <a:spcAft>
                <a:spcPts val="0"/>
              </a:spcAft>
              <a:buNone/>
            </a:pPr>
            <a:r>
              <a:rPr lang="en" b="1" u="sng"/>
              <a:t>False negatives</a:t>
            </a:r>
            <a:r>
              <a:rPr lang="en"/>
              <a:t>:</a:t>
            </a:r>
            <a:endParaRPr/>
          </a:p>
          <a:p>
            <a:pPr marL="457200" lvl="0" indent="-311150" algn="l" rtl="0">
              <a:spcBef>
                <a:spcPts val="1200"/>
              </a:spcBef>
              <a:spcAft>
                <a:spcPts val="0"/>
              </a:spcAft>
              <a:buSzPts val="1300"/>
              <a:buChar char="●"/>
            </a:pPr>
            <a:r>
              <a:rPr lang="en"/>
              <a:t>PET/CT is less likely to be positive if patient has </a:t>
            </a:r>
            <a:r>
              <a:rPr lang="en" b="1">
                <a:solidFill>
                  <a:srgbClr val="3B71CA"/>
                </a:solidFill>
              </a:rPr>
              <a:t>been on antibiotics</a:t>
            </a:r>
            <a:r>
              <a:rPr lang="en"/>
              <a:t> for longer</a:t>
            </a:r>
            <a:endParaRPr/>
          </a:p>
          <a:p>
            <a:pPr marL="457200" lvl="0" indent="-311150" algn="l" rtl="0">
              <a:spcBef>
                <a:spcPts val="0"/>
              </a:spcBef>
              <a:spcAft>
                <a:spcPts val="0"/>
              </a:spcAft>
              <a:buSzPts val="1300"/>
              <a:buChar char="●"/>
            </a:pPr>
            <a:r>
              <a:rPr lang="en"/>
              <a:t>Generally better to get the test earlier</a:t>
            </a:r>
            <a:endParaRPr/>
          </a:p>
        </p:txBody>
      </p:sp>
      <p:sp>
        <p:nvSpPr>
          <p:cNvPr id="2182" name="Google Shape;2182;p135"/>
          <p:cNvSpPr/>
          <p:nvPr/>
        </p:nvSpPr>
        <p:spPr>
          <a:xfrm>
            <a:off x="791925" y="1299925"/>
            <a:ext cx="7688700" cy="2291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187" name="Google Shape;2187;p1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do the look at?</a:t>
            </a:r>
            <a:endParaRPr/>
          </a:p>
        </p:txBody>
      </p:sp>
      <p:sp>
        <p:nvSpPr>
          <p:cNvPr id="2188" name="Google Shape;2188;p136"/>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Pattern of uptake</a:t>
            </a:r>
            <a:r>
              <a:rPr lang="en"/>
              <a:t>: </a:t>
            </a:r>
            <a:r>
              <a:rPr lang="en" b="1">
                <a:solidFill>
                  <a:srgbClr val="DF382C"/>
                </a:solidFill>
              </a:rPr>
              <a:t>Focal </a:t>
            </a:r>
            <a:r>
              <a:rPr lang="en" b="1"/>
              <a:t>/ </a:t>
            </a:r>
            <a:r>
              <a:rPr lang="en" b="1">
                <a:solidFill>
                  <a:srgbClr val="DF382C"/>
                </a:solidFill>
              </a:rPr>
              <a:t>heterogeneous</a:t>
            </a:r>
            <a:r>
              <a:rPr lang="en">
                <a:solidFill>
                  <a:srgbClr val="DF382C"/>
                </a:solidFill>
              </a:rPr>
              <a:t> </a:t>
            </a:r>
            <a:r>
              <a:rPr lang="en"/>
              <a:t>(e.g. not involving the whole valve) more suggestive of IE than </a:t>
            </a:r>
            <a:r>
              <a:rPr lang="en" b="1">
                <a:solidFill>
                  <a:srgbClr val="3B71CA"/>
                </a:solidFill>
              </a:rPr>
              <a:t>diffuse </a:t>
            </a:r>
            <a:r>
              <a:rPr lang="en" b="1"/>
              <a:t>/ </a:t>
            </a:r>
            <a:r>
              <a:rPr lang="en" b="1">
                <a:solidFill>
                  <a:srgbClr val="3B71CA"/>
                </a:solidFill>
              </a:rPr>
              <a:t>homogenous</a:t>
            </a:r>
            <a:r>
              <a:rPr lang="en">
                <a:solidFill>
                  <a:srgbClr val="3B71CA"/>
                </a:solidFill>
              </a:rPr>
              <a:t> </a:t>
            </a:r>
            <a:r>
              <a:rPr lang="en"/>
              <a:t>uptake</a:t>
            </a:r>
            <a:endParaRPr/>
          </a:p>
          <a:p>
            <a:pPr marL="0" lvl="0" indent="0" algn="l" rtl="0">
              <a:spcBef>
                <a:spcPts val="1200"/>
              </a:spcBef>
              <a:spcAft>
                <a:spcPts val="1200"/>
              </a:spcAft>
              <a:buNone/>
            </a:pPr>
            <a:r>
              <a:rPr lang="en" b="1" u="sng"/>
              <a:t>Relative intensity</a:t>
            </a:r>
            <a:r>
              <a:rPr lang="en"/>
              <a:t>: Comparing uptake to a </a:t>
            </a:r>
            <a:r>
              <a:rPr lang="en" b="1">
                <a:solidFill>
                  <a:srgbClr val="DF382C"/>
                </a:solidFill>
              </a:rPr>
              <a:t>reference point</a:t>
            </a:r>
            <a:r>
              <a:rPr lang="en"/>
              <a:t> (like the liver)</a:t>
            </a:r>
            <a:endParaRPr/>
          </a:p>
        </p:txBody>
      </p:sp>
      <p:grpSp>
        <p:nvGrpSpPr>
          <p:cNvPr id="2189" name="Google Shape;2189;p136"/>
          <p:cNvGrpSpPr/>
          <p:nvPr/>
        </p:nvGrpSpPr>
        <p:grpSpPr>
          <a:xfrm>
            <a:off x="5048995" y="2571783"/>
            <a:ext cx="3652573" cy="2563916"/>
            <a:chOff x="4682500" y="687232"/>
            <a:chExt cx="4130001" cy="2898718"/>
          </a:xfrm>
        </p:grpSpPr>
        <p:pic>
          <p:nvPicPr>
            <p:cNvPr id="2190" name="Google Shape;2190;p136"/>
            <p:cNvPicPr preferRelativeResize="0"/>
            <p:nvPr/>
          </p:nvPicPr>
          <p:blipFill>
            <a:blip r:embed="rId3">
              <a:alphaModFix/>
            </a:blip>
            <a:stretch>
              <a:fillRect/>
            </a:stretch>
          </p:blipFill>
          <p:spPr>
            <a:xfrm>
              <a:off x="4682500" y="687232"/>
              <a:ext cx="4130001" cy="2898718"/>
            </a:xfrm>
            <a:prstGeom prst="rect">
              <a:avLst/>
            </a:prstGeom>
            <a:noFill/>
            <a:ln>
              <a:noFill/>
            </a:ln>
          </p:spPr>
        </p:pic>
        <p:sp>
          <p:nvSpPr>
            <p:cNvPr id="2191" name="Google Shape;2191;p136"/>
            <p:cNvSpPr/>
            <p:nvPr/>
          </p:nvSpPr>
          <p:spPr>
            <a:xfrm>
              <a:off x="6595550" y="2061575"/>
              <a:ext cx="393000" cy="393000"/>
            </a:xfrm>
            <a:prstGeom prst="ellipse">
              <a:avLst/>
            </a:prstGeom>
            <a:noFill/>
            <a:ln w="25275" cap="flat" cmpd="sng">
              <a:solidFill>
                <a:srgbClr val="00FF00"/>
              </a:solidFill>
              <a:prstDash val="solid"/>
              <a:round/>
              <a:headEnd type="none" w="sm" len="sm"/>
              <a:tailEnd type="none" w="sm" len="sm"/>
            </a:ln>
          </p:spPr>
          <p:txBody>
            <a:bodyPr spcFirstLastPara="1" wrap="square" lIns="80850" tIns="80850" rIns="80850" bIns="80850" anchor="ctr" anchorCtr="0">
              <a:noAutofit/>
            </a:bodyPr>
            <a:lstStyle/>
            <a:p>
              <a:pPr marL="0" lvl="0" indent="0" algn="ctr" rtl="0">
                <a:spcBef>
                  <a:spcPts val="0"/>
                </a:spcBef>
                <a:spcAft>
                  <a:spcPts val="0"/>
                </a:spcAft>
                <a:buNone/>
              </a:pPr>
              <a:endParaRPr sz="1238">
                <a:latin typeface="Open Sans"/>
                <a:ea typeface="Open Sans"/>
                <a:cs typeface="Open Sans"/>
                <a:sym typeface="Open Sans"/>
              </a:endParaRPr>
            </a:p>
          </p:txBody>
        </p:sp>
        <p:sp>
          <p:nvSpPr>
            <p:cNvPr id="2192" name="Google Shape;2192;p136"/>
            <p:cNvSpPr/>
            <p:nvPr/>
          </p:nvSpPr>
          <p:spPr>
            <a:xfrm>
              <a:off x="5514025" y="2655975"/>
              <a:ext cx="393000" cy="393000"/>
            </a:xfrm>
            <a:prstGeom prst="ellipse">
              <a:avLst/>
            </a:prstGeom>
            <a:noFill/>
            <a:ln w="25275" cap="flat" cmpd="sng">
              <a:solidFill>
                <a:srgbClr val="00FF00"/>
              </a:solidFill>
              <a:prstDash val="solid"/>
              <a:round/>
              <a:headEnd type="none" w="sm" len="sm"/>
              <a:tailEnd type="none" w="sm" len="sm"/>
            </a:ln>
          </p:spPr>
          <p:txBody>
            <a:bodyPr spcFirstLastPara="1" wrap="square" lIns="80850" tIns="80850" rIns="80850" bIns="80850" anchor="ctr" anchorCtr="0">
              <a:noAutofit/>
            </a:bodyPr>
            <a:lstStyle/>
            <a:p>
              <a:pPr marL="0" lvl="0" indent="0" algn="ctr" rtl="0">
                <a:spcBef>
                  <a:spcPts val="0"/>
                </a:spcBef>
                <a:spcAft>
                  <a:spcPts val="0"/>
                </a:spcAft>
                <a:buNone/>
              </a:pPr>
              <a:endParaRPr sz="1238">
                <a:latin typeface="Open Sans"/>
                <a:ea typeface="Open Sans"/>
                <a:cs typeface="Open Sans"/>
                <a:sym typeface="Open Sans"/>
              </a:endParaRPr>
            </a:p>
          </p:txBody>
        </p:sp>
        <p:sp>
          <p:nvSpPr>
            <p:cNvPr id="2193" name="Google Shape;2193;p136"/>
            <p:cNvSpPr txBox="1"/>
            <p:nvPr/>
          </p:nvSpPr>
          <p:spPr>
            <a:xfrm>
              <a:off x="5514025" y="3048975"/>
              <a:ext cx="966900" cy="384600"/>
            </a:xfrm>
            <a:prstGeom prst="rect">
              <a:avLst/>
            </a:prstGeom>
            <a:noFill/>
            <a:ln>
              <a:noFill/>
            </a:ln>
          </p:spPr>
          <p:txBody>
            <a:bodyPr spcFirstLastPara="1" wrap="square" lIns="80850" tIns="80850" rIns="80850" bIns="80850" anchor="t" anchorCtr="0">
              <a:spAutoFit/>
            </a:bodyPr>
            <a:lstStyle/>
            <a:p>
              <a:pPr marL="0" lvl="0" indent="0" algn="l" rtl="0">
                <a:spcBef>
                  <a:spcPts val="0"/>
                </a:spcBef>
                <a:spcAft>
                  <a:spcPts val="0"/>
                </a:spcAft>
                <a:buNone/>
              </a:pPr>
              <a:r>
                <a:rPr lang="en" sz="1149">
                  <a:solidFill>
                    <a:srgbClr val="00FF00"/>
                  </a:solidFill>
                  <a:latin typeface="PT Sans Narrow"/>
                  <a:ea typeface="PT Sans Narrow"/>
                  <a:cs typeface="PT Sans Narrow"/>
                  <a:sym typeface="PT Sans Narrow"/>
                </a:rPr>
                <a:t>SUV</a:t>
              </a:r>
              <a:r>
                <a:rPr lang="en" sz="1149" baseline="-25000">
                  <a:solidFill>
                    <a:srgbClr val="00FF00"/>
                  </a:solidFill>
                  <a:latin typeface="PT Sans"/>
                  <a:ea typeface="PT Sans"/>
                  <a:cs typeface="PT Sans"/>
                  <a:sym typeface="PT Sans"/>
                </a:rPr>
                <a:t>max</a:t>
              </a:r>
              <a:r>
                <a:rPr lang="en" sz="1149">
                  <a:solidFill>
                    <a:srgbClr val="00FF00"/>
                  </a:solidFill>
                  <a:latin typeface="PT Sans Narrow"/>
                  <a:ea typeface="PT Sans Narrow"/>
                  <a:cs typeface="PT Sans Narrow"/>
                  <a:sym typeface="PT Sans Narrow"/>
                </a:rPr>
                <a:t>: 3.62</a:t>
              </a:r>
              <a:endParaRPr sz="1149">
                <a:solidFill>
                  <a:srgbClr val="00FF00"/>
                </a:solidFill>
                <a:latin typeface="PT Sans Narrow"/>
                <a:ea typeface="PT Sans Narrow"/>
                <a:cs typeface="PT Sans Narrow"/>
                <a:sym typeface="PT Sans Narrow"/>
              </a:endParaRPr>
            </a:p>
          </p:txBody>
        </p:sp>
        <p:sp>
          <p:nvSpPr>
            <p:cNvPr id="2194" name="Google Shape;2194;p136"/>
            <p:cNvSpPr txBox="1"/>
            <p:nvPr/>
          </p:nvSpPr>
          <p:spPr>
            <a:xfrm>
              <a:off x="6707000" y="1666750"/>
              <a:ext cx="966900" cy="384600"/>
            </a:xfrm>
            <a:prstGeom prst="rect">
              <a:avLst/>
            </a:prstGeom>
            <a:noFill/>
            <a:ln>
              <a:noFill/>
            </a:ln>
          </p:spPr>
          <p:txBody>
            <a:bodyPr spcFirstLastPara="1" wrap="square" lIns="80850" tIns="80850" rIns="80850" bIns="80850" anchor="t" anchorCtr="0">
              <a:spAutoFit/>
            </a:bodyPr>
            <a:lstStyle/>
            <a:p>
              <a:pPr marL="0" lvl="0" indent="0" algn="l" rtl="0">
                <a:spcBef>
                  <a:spcPts val="0"/>
                </a:spcBef>
                <a:spcAft>
                  <a:spcPts val="0"/>
                </a:spcAft>
                <a:buNone/>
              </a:pPr>
              <a:r>
                <a:rPr lang="en" sz="1149">
                  <a:solidFill>
                    <a:srgbClr val="00FF00"/>
                  </a:solidFill>
                  <a:latin typeface="PT Sans Narrow"/>
                  <a:ea typeface="PT Sans Narrow"/>
                  <a:cs typeface="PT Sans Narrow"/>
                  <a:sym typeface="PT Sans Narrow"/>
                </a:rPr>
                <a:t>SUV</a:t>
              </a:r>
              <a:r>
                <a:rPr lang="en" sz="1149" baseline="-25000">
                  <a:solidFill>
                    <a:srgbClr val="00FF00"/>
                  </a:solidFill>
                  <a:latin typeface="PT Sans"/>
                  <a:ea typeface="PT Sans"/>
                  <a:cs typeface="PT Sans"/>
                  <a:sym typeface="PT Sans"/>
                </a:rPr>
                <a:t>max</a:t>
              </a:r>
              <a:r>
                <a:rPr lang="en" sz="1149">
                  <a:solidFill>
                    <a:srgbClr val="00FF00"/>
                  </a:solidFill>
                  <a:latin typeface="PT Sans Narrow"/>
                  <a:ea typeface="PT Sans Narrow"/>
                  <a:cs typeface="PT Sans Narrow"/>
                  <a:sym typeface="PT Sans Narrow"/>
                </a:rPr>
                <a:t>: 5.36</a:t>
              </a:r>
              <a:endParaRPr sz="1149">
                <a:solidFill>
                  <a:srgbClr val="00FF00"/>
                </a:solidFill>
                <a:latin typeface="PT Sans Narrow"/>
                <a:ea typeface="PT Sans Narrow"/>
                <a:cs typeface="PT Sans Narrow"/>
                <a:sym typeface="PT Sans Narrow"/>
              </a:endParaRPr>
            </a:p>
          </p:txBody>
        </p:sp>
      </p:grpSp>
      <p:pic>
        <p:nvPicPr>
          <p:cNvPr id="2195" name="Google Shape;2195;p136"/>
          <p:cNvPicPr preferRelativeResize="0"/>
          <p:nvPr/>
        </p:nvPicPr>
        <p:blipFill>
          <a:blip r:embed="rId4">
            <a:alphaModFix/>
          </a:blip>
          <a:stretch>
            <a:fillRect/>
          </a:stretch>
        </p:blipFill>
        <p:spPr>
          <a:xfrm>
            <a:off x="8029850" y="67075"/>
            <a:ext cx="1037950" cy="103795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sp>
        <p:nvSpPr>
          <p:cNvPr id="2200" name="Google Shape;2200;p1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do the look at?</a:t>
            </a:r>
            <a:endParaRPr/>
          </a:p>
        </p:txBody>
      </p:sp>
      <p:sp>
        <p:nvSpPr>
          <p:cNvPr id="2201" name="Google Shape;2201;p137"/>
          <p:cNvSpPr txBox="1">
            <a:spLocks noGrp="1"/>
          </p:cNvSpPr>
          <p:nvPr>
            <p:ph type="body" idx="1"/>
          </p:nvPr>
        </p:nvSpPr>
        <p:spPr>
          <a:xfrm>
            <a:off x="729450" y="1393075"/>
            <a:ext cx="7688700" cy="256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Pattern of uptake</a:t>
            </a:r>
            <a:r>
              <a:rPr lang="en"/>
              <a:t>: </a:t>
            </a:r>
            <a:r>
              <a:rPr lang="en" b="1">
                <a:solidFill>
                  <a:srgbClr val="DF382C"/>
                </a:solidFill>
              </a:rPr>
              <a:t>Focal </a:t>
            </a:r>
            <a:r>
              <a:rPr lang="en" b="1"/>
              <a:t>/ </a:t>
            </a:r>
            <a:r>
              <a:rPr lang="en" b="1">
                <a:solidFill>
                  <a:srgbClr val="DF382C"/>
                </a:solidFill>
              </a:rPr>
              <a:t>heterogeneous</a:t>
            </a:r>
            <a:r>
              <a:rPr lang="en">
                <a:solidFill>
                  <a:srgbClr val="DF382C"/>
                </a:solidFill>
              </a:rPr>
              <a:t> </a:t>
            </a:r>
            <a:r>
              <a:rPr lang="en"/>
              <a:t>(e.g. not involving the whole valve) more suggestive of IE than </a:t>
            </a:r>
            <a:r>
              <a:rPr lang="en" b="1">
                <a:solidFill>
                  <a:srgbClr val="3B71CA"/>
                </a:solidFill>
              </a:rPr>
              <a:t>diffuse </a:t>
            </a:r>
            <a:r>
              <a:rPr lang="en" b="1"/>
              <a:t>/ </a:t>
            </a:r>
            <a:r>
              <a:rPr lang="en" b="1">
                <a:solidFill>
                  <a:srgbClr val="3B71CA"/>
                </a:solidFill>
              </a:rPr>
              <a:t>homogenous</a:t>
            </a:r>
            <a:r>
              <a:rPr lang="en">
                <a:solidFill>
                  <a:srgbClr val="3B71CA"/>
                </a:solidFill>
              </a:rPr>
              <a:t> </a:t>
            </a:r>
            <a:r>
              <a:rPr lang="en"/>
              <a:t>uptake</a:t>
            </a:r>
            <a:endParaRPr/>
          </a:p>
          <a:p>
            <a:pPr marL="0" lvl="0" indent="0" algn="l" rtl="0">
              <a:spcBef>
                <a:spcPts val="1200"/>
              </a:spcBef>
              <a:spcAft>
                <a:spcPts val="0"/>
              </a:spcAft>
              <a:buNone/>
            </a:pPr>
            <a:r>
              <a:rPr lang="en" b="1" u="sng"/>
              <a:t>Relative intensity</a:t>
            </a:r>
            <a:r>
              <a:rPr lang="en"/>
              <a:t>: Comparing uptake to a </a:t>
            </a:r>
            <a:r>
              <a:rPr lang="en" b="1">
                <a:solidFill>
                  <a:srgbClr val="DF382C"/>
                </a:solidFill>
              </a:rPr>
              <a:t>reference point</a:t>
            </a:r>
            <a:r>
              <a:rPr lang="en"/>
              <a:t> (like the liver)</a:t>
            </a:r>
            <a:endParaRPr/>
          </a:p>
          <a:p>
            <a:pPr marL="0" lvl="0" indent="0" algn="l" rtl="0">
              <a:spcBef>
                <a:spcPts val="1200"/>
              </a:spcBef>
              <a:spcAft>
                <a:spcPts val="0"/>
              </a:spcAft>
              <a:buNone/>
            </a:pPr>
            <a:r>
              <a:rPr lang="en" b="1" u="sng"/>
              <a:t>Formulas</a:t>
            </a:r>
            <a:r>
              <a:rPr lang="en"/>
              <a:t>: </a:t>
            </a:r>
            <a:endParaRPr/>
          </a:p>
          <a:p>
            <a:pPr marL="457200" lvl="0" indent="-311150" algn="l" rtl="0">
              <a:spcBef>
                <a:spcPts val="1200"/>
              </a:spcBef>
              <a:spcAft>
                <a:spcPts val="0"/>
              </a:spcAft>
              <a:buSzPts val="1300"/>
              <a:buChar char="●"/>
            </a:pPr>
            <a:r>
              <a:rPr lang="en" b="1">
                <a:solidFill>
                  <a:srgbClr val="896110"/>
                </a:solidFill>
              </a:rPr>
              <a:t>SUVmax ratio</a:t>
            </a:r>
            <a:r>
              <a:rPr lang="en"/>
              <a:t>: SUV max / SUV aorta</a:t>
            </a:r>
            <a:endParaRPr/>
          </a:p>
          <a:p>
            <a:pPr marL="457200" lvl="0" indent="-311150" algn="l" rtl="0">
              <a:spcBef>
                <a:spcPts val="0"/>
              </a:spcBef>
              <a:spcAft>
                <a:spcPts val="0"/>
              </a:spcAft>
              <a:buSzPts val="1300"/>
              <a:buChar char="●"/>
            </a:pPr>
            <a:r>
              <a:rPr lang="en" b="1"/>
              <a:t>Value uptake index</a:t>
            </a:r>
            <a:r>
              <a:rPr lang="en"/>
              <a:t>: It’s complicated</a:t>
            </a:r>
            <a:endParaRPr/>
          </a:p>
          <a:p>
            <a:pPr marL="0" lvl="0" indent="0" algn="l" rtl="0">
              <a:spcBef>
                <a:spcPts val="1200"/>
              </a:spcBef>
              <a:spcAft>
                <a:spcPts val="1200"/>
              </a:spcAft>
              <a:buNone/>
            </a:pPr>
            <a:r>
              <a:rPr lang="en"/>
              <a:t>Delayed images, non-attenuation images, etc</a:t>
            </a:r>
            <a:endParaRPr/>
          </a:p>
        </p:txBody>
      </p:sp>
      <p:grpSp>
        <p:nvGrpSpPr>
          <p:cNvPr id="2202" name="Google Shape;2202;p137"/>
          <p:cNvGrpSpPr/>
          <p:nvPr/>
        </p:nvGrpSpPr>
        <p:grpSpPr>
          <a:xfrm>
            <a:off x="5090170" y="2571721"/>
            <a:ext cx="3570218" cy="2564033"/>
            <a:chOff x="111650" y="557008"/>
            <a:chExt cx="4058450" cy="2914667"/>
          </a:xfrm>
        </p:grpSpPr>
        <p:pic>
          <p:nvPicPr>
            <p:cNvPr id="2203" name="Google Shape;2203;p137"/>
            <p:cNvPicPr preferRelativeResize="0"/>
            <p:nvPr/>
          </p:nvPicPr>
          <p:blipFill>
            <a:blip r:embed="rId3">
              <a:alphaModFix/>
            </a:blip>
            <a:stretch>
              <a:fillRect/>
            </a:stretch>
          </p:blipFill>
          <p:spPr>
            <a:xfrm>
              <a:off x="111650" y="557008"/>
              <a:ext cx="4058450" cy="2914667"/>
            </a:xfrm>
            <a:prstGeom prst="rect">
              <a:avLst/>
            </a:prstGeom>
            <a:noFill/>
            <a:ln>
              <a:noFill/>
            </a:ln>
          </p:spPr>
        </p:pic>
        <p:sp>
          <p:nvSpPr>
            <p:cNvPr id="2204" name="Google Shape;2204;p137"/>
            <p:cNvSpPr/>
            <p:nvPr/>
          </p:nvSpPr>
          <p:spPr>
            <a:xfrm>
              <a:off x="1942975" y="1666750"/>
              <a:ext cx="303900" cy="303900"/>
            </a:xfrm>
            <a:prstGeom prst="ellipse">
              <a:avLst/>
            </a:prstGeom>
            <a:noFill/>
            <a:ln w="25125" cap="flat" cmpd="sng">
              <a:solidFill>
                <a:srgbClr val="00FF00"/>
              </a:solidFill>
              <a:prstDash val="solid"/>
              <a:round/>
              <a:headEnd type="none" w="sm" len="sm"/>
              <a:tailEnd type="none" w="sm" len="sm"/>
            </a:ln>
          </p:spPr>
          <p:txBody>
            <a:bodyPr spcFirstLastPara="1" wrap="square" lIns="80425" tIns="80425" rIns="80425" bIns="80425" anchor="ctr" anchorCtr="0">
              <a:noAutofit/>
            </a:bodyPr>
            <a:lstStyle/>
            <a:p>
              <a:pPr marL="0" lvl="0" indent="0" algn="ctr" rtl="0">
                <a:spcBef>
                  <a:spcPts val="0"/>
                </a:spcBef>
                <a:spcAft>
                  <a:spcPts val="0"/>
                </a:spcAft>
                <a:buNone/>
              </a:pPr>
              <a:endParaRPr sz="1231">
                <a:latin typeface="Open Sans"/>
                <a:ea typeface="Open Sans"/>
                <a:cs typeface="Open Sans"/>
                <a:sym typeface="Open Sans"/>
              </a:endParaRPr>
            </a:p>
          </p:txBody>
        </p:sp>
        <p:sp>
          <p:nvSpPr>
            <p:cNvPr id="2205" name="Google Shape;2205;p137"/>
            <p:cNvSpPr/>
            <p:nvPr/>
          </p:nvSpPr>
          <p:spPr>
            <a:xfrm>
              <a:off x="2139275" y="2314375"/>
              <a:ext cx="393000" cy="393000"/>
            </a:xfrm>
            <a:prstGeom prst="ellipse">
              <a:avLst/>
            </a:prstGeom>
            <a:noFill/>
            <a:ln w="25125" cap="flat" cmpd="sng">
              <a:solidFill>
                <a:srgbClr val="FFFF00"/>
              </a:solidFill>
              <a:prstDash val="solid"/>
              <a:round/>
              <a:headEnd type="none" w="sm" len="sm"/>
              <a:tailEnd type="none" w="sm" len="sm"/>
            </a:ln>
          </p:spPr>
          <p:txBody>
            <a:bodyPr spcFirstLastPara="1" wrap="square" lIns="80425" tIns="80425" rIns="80425" bIns="80425" anchor="ctr" anchorCtr="0">
              <a:noAutofit/>
            </a:bodyPr>
            <a:lstStyle/>
            <a:p>
              <a:pPr marL="0" lvl="0" indent="0" algn="ctr" rtl="0">
                <a:spcBef>
                  <a:spcPts val="0"/>
                </a:spcBef>
                <a:spcAft>
                  <a:spcPts val="0"/>
                </a:spcAft>
                <a:buNone/>
              </a:pPr>
              <a:endParaRPr sz="1231">
                <a:latin typeface="Open Sans"/>
                <a:ea typeface="Open Sans"/>
                <a:cs typeface="Open Sans"/>
                <a:sym typeface="Open Sans"/>
              </a:endParaRPr>
            </a:p>
          </p:txBody>
        </p:sp>
        <p:sp>
          <p:nvSpPr>
            <p:cNvPr id="2206" name="Google Shape;2206;p137"/>
            <p:cNvSpPr txBox="1"/>
            <p:nvPr/>
          </p:nvSpPr>
          <p:spPr>
            <a:xfrm>
              <a:off x="1104100" y="1393075"/>
              <a:ext cx="966900" cy="384900"/>
            </a:xfrm>
            <a:prstGeom prst="rect">
              <a:avLst/>
            </a:prstGeom>
            <a:noFill/>
            <a:ln>
              <a:noFill/>
            </a:ln>
          </p:spPr>
          <p:txBody>
            <a:bodyPr spcFirstLastPara="1" wrap="square" lIns="80425" tIns="80425" rIns="80425" bIns="80425" anchor="t" anchorCtr="0">
              <a:spAutoFit/>
            </a:bodyPr>
            <a:lstStyle/>
            <a:p>
              <a:pPr marL="0" lvl="0" indent="0" algn="l" rtl="0">
                <a:spcBef>
                  <a:spcPts val="0"/>
                </a:spcBef>
                <a:spcAft>
                  <a:spcPts val="0"/>
                </a:spcAft>
                <a:buNone/>
              </a:pPr>
              <a:r>
                <a:rPr lang="en" sz="1143">
                  <a:solidFill>
                    <a:srgbClr val="00FF00"/>
                  </a:solidFill>
                  <a:latin typeface="PT Sans Narrow"/>
                  <a:ea typeface="PT Sans Narrow"/>
                  <a:cs typeface="PT Sans Narrow"/>
                  <a:sym typeface="PT Sans Narrow"/>
                </a:rPr>
                <a:t>SUV</a:t>
              </a:r>
              <a:r>
                <a:rPr lang="en" sz="1143" baseline="-25000">
                  <a:solidFill>
                    <a:srgbClr val="00FF00"/>
                  </a:solidFill>
                  <a:latin typeface="PT Sans"/>
                  <a:ea typeface="PT Sans"/>
                  <a:cs typeface="PT Sans"/>
                  <a:sym typeface="PT Sans"/>
                </a:rPr>
                <a:t>max</a:t>
              </a:r>
              <a:r>
                <a:rPr lang="en" sz="1143">
                  <a:solidFill>
                    <a:srgbClr val="00FF00"/>
                  </a:solidFill>
                  <a:latin typeface="PT Sans Narrow"/>
                  <a:ea typeface="PT Sans Narrow"/>
                  <a:cs typeface="PT Sans Narrow"/>
                  <a:sym typeface="PT Sans Narrow"/>
                </a:rPr>
                <a:t>: 5.36</a:t>
              </a:r>
              <a:endParaRPr sz="1143">
                <a:solidFill>
                  <a:srgbClr val="00FF00"/>
                </a:solidFill>
                <a:latin typeface="PT Sans Narrow"/>
                <a:ea typeface="PT Sans Narrow"/>
                <a:cs typeface="PT Sans Narrow"/>
                <a:sym typeface="PT Sans Narrow"/>
              </a:endParaRPr>
            </a:p>
          </p:txBody>
        </p:sp>
        <p:sp>
          <p:nvSpPr>
            <p:cNvPr id="2207" name="Google Shape;2207;p137"/>
            <p:cNvSpPr txBox="1"/>
            <p:nvPr/>
          </p:nvSpPr>
          <p:spPr>
            <a:xfrm>
              <a:off x="2532275" y="2186850"/>
              <a:ext cx="966900" cy="384900"/>
            </a:xfrm>
            <a:prstGeom prst="rect">
              <a:avLst/>
            </a:prstGeom>
            <a:noFill/>
            <a:ln>
              <a:noFill/>
            </a:ln>
          </p:spPr>
          <p:txBody>
            <a:bodyPr spcFirstLastPara="1" wrap="square" lIns="80425" tIns="80425" rIns="80425" bIns="80425" anchor="t" anchorCtr="0">
              <a:spAutoFit/>
            </a:bodyPr>
            <a:lstStyle/>
            <a:p>
              <a:pPr marL="0" lvl="0" indent="0" algn="l" rtl="0">
                <a:spcBef>
                  <a:spcPts val="0"/>
                </a:spcBef>
                <a:spcAft>
                  <a:spcPts val="0"/>
                </a:spcAft>
                <a:buNone/>
              </a:pPr>
              <a:r>
                <a:rPr lang="en" sz="1143">
                  <a:solidFill>
                    <a:srgbClr val="FFFF00"/>
                  </a:solidFill>
                  <a:latin typeface="PT Sans Narrow"/>
                  <a:ea typeface="PT Sans Narrow"/>
                  <a:cs typeface="PT Sans Narrow"/>
                  <a:sym typeface="PT Sans Narrow"/>
                </a:rPr>
                <a:t>SUV</a:t>
              </a:r>
              <a:r>
                <a:rPr lang="en" sz="1143" baseline="-25000">
                  <a:solidFill>
                    <a:srgbClr val="FFFF00"/>
                  </a:solidFill>
                  <a:latin typeface="PT Sans"/>
                  <a:ea typeface="PT Sans"/>
                  <a:cs typeface="PT Sans"/>
                  <a:sym typeface="PT Sans"/>
                </a:rPr>
                <a:t>max</a:t>
              </a:r>
              <a:r>
                <a:rPr lang="en" sz="1143">
                  <a:solidFill>
                    <a:srgbClr val="FFFF00"/>
                  </a:solidFill>
                  <a:latin typeface="PT Sans Narrow"/>
                  <a:ea typeface="PT Sans Narrow"/>
                  <a:cs typeface="PT Sans Narrow"/>
                  <a:sym typeface="PT Sans Narrow"/>
                </a:rPr>
                <a:t>: 2.87</a:t>
              </a:r>
              <a:endParaRPr sz="1143">
                <a:solidFill>
                  <a:srgbClr val="FFFF00"/>
                </a:solidFill>
                <a:latin typeface="PT Sans Narrow"/>
                <a:ea typeface="PT Sans Narrow"/>
                <a:cs typeface="PT Sans Narrow"/>
                <a:sym typeface="PT Sans Narrow"/>
              </a:endParaRPr>
            </a:p>
          </p:txBody>
        </p:sp>
      </p:grpSp>
      <p:sp>
        <p:nvSpPr>
          <p:cNvPr id="2208" name="Google Shape;2208;p137"/>
          <p:cNvSpPr/>
          <p:nvPr/>
        </p:nvSpPr>
        <p:spPr>
          <a:xfrm>
            <a:off x="729450" y="1299925"/>
            <a:ext cx="7889700" cy="1135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209" name="Google Shape;2209;p137"/>
          <p:cNvPicPr preferRelativeResize="0"/>
          <p:nvPr/>
        </p:nvPicPr>
        <p:blipFill>
          <a:blip r:embed="rId4">
            <a:alphaModFix/>
          </a:blip>
          <a:stretch>
            <a:fillRect/>
          </a:stretch>
        </p:blipFill>
        <p:spPr>
          <a:xfrm>
            <a:off x="8029850" y="67075"/>
            <a:ext cx="1037950" cy="10379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pic>
        <p:nvPicPr>
          <p:cNvPr id="2214" name="Google Shape;2214;p138"/>
          <p:cNvPicPr preferRelativeResize="0"/>
          <p:nvPr/>
        </p:nvPicPr>
        <p:blipFill>
          <a:blip r:embed="rId3">
            <a:alphaModFix/>
          </a:blip>
          <a:stretch>
            <a:fillRect/>
          </a:stretch>
        </p:blipFill>
        <p:spPr>
          <a:xfrm>
            <a:off x="8029850" y="67075"/>
            <a:ext cx="1037950" cy="1037950"/>
          </a:xfrm>
          <a:prstGeom prst="rect">
            <a:avLst/>
          </a:prstGeom>
          <a:noFill/>
          <a:ln>
            <a:noFill/>
          </a:ln>
        </p:spPr>
      </p:pic>
      <p:sp>
        <p:nvSpPr>
          <p:cNvPr id="2215" name="Google Shape;2215;p1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do the look at?</a:t>
            </a:r>
            <a:endParaRPr/>
          </a:p>
        </p:txBody>
      </p:sp>
      <p:sp>
        <p:nvSpPr>
          <p:cNvPr id="2216" name="Google Shape;2216;p138"/>
          <p:cNvSpPr txBox="1">
            <a:spLocks noGrp="1"/>
          </p:cNvSpPr>
          <p:nvPr>
            <p:ph type="body" idx="1"/>
          </p:nvPr>
        </p:nvSpPr>
        <p:spPr>
          <a:xfrm>
            <a:off x="729450" y="1393075"/>
            <a:ext cx="7688700" cy="256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Pattern of uptake</a:t>
            </a:r>
            <a:r>
              <a:rPr lang="en"/>
              <a:t>: </a:t>
            </a:r>
            <a:r>
              <a:rPr lang="en" b="1">
                <a:solidFill>
                  <a:srgbClr val="DF382C"/>
                </a:solidFill>
              </a:rPr>
              <a:t>Focal </a:t>
            </a:r>
            <a:r>
              <a:rPr lang="en" b="1"/>
              <a:t>/ </a:t>
            </a:r>
            <a:r>
              <a:rPr lang="en" b="1">
                <a:solidFill>
                  <a:srgbClr val="DF382C"/>
                </a:solidFill>
              </a:rPr>
              <a:t>heterogeneous</a:t>
            </a:r>
            <a:r>
              <a:rPr lang="en">
                <a:solidFill>
                  <a:srgbClr val="DF382C"/>
                </a:solidFill>
              </a:rPr>
              <a:t> </a:t>
            </a:r>
            <a:r>
              <a:rPr lang="en"/>
              <a:t>(e.g. not involving the whole valve) more suggestive of IE than </a:t>
            </a:r>
            <a:r>
              <a:rPr lang="en" b="1">
                <a:solidFill>
                  <a:srgbClr val="3B71CA"/>
                </a:solidFill>
              </a:rPr>
              <a:t>diffuse </a:t>
            </a:r>
            <a:r>
              <a:rPr lang="en" b="1"/>
              <a:t>/ </a:t>
            </a:r>
            <a:r>
              <a:rPr lang="en" b="1">
                <a:solidFill>
                  <a:srgbClr val="3B71CA"/>
                </a:solidFill>
              </a:rPr>
              <a:t>homogenous</a:t>
            </a:r>
            <a:r>
              <a:rPr lang="en">
                <a:solidFill>
                  <a:srgbClr val="3B71CA"/>
                </a:solidFill>
              </a:rPr>
              <a:t> </a:t>
            </a:r>
            <a:r>
              <a:rPr lang="en"/>
              <a:t>uptake</a:t>
            </a:r>
            <a:endParaRPr/>
          </a:p>
          <a:p>
            <a:pPr marL="0" lvl="0" indent="0" algn="l" rtl="0">
              <a:spcBef>
                <a:spcPts val="1200"/>
              </a:spcBef>
              <a:spcAft>
                <a:spcPts val="0"/>
              </a:spcAft>
              <a:buNone/>
            </a:pPr>
            <a:r>
              <a:rPr lang="en" b="1" u="sng"/>
              <a:t>Relative intensity</a:t>
            </a:r>
            <a:r>
              <a:rPr lang="en"/>
              <a:t>: Comparing uptake to a </a:t>
            </a:r>
            <a:r>
              <a:rPr lang="en" b="1">
                <a:solidFill>
                  <a:srgbClr val="DF382C"/>
                </a:solidFill>
              </a:rPr>
              <a:t>reference point</a:t>
            </a:r>
            <a:r>
              <a:rPr lang="en"/>
              <a:t> (like the liver)</a:t>
            </a:r>
            <a:endParaRPr/>
          </a:p>
          <a:p>
            <a:pPr marL="0" lvl="0" indent="0" algn="l" rtl="0">
              <a:spcBef>
                <a:spcPts val="1200"/>
              </a:spcBef>
              <a:spcAft>
                <a:spcPts val="0"/>
              </a:spcAft>
              <a:buNone/>
            </a:pPr>
            <a:r>
              <a:rPr lang="en" b="1" u="sng"/>
              <a:t>Formulas</a:t>
            </a:r>
            <a:r>
              <a:rPr lang="en"/>
              <a:t>: </a:t>
            </a:r>
            <a:endParaRPr/>
          </a:p>
          <a:p>
            <a:pPr marL="457200" lvl="0" indent="-311150" algn="l" rtl="0">
              <a:spcBef>
                <a:spcPts val="1200"/>
              </a:spcBef>
              <a:spcAft>
                <a:spcPts val="0"/>
              </a:spcAft>
              <a:buSzPts val="1300"/>
              <a:buChar char="●"/>
            </a:pPr>
            <a:r>
              <a:rPr lang="en" b="1">
                <a:solidFill>
                  <a:srgbClr val="896110"/>
                </a:solidFill>
              </a:rPr>
              <a:t>SUVmax ratio</a:t>
            </a:r>
            <a:r>
              <a:rPr lang="en"/>
              <a:t>: SUV max / SUV aorta</a:t>
            </a:r>
            <a:endParaRPr/>
          </a:p>
          <a:p>
            <a:pPr marL="457200" lvl="0" indent="-311150" algn="l" rtl="0">
              <a:spcBef>
                <a:spcPts val="0"/>
              </a:spcBef>
              <a:spcAft>
                <a:spcPts val="0"/>
              </a:spcAft>
              <a:buSzPts val="1300"/>
              <a:buChar char="●"/>
            </a:pPr>
            <a:r>
              <a:rPr lang="en" b="1"/>
              <a:t>Value uptake index</a:t>
            </a:r>
            <a:r>
              <a:rPr lang="en"/>
              <a:t>: It’s complicated</a:t>
            </a:r>
            <a:endParaRPr/>
          </a:p>
          <a:p>
            <a:pPr marL="0" lvl="0" indent="0" algn="l" rtl="0">
              <a:spcBef>
                <a:spcPts val="1200"/>
              </a:spcBef>
              <a:spcAft>
                <a:spcPts val="1200"/>
              </a:spcAft>
              <a:buNone/>
            </a:pPr>
            <a:r>
              <a:rPr lang="en"/>
              <a:t>Delayed images, non-attenuation images, etc</a:t>
            </a:r>
            <a:endParaRPr/>
          </a:p>
        </p:txBody>
      </p:sp>
      <p:grpSp>
        <p:nvGrpSpPr>
          <p:cNvPr id="2217" name="Google Shape;2217;p138"/>
          <p:cNvGrpSpPr/>
          <p:nvPr/>
        </p:nvGrpSpPr>
        <p:grpSpPr>
          <a:xfrm>
            <a:off x="5090170" y="2571721"/>
            <a:ext cx="3570218" cy="2564033"/>
            <a:chOff x="111650" y="557008"/>
            <a:chExt cx="4058450" cy="2914667"/>
          </a:xfrm>
        </p:grpSpPr>
        <p:pic>
          <p:nvPicPr>
            <p:cNvPr id="2218" name="Google Shape;2218;p138"/>
            <p:cNvPicPr preferRelativeResize="0"/>
            <p:nvPr/>
          </p:nvPicPr>
          <p:blipFill>
            <a:blip r:embed="rId4">
              <a:alphaModFix/>
            </a:blip>
            <a:stretch>
              <a:fillRect/>
            </a:stretch>
          </p:blipFill>
          <p:spPr>
            <a:xfrm>
              <a:off x="111650" y="557008"/>
              <a:ext cx="4058450" cy="2914667"/>
            </a:xfrm>
            <a:prstGeom prst="rect">
              <a:avLst/>
            </a:prstGeom>
            <a:noFill/>
            <a:ln>
              <a:noFill/>
            </a:ln>
          </p:spPr>
        </p:pic>
        <p:sp>
          <p:nvSpPr>
            <p:cNvPr id="2219" name="Google Shape;2219;p138"/>
            <p:cNvSpPr/>
            <p:nvPr/>
          </p:nvSpPr>
          <p:spPr>
            <a:xfrm>
              <a:off x="1942975" y="1666750"/>
              <a:ext cx="303900" cy="303900"/>
            </a:xfrm>
            <a:prstGeom prst="ellipse">
              <a:avLst/>
            </a:prstGeom>
            <a:noFill/>
            <a:ln w="25125" cap="flat" cmpd="sng">
              <a:solidFill>
                <a:srgbClr val="00FF00"/>
              </a:solidFill>
              <a:prstDash val="solid"/>
              <a:round/>
              <a:headEnd type="none" w="sm" len="sm"/>
              <a:tailEnd type="none" w="sm" len="sm"/>
            </a:ln>
          </p:spPr>
          <p:txBody>
            <a:bodyPr spcFirstLastPara="1" wrap="square" lIns="80425" tIns="80425" rIns="80425" bIns="80425" anchor="ctr" anchorCtr="0">
              <a:noAutofit/>
            </a:bodyPr>
            <a:lstStyle/>
            <a:p>
              <a:pPr marL="0" lvl="0" indent="0" algn="ctr" rtl="0">
                <a:spcBef>
                  <a:spcPts val="0"/>
                </a:spcBef>
                <a:spcAft>
                  <a:spcPts val="0"/>
                </a:spcAft>
                <a:buNone/>
              </a:pPr>
              <a:endParaRPr sz="1231">
                <a:latin typeface="Open Sans"/>
                <a:ea typeface="Open Sans"/>
                <a:cs typeface="Open Sans"/>
                <a:sym typeface="Open Sans"/>
              </a:endParaRPr>
            </a:p>
          </p:txBody>
        </p:sp>
        <p:sp>
          <p:nvSpPr>
            <p:cNvPr id="2220" name="Google Shape;2220;p138"/>
            <p:cNvSpPr/>
            <p:nvPr/>
          </p:nvSpPr>
          <p:spPr>
            <a:xfrm>
              <a:off x="2139275" y="2314375"/>
              <a:ext cx="393000" cy="393000"/>
            </a:xfrm>
            <a:prstGeom prst="ellipse">
              <a:avLst/>
            </a:prstGeom>
            <a:noFill/>
            <a:ln w="25125" cap="flat" cmpd="sng">
              <a:solidFill>
                <a:srgbClr val="FFFF00"/>
              </a:solidFill>
              <a:prstDash val="solid"/>
              <a:round/>
              <a:headEnd type="none" w="sm" len="sm"/>
              <a:tailEnd type="none" w="sm" len="sm"/>
            </a:ln>
          </p:spPr>
          <p:txBody>
            <a:bodyPr spcFirstLastPara="1" wrap="square" lIns="80425" tIns="80425" rIns="80425" bIns="80425" anchor="ctr" anchorCtr="0">
              <a:noAutofit/>
            </a:bodyPr>
            <a:lstStyle/>
            <a:p>
              <a:pPr marL="0" lvl="0" indent="0" algn="ctr" rtl="0">
                <a:spcBef>
                  <a:spcPts val="0"/>
                </a:spcBef>
                <a:spcAft>
                  <a:spcPts val="0"/>
                </a:spcAft>
                <a:buNone/>
              </a:pPr>
              <a:endParaRPr sz="1231">
                <a:latin typeface="Open Sans"/>
                <a:ea typeface="Open Sans"/>
                <a:cs typeface="Open Sans"/>
                <a:sym typeface="Open Sans"/>
              </a:endParaRPr>
            </a:p>
          </p:txBody>
        </p:sp>
        <p:sp>
          <p:nvSpPr>
            <p:cNvPr id="2221" name="Google Shape;2221;p138"/>
            <p:cNvSpPr txBox="1"/>
            <p:nvPr/>
          </p:nvSpPr>
          <p:spPr>
            <a:xfrm>
              <a:off x="1104100" y="1393075"/>
              <a:ext cx="966900" cy="384900"/>
            </a:xfrm>
            <a:prstGeom prst="rect">
              <a:avLst/>
            </a:prstGeom>
            <a:noFill/>
            <a:ln>
              <a:noFill/>
            </a:ln>
          </p:spPr>
          <p:txBody>
            <a:bodyPr spcFirstLastPara="1" wrap="square" lIns="80425" tIns="80425" rIns="80425" bIns="80425" anchor="t" anchorCtr="0">
              <a:spAutoFit/>
            </a:bodyPr>
            <a:lstStyle/>
            <a:p>
              <a:pPr marL="0" lvl="0" indent="0" algn="l" rtl="0">
                <a:spcBef>
                  <a:spcPts val="0"/>
                </a:spcBef>
                <a:spcAft>
                  <a:spcPts val="0"/>
                </a:spcAft>
                <a:buNone/>
              </a:pPr>
              <a:r>
                <a:rPr lang="en" sz="1143">
                  <a:solidFill>
                    <a:srgbClr val="00FF00"/>
                  </a:solidFill>
                  <a:latin typeface="PT Sans Narrow"/>
                  <a:ea typeface="PT Sans Narrow"/>
                  <a:cs typeface="PT Sans Narrow"/>
                  <a:sym typeface="PT Sans Narrow"/>
                </a:rPr>
                <a:t>SUV</a:t>
              </a:r>
              <a:r>
                <a:rPr lang="en" sz="1143" baseline="-25000">
                  <a:solidFill>
                    <a:srgbClr val="00FF00"/>
                  </a:solidFill>
                  <a:latin typeface="PT Sans"/>
                  <a:ea typeface="PT Sans"/>
                  <a:cs typeface="PT Sans"/>
                  <a:sym typeface="PT Sans"/>
                </a:rPr>
                <a:t>max</a:t>
              </a:r>
              <a:r>
                <a:rPr lang="en" sz="1143">
                  <a:solidFill>
                    <a:srgbClr val="00FF00"/>
                  </a:solidFill>
                  <a:latin typeface="PT Sans Narrow"/>
                  <a:ea typeface="PT Sans Narrow"/>
                  <a:cs typeface="PT Sans Narrow"/>
                  <a:sym typeface="PT Sans Narrow"/>
                </a:rPr>
                <a:t>: 5.36</a:t>
              </a:r>
              <a:endParaRPr sz="1143">
                <a:solidFill>
                  <a:srgbClr val="00FF00"/>
                </a:solidFill>
                <a:latin typeface="PT Sans Narrow"/>
                <a:ea typeface="PT Sans Narrow"/>
                <a:cs typeface="PT Sans Narrow"/>
                <a:sym typeface="PT Sans Narrow"/>
              </a:endParaRPr>
            </a:p>
          </p:txBody>
        </p:sp>
        <p:sp>
          <p:nvSpPr>
            <p:cNvPr id="2222" name="Google Shape;2222;p138"/>
            <p:cNvSpPr txBox="1"/>
            <p:nvPr/>
          </p:nvSpPr>
          <p:spPr>
            <a:xfrm>
              <a:off x="2532275" y="2186850"/>
              <a:ext cx="966900" cy="384900"/>
            </a:xfrm>
            <a:prstGeom prst="rect">
              <a:avLst/>
            </a:prstGeom>
            <a:noFill/>
            <a:ln>
              <a:noFill/>
            </a:ln>
          </p:spPr>
          <p:txBody>
            <a:bodyPr spcFirstLastPara="1" wrap="square" lIns="80425" tIns="80425" rIns="80425" bIns="80425" anchor="t" anchorCtr="0">
              <a:spAutoFit/>
            </a:bodyPr>
            <a:lstStyle/>
            <a:p>
              <a:pPr marL="0" lvl="0" indent="0" algn="l" rtl="0">
                <a:spcBef>
                  <a:spcPts val="0"/>
                </a:spcBef>
                <a:spcAft>
                  <a:spcPts val="0"/>
                </a:spcAft>
                <a:buNone/>
              </a:pPr>
              <a:r>
                <a:rPr lang="en" sz="1143">
                  <a:solidFill>
                    <a:srgbClr val="FFFF00"/>
                  </a:solidFill>
                  <a:latin typeface="PT Sans Narrow"/>
                  <a:ea typeface="PT Sans Narrow"/>
                  <a:cs typeface="PT Sans Narrow"/>
                  <a:sym typeface="PT Sans Narrow"/>
                </a:rPr>
                <a:t>SUV</a:t>
              </a:r>
              <a:r>
                <a:rPr lang="en" sz="1143" baseline="-25000">
                  <a:solidFill>
                    <a:srgbClr val="FFFF00"/>
                  </a:solidFill>
                  <a:latin typeface="PT Sans"/>
                  <a:ea typeface="PT Sans"/>
                  <a:cs typeface="PT Sans"/>
                  <a:sym typeface="PT Sans"/>
                </a:rPr>
                <a:t>max</a:t>
              </a:r>
              <a:r>
                <a:rPr lang="en" sz="1143">
                  <a:solidFill>
                    <a:srgbClr val="FFFF00"/>
                  </a:solidFill>
                  <a:latin typeface="PT Sans Narrow"/>
                  <a:ea typeface="PT Sans Narrow"/>
                  <a:cs typeface="PT Sans Narrow"/>
                  <a:sym typeface="PT Sans Narrow"/>
                </a:rPr>
                <a:t>: 2.87</a:t>
              </a:r>
              <a:endParaRPr sz="1143">
                <a:solidFill>
                  <a:srgbClr val="FFFF00"/>
                </a:solidFill>
                <a:latin typeface="PT Sans Narrow"/>
                <a:ea typeface="PT Sans Narrow"/>
                <a:cs typeface="PT Sans Narrow"/>
                <a:sym typeface="PT Sans Narrow"/>
              </a:endParaRPr>
            </a:p>
          </p:txBody>
        </p:sp>
      </p:grpSp>
      <p:sp>
        <p:nvSpPr>
          <p:cNvPr id="2223" name="Google Shape;2223;p138"/>
          <p:cNvSpPr/>
          <p:nvPr/>
        </p:nvSpPr>
        <p:spPr>
          <a:xfrm>
            <a:off x="729450" y="1299925"/>
            <a:ext cx="8147400" cy="3835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24" name="Google Shape;2224;p138"/>
          <p:cNvSpPr/>
          <p:nvPr/>
        </p:nvSpPr>
        <p:spPr>
          <a:xfrm>
            <a:off x="1077400" y="3957175"/>
            <a:ext cx="2873100" cy="8430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B03D50"/>
                </a:solidFill>
                <a:latin typeface="Open Sans"/>
                <a:ea typeface="Open Sans"/>
                <a:cs typeface="Open Sans"/>
                <a:sym typeface="Open Sans"/>
              </a:rPr>
              <a:t>Key takeaway</a:t>
            </a:r>
            <a:endParaRPr sz="1600">
              <a:solidFill>
                <a:srgbClr val="DC4C64"/>
              </a:solidFill>
              <a:latin typeface="Open Sans"/>
              <a:ea typeface="Open Sans"/>
              <a:cs typeface="Open Sans"/>
              <a:sym typeface="Open Sans"/>
            </a:endParaRPr>
          </a:p>
          <a:p>
            <a:pPr marL="0" lvl="0" indent="0" algn="l" rtl="0">
              <a:spcBef>
                <a:spcPts val="0"/>
              </a:spcBef>
              <a:spcAft>
                <a:spcPts val="0"/>
              </a:spcAft>
              <a:buNone/>
            </a:pPr>
            <a:r>
              <a:rPr lang="en">
                <a:solidFill>
                  <a:srgbClr val="1A1A1A"/>
                </a:solidFill>
                <a:latin typeface="Open Sans"/>
                <a:ea typeface="Open Sans"/>
                <a:cs typeface="Open Sans"/>
                <a:sym typeface="Open Sans"/>
              </a:rPr>
              <a:t>It’s much </a:t>
            </a:r>
            <a:r>
              <a:rPr lang="en" b="1">
                <a:solidFill>
                  <a:srgbClr val="1A1A1A"/>
                </a:solidFill>
                <a:latin typeface="Open Sans"/>
                <a:ea typeface="Open Sans"/>
                <a:cs typeface="Open Sans"/>
                <a:sym typeface="Open Sans"/>
              </a:rPr>
              <a:t>more complicated</a:t>
            </a:r>
            <a:r>
              <a:rPr lang="en">
                <a:solidFill>
                  <a:srgbClr val="1A1A1A"/>
                </a:solidFill>
                <a:latin typeface="Open Sans"/>
                <a:ea typeface="Open Sans"/>
                <a:cs typeface="Open Sans"/>
                <a:sym typeface="Open Sans"/>
              </a:rPr>
              <a:t> than “lights up on PET”</a:t>
            </a:r>
            <a:endParaRPr>
              <a:solidFill>
                <a:srgbClr val="1A1A1A"/>
              </a:solidFill>
              <a:latin typeface="Open Sans"/>
              <a:ea typeface="Open Sans"/>
              <a:cs typeface="Open Sans"/>
              <a:sym typeface="Open Sans"/>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13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u="sng"/>
              <a:t>Cardiac PET/CT</a:t>
            </a:r>
            <a:r>
              <a:rPr lang="en"/>
              <a:t>:</a:t>
            </a:r>
            <a:endParaRPr/>
          </a:p>
          <a:p>
            <a:pPr marL="0" lvl="0" indent="0" algn="l" rtl="0">
              <a:spcBef>
                <a:spcPts val="0"/>
              </a:spcBef>
              <a:spcAft>
                <a:spcPts val="0"/>
              </a:spcAft>
              <a:buNone/>
            </a:pPr>
            <a:r>
              <a:rPr lang="en"/>
              <a:t>When to use</a:t>
            </a:r>
            <a:endParaRPr/>
          </a:p>
        </p:txBody>
      </p:sp>
      <p:pic>
        <p:nvPicPr>
          <p:cNvPr id="2230" name="Google Shape;2230;p139"/>
          <p:cNvPicPr preferRelativeResize="0"/>
          <p:nvPr/>
        </p:nvPicPr>
        <p:blipFill rotWithShape="1">
          <a:blip r:embed="rId3">
            <a:alphaModFix/>
          </a:blip>
          <a:srcRect l="32930" t="37244" r="32930" b="36777"/>
          <a:stretch/>
        </p:blipFill>
        <p:spPr>
          <a:xfrm>
            <a:off x="819625" y="3259800"/>
            <a:ext cx="3121650" cy="1243175"/>
          </a:xfrm>
          <a:prstGeom prst="rect">
            <a:avLst/>
          </a:prstGeom>
          <a:noFill/>
          <a:ln>
            <a:noFill/>
          </a:ln>
        </p:spPr>
      </p:pic>
      <p:pic>
        <p:nvPicPr>
          <p:cNvPr id="2231" name="Google Shape;2231;p139" title="frame (10).png"/>
          <p:cNvPicPr preferRelativeResize="0"/>
          <p:nvPr/>
        </p:nvPicPr>
        <p:blipFill rotWithShape="1">
          <a:blip r:embed="rId4">
            <a:alphaModFix/>
          </a:blip>
          <a:srcRect l="11206" t="11553" r="11183" b="11268"/>
          <a:stretch/>
        </p:blipFill>
        <p:spPr>
          <a:xfrm>
            <a:off x="7683800" y="102225"/>
            <a:ext cx="1300500" cy="1293297"/>
          </a:xfrm>
          <a:prstGeom prst="rect">
            <a:avLst/>
          </a:prstGeom>
          <a:noFill/>
          <a:ln>
            <a:noFill/>
          </a:ln>
        </p:spPr>
      </p:pic>
      <p:sp>
        <p:nvSpPr>
          <p:cNvPr id="2232" name="Google Shape;2232;p139"/>
          <p:cNvSpPr txBox="1">
            <a:spLocks noGrp="1"/>
          </p:cNvSpPr>
          <p:nvPr>
            <p:ph type="body" idx="2"/>
          </p:nvPr>
        </p:nvSpPr>
        <p:spPr>
          <a:xfrm>
            <a:off x="5174225" y="1352625"/>
            <a:ext cx="3374400" cy="3496200"/>
          </a:xfrm>
          <a:prstGeom prst="rect">
            <a:avLst/>
          </a:prstGeom>
        </p:spPr>
        <p:txBody>
          <a:bodyPr spcFirstLastPara="1" wrap="square" lIns="91425" tIns="91425" rIns="91425" bIns="91425" anchor="t" anchorCtr="0">
            <a:normAutofit fontScale="85000" lnSpcReduction="10000"/>
          </a:bodyPr>
          <a:lstStyle/>
          <a:p>
            <a:pPr marL="457200" lvl="0" indent="-298767" algn="l" rtl="0">
              <a:spcBef>
                <a:spcPts val="0"/>
              </a:spcBef>
              <a:spcAft>
                <a:spcPts val="0"/>
              </a:spcAft>
              <a:buClr>
                <a:srgbClr val="9E9E9E"/>
              </a:buClr>
              <a:buSzPct val="100000"/>
              <a:buChar char="●"/>
            </a:pPr>
            <a:r>
              <a:rPr lang="en">
                <a:solidFill>
                  <a:srgbClr val="9E9E9E"/>
                </a:solidFill>
                <a:latin typeface="PT Sans"/>
                <a:ea typeface="PT Sans"/>
                <a:cs typeface="PT Sans"/>
                <a:sym typeface="PT Sans"/>
              </a:rPr>
              <a:t>Differentiate the presentation of </a:t>
            </a:r>
            <a:r>
              <a:rPr lang="en" b="1">
                <a:solidFill>
                  <a:srgbClr val="9E9E9E"/>
                </a:solidFill>
                <a:latin typeface="PT Sans"/>
                <a:ea typeface="PT Sans"/>
                <a:cs typeface="PT Sans"/>
                <a:sym typeface="PT Sans"/>
              </a:rPr>
              <a:t>endocarditis in TAVR compared to SAVR </a:t>
            </a:r>
            <a:r>
              <a:rPr lang="en">
                <a:solidFill>
                  <a:srgbClr val="9E9E9E"/>
                </a:solidFill>
                <a:latin typeface="PT Sans"/>
                <a:ea typeface="PT Sans"/>
                <a:cs typeface="PT Sans"/>
                <a:sym typeface="PT Sans"/>
              </a:rPr>
              <a:t>, including</a:t>
            </a:r>
            <a:endParaRPr>
              <a:solidFill>
                <a:srgbClr val="9E9E9E"/>
              </a:solidFill>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5" action="ppaction://hlinksldjump">
                  <a:extLst>
                    <a:ext uri="{A12FA001-AC4F-418D-AE19-62706E023703}">
                      <ahyp:hlinkClr xmlns:ahyp="http://schemas.microsoft.com/office/drawing/2018/hyperlinkcolor" val="tx"/>
                    </a:ext>
                  </a:extLst>
                </a:hlinkClick>
              </a:rPr>
              <a:t>Clinical manifestations</a:t>
            </a:r>
            <a:r>
              <a:rPr lang="en" sz="1217">
                <a:latin typeface="PT Sans"/>
                <a:ea typeface="PT Sans"/>
                <a:cs typeface="PT Sans"/>
                <a:sym typeface="PT Sans"/>
              </a:rPr>
              <a:t> </a:t>
            </a:r>
            <a:endParaRPr sz="1217">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6" action="ppaction://hlinksldjump">
                  <a:extLst>
                    <a:ext uri="{A12FA001-AC4F-418D-AE19-62706E023703}">
                      <ahyp:hlinkClr xmlns:ahyp="http://schemas.microsoft.com/office/drawing/2018/hyperlinkcolor" val="tx"/>
                    </a:ext>
                  </a:extLst>
                </a:hlinkClick>
              </a:rPr>
              <a:t>Microbiology</a:t>
            </a:r>
            <a:r>
              <a:rPr lang="en" sz="1217">
                <a:latin typeface="PT Sans"/>
                <a:ea typeface="PT Sans"/>
                <a:cs typeface="PT Sans"/>
                <a:sym typeface="PT Sans"/>
              </a:rPr>
              <a:t> </a:t>
            </a:r>
            <a:endParaRPr sz="1217">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7" action="ppaction://hlinksldjump">
                  <a:extLst>
                    <a:ext uri="{A12FA001-AC4F-418D-AE19-62706E023703}">
                      <ahyp:hlinkClr xmlns:ahyp="http://schemas.microsoft.com/office/drawing/2018/hyperlinkcolor" val="tx"/>
                    </a:ext>
                  </a:extLst>
                </a:hlinkClick>
              </a:rPr>
              <a:t>Echo findings</a:t>
            </a:r>
            <a:r>
              <a:rPr lang="en" sz="1217">
                <a:solidFill>
                  <a:srgbClr val="9E9E9E"/>
                </a:solidFill>
                <a:latin typeface="PT Sans"/>
                <a:ea typeface="PT Sans"/>
                <a:cs typeface="PT Sans"/>
                <a:sym typeface="PT Sans"/>
              </a:rPr>
              <a:t> (and why it may be a </a:t>
            </a:r>
            <a:r>
              <a:rPr lang="en" sz="1217">
                <a:solidFill>
                  <a:srgbClr val="54B4D3"/>
                </a:solidFill>
                <a:uFill>
                  <a:noFill/>
                </a:uFill>
                <a:latin typeface="PT Sans"/>
                <a:ea typeface="PT Sans"/>
                <a:cs typeface="PT Sans"/>
                <a:sym typeface="PT Sans"/>
                <a:hlinkClick r:id="rId8" action="ppaction://hlinksldjump">
                  <a:extLst>
                    <a:ext uri="{A12FA001-AC4F-418D-AE19-62706E023703}">
                      <ahyp:hlinkClr xmlns:ahyp="http://schemas.microsoft.com/office/drawing/2018/hyperlinkcolor" val="tx"/>
                    </a:ext>
                  </a:extLst>
                </a:hlinkClick>
              </a:rPr>
              <a:t>good idea to get a PET/CT</a:t>
            </a:r>
            <a:r>
              <a:rPr lang="en" sz="1217">
                <a:solidFill>
                  <a:srgbClr val="9E9E9E"/>
                </a:solidFill>
                <a:latin typeface="PT Sans"/>
                <a:ea typeface="PT Sans"/>
                <a:cs typeface="PT Sans"/>
                <a:sym typeface="PT Sans"/>
              </a:rPr>
              <a:t>)</a:t>
            </a:r>
            <a:endParaRPr>
              <a:solidFill>
                <a:srgbClr val="858585"/>
              </a:solidFill>
              <a:latin typeface="PT Sans"/>
              <a:ea typeface="PT Sans"/>
              <a:cs typeface="PT Sans"/>
              <a:sym typeface="PT Sans"/>
            </a:endParaRPr>
          </a:p>
          <a:p>
            <a:pPr marL="457200" lvl="0" indent="-298767" algn="l" rtl="0">
              <a:spcBef>
                <a:spcPts val="1000"/>
              </a:spcBef>
              <a:spcAft>
                <a:spcPts val="0"/>
              </a:spcAft>
              <a:buSzPct val="100000"/>
              <a:buChar char="●"/>
            </a:pPr>
            <a:r>
              <a:rPr lang="en">
                <a:latin typeface="PT Sans"/>
                <a:ea typeface="PT Sans"/>
                <a:cs typeface="PT Sans"/>
                <a:sym typeface="PT Sans"/>
              </a:rPr>
              <a:t>Review the use of </a:t>
            </a:r>
            <a:r>
              <a:rPr lang="en" b="1">
                <a:latin typeface="PT Sans"/>
                <a:ea typeface="PT Sans"/>
                <a:cs typeface="PT Sans"/>
                <a:sym typeface="PT Sans"/>
              </a:rPr>
              <a:t>PET/CT for endocarditis</a:t>
            </a:r>
            <a:r>
              <a:rPr lang="en">
                <a:latin typeface="PT Sans"/>
                <a:ea typeface="PT Sans"/>
                <a:cs typeface="PT Sans"/>
                <a:sym typeface="PT Sans"/>
              </a:rPr>
              <a:t>, including </a:t>
            </a:r>
            <a:endParaRPr>
              <a:latin typeface="PT Sans"/>
              <a:ea typeface="PT Sans"/>
              <a:cs typeface="PT Sans"/>
              <a:sym typeface="PT Sans"/>
            </a:endParaRPr>
          </a:p>
          <a:p>
            <a:pPr marL="914400" lvl="1" indent="-294322" algn="l" rtl="0">
              <a:spcBef>
                <a:spcPts val="0"/>
              </a:spcBef>
              <a:spcAft>
                <a:spcPts val="0"/>
              </a:spcAft>
              <a:buSzPct val="100000"/>
              <a:buChar char="○"/>
            </a:pPr>
            <a:r>
              <a:rPr lang="en" sz="1217" b="1">
                <a:solidFill>
                  <a:srgbClr val="9E9E9E"/>
                </a:solidFill>
                <a:latin typeface="PT Sans"/>
                <a:ea typeface="PT Sans"/>
                <a:cs typeface="PT Sans"/>
                <a:sym typeface="PT Sans"/>
              </a:rPr>
              <a:t>Practical considerations</a:t>
            </a:r>
            <a:r>
              <a:rPr lang="en" sz="1217">
                <a:solidFill>
                  <a:srgbClr val="9E9E9E"/>
                </a:solidFill>
                <a:latin typeface="PT Sans"/>
                <a:ea typeface="PT Sans"/>
                <a:cs typeface="PT Sans"/>
                <a:sym typeface="PT Sans"/>
              </a:rPr>
              <a:t> including </a:t>
            </a:r>
            <a:r>
              <a:rPr lang="en" sz="1217">
                <a:solidFill>
                  <a:srgbClr val="54B4D3"/>
                </a:solidFill>
                <a:uFill>
                  <a:noFill/>
                </a:uFill>
                <a:latin typeface="PT Sans"/>
                <a:ea typeface="PT Sans"/>
                <a:cs typeface="PT Sans"/>
                <a:sym typeface="PT Sans"/>
                <a:hlinkClick r:id="rId9" action="ppaction://hlinksldjump">
                  <a:extLst>
                    <a:ext uri="{A12FA001-AC4F-418D-AE19-62706E023703}">
                      <ahyp:hlinkClr xmlns:ahyp="http://schemas.microsoft.com/office/drawing/2018/hyperlinkcolor" val="tx"/>
                    </a:ext>
                  </a:extLst>
                </a:hlinkClick>
              </a:rPr>
              <a:t>patient prep</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and what </a:t>
            </a:r>
            <a:r>
              <a:rPr lang="en" sz="1217">
                <a:solidFill>
                  <a:srgbClr val="54B4D3"/>
                </a:solidFill>
                <a:uFill>
                  <a:noFill/>
                </a:uFill>
                <a:latin typeface="PT Sans"/>
                <a:ea typeface="PT Sans"/>
                <a:cs typeface="PT Sans"/>
                <a:sym typeface="PT Sans"/>
                <a:hlinkClick r:id="rId10" action="ppaction://hlinksldjump">
                  <a:extLst>
                    <a:ext uri="{A12FA001-AC4F-418D-AE19-62706E023703}">
                      <ahyp:hlinkClr xmlns:ahyp="http://schemas.microsoft.com/office/drawing/2018/hyperlinkcolor" val="tx"/>
                    </a:ext>
                  </a:extLst>
                </a:hlinkClick>
              </a:rPr>
              <a:t>radiology is looking at</a:t>
            </a:r>
            <a:endParaRPr sz="1217">
              <a:solidFill>
                <a:srgbClr val="54B4D3"/>
              </a:solidFill>
              <a:latin typeface="PT Sans"/>
              <a:ea typeface="PT Sans"/>
              <a:cs typeface="PT Sans"/>
              <a:sym typeface="PT Sans"/>
            </a:endParaRPr>
          </a:p>
          <a:p>
            <a:pPr marL="914400" lvl="1" indent="-294322" algn="l" rtl="0">
              <a:spcBef>
                <a:spcPts val="0"/>
              </a:spcBef>
              <a:spcAft>
                <a:spcPts val="0"/>
              </a:spcAft>
              <a:buSzPct val="100000"/>
              <a:buChar char="○"/>
            </a:pPr>
            <a:r>
              <a:rPr lang="en" sz="1217" b="1">
                <a:solidFill>
                  <a:srgbClr val="DF382C"/>
                </a:solidFill>
                <a:latin typeface="PT Sans"/>
                <a:ea typeface="PT Sans"/>
                <a:cs typeface="PT Sans"/>
                <a:sym typeface="PT Sans"/>
              </a:rPr>
              <a:t>Indications for PET/CT</a:t>
            </a:r>
            <a:r>
              <a:rPr lang="en" sz="1217">
                <a:latin typeface="PT Sans"/>
                <a:ea typeface="PT Sans"/>
                <a:cs typeface="PT Sans"/>
                <a:sym typeface="PT Sans"/>
              </a:rPr>
              <a:t> </a:t>
            </a:r>
            <a:r>
              <a:rPr lang="en" sz="1217">
                <a:solidFill>
                  <a:schemeClr val="dk2"/>
                </a:solidFill>
                <a:latin typeface="PT Sans"/>
                <a:ea typeface="PT Sans"/>
                <a:cs typeface="PT Sans"/>
                <a:sym typeface="PT Sans"/>
              </a:rPr>
              <a:t>with a focus on </a:t>
            </a:r>
            <a:r>
              <a:rPr lang="en" sz="1217" b="1">
                <a:solidFill>
                  <a:schemeClr val="hlink"/>
                </a:solidFill>
                <a:uFill>
                  <a:noFill/>
                </a:uFill>
                <a:latin typeface="PT Sans"/>
                <a:ea typeface="PT Sans"/>
                <a:cs typeface="PT Sans"/>
                <a:sym typeface="PT Sans"/>
                <a:hlinkClick r:id="rId11" action="ppaction://hlinksldjump"/>
              </a:rPr>
              <a:t>endocarditis</a:t>
            </a:r>
            <a:r>
              <a:rPr lang="en" sz="1217">
                <a:latin typeface="PT Sans"/>
                <a:ea typeface="PT Sans"/>
                <a:cs typeface="PT Sans"/>
                <a:sym typeface="PT Sans"/>
              </a:rPr>
              <a:t> </a:t>
            </a:r>
            <a:r>
              <a:rPr lang="en" sz="1217">
                <a:solidFill>
                  <a:schemeClr val="dk2"/>
                </a:solidFill>
                <a:latin typeface="PT Sans"/>
                <a:ea typeface="PT Sans"/>
                <a:cs typeface="PT Sans"/>
                <a:sym typeface="PT Sans"/>
              </a:rPr>
              <a:t>as well as other indications listed in the 2024 guidelines (</a:t>
            </a:r>
            <a:r>
              <a:rPr lang="en" sz="1217" b="1">
                <a:solidFill>
                  <a:schemeClr val="hlink"/>
                </a:solidFill>
                <a:uFill>
                  <a:noFill/>
                </a:uFill>
                <a:latin typeface="PT Sans"/>
                <a:ea typeface="PT Sans"/>
                <a:cs typeface="PT Sans"/>
                <a:sym typeface="PT Sans"/>
                <a:hlinkClick r:id="rId12" action="ppaction://hlinksldjump"/>
              </a:rPr>
              <a:t>CIED</a:t>
            </a:r>
            <a:r>
              <a:rPr lang="en" sz="1217">
                <a:latin typeface="PT Sans"/>
                <a:ea typeface="PT Sans"/>
                <a:cs typeface="PT Sans"/>
                <a:sym typeface="PT Sans"/>
              </a:rPr>
              <a:t> </a:t>
            </a:r>
            <a:r>
              <a:rPr lang="en" sz="1217">
                <a:solidFill>
                  <a:schemeClr val="dk2"/>
                </a:solidFill>
                <a:latin typeface="PT Sans"/>
                <a:ea typeface="PT Sans"/>
                <a:cs typeface="PT Sans"/>
                <a:sym typeface="PT Sans"/>
              </a:rPr>
              <a:t>&amp;</a:t>
            </a:r>
            <a:r>
              <a:rPr lang="en" sz="1217">
                <a:latin typeface="PT Sans"/>
                <a:ea typeface="PT Sans"/>
                <a:cs typeface="PT Sans"/>
                <a:sym typeface="PT Sans"/>
              </a:rPr>
              <a:t> </a:t>
            </a:r>
            <a:r>
              <a:rPr lang="en" sz="1217" b="1">
                <a:solidFill>
                  <a:schemeClr val="hlink"/>
                </a:solidFill>
                <a:uFill>
                  <a:noFill/>
                </a:uFill>
                <a:latin typeface="PT Sans"/>
                <a:ea typeface="PT Sans"/>
                <a:cs typeface="PT Sans"/>
                <a:sym typeface="PT Sans"/>
                <a:hlinkClick r:id="rId13" action="ppaction://hlinksldjump"/>
              </a:rPr>
              <a:t>LVAD</a:t>
            </a:r>
            <a:r>
              <a:rPr lang="en" sz="1217">
                <a:solidFill>
                  <a:schemeClr val="dk2"/>
                </a:solidFill>
                <a:latin typeface="PT Sans"/>
                <a:ea typeface="PT Sans"/>
                <a:cs typeface="PT Sans"/>
                <a:sym typeface="PT Sans"/>
              </a:rPr>
              <a:t>)</a:t>
            </a:r>
            <a:endParaRPr sz="1217">
              <a:solidFill>
                <a:schemeClr val="dk2"/>
              </a:solidFill>
              <a:latin typeface="PT Sans"/>
              <a:ea typeface="PT Sans"/>
              <a:cs typeface="PT Sans"/>
              <a:sym typeface="PT Sans"/>
            </a:endParaRPr>
          </a:p>
          <a:p>
            <a:pPr marL="457200" lvl="0" indent="-298767" algn="l" rtl="0">
              <a:spcBef>
                <a:spcPts val="1000"/>
              </a:spcBef>
              <a:spcAft>
                <a:spcPts val="0"/>
              </a:spcAft>
              <a:buSzPct val="100000"/>
              <a:buChar char="●"/>
            </a:pPr>
            <a:r>
              <a:rPr lang="en">
                <a:solidFill>
                  <a:srgbClr val="858585"/>
                </a:solidFill>
                <a:latin typeface="PT Sans"/>
                <a:ea typeface="PT Sans"/>
                <a:cs typeface="PT Sans"/>
                <a:sym typeface="PT Sans"/>
              </a:rPr>
              <a:t>Appraise the very limited data on </a:t>
            </a:r>
            <a:r>
              <a:rPr lang="en" b="1">
                <a:solidFill>
                  <a:srgbClr val="54B4D3"/>
                </a:solidFill>
                <a:uFill>
                  <a:noFill/>
                </a:uFill>
                <a:latin typeface="PT Sans"/>
                <a:ea typeface="PT Sans"/>
                <a:cs typeface="PT Sans"/>
                <a:sym typeface="PT Sans"/>
                <a:hlinkClick r:id="rId14" action="ppaction://hlinksldjump">
                  <a:extLst>
                    <a:ext uri="{A12FA001-AC4F-418D-AE19-62706E023703}">
                      <ahyp:hlinkClr xmlns:ahyp="http://schemas.microsoft.com/office/drawing/2018/hyperlinkcolor" val="tx"/>
                    </a:ext>
                  </a:extLst>
                </a:hlinkClick>
              </a:rPr>
              <a:t>serial PET/CTs</a:t>
            </a:r>
            <a:r>
              <a:rPr lang="en">
                <a:latin typeface="PT Sans"/>
                <a:ea typeface="PT Sans"/>
                <a:cs typeface="PT Sans"/>
                <a:sym typeface="PT Sans"/>
              </a:rPr>
              <a:t> </a:t>
            </a:r>
            <a:r>
              <a:rPr lang="en">
                <a:solidFill>
                  <a:srgbClr val="858585"/>
                </a:solidFill>
                <a:latin typeface="PT Sans"/>
                <a:ea typeface="PT Sans"/>
                <a:cs typeface="PT Sans"/>
                <a:sym typeface="PT Sans"/>
              </a:rPr>
              <a:t>in </a:t>
            </a:r>
            <a:r>
              <a:rPr lang="en" b="1">
                <a:solidFill>
                  <a:srgbClr val="858585"/>
                </a:solidFill>
                <a:latin typeface="PT Sans"/>
                <a:ea typeface="PT Sans"/>
                <a:cs typeface="PT Sans"/>
                <a:sym typeface="PT Sans"/>
              </a:rPr>
              <a:t>the long term monitoring</a:t>
            </a:r>
            <a:r>
              <a:rPr lang="en">
                <a:solidFill>
                  <a:srgbClr val="858585"/>
                </a:solidFill>
                <a:latin typeface="PT Sans"/>
                <a:ea typeface="PT Sans"/>
                <a:cs typeface="PT Sans"/>
                <a:sym typeface="PT Sans"/>
              </a:rPr>
              <a:t> of endovascular infections</a:t>
            </a:r>
            <a:endParaRPr>
              <a:solidFill>
                <a:srgbClr val="858585"/>
              </a:solidFill>
              <a:latin typeface="PT Sans"/>
              <a:ea typeface="PT Sans"/>
              <a:cs typeface="PT Sans"/>
              <a:sym typeface="PT San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236"/>
        <p:cNvGrpSpPr/>
        <p:nvPr/>
      </p:nvGrpSpPr>
      <p:grpSpPr>
        <a:xfrm>
          <a:off x="0" y="0"/>
          <a:ext cx="0" cy="0"/>
          <a:chOff x="0" y="0"/>
          <a:chExt cx="0" cy="0"/>
        </a:xfrm>
      </p:grpSpPr>
      <p:sp>
        <p:nvSpPr>
          <p:cNvPr id="2237" name="Google Shape;2237;p14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238" name="Google Shape;2238;p140"/>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39" name="Google Shape;2239;p140"/>
          <p:cNvPicPr preferRelativeResize="0"/>
          <p:nvPr/>
        </p:nvPicPr>
        <p:blipFill>
          <a:blip r:embed="rId3">
            <a:alphaModFix/>
          </a:blip>
          <a:stretch>
            <a:fillRect/>
          </a:stretch>
        </p:blipFill>
        <p:spPr>
          <a:xfrm>
            <a:off x="1800" y="632861"/>
            <a:ext cx="9143998" cy="3319277"/>
          </a:xfrm>
          <a:prstGeom prst="rect">
            <a:avLst/>
          </a:prstGeom>
          <a:noFill/>
          <a:ln>
            <a:noFill/>
          </a:ln>
        </p:spPr>
      </p:pic>
      <p:sp>
        <p:nvSpPr>
          <p:cNvPr id="2240" name="Google Shape;2240;p140"/>
          <p:cNvSpPr/>
          <p:nvPr/>
        </p:nvSpPr>
        <p:spPr>
          <a:xfrm>
            <a:off x="2090325" y="3654177"/>
            <a:ext cx="570300" cy="297900"/>
          </a:xfrm>
          <a:prstGeom prst="rect">
            <a:avLst/>
          </a:prstGeom>
          <a:solidFill>
            <a:srgbClr val="FFFF00">
              <a:alpha val="20000"/>
            </a:srgbClr>
          </a:solidFill>
          <a:ln w="19050"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sp>
        <p:nvSpPr>
          <p:cNvPr id="2245" name="Google Shape;2245;p141"/>
          <p:cNvSpPr txBox="1">
            <a:spLocks noGrp="1"/>
          </p:cNvSpPr>
          <p:nvPr>
            <p:ph type="title"/>
          </p:nvPr>
        </p:nvSpPr>
        <p:spPr>
          <a:xfrm>
            <a:off x="729450" y="632850"/>
            <a:ext cx="57441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Diagnostic parameters [</a:t>
            </a:r>
            <a:r>
              <a:rPr lang="en">
                <a:solidFill>
                  <a:schemeClr val="hlink"/>
                </a:solidFill>
                <a:uFill>
                  <a:noFill/>
                </a:uFill>
                <a:hlinkClick r:id="rId3"/>
              </a:rPr>
              <a:t>1</a:t>
            </a:r>
            <a:r>
              <a:rPr lang="en"/>
              <a:t>]</a:t>
            </a:r>
            <a:endParaRPr/>
          </a:p>
        </p:txBody>
      </p:sp>
      <p:graphicFrame>
        <p:nvGraphicFramePr>
          <p:cNvPr id="2246" name="Google Shape;2246;p141"/>
          <p:cNvGraphicFramePr/>
          <p:nvPr/>
        </p:nvGraphicFramePr>
        <p:xfrm>
          <a:off x="178450" y="1818975"/>
          <a:ext cx="4393550" cy="2194410"/>
        </p:xfrm>
        <a:graphic>
          <a:graphicData uri="http://schemas.openxmlformats.org/drawingml/2006/table">
            <a:tbl>
              <a:tblPr>
                <a:noFill/>
                <a:tableStyleId>{3232B1F7-7738-40B4-A737-BE46D735E732}</a:tableStyleId>
              </a:tblPr>
              <a:tblGrid>
                <a:gridCol w="1198650">
                  <a:extLst>
                    <a:ext uri="{9D8B030D-6E8A-4147-A177-3AD203B41FA5}">
                      <a16:colId xmlns:a16="http://schemas.microsoft.com/office/drawing/2014/main" val="20000"/>
                    </a:ext>
                  </a:extLst>
                </a:gridCol>
                <a:gridCol w="1165200">
                  <a:extLst>
                    <a:ext uri="{9D8B030D-6E8A-4147-A177-3AD203B41FA5}">
                      <a16:colId xmlns:a16="http://schemas.microsoft.com/office/drawing/2014/main" val="20001"/>
                    </a:ext>
                  </a:extLst>
                </a:gridCol>
                <a:gridCol w="1014000">
                  <a:extLst>
                    <a:ext uri="{9D8B030D-6E8A-4147-A177-3AD203B41FA5}">
                      <a16:colId xmlns:a16="http://schemas.microsoft.com/office/drawing/2014/main" val="20002"/>
                    </a:ext>
                  </a:extLst>
                </a:gridCol>
                <a:gridCol w="10157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latin typeface="Open Sans"/>
                          <a:ea typeface="Open Sans"/>
                          <a:cs typeface="Open Sans"/>
                          <a:sym typeface="Open Sans"/>
                        </a:rPr>
                        <a:t>Prosthetic</a:t>
                      </a: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valve</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Studies</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solidFill>
                            <a:srgbClr val="858585"/>
                          </a:solidFill>
                          <a:latin typeface="PT Sans Narrow"/>
                          <a:ea typeface="PT Sans Narrow"/>
                          <a:cs typeface="PT Sans Narrow"/>
                          <a:sym typeface="PT Sans Narrow"/>
                        </a:rPr>
                        <a:t>(n patients)</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Sensitivity</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Specificity</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Wang 2020</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15</a:t>
                      </a:r>
                      <a:r>
                        <a:rPr lang="en">
                          <a:solidFill>
                            <a:srgbClr val="858585"/>
                          </a:solidFill>
                          <a:latin typeface="PT Sans Narrow"/>
                          <a:ea typeface="PT Sans Narrow"/>
                          <a:cs typeface="PT Sans Narrow"/>
                          <a:sym typeface="PT Sans Narrow"/>
                        </a:rPr>
                        <a:t> (n = 967)</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86%</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84%</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Mahmood 2019</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 </a:t>
                      </a:r>
                      <a:r>
                        <a:rPr lang="en">
                          <a:solidFill>
                            <a:srgbClr val="858585"/>
                          </a:solidFill>
                          <a:latin typeface="PT Sans Narrow"/>
                          <a:ea typeface="PT Sans Narrow"/>
                          <a:cs typeface="PT Sans Narrow"/>
                          <a:sym typeface="PT Sans Narrow"/>
                        </a:rPr>
                        <a:t>(n = 227)</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80%</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73%</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Swart 2018</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1</a:t>
                      </a:r>
                      <a:r>
                        <a:rPr lang="en">
                          <a:solidFill>
                            <a:srgbClr val="858585"/>
                          </a:solidFill>
                          <a:latin typeface="PT Sans Narrow"/>
                          <a:ea typeface="PT Sans Narrow"/>
                          <a:cs typeface="PT Sans Narrow"/>
                          <a:sym typeface="PT Sans Narrow"/>
                        </a:rPr>
                        <a:t> (n = 237)</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74%</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91%</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Gomes 2017</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 </a:t>
                      </a:r>
                      <a:endParaRPr>
                        <a:latin typeface="PT Sans"/>
                        <a:ea typeface="PT Sans"/>
                        <a:cs typeface="PT Sans"/>
                        <a:sym typeface="PT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73 - 100%</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71 - 100%</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2247" name="Google Shape;2247;p141"/>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142"/>
          <p:cNvSpPr txBox="1">
            <a:spLocks noGrp="1"/>
          </p:cNvSpPr>
          <p:nvPr>
            <p:ph type="title"/>
          </p:nvPr>
        </p:nvSpPr>
        <p:spPr>
          <a:xfrm>
            <a:off x="729450" y="632850"/>
            <a:ext cx="6257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Diagnostic parameters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graphicFrame>
        <p:nvGraphicFramePr>
          <p:cNvPr id="2253" name="Google Shape;2253;p142"/>
          <p:cNvGraphicFramePr/>
          <p:nvPr/>
        </p:nvGraphicFramePr>
        <p:xfrm>
          <a:off x="178450" y="1818975"/>
          <a:ext cx="4393550" cy="2194410"/>
        </p:xfrm>
        <a:graphic>
          <a:graphicData uri="http://schemas.openxmlformats.org/drawingml/2006/table">
            <a:tbl>
              <a:tblPr>
                <a:noFill/>
                <a:tableStyleId>{3232B1F7-7738-40B4-A737-BE46D735E732}</a:tableStyleId>
              </a:tblPr>
              <a:tblGrid>
                <a:gridCol w="1198650">
                  <a:extLst>
                    <a:ext uri="{9D8B030D-6E8A-4147-A177-3AD203B41FA5}">
                      <a16:colId xmlns:a16="http://schemas.microsoft.com/office/drawing/2014/main" val="20000"/>
                    </a:ext>
                  </a:extLst>
                </a:gridCol>
                <a:gridCol w="1165200">
                  <a:extLst>
                    <a:ext uri="{9D8B030D-6E8A-4147-A177-3AD203B41FA5}">
                      <a16:colId xmlns:a16="http://schemas.microsoft.com/office/drawing/2014/main" val="20001"/>
                    </a:ext>
                  </a:extLst>
                </a:gridCol>
                <a:gridCol w="1014000">
                  <a:extLst>
                    <a:ext uri="{9D8B030D-6E8A-4147-A177-3AD203B41FA5}">
                      <a16:colId xmlns:a16="http://schemas.microsoft.com/office/drawing/2014/main" val="20002"/>
                    </a:ext>
                  </a:extLst>
                </a:gridCol>
                <a:gridCol w="101570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latin typeface="Open Sans"/>
                          <a:ea typeface="Open Sans"/>
                          <a:cs typeface="Open Sans"/>
                          <a:sym typeface="Open Sans"/>
                        </a:rPr>
                        <a:t>Prosthetic</a:t>
                      </a:r>
                      <a:endParaRPr b="1">
                        <a:latin typeface="Open Sans"/>
                        <a:ea typeface="Open Sans"/>
                        <a:cs typeface="Open Sans"/>
                        <a:sym typeface="Open Sans"/>
                      </a:endParaRPr>
                    </a:p>
                    <a:p>
                      <a:pPr marL="0" lvl="0" indent="0" algn="l" rtl="0">
                        <a:spcBef>
                          <a:spcPts val="0"/>
                        </a:spcBef>
                        <a:spcAft>
                          <a:spcPts val="0"/>
                        </a:spcAft>
                        <a:buNone/>
                      </a:pPr>
                      <a:r>
                        <a:rPr lang="en" b="1">
                          <a:latin typeface="Open Sans"/>
                          <a:ea typeface="Open Sans"/>
                          <a:cs typeface="Open Sans"/>
                          <a:sym typeface="Open Sans"/>
                        </a:rPr>
                        <a:t>valve</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Studies</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solidFill>
                            <a:srgbClr val="858585"/>
                          </a:solidFill>
                          <a:latin typeface="PT Sans Narrow"/>
                          <a:ea typeface="PT Sans Narrow"/>
                          <a:cs typeface="PT Sans Narrow"/>
                          <a:sym typeface="PT Sans Narrow"/>
                        </a:rPr>
                        <a:t>(n patients)</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Sensitivity</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Specificity</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Wang 2020</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15</a:t>
                      </a:r>
                      <a:r>
                        <a:rPr lang="en">
                          <a:solidFill>
                            <a:srgbClr val="858585"/>
                          </a:solidFill>
                          <a:latin typeface="PT Sans Narrow"/>
                          <a:ea typeface="PT Sans Narrow"/>
                          <a:cs typeface="PT Sans Narrow"/>
                          <a:sym typeface="PT Sans Narrow"/>
                        </a:rPr>
                        <a:t> (n = 967)</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86%</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84%</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Mahmood 2019</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 </a:t>
                      </a:r>
                      <a:r>
                        <a:rPr lang="en">
                          <a:solidFill>
                            <a:srgbClr val="858585"/>
                          </a:solidFill>
                          <a:latin typeface="PT Sans Narrow"/>
                          <a:ea typeface="PT Sans Narrow"/>
                          <a:cs typeface="PT Sans Narrow"/>
                          <a:sym typeface="PT Sans Narrow"/>
                        </a:rPr>
                        <a:t>(n = 227)</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80%</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73%</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Swart 2018</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1</a:t>
                      </a:r>
                      <a:r>
                        <a:rPr lang="en">
                          <a:solidFill>
                            <a:srgbClr val="858585"/>
                          </a:solidFill>
                          <a:latin typeface="PT Sans Narrow"/>
                          <a:ea typeface="PT Sans Narrow"/>
                          <a:cs typeface="PT Sans Narrow"/>
                          <a:sym typeface="PT Sans Narrow"/>
                        </a:rPr>
                        <a:t> (n = 237)</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74%</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91%</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Gomes 2017</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8 </a:t>
                      </a:r>
                      <a:endParaRPr>
                        <a:latin typeface="PT Sans"/>
                        <a:ea typeface="PT Sans"/>
                        <a:cs typeface="PT Sans"/>
                        <a:sym typeface="PT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73 - 100%</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71 - 100%</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2254" name="Google Shape;2254;p142"/>
          <p:cNvGraphicFramePr/>
          <p:nvPr/>
        </p:nvGraphicFramePr>
        <p:xfrm>
          <a:off x="4935100" y="1818975"/>
          <a:ext cx="4098875" cy="2194410"/>
        </p:xfrm>
        <a:graphic>
          <a:graphicData uri="http://schemas.openxmlformats.org/drawingml/2006/table">
            <a:tbl>
              <a:tblPr>
                <a:noFill/>
                <a:tableStyleId>{3232B1F7-7738-40B4-A737-BE46D735E732}</a:tableStyleId>
              </a:tblPr>
              <a:tblGrid>
                <a:gridCol w="1118250">
                  <a:extLst>
                    <a:ext uri="{9D8B030D-6E8A-4147-A177-3AD203B41FA5}">
                      <a16:colId xmlns:a16="http://schemas.microsoft.com/office/drawing/2014/main" val="20000"/>
                    </a:ext>
                  </a:extLst>
                </a:gridCol>
                <a:gridCol w="976550">
                  <a:extLst>
                    <a:ext uri="{9D8B030D-6E8A-4147-A177-3AD203B41FA5}">
                      <a16:colId xmlns:a16="http://schemas.microsoft.com/office/drawing/2014/main" val="20001"/>
                    </a:ext>
                  </a:extLst>
                </a:gridCol>
                <a:gridCol w="1028900">
                  <a:extLst>
                    <a:ext uri="{9D8B030D-6E8A-4147-A177-3AD203B41FA5}">
                      <a16:colId xmlns:a16="http://schemas.microsoft.com/office/drawing/2014/main" val="20002"/>
                    </a:ext>
                  </a:extLst>
                </a:gridCol>
                <a:gridCol w="975175">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latin typeface="Open Sans"/>
                          <a:ea typeface="Open Sans"/>
                          <a:cs typeface="Open Sans"/>
                          <a:sym typeface="Open Sans"/>
                        </a:rPr>
                        <a:t>Native valve</a:t>
                      </a:r>
                      <a:endParaRPr b="1">
                        <a:latin typeface="Open Sans"/>
                        <a:ea typeface="Open Sans"/>
                        <a:cs typeface="Open Sans"/>
                        <a:sym typeface="Open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Studies</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solidFill>
                            <a:srgbClr val="858585"/>
                          </a:solidFill>
                          <a:latin typeface="PT Sans Narrow"/>
                          <a:ea typeface="PT Sans Narrow"/>
                          <a:cs typeface="PT Sans Narrow"/>
                          <a:sym typeface="PT Sans Narrow"/>
                        </a:rPr>
                        <a:t>(n patients)</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Sensitivity</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PT Sans"/>
                          <a:ea typeface="PT Sans"/>
                          <a:cs typeface="PT Sans"/>
                          <a:sym typeface="PT Sans"/>
                        </a:rPr>
                        <a:t>Specificity</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Wang 2020</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4</a:t>
                      </a:r>
                      <a:r>
                        <a:rPr lang="en">
                          <a:solidFill>
                            <a:srgbClr val="858585"/>
                          </a:solidFill>
                          <a:latin typeface="PT Sans Narrow"/>
                          <a:ea typeface="PT Sans Narrow"/>
                          <a:cs typeface="PT Sans Narrow"/>
                          <a:sym typeface="PT Sans Narrow"/>
                        </a:rPr>
                        <a:t> (n = 385)</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31%</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BF1DD"/>
                    </a:solidFill>
                  </a:tcPr>
                </a:tc>
                <a:tc>
                  <a:txBody>
                    <a:bodyPr/>
                    <a:lstStyle/>
                    <a:p>
                      <a:pPr marL="0" lvl="0" indent="0" algn="l" rtl="0">
                        <a:spcBef>
                          <a:spcPts val="0"/>
                        </a:spcBef>
                        <a:spcAft>
                          <a:spcPts val="0"/>
                        </a:spcAft>
                        <a:buNone/>
                      </a:pPr>
                      <a:r>
                        <a:rPr lang="en" b="1">
                          <a:latin typeface="PT Sans"/>
                          <a:ea typeface="PT Sans"/>
                          <a:cs typeface="PT Sans"/>
                          <a:sym typeface="PT Sans"/>
                        </a:rPr>
                        <a:t>98%</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CF1E4"/>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Albano 2021</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12 </a:t>
                      </a:r>
                      <a:r>
                        <a:rPr lang="en">
                          <a:solidFill>
                            <a:srgbClr val="858585"/>
                          </a:solidFill>
                          <a:latin typeface="PT Sans Narrow"/>
                          <a:ea typeface="PT Sans Narrow"/>
                          <a:cs typeface="PT Sans Narrow"/>
                          <a:sym typeface="PT Sans Narrow"/>
                        </a:rPr>
                        <a:t>(n = 600)</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31%</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BF1DD"/>
                    </a:solidFill>
                  </a:tcPr>
                </a:tc>
                <a:tc>
                  <a:txBody>
                    <a:bodyPr/>
                    <a:lstStyle/>
                    <a:p>
                      <a:pPr marL="0" lvl="0" indent="0" algn="l" rtl="0">
                        <a:spcBef>
                          <a:spcPts val="0"/>
                        </a:spcBef>
                        <a:spcAft>
                          <a:spcPts val="0"/>
                        </a:spcAft>
                        <a:buNone/>
                      </a:pPr>
                      <a:r>
                        <a:rPr lang="en" b="1">
                          <a:latin typeface="PT Sans"/>
                          <a:ea typeface="PT Sans"/>
                          <a:cs typeface="PT Sans"/>
                          <a:sym typeface="PT Sans"/>
                        </a:rPr>
                        <a:t>82%</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CF1E4"/>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Kamani 2020</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a:t>
                      </a:r>
                      <a:r>
                        <a:rPr lang="en">
                          <a:solidFill>
                            <a:srgbClr val="858585"/>
                          </a:solidFill>
                          <a:latin typeface="PT Sans Narrow"/>
                          <a:ea typeface="PT Sans Narrow"/>
                          <a:cs typeface="PT Sans Narrow"/>
                          <a:sym typeface="PT Sans Narrow"/>
                        </a:rPr>
                        <a:t> (n = 351)</a:t>
                      </a:r>
                      <a:endParaRPr>
                        <a:solidFill>
                          <a:srgbClr val="858585"/>
                        </a:solidFill>
                        <a:latin typeface="PT Sans Narrow"/>
                        <a:ea typeface="PT Sans Narrow"/>
                        <a:cs typeface="PT Sans Narrow"/>
                        <a:sym typeface="PT Sans Narrow"/>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36%</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BF1DD"/>
                    </a:solidFill>
                  </a:tcPr>
                </a:tc>
                <a:tc>
                  <a:txBody>
                    <a:bodyPr/>
                    <a:lstStyle/>
                    <a:p>
                      <a:pPr marL="0" lvl="0" indent="0" algn="l" rtl="0">
                        <a:spcBef>
                          <a:spcPts val="0"/>
                        </a:spcBef>
                        <a:spcAft>
                          <a:spcPts val="0"/>
                        </a:spcAft>
                        <a:buNone/>
                      </a:pPr>
                      <a:r>
                        <a:rPr lang="en" b="1">
                          <a:latin typeface="PT Sans"/>
                          <a:ea typeface="PT Sans"/>
                          <a:cs typeface="PT Sans"/>
                          <a:sym typeface="PT Sans"/>
                        </a:rPr>
                        <a:t>99%</a:t>
                      </a:r>
                      <a:endParaRPr b="1">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CF1E4"/>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latin typeface="PT Sans Narrow"/>
                          <a:ea typeface="PT Sans Narrow"/>
                          <a:cs typeface="PT Sans Narrow"/>
                          <a:sym typeface="PT Sans Narrow"/>
                        </a:rPr>
                        <a:t>Gomes 2017</a:t>
                      </a:r>
                      <a:endParaRPr>
                        <a:latin typeface="PT Sans Narrow"/>
                        <a:ea typeface="PT Sans Narrow"/>
                        <a:cs typeface="PT Sans Narrow"/>
                        <a:sym typeface="PT Sans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7 </a:t>
                      </a:r>
                      <a:endParaRPr>
                        <a:latin typeface="PT Sans"/>
                        <a:ea typeface="PT Sans"/>
                        <a:cs typeface="PT Sans"/>
                        <a:sym typeface="PT Sans"/>
                      </a:endParaRPr>
                    </a:p>
                  </a:txBody>
                  <a:tcPr marL="91425" marR="91425" marT="91425" marB="91425">
                    <a:lnL w="9525" cap="flat" cmpd="sng">
                      <a:solidFill>
                        <a:schemeClr val="dk2"/>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a:latin typeface="PT Sans"/>
                          <a:ea typeface="PT Sans"/>
                          <a:cs typeface="PT Sans"/>
                          <a:sym typeface="PT Sans"/>
                        </a:rPr>
                        <a:t>14%</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BF1DD"/>
                    </a:solidFill>
                  </a:tcPr>
                </a:tc>
                <a:tc>
                  <a:txBody>
                    <a:bodyPr/>
                    <a:lstStyle/>
                    <a:p>
                      <a:pPr marL="0" lvl="0" indent="0" algn="l" rtl="0">
                        <a:spcBef>
                          <a:spcPts val="0"/>
                        </a:spcBef>
                        <a:spcAft>
                          <a:spcPts val="0"/>
                        </a:spcAft>
                        <a:buNone/>
                      </a:pPr>
                      <a:r>
                        <a:rPr lang="en">
                          <a:latin typeface="PT Sans"/>
                          <a:ea typeface="PT Sans"/>
                          <a:cs typeface="PT Sans"/>
                          <a:sym typeface="PT Sans"/>
                        </a:rPr>
                        <a:t>---</a:t>
                      </a:r>
                      <a:endParaRPr>
                        <a:latin typeface="PT Sans"/>
                        <a:ea typeface="PT Sans"/>
                        <a:cs typeface="PT Sans"/>
                        <a:sym typeface="PT Sans"/>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255" name="Google Shape;2255;p142"/>
          <p:cNvSpPr/>
          <p:nvPr/>
        </p:nvSpPr>
        <p:spPr>
          <a:xfrm>
            <a:off x="178450" y="1732700"/>
            <a:ext cx="4471800" cy="2374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56" name="Google Shape;2256;p142"/>
          <p:cNvSpPr/>
          <p:nvPr/>
        </p:nvSpPr>
        <p:spPr>
          <a:xfrm>
            <a:off x="178450" y="1808900"/>
            <a:ext cx="4471800" cy="2374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257" name="Google Shape;2257;p142"/>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Backstory</a:t>
            </a:r>
            <a:endParaRPr/>
          </a:p>
        </p:txBody>
      </p:sp>
      <p:graphicFrame>
        <p:nvGraphicFramePr>
          <p:cNvPr id="177" name="Google Shape;177;p26"/>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78" name="Google Shape;178;p26"/>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9" name="Google Shape;179;p26"/>
          <p:cNvSpPr txBox="1"/>
          <p:nvPr/>
        </p:nvSpPr>
        <p:spPr>
          <a:xfrm>
            <a:off x="5285675" y="1678950"/>
            <a:ext cx="36927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Admitted with MICU with n/v and rigors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Admission BCx were positive</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Never any pressors</a:t>
            </a:r>
            <a:endParaRPr sz="1300">
              <a:solidFill>
                <a:schemeClr val="dk2"/>
              </a:solidFill>
              <a:latin typeface="Open Sans"/>
              <a:ea typeface="Open Sans"/>
              <a:cs typeface="Open Sans"/>
              <a:sym typeface="Open Sans"/>
            </a:endParaRPr>
          </a:p>
        </p:txBody>
      </p:sp>
      <p:sp>
        <p:nvSpPr>
          <p:cNvPr id="180" name="Google Shape;180;p26"/>
          <p:cNvSpPr/>
          <p:nvPr/>
        </p:nvSpPr>
        <p:spPr>
          <a:xfrm>
            <a:off x="616975" y="2790175"/>
            <a:ext cx="4364700" cy="8274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sp>
        <p:nvSpPr>
          <p:cNvPr id="2262" name="Google Shape;2262;p143"/>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263" name="Google Shape;2263;p143"/>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264" name="Google Shape;2264;p143"/>
          <p:cNvSpPr/>
          <p:nvPr/>
        </p:nvSpPr>
        <p:spPr>
          <a:xfrm>
            <a:off x="3257425" y="1310125"/>
            <a:ext cx="22491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Appropriate </a:t>
            </a:r>
            <a:r>
              <a:rPr lang="en" sz="1200" b="1">
                <a:solidFill>
                  <a:schemeClr val="dk2"/>
                </a:solidFill>
                <a:latin typeface="Open Sans"/>
                <a:ea typeface="Open Sans"/>
                <a:cs typeface="Open Sans"/>
                <a:sym typeface="Open Sans"/>
              </a:rPr>
              <a:t>(7-9)</a:t>
            </a:r>
            <a:r>
              <a:rPr lang="en" sz="1200" b="1">
                <a:solidFill>
                  <a:srgbClr val="0C622E"/>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p:txBody>
      </p:sp>
      <p:sp>
        <p:nvSpPr>
          <p:cNvPr id="2265" name="Google Shape;2265;p143"/>
          <p:cNvSpPr/>
          <p:nvPr/>
        </p:nvSpPr>
        <p:spPr>
          <a:xfrm>
            <a:off x="3257425" y="2189799"/>
            <a:ext cx="2249100" cy="376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B03D50"/>
                </a:solidFill>
                <a:latin typeface="Open Sans"/>
                <a:ea typeface="Open Sans"/>
                <a:cs typeface="Open Sans"/>
                <a:sym typeface="Open Sans"/>
              </a:rPr>
              <a:t>Rarely appropriate </a:t>
            </a:r>
            <a:r>
              <a:rPr lang="en" sz="1200" b="1">
                <a:solidFill>
                  <a:schemeClr val="dk2"/>
                </a:solidFill>
                <a:latin typeface="Open Sans"/>
                <a:ea typeface="Open Sans"/>
                <a:cs typeface="Open Sans"/>
                <a:sym typeface="Open Sans"/>
              </a:rPr>
              <a:t>(1-3)</a:t>
            </a:r>
            <a:endParaRPr sz="1200">
              <a:solidFill>
                <a:schemeClr val="dk2"/>
              </a:solidFill>
              <a:latin typeface="Open Sans"/>
              <a:ea typeface="Open Sans"/>
              <a:cs typeface="Open Sans"/>
              <a:sym typeface="Open Sans"/>
            </a:endParaRPr>
          </a:p>
        </p:txBody>
      </p:sp>
      <p:sp>
        <p:nvSpPr>
          <p:cNvPr id="2266" name="Google Shape;2266;p143"/>
          <p:cNvSpPr/>
          <p:nvPr/>
        </p:nvSpPr>
        <p:spPr>
          <a:xfrm>
            <a:off x="3257425" y="1749962"/>
            <a:ext cx="2249100" cy="3762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May be appropriate </a:t>
            </a:r>
            <a:r>
              <a:rPr lang="en" sz="1200" b="1">
                <a:solidFill>
                  <a:schemeClr val="dk2"/>
                </a:solidFill>
                <a:latin typeface="Open Sans"/>
                <a:ea typeface="Open Sans"/>
                <a:cs typeface="Open Sans"/>
                <a:sym typeface="Open Sans"/>
              </a:rPr>
              <a:t>(4-6)</a:t>
            </a:r>
            <a:endParaRPr sz="1200">
              <a:solidFill>
                <a:schemeClr val="dk2"/>
              </a:solidFill>
              <a:latin typeface="Open Sans"/>
              <a:ea typeface="Open Sans"/>
              <a:cs typeface="Open Sans"/>
              <a:sym typeface="Open Sans"/>
            </a:endParaRPr>
          </a:p>
        </p:txBody>
      </p:sp>
      <p:sp>
        <p:nvSpPr>
          <p:cNvPr id="2267" name="Google Shape;2267;p143"/>
          <p:cNvSpPr txBox="1"/>
          <p:nvPr/>
        </p:nvSpPr>
        <p:spPr>
          <a:xfrm>
            <a:off x="362775" y="1700089"/>
            <a:ext cx="2598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Open Sans"/>
                <a:ea typeface="Open Sans"/>
                <a:cs typeface="Open Sans"/>
                <a:sym typeface="Open Sans"/>
              </a:rPr>
              <a:t>Appropriate ranking</a:t>
            </a:r>
            <a:endParaRPr sz="1800">
              <a:solidFill>
                <a:schemeClr val="dk2"/>
              </a:solidFill>
              <a:latin typeface="Open Sans"/>
              <a:ea typeface="Open Sans"/>
              <a:cs typeface="Open Sans"/>
              <a:sym typeface="Open Sans"/>
            </a:endParaRPr>
          </a:p>
        </p:txBody>
      </p:sp>
      <p:sp>
        <p:nvSpPr>
          <p:cNvPr id="2268" name="Google Shape;2268;p143"/>
          <p:cNvSpPr/>
          <p:nvPr/>
        </p:nvSpPr>
        <p:spPr>
          <a:xfrm>
            <a:off x="2981745" y="1314093"/>
            <a:ext cx="158100" cy="124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69" name="Google Shape;2269;p143"/>
          <p:cNvSpPr txBox="1">
            <a:spLocks noGrp="1"/>
          </p:cNvSpPr>
          <p:nvPr>
            <p:ph type="body" idx="1"/>
          </p:nvPr>
        </p:nvSpPr>
        <p:spPr>
          <a:xfrm>
            <a:off x="729450" y="2717250"/>
            <a:ext cx="4777200" cy="163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Ranking</a:t>
            </a:r>
            <a:r>
              <a:rPr lang="en"/>
              <a:t>:</a:t>
            </a:r>
            <a:endParaRPr/>
          </a:p>
          <a:p>
            <a:pPr marL="457200" lvl="0" indent="-311150" algn="l" rtl="0">
              <a:spcBef>
                <a:spcPts val="1200"/>
              </a:spcBef>
              <a:spcAft>
                <a:spcPts val="0"/>
              </a:spcAft>
              <a:buSzPts val="1300"/>
              <a:buChar char="●"/>
            </a:pPr>
            <a:r>
              <a:rPr lang="en"/>
              <a:t>Linear scale from 1-9 by multidisciplinary team</a:t>
            </a:r>
            <a:endParaRPr/>
          </a:p>
          <a:p>
            <a:pPr marL="457200" lvl="0" indent="-311150" algn="l" rtl="0">
              <a:spcBef>
                <a:spcPts val="0"/>
              </a:spcBef>
              <a:spcAft>
                <a:spcPts val="0"/>
              </a:spcAft>
              <a:buSzPts val="1300"/>
              <a:buChar char="●"/>
            </a:pPr>
            <a:r>
              <a:rPr lang="en"/>
              <a:t>Does </a:t>
            </a:r>
            <a:r>
              <a:rPr lang="en" b="1" u="sng">
                <a:solidFill>
                  <a:srgbClr val="C1443C"/>
                </a:solidFill>
              </a:rPr>
              <a:t>not</a:t>
            </a:r>
            <a:r>
              <a:rPr lang="en" b="1">
                <a:solidFill>
                  <a:srgbClr val="C1443C"/>
                </a:solidFill>
              </a:rPr>
              <a:t> </a:t>
            </a:r>
            <a:r>
              <a:rPr lang="en"/>
              <a:t>explicitly </a:t>
            </a:r>
            <a:r>
              <a:rPr lang="en" b="1"/>
              <a:t>consider cost</a:t>
            </a:r>
            <a:endParaRPr b="1"/>
          </a:p>
          <a:p>
            <a:pPr marL="457200" lvl="0" indent="-311150" algn="l" rtl="0">
              <a:spcBef>
                <a:spcPts val="0"/>
              </a:spcBef>
              <a:spcAft>
                <a:spcPts val="0"/>
              </a:spcAft>
              <a:buSzPts val="1300"/>
              <a:buChar char="●"/>
            </a:pPr>
            <a:r>
              <a:rPr lang="en"/>
              <a:t>Assumes </a:t>
            </a:r>
            <a:r>
              <a:rPr lang="en" b="1">
                <a:solidFill>
                  <a:srgbClr val="3B71CA"/>
                </a:solidFill>
              </a:rPr>
              <a:t>whole body PET/CT</a:t>
            </a:r>
            <a:r>
              <a:rPr lang="en"/>
              <a:t> (vertex to thigh)</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273"/>
        <p:cNvGrpSpPr/>
        <p:nvPr/>
      </p:nvGrpSpPr>
      <p:grpSpPr>
        <a:xfrm>
          <a:off x="0" y="0"/>
          <a:ext cx="0" cy="0"/>
          <a:chOff x="0" y="0"/>
          <a:chExt cx="0" cy="0"/>
        </a:xfrm>
      </p:grpSpPr>
      <p:sp>
        <p:nvSpPr>
          <p:cNvPr id="2274" name="Google Shape;2274;p144"/>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275" name="Google Shape;2275;p144"/>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276" name="Google Shape;2276;p144"/>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277" name="Google Shape;2277;p144"/>
          <p:cNvSpPr/>
          <p:nvPr/>
        </p:nvSpPr>
        <p:spPr>
          <a:xfrm>
            <a:off x="5732725" y="2522225"/>
            <a:ext cx="1191900" cy="62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Definitive</a:t>
            </a:r>
            <a:endParaRPr>
              <a:latin typeface="PT Sans"/>
              <a:ea typeface="PT Sans"/>
              <a:cs typeface="PT Sans"/>
              <a:sym typeface="PT Sans"/>
            </a:endParaRPr>
          </a:p>
        </p:txBody>
      </p:sp>
      <p:sp>
        <p:nvSpPr>
          <p:cNvPr id="2278" name="Google Shape;2278;p144"/>
          <p:cNvSpPr/>
          <p:nvPr/>
        </p:nvSpPr>
        <p:spPr>
          <a:xfrm>
            <a:off x="7228550" y="2522225"/>
            <a:ext cx="1731300" cy="621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Possible or rejected,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279" name="Google Shape;2279;p144"/>
          <p:cNvSpPr/>
          <p:nvPr/>
        </p:nvSpPr>
        <p:spPr>
          <a:xfrm>
            <a:off x="5977250" y="3526875"/>
            <a:ext cx="1251300" cy="367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Native</a:t>
            </a:r>
            <a:endParaRPr>
              <a:latin typeface="PT Sans"/>
              <a:ea typeface="PT Sans"/>
              <a:cs typeface="PT Sans"/>
              <a:sym typeface="PT Sans"/>
            </a:endParaRPr>
          </a:p>
        </p:txBody>
      </p:sp>
      <p:sp>
        <p:nvSpPr>
          <p:cNvPr id="2280" name="Google Shape;2280;p144"/>
          <p:cNvSpPr/>
          <p:nvPr/>
        </p:nvSpPr>
        <p:spPr>
          <a:xfrm>
            <a:off x="7478200" y="3526875"/>
            <a:ext cx="1352700" cy="367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Prosthetic</a:t>
            </a:r>
            <a:endParaRPr>
              <a:latin typeface="PT Sans"/>
              <a:ea typeface="PT Sans"/>
              <a:cs typeface="PT Sans"/>
              <a:sym typeface="PT Sans"/>
            </a:endParaRPr>
          </a:p>
        </p:txBody>
      </p:sp>
      <p:cxnSp>
        <p:nvCxnSpPr>
          <p:cNvPr id="2281" name="Google Shape;2281;p144"/>
          <p:cNvCxnSpPr>
            <a:stCxn id="2276" idx="2"/>
            <a:endCxn id="2277" idx="0"/>
          </p:cNvCxnSpPr>
          <p:nvPr/>
        </p:nvCxnSpPr>
        <p:spPr>
          <a:xfrm rot="5400000">
            <a:off x="6634375" y="1810313"/>
            <a:ext cx="406500" cy="1017600"/>
          </a:xfrm>
          <a:prstGeom prst="bentConnector3">
            <a:avLst>
              <a:gd name="adj1" fmla="val 49983"/>
            </a:avLst>
          </a:prstGeom>
          <a:noFill/>
          <a:ln w="19050" cap="flat" cmpd="sng">
            <a:solidFill>
              <a:schemeClr val="dk2"/>
            </a:solidFill>
            <a:prstDash val="dash"/>
            <a:round/>
            <a:headEnd type="none" w="med" len="med"/>
            <a:tailEnd type="triangle" w="med" len="med"/>
          </a:ln>
        </p:spPr>
      </p:cxnSp>
      <p:sp>
        <p:nvSpPr>
          <p:cNvPr id="2282" name="Google Shape;2282;p144"/>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283" name="Google Shape;2283;p144"/>
          <p:cNvSpPr/>
          <p:nvPr/>
        </p:nvSpPr>
        <p:spPr>
          <a:xfrm>
            <a:off x="3257421" y="1310125"/>
            <a:ext cx="17313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Appropriate </a:t>
            </a:r>
            <a:endParaRPr sz="1200">
              <a:solidFill>
                <a:srgbClr val="1A1A1A"/>
              </a:solidFill>
              <a:latin typeface="Open Sans"/>
              <a:ea typeface="Open Sans"/>
              <a:cs typeface="Open Sans"/>
              <a:sym typeface="Open Sans"/>
            </a:endParaRPr>
          </a:p>
        </p:txBody>
      </p:sp>
      <p:sp>
        <p:nvSpPr>
          <p:cNvPr id="2284" name="Google Shape;2284;p144"/>
          <p:cNvSpPr/>
          <p:nvPr/>
        </p:nvSpPr>
        <p:spPr>
          <a:xfrm>
            <a:off x="3257421" y="2189790"/>
            <a:ext cx="1731300" cy="376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B03D50"/>
                </a:solidFill>
                <a:latin typeface="Open Sans"/>
                <a:ea typeface="Open Sans"/>
                <a:cs typeface="Open Sans"/>
                <a:sym typeface="Open Sans"/>
              </a:rPr>
              <a:t>Rarely appropriate</a:t>
            </a:r>
            <a:endParaRPr sz="1200">
              <a:solidFill>
                <a:srgbClr val="1A1A1A"/>
              </a:solidFill>
              <a:latin typeface="Open Sans"/>
              <a:ea typeface="Open Sans"/>
              <a:cs typeface="Open Sans"/>
              <a:sym typeface="Open Sans"/>
            </a:endParaRPr>
          </a:p>
        </p:txBody>
      </p:sp>
      <p:sp>
        <p:nvSpPr>
          <p:cNvPr id="2285" name="Google Shape;2285;p144"/>
          <p:cNvSpPr/>
          <p:nvPr/>
        </p:nvSpPr>
        <p:spPr>
          <a:xfrm>
            <a:off x="3257421" y="1749957"/>
            <a:ext cx="1731300" cy="3762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May be appropriate</a:t>
            </a:r>
            <a:endParaRPr sz="1200">
              <a:solidFill>
                <a:srgbClr val="1A1A1A"/>
              </a:solidFill>
              <a:latin typeface="Open Sans"/>
              <a:ea typeface="Open Sans"/>
              <a:cs typeface="Open Sans"/>
              <a:sym typeface="Open Sans"/>
            </a:endParaRPr>
          </a:p>
        </p:txBody>
      </p:sp>
      <p:sp>
        <p:nvSpPr>
          <p:cNvPr id="2286" name="Google Shape;2286;p144"/>
          <p:cNvSpPr txBox="1"/>
          <p:nvPr/>
        </p:nvSpPr>
        <p:spPr>
          <a:xfrm>
            <a:off x="362775" y="1700089"/>
            <a:ext cx="2598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Open Sans"/>
                <a:ea typeface="Open Sans"/>
                <a:cs typeface="Open Sans"/>
                <a:sym typeface="Open Sans"/>
              </a:rPr>
              <a:t>Appropriate ranking</a:t>
            </a:r>
            <a:endParaRPr sz="1800">
              <a:solidFill>
                <a:schemeClr val="dk2"/>
              </a:solidFill>
              <a:latin typeface="Open Sans"/>
              <a:ea typeface="Open Sans"/>
              <a:cs typeface="Open Sans"/>
              <a:sym typeface="Open Sans"/>
            </a:endParaRPr>
          </a:p>
        </p:txBody>
      </p:sp>
      <p:sp>
        <p:nvSpPr>
          <p:cNvPr id="2287" name="Google Shape;2287;p144"/>
          <p:cNvSpPr/>
          <p:nvPr/>
        </p:nvSpPr>
        <p:spPr>
          <a:xfrm>
            <a:off x="2981745" y="1314093"/>
            <a:ext cx="158100" cy="124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88" name="Google Shape;2288;p144"/>
          <p:cNvSpPr/>
          <p:nvPr/>
        </p:nvSpPr>
        <p:spPr>
          <a:xfrm>
            <a:off x="515375" y="1252349"/>
            <a:ext cx="4567800" cy="1464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Google Shape;2293;p145"/>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294" name="Google Shape;2294;p145"/>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295" name="Google Shape;2295;p145"/>
          <p:cNvSpPr txBox="1">
            <a:spLocks noGrp="1"/>
          </p:cNvSpPr>
          <p:nvPr>
            <p:ph type="body" idx="1"/>
          </p:nvPr>
        </p:nvSpPr>
        <p:spPr>
          <a:xfrm>
            <a:off x="729450" y="2717250"/>
            <a:ext cx="4777200" cy="117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Definitive IE</a:t>
            </a:r>
            <a:r>
              <a:rPr lang="en"/>
              <a:t>:</a:t>
            </a:r>
            <a:endParaRPr/>
          </a:p>
          <a:p>
            <a:pPr marL="457200" lvl="0" indent="-311150" algn="l" rtl="0">
              <a:spcBef>
                <a:spcPts val="1200"/>
              </a:spcBef>
              <a:spcAft>
                <a:spcPts val="0"/>
              </a:spcAft>
              <a:buSzPts val="1300"/>
              <a:buChar char="●"/>
            </a:pPr>
            <a:r>
              <a:rPr lang="en" u="sng"/>
              <a:t>Both</a:t>
            </a:r>
            <a:r>
              <a:rPr lang="en"/>
              <a:t>: </a:t>
            </a:r>
            <a:r>
              <a:rPr lang="en" b="1">
                <a:solidFill>
                  <a:srgbClr val="356635"/>
                </a:solidFill>
              </a:rPr>
              <a:t>Detection of infectious source</a:t>
            </a:r>
            <a:r>
              <a:rPr lang="en"/>
              <a:t> / focus in presence of hardware or persistent bacteremia</a:t>
            </a:r>
            <a:endParaRPr/>
          </a:p>
        </p:txBody>
      </p:sp>
      <p:sp>
        <p:nvSpPr>
          <p:cNvPr id="2296" name="Google Shape;2296;p145"/>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297" name="Google Shape;2297;p145"/>
          <p:cNvSpPr/>
          <p:nvPr/>
        </p:nvSpPr>
        <p:spPr>
          <a:xfrm>
            <a:off x="5732725" y="2522225"/>
            <a:ext cx="11919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Definitive</a:t>
            </a:r>
            <a:endParaRPr b="1">
              <a:latin typeface="PT Sans"/>
              <a:ea typeface="PT Sans"/>
              <a:cs typeface="PT Sans"/>
              <a:sym typeface="PT Sans"/>
            </a:endParaRPr>
          </a:p>
        </p:txBody>
      </p:sp>
      <p:sp>
        <p:nvSpPr>
          <p:cNvPr id="2298" name="Google Shape;2298;p145"/>
          <p:cNvSpPr/>
          <p:nvPr/>
        </p:nvSpPr>
        <p:spPr>
          <a:xfrm>
            <a:off x="7228550" y="2522225"/>
            <a:ext cx="1731300" cy="621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Possible or rejected,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299" name="Google Shape;2299;p145"/>
          <p:cNvSpPr/>
          <p:nvPr/>
        </p:nvSpPr>
        <p:spPr>
          <a:xfrm>
            <a:off x="5977250" y="3526875"/>
            <a:ext cx="1251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(7.5)</a:t>
            </a:r>
            <a:endParaRPr>
              <a:latin typeface="PT Sans"/>
              <a:ea typeface="PT Sans"/>
              <a:cs typeface="PT Sans"/>
              <a:sym typeface="PT Sans"/>
            </a:endParaRPr>
          </a:p>
        </p:txBody>
      </p:sp>
      <p:sp>
        <p:nvSpPr>
          <p:cNvPr id="2300" name="Google Shape;2300;p145"/>
          <p:cNvSpPr/>
          <p:nvPr/>
        </p:nvSpPr>
        <p:spPr>
          <a:xfrm>
            <a:off x="7478200" y="3526875"/>
            <a:ext cx="1380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(8)</a:t>
            </a:r>
            <a:endParaRPr>
              <a:latin typeface="PT Sans"/>
              <a:ea typeface="PT Sans"/>
              <a:cs typeface="PT Sans"/>
              <a:sym typeface="PT Sans"/>
            </a:endParaRPr>
          </a:p>
        </p:txBody>
      </p:sp>
      <p:cxnSp>
        <p:nvCxnSpPr>
          <p:cNvPr id="2301" name="Google Shape;2301;p145"/>
          <p:cNvCxnSpPr>
            <a:stCxn id="2296" idx="2"/>
            <a:endCxn id="2297" idx="0"/>
          </p:cNvCxnSpPr>
          <p:nvPr/>
        </p:nvCxnSpPr>
        <p:spPr>
          <a:xfrm rot="5400000">
            <a:off x="6634375" y="1810313"/>
            <a:ext cx="406500" cy="10176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302" name="Google Shape;2302;p145"/>
          <p:cNvCxnSpPr>
            <a:stCxn id="2297" idx="2"/>
            <a:endCxn id="2299" idx="0"/>
          </p:cNvCxnSpPr>
          <p:nvPr/>
        </p:nvCxnSpPr>
        <p:spPr>
          <a:xfrm rot="-5400000" flipH="1">
            <a:off x="6273925" y="3197975"/>
            <a:ext cx="383700" cy="274200"/>
          </a:xfrm>
          <a:prstGeom prst="bentConnector3">
            <a:avLst>
              <a:gd name="adj1" fmla="val 49993"/>
            </a:avLst>
          </a:prstGeom>
          <a:noFill/>
          <a:ln w="19050" cap="flat" cmpd="sng">
            <a:solidFill>
              <a:schemeClr val="dk2"/>
            </a:solidFill>
            <a:prstDash val="solid"/>
            <a:round/>
            <a:headEnd type="none" w="med" len="med"/>
            <a:tailEnd type="triangle" w="med" len="med"/>
          </a:ln>
        </p:spPr>
      </p:cxnSp>
      <p:cxnSp>
        <p:nvCxnSpPr>
          <p:cNvPr id="2303" name="Google Shape;2303;p145"/>
          <p:cNvCxnSpPr>
            <a:stCxn id="2297" idx="2"/>
            <a:endCxn id="2300" idx="0"/>
          </p:cNvCxnSpPr>
          <p:nvPr/>
        </p:nvCxnSpPr>
        <p:spPr>
          <a:xfrm rot="-5400000" flipH="1">
            <a:off x="7056625" y="2415275"/>
            <a:ext cx="383700" cy="18396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304" name="Google Shape;2304;p145"/>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305" name="Google Shape;2305;p145"/>
          <p:cNvSpPr/>
          <p:nvPr/>
        </p:nvSpPr>
        <p:spPr>
          <a:xfrm>
            <a:off x="3257421" y="1310125"/>
            <a:ext cx="17313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Appropriate </a:t>
            </a:r>
            <a:endParaRPr sz="1200">
              <a:solidFill>
                <a:srgbClr val="1A1A1A"/>
              </a:solidFill>
              <a:latin typeface="Open Sans"/>
              <a:ea typeface="Open Sans"/>
              <a:cs typeface="Open Sans"/>
              <a:sym typeface="Open Sans"/>
            </a:endParaRPr>
          </a:p>
        </p:txBody>
      </p:sp>
      <p:sp>
        <p:nvSpPr>
          <p:cNvPr id="2306" name="Google Shape;2306;p145"/>
          <p:cNvSpPr/>
          <p:nvPr/>
        </p:nvSpPr>
        <p:spPr>
          <a:xfrm>
            <a:off x="3257421" y="2189790"/>
            <a:ext cx="1731300" cy="376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B03D50"/>
                </a:solidFill>
                <a:latin typeface="Open Sans"/>
                <a:ea typeface="Open Sans"/>
                <a:cs typeface="Open Sans"/>
                <a:sym typeface="Open Sans"/>
              </a:rPr>
              <a:t>Rarely appropriate</a:t>
            </a:r>
            <a:endParaRPr sz="1200">
              <a:solidFill>
                <a:srgbClr val="1A1A1A"/>
              </a:solidFill>
              <a:latin typeface="Open Sans"/>
              <a:ea typeface="Open Sans"/>
              <a:cs typeface="Open Sans"/>
              <a:sym typeface="Open Sans"/>
            </a:endParaRPr>
          </a:p>
        </p:txBody>
      </p:sp>
      <p:sp>
        <p:nvSpPr>
          <p:cNvPr id="2307" name="Google Shape;2307;p145"/>
          <p:cNvSpPr/>
          <p:nvPr/>
        </p:nvSpPr>
        <p:spPr>
          <a:xfrm>
            <a:off x="3257421" y="1749957"/>
            <a:ext cx="1731300" cy="3762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May be appropriate</a:t>
            </a:r>
            <a:endParaRPr sz="1200">
              <a:solidFill>
                <a:srgbClr val="1A1A1A"/>
              </a:solidFill>
              <a:latin typeface="Open Sans"/>
              <a:ea typeface="Open Sans"/>
              <a:cs typeface="Open Sans"/>
              <a:sym typeface="Open Sans"/>
            </a:endParaRPr>
          </a:p>
        </p:txBody>
      </p:sp>
      <p:sp>
        <p:nvSpPr>
          <p:cNvPr id="2308" name="Google Shape;2308;p145"/>
          <p:cNvSpPr txBox="1"/>
          <p:nvPr/>
        </p:nvSpPr>
        <p:spPr>
          <a:xfrm>
            <a:off x="362775" y="1700089"/>
            <a:ext cx="2598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Open Sans"/>
                <a:ea typeface="Open Sans"/>
                <a:cs typeface="Open Sans"/>
                <a:sym typeface="Open Sans"/>
              </a:rPr>
              <a:t>Appropriate ranking</a:t>
            </a:r>
            <a:endParaRPr sz="1800">
              <a:solidFill>
                <a:schemeClr val="dk2"/>
              </a:solidFill>
              <a:latin typeface="Open Sans"/>
              <a:ea typeface="Open Sans"/>
              <a:cs typeface="Open Sans"/>
              <a:sym typeface="Open Sans"/>
            </a:endParaRPr>
          </a:p>
        </p:txBody>
      </p:sp>
      <p:sp>
        <p:nvSpPr>
          <p:cNvPr id="2309" name="Google Shape;2309;p145"/>
          <p:cNvSpPr/>
          <p:nvPr/>
        </p:nvSpPr>
        <p:spPr>
          <a:xfrm>
            <a:off x="2981745" y="1314093"/>
            <a:ext cx="158100" cy="124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10" name="Google Shape;2310;p145"/>
          <p:cNvSpPr/>
          <p:nvPr/>
        </p:nvSpPr>
        <p:spPr>
          <a:xfrm>
            <a:off x="515375" y="1252349"/>
            <a:ext cx="4567800" cy="1464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2315" name="Google Shape;2315;p146"/>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316" name="Google Shape;2316;p146"/>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317" name="Google Shape;2317;p146"/>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318" name="Google Shape;2318;p146"/>
          <p:cNvSpPr txBox="1">
            <a:spLocks noGrp="1"/>
          </p:cNvSpPr>
          <p:nvPr>
            <p:ph type="body" idx="1"/>
          </p:nvPr>
        </p:nvSpPr>
        <p:spPr>
          <a:xfrm>
            <a:off x="729450" y="2717250"/>
            <a:ext cx="4777200" cy="190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Definitive IE</a:t>
            </a:r>
            <a:r>
              <a:rPr lang="en"/>
              <a:t>:</a:t>
            </a:r>
            <a:endParaRPr/>
          </a:p>
          <a:p>
            <a:pPr marL="457200" lvl="0" indent="-311150" algn="l" rtl="0">
              <a:spcBef>
                <a:spcPts val="1200"/>
              </a:spcBef>
              <a:spcAft>
                <a:spcPts val="0"/>
              </a:spcAft>
              <a:buSzPts val="1300"/>
              <a:buChar char="●"/>
            </a:pPr>
            <a:r>
              <a:rPr lang="en" u="sng"/>
              <a:t>Both</a:t>
            </a:r>
            <a:r>
              <a:rPr lang="en"/>
              <a:t>: </a:t>
            </a:r>
            <a:r>
              <a:rPr lang="en" b="1">
                <a:solidFill>
                  <a:srgbClr val="356635"/>
                </a:solidFill>
              </a:rPr>
              <a:t>Detection of infectious source</a:t>
            </a:r>
            <a:r>
              <a:rPr lang="en"/>
              <a:t> / focus in presence of hardware or persistent bacteremia</a:t>
            </a:r>
            <a:endParaRPr/>
          </a:p>
          <a:p>
            <a:pPr marL="457200" lvl="0" indent="-311150" algn="l" rtl="0">
              <a:spcBef>
                <a:spcPts val="0"/>
              </a:spcBef>
              <a:spcAft>
                <a:spcPts val="0"/>
              </a:spcAft>
              <a:buSzPts val="1300"/>
              <a:buChar char="●"/>
            </a:pPr>
            <a:r>
              <a:rPr lang="en" u="sng"/>
              <a:t>PVE</a:t>
            </a:r>
            <a:r>
              <a:rPr lang="en"/>
              <a:t>: </a:t>
            </a:r>
            <a:r>
              <a:rPr lang="en" b="1">
                <a:solidFill>
                  <a:srgbClr val="0C622E"/>
                </a:solidFill>
              </a:rPr>
              <a:t>Left sided embolic</a:t>
            </a:r>
            <a:r>
              <a:rPr lang="en"/>
              <a:t> event</a:t>
            </a:r>
            <a:endParaRPr/>
          </a:p>
        </p:txBody>
      </p:sp>
      <p:sp>
        <p:nvSpPr>
          <p:cNvPr id="2319" name="Google Shape;2319;p146"/>
          <p:cNvSpPr/>
          <p:nvPr/>
        </p:nvSpPr>
        <p:spPr>
          <a:xfrm>
            <a:off x="5732725" y="2522225"/>
            <a:ext cx="11919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Definitive</a:t>
            </a:r>
            <a:endParaRPr b="1">
              <a:latin typeface="PT Sans"/>
              <a:ea typeface="PT Sans"/>
              <a:cs typeface="PT Sans"/>
              <a:sym typeface="PT Sans"/>
            </a:endParaRPr>
          </a:p>
        </p:txBody>
      </p:sp>
      <p:sp>
        <p:nvSpPr>
          <p:cNvPr id="2320" name="Google Shape;2320;p146"/>
          <p:cNvSpPr/>
          <p:nvPr/>
        </p:nvSpPr>
        <p:spPr>
          <a:xfrm>
            <a:off x="7228550" y="2522225"/>
            <a:ext cx="1731300" cy="621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Possible or rejected,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321" name="Google Shape;2321;p146"/>
          <p:cNvSpPr/>
          <p:nvPr/>
        </p:nvSpPr>
        <p:spPr>
          <a:xfrm>
            <a:off x="5977250" y="3526875"/>
            <a:ext cx="1251300" cy="367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a:t>
            </a:r>
            <a:endParaRPr>
              <a:latin typeface="PT Sans"/>
              <a:ea typeface="PT Sans"/>
              <a:cs typeface="PT Sans"/>
              <a:sym typeface="PT Sans"/>
            </a:endParaRPr>
          </a:p>
        </p:txBody>
      </p:sp>
      <p:sp>
        <p:nvSpPr>
          <p:cNvPr id="2322" name="Google Shape;2322;p146"/>
          <p:cNvSpPr/>
          <p:nvPr/>
        </p:nvSpPr>
        <p:spPr>
          <a:xfrm>
            <a:off x="7478200" y="3526875"/>
            <a:ext cx="1380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(7.5)</a:t>
            </a:r>
            <a:endParaRPr>
              <a:latin typeface="PT Sans"/>
              <a:ea typeface="PT Sans"/>
              <a:cs typeface="PT Sans"/>
              <a:sym typeface="PT Sans"/>
            </a:endParaRPr>
          </a:p>
        </p:txBody>
      </p:sp>
      <p:cxnSp>
        <p:nvCxnSpPr>
          <p:cNvPr id="2323" name="Google Shape;2323;p146"/>
          <p:cNvCxnSpPr>
            <a:stCxn id="2317" idx="2"/>
            <a:endCxn id="2319" idx="0"/>
          </p:cNvCxnSpPr>
          <p:nvPr/>
        </p:nvCxnSpPr>
        <p:spPr>
          <a:xfrm rot="5400000">
            <a:off x="6634375" y="1810313"/>
            <a:ext cx="406500" cy="10176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324" name="Google Shape;2324;p146"/>
          <p:cNvCxnSpPr>
            <a:stCxn id="2319" idx="2"/>
            <a:endCxn id="2321" idx="0"/>
          </p:cNvCxnSpPr>
          <p:nvPr/>
        </p:nvCxnSpPr>
        <p:spPr>
          <a:xfrm rot="-5400000" flipH="1">
            <a:off x="6273925" y="3197975"/>
            <a:ext cx="383700" cy="274200"/>
          </a:xfrm>
          <a:prstGeom prst="bentConnector3">
            <a:avLst>
              <a:gd name="adj1" fmla="val 49993"/>
            </a:avLst>
          </a:prstGeom>
          <a:noFill/>
          <a:ln w="19050" cap="flat" cmpd="sng">
            <a:solidFill>
              <a:schemeClr val="dk2"/>
            </a:solidFill>
            <a:prstDash val="solid"/>
            <a:round/>
            <a:headEnd type="none" w="med" len="med"/>
            <a:tailEnd type="triangle" w="med" len="med"/>
          </a:ln>
        </p:spPr>
      </p:cxnSp>
      <p:cxnSp>
        <p:nvCxnSpPr>
          <p:cNvPr id="2325" name="Google Shape;2325;p146"/>
          <p:cNvCxnSpPr>
            <a:stCxn id="2319" idx="2"/>
            <a:endCxn id="2322" idx="0"/>
          </p:cNvCxnSpPr>
          <p:nvPr/>
        </p:nvCxnSpPr>
        <p:spPr>
          <a:xfrm rot="-5400000" flipH="1">
            <a:off x="7056625" y="2415275"/>
            <a:ext cx="383700" cy="18396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326" name="Google Shape;2326;p146"/>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327" name="Google Shape;2327;p146"/>
          <p:cNvSpPr/>
          <p:nvPr/>
        </p:nvSpPr>
        <p:spPr>
          <a:xfrm>
            <a:off x="3257421" y="1310125"/>
            <a:ext cx="17313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Appropriate </a:t>
            </a:r>
            <a:endParaRPr sz="1200">
              <a:solidFill>
                <a:srgbClr val="1A1A1A"/>
              </a:solidFill>
              <a:latin typeface="Open Sans"/>
              <a:ea typeface="Open Sans"/>
              <a:cs typeface="Open Sans"/>
              <a:sym typeface="Open Sans"/>
            </a:endParaRPr>
          </a:p>
        </p:txBody>
      </p:sp>
      <p:sp>
        <p:nvSpPr>
          <p:cNvPr id="2328" name="Google Shape;2328;p146"/>
          <p:cNvSpPr/>
          <p:nvPr/>
        </p:nvSpPr>
        <p:spPr>
          <a:xfrm>
            <a:off x="3257421" y="2189790"/>
            <a:ext cx="1731300" cy="376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B03D50"/>
                </a:solidFill>
                <a:latin typeface="Open Sans"/>
                <a:ea typeface="Open Sans"/>
                <a:cs typeface="Open Sans"/>
                <a:sym typeface="Open Sans"/>
              </a:rPr>
              <a:t>Rarely appropriate</a:t>
            </a:r>
            <a:endParaRPr sz="1200">
              <a:solidFill>
                <a:srgbClr val="1A1A1A"/>
              </a:solidFill>
              <a:latin typeface="Open Sans"/>
              <a:ea typeface="Open Sans"/>
              <a:cs typeface="Open Sans"/>
              <a:sym typeface="Open Sans"/>
            </a:endParaRPr>
          </a:p>
        </p:txBody>
      </p:sp>
      <p:sp>
        <p:nvSpPr>
          <p:cNvPr id="2329" name="Google Shape;2329;p146"/>
          <p:cNvSpPr/>
          <p:nvPr/>
        </p:nvSpPr>
        <p:spPr>
          <a:xfrm>
            <a:off x="3257421" y="1749957"/>
            <a:ext cx="1731300" cy="3762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May be appropriate</a:t>
            </a:r>
            <a:endParaRPr sz="1200">
              <a:solidFill>
                <a:srgbClr val="1A1A1A"/>
              </a:solidFill>
              <a:latin typeface="Open Sans"/>
              <a:ea typeface="Open Sans"/>
              <a:cs typeface="Open Sans"/>
              <a:sym typeface="Open Sans"/>
            </a:endParaRPr>
          </a:p>
        </p:txBody>
      </p:sp>
      <p:sp>
        <p:nvSpPr>
          <p:cNvPr id="2330" name="Google Shape;2330;p146"/>
          <p:cNvSpPr txBox="1"/>
          <p:nvPr/>
        </p:nvSpPr>
        <p:spPr>
          <a:xfrm>
            <a:off x="362775" y="1700089"/>
            <a:ext cx="2598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Open Sans"/>
                <a:ea typeface="Open Sans"/>
                <a:cs typeface="Open Sans"/>
                <a:sym typeface="Open Sans"/>
              </a:rPr>
              <a:t>Appropriate ranking</a:t>
            </a:r>
            <a:endParaRPr sz="1800">
              <a:solidFill>
                <a:schemeClr val="dk2"/>
              </a:solidFill>
              <a:latin typeface="Open Sans"/>
              <a:ea typeface="Open Sans"/>
              <a:cs typeface="Open Sans"/>
              <a:sym typeface="Open Sans"/>
            </a:endParaRPr>
          </a:p>
        </p:txBody>
      </p:sp>
      <p:sp>
        <p:nvSpPr>
          <p:cNvPr id="2331" name="Google Shape;2331;p146"/>
          <p:cNvSpPr/>
          <p:nvPr/>
        </p:nvSpPr>
        <p:spPr>
          <a:xfrm>
            <a:off x="2981745" y="1314093"/>
            <a:ext cx="158100" cy="124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32" name="Google Shape;2332;p146"/>
          <p:cNvSpPr/>
          <p:nvPr/>
        </p:nvSpPr>
        <p:spPr>
          <a:xfrm>
            <a:off x="515375" y="1252349"/>
            <a:ext cx="4567800" cy="1464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33" name="Google Shape;2333;p146"/>
          <p:cNvSpPr/>
          <p:nvPr/>
        </p:nvSpPr>
        <p:spPr>
          <a:xfrm>
            <a:off x="584900" y="3119475"/>
            <a:ext cx="45678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337"/>
        <p:cNvGrpSpPr/>
        <p:nvPr/>
      </p:nvGrpSpPr>
      <p:grpSpPr>
        <a:xfrm>
          <a:off x="0" y="0"/>
          <a:ext cx="0" cy="0"/>
          <a:chOff x="0" y="0"/>
          <a:chExt cx="0" cy="0"/>
        </a:xfrm>
      </p:grpSpPr>
      <p:sp>
        <p:nvSpPr>
          <p:cNvPr id="2338" name="Google Shape;2338;p147"/>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339" name="Google Shape;2339;p147"/>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340" name="Google Shape;2340;p147"/>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341" name="Google Shape;2341;p147"/>
          <p:cNvSpPr txBox="1">
            <a:spLocks noGrp="1"/>
          </p:cNvSpPr>
          <p:nvPr>
            <p:ph type="body" idx="1"/>
          </p:nvPr>
        </p:nvSpPr>
        <p:spPr>
          <a:xfrm>
            <a:off x="729450" y="2717250"/>
            <a:ext cx="4777200" cy="190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Definitive IE</a:t>
            </a:r>
            <a:r>
              <a:rPr lang="en"/>
              <a:t>:</a:t>
            </a:r>
            <a:endParaRPr/>
          </a:p>
          <a:p>
            <a:pPr marL="457200" lvl="0" indent="-311150" algn="l" rtl="0">
              <a:spcBef>
                <a:spcPts val="1200"/>
              </a:spcBef>
              <a:spcAft>
                <a:spcPts val="0"/>
              </a:spcAft>
              <a:buSzPts val="1300"/>
              <a:buChar char="●"/>
            </a:pPr>
            <a:r>
              <a:rPr lang="en" u="sng"/>
              <a:t>Both</a:t>
            </a:r>
            <a:r>
              <a:rPr lang="en"/>
              <a:t>: </a:t>
            </a:r>
            <a:r>
              <a:rPr lang="en" b="1">
                <a:solidFill>
                  <a:srgbClr val="356635"/>
                </a:solidFill>
              </a:rPr>
              <a:t>Detection of infectious source</a:t>
            </a:r>
            <a:r>
              <a:rPr lang="en"/>
              <a:t> / focus in presence of hardware or persistent bacteremia</a:t>
            </a:r>
            <a:endParaRPr/>
          </a:p>
          <a:p>
            <a:pPr marL="457200" lvl="0" indent="-311150" algn="l" rtl="0">
              <a:spcBef>
                <a:spcPts val="0"/>
              </a:spcBef>
              <a:spcAft>
                <a:spcPts val="0"/>
              </a:spcAft>
              <a:buSzPts val="1300"/>
              <a:buChar char="●"/>
            </a:pPr>
            <a:r>
              <a:rPr lang="en" u="sng"/>
              <a:t>PVE</a:t>
            </a:r>
            <a:r>
              <a:rPr lang="en"/>
              <a:t>: </a:t>
            </a:r>
            <a:r>
              <a:rPr lang="en" b="1">
                <a:solidFill>
                  <a:srgbClr val="0C622E"/>
                </a:solidFill>
              </a:rPr>
              <a:t>Left sided embolic</a:t>
            </a:r>
            <a:r>
              <a:rPr lang="en"/>
              <a:t> event</a:t>
            </a:r>
            <a:endParaRPr/>
          </a:p>
          <a:p>
            <a:pPr marL="457200" lvl="0" indent="-311150" algn="l" rtl="0">
              <a:spcBef>
                <a:spcPts val="0"/>
              </a:spcBef>
              <a:spcAft>
                <a:spcPts val="0"/>
              </a:spcAft>
              <a:buSzPts val="1300"/>
              <a:buChar char="●"/>
            </a:pPr>
            <a:r>
              <a:rPr lang="en" u="sng"/>
              <a:t>PVE</a:t>
            </a:r>
            <a:r>
              <a:rPr lang="en"/>
              <a:t>: </a:t>
            </a:r>
            <a:r>
              <a:rPr lang="en" b="1">
                <a:solidFill>
                  <a:srgbClr val="896110"/>
                </a:solidFill>
              </a:rPr>
              <a:t>Monitoring of therapy</a:t>
            </a:r>
            <a:endParaRPr>
              <a:solidFill>
                <a:srgbClr val="896110"/>
              </a:solidFill>
            </a:endParaRPr>
          </a:p>
        </p:txBody>
      </p:sp>
      <p:sp>
        <p:nvSpPr>
          <p:cNvPr id="2342" name="Google Shape;2342;p147"/>
          <p:cNvSpPr/>
          <p:nvPr/>
        </p:nvSpPr>
        <p:spPr>
          <a:xfrm>
            <a:off x="5732725" y="2522225"/>
            <a:ext cx="11919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Definitive</a:t>
            </a:r>
            <a:endParaRPr b="1">
              <a:latin typeface="PT Sans"/>
              <a:ea typeface="PT Sans"/>
              <a:cs typeface="PT Sans"/>
              <a:sym typeface="PT Sans"/>
            </a:endParaRPr>
          </a:p>
        </p:txBody>
      </p:sp>
      <p:sp>
        <p:nvSpPr>
          <p:cNvPr id="2343" name="Google Shape;2343;p147"/>
          <p:cNvSpPr/>
          <p:nvPr/>
        </p:nvSpPr>
        <p:spPr>
          <a:xfrm>
            <a:off x="7228550" y="2522225"/>
            <a:ext cx="1731300" cy="621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Possible or rejected,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344" name="Google Shape;2344;p147"/>
          <p:cNvSpPr/>
          <p:nvPr/>
        </p:nvSpPr>
        <p:spPr>
          <a:xfrm>
            <a:off x="5977250" y="3526875"/>
            <a:ext cx="1251300" cy="3675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(2.5)</a:t>
            </a:r>
            <a:endParaRPr>
              <a:latin typeface="PT Sans"/>
              <a:ea typeface="PT Sans"/>
              <a:cs typeface="PT Sans"/>
              <a:sym typeface="PT Sans"/>
            </a:endParaRPr>
          </a:p>
        </p:txBody>
      </p:sp>
      <p:sp>
        <p:nvSpPr>
          <p:cNvPr id="2345" name="Google Shape;2345;p147"/>
          <p:cNvSpPr/>
          <p:nvPr/>
        </p:nvSpPr>
        <p:spPr>
          <a:xfrm>
            <a:off x="7478200" y="3526875"/>
            <a:ext cx="1380300" cy="367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(5)</a:t>
            </a:r>
            <a:endParaRPr>
              <a:latin typeface="PT Sans"/>
              <a:ea typeface="PT Sans"/>
              <a:cs typeface="PT Sans"/>
              <a:sym typeface="PT Sans"/>
            </a:endParaRPr>
          </a:p>
        </p:txBody>
      </p:sp>
      <p:cxnSp>
        <p:nvCxnSpPr>
          <p:cNvPr id="2346" name="Google Shape;2346;p147"/>
          <p:cNvCxnSpPr>
            <a:stCxn id="2340" idx="2"/>
            <a:endCxn id="2342" idx="0"/>
          </p:cNvCxnSpPr>
          <p:nvPr/>
        </p:nvCxnSpPr>
        <p:spPr>
          <a:xfrm rot="5400000">
            <a:off x="6634375" y="1810313"/>
            <a:ext cx="406500" cy="10176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347" name="Google Shape;2347;p147"/>
          <p:cNvCxnSpPr>
            <a:stCxn id="2342" idx="2"/>
            <a:endCxn id="2344" idx="0"/>
          </p:cNvCxnSpPr>
          <p:nvPr/>
        </p:nvCxnSpPr>
        <p:spPr>
          <a:xfrm rot="-5400000" flipH="1">
            <a:off x="6273925" y="3197975"/>
            <a:ext cx="383700" cy="274200"/>
          </a:xfrm>
          <a:prstGeom prst="bentConnector3">
            <a:avLst>
              <a:gd name="adj1" fmla="val 49993"/>
            </a:avLst>
          </a:prstGeom>
          <a:noFill/>
          <a:ln w="19050" cap="flat" cmpd="sng">
            <a:solidFill>
              <a:schemeClr val="dk2"/>
            </a:solidFill>
            <a:prstDash val="solid"/>
            <a:round/>
            <a:headEnd type="none" w="med" len="med"/>
            <a:tailEnd type="triangle" w="med" len="med"/>
          </a:ln>
        </p:spPr>
      </p:cxnSp>
      <p:cxnSp>
        <p:nvCxnSpPr>
          <p:cNvPr id="2348" name="Google Shape;2348;p147"/>
          <p:cNvCxnSpPr>
            <a:stCxn id="2342" idx="2"/>
            <a:endCxn id="2345" idx="0"/>
          </p:cNvCxnSpPr>
          <p:nvPr/>
        </p:nvCxnSpPr>
        <p:spPr>
          <a:xfrm rot="-5400000" flipH="1">
            <a:off x="7056625" y="2415275"/>
            <a:ext cx="383700" cy="18396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349" name="Google Shape;2349;p147"/>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350" name="Google Shape;2350;p147"/>
          <p:cNvSpPr/>
          <p:nvPr/>
        </p:nvSpPr>
        <p:spPr>
          <a:xfrm>
            <a:off x="3257421" y="1310125"/>
            <a:ext cx="17313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0C622E"/>
                </a:solidFill>
                <a:latin typeface="Open Sans"/>
                <a:ea typeface="Open Sans"/>
                <a:cs typeface="Open Sans"/>
                <a:sym typeface="Open Sans"/>
              </a:rPr>
              <a:t>Appropriate </a:t>
            </a:r>
            <a:endParaRPr sz="1200">
              <a:solidFill>
                <a:srgbClr val="1A1A1A"/>
              </a:solidFill>
              <a:latin typeface="Open Sans"/>
              <a:ea typeface="Open Sans"/>
              <a:cs typeface="Open Sans"/>
              <a:sym typeface="Open Sans"/>
            </a:endParaRPr>
          </a:p>
        </p:txBody>
      </p:sp>
      <p:sp>
        <p:nvSpPr>
          <p:cNvPr id="2351" name="Google Shape;2351;p147"/>
          <p:cNvSpPr/>
          <p:nvPr/>
        </p:nvSpPr>
        <p:spPr>
          <a:xfrm>
            <a:off x="3257421" y="2189790"/>
            <a:ext cx="1731300" cy="376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B03D50"/>
                </a:solidFill>
                <a:latin typeface="Open Sans"/>
                <a:ea typeface="Open Sans"/>
                <a:cs typeface="Open Sans"/>
                <a:sym typeface="Open Sans"/>
              </a:rPr>
              <a:t>Rarely appropriate</a:t>
            </a:r>
            <a:endParaRPr sz="1200">
              <a:solidFill>
                <a:srgbClr val="1A1A1A"/>
              </a:solidFill>
              <a:latin typeface="Open Sans"/>
              <a:ea typeface="Open Sans"/>
              <a:cs typeface="Open Sans"/>
              <a:sym typeface="Open Sans"/>
            </a:endParaRPr>
          </a:p>
        </p:txBody>
      </p:sp>
      <p:sp>
        <p:nvSpPr>
          <p:cNvPr id="2352" name="Google Shape;2352;p147"/>
          <p:cNvSpPr/>
          <p:nvPr/>
        </p:nvSpPr>
        <p:spPr>
          <a:xfrm>
            <a:off x="3257421" y="1749957"/>
            <a:ext cx="1731300" cy="3762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May be appropriate</a:t>
            </a:r>
            <a:endParaRPr sz="1200">
              <a:solidFill>
                <a:srgbClr val="1A1A1A"/>
              </a:solidFill>
              <a:latin typeface="Open Sans"/>
              <a:ea typeface="Open Sans"/>
              <a:cs typeface="Open Sans"/>
              <a:sym typeface="Open Sans"/>
            </a:endParaRPr>
          </a:p>
        </p:txBody>
      </p:sp>
      <p:sp>
        <p:nvSpPr>
          <p:cNvPr id="2353" name="Google Shape;2353;p147"/>
          <p:cNvSpPr txBox="1"/>
          <p:nvPr/>
        </p:nvSpPr>
        <p:spPr>
          <a:xfrm>
            <a:off x="362775" y="1700089"/>
            <a:ext cx="2598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2"/>
                </a:solidFill>
                <a:latin typeface="Open Sans"/>
                <a:ea typeface="Open Sans"/>
                <a:cs typeface="Open Sans"/>
                <a:sym typeface="Open Sans"/>
              </a:rPr>
              <a:t>Appropriate ranking</a:t>
            </a:r>
            <a:endParaRPr sz="1800">
              <a:solidFill>
                <a:schemeClr val="dk2"/>
              </a:solidFill>
              <a:latin typeface="Open Sans"/>
              <a:ea typeface="Open Sans"/>
              <a:cs typeface="Open Sans"/>
              <a:sym typeface="Open Sans"/>
            </a:endParaRPr>
          </a:p>
        </p:txBody>
      </p:sp>
      <p:sp>
        <p:nvSpPr>
          <p:cNvPr id="2354" name="Google Shape;2354;p147"/>
          <p:cNvSpPr/>
          <p:nvPr/>
        </p:nvSpPr>
        <p:spPr>
          <a:xfrm>
            <a:off x="2981745" y="1314093"/>
            <a:ext cx="158100" cy="124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55" name="Google Shape;2355;p147"/>
          <p:cNvSpPr/>
          <p:nvPr/>
        </p:nvSpPr>
        <p:spPr>
          <a:xfrm>
            <a:off x="515375" y="1252349"/>
            <a:ext cx="4567800" cy="1464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56" name="Google Shape;2356;p147"/>
          <p:cNvSpPr/>
          <p:nvPr/>
        </p:nvSpPr>
        <p:spPr>
          <a:xfrm>
            <a:off x="584900" y="3119475"/>
            <a:ext cx="4567800" cy="729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p148"/>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362" name="Google Shape;2362;p148"/>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363" name="Google Shape;2363;p148"/>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364" name="Google Shape;2364;p148"/>
          <p:cNvSpPr txBox="1">
            <a:spLocks noGrp="1"/>
          </p:cNvSpPr>
          <p:nvPr>
            <p:ph type="body" idx="1"/>
          </p:nvPr>
        </p:nvSpPr>
        <p:spPr>
          <a:xfrm>
            <a:off x="729450" y="1390475"/>
            <a:ext cx="4777200" cy="323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Possible or rejected IE with </a:t>
            </a:r>
            <a:r>
              <a:rPr lang="en" b="1" i="1" u="sng"/>
              <a:t>high clinical suspicion</a:t>
            </a:r>
            <a:r>
              <a:rPr lang="en"/>
              <a:t>:</a:t>
            </a:r>
            <a:endParaRPr/>
          </a:p>
          <a:p>
            <a:pPr marL="457200" lvl="0" indent="-311150" algn="l" rtl="0">
              <a:spcBef>
                <a:spcPts val="1200"/>
              </a:spcBef>
              <a:spcAft>
                <a:spcPts val="0"/>
              </a:spcAft>
              <a:buSzPts val="1300"/>
              <a:buChar char="●"/>
            </a:pPr>
            <a:r>
              <a:rPr lang="en" u="sng"/>
              <a:t>Both</a:t>
            </a:r>
            <a:r>
              <a:rPr lang="en"/>
              <a:t>: </a:t>
            </a:r>
            <a:r>
              <a:rPr lang="en" b="1">
                <a:solidFill>
                  <a:srgbClr val="356635"/>
                </a:solidFill>
              </a:rPr>
              <a:t>Gram positive bacteremia</a:t>
            </a:r>
            <a:r>
              <a:rPr lang="en"/>
              <a:t> (of any type)</a:t>
            </a:r>
            <a:endParaRPr/>
          </a:p>
        </p:txBody>
      </p:sp>
      <p:sp>
        <p:nvSpPr>
          <p:cNvPr id="2365" name="Google Shape;2365;p148"/>
          <p:cNvSpPr/>
          <p:nvPr/>
        </p:nvSpPr>
        <p:spPr>
          <a:xfrm>
            <a:off x="5732725" y="2522225"/>
            <a:ext cx="1191900" cy="62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Definitive</a:t>
            </a:r>
            <a:endParaRPr>
              <a:latin typeface="PT Sans"/>
              <a:ea typeface="PT Sans"/>
              <a:cs typeface="PT Sans"/>
              <a:sym typeface="PT Sans"/>
            </a:endParaRPr>
          </a:p>
        </p:txBody>
      </p:sp>
      <p:sp>
        <p:nvSpPr>
          <p:cNvPr id="2366" name="Google Shape;2366;p148"/>
          <p:cNvSpPr/>
          <p:nvPr/>
        </p:nvSpPr>
        <p:spPr>
          <a:xfrm>
            <a:off x="7228550" y="2522225"/>
            <a:ext cx="17313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Possible or rejected</a:t>
            </a:r>
            <a:r>
              <a:rPr lang="en">
                <a:latin typeface="PT Sans"/>
                <a:ea typeface="PT Sans"/>
                <a:cs typeface="PT Sans"/>
                <a:sym typeface="PT Sans"/>
              </a:rPr>
              <a:t>,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367" name="Google Shape;2367;p148"/>
          <p:cNvSpPr/>
          <p:nvPr/>
        </p:nvSpPr>
        <p:spPr>
          <a:xfrm>
            <a:off x="5977250" y="3526875"/>
            <a:ext cx="1251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(7.5)</a:t>
            </a:r>
            <a:endParaRPr>
              <a:latin typeface="PT Sans"/>
              <a:ea typeface="PT Sans"/>
              <a:cs typeface="PT Sans"/>
              <a:sym typeface="PT Sans"/>
            </a:endParaRPr>
          </a:p>
        </p:txBody>
      </p:sp>
      <p:sp>
        <p:nvSpPr>
          <p:cNvPr id="2368" name="Google Shape;2368;p148"/>
          <p:cNvSpPr/>
          <p:nvPr/>
        </p:nvSpPr>
        <p:spPr>
          <a:xfrm>
            <a:off x="7478200" y="3526875"/>
            <a:ext cx="1380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(8)</a:t>
            </a:r>
            <a:endParaRPr>
              <a:latin typeface="PT Sans"/>
              <a:ea typeface="PT Sans"/>
              <a:cs typeface="PT Sans"/>
              <a:sym typeface="PT Sans"/>
            </a:endParaRPr>
          </a:p>
        </p:txBody>
      </p:sp>
      <p:cxnSp>
        <p:nvCxnSpPr>
          <p:cNvPr id="2369" name="Google Shape;2369;p148"/>
          <p:cNvCxnSpPr>
            <a:stCxn id="2363" idx="2"/>
            <a:endCxn id="2366" idx="0"/>
          </p:cNvCxnSpPr>
          <p:nvPr/>
        </p:nvCxnSpPr>
        <p:spPr>
          <a:xfrm rot="-5400000" flipH="1">
            <a:off x="7517125" y="1945163"/>
            <a:ext cx="406500" cy="7479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370" name="Google Shape;2370;p148"/>
          <p:cNvCxnSpPr>
            <a:stCxn id="2366" idx="2"/>
            <a:endCxn id="2367" idx="0"/>
          </p:cNvCxnSpPr>
          <p:nvPr/>
        </p:nvCxnSpPr>
        <p:spPr>
          <a:xfrm rot="5400000">
            <a:off x="7156700" y="2589425"/>
            <a:ext cx="383700" cy="1491300"/>
          </a:xfrm>
          <a:prstGeom prst="bentConnector3">
            <a:avLst>
              <a:gd name="adj1" fmla="val 49993"/>
            </a:avLst>
          </a:prstGeom>
          <a:noFill/>
          <a:ln w="19050" cap="flat" cmpd="sng">
            <a:solidFill>
              <a:schemeClr val="dk2"/>
            </a:solidFill>
            <a:prstDash val="solid"/>
            <a:round/>
            <a:headEnd type="none" w="med" len="med"/>
            <a:tailEnd type="triangle" w="med" len="med"/>
          </a:ln>
        </p:spPr>
      </p:cxnSp>
      <p:cxnSp>
        <p:nvCxnSpPr>
          <p:cNvPr id="2371" name="Google Shape;2371;p148"/>
          <p:cNvCxnSpPr>
            <a:stCxn id="2366" idx="2"/>
            <a:endCxn id="2368" idx="0"/>
          </p:cNvCxnSpPr>
          <p:nvPr/>
        </p:nvCxnSpPr>
        <p:spPr>
          <a:xfrm rot="-5400000" flipH="1">
            <a:off x="7939400" y="3298025"/>
            <a:ext cx="383700" cy="741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372" name="Google Shape;2372;p148"/>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373" name="Google Shape;2373;p148"/>
          <p:cNvSpPr/>
          <p:nvPr/>
        </p:nvSpPr>
        <p:spPr>
          <a:xfrm>
            <a:off x="584900" y="3119475"/>
            <a:ext cx="4567800" cy="729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377"/>
        <p:cNvGrpSpPr/>
        <p:nvPr/>
      </p:nvGrpSpPr>
      <p:grpSpPr>
        <a:xfrm>
          <a:off x="0" y="0"/>
          <a:ext cx="0" cy="0"/>
          <a:chOff x="0" y="0"/>
          <a:chExt cx="0" cy="0"/>
        </a:xfrm>
      </p:grpSpPr>
      <p:sp>
        <p:nvSpPr>
          <p:cNvPr id="2378" name="Google Shape;2378;p149"/>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379" name="Google Shape;2379;p149"/>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380" name="Google Shape;2380;p149"/>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381" name="Google Shape;2381;p149"/>
          <p:cNvSpPr txBox="1">
            <a:spLocks noGrp="1"/>
          </p:cNvSpPr>
          <p:nvPr>
            <p:ph type="body" idx="1"/>
          </p:nvPr>
        </p:nvSpPr>
        <p:spPr>
          <a:xfrm>
            <a:off x="729450" y="1390475"/>
            <a:ext cx="4777200" cy="323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Possible or rejected IE with </a:t>
            </a:r>
            <a:r>
              <a:rPr lang="en" b="1" i="1" u="sng"/>
              <a:t>high clinical suspicion</a:t>
            </a:r>
            <a:r>
              <a:rPr lang="en"/>
              <a:t>:</a:t>
            </a:r>
            <a:endParaRPr/>
          </a:p>
          <a:p>
            <a:pPr marL="457200" lvl="0" indent="-311150" algn="l" rtl="0">
              <a:spcBef>
                <a:spcPts val="1200"/>
              </a:spcBef>
              <a:spcAft>
                <a:spcPts val="0"/>
              </a:spcAft>
              <a:buSzPts val="1300"/>
              <a:buChar char="●"/>
            </a:pPr>
            <a:r>
              <a:rPr lang="en" u="sng"/>
              <a:t>Both</a:t>
            </a:r>
            <a:r>
              <a:rPr lang="en"/>
              <a:t>: </a:t>
            </a:r>
            <a:r>
              <a:rPr lang="en" b="1">
                <a:solidFill>
                  <a:srgbClr val="356635"/>
                </a:solidFill>
              </a:rPr>
              <a:t>Gram positive bacteremia</a:t>
            </a:r>
            <a:r>
              <a:rPr lang="en"/>
              <a:t> (of any type)</a:t>
            </a:r>
            <a:endParaRPr/>
          </a:p>
          <a:p>
            <a:pPr marL="457200" lvl="0" indent="-311150" algn="l" rtl="0">
              <a:spcBef>
                <a:spcPts val="0"/>
              </a:spcBef>
              <a:spcAft>
                <a:spcPts val="0"/>
              </a:spcAft>
              <a:buSzPts val="1300"/>
              <a:buChar char="●"/>
            </a:pPr>
            <a:r>
              <a:rPr lang="en" b="1"/>
              <a:t>Fungemia or gram negative</a:t>
            </a:r>
            <a:r>
              <a:rPr lang="en"/>
              <a:t> with </a:t>
            </a:r>
            <a:r>
              <a:rPr lang="en" u="sng"/>
              <a:t>negative</a:t>
            </a:r>
            <a:r>
              <a:rPr lang="en"/>
              <a:t> echo</a:t>
            </a:r>
            <a:endParaRPr/>
          </a:p>
          <a:p>
            <a:pPr marL="914400" lvl="1" indent="-298450" algn="l" rtl="0">
              <a:spcBef>
                <a:spcPts val="0"/>
              </a:spcBef>
              <a:spcAft>
                <a:spcPts val="0"/>
              </a:spcAft>
              <a:buSzPts val="1100"/>
              <a:buChar char="○"/>
            </a:pPr>
            <a:r>
              <a:rPr lang="en" b="1">
                <a:solidFill>
                  <a:srgbClr val="0C622E"/>
                </a:solidFill>
              </a:rPr>
              <a:t>PVE</a:t>
            </a:r>
            <a:r>
              <a:rPr lang="en"/>
              <a:t>: Appropriate</a:t>
            </a:r>
            <a:endParaRPr/>
          </a:p>
          <a:p>
            <a:pPr marL="914400" lvl="1" indent="-298450" algn="l" rtl="0">
              <a:spcBef>
                <a:spcPts val="0"/>
              </a:spcBef>
              <a:spcAft>
                <a:spcPts val="0"/>
              </a:spcAft>
              <a:buSzPts val="1100"/>
              <a:buChar char="○"/>
            </a:pPr>
            <a:r>
              <a:rPr lang="en" b="1">
                <a:solidFill>
                  <a:srgbClr val="896110"/>
                </a:solidFill>
              </a:rPr>
              <a:t>NVE</a:t>
            </a:r>
            <a:r>
              <a:rPr lang="en"/>
              <a:t>: May be appropriate </a:t>
            </a:r>
            <a:endParaRPr/>
          </a:p>
        </p:txBody>
      </p:sp>
      <p:sp>
        <p:nvSpPr>
          <p:cNvPr id="2382" name="Google Shape;2382;p149"/>
          <p:cNvSpPr/>
          <p:nvPr/>
        </p:nvSpPr>
        <p:spPr>
          <a:xfrm>
            <a:off x="5732725" y="2522225"/>
            <a:ext cx="1191900" cy="62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Definitive</a:t>
            </a:r>
            <a:endParaRPr>
              <a:latin typeface="PT Sans"/>
              <a:ea typeface="PT Sans"/>
              <a:cs typeface="PT Sans"/>
              <a:sym typeface="PT Sans"/>
            </a:endParaRPr>
          </a:p>
        </p:txBody>
      </p:sp>
      <p:sp>
        <p:nvSpPr>
          <p:cNvPr id="2383" name="Google Shape;2383;p149"/>
          <p:cNvSpPr/>
          <p:nvPr/>
        </p:nvSpPr>
        <p:spPr>
          <a:xfrm>
            <a:off x="7228550" y="2522225"/>
            <a:ext cx="17313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Possible or rejected</a:t>
            </a:r>
            <a:r>
              <a:rPr lang="en">
                <a:latin typeface="PT Sans"/>
                <a:ea typeface="PT Sans"/>
                <a:cs typeface="PT Sans"/>
                <a:sym typeface="PT Sans"/>
              </a:rPr>
              <a:t>,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384" name="Google Shape;2384;p149"/>
          <p:cNvSpPr/>
          <p:nvPr/>
        </p:nvSpPr>
        <p:spPr>
          <a:xfrm>
            <a:off x="5977250" y="3526875"/>
            <a:ext cx="1251300" cy="367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(5)</a:t>
            </a:r>
            <a:endParaRPr>
              <a:latin typeface="PT Sans"/>
              <a:ea typeface="PT Sans"/>
              <a:cs typeface="PT Sans"/>
              <a:sym typeface="PT Sans"/>
            </a:endParaRPr>
          </a:p>
        </p:txBody>
      </p:sp>
      <p:sp>
        <p:nvSpPr>
          <p:cNvPr id="2385" name="Google Shape;2385;p149"/>
          <p:cNvSpPr/>
          <p:nvPr/>
        </p:nvSpPr>
        <p:spPr>
          <a:xfrm>
            <a:off x="7478200" y="3526875"/>
            <a:ext cx="1380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(7.5)</a:t>
            </a:r>
            <a:endParaRPr>
              <a:latin typeface="PT Sans"/>
              <a:ea typeface="PT Sans"/>
              <a:cs typeface="PT Sans"/>
              <a:sym typeface="PT Sans"/>
            </a:endParaRPr>
          </a:p>
        </p:txBody>
      </p:sp>
      <p:cxnSp>
        <p:nvCxnSpPr>
          <p:cNvPr id="2386" name="Google Shape;2386;p149"/>
          <p:cNvCxnSpPr>
            <a:stCxn id="2380" idx="2"/>
            <a:endCxn id="2383" idx="0"/>
          </p:cNvCxnSpPr>
          <p:nvPr/>
        </p:nvCxnSpPr>
        <p:spPr>
          <a:xfrm rot="-5400000" flipH="1">
            <a:off x="7517125" y="1945163"/>
            <a:ext cx="406500" cy="7479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387" name="Google Shape;2387;p149"/>
          <p:cNvCxnSpPr>
            <a:stCxn id="2383" idx="2"/>
            <a:endCxn id="2384" idx="0"/>
          </p:cNvCxnSpPr>
          <p:nvPr/>
        </p:nvCxnSpPr>
        <p:spPr>
          <a:xfrm rot="5400000">
            <a:off x="7156700" y="2589425"/>
            <a:ext cx="383700" cy="1491300"/>
          </a:xfrm>
          <a:prstGeom prst="bentConnector3">
            <a:avLst>
              <a:gd name="adj1" fmla="val 49993"/>
            </a:avLst>
          </a:prstGeom>
          <a:noFill/>
          <a:ln w="19050" cap="flat" cmpd="sng">
            <a:solidFill>
              <a:schemeClr val="dk2"/>
            </a:solidFill>
            <a:prstDash val="solid"/>
            <a:round/>
            <a:headEnd type="none" w="med" len="med"/>
            <a:tailEnd type="triangle" w="med" len="med"/>
          </a:ln>
        </p:spPr>
      </p:cxnSp>
      <p:cxnSp>
        <p:nvCxnSpPr>
          <p:cNvPr id="2388" name="Google Shape;2388;p149"/>
          <p:cNvCxnSpPr>
            <a:stCxn id="2383" idx="2"/>
            <a:endCxn id="2385" idx="0"/>
          </p:cNvCxnSpPr>
          <p:nvPr/>
        </p:nvCxnSpPr>
        <p:spPr>
          <a:xfrm rot="-5400000" flipH="1">
            <a:off x="7939400" y="3298025"/>
            <a:ext cx="383700" cy="741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389" name="Google Shape;2389;p149"/>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390" name="Google Shape;2390;p149"/>
          <p:cNvSpPr/>
          <p:nvPr/>
        </p:nvSpPr>
        <p:spPr>
          <a:xfrm>
            <a:off x="729450" y="1664675"/>
            <a:ext cx="4567800" cy="406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2395" name="Google Shape;2395;p150"/>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396" name="Google Shape;2396;p150"/>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397" name="Google Shape;2397;p150"/>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398" name="Google Shape;2398;p150"/>
          <p:cNvSpPr txBox="1">
            <a:spLocks noGrp="1"/>
          </p:cNvSpPr>
          <p:nvPr>
            <p:ph type="body" idx="1"/>
          </p:nvPr>
        </p:nvSpPr>
        <p:spPr>
          <a:xfrm>
            <a:off x="729450" y="1390475"/>
            <a:ext cx="4777200" cy="323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Possible or rejected IE with </a:t>
            </a:r>
            <a:r>
              <a:rPr lang="en" b="1" i="1" u="sng"/>
              <a:t>high clinical suspicion</a:t>
            </a:r>
            <a:r>
              <a:rPr lang="en"/>
              <a:t>:</a:t>
            </a:r>
            <a:endParaRPr/>
          </a:p>
          <a:p>
            <a:pPr marL="457200" lvl="0" indent="-311150" algn="l" rtl="0">
              <a:spcBef>
                <a:spcPts val="1200"/>
              </a:spcBef>
              <a:spcAft>
                <a:spcPts val="0"/>
              </a:spcAft>
              <a:buSzPts val="1300"/>
              <a:buChar char="●"/>
            </a:pPr>
            <a:r>
              <a:rPr lang="en" u="sng"/>
              <a:t>Both</a:t>
            </a:r>
            <a:r>
              <a:rPr lang="en"/>
              <a:t>: </a:t>
            </a:r>
            <a:r>
              <a:rPr lang="en" b="1">
                <a:solidFill>
                  <a:srgbClr val="356635"/>
                </a:solidFill>
              </a:rPr>
              <a:t>Gram positive bacteremia</a:t>
            </a:r>
            <a:r>
              <a:rPr lang="en"/>
              <a:t> (of any type)</a:t>
            </a:r>
            <a:endParaRPr/>
          </a:p>
          <a:p>
            <a:pPr marL="457200" lvl="0" indent="-311150" algn="l" rtl="0">
              <a:spcBef>
                <a:spcPts val="0"/>
              </a:spcBef>
              <a:spcAft>
                <a:spcPts val="0"/>
              </a:spcAft>
              <a:buSzPts val="1300"/>
              <a:buChar char="●"/>
            </a:pPr>
            <a:r>
              <a:rPr lang="en" b="1"/>
              <a:t>Fungemia or gram negative</a:t>
            </a:r>
            <a:r>
              <a:rPr lang="en"/>
              <a:t> with </a:t>
            </a:r>
            <a:r>
              <a:rPr lang="en" u="sng"/>
              <a:t>negative</a:t>
            </a:r>
            <a:r>
              <a:rPr lang="en"/>
              <a:t> echo</a:t>
            </a:r>
            <a:endParaRPr/>
          </a:p>
          <a:p>
            <a:pPr marL="914400" lvl="1" indent="-298450" algn="l" rtl="0">
              <a:spcBef>
                <a:spcPts val="0"/>
              </a:spcBef>
              <a:spcAft>
                <a:spcPts val="0"/>
              </a:spcAft>
              <a:buSzPts val="1100"/>
              <a:buChar char="○"/>
            </a:pPr>
            <a:r>
              <a:rPr lang="en" b="1">
                <a:solidFill>
                  <a:srgbClr val="0C622E"/>
                </a:solidFill>
              </a:rPr>
              <a:t>PVE</a:t>
            </a:r>
            <a:r>
              <a:rPr lang="en"/>
              <a:t>: Appropriate</a:t>
            </a:r>
            <a:endParaRPr/>
          </a:p>
          <a:p>
            <a:pPr marL="914400" lvl="1" indent="-298450" algn="l" rtl="0">
              <a:spcBef>
                <a:spcPts val="0"/>
              </a:spcBef>
              <a:spcAft>
                <a:spcPts val="0"/>
              </a:spcAft>
              <a:buSzPts val="1100"/>
              <a:buChar char="○"/>
            </a:pPr>
            <a:r>
              <a:rPr lang="en" b="1">
                <a:solidFill>
                  <a:srgbClr val="896110"/>
                </a:solidFill>
              </a:rPr>
              <a:t>NVE</a:t>
            </a:r>
            <a:r>
              <a:rPr lang="en"/>
              <a:t>: May be appropriate </a:t>
            </a:r>
            <a:endParaRPr u="sng"/>
          </a:p>
          <a:p>
            <a:pPr marL="457200" lvl="0" indent="-311150" algn="l" rtl="0">
              <a:spcBef>
                <a:spcPts val="0"/>
              </a:spcBef>
              <a:spcAft>
                <a:spcPts val="0"/>
              </a:spcAft>
              <a:buSzPts val="1300"/>
              <a:buChar char="●"/>
            </a:pPr>
            <a:r>
              <a:rPr lang="en" u="sng"/>
              <a:t>Both</a:t>
            </a:r>
            <a:r>
              <a:rPr lang="en"/>
              <a:t>: </a:t>
            </a:r>
            <a:r>
              <a:rPr lang="en" b="1">
                <a:solidFill>
                  <a:srgbClr val="356635"/>
                </a:solidFill>
              </a:rPr>
              <a:t>inconclusive echo</a:t>
            </a:r>
            <a:r>
              <a:rPr lang="en"/>
              <a:t> or discrepant findings</a:t>
            </a:r>
            <a:endParaRPr/>
          </a:p>
        </p:txBody>
      </p:sp>
      <p:sp>
        <p:nvSpPr>
          <p:cNvPr id="2399" name="Google Shape;2399;p150"/>
          <p:cNvSpPr/>
          <p:nvPr/>
        </p:nvSpPr>
        <p:spPr>
          <a:xfrm>
            <a:off x="5732725" y="2522225"/>
            <a:ext cx="1191900" cy="62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Definitive</a:t>
            </a:r>
            <a:endParaRPr>
              <a:latin typeface="PT Sans"/>
              <a:ea typeface="PT Sans"/>
              <a:cs typeface="PT Sans"/>
              <a:sym typeface="PT Sans"/>
            </a:endParaRPr>
          </a:p>
        </p:txBody>
      </p:sp>
      <p:sp>
        <p:nvSpPr>
          <p:cNvPr id="2400" name="Google Shape;2400;p150"/>
          <p:cNvSpPr/>
          <p:nvPr/>
        </p:nvSpPr>
        <p:spPr>
          <a:xfrm>
            <a:off x="7228550" y="2522225"/>
            <a:ext cx="17313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Possible or rejected</a:t>
            </a:r>
            <a:r>
              <a:rPr lang="en">
                <a:latin typeface="PT Sans"/>
                <a:ea typeface="PT Sans"/>
                <a:cs typeface="PT Sans"/>
                <a:sym typeface="PT Sans"/>
              </a:rPr>
              <a:t>,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401" name="Google Shape;2401;p150"/>
          <p:cNvSpPr/>
          <p:nvPr/>
        </p:nvSpPr>
        <p:spPr>
          <a:xfrm>
            <a:off x="5977250" y="3526875"/>
            <a:ext cx="1251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(7.5)</a:t>
            </a:r>
            <a:endParaRPr>
              <a:latin typeface="PT Sans"/>
              <a:ea typeface="PT Sans"/>
              <a:cs typeface="PT Sans"/>
              <a:sym typeface="PT Sans"/>
            </a:endParaRPr>
          </a:p>
        </p:txBody>
      </p:sp>
      <p:sp>
        <p:nvSpPr>
          <p:cNvPr id="2402" name="Google Shape;2402;p150"/>
          <p:cNvSpPr/>
          <p:nvPr/>
        </p:nvSpPr>
        <p:spPr>
          <a:xfrm>
            <a:off x="7478200" y="3526875"/>
            <a:ext cx="1380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(8)</a:t>
            </a:r>
            <a:endParaRPr>
              <a:latin typeface="PT Sans"/>
              <a:ea typeface="PT Sans"/>
              <a:cs typeface="PT Sans"/>
              <a:sym typeface="PT Sans"/>
            </a:endParaRPr>
          </a:p>
        </p:txBody>
      </p:sp>
      <p:cxnSp>
        <p:nvCxnSpPr>
          <p:cNvPr id="2403" name="Google Shape;2403;p150"/>
          <p:cNvCxnSpPr>
            <a:stCxn id="2397" idx="2"/>
            <a:endCxn id="2400" idx="0"/>
          </p:cNvCxnSpPr>
          <p:nvPr/>
        </p:nvCxnSpPr>
        <p:spPr>
          <a:xfrm rot="-5400000" flipH="1">
            <a:off x="7517125" y="1945163"/>
            <a:ext cx="406500" cy="7479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404" name="Google Shape;2404;p150"/>
          <p:cNvCxnSpPr>
            <a:stCxn id="2400" idx="2"/>
            <a:endCxn id="2401" idx="0"/>
          </p:cNvCxnSpPr>
          <p:nvPr/>
        </p:nvCxnSpPr>
        <p:spPr>
          <a:xfrm rot="5400000">
            <a:off x="7156700" y="2589425"/>
            <a:ext cx="383700" cy="1491300"/>
          </a:xfrm>
          <a:prstGeom prst="bentConnector3">
            <a:avLst>
              <a:gd name="adj1" fmla="val 49993"/>
            </a:avLst>
          </a:prstGeom>
          <a:noFill/>
          <a:ln w="19050" cap="flat" cmpd="sng">
            <a:solidFill>
              <a:schemeClr val="dk2"/>
            </a:solidFill>
            <a:prstDash val="solid"/>
            <a:round/>
            <a:headEnd type="none" w="med" len="med"/>
            <a:tailEnd type="triangle" w="med" len="med"/>
          </a:ln>
        </p:spPr>
      </p:cxnSp>
      <p:cxnSp>
        <p:nvCxnSpPr>
          <p:cNvPr id="2405" name="Google Shape;2405;p150"/>
          <p:cNvCxnSpPr>
            <a:stCxn id="2400" idx="2"/>
            <a:endCxn id="2402" idx="0"/>
          </p:cNvCxnSpPr>
          <p:nvPr/>
        </p:nvCxnSpPr>
        <p:spPr>
          <a:xfrm rot="-5400000" flipH="1">
            <a:off x="7939400" y="3298025"/>
            <a:ext cx="383700" cy="741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406" name="Google Shape;2406;p150"/>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407" name="Google Shape;2407;p150"/>
          <p:cNvSpPr/>
          <p:nvPr/>
        </p:nvSpPr>
        <p:spPr>
          <a:xfrm>
            <a:off x="584900" y="3119475"/>
            <a:ext cx="4567800" cy="729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08" name="Google Shape;2408;p150"/>
          <p:cNvSpPr/>
          <p:nvPr/>
        </p:nvSpPr>
        <p:spPr>
          <a:xfrm>
            <a:off x="729450" y="1664675"/>
            <a:ext cx="4567800" cy="1042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413" name="Google Shape;2413;p151"/>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414" name="Google Shape;2414;p151"/>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415" name="Google Shape;2415;p151"/>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416" name="Google Shape;2416;p151"/>
          <p:cNvSpPr txBox="1">
            <a:spLocks noGrp="1"/>
          </p:cNvSpPr>
          <p:nvPr>
            <p:ph type="body" idx="1"/>
          </p:nvPr>
        </p:nvSpPr>
        <p:spPr>
          <a:xfrm>
            <a:off x="729450" y="1390475"/>
            <a:ext cx="4777200" cy="323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Possible or rejected IE with </a:t>
            </a:r>
            <a:r>
              <a:rPr lang="en" b="1" i="1" u="sng"/>
              <a:t>high clinical suspicion</a:t>
            </a:r>
            <a:r>
              <a:rPr lang="en"/>
              <a:t>:</a:t>
            </a:r>
            <a:endParaRPr/>
          </a:p>
          <a:p>
            <a:pPr marL="457200" lvl="0" indent="-311150" algn="l" rtl="0">
              <a:spcBef>
                <a:spcPts val="1200"/>
              </a:spcBef>
              <a:spcAft>
                <a:spcPts val="0"/>
              </a:spcAft>
              <a:buSzPts val="1300"/>
              <a:buChar char="●"/>
            </a:pPr>
            <a:r>
              <a:rPr lang="en" u="sng"/>
              <a:t>Both</a:t>
            </a:r>
            <a:r>
              <a:rPr lang="en"/>
              <a:t>: </a:t>
            </a:r>
            <a:r>
              <a:rPr lang="en" b="1">
                <a:solidFill>
                  <a:srgbClr val="356635"/>
                </a:solidFill>
              </a:rPr>
              <a:t>Gram positive bacteremia</a:t>
            </a:r>
            <a:r>
              <a:rPr lang="en"/>
              <a:t> (of any type)</a:t>
            </a:r>
            <a:endParaRPr/>
          </a:p>
          <a:p>
            <a:pPr marL="457200" lvl="0" indent="-311150" algn="l" rtl="0">
              <a:spcBef>
                <a:spcPts val="0"/>
              </a:spcBef>
              <a:spcAft>
                <a:spcPts val="0"/>
              </a:spcAft>
              <a:buSzPts val="1300"/>
              <a:buChar char="●"/>
            </a:pPr>
            <a:r>
              <a:rPr lang="en" b="1"/>
              <a:t>Fungemia or gram negative</a:t>
            </a:r>
            <a:r>
              <a:rPr lang="en"/>
              <a:t> with </a:t>
            </a:r>
            <a:r>
              <a:rPr lang="en" u="sng"/>
              <a:t>negative</a:t>
            </a:r>
            <a:r>
              <a:rPr lang="en"/>
              <a:t> echo</a:t>
            </a:r>
            <a:endParaRPr/>
          </a:p>
          <a:p>
            <a:pPr marL="914400" lvl="1" indent="-298450" algn="l" rtl="0">
              <a:spcBef>
                <a:spcPts val="0"/>
              </a:spcBef>
              <a:spcAft>
                <a:spcPts val="0"/>
              </a:spcAft>
              <a:buSzPts val="1100"/>
              <a:buChar char="○"/>
            </a:pPr>
            <a:r>
              <a:rPr lang="en" b="1">
                <a:solidFill>
                  <a:srgbClr val="0C622E"/>
                </a:solidFill>
              </a:rPr>
              <a:t>PVE</a:t>
            </a:r>
            <a:r>
              <a:rPr lang="en"/>
              <a:t>: Appropriate</a:t>
            </a:r>
            <a:endParaRPr/>
          </a:p>
          <a:p>
            <a:pPr marL="914400" lvl="1" indent="-298450" algn="l" rtl="0">
              <a:spcBef>
                <a:spcPts val="0"/>
              </a:spcBef>
              <a:spcAft>
                <a:spcPts val="0"/>
              </a:spcAft>
              <a:buSzPts val="1100"/>
              <a:buChar char="○"/>
            </a:pPr>
            <a:r>
              <a:rPr lang="en" b="1">
                <a:solidFill>
                  <a:srgbClr val="896110"/>
                </a:solidFill>
              </a:rPr>
              <a:t>NVE</a:t>
            </a:r>
            <a:r>
              <a:rPr lang="en"/>
              <a:t>: May be appropriate </a:t>
            </a:r>
            <a:endParaRPr u="sng"/>
          </a:p>
          <a:p>
            <a:pPr marL="457200" lvl="0" indent="-311150" algn="l" rtl="0">
              <a:spcBef>
                <a:spcPts val="0"/>
              </a:spcBef>
              <a:spcAft>
                <a:spcPts val="0"/>
              </a:spcAft>
              <a:buSzPts val="1300"/>
              <a:buChar char="●"/>
            </a:pPr>
            <a:r>
              <a:rPr lang="en" u="sng"/>
              <a:t>Both</a:t>
            </a:r>
            <a:r>
              <a:rPr lang="en"/>
              <a:t>: </a:t>
            </a:r>
            <a:r>
              <a:rPr lang="en" b="1">
                <a:solidFill>
                  <a:srgbClr val="356635"/>
                </a:solidFill>
              </a:rPr>
              <a:t>inconclusive echo</a:t>
            </a:r>
            <a:r>
              <a:rPr lang="en"/>
              <a:t> or discrepant findings</a:t>
            </a:r>
            <a:endParaRPr b="1" u="sng"/>
          </a:p>
          <a:p>
            <a:pPr marL="457200" lvl="0" indent="-311150" algn="l" rtl="0">
              <a:spcBef>
                <a:spcPts val="0"/>
              </a:spcBef>
              <a:spcAft>
                <a:spcPts val="0"/>
              </a:spcAft>
              <a:buSzPts val="1300"/>
              <a:buChar char="●"/>
            </a:pPr>
            <a:r>
              <a:rPr lang="en" u="sng"/>
              <a:t>Both</a:t>
            </a:r>
            <a:r>
              <a:rPr lang="en"/>
              <a:t>: </a:t>
            </a:r>
            <a:r>
              <a:rPr lang="en" b="1">
                <a:solidFill>
                  <a:srgbClr val="356635"/>
                </a:solidFill>
              </a:rPr>
              <a:t>Mobile mass on echo</a:t>
            </a:r>
            <a:r>
              <a:rPr lang="en"/>
              <a:t> with negative BCx/serologies </a:t>
            </a:r>
            <a:endParaRPr/>
          </a:p>
        </p:txBody>
      </p:sp>
      <p:sp>
        <p:nvSpPr>
          <p:cNvPr id="2417" name="Google Shape;2417;p151"/>
          <p:cNvSpPr/>
          <p:nvPr/>
        </p:nvSpPr>
        <p:spPr>
          <a:xfrm>
            <a:off x="5732725" y="2522225"/>
            <a:ext cx="1191900" cy="62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Definitive</a:t>
            </a:r>
            <a:endParaRPr>
              <a:latin typeface="PT Sans"/>
              <a:ea typeface="PT Sans"/>
              <a:cs typeface="PT Sans"/>
              <a:sym typeface="PT Sans"/>
            </a:endParaRPr>
          </a:p>
        </p:txBody>
      </p:sp>
      <p:sp>
        <p:nvSpPr>
          <p:cNvPr id="2418" name="Google Shape;2418;p151"/>
          <p:cNvSpPr/>
          <p:nvPr/>
        </p:nvSpPr>
        <p:spPr>
          <a:xfrm>
            <a:off x="7228550" y="2522225"/>
            <a:ext cx="17313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Possible or rejected</a:t>
            </a:r>
            <a:r>
              <a:rPr lang="en">
                <a:latin typeface="PT Sans"/>
                <a:ea typeface="PT Sans"/>
                <a:cs typeface="PT Sans"/>
                <a:sym typeface="PT Sans"/>
              </a:rPr>
              <a:t>,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419" name="Google Shape;2419;p151"/>
          <p:cNvSpPr/>
          <p:nvPr/>
        </p:nvSpPr>
        <p:spPr>
          <a:xfrm>
            <a:off x="5977250" y="3526875"/>
            <a:ext cx="1251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(7.5)</a:t>
            </a:r>
            <a:endParaRPr>
              <a:latin typeface="PT Sans"/>
              <a:ea typeface="PT Sans"/>
              <a:cs typeface="PT Sans"/>
              <a:sym typeface="PT Sans"/>
            </a:endParaRPr>
          </a:p>
        </p:txBody>
      </p:sp>
      <p:sp>
        <p:nvSpPr>
          <p:cNvPr id="2420" name="Google Shape;2420;p151"/>
          <p:cNvSpPr/>
          <p:nvPr/>
        </p:nvSpPr>
        <p:spPr>
          <a:xfrm>
            <a:off x="7478200" y="3526875"/>
            <a:ext cx="1380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(7.5)</a:t>
            </a:r>
            <a:endParaRPr>
              <a:latin typeface="PT Sans"/>
              <a:ea typeface="PT Sans"/>
              <a:cs typeface="PT Sans"/>
              <a:sym typeface="PT Sans"/>
            </a:endParaRPr>
          </a:p>
        </p:txBody>
      </p:sp>
      <p:cxnSp>
        <p:nvCxnSpPr>
          <p:cNvPr id="2421" name="Google Shape;2421;p151"/>
          <p:cNvCxnSpPr>
            <a:stCxn id="2415" idx="2"/>
            <a:endCxn id="2418" idx="0"/>
          </p:cNvCxnSpPr>
          <p:nvPr/>
        </p:nvCxnSpPr>
        <p:spPr>
          <a:xfrm rot="-5400000" flipH="1">
            <a:off x="7517125" y="1945163"/>
            <a:ext cx="406500" cy="7479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422" name="Google Shape;2422;p151"/>
          <p:cNvCxnSpPr>
            <a:stCxn id="2418" idx="2"/>
            <a:endCxn id="2419" idx="0"/>
          </p:cNvCxnSpPr>
          <p:nvPr/>
        </p:nvCxnSpPr>
        <p:spPr>
          <a:xfrm rot="5400000">
            <a:off x="7156700" y="2589425"/>
            <a:ext cx="383700" cy="1491300"/>
          </a:xfrm>
          <a:prstGeom prst="bentConnector3">
            <a:avLst>
              <a:gd name="adj1" fmla="val 49993"/>
            </a:avLst>
          </a:prstGeom>
          <a:noFill/>
          <a:ln w="19050" cap="flat" cmpd="sng">
            <a:solidFill>
              <a:schemeClr val="dk2"/>
            </a:solidFill>
            <a:prstDash val="solid"/>
            <a:round/>
            <a:headEnd type="none" w="med" len="med"/>
            <a:tailEnd type="triangle" w="med" len="med"/>
          </a:ln>
        </p:spPr>
      </p:cxnSp>
      <p:cxnSp>
        <p:nvCxnSpPr>
          <p:cNvPr id="2423" name="Google Shape;2423;p151"/>
          <p:cNvCxnSpPr>
            <a:stCxn id="2418" idx="2"/>
            <a:endCxn id="2420" idx="0"/>
          </p:cNvCxnSpPr>
          <p:nvPr/>
        </p:nvCxnSpPr>
        <p:spPr>
          <a:xfrm rot="-5400000" flipH="1">
            <a:off x="7939400" y="3298025"/>
            <a:ext cx="383700" cy="741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424" name="Google Shape;2424;p151"/>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425" name="Google Shape;2425;p151"/>
          <p:cNvSpPr/>
          <p:nvPr/>
        </p:nvSpPr>
        <p:spPr>
          <a:xfrm>
            <a:off x="729450" y="1664675"/>
            <a:ext cx="4567800" cy="1254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sp>
        <p:nvSpPr>
          <p:cNvPr id="2430" name="Google Shape;2430;p152"/>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431" name="Google Shape;2431;p152"/>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432" name="Google Shape;2432;p152"/>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433" name="Google Shape;2433;p152"/>
          <p:cNvSpPr txBox="1">
            <a:spLocks noGrp="1"/>
          </p:cNvSpPr>
          <p:nvPr>
            <p:ph type="body" idx="1"/>
          </p:nvPr>
        </p:nvSpPr>
        <p:spPr>
          <a:xfrm>
            <a:off x="729450" y="1390475"/>
            <a:ext cx="4777200" cy="323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t>Possible or rejected IE with </a:t>
            </a:r>
            <a:r>
              <a:rPr lang="en" b="1" i="1" u="sng"/>
              <a:t>high clinical suspicion</a:t>
            </a:r>
            <a:r>
              <a:rPr lang="en"/>
              <a:t>:</a:t>
            </a:r>
            <a:endParaRPr/>
          </a:p>
          <a:p>
            <a:pPr marL="457200" lvl="0" indent="-311150" algn="l" rtl="0">
              <a:spcBef>
                <a:spcPts val="1200"/>
              </a:spcBef>
              <a:spcAft>
                <a:spcPts val="0"/>
              </a:spcAft>
              <a:buSzPts val="1300"/>
              <a:buChar char="●"/>
            </a:pPr>
            <a:r>
              <a:rPr lang="en" u="sng"/>
              <a:t>Both</a:t>
            </a:r>
            <a:r>
              <a:rPr lang="en"/>
              <a:t>: </a:t>
            </a:r>
            <a:r>
              <a:rPr lang="en" b="1">
                <a:solidFill>
                  <a:srgbClr val="356635"/>
                </a:solidFill>
              </a:rPr>
              <a:t>Gram positive bacteremia</a:t>
            </a:r>
            <a:r>
              <a:rPr lang="en"/>
              <a:t> (of any type)</a:t>
            </a:r>
            <a:endParaRPr/>
          </a:p>
          <a:p>
            <a:pPr marL="457200" lvl="0" indent="-311150" algn="l" rtl="0">
              <a:spcBef>
                <a:spcPts val="0"/>
              </a:spcBef>
              <a:spcAft>
                <a:spcPts val="0"/>
              </a:spcAft>
              <a:buSzPts val="1300"/>
              <a:buChar char="●"/>
            </a:pPr>
            <a:r>
              <a:rPr lang="en" b="1"/>
              <a:t>Fungemia or gram negative</a:t>
            </a:r>
            <a:r>
              <a:rPr lang="en"/>
              <a:t> with </a:t>
            </a:r>
            <a:r>
              <a:rPr lang="en" u="sng"/>
              <a:t>negative</a:t>
            </a:r>
            <a:r>
              <a:rPr lang="en"/>
              <a:t> echo</a:t>
            </a:r>
            <a:endParaRPr/>
          </a:p>
          <a:p>
            <a:pPr marL="914400" lvl="1" indent="-298450" algn="l" rtl="0">
              <a:spcBef>
                <a:spcPts val="0"/>
              </a:spcBef>
              <a:spcAft>
                <a:spcPts val="0"/>
              </a:spcAft>
              <a:buSzPts val="1100"/>
              <a:buChar char="○"/>
            </a:pPr>
            <a:r>
              <a:rPr lang="en" b="1">
                <a:solidFill>
                  <a:srgbClr val="0C622E"/>
                </a:solidFill>
              </a:rPr>
              <a:t>PVE</a:t>
            </a:r>
            <a:r>
              <a:rPr lang="en"/>
              <a:t>: Appropriate</a:t>
            </a:r>
            <a:endParaRPr/>
          </a:p>
          <a:p>
            <a:pPr marL="914400" lvl="1" indent="-298450" algn="l" rtl="0">
              <a:spcBef>
                <a:spcPts val="0"/>
              </a:spcBef>
              <a:spcAft>
                <a:spcPts val="0"/>
              </a:spcAft>
              <a:buSzPts val="1100"/>
              <a:buChar char="○"/>
            </a:pPr>
            <a:r>
              <a:rPr lang="en" b="1">
                <a:solidFill>
                  <a:srgbClr val="896110"/>
                </a:solidFill>
              </a:rPr>
              <a:t>NVE</a:t>
            </a:r>
            <a:r>
              <a:rPr lang="en"/>
              <a:t>: May be appropriate </a:t>
            </a:r>
            <a:endParaRPr u="sng"/>
          </a:p>
          <a:p>
            <a:pPr marL="457200" lvl="0" indent="-311150" algn="l" rtl="0">
              <a:spcBef>
                <a:spcPts val="0"/>
              </a:spcBef>
              <a:spcAft>
                <a:spcPts val="0"/>
              </a:spcAft>
              <a:buSzPts val="1300"/>
              <a:buChar char="●"/>
            </a:pPr>
            <a:r>
              <a:rPr lang="en" u="sng"/>
              <a:t>Both</a:t>
            </a:r>
            <a:r>
              <a:rPr lang="en"/>
              <a:t>: </a:t>
            </a:r>
            <a:r>
              <a:rPr lang="en" b="1">
                <a:solidFill>
                  <a:srgbClr val="356635"/>
                </a:solidFill>
              </a:rPr>
              <a:t>inconclusive echo</a:t>
            </a:r>
            <a:r>
              <a:rPr lang="en"/>
              <a:t> or discrepant findings</a:t>
            </a:r>
            <a:endParaRPr b="1" u="sng"/>
          </a:p>
          <a:p>
            <a:pPr marL="457200" lvl="0" indent="-311150" algn="l" rtl="0">
              <a:spcBef>
                <a:spcPts val="0"/>
              </a:spcBef>
              <a:spcAft>
                <a:spcPts val="0"/>
              </a:spcAft>
              <a:buSzPts val="1300"/>
              <a:buChar char="●"/>
            </a:pPr>
            <a:r>
              <a:rPr lang="en" u="sng"/>
              <a:t>Both</a:t>
            </a:r>
            <a:r>
              <a:rPr lang="en"/>
              <a:t>: </a:t>
            </a:r>
            <a:r>
              <a:rPr lang="en" b="1">
                <a:solidFill>
                  <a:srgbClr val="356635"/>
                </a:solidFill>
              </a:rPr>
              <a:t>Mobile mass on echo</a:t>
            </a:r>
            <a:r>
              <a:rPr lang="en"/>
              <a:t> with negative BCx/serologies </a:t>
            </a:r>
            <a:endParaRPr/>
          </a:p>
          <a:p>
            <a:pPr marL="457200" lvl="0" indent="-311150" algn="l" rtl="0">
              <a:spcBef>
                <a:spcPts val="0"/>
              </a:spcBef>
              <a:spcAft>
                <a:spcPts val="0"/>
              </a:spcAft>
              <a:buSzPts val="1300"/>
              <a:buChar char="●"/>
            </a:pPr>
            <a:r>
              <a:rPr lang="en" b="1"/>
              <a:t>Persistent bacteremia or fungemia</a:t>
            </a:r>
            <a:endParaRPr/>
          </a:p>
          <a:p>
            <a:pPr marL="914400" lvl="1" indent="-298450" algn="l" rtl="0">
              <a:spcBef>
                <a:spcPts val="0"/>
              </a:spcBef>
              <a:spcAft>
                <a:spcPts val="0"/>
              </a:spcAft>
              <a:buSzPts val="1100"/>
              <a:buChar char="○"/>
            </a:pPr>
            <a:r>
              <a:rPr lang="en" b="1">
                <a:solidFill>
                  <a:srgbClr val="0C622E"/>
                </a:solidFill>
              </a:rPr>
              <a:t>PVE</a:t>
            </a:r>
            <a:r>
              <a:rPr lang="en"/>
              <a:t>: Appropriate</a:t>
            </a:r>
            <a:endParaRPr/>
          </a:p>
          <a:p>
            <a:pPr marL="914400" lvl="1" indent="-298450" algn="l" rtl="0">
              <a:spcBef>
                <a:spcPts val="0"/>
              </a:spcBef>
              <a:spcAft>
                <a:spcPts val="0"/>
              </a:spcAft>
              <a:buSzPts val="1100"/>
              <a:buChar char="○"/>
            </a:pPr>
            <a:r>
              <a:rPr lang="en" b="1">
                <a:solidFill>
                  <a:srgbClr val="896110"/>
                </a:solidFill>
              </a:rPr>
              <a:t>NVE</a:t>
            </a:r>
            <a:r>
              <a:rPr lang="en"/>
              <a:t>: May be appropriate </a:t>
            </a:r>
            <a:endParaRPr/>
          </a:p>
        </p:txBody>
      </p:sp>
      <p:sp>
        <p:nvSpPr>
          <p:cNvPr id="2434" name="Google Shape;2434;p152"/>
          <p:cNvSpPr/>
          <p:nvPr/>
        </p:nvSpPr>
        <p:spPr>
          <a:xfrm>
            <a:off x="5732725" y="2522225"/>
            <a:ext cx="1191900" cy="62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Definitive</a:t>
            </a:r>
            <a:endParaRPr>
              <a:latin typeface="PT Sans"/>
              <a:ea typeface="PT Sans"/>
              <a:cs typeface="PT Sans"/>
              <a:sym typeface="PT Sans"/>
            </a:endParaRPr>
          </a:p>
        </p:txBody>
      </p:sp>
      <p:sp>
        <p:nvSpPr>
          <p:cNvPr id="2435" name="Google Shape;2435;p152"/>
          <p:cNvSpPr/>
          <p:nvPr/>
        </p:nvSpPr>
        <p:spPr>
          <a:xfrm>
            <a:off x="7228550" y="2522225"/>
            <a:ext cx="17313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Possible or rejected</a:t>
            </a:r>
            <a:r>
              <a:rPr lang="en">
                <a:latin typeface="PT Sans"/>
                <a:ea typeface="PT Sans"/>
                <a:cs typeface="PT Sans"/>
                <a:sym typeface="PT Sans"/>
              </a:rPr>
              <a:t>,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436" name="Google Shape;2436;p152"/>
          <p:cNvSpPr/>
          <p:nvPr/>
        </p:nvSpPr>
        <p:spPr>
          <a:xfrm>
            <a:off x="5977250" y="3526875"/>
            <a:ext cx="1251300" cy="367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(5.5)</a:t>
            </a:r>
            <a:endParaRPr>
              <a:latin typeface="PT Sans"/>
              <a:ea typeface="PT Sans"/>
              <a:cs typeface="PT Sans"/>
              <a:sym typeface="PT Sans"/>
            </a:endParaRPr>
          </a:p>
        </p:txBody>
      </p:sp>
      <p:sp>
        <p:nvSpPr>
          <p:cNvPr id="2437" name="Google Shape;2437;p152"/>
          <p:cNvSpPr/>
          <p:nvPr/>
        </p:nvSpPr>
        <p:spPr>
          <a:xfrm>
            <a:off x="7478200" y="3526875"/>
            <a:ext cx="1380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(7.5)</a:t>
            </a:r>
            <a:endParaRPr>
              <a:latin typeface="PT Sans"/>
              <a:ea typeface="PT Sans"/>
              <a:cs typeface="PT Sans"/>
              <a:sym typeface="PT Sans"/>
            </a:endParaRPr>
          </a:p>
        </p:txBody>
      </p:sp>
      <p:cxnSp>
        <p:nvCxnSpPr>
          <p:cNvPr id="2438" name="Google Shape;2438;p152"/>
          <p:cNvCxnSpPr>
            <a:stCxn id="2432" idx="2"/>
            <a:endCxn id="2435" idx="0"/>
          </p:cNvCxnSpPr>
          <p:nvPr/>
        </p:nvCxnSpPr>
        <p:spPr>
          <a:xfrm rot="-5400000" flipH="1">
            <a:off x="7517125" y="1945163"/>
            <a:ext cx="406500" cy="7479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439" name="Google Shape;2439;p152"/>
          <p:cNvCxnSpPr>
            <a:stCxn id="2435" idx="2"/>
            <a:endCxn id="2436" idx="0"/>
          </p:cNvCxnSpPr>
          <p:nvPr/>
        </p:nvCxnSpPr>
        <p:spPr>
          <a:xfrm rot="5400000">
            <a:off x="7156700" y="2589425"/>
            <a:ext cx="383700" cy="1491300"/>
          </a:xfrm>
          <a:prstGeom prst="bentConnector3">
            <a:avLst>
              <a:gd name="adj1" fmla="val 49993"/>
            </a:avLst>
          </a:prstGeom>
          <a:noFill/>
          <a:ln w="19050" cap="flat" cmpd="sng">
            <a:solidFill>
              <a:schemeClr val="dk2"/>
            </a:solidFill>
            <a:prstDash val="solid"/>
            <a:round/>
            <a:headEnd type="none" w="med" len="med"/>
            <a:tailEnd type="triangle" w="med" len="med"/>
          </a:ln>
        </p:spPr>
      </p:cxnSp>
      <p:cxnSp>
        <p:nvCxnSpPr>
          <p:cNvPr id="2440" name="Google Shape;2440;p152"/>
          <p:cNvCxnSpPr>
            <a:stCxn id="2435" idx="2"/>
            <a:endCxn id="2437" idx="0"/>
          </p:cNvCxnSpPr>
          <p:nvPr/>
        </p:nvCxnSpPr>
        <p:spPr>
          <a:xfrm rot="-5400000" flipH="1">
            <a:off x="7939400" y="3298025"/>
            <a:ext cx="383700" cy="741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441" name="Google Shape;2441;p152"/>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442" name="Google Shape;2442;p152"/>
          <p:cNvSpPr/>
          <p:nvPr/>
        </p:nvSpPr>
        <p:spPr>
          <a:xfrm>
            <a:off x="729450" y="1664675"/>
            <a:ext cx="4567800" cy="1714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Backstory</a:t>
            </a:r>
            <a:endParaRPr/>
          </a:p>
        </p:txBody>
      </p:sp>
      <p:graphicFrame>
        <p:nvGraphicFramePr>
          <p:cNvPr id="186" name="Google Shape;186;p27"/>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87" name="Google Shape;187;p27"/>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8" name="Google Shape;188;p27"/>
          <p:cNvSpPr txBox="1"/>
          <p:nvPr/>
        </p:nvSpPr>
        <p:spPr>
          <a:xfrm>
            <a:off x="5285675" y="1678950"/>
            <a:ext cx="3692700" cy="178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Admitted with MICU with n/v and rigors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Admission BCx were positive</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Never any pressors</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u="sng">
                <a:solidFill>
                  <a:schemeClr val="dk2"/>
                </a:solidFill>
                <a:latin typeface="Open Sans"/>
                <a:ea typeface="Open Sans"/>
                <a:cs typeface="Open Sans"/>
                <a:sym typeface="Open Sans"/>
              </a:rPr>
              <a:t>Podiatry</a:t>
            </a:r>
            <a:r>
              <a:rPr lang="en" sz="1300">
                <a:solidFill>
                  <a:schemeClr val="dk2"/>
                </a:solidFill>
                <a:latin typeface="Open Sans"/>
                <a:ea typeface="Open Sans"/>
                <a:cs typeface="Open Sans"/>
                <a:sym typeface="Open Sans"/>
              </a:rPr>
              <a:t>: “Right foot ulcer appears stable with no acute signs of infection.  </a:t>
            </a:r>
            <a:r>
              <a:rPr lang="en" sz="1300" b="1">
                <a:solidFill>
                  <a:schemeClr val="dk2"/>
                </a:solidFill>
                <a:latin typeface="Open Sans"/>
                <a:ea typeface="Open Sans"/>
                <a:cs typeface="Open Sans"/>
                <a:sym typeface="Open Sans"/>
              </a:rPr>
              <a:t>Recommend look for other source of current bacteremia</a:t>
            </a:r>
            <a:r>
              <a:rPr lang="en" sz="1300">
                <a:solidFill>
                  <a:schemeClr val="dk2"/>
                </a:solidFill>
                <a:latin typeface="Open Sans"/>
                <a:ea typeface="Open Sans"/>
                <a:cs typeface="Open Sans"/>
                <a:sym typeface="Open Sans"/>
              </a:rPr>
              <a:t>…no surgery planned” </a:t>
            </a:r>
            <a:endParaRPr sz="1300">
              <a:solidFill>
                <a:schemeClr val="dk2"/>
              </a:solidFill>
              <a:latin typeface="Open Sans"/>
              <a:ea typeface="Open Sans"/>
              <a:cs typeface="Open Sans"/>
              <a:sym typeface="Open Sans"/>
            </a:endParaRPr>
          </a:p>
        </p:txBody>
      </p:sp>
      <p:sp>
        <p:nvSpPr>
          <p:cNvPr id="189" name="Google Shape;189;p27"/>
          <p:cNvSpPr/>
          <p:nvPr/>
        </p:nvSpPr>
        <p:spPr>
          <a:xfrm>
            <a:off x="616975" y="2790175"/>
            <a:ext cx="4364700" cy="8274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0" name="Google Shape;190;p27"/>
          <p:cNvSpPr/>
          <p:nvPr/>
        </p:nvSpPr>
        <p:spPr>
          <a:xfrm>
            <a:off x="5156725" y="1299925"/>
            <a:ext cx="3600600" cy="1167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446"/>
        <p:cNvGrpSpPr/>
        <p:nvPr/>
      </p:nvGrpSpPr>
      <p:grpSpPr>
        <a:xfrm>
          <a:off x="0" y="0"/>
          <a:ext cx="0" cy="0"/>
          <a:chOff x="0" y="0"/>
          <a:chExt cx="0" cy="0"/>
        </a:xfrm>
      </p:grpSpPr>
      <p:sp>
        <p:nvSpPr>
          <p:cNvPr id="2447" name="Google Shape;2447;p153"/>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PET/CT-IE:</a:t>
            </a:r>
            <a:r>
              <a:rPr lang="en"/>
              <a:t> Appropriate utilization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448" name="Google Shape;2448;p153"/>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449" name="Google Shape;2449;p153"/>
          <p:cNvSpPr/>
          <p:nvPr/>
        </p:nvSpPr>
        <p:spPr>
          <a:xfrm>
            <a:off x="5732725" y="1664663"/>
            <a:ext cx="32274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Suspected IE</a:t>
            </a:r>
            <a:endParaRPr b="1">
              <a:latin typeface="PT Sans"/>
              <a:ea typeface="PT Sans"/>
              <a:cs typeface="PT Sans"/>
              <a:sym typeface="PT Sans"/>
            </a:endParaRPr>
          </a:p>
        </p:txBody>
      </p:sp>
      <p:sp>
        <p:nvSpPr>
          <p:cNvPr id="2450" name="Google Shape;2450;p153"/>
          <p:cNvSpPr/>
          <p:nvPr/>
        </p:nvSpPr>
        <p:spPr>
          <a:xfrm>
            <a:off x="5732725" y="2522225"/>
            <a:ext cx="1191900" cy="62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Definitive</a:t>
            </a:r>
            <a:endParaRPr>
              <a:latin typeface="PT Sans"/>
              <a:ea typeface="PT Sans"/>
              <a:cs typeface="PT Sans"/>
              <a:sym typeface="PT Sans"/>
            </a:endParaRPr>
          </a:p>
        </p:txBody>
      </p:sp>
      <p:sp>
        <p:nvSpPr>
          <p:cNvPr id="2451" name="Google Shape;2451;p153"/>
          <p:cNvSpPr/>
          <p:nvPr/>
        </p:nvSpPr>
        <p:spPr>
          <a:xfrm>
            <a:off x="7228550" y="2522225"/>
            <a:ext cx="1731300" cy="62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Possible or rejected</a:t>
            </a:r>
            <a:r>
              <a:rPr lang="en">
                <a:latin typeface="PT Sans"/>
                <a:ea typeface="PT Sans"/>
                <a:cs typeface="PT Sans"/>
                <a:sym typeface="PT Sans"/>
              </a:rPr>
              <a:t>, </a:t>
            </a:r>
            <a:r>
              <a:rPr lang="en">
                <a:latin typeface="PT Sans Narrow"/>
                <a:ea typeface="PT Sans Narrow"/>
                <a:cs typeface="PT Sans Narrow"/>
                <a:sym typeface="PT Sans Narrow"/>
              </a:rPr>
              <a:t>but high clinical suspicion</a:t>
            </a:r>
            <a:endParaRPr>
              <a:latin typeface="PT Sans Narrow"/>
              <a:ea typeface="PT Sans Narrow"/>
              <a:cs typeface="PT Sans Narrow"/>
              <a:sym typeface="PT Sans Narrow"/>
            </a:endParaRPr>
          </a:p>
        </p:txBody>
      </p:sp>
      <p:sp>
        <p:nvSpPr>
          <p:cNvPr id="2452" name="Google Shape;2452;p153"/>
          <p:cNvSpPr/>
          <p:nvPr/>
        </p:nvSpPr>
        <p:spPr>
          <a:xfrm>
            <a:off x="5977250" y="3526875"/>
            <a:ext cx="1251300" cy="367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Native</a:t>
            </a:r>
            <a:endParaRPr>
              <a:latin typeface="PT Sans"/>
              <a:ea typeface="PT Sans"/>
              <a:cs typeface="PT Sans"/>
              <a:sym typeface="PT Sans"/>
            </a:endParaRPr>
          </a:p>
        </p:txBody>
      </p:sp>
      <p:sp>
        <p:nvSpPr>
          <p:cNvPr id="2453" name="Google Shape;2453;p153"/>
          <p:cNvSpPr/>
          <p:nvPr/>
        </p:nvSpPr>
        <p:spPr>
          <a:xfrm>
            <a:off x="7478200" y="3526875"/>
            <a:ext cx="1380300" cy="367500"/>
          </a:xfrm>
          <a:prstGeom prst="rect">
            <a:avLst/>
          </a:prstGeom>
          <a:solidFill>
            <a:srgbClr val="DCF1E4"/>
          </a:solidFill>
          <a:ln w="9525" cap="flat" cmpd="sng">
            <a:solidFill>
              <a:srgbClr val="35663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a:t>
            </a:r>
            <a:endParaRPr>
              <a:latin typeface="PT Sans"/>
              <a:ea typeface="PT Sans"/>
              <a:cs typeface="PT Sans"/>
              <a:sym typeface="PT Sans"/>
            </a:endParaRPr>
          </a:p>
        </p:txBody>
      </p:sp>
      <p:cxnSp>
        <p:nvCxnSpPr>
          <p:cNvPr id="2454" name="Google Shape;2454;p153"/>
          <p:cNvCxnSpPr>
            <a:stCxn id="2449" idx="2"/>
            <a:endCxn id="2451" idx="0"/>
          </p:cNvCxnSpPr>
          <p:nvPr/>
        </p:nvCxnSpPr>
        <p:spPr>
          <a:xfrm rot="-5400000" flipH="1">
            <a:off x="7517125" y="1945163"/>
            <a:ext cx="406500" cy="747900"/>
          </a:xfrm>
          <a:prstGeom prst="bentConnector3">
            <a:avLst>
              <a:gd name="adj1" fmla="val 49983"/>
            </a:avLst>
          </a:prstGeom>
          <a:noFill/>
          <a:ln w="19050" cap="flat" cmpd="sng">
            <a:solidFill>
              <a:schemeClr val="dk2"/>
            </a:solidFill>
            <a:prstDash val="solid"/>
            <a:round/>
            <a:headEnd type="none" w="med" len="med"/>
            <a:tailEnd type="triangle" w="med" len="med"/>
          </a:ln>
        </p:spPr>
      </p:cxnSp>
      <p:cxnSp>
        <p:nvCxnSpPr>
          <p:cNvPr id="2455" name="Google Shape;2455;p153"/>
          <p:cNvCxnSpPr>
            <a:stCxn id="2451" idx="2"/>
            <a:endCxn id="2453" idx="0"/>
          </p:cNvCxnSpPr>
          <p:nvPr/>
        </p:nvCxnSpPr>
        <p:spPr>
          <a:xfrm rot="-5400000" flipH="1">
            <a:off x="7939400" y="3298025"/>
            <a:ext cx="383700" cy="74100"/>
          </a:xfrm>
          <a:prstGeom prst="bentConnector3">
            <a:avLst>
              <a:gd name="adj1" fmla="val 49993"/>
            </a:avLst>
          </a:prstGeom>
          <a:noFill/>
          <a:ln w="19050" cap="flat" cmpd="sng">
            <a:solidFill>
              <a:schemeClr val="dk2"/>
            </a:solidFill>
            <a:prstDash val="solid"/>
            <a:round/>
            <a:headEnd type="none" w="med" len="med"/>
            <a:tailEnd type="triangle" w="med" len="med"/>
          </a:ln>
        </p:spPr>
      </p:cxnSp>
      <p:sp>
        <p:nvSpPr>
          <p:cNvPr id="2456" name="Google Shape;2456;p153"/>
          <p:cNvSpPr txBox="1"/>
          <p:nvPr/>
        </p:nvSpPr>
        <p:spPr>
          <a:xfrm>
            <a:off x="5727650" y="1135875"/>
            <a:ext cx="3227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u="sng">
                <a:solidFill>
                  <a:schemeClr val="dk2"/>
                </a:solidFill>
                <a:latin typeface="Open Sans"/>
                <a:ea typeface="Open Sans"/>
                <a:cs typeface="Open Sans"/>
                <a:sym typeface="Open Sans"/>
              </a:rPr>
              <a:t>Patient population</a:t>
            </a:r>
            <a:endParaRPr sz="1800" u="sng">
              <a:solidFill>
                <a:schemeClr val="dk2"/>
              </a:solidFill>
              <a:latin typeface="Open Sans"/>
              <a:ea typeface="Open Sans"/>
              <a:cs typeface="Open Sans"/>
              <a:sym typeface="Open Sans"/>
            </a:endParaRPr>
          </a:p>
        </p:txBody>
      </p:sp>
      <p:sp>
        <p:nvSpPr>
          <p:cNvPr id="2457" name="Google Shape;2457;p153"/>
          <p:cNvSpPr/>
          <p:nvPr/>
        </p:nvSpPr>
        <p:spPr>
          <a:xfrm>
            <a:off x="1105025" y="2306600"/>
            <a:ext cx="3922800" cy="13122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F5AA2"/>
                </a:solidFill>
                <a:latin typeface="Open Sans"/>
                <a:ea typeface="Open Sans"/>
                <a:cs typeface="Open Sans"/>
                <a:sym typeface="Open Sans"/>
              </a:rPr>
              <a:t>Broader takeaway</a:t>
            </a:r>
            <a:endParaRPr sz="1800">
              <a:solidFill>
                <a:srgbClr val="3B71CA"/>
              </a:solidFill>
              <a:latin typeface="Open Sans"/>
              <a:ea typeface="Open Sans"/>
              <a:cs typeface="Open Sans"/>
              <a:sym typeface="Open Sans"/>
            </a:endParaRPr>
          </a:p>
          <a:p>
            <a:pPr marL="0" lvl="0" indent="0" algn="l" rtl="0">
              <a:spcBef>
                <a:spcPts val="0"/>
              </a:spcBef>
              <a:spcAft>
                <a:spcPts val="0"/>
              </a:spcAft>
              <a:buNone/>
            </a:pPr>
            <a:r>
              <a:rPr lang="en">
                <a:solidFill>
                  <a:srgbClr val="1A1A1A"/>
                </a:solidFill>
                <a:latin typeface="Open Sans"/>
                <a:ea typeface="Open Sans"/>
                <a:cs typeface="Open Sans"/>
                <a:sym typeface="Open Sans"/>
              </a:rPr>
              <a:t>In </a:t>
            </a:r>
            <a:r>
              <a:rPr lang="en" b="1" u="sng">
                <a:solidFill>
                  <a:srgbClr val="1A1A1A"/>
                </a:solidFill>
                <a:latin typeface="Open Sans"/>
                <a:ea typeface="Open Sans"/>
                <a:cs typeface="Open Sans"/>
                <a:sym typeface="Open Sans"/>
              </a:rPr>
              <a:t>suspected</a:t>
            </a:r>
            <a:r>
              <a:rPr lang="en">
                <a:solidFill>
                  <a:srgbClr val="1A1A1A"/>
                </a:solidFill>
                <a:latin typeface="Open Sans"/>
                <a:ea typeface="Open Sans"/>
                <a:cs typeface="Open Sans"/>
                <a:sym typeface="Open Sans"/>
              </a:rPr>
              <a:t> </a:t>
            </a:r>
            <a:r>
              <a:rPr lang="en" b="1">
                <a:solidFill>
                  <a:srgbClr val="1A1A1A"/>
                </a:solidFill>
                <a:latin typeface="Open Sans"/>
                <a:ea typeface="Open Sans"/>
                <a:cs typeface="Open Sans"/>
                <a:sym typeface="Open Sans"/>
              </a:rPr>
              <a:t>prosthetic valve endocarditis </a:t>
            </a:r>
            <a:r>
              <a:rPr lang="en">
                <a:solidFill>
                  <a:srgbClr val="1A1A1A"/>
                </a:solidFill>
                <a:latin typeface="Open Sans"/>
                <a:ea typeface="Open Sans"/>
                <a:cs typeface="Open Sans"/>
                <a:sym typeface="Open Sans"/>
              </a:rPr>
              <a:t>(that has not been classified as definitive), </a:t>
            </a:r>
            <a:r>
              <a:rPr lang="en" b="1">
                <a:solidFill>
                  <a:srgbClr val="356635"/>
                </a:solidFill>
                <a:latin typeface="Open Sans"/>
                <a:ea typeface="Open Sans"/>
                <a:cs typeface="Open Sans"/>
                <a:sym typeface="Open Sans"/>
              </a:rPr>
              <a:t>PET/CT is always appropriate</a:t>
            </a:r>
            <a:r>
              <a:rPr lang="en">
                <a:solidFill>
                  <a:schemeClr val="dk2"/>
                </a:solidFill>
                <a:latin typeface="Open Sans"/>
                <a:ea typeface="Open Sans"/>
                <a:cs typeface="Open Sans"/>
                <a:sym typeface="Open Sans"/>
              </a:rPr>
              <a:t> per ASNC I2 guidelines</a:t>
            </a:r>
            <a:endParaRPr>
              <a:solidFill>
                <a:srgbClr val="1A1A1A"/>
              </a:solidFill>
              <a:latin typeface="Open Sans"/>
              <a:ea typeface="Open Sans"/>
              <a:cs typeface="Open Sans"/>
              <a:sym typeface="Open Sans"/>
            </a:endParaRPr>
          </a:p>
        </p:txBody>
      </p:sp>
      <p:sp>
        <p:nvSpPr>
          <p:cNvPr id="2458" name="Google Shape;2458;p153"/>
          <p:cNvSpPr/>
          <p:nvPr/>
        </p:nvSpPr>
        <p:spPr>
          <a:xfrm>
            <a:off x="5514025" y="1168050"/>
            <a:ext cx="3553800" cy="296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Google Shape;2463;p154"/>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a:t>
            </a:r>
            <a:r>
              <a:rPr lang="en"/>
              <a:t> Other situations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464" name="Google Shape;2464;p154"/>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465" name="Google Shape;2465;p154"/>
          <p:cNvSpPr/>
          <p:nvPr/>
        </p:nvSpPr>
        <p:spPr>
          <a:xfrm>
            <a:off x="299700" y="3340600"/>
            <a:ext cx="1380300" cy="535200"/>
          </a:xfrm>
          <a:prstGeom prst="rect">
            <a:avLst/>
          </a:prstGeom>
          <a:solidFill>
            <a:srgbClr val="E2EA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CIED infection</a:t>
            </a:r>
            <a:endParaRPr b="1">
              <a:latin typeface="PT Sans"/>
              <a:ea typeface="PT Sans"/>
              <a:cs typeface="PT Sans"/>
              <a:sym typeface="PT Sans"/>
            </a:endParaRPr>
          </a:p>
          <a:p>
            <a:pPr marL="0" lvl="0" indent="0" algn="ctr" rtl="0">
              <a:spcBef>
                <a:spcPts val="0"/>
              </a:spcBef>
              <a:spcAft>
                <a:spcPts val="0"/>
              </a:spcAft>
              <a:buNone/>
            </a:pPr>
            <a:r>
              <a:rPr lang="en">
                <a:latin typeface="PT Sans Narrow"/>
                <a:ea typeface="PT Sans Narrow"/>
                <a:cs typeface="PT Sans Narrow"/>
                <a:sym typeface="PT Sans Narrow"/>
              </a:rPr>
              <a:t>Table 5</a:t>
            </a:r>
            <a:endParaRPr>
              <a:latin typeface="PT Sans Narrow"/>
              <a:ea typeface="PT Sans Narrow"/>
              <a:cs typeface="PT Sans Narrow"/>
              <a:sym typeface="PT Sans Narrow"/>
            </a:endParaRPr>
          </a:p>
        </p:txBody>
      </p:sp>
      <p:sp>
        <p:nvSpPr>
          <p:cNvPr id="2466" name="Google Shape;2466;p154"/>
          <p:cNvSpPr/>
          <p:nvPr/>
        </p:nvSpPr>
        <p:spPr>
          <a:xfrm>
            <a:off x="1881575" y="2157975"/>
            <a:ext cx="1836600" cy="621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58585"/>
                </a:solidFill>
                <a:latin typeface="PT Sans"/>
                <a:ea typeface="PT Sans"/>
                <a:cs typeface="PT Sans"/>
                <a:sym typeface="PT Sans"/>
              </a:rPr>
              <a:t>Evidence of </a:t>
            </a:r>
            <a:r>
              <a:rPr lang="en" b="1">
                <a:solidFill>
                  <a:srgbClr val="3B71CA"/>
                </a:solidFill>
                <a:latin typeface="PT Sans"/>
                <a:ea typeface="PT Sans"/>
                <a:cs typeface="PT Sans"/>
                <a:sym typeface="PT Sans"/>
              </a:rPr>
              <a:t>systemic</a:t>
            </a:r>
            <a:endParaRPr b="1">
              <a:solidFill>
                <a:srgbClr val="3B71CA"/>
              </a:solidFill>
              <a:latin typeface="PT Sans"/>
              <a:ea typeface="PT Sans"/>
              <a:cs typeface="PT Sans"/>
              <a:sym typeface="PT Sans"/>
            </a:endParaRPr>
          </a:p>
          <a:p>
            <a:pPr marL="0" lvl="0" indent="0" algn="ctr" rtl="0">
              <a:spcBef>
                <a:spcPts val="0"/>
              </a:spcBef>
              <a:spcAft>
                <a:spcPts val="0"/>
              </a:spcAft>
              <a:buNone/>
            </a:pPr>
            <a:r>
              <a:rPr lang="en" b="1">
                <a:solidFill>
                  <a:srgbClr val="3B71CA"/>
                </a:solidFill>
                <a:latin typeface="PT Sans"/>
                <a:ea typeface="PT Sans"/>
                <a:cs typeface="PT Sans"/>
                <a:sym typeface="PT Sans"/>
              </a:rPr>
              <a:t>infection?</a:t>
            </a:r>
            <a:endParaRPr b="1">
              <a:solidFill>
                <a:srgbClr val="3B71CA"/>
              </a:solidFill>
              <a:latin typeface="PT Sans"/>
              <a:ea typeface="PT Sans"/>
              <a:cs typeface="PT Sans"/>
              <a:sym typeface="PT Sans"/>
            </a:endParaRPr>
          </a:p>
        </p:txBody>
      </p:sp>
      <p:sp>
        <p:nvSpPr>
          <p:cNvPr id="2467" name="Google Shape;2467;p154"/>
          <p:cNvSpPr/>
          <p:nvPr/>
        </p:nvSpPr>
        <p:spPr>
          <a:xfrm>
            <a:off x="2498525" y="4021975"/>
            <a:ext cx="602700" cy="367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No</a:t>
            </a:r>
            <a:endParaRPr b="1">
              <a:latin typeface="PT Sans"/>
              <a:ea typeface="PT Sans"/>
              <a:cs typeface="PT Sans"/>
              <a:sym typeface="PT Sans"/>
            </a:endParaRPr>
          </a:p>
        </p:txBody>
      </p:sp>
      <p:sp>
        <p:nvSpPr>
          <p:cNvPr id="2468" name="Google Shape;2468;p154"/>
          <p:cNvSpPr/>
          <p:nvPr/>
        </p:nvSpPr>
        <p:spPr>
          <a:xfrm>
            <a:off x="2468825" y="2998100"/>
            <a:ext cx="662100" cy="33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Yes</a:t>
            </a:r>
            <a:endParaRPr>
              <a:latin typeface="PT Sans"/>
              <a:ea typeface="PT Sans"/>
              <a:cs typeface="PT Sans"/>
              <a:sym typeface="PT Sans"/>
            </a:endParaRPr>
          </a:p>
        </p:txBody>
      </p:sp>
      <p:sp>
        <p:nvSpPr>
          <p:cNvPr id="2469" name="Google Shape;2469;p154"/>
          <p:cNvSpPr/>
          <p:nvPr/>
        </p:nvSpPr>
        <p:spPr>
          <a:xfrm>
            <a:off x="4296250" y="2158000"/>
            <a:ext cx="2474400" cy="621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58585"/>
                </a:solidFill>
                <a:latin typeface="PT Sans"/>
                <a:ea typeface="PT Sans"/>
                <a:cs typeface="PT Sans"/>
                <a:sym typeface="PT Sans"/>
              </a:rPr>
              <a:t>Pocket infection?</a:t>
            </a:r>
            <a:endParaRPr b="1">
              <a:solidFill>
                <a:srgbClr val="858585"/>
              </a:solidFill>
              <a:latin typeface="PT Sans"/>
              <a:ea typeface="PT Sans"/>
              <a:cs typeface="PT Sans"/>
              <a:sym typeface="PT Sans"/>
            </a:endParaRPr>
          </a:p>
        </p:txBody>
      </p:sp>
      <p:cxnSp>
        <p:nvCxnSpPr>
          <p:cNvPr id="2470" name="Google Shape;2470;p154"/>
          <p:cNvCxnSpPr>
            <a:stCxn id="2465" idx="3"/>
            <a:endCxn id="2467" idx="1"/>
          </p:cNvCxnSpPr>
          <p:nvPr/>
        </p:nvCxnSpPr>
        <p:spPr>
          <a:xfrm>
            <a:off x="1680000" y="3608200"/>
            <a:ext cx="818400" cy="597600"/>
          </a:xfrm>
          <a:prstGeom prst="bentConnector3">
            <a:avLst>
              <a:gd name="adj1" fmla="val 50008"/>
            </a:avLst>
          </a:prstGeom>
          <a:noFill/>
          <a:ln w="19050" cap="flat" cmpd="sng">
            <a:solidFill>
              <a:schemeClr val="dk2"/>
            </a:solidFill>
            <a:prstDash val="solid"/>
            <a:round/>
            <a:headEnd type="none" w="med" len="med"/>
            <a:tailEnd type="triangle" w="med" len="med"/>
          </a:ln>
        </p:spPr>
      </p:cxnSp>
      <p:cxnSp>
        <p:nvCxnSpPr>
          <p:cNvPr id="2471" name="Google Shape;2471;p154"/>
          <p:cNvCxnSpPr>
            <a:stCxn id="2467" idx="3"/>
            <a:endCxn id="2472" idx="1"/>
          </p:cNvCxnSpPr>
          <p:nvPr/>
        </p:nvCxnSpPr>
        <p:spPr>
          <a:xfrm rot="10800000" flipH="1">
            <a:off x="3101225" y="3266425"/>
            <a:ext cx="1210500" cy="939300"/>
          </a:xfrm>
          <a:prstGeom prst="bentConnector3">
            <a:avLst>
              <a:gd name="adj1" fmla="val 50003"/>
            </a:avLst>
          </a:prstGeom>
          <a:noFill/>
          <a:ln w="19050" cap="flat" cmpd="sng">
            <a:solidFill>
              <a:schemeClr val="dk2"/>
            </a:solidFill>
            <a:prstDash val="solid"/>
            <a:round/>
            <a:headEnd type="none" w="med" len="med"/>
            <a:tailEnd type="triangle" w="med" len="med"/>
          </a:ln>
        </p:spPr>
      </p:cxnSp>
      <p:cxnSp>
        <p:nvCxnSpPr>
          <p:cNvPr id="2473" name="Google Shape;2473;p154"/>
          <p:cNvCxnSpPr>
            <a:stCxn id="2467" idx="3"/>
            <a:endCxn id="2474" idx="1"/>
          </p:cNvCxnSpPr>
          <p:nvPr/>
        </p:nvCxnSpPr>
        <p:spPr>
          <a:xfrm>
            <a:off x="3101225" y="4205725"/>
            <a:ext cx="1210500" cy="342000"/>
          </a:xfrm>
          <a:prstGeom prst="bentConnector3">
            <a:avLst>
              <a:gd name="adj1" fmla="val 50003"/>
            </a:avLst>
          </a:prstGeom>
          <a:noFill/>
          <a:ln w="19050" cap="flat" cmpd="sng">
            <a:solidFill>
              <a:schemeClr val="dk2"/>
            </a:solidFill>
            <a:prstDash val="solid"/>
            <a:round/>
            <a:headEnd type="none" w="med" len="med"/>
            <a:tailEnd type="triangle" w="med" len="med"/>
          </a:ln>
        </p:spPr>
      </p:cxnSp>
      <p:cxnSp>
        <p:nvCxnSpPr>
          <p:cNvPr id="2475" name="Google Shape;2475;p154"/>
          <p:cNvCxnSpPr>
            <a:stCxn id="2467" idx="3"/>
            <a:endCxn id="2476" idx="1"/>
          </p:cNvCxnSpPr>
          <p:nvPr/>
        </p:nvCxnSpPr>
        <p:spPr>
          <a:xfrm rot="10800000" flipH="1">
            <a:off x="3101225" y="3906925"/>
            <a:ext cx="1210500" cy="298800"/>
          </a:xfrm>
          <a:prstGeom prst="bentConnector3">
            <a:avLst>
              <a:gd name="adj1" fmla="val 50003"/>
            </a:avLst>
          </a:prstGeom>
          <a:noFill/>
          <a:ln w="19050" cap="flat" cmpd="sng">
            <a:solidFill>
              <a:schemeClr val="dk2"/>
            </a:solidFill>
            <a:prstDash val="solid"/>
            <a:round/>
            <a:headEnd type="none" w="med" len="med"/>
            <a:tailEnd type="triangle" w="med" len="med"/>
          </a:ln>
        </p:spPr>
      </p:cxnSp>
      <p:sp>
        <p:nvSpPr>
          <p:cNvPr id="2474" name="Google Shape;2474;p154"/>
          <p:cNvSpPr/>
          <p:nvPr/>
        </p:nvSpPr>
        <p:spPr>
          <a:xfrm>
            <a:off x="4311789" y="4280075"/>
            <a:ext cx="2474400" cy="535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Open Sans"/>
                <a:ea typeface="Open Sans"/>
                <a:cs typeface="Open Sans"/>
                <a:sym typeface="Open Sans"/>
              </a:rPr>
              <a:t>High clinical suspicion for </a:t>
            </a:r>
            <a:r>
              <a:rPr lang="en" sz="1200" b="1">
                <a:solidFill>
                  <a:schemeClr val="dk2"/>
                </a:solidFill>
                <a:latin typeface="Open Sans"/>
                <a:ea typeface="Open Sans"/>
                <a:cs typeface="Open Sans"/>
                <a:sym typeface="Open Sans"/>
              </a:rPr>
              <a:t>superficial </a:t>
            </a:r>
            <a:r>
              <a:rPr lang="en" sz="1200">
                <a:solidFill>
                  <a:schemeClr val="dk2"/>
                </a:solidFill>
                <a:latin typeface="Open Sans"/>
                <a:ea typeface="Open Sans"/>
                <a:cs typeface="Open Sans"/>
                <a:sym typeface="Open Sans"/>
              </a:rPr>
              <a:t>infection only (2.5)</a:t>
            </a:r>
            <a:endParaRPr sz="1200">
              <a:solidFill>
                <a:schemeClr val="dk2"/>
              </a:solidFill>
              <a:latin typeface="Open Sans"/>
              <a:ea typeface="Open Sans"/>
              <a:cs typeface="Open Sans"/>
              <a:sym typeface="Open Sans"/>
            </a:endParaRPr>
          </a:p>
        </p:txBody>
      </p:sp>
      <p:sp>
        <p:nvSpPr>
          <p:cNvPr id="2476" name="Google Shape;2476;p154"/>
          <p:cNvSpPr/>
          <p:nvPr/>
        </p:nvSpPr>
        <p:spPr>
          <a:xfrm>
            <a:off x="4311789" y="3639400"/>
            <a:ext cx="2474400" cy="5352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Open Sans"/>
                <a:ea typeface="Open Sans"/>
                <a:cs typeface="Open Sans"/>
                <a:sym typeface="Open Sans"/>
              </a:rPr>
              <a:t>High clinical suspicion for </a:t>
            </a:r>
            <a:r>
              <a:rPr lang="en" sz="1200" b="1">
                <a:solidFill>
                  <a:schemeClr val="dk2"/>
                </a:solidFill>
                <a:latin typeface="Open Sans"/>
                <a:ea typeface="Open Sans"/>
                <a:cs typeface="Open Sans"/>
                <a:sym typeface="Open Sans"/>
              </a:rPr>
              <a:t>CIED pocket infection </a:t>
            </a:r>
            <a:r>
              <a:rPr lang="en" sz="1200">
                <a:solidFill>
                  <a:schemeClr val="dk2"/>
                </a:solidFill>
                <a:latin typeface="Open Sans"/>
                <a:ea typeface="Open Sans"/>
                <a:cs typeface="Open Sans"/>
                <a:sym typeface="Open Sans"/>
              </a:rPr>
              <a:t>only (5) </a:t>
            </a:r>
            <a:endParaRPr sz="1200">
              <a:solidFill>
                <a:schemeClr val="dk2"/>
              </a:solidFill>
              <a:latin typeface="Open Sans"/>
              <a:ea typeface="Open Sans"/>
              <a:cs typeface="Open Sans"/>
              <a:sym typeface="Open Sans"/>
            </a:endParaRPr>
          </a:p>
        </p:txBody>
      </p:sp>
      <p:sp>
        <p:nvSpPr>
          <p:cNvPr id="2472" name="Google Shape;2472;p154"/>
          <p:cNvSpPr/>
          <p:nvPr/>
        </p:nvSpPr>
        <p:spPr>
          <a:xfrm>
            <a:off x="4311789" y="2998725"/>
            <a:ext cx="2474400" cy="535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Open Sans"/>
                <a:ea typeface="Open Sans"/>
                <a:cs typeface="Open Sans"/>
                <a:sym typeface="Open Sans"/>
              </a:rPr>
              <a:t>Unclear if</a:t>
            </a:r>
            <a:r>
              <a:rPr lang="en" sz="1200">
                <a:solidFill>
                  <a:schemeClr val="dk2"/>
                </a:solidFill>
                <a:latin typeface="Open Sans"/>
                <a:ea typeface="Open Sans"/>
                <a:cs typeface="Open Sans"/>
                <a:sym typeface="Open Sans"/>
              </a:rPr>
              <a:t> superficial vs CIED pocket infection</a:t>
            </a:r>
            <a:r>
              <a:rPr lang="en" sz="1200" b="1">
                <a:solidFill>
                  <a:srgbClr val="0C622E"/>
                </a:solidFill>
                <a:latin typeface="Open Sans"/>
                <a:ea typeface="Open Sans"/>
                <a:cs typeface="Open Sans"/>
                <a:sym typeface="Open Sans"/>
              </a:rPr>
              <a:t> </a:t>
            </a:r>
            <a:r>
              <a:rPr lang="en" sz="1200">
                <a:solidFill>
                  <a:schemeClr val="dk2"/>
                </a:solidFill>
                <a:latin typeface="Open Sans"/>
                <a:ea typeface="Open Sans"/>
                <a:cs typeface="Open Sans"/>
                <a:sym typeface="Open Sans"/>
              </a:rPr>
              <a:t>(7)</a:t>
            </a:r>
            <a:r>
              <a:rPr lang="en" sz="1200">
                <a:solidFill>
                  <a:srgbClr val="0C622E"/>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155"/>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a:t>
            </a:r>
            <a:r>
              <a:rPr lang="en"/>
              <a:t> Other situations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482" name="Google Shape;2482;p155"/>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483" name="Google Shape;2483;p155"/>
          <p:cNvSpPr/>
          <p:nvPr/>
        </p:nvSpPr>
        <p:spPr>
          <a:xfrm>
            <a:off x="299700" y="3340600"/>
            <a:ext cx="1380300" cy="535200"/>
          </a:xfrm>
          <a:prstGeom prst="rect">
            <a:avLst/>
          </a:prstGeom>
          <a:solidFill>
            <a:srgbClr val="E2EA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CIED infection</a:t>
            </a:r>
            <a:endParaRPr b="1">
              <a:latin typeface="PT Sans"/>
              <a:ea typeface="PT Sans"/>
              <a:cs typeface="PT Sans"/>
              <a:sym typeface="PT Sans"/>
            </a:endParaRPr>
          </a:p>
          <a:p>
            <a:pPr marL="0" lvl="0" indent="0" algn="ctr" rtl="0">
              <a:spcBef>
                <a:spcPts val="0"/>
              </a:spcBef>
              <a:spcAft>
                <a:spcPts val="0"/>
              </a:spcAft>
              <a:buNone/>
            </a:pPr>
            <a:r>
              <a:rPr lang="en">
                <a:latin typeface="PT Sans Narrow"/>
                <a:ea typeface="PT Sans Narrow"/>
                <a:cs typeface="PT Sans Narrow"/>
                <a:sym typeface="PT Sans Narrow"/>
              </a:rPr>
              <a:t>Table 5</a:t>
            </a:r>
            <a:endParaRPr>
              <a:latin typeface="PT Sans Narrow"/>
              <a:ea typeface="PT Sans Narrow"/>
              <a:cs typeface="PT Sans Narrow"/>
              <a:sym typeface="PT Sans Narrow"/>
            </a:endParaRPr>
          </a:p>
        </p:txBody>
      </p:sp>
      <p:sp>
        <p:nvSpPr>
          <p:cNvPr id="2484" name="Google Shape;2484;p155"/>
          <p:cNvSpPr/>
          <p:nvPr/>
        </p:nvSpPr>
        <p:spPr>
          <a:xfrm>
            <a:off x="1881575" y="2234175"/>
            <a:ext cx="1836600" cy="621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58585"/>
                </a:solidFill>
                <a:latin typeface="PT Sans"/>
                <a:ea typeface="PT Sans"/>
                <a:cs typeface="PT Sans"/>
                <a:sym typeface="PT Sans"/>
              </a:rPr>
              <a:t>Evidence of systemic</a:t>
            </a:r>
            <a:endParaRPr b="1">
              <a:solidFill>
                <a:srgbClr val="858585"/>
              </a:solidFill>
              <a:latin typeface="PT Sans"/>
              <a:ea typeface="PT Sans"/>
              <a:cs typeface="PT Sans"/>
              <a:sym typeface="PT Sans"/>
            </a:endParaRPr>
          </a:p>
          <a:p>
            <a:pPr marL="0" lvl="0" indent="0" algn="ctr" rtl="0">
              <a:spcBef>
                <a:spcPts val="0"/>
              </a:spcBef>
              <a:spcAft>
                <a:spcPts val="0"/>
              </a:spcAft>
              <a:buNone/>
            </a:pPr>
            <a:r>
              <a:rPr lang="en" b="1">
                <a:solidFill>
                  <a:srgbClr val="858585"/>
                </a:solidFill>
                <a:latin typeface="PT Sans"/>
                <a:ea typeface="PT Sans"/>
                <a:cs typeface="PT Sans"/>
                <a:sym typeface="PT Sans"/>
              </a:rPr>
              <a:t>infection?</a:t>
            </a:r>
            <a:endParaRPr b="1">
              <a:solidFill>
                <a:srgbClr val="858585"/>
              </a:solidFill>
              <a:latin typeface="PT Sans"/>
              <a:ea typeface="PT Sans"/>
              <a:cs typeface="PT Sans"/>
              <a:sym typeface="PT Sans"/>
            </a:endParaRPr>
          </a:p>
        </p:txBody>
      </p:sp>
      <p:sp>
        <p:nvSpPr>
          <p:cNvPr id="2485" name="Google Shape;2485;p155"/>
          <p:cNvSpPr/>
          <p:nvPr/>
        </p:nvSpPr>
        <p:spPr>
          <a:xfrm>
            <a:off x="2498525" y="4021975"/>
            <a:ext cx="602700" cy="36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No</a:t>
            </a:r>
            <a:endParaRPr>
              <a:latin typeface="PT Sans"/>
              <a:ea typeface="PT Sans"/>
              <a:cs typeface="PT Sans"/>
              <a:sym typeface="PT Sans"/>
            </a:endParaRPr>
          </a:p>
        </p:txBody>
      </p:sp>
      <p:sp>
        <p:nvSpPr>
          <p:cNvPr id="2486" name="Google Shape;2486;p155"/>
          <p:cNvSpPr/>
          <p:nvPr/>
        </p:nvSpPr>
        <p:spPr>
          <a:xfrm>
            <a:off x="2468825" y="2998100"/>
            <a:ext cx="662100" cy="334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Yes</a:t>
            </a:r>
            <a:endParaRPr b="1">
              <a:latin typeface="PT Sans"/>
              <a:ea typeface="PT Sans"/>
              <a:cs typeface="PT Sans"/>
              <a:sym typeface="PT Sans"/>
            </a:endParaRPr>
          </a:p>
        </p:txBody>
      </p:sp>
      <p:sp>
        <p:nvSpPr>
          <p:cNvPr id="2487" name="Google Shape;2487;p155"/>
          <p:cNvSpPr/>
          <p:nvPr/>
        </p:nvSpPr>
        <p:spPr>
          <a:xfrm>
            <a:off x="4296250" y="1624600"/>
            <a:ext cx="1434300" cy="621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58585"/>
                </a:solidFill>
                <a:latin typeface="PT Sans"/>
                <a:ea typeface="PT Sans"/>
                <a:cs typeface="PT Sans"/>
                <a:sym typeface="PT Sans"/>
              </a:rPr>
              <a:t>Imaging with </a:t>
            </a:r>
            <a:r>
              <a:rPr lang="en" b="1">
                <a:solidFill>
                  <a:srgbClr val="3B71CA"/>
                </a:solidFill>
                <a:latin typeface="PT Sans"/>
                <a:ea typeface="PT Sans"/>
                <a:cs typeface="PT Sans"/>
                <a:sym typeface="PT Sans"/>
              </a:rPr>
              <a:t>vegetation?</a:t>
            </a:r>
            <a:endParaRPr b="1">
              <a:solidFill>
                <a:srgbClr val="3B71CA"/>
              </a:solidFill>
              <a:latin typeface="PT Sans"/>
              <a:ea typeface="PT Sans"/>
              <a:cs typeface="PT Sans"/>
              <a:sym typeface="PT Sans"/>
            </a:endParaRPr>
          </a:p>
        </p:txBody>
      </p:sp>
      <p:sp>
        <p:nvSpPr>
          <p:cNvPr id="2488" name="Google Shape;2488;p155"/>
          <p:cNvSpPr/>
          <p:nvPr/>
        </p:nvSpPr>
        <p:spPr>
          <a:xfrm>
            <a:off x="4520200" y="2390000"/>
            <a:ext cx="1020000" cy="334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Definitive</a:t>
            </a:r>
            <a:endParaRPr>
              <a:latin typeface="PT Sans"/>
              <a:ea typeface="PT Sans"/>
              <a:cs typeface="PT Sans"/>
              <a:sym typeface="PT Sans"/>
            </a:endParaRPr>
          </a:p>
        </p:txBody>
      </p:sp>
      <p:sp>
        <p:nvSpPr>
          <p:cNvPr id="2489" name="Google Shape;2489;p155"/>
          <p:cNvSpPr/>
          <p:nvPr/>
        </p:nvSpPr>
        <p:spPr>
          <a:xfrm>
            <a:off x="4296225" y="2897894"/>
            <a:ext cx="1434300" cy="535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Equivocal or non-diagnostic</a:t>
            </a:r>
            <a:endParaRPr>
              <a:latin typeface="PT Sans"/>
              <a:ea typeface="PT Sans"/>
              <a:cs typeface="PT Sans"/>
              <a:sym typeface="PT Sans"/>
            </a:endParaRPr>
          </a:p>
        </p:txBody>
      </p:sp>
      <p:sp>
        <p:nvSpPr>
          <p:cNvPr id="2490" name="Google Shape;2490;p155"/>
          <p:cNvSpPr/>
          <p:nvPr/>
        </p:nvSpPr>
        <p:spPr>
          <a:xfrm>
            <a:off x="4520100" y="3606200"/>
            <a:ext cx="1020000" cy="334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T Sans"/>
                <a:ea typeface="PT Sans"/>
                <a:cs typeface="PT Sans"/>
                <a:sym typeface="PT Sans"/>
              </a:rPr>
              <a:t>Negative</a:t>
            </a:r>
            <a:endParaRPr>
              <a:latin typeface="PT Sans"/>
              <a:ea typeface="PT Sans"/>
              <a:cs typeface="PT Sans"/>
              <a:sym typeface="PT Sans"/>
            </a:endParaRPr>
          </a:p>
        </p:txBody>
      </p:sp>
      <p:sp>
        <p:nvSpPr>
          <p:cNvPr id="2491" name="Google Shape;2491;p155"/>
          <p:cNvSpPr/>
          <p:nvPr/>
        </p:nvSpPr>
        <p:spPr>
          <a:xfrm>
            <a:off x="6397500" y="2977394"/>
            <a:ext cx="22491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0C622E"/>
                </a:solidFill>
                <a:latin typeface="Open Sans"/>
                <a:ea typeface="Open Sans"/>
                <a:cs typeface="Open Sans"/>
                <a:sym typeface="Open Sans"/>
              </a:rPr>
              <a:t>Appropriate </a:t>
            </a:r>
            <a:r>
              <a:rPr lang="en" sz="1200" b="1">
                <a:solidFill>
                  <a:schemeClr val="dk2"/>
                </a:solidFill>
                <a:latin typeface="Open Sans"/>
                <a:ea typeface="Open Sans"/>
                <a:cs typeface="Open Sans"/>
                <a:sym typeface="Open Sans"/>
              </a:rPr>
              <a:t>(7-8)</a:t>
            </a:r>
            <a:r>
              <a:rPr lang="en" sz="1200" b="1">
                <a:solidFill>
                  <a:srgbClr val="0C622E"/>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p:txBody>
      </p:sp>
      <p:sp>
        <p:nvSpPr>
          <p:cNvPr id="2492" name="Google Shape;2492;p155"/>
          <p:cNvSpPr/>
          <p:nvPr/>
        </p:nvSpPr>
        <p:spPr>
          <a:xfrm>
            <a:off x="6397500" y="2369293"/>
            <a:ext cx="2249100" cy="376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B03D50"/>
                </a:solidFill>
                <a:latin typeface="Open Sans"/>
                <a:ea typeface="Open Sans"/>
                <a:cs typeface="Open Sans"/>
                <a:sym typeface="Open Sans"/>
              </a:rPr>
              <a:t>Rarely appropriate </a:t>
            </a:r>
            <a:r>
              <a:rPr lang="en" sz="1200" b="1">
                <a:solidFill>
                  <a:schemeClr val="dk2"/>
                </a:solidFill>
                <a:latin typeface="Open Sans"/>
                <a:ea typeface="Open Sans"/>
                <a:cs typeface="Open Sans"/>
                <a:sym typeface="Open Sans"/>
              </a:rPr>
              <a:t>(2.5)</a:t>
            </a:r>
            <a:endParaRPr sz="1200">
              <a:solidFill>
                <a:schemeClr val="dk2"/>
              </a:solidFill>
              <a:latin typeface="Open Sans"/>
              <a:ea typeface="Open Sans"/>
              <a:cs typeface="Open Sans"/>
              <a:sym typeface="Open Sans"/>
            </a:endParaRPr>
          </a:p>
        </p:txBody>
      </p:sp>
      <p:sp>
        <p:nvSpPr>
          <p:cNvPr id="2493" name="Google Shape;2493;p155"/>
          <p:cNvSpPr/>
          <p:nvPr/>
        </p:nvSpPr>
        <p:spPr>
          <a:xfrm>
            <a:off x="6397500" y="3585500"/>
            <a:ext cx="2249100" cy="3762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896110"/>
                </a:solidFill>
                <a:latin typeface="Open Sans"/>
                <a:ea typeface="Open Sans"/>
                <a:cs typeface="Open Sans"/>
                <a:sym typeface="Open Sans"/>
              </a:rPr>
              <a:t>May be appropriate </a:t>
            </a:r>
            <a:r>
              <a:rPr lang="en" sz="1200" b="1">
                <a:solidFill>
                  <a:schemeClr val="dk2"/>
                </a:solidFill>
                <a:latin typeface="Open Sans"/>
                <a:ea typeface="Open Sans"/>
                <a:cs typeface="Open Sans"/>
                <a:sym typeface="Open Sans"/>
              </a:rPr>
              <a:t>(5.5)</a:t>
            </a:r>
            <a:endParaRPr sz="1200">
              <a:solidFill>
                <a:schemeClr val="dk2"/>
              </a:solidFill>
              <a:latin typeface="Open Sans"/>
              <a:ea typeface="Open Sans"/>
              <a:cs typeface="Open Sans"/>
              <a:sym typeface="Open Sans"/>
            </a:endParaRPr>
          </a:p>
        </p:txBody>
      </p:sp>
      <p:cxnSp>
        <p:nvCxnSpPr>
          <p:cNvPr id="2494" name="Google Shape;2494;p155"/>
          <p:cNvCxnSpPr>
            <a:stCxn id="2483" idx="3"/>
            <a:endCxn id="2486" idx="1"/>
          </p:cNvCxnSpPr>
          <p:nvPr/>
        </p:nvCxnSpPr>
        <p:spPr>
          <a:xfrm rot="10800000" flipH="1">
            <a:off x="1680000" y="3165400"/>
            <a:ext cx="788700" cy="442800"/>
          </a:xfrm>
          <a:prstGeom prst="bentConnector3">
            <a:avLst>
              <a:gd name="adj1" fmla="val 50008"/>
            </a:avLst>
          </a:prstGeom>
          <a:noFill/>
          <a:ln w="19050" cap="flat" cmpd="sng">
            <a:solidFill>
              <a:schemeClr val="dk2"/>
            </a:solidFill>
            <a:prstDash val="solid"/>
            <a:round/>
            <a:headEnd type="none" w="med" len="med"/>
            <a:tailEnd type="triangle" w="med" len="med"/>
          </a:ln>
        </p:spPr>
      </p:cxnSp>
      <p:cxnSp>
        <p:nvCxnSpPr>
          <p:cNvPr id="2495" name="Google Shape;2495;p155"/>
          <p:cNvCxnSpPr>
            <a:stCxn id="2486" idx="3"/>
            <a:endCxn id="2488" idx="1"/>
          </p:cNvCxnSpPr>
          <p:nvPr/>
        </p:nvCxnSpPr>
        <p:spPr>
          <a:xfrm rot="10800000" flipH="1">
            <a:off x="3130925" y="2557400"/>
            <a:ext cx="1389300" cy="608100"/>
          </a:xfrm>
          <a:prstGeom prst="bentConnector3">
            <a:avLst>
              <a:gd name="adj1" fmla="val 49999"/>
            </a:avLst>
          </a:prstGeom>
          <a:noFill/>
          <a:ln w="19050" cap="flat" cmpd="sng">
            <a:solidFill>
              <a:schemeClr val="dk2"/>
            </a:solidFill>
            <a:prstDash val="solid"/>
            <a:round/>
            <a:headEnd type="none" w="med" len="med"/>
            <a:tailEnd type="triangle" w="med" len="med"/>
          </a:ln>
        </p:spPr>
      </p:cxnSp>
      <p:cxnSp>
        <p:nvCxnSpPr>
          <p:cNvPr id="2496" name="Google Shape;2496;p155"/>
          <p:cNvCxnSpPr>
            <a:stCxn id="2486" idx="3"/>
            <a:endCxn id="2490" idx="1"/>
          </p:cNvCxnSpPr>
          <p:nvPr/>
        </p:nvCxnSpPr>
        <p:spPr>
          <a:xfrm>
            <a:off x="3130925" y="3165500"/>
            <a:ext cx="1389300" cy="608100"/>
          </a:xfrm>
          <a:prstGeom prst="bentConnector3">
            <a:avLst>
              <a:gd name="adj1" fmla="val 49996"/>
            </a:avLst>
          </a:prstGeom>
          <a:noFill/>
          <a:ln w="19050" cap="flat" cmpd="sng">
            <a:solidFill>
              <a:schemeClr val="dk2"/>
            </a:solidFill>
            <a:prstDash val="solid"/>
            <a:round/>
            <a:headEnd type="none" w="med" len="med"/>
            <a:tailEnd type="triangle" w="med" len="med"/>
          </a:ln>
        </p:spPr>
      </p:cxnSp>
      <p:cxnSp>
        <p:nvCxnSpPr>
          <p:cNvPr id="2497" name="Google Shape;2497;p155"/>
          <p:cNvCxnSpPr>
            <a:stCxn id="2486" idx="3"/>
            <a:endCxn id="2489" idx="1"/>
          </p:cNvCxnSpPr>
          <p:nvPr/>
        </p:nvCxnSpPr>
        <p:spPr>
          <a:xfrm>
            <a:off x="3130925" y="3165500"/>
            <a:ext cx="1165200" cy="600"/>
          </a:xfrm>
          <a:prstGeom prst="bentConnector3">
            <a:avLst>
              <a:gd name="adj1" fmla="val 50004"/>
            </a:avLst>
          </a:prstGeom>
          <a:noFill/>
          <a:ln w="19050" cap="flat" cmpd="sng">
            <a:solidFill>
              <a:schemeClr val="dk2"/>
            </a:solidFill>
            <a:prstDash val="solid"/>
            <a:round/>
            <a:headEnd type="none" w="med" len="med"/>
            <a:tailEnd type="triangle" w="med" len="med"/>
          </a:ln>
        </p:spPr>
      </p:cxnSp>
      <p:cxnSp>
        <p:nvCxnSpPr>
          <p:cNvPr id="2498" name="Google Shape;2498;p155"/>
          <p:cNvCxnSpPr>
            <a:stCxn id="2488" idx="3"/>
            <a:endCxn id="2492" idx="1"/>
          </p:cNvCxnSpPr>
          <p:nvPr/>
        </p:nvCxnSpPr>
        <p:spPr>
          <a:xfrm>
            <a:off x="5540200" y="2557400"/>
            <a:ext cx="857400" cy="600"/>
          </a:xfrm>
          <a:prstGeom prst="bentConnector3">
            <a:avLst>
              <a:gd name="adj1" fmla="val 49994"/>
            </a:avLst>
          </a:prstGeom>
          <a:noFill/>
          <a:ln w="19050" cap="flat" cmpd="sng">
            <a:solidFill>
              <a:schemeClr val="dk2"/>
            </a:solidFill>
            <a:prstDash val="solid"/>
            <a:round/>
            <a:headEnd type="none" w="med" len="med"/>
            <a:tailEnd type="triangle" w="med" len="med"/>
          </a:ln>
        </p:spPr>
      </p:cxnSp>
      <p:cxnSp>
        <p:nvCxnSpPr>
          <p:cNvPr id="2499" name="Google Shape;2499;p155"/>
          <p:cNvCxnSpPr>
            <a:stCxn id="2489" idx="3"/>
            <a:endCxn id="2491" idx="1"/>
          </p:cNvCxnSpPr>
          <p:nvPr/>
        </p:nvCxnSpPr>
        <p:spPr>
          <a:xfrm>
            <a:off x="5730525" y="3165494"/>
            <a:ext cx="666900" cy="600"/>
          </a:xfrm>
          <a:prstGeom prst="bentConnector3">
            <a:avLst>
              <a:gd name="adj1" fmla="val 50006"/>
            </a:avLst>
          </a:prstGeom>
          <a:noFill/>
          <a:ln w="19050" cap="flat" cmpd="sng">
            <a:solidFill>
              <a:schemeClr val="dk2"/>
            </a:solidFill>
            <a:prstDash val="solid"/>
            <a:round/>
            <a:headEnd type="none" w="med" len="med"/>
            <a:tailEnd type="triangle" w="med" len="med"/>
          </a:ln>
        </p:spPr>
      </p:cxnSp>
      <p:cxnSp>
        <p:nvCxnSpPr>
          <p:cNvPr id="2500" name="Google Shape;2500;p155"/>
          <p:cNvCxnSpPr>
            <a:stCxn id="2490" idx="3"/>
            <a:endCxn id="2493" idx="1"/>
          </p:cNvCxnSpPr>
          <p:nvPr/>
        </p:nvCxnSpPr>
        <p:spPr>
          <a:xfrm>
            <a:off x="5540100" y="3773600"/>
            <a:ext cx="857400" cy="600"/>
          </a:xfrm>
          <a:prstGeom prst="bentConnector3">
            <a:avLst>
              <a:gd name="adj1" fmla="val 50000"/>
            </a:avLst>
          </a:prstGeom>
          <a:noFill/>
          <a:ln w="19050" cap="flat" cmpd="sng">
            <a:solidFill>
              <a:schemeClr val="dk2"/>
            </a:solidFill>
            <a:prstDash val="solid"/>
            <a:round/>
            <a:headEnd type="none" w="med" len="med"/>
            <a:tailEnd type="triangle" w="med" len="med"/>
          </a:ln>
        </p:spPr>
      </p:cxnSp>
      <p:sp>
        <p:nvSpPr>
          <p:cNvPr id="2501" name="Google Shape;2501;p155"/>
          <p:cNvSpPr/>
          <p:nvPr/>
        </p:nvSpPr>
        <p:spPr>
          <a:xfrm>
            <a:off x="4572000" y="4258800"/>
            <a:ext cx="3922800" cy="828900"/>
          </a:xfrm>
          <a:prstGeom prst="rect">
            <a:avLst/>
          </a:prstGeom>
          <a:solidFill>
            <a:schemeClr val="lt2"/>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2F5AA2"/>
                </a:solidFill>
                <a:latin typeface="Open Sans"/>
                <a:ea typeface="Open Sans"/>
                <a:cs typeface="Open Sans"/>
                <a:sym typeface="Open Sans"/>
              </a:rPr>
              <a:t>Note</a:t>
            </a:r>
            <a:endParaRPr sz="1500">
              <a:solidFill>
                <a:srgbClr val="3B71CA"/>
              </a:solidFill>
              <a:latin typeface="Open Sans"/>
              <a:ea typeface="Open Sans"/>
              <a:cs typeface="Open Sans"/>
              <a:sym typeface="Open Sans"/>
            </a:endParaRPr>
          </a:p>
          <a:p>
            <a:pPr marL="0" lvl="0" indent="0" algn="l" rtl="0">
              <a:spcBef>
                <a:spcPts val="0"/>
              </a:spcBef>
              <a:spcAft>
                <a:spcPts val="0"/>
              </a:spcAft>
              <a:buNone/>
            </a:pPr>
            <a:r>
              <a:rPr lang="en" sz="1300">
                <a:solidFill>
                  <a:srgbClr val="1A1A1A"/>
                </a:solidFill>
                <a:latin typeface="Open Sans"/>
                <a:ea typeface="Open Sans"/>
                <a:cs typeface="Open Sans"/>
                <a:sym typeface="Open Sans"/>
              </a:rPr>
              <a:t>Works better for pocket infection than lead infection; cannot use to rule out lead infection</a:t>
            </a:r>
            <a:endParaRPr sz="1300">
              <a:solidFill>
                <a:srgbClr val="1A1A1A"/>
              </a:solidFill>
              <a:latin typeface="Open Sans"/>
              <a:ea typeface="Open Sans"/>
              <a:cs typeface="Open Sans"/>
              <a:sym typeface="Open San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505"/>
        <p:cNvGrpSpPr/>
        <p:nvPr/>
      </p:nvGrpSpPr>
      <p:grpSpPr>
        <a:xfrm>
          <a:off x="0" y="0"/>
          <a:ext cx="0" cy="0"/>
          <a:chOff x="0" y="0"/>
          <a:chExt cx="0" cy="0"/>
        </a:xfrm>
      </p:grpSpPr>
      <p:sp>
        <p:nvSpPr>
          <p:cNvPr id="2506" name="Google Shape;2506;p156"/>
          <p:cNvSpPr txBox="1">
            <a:spLocks noGrp="1"/>
          </p:cNvSpPr>
          <p:nvPr>
            <p:ph type="title"/>
          </p:nvPr>
        </p:nvSpPr>
        <p:spPr>
          <a:xfrm>
            <a:off x="729450" y="632850"/>
            <a:ext cx="59835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858585"/>
                </a:solidFill>
              </a:rPr>
              <a:t>PET/CT:</a:t>
            </a:r>
            <a:r>
              <a:rPr lang="en"/>
              <a:t> Other situations [</a:t>
            </a:r>
            <a:r>
              <a:rPr lang="en">
                <a:solidFill>
                  <a:schemeClr val="accent5"/>
                </a:solidFill>
                <a:uFill>
                  <a:noFill/>
                </a:uFill>
                <a:hlinkClick r:id="rId3">
                  <a:extLst>
                    <a:ext uri="{A12FA001-AC4F-418D-AE19-62706E023703}">
                      <ahyp:hlinkClr xmlns:ahyp="http://schemas.microsoft.com/office/drawing/2018/hyperlinkcolor" val="tx"/>
                    </a:ext>
                  </a:extLst>
                </a:hlinkClick>
              </a:rPr>
              <a:t>1</a:t>
            </a:r>
            <a:r>
              <a:rPr lang="en"/>
              <a:t>]</a:t>
            </a:r>
            <a:endParaRPr/>
          </a:p>
        </p:txBody>
      </p:sp>
      <p:pic>
        <p:nvPicPr>
          <p:cNvPr id="2507" name="Google Shape;2507;p156"/>
          <p:cNvPicPr preferRelativeResize="0"/>
          <p:nvPr/>
        </p:nvPicPr>
        <p:blipFill rotWithShape="1">
          <a:blip r:embed="rId4">
            <a:alphaModFix/>
          </a:blip>
          <a:srcRect l="32930" t="37244" r="32930" b="36777"/>
          <a:stretch/>
        </p:blipFill>
        <p:spPr>
          <a:xfrm>
            <a:off x="6986775" y="76200"/>
            <a:ext cx="2081025" cy="828750"/>
          </a:xfrm>
          <a:prstGeom prst="rect">
            <a:avLst/>
          </a:prstGeom>
          <a:noFill/>
          <a:ln>
            <a:noFill/>
          </a:ln>
        </p:spPr>
      </p:pic>
      <p:sp>
        <p:nvSpPr>
          <p:cNvPr id="2508" name="Google Shape;2508;p156"/>
          <p:cNvSpPr/>
          <p:nvPr/>
        </p:nvSpPr>
        <p:spPr>
          <a:xfrm>
            <a:off x="299700" y="3340600"/>
            <a:ext cx="1380300" cy="535200"/>
          </a:xfrm>
          <a:prstGeom prst="rect">
            <a:avLst/>
          </a:prstGeom>
          <a:solidFill>
            <a:srgbClr val="E5F4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EF1E0E"/>
                </a:solidFill>
                <a:latin typeface="PT Sans"/>
                <a:ea typeface="PT Sans"/>
                <a:cs typeface="PT Sans"/>
                <a:sym typeface="PT Sans"/>
              </a:rPr>
              <a:t>LVAD infection</a:t>
            </a:r>
            <a:endParaRPr b="1">
              <a:solidFill>
                <a:srgbClr val="EF1E0E"/>
              </a:solidFill>
              <a:latin typeface="PT Sans"/>
              <a:ea typeface="PT Sans"/>
              <a:cs typeface="PT Sans"/>
              <a:sym typeface="PT Sans"/>
            </a:endParaRPr>
          </a:p>
          <a:p>
            <a:pPr marL="0" lvl="0" indent="0" algn="ctr" rtl="0">
              <a:spcBef>
                <a:spcPts val="0"/>
              </a:spcBef>
              <a:spcAft>
                <a:spcPts val="0"/>
              </a:spcAft>
              <a:buNone/>
            </a:pPr>
            <a:r>
              <a:rPr lang="en">
                <a:latin typeface="PT Sans Narrow"/>
                <a:ea typeface="PT Sans Narrow"/>
                <a:cs typeface="PT Sans Narrow"/>
                <a:sym typeface="PT Sans Narrow"/>
              </a:rPr>
              <a:t>Table 7</a:t>
            </a:r>
            <a:endParaRPr>
              <a:latin typeface="PT Sans Narrow"/>
              <a:ea typeface="PT Sans Narrow"/>
              <a:cs typeface="PT Sans Narrow"/>
              <a:sym typeface="PT Sans Narrow"/>
            </a:endParaRPr>
          </a:p>
        </p:txBody>
      </p:sp>
      <p:sp>
        <p:nvSpPr>
          <p:cNvPr id="2509" name="Google Shape;2509;p156"/>
          <p:cNvSpPr/>
          <p:nvPr/>
        </p:nvSpPr>
        <p:spPr>
          <a:xfrm>
            <a:off x="1881575" y="1624575"/>
            <a:ext cx="1836600" cy="621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58585"/>
                </a:solidFill>
                <a:latin typeface="PT Sans"/>
                <a:ea typeface="PT Sans"/>
                <a:cs typeface="PT Sans"/>
                <a:sym typeface="PT Sans"/>
              </a:rPr>
              <a:t>Evidence of systemic</a:t>
            </a:r>
            <a:endParaRPr b="1">
              <a:solidFill>
                <a:srgbClr val="858585"/>
              </a:solidFill>
              <a:latin typeface="PT Sans"/>
              <a:ea typeface="PT Sans"/>
              <a:cs typeface="PT Sans"/>
              <a:sym typeface="PT Sans"/>
            </a:endParaRPr>
          </a:p>
          <a:p>
            <a:pPr marL="0" lvl="0" indent="0" algn="ctr" rtl="0">
              <a:spcBef>
                <a:spcPts val="0"/>
              </a:spcBef>
              <a:spcAft>
                <a:spcPts val="0"/>
              </a:spcAft>
              <a:buNone/>
            </a:pPr>
            <a:r>
              <a:rPr lang="en" b="1">
                <a:solidFill>
                  <a:srgbClr val="858585"/>
                </a:solidFill>
                <a:latin typeface="PT Sans"/>
                <a:ea typeface="PT Sans"/>
                <a:cs typeface="PT Sans"/>
                <a:sym typeface="PT Sans"/>
              </a:rPr>
              <a:t>infection?</a:t>
            </a:r>
            <a:endParaRPr b="1">
              <a:solidFill>
                <a:srgbClr val="858585"/>
              </a:solidFill>
              <a:latin typeface="PT Sans"/>
              <a:ea typeface="PT Sans"/>
              <a:cs typeface="PT Sans"/>
              <a:sym typeface="PT Sans"/>
            </a:endParaRPr>
          </a:p>
        </p:txBody>
      </p:sp>
      <p:sp>
        <p:nvSpPr>
          <p:cNvPr id="2510" name="Google Shape;2510;p156"/>
          <p:cNvSpPr/>
          <p:nvPr/>
        </p:nvSpPr>
        <p:spPr>
          <a:xfrm>
            <a:off x="2498450" y="4021975"/>
            <a:ext cx="602700" cy="367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No</a:t>
            </a:r>
            <a:endParaRPr b="1">
              <a:latin typeface="PT Sans"/>
              <a:ea typeface="PT Sans"/>
              <a:cs typeface="PT Sans"/>
              <a:sym typeface="PT Sans"/>
            </a:endParaRPr>
          </a:p>
        </p:txBody>
      </p:sp>
      <p:sp>
        <p:nvSpPr>
          <p:cNvPr id="2511" name="Google Shape;2511;p156"/>
          <p:cNvSpPr/>
          <p:nvPr/>
        </p:nvSpPr>
        <p:spPr>
          <a:xfrm>
            <a:off x="2498400" y="2344750"/>
            <a:ext cx="632400" cy="334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Yes</a:t>
            </a:r>
            <a:endParaRPr b="1">
              <a:latin typeface="PT Sans"/>
              <a:ea typeface="PT Sans"/>
              <a:cs typeface="PT Sans"/>
              <a:sym typeface="PT Sans"/>
            </a:endParaRPr>
          </a:p>
        </p:txBody>
      </p:sp>
      <p:cxnSp>
        <p:nvCxnSpPr>
          <p:cNvPr id="2512" name="Google Shape;2512;p156"/>
          <p:cNvCxnSpPr>
            <a:stCxn id="2508" idx="3"/>
            <a:endCxn id="2510" idx="1"/>
          </p:cNvCxnSpPr>
          <p:nvPr/>
        </p:nvCxnSpPr>
        <p:spPr>
          <a:xfrm>
            <a:off x="1680000" y="3608200"/>
            <a:ext cx="818400" cy="597600"/>
          </a:xfrm>
          <a:prstGeom prst="bentConnector3">
            <a:avLst>
              <a:gd name="adj1" fmla="val 50003"/>
            </a:avLst>
          </a:prstGeom>
          <a:noFill/>
          <a:ln w="19050" cap="flat" cmpd="sng">
            <a:solidFill>
              <a:schemeClr val="dk2"/>
            </a:solidFill>
            <a:prstDash val="solid"/>
            <a:round/>
            <a:headEnd type="none" w="med" len="med"/>
            <a:tailEnd type="triangle" w="med" len="med"/>
          </a:ln>
        </p:spPr>
      </p:cxnSp>
      <p:cxnSp>
        <p:nvCxnSpPr>
          <p:cNvPr id="2513" name="Google Shape;2513;p156"/>
          <p:cNvCxnSpPr>
            <a:stCxn id="2510" idx="3"/>
            <a:endCxn id="2514" idx="1"/>
          </p:cNvCxnSpPr>
          <p:nvPr/>
        </p:nvCxnSpPr>
        <p:spPr>
          <a:xfrm rot="10800000" flipH="1">
            <a:off x="3101150" y="3688225"/>
            <a:ext cx="1210800" cy="517500"/>
          </a:xfrm>
          <a:prstGeom prst="bentConnector3">
            <a:avLst>
              <a:gd name="adj1" fmla="val 49994"/>
            </a:avLst>
          </a:prstGeom>
          <a:noFill/>
          <a:ln w="19050" cap="flat" cmpd="sng">
            <a:solidFill>
              <a:schemeClr val="dk2"/>
            </a:solidFill>
            <a:prstDash val="solid"/>
            <a:round/>
            <a:headEnd type="none" w="med" len="med"/>
            <a:tailEnd type="triangle" w="med" len="med"/>
          </a:ln>
        </p:spPr>
      </p:cxnSp>
      <p:cxnSp>
        <p:nvCxnSpPr>
          <p:cNvPr id="2515" name="Google Shape;2515;p156"/>
          <p:cNvCxnSpPr>
            <a:stCxn id="2510" idx="3"/>
            <a:endCxn id="2516" idx="1"/>
          </p:cNvCxnSpPr>
          <p:nvPr/>
        </p:nvCxnSpPr>
        <p:spPr>
          <a:xfrm>
            <a:off x="3101150" y="4205725"/>
            <a:ext cx="1210800" cy="517500"/>
          </a:xfrm>
          <a:prstGeom prst="bentConnector3">
            <a:avLst>
              <a:gd name="adj1" fmla="val 49994"/>
            </a:avLst>
          </a:prstGeom>
          <a:noFill/>
          <a:ln w="19050" cap="flat" cmpd="sng">
            <a:solidFill>
              <a:schemeClr val="dk2"/>
            </a:solidFill>
            <a:prstDash val="solid"/>
            <a:round/>
            <a:headEnd type="none" w="med" len="med"/>
            <a:tailEnd type="triangle" w="med" len="med"/>
          </a:ln>
        </p:spPr>
      </p:cxnSp>
      <p:cxnSp>
        <p:nvCxnSpPr>
          <p:cNvPr id="2517" name="Google Shape;2517;p156"/>
          <p:cNvCxnSpPr>
            <a:stCxn id="2510" idx="3"/>
            <a:endCxn id="2518" idx="1"/>
          </p:cNvCxnSpPr>
          <p:nvPr/>
        </p:nvCxnSpPr>
        <p:spPr>
          <a:xfrm>
            <a:off x="3101150" y="4205725"/>
            <a:ext cx="1210800" cy="600"/>
          </a:xfrm>
          <a:prstGeom prst="bentConnector3">
            <a:avLst>
              <a:gd name="adj1" fmla="val 49994"/>
            </a:avLst>
          </a:prstGeom>
          <a:noFill/>
          <a:ln w="19050" cap="flat" cmpd="sng">
            <a:solidFill>
              <a:schemeClr val="dk2"/>
            </a:solidFill>
            <a:prstDash val="solid"/>
            <a:round/>
            <a:headEnd type="none" w="med" len="med"/>
            <a:tailEnd type="triangle" w="med" len="med"/>
          </a:ln>
        </p:spPr>
      </p:cxnSp>
      <p:sp>
        <p:nvSpPr>
          <p:cNvPr id="2516" name="Google Shape;2516;p156"/>
          <p:cNvSpPr/>
          <p:nvPr/>
        </p:nvSpPr>
        <p:spPr>
          <a:xfrm>
            <a:off x="4311800" y="4535150"/>
            <a:ext cx="2474400" cy="3762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Open Sans"/>
                <a:ea typeface="Open Sans"/>
                <a:cs typeface="Open Sans"/>
                <a:sym typeface="Open Sans"/>
              </a:rPr>
              <a:t>Peripheral exit </a:t>
            </a:r>
            <a:r>
              <a:rPr lang="en" sz="1200">
                <a:solidFill>
                  <a:schemeClr val="dk2"/>
                </a:solidFill>
                <a:latin typeface="Open Sans"/>
                <a:ea typeface="Open Sans"/>
                <a:cs typeface="Open Sans"/>
                <a:sym typeface="Open Sans"/>
              </a:rPr>
              <a:t>wound (2.5)</a:t>
            </a:r>
            <a:endParaRPr sz="1200">
              <a:solidFill>
                <a:schemeClr val="dk2"/>
              </a:solidFill>
              <a:latin typeface="Open Sans"/>
              <a:ea typeface="Open Sans"/>
              <a:cs typeface="Open Sans"/>
              <a:sym typeface="Open Sans"/>
            </a:endParaRPr>
          </a:p>
        </p:txBody>
      </p:sp>
      <p:sp>
        <p:nvSpPr>
          <p:cNvPr id="2514" name="Google Shape;2514;p156"/>
          <p:cNvSpPr/>
          <p:nvPr/>
        </p:nvSpPr>
        <p:spPr>
          <a:xfrm>
            <a:off x="4311800" y="3500088"/>
            <a:ext cx="24744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Open Sans"/>
                <a:ea typeface="Open Sans"/>
                <a:cs typeface="Open Sans"/>
                <a:sym typeface="Open Sans"/>
              </a:rPr>
              <a:t>Driveline </a:t>
            </a:r>
            <a:r>
              <a:rPr lang="en" sz="1200">
                <a:solidFill>
                  <a:schemeClr val="dk2"/>
                </a:solidFill>
                <a:latin typeface="Open Sans"/>
                <a:ea typeface="Open Sans"/>
                <a:cs typeface="Open Sans"/>
                <a:sym typeface="Open Sans"/>
              </a:rPr>
              <a:t>infection (7)</a:t>
            </a:r>
            <a:r>
              <a:rPr lang="en" sz="1200">
                <a:solidFill>
                  <a:srgbClr val="0C622E"/>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p:txBody>
      </p:sp>
      <p:sp>
        <p:nvSpPr>
          <p:cNvPr id="2519" name="Google Shape;2519;p156"/>
          <p:cNvSpPr/>
          <p:nvPr/>
        </p:nvSpPr>
        <p:spPr>
          <a:xfrm>
            <a:off x="4537100" y="1735731"/>
            <a:ext cx="22491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Open Sans"/>
                <a:ea typeface="Open Sans"/>
                <a:cs typeface="Open Sans"/>
                <a:sym typeface="Open Sans"/>
              </a:rPr>
              <a:t>BCx (+)</a:t>
            </a:r>
            <a:r>
              <a:rPr lang="en" sz="1200" b="1">
                <a:solidFill>
                  <a:schemeClr val="dk2"/>
                </a:solidFill>
                <a:latin typeface="Open Sans"/>
                <a:ea typeface="Open Sans"/>
                <a:cs typeface="Open Sans"/>
                <a:sym typeface="Open Sans"/>
              </a:rPr>
              <a:t> w/o source </a:t>
            </a:r>
            <a:r>
              <a:rPr lang="en" sz="1200">
                <a:solidFill>
                  <a:schemeClr val="dk2"/>
                </a:solidFill>
                <a:latin typeface="Open Sans"/>
                <a:ea typeface="Open Sans"/>
                <a:cs typeface="Open Sans"/>
                <a:sym typeface="Open Sans"/>
              </a:rPr>
              <a:t>(7.5 - 8) </a:t>
            </a:r>
            <a:endParaRPr sz="1200">
              <a:solidFill>
                <a:schemeClr val="dk2"/>
              </a:solidFill>
              <a:latin typeface="Open Sans"/>
              <a:ea typeface="Open Sans"/>
              <a:cs typeface="Open Sans"/>
              <a:sym typeface="Open Sans"/>
            </a:endParaRPr>
          </a:p>
        </p:txBody>
      </p:sp>
      <p:sp>
        <p:nvSpPr>
          <p:cNvPr id="2520" name="Google Shape;2520;p156"/>
          <p:cNvSpPr/>
          <p:nvPr/>
        </p:nvSpPr>
        <p:spPr>
          <a:xfrm>
            <a:off x="4537100" y="2168956"/>
            <a:ext cx="22491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Open Sans"/>
                <a:ea typeface="Open Sans"/>
                <a:cs typeface="Open Sans"/>
                <a:sym typeface="Open Sans"/>
              </a:rPr>
              <a:t>BCx </a:t>
            </a:r>
            <a:r>
              <a:rPr lang="en" sz="1200" b="1">
                <a:solidFill>
                  <a:schemeClr val="dk2"/>
                </a:solidFill>
                <a:latin typeface="Open Sans"/>
                <a:ea typeface="Open Sans"/>
                <a:cs typeface="Open Sans"/>
                <a:sym typeface="Open Sans"/>
              </a:rPr>
              <a:t>persistently (+) </a:t>
            </a:r>
            <a:r>
              <a:rPr lang="en" sz="1200">
                <a:solidFill>
                  <a:schemeClr val="dk2"/>
                </a:solidFill>
                <a:latin typeface="Open Sans"/>
                <a:ea typeface="Open Sans"/>
                <a:cs typeface="Open Sans"/>
                <a:sym typeface="Open Sans"/>
              </a:rPr>
              <a:t>(8) </a:t>
            </a:r>
            <a:endParaRPr sz="1200">
              <a:solidFill>
                <a:schemeClr val="dk2"/>
              </a:solidFill>
              <a:latin typeface="Open Sans"/>
              <a:ea typeface="Open Sans"/>
              <a:cs typeface="Open Sans"/>
              <a:sym typeface="Open Sans"/>
            </a:endParaRPr>
          </a:p>
        </p:txBody>
      </p:sp>
      <p:cxnSp>
        <p:nvCxnSpPr>
          <p:cNvPr id="2521" name="Google Shape;2521;p156"/>
          <p:cNvCxnSpPr>
            <a:stCxn id="2508" idx="3"/>
            <a:endCxn id="2511" idx="1"/>
          </p:cNvCxnSpPr>
          <p:nvPr/>
        </p:nvCxnSpPr>
        <p:spPr>
          <a:xfrm rot="10800000" flipH="1">
            <a:off x="1680000" y="2512300"/>
            <a:ext cx="818400" cy="1095900"/>
          </a:xfrm>
          <a:prstGeom prst="bentConnector3">
            <a:avLst>
              <a:gd name="adj1" fmla="val 50000"/>
            </a:avLst>
          </a:prstGeom>
          <a:noFill/>
          <a:ln w="19050" cap="flat" cmpd="sng">
            <a:solidFill>
              <a:schemeClr val="dk2"/>
            </a:solidFill>
            <a:prstDash val="solid"/>
            <a:round/>
            <a:headEnd type="none" w="med" len="med"/>
            <a:tailEnd type="triangle" w="med" len="med"/>
          </a:ln>
        </p:spPr>
      </p:cxnSp>
      <p:cxnSp>
        <p:nvCxnSpPr>
          <p:cNvPr id="2522" name="Google Shape;2522;p156"/>
          <p:cNvCxnSpPr>
            <a:stCxn id="2511" idx="3"/>
            <a:endCxn id="2519" idx="1"/>
          </p:cNvCxnSpPr>
          <p:nvPr/>
        </p:nvCxnSpPr>
        <p:spPr>
          <a:xfrm rot="10800000" flipH="1">
            <a:off x="3130800" y="1923850"/>
            <a:ext cx="1406400" cy="588300"/>
          </a:xfrm>
          <a:prstGeom prst="bentConnector3">
            <a:avLst>
              <a:gd name="adj1" fmla="val 49996"/>
            </a:avLst>
          </a:prstGeom>
          <a:noFill/>
          <a:ln w="19050" cap="flat" cmpd="sng">
            <a:solidFill>
              <a:schemeClr val="dk2"/>
            </a:solidFill>
            <a:prstDash val="solid"/>
            <a:round/>
            <a:headEnd type="none" w="med" len="med"/>
            <a:tailEnd type="triangle" w="med" len="med"/>
          </a:ln>
        </p:spPr>
      </p:cxnSp>
      <p:cxnSp>
        <p:nvCxnSpPr>
          <p:cNvPr id="2523" name="Google Shape;2523;p156"/>
          <p:cNvCxnSpPr>
            <a:stCxn id="2511" idx="3"/>
            <a:endCxn id="2520" idx="1"/>
          </p:cNvCxnSpPr>
          <p:nvPr/>
        </p:nvCxnSpPr>
        <p:spPr>
          <a:xfrm rot="10800000" flipH="1">
            <a:off x="3130800" y="2357050"/>
            <a:ext cx="1406400" cy="155100"/>
          </a:xfrm>
          <a:prstGeom prst="bentConnector3">
            <a:avLst>
              <a:gd name="adj1" fmla="val 49996"/>
            </a:avLst>
          </a:prstGeom>
          <a:noFill/>
          <a:ln w="19050" cap="flat" cmpd="sng">
            <a:solidFill>
              <a:schemeClr val="dk2"/>
            </a:solidFill>
            <a:prstDash val="solid"/>
            <a:round/>
            <a:headEnd type="none" w="med" len="med"/>
            <a:tailEnd type="triangle" w="med" len="med"/>
          </a:ln>
        </p:spPr>
      </p:cxnSp>
      <p:sp>
        <p:nvSpPr>
          <p:cNvPr id="2518" name="Google Shape;2518;p156"/>
          <p:cNvSpPr/>
          <p:nvPr/>
        </p:nvSpPr>
        <p:spPr>
          <a:xfrm>
            <a:off x="4311800" y="4017613"/>
            <a:ext cx="2474400" cy="3762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Open Sans"/>
                <a:ea typeface="Open Sans"/>
                <a:cs typeface="Open Sans"/>
                <a:sym typeface="Open Sans"/>
              </a:rPr>
              <a:t>Cannula/pump </a:t>
            </a:r>
            <a:r>
              <a:rPr lang="en" sz="1200">
                <a:solidFill>
                  <a:schemeClr val="dk2"/>
                </a:solidFill>
                <a:latin typeface="Open Sans"/>
                <a:ea typeface="Open Sans"/>
                <a:cs typeface="Open Sans"/>
                <a:sym typeface="Open Sans"/>
              </a:rPr>
              <a:t>infection (7.5)</a:t>
            </a:r>
            <a:r>
              <a:rPr lang="en" sz="1200">
                <a:solidFill>
                  <a:srgbClr val="0C622E"/>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p:txBody>
      </p:sp>
      <p:sp>
        <p:nvSpPr>
          <p:cNvPr id="2524" name="Google Shape;2524;p156"/>
          <p:cNvSpPr/>
          <p:nvPr/>
        </p:nvSpPr>
        <p:spPr>
          <a:xfrm>
            <a:off x="4311725" y="3092400"/>
            <a:ext cx="2474400" cy="334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858585"/>
                </a:solidFill>
                <a:latin typeface="PT Sans"/>
                <a:ea typeface="PT Sans"/>
                <a:cs typeface="PT Sans"/>
                <a:sym typeface="PT Sans"/>
              </a:rPr>
              <a:t>Concern for…</a:t>
            </a:r>
            <a:endParaRPr b="1">
              <a:solidFill>
                <a:srgbClr val="858585"/>
              </a:solidFill>
              <a:latin typeface="PT Sans"/>
              <a:ea typeface="PT Sans"/>
              <a:cs typeface="PT Sans"/>
              <a:sym typeface="PT Sans"/>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528"/>
        <p:cNvGrpSpPr/>
        <p:nvPr/>
      </p:nvGrpSpPr>
      <p:grpSpPr>
        <a:xfrm>
          <a:off x="0" y="0"/>
          <a:ext cx="0" cy="0"/>
          <a:chOff x="0" y="0"/>
          <a:chExt cx="0" cy="0"/>
        </a:xfrm>
      </p:grpSpPr>
      <p:sp>
        <p:nvSpPr>
          <p:cNvPr id="2529" name="Google Shape;2529;p157"/>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Predicting the future?</a:t>
            </a:r>
            <a:endParaRPr/>
          </a:p>
        </p:txBody>
      </p:sp>
      <p:pic>
        <p:nvPicPr>
          <p:cNvPr id="2530" name="Google Shape;2530;p157"/>
          <p:cNvPicPr preferRelativeResize="0"/>
          <p:nvPr/>
        </p:nvPicPr>
        <p:blipFill>
          <a:blip r:embed="rId3">
            <a:alphaModFix/>
          </a:blip>
          <a:stretch>
            <a:fillRect/>
          </a:stretch>
        </p:blipFill>
        <p:spPr>
          <a:xfrm>
            <a:off x="2306725" y="2458625"/>
            <a:ext cx="2127175" cy="2127175"/>
          </a:xfrm>
          <a:prstGeom prst="rect">
            <a:avLst/>
          </a:prstGeom>
          <a:noFill/>
          <a:ln>
            <a:noFill/>
          </a:ln>
        </p:spPr>
      </p:pic>
      <p:pic>
        <p:nvPicPr>
          <p:cNvPr id="2531" name="Google Shape;2531;p157"/>
          <p:cNvPicPr preferRelativeResize="0"/>
          <p:nvPr/>
        </p:nvPicPr>
        <p:blipFill>
          <a:blip r:embed="rId4">
            <a:alphaModFix/>
          </a:blip>
          <a:stretch>
            <a:fillRect/>
          </a:stretch>
        </p:blipFill>
        <p:spPr>
          <a:xfrm>
            <a:off x="148325" y="2173200"/>
            <a:ext cx="1961151" cy="2832175"/>
          </a:xfrm>
          <a:prstGeom prst="rect">
            <a:avLst/>
          </a:prstGeom>
          <a:noFill/>
          <a:ln>
            <a:noFill/>
          </a:ln>
        </p:spPr>
      </p:pic>
      <p:pic>
        <p:nvPicPr>
          <p:cNvPr id="2532" name="Google Shape;2532;p157" title="frame (10).png"/>
          <p:cNvPicPr preferRelativeResize="0"/>
          <p:nvPr/>
        </p:nvPicPr>
        <p:blipFill rotWithShape="1">
          <a:blip r:embed="rId5">
            <a:alphaModFix/>
          </a:blip>
          <a:srcRect l="11206" t="11553" r="11183" b="11268"/>
          <a:stretch/>
        </p:blipFill>
        <p:spPr>
          <a:xfrm>
            <a:off x="7683800" y="102225"/>
            <a:ext cx="1300500" cy="1293297"/>
          </a:xfrm>
          <a:prstGeom prst="rect">
            <a:avLst/>
          </a:prstGeom>
          <a:noFill/>
          <a:ln>
            <a:noFill/>
          </a:ln>
        </p:spPr>
      </p:pic>
      <p:sp>
        <p:nvSpPr>
          <p:cNvPr id="2533" name="Google Shape;2533;p157"/>
          <p:cNvSpPr txBox="1">
            <a:spLocks noGrp="1"/>
          </p:cNvSpPr>
          <p:nvPr>
            <p:ph type="body" idx="2"/>
          </p:nvPr>
        </p:nvSpPr>
        <p:spPr>
          <a:xfrm>
            <a:off x="5174225" y="1352625"/>
            <a:ext cx="3374400" cy="3496200"/>
          </a:xfrm>
          <a:prstGeom prst="rect">
            <a:avLst/>
          </a:prstGeom>
        </p:spPr>
        <p:txBody>
          <a:bodyPr spcFirstLastPara="1" wrap="square" lIns="91425" tIns="91425" rIns="91425" bIns="91425" anchor="t" anchorCtr="0">
            <a:normAutofit fontScale="85000" lnSpcReduction="10000"/>
          </a:bodyPr>
          <a:lstStyle/>
          <a:p>
            <a:pPr marL="457200" lvl="0" indent="-298767" algn="l" rtl="0">
              <a:spcBef>
                <a:spcPts val="0"/>
              </a:spcBef>
              <a:spcAft>
                <a:spcPts val="0"/>
              </a:spcAft>
              <a:buClr>
                <a:srgbClr val="9E9E9E"/>
              </a:buClr>
              <a:buSzPct val="100000"/>
              <a:buChar char="●"/>
            </a:pPr>
            <a:r>
              <a:rPr lang="en">
                <a:solidFill>
                  <a:srgbClr val="9E9E9E"/>
                </a:solidFill>
                <a:latin typeface="PT Sans"/>
                <a:ea typeface="PT Sans"/>
                <a:cs typeface="PT Sans"/>
                <a:sym typeface="PT Sans"/>
              </a:rPr>
              <a:t>Differentiate the presentation of </a:t>
            </a:r>
            <a:r>
              <a:rPr lang="en" b="1">
                <a:solidFill>
                  <a:srgbClr val="9E9E9E"/>
                </a:solidFill>
                <a:latin typeface="PT Sans"/>
                <a:ea typeface="PT Sans"/>
                <a:cs typeface="PT Sans"/>
                <a:sym typeface="PT Sans"/>
              </a:rPr>
              <a:t>endocarditis in TAVR compared to SAVR </a:t>
            </a:r>
            <a:r>
              <a:rPr lang="en">
                <a:solidFill>
                  <a:srgbClr val="9E9E9E"/>
                </a:solidFill>
                <a:latin typeface="PT Sans"/>
                <a:ea typeface="PT Sans"/>
                <a:cs typeface="PT Sans"/>
                <a:sym typeface="PT Sans"/>
              </a:rPr>
              <a:t>, including</a:t>
            </a:r>
            <a:endParaRPr>
              <a:solidFill>
                <a:srgbClr val="9E9E9E"/>
              </a:solidFill>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6" action="ppaction://hlinksldjump">
                  <a:extLst>
                    <a:ext uri="{A12FA001-AC4F-418D-AE19-62706E023703}">
                      <ahyp:hlinkClr xmlns:ahyp="http://schemas.microsoft.com/office/drawing/2018/hyperlinkcolor" val="tx"/>
                    </a:ext>
                  </a:extLst>
                </a:hlinkClick>
              </a:rPr>
              <a:t>Clinical manifestations</a:t>
            </a:r>
            <a:r>
              <a:rPr lang="en" sz="1217">
                <a:latin typeface="PT Sans"/>
                <a:ea typeface="PT Sans"/>
                <a:cs typeface="PT Sans"/>
                <a:sym typeface="PT Sans"/>
              </a:rPr>
              <a:t> </a:t>
            </a:r>
            <a:endParaRPr sz="1217">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7" action="ppaction://hlinksldjump">
                  <a:extLst>
                    <a:ext uri="{A12FA001-AC4F-418D-AE19-62706E023703}">
                      <ahyp:hlinkClr xmlns:ahyp="http://schemas.microsoft.com/office/drawing/2018/hyperlinkcolor" val="tx"/>
                    </a:ext>
                  </a:extLst>
                </a:hlinkClick>
              </a:rPr>
              <a:t>Microbiology</a:t>
            </a:r>
            <a:r>
              <a:rPr lang="en" sz="1217">
                <a:latin typeface="PT Sans"/>
                <a:ea typeface="PT Sans"/>
                <a:cs typeface="PT Sans"/>
                <a:sym typeface="PT Sans"/>
              </a:rPr>
              <a:t> </a:t>
            </a:r>
            <a:endParaRPr sz="1217">
              <a:latin typeface="PT Sans"/>
              <a:ea typeface="PT Sans"/>
              <a:cs typeface="PT Sans"/>
              <a:sym typeface="PT Sans"/>
            </a:endParaRPr>
          </a:p>
          <a:p>
            <a:pPr marL="914400" lvl="1" indent="-294322" algn="l" rtl="0">
              <a:spcBef>
                <a:spcPts val="0"/>
              </a:spcBef>
              <a:spcAft>
                <a:spcPts val="0"/>
              </a:spcAft>
              <a:buSzPct val="100000"/>
              <a:buFont typeface="PT Sans"/>
              <a:buChar char="○"/>
            </a:pPr>
            <a:r>
              <a:rPr lang="en" sz="1217">
                <a:solidFill>
                  <a:srgbClr val="54B4D3"/>
                </a:solidFill>
                <a:uFill>
                  <a:noFill/>
                </a:uFill>
                <a:latin typeface="PT Sans"/>
                <a:ea typeface="PT Sans"/>
                <a:cs typeface="PT Sans"/>
                <a:sym typeface="PT Sans"/>
                <a:hlinkClick r:id="rId8" action="ppaction://hlinksldjump">
                  <a:extLst>
                    <a:ext uri="{A12FA001-AC4F-418D-AE19-62706E023703}">
                      <ahyp:hlinkClr xmlns:ahyp="http://schemas.microsoft.com/office/drawing/2018/hyperlinkcolor" val="tx"/>
                    </a:ext>
                  </a:extLst>
                </a:hlinkClick>
              </a:rPr>
              <a:t>Echo findings</a:t>
            </a:r>
            <a:r>
              <a:rPr lang="en" sz="1217">
                <a:solidFill>
                  <a:srgbClr val="9E9E9E"/>
                </a:solidFill>
                <a:latin typeface="PT Sans"/>
                <a:ea typeface="PT Sans"/>
                <a:cs typeface="PT Sans"/>
                <a:sym typeface="PT Sans"/>
              </a:rPr>
              <a:t> (and why it may be a </a:t>
            </a:r>
            <a:r>
              <a:rPr lang="en" sz="1217">
                <a:solidFill>
                  <a:srgbClr val="54B4D3"/>
                </a:solidFill>
                <a:uFill>
                  <a:noFill/>
                </a:uFill>
                <a:latin typeface="PT Sans"/>
                <a:ea typeface="PT Sans"/>
                <a:cs typeface="PT Sans"/>
                <a:sym typeface="PT Sans"/>
                <a:hlinkClick r:id="rId9" action="ppaction://hlinksldjump">
                  <a:extLst>
                    <a:ext uri="{A12FA001-AC4F-418D-AE19-62706E023703}">
                      <ahyp:hlinkClr xmlns:ahyp="http://schemas.microsoft.com/office/drawing/2018/hyperlinkcolor" val="tx"/>
                    </a:ext>
                  </a:extLst>
                </a:hlinkClick>
              </a:rPr>
              <a:t>good idea to get a PET/CT</a:t>
            </a:r>
            <a:r>
              <a:rPr lang="en" sz="1217">
                <a:solidFill>
                  <a:srgbClr val="9E9E9E"/>
                </a:solidFill>
                <a:latin typeface="PT Sans"/>
                <a:ea typeface="PT Sans"/>
                <a:cs typeface="PT Sans"/>
                <a:sym typeface="PT Sans"/>
              </a:rPr>
              <a:t>)</a:t>
            </a:r>
            <a:endParaRPr sz="1217">
              <a:solidFill>
                <a:srgbClr val="9E9E9E"/>
              </a:solidFill>
              <a:latin typeface="PT Sans"/>
              <a:ea typeface="PT Sans"/>
              <a:cs typeface="PT Sans"/>
              <a:sym typeface="PT Sans"/>
            </a:endParaRPr>
          </a:p>
          <a:p>
            <a:pPr marL="457200" lvl="0" indent="-298767" algn="l" rtl="0">
              <a:spcBef>
                <a:spcPts val="1000"/>
              </a:spcBef>
              <a:spcAft>
                <a:spcPts val="0"/>
              </a:spcAft>
              <a:buClr>
                <a:srgbClr val="9E9E9E"/>
              </a:buClr>
              <a:buSzPct val="100000"/>
              <a:buChar char="●"/>
            </a:pPr>
            <a:r>
              <a:rPr lang="en">
                <a:solidFill>
                  <a:srgbClr val="9E9E9E"/>
                </a:solidFill>
                <a:latin typeface="PT Sans"/>
                <a:ea typeface="PT Sans"/>
                <a:cs typeface="PT Sans"/>
                <a:sym typeface="PT Sans"/>
              </a:rPr>
              <a:t>Review the use of </a:t>
            </a:r>
            <a:r>
              <a:rPr lang="en" b="1">
                <a:solidFill>
                  <a:srgbClr val="9E9E9E"/>
                </a:solidFill>
                <a:latin typeface="PT Sans"/>
                <a:ea typeface="PT Sans"/>
                <a:cs typeface="PT Sans"/>
                <a:sym typeface="PT Sans"/>
              </a:rPr>
              <a:t>PET/CT for endocarditis</a:t>
            </a:r>
            <a:r>
              <a:rPr lang="en">
                <a:solidFill>
                  <a:srgbClr val="9E9E9E"/>
                </a:solidFill>
                <a:latin typeface="PT Sans"/>
                <a:ea typeface="PT Sans"/>
                <a:cs typeface="PT Sans"/>
                <a:sym typeface="PT Sans"/>
              </a:rPr>
              <a:t>, including </a:t>
            </a:r>
            <a:endParaRPr>
              <a:solidFill>
                <a:srgbClr val="9E9E9E"/>
              </a:solidFill>
              <a:latin typeface="PT Sans"/>
              <a:ea typeface="PT Sans"/>
              <a:cs typeface="PT Sans"/>
              <a:sym typeface="PT Sans"/>
            </a:endParaRPr>
          </a:p>
          <a:p>
            <a:pPr marL="914400" lvl="1" indent="-294322" algn="l" rtl="0">
              <a:spcBef>
                <a:spcPts val="0"/>
              </a:spcBef>
              <a:spcAft>
                <a:spcPts val="0"/>
              </a:spcAft>
              <a:buSzPct val="100000"/>
              <a:buChar char="○"/>
            </a:pPr>
            <a:r>
              <a:rPr lang="en" sz="1217" b="1">
                <a:solidFill>
                  <a:srgbClr val="9E9E9E"/>
                </a:solidFill>
                <a:latin typeface="PT Sans"/>
                <a:ea typeface="PT Sans"/>
                <a:cs typeface="PT Sans"/>
                <a:sym typeface="PT Sans"/>
              </a:rPr>
              <a:t>Practical considerations</a:t>
            </a:r>
            <a:r>
              <a:rPr lang="en" sz="1217">
                <a:solidFill>
                  <a:srgbClr val="9E9E9E"/>
                </a:solidFill>
                <a:latin typeface="PT Sans"/>
                <a:ea typeface="PT Sans"/>
                <a:cs typeface="PT Sans"/>
                <a:sym typeface="PT Sans"/>
              </a:rPr>
              <a:t> including</a:t>
            </a:r>
            <a:r>
              <a:rPr lang="en" sz="1217">
                <a:latin typeface="PT Sans"/>
                <a:ea typeface="PT Sans"/>
                <a:cs typeface="PT Sans"/>
                <a:sym typeface="PT Sans"/>
              </a:rPr>
              <a:t> </a:t>
            </a:r>
            <a:r>
              <a:rPr lang="en" sz="1217">
                <a:solidFill>
                  <a:srgbClr val="54B4D3"/>
                </a:solidFill>
                <a:uFill>
                  <a:noFill/>
                </a:uFill>
                <a:latin typeface="PT Sans"/>
                <a:ea typeface="PT Sans"/>
                <a:cs typeface="PT Sans"/>
                <a:sym typeface="PT Sans"/>
                <a:hlinkClick r:id="rId10" action="ppaction://hlinksldjump">
                  <a:extLst>
                    <a:ext uri="{A12FA001-AC4F-418D-AE19-62706E023703}">
                      <ahyp:hlinkClr xmlns:ahyp="http://schemas.microsoft.com/office/drawing/2018/hyperlinkcolor" val="tx"/>
                    </a:ext>
                  </a:extLst>
                </a:hlinkClick>
              </a:rPr>
              <a:t>patient prep</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and what </a:t>
            </a:r>
            <a:r>
              <a:rPr lang="en" sz="1217">
                <a:solidFill>
                  <a:srgbClr val="54B4D3"/>
                </a:solidFill>
                <a:uFill>
                  <a:noFill/>
                </a:uFill>
                <a:latin typeface="PT Sans"/>
                <a:ea typeface="PT Sans"/>
                <a:cs typeface="PT Sans"/>
                <a:sym typeface="PT Sans"/>
                <a:hlinkClick r:id="rId11" action="ppaction://hlinksldjump">
                  <a:extLst>
                    <a:ext uri="{A12FA001-AC4F-418D-AE19-62706E023703}">
                      <ahyp:hlinkClr xmlns:ahyp="http://schemas.microsoft.com/office/drawing/2018/hyperlinkcolor" val="tx"/>
                    </a:ext>
                  </a:extLst>
                </a:hlinkClick>
              </a:rPr>
              <a:t>radiology is looking at</a:t>
            </a:r>
            <a:endParaRPr sz="1217">
              <a:solidFill>
                <a:srgbClr val="54B4D3"/>
              </a:solidFill>
              <a:latin typeface="PT Sans"/>
              <a:ea typeface="PT Sans"/>
              <a:cs typeface="PT Sans"/>
              <a:sym typeface="PT Sans"/>
            </a:endParaRPr>
          </a:p>
          <a:p>
            <a:pPr marL="914400" lvl="1" indent="-294322" algn="l" rtl="0">
              <a:spcBef>
                <a:spcPts val="0"/>
              </a:spcBef>
              <a:spcAft>
                <a:spcPts val="0"/>
              </a:spcAft>
              <a:buSzPct val="100000"/>
              <a:buChar char="○"/>
            </a:pPr>
            <a:r>
              <a:rPr lang="en" sz="1217" b="1">
                <a:solidFill>
                  <a:srgbClr val="9E9E9E"/>
                </a:solidFill>
                <a:latin typeface="PT Sans"/>
                <a:ea typeface="PT Sans"/>
                <a:cs typeface="PT Sans"/>
                <a:sym typeface="PT Sans"/>
              </a:rPr>
              <a:t>Indications for PET/CT</a:t>
            </a:r>
            <a:r>
              <a:rPr lang="en" sz="1217">
                <a:solidFill>
                  <a:srgbClr val="9E9E9E"/>
                </a:solidFill>
                <a:latin typeface="PT Sans"/>
                <a:ea typeface="PT Sans"/>
                <a:cs typeface="PT Sans"/>
                <a:sym typeface="PT Sans"/>
              </a:rPr>
              <a:t> with a focus on </a:t>
            </a:r>
            <a:r>
              <a:rPr lang="en" sz="1217">
                <a:solidFill>
                  <a:srgbClr val="54B4D3"/>
                </a:solidFill>
                <a:uFill>
                  <a:noFill/>
                </a:uFill>
                <a:latin typeface="PT Sans"/>
                <a:ea typeface="PT Sans"/>
                <a:cs typeface="PT Sans"/>
                <a:sym typeface="PT Sans"/>
                <a:hlinkClick r:id="rId12" action="ppaction://hlinksldjump">
                  <a:extLst>
                    <a:ext uri="{A12FA001-AC4F-418D-AE19-62706E023703}">
                      <ahyp:hlinkClr xmlns:ahyp="http://schemas.microsoft.com/office/drawing/2018/hyperlinkcolor" val="tx"/>
                    </a:ext>
                  </a:extLst>
                </a:hlinkClick>
              </a:rPr>
              <a:t>endocarditis</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as well as other indications listed in the 2024 guidelines (</a:t>
            </a:r>
            <a:r>
              <a:rPr lang="en" sz="1217">
                <a:solidFill>
                  <a:srgbClr val="54B4D3"/>
                </a:solidFill>
                <a:uFill>
                  <a:noFill/>
                </a:uFill>
                <a:latin typeface="PT Sans"/>
                <a:ea typeface="PT Sans"/>
                <a:cs typeface="PT Sans"/>
                <a:sym typeface="PT Sans"/>
                <a:hlinkClick r:id="rId13" action="ppaction://hlinksldjump">
                  <a:extLst>
                    <a:ext uri="{A12FA001-AC4F-418D-AE19-62706E023703}">
                      <ahyp:hlinkClr xmlns:ahyp="http://schemas.microsoft.com/office/drawing/2018/hyperlinkcolor" val="tx"/>
                    </a:ext>
                  </a:extLst>
                </a:hlinkClick>
              </a:rPr>
              <a:t>CIED</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&amp;</a:t>
            </a:r>
            <a:r>
              <a:rPr lang="en" sz="1217">
                <a:latin typeface="PT Sans"/>
                <a:ea typeface="PT Sans"/>
                <a:cs typeface="PT Sans"/>
                <a:sym typeface="PT Sans"/>
              </a:rPr>
              <a:t> </a:t>
            </a:r>
            <a:r>
              <a:rPr lang="en" sz="1217">
                <a:solidFill>
                  <a:srgbClr val="54B4D3"/>
                </a:solidFill>
                <a:uFill>
                  <a:noFill/>
                </a:uFill>
                <a:latin typeface="PT Sans"/>
                <a:ea typeface="PT Sans"/>
                <a:cs typeface="PT Sans"/>
                <a:sym typeface="PT Sans"/>
                <a:hlinkClick r:id="rId14" action="ppaction://hlinksldjump">
                  <a:extLst>
                    <a:ext uri="{A12FA001-AC4F-418D-AE19-62706E023703}">
                      <ahyp:hlinkClr xmlns:ahyp="http://schemas.microsoft.com/office/drawing/2018/hyperlinkcolor" val="tx"/>
                    </a:ext>
                  </a:extLst>
                </a:hlinkClick>
              </a:rPr>
              <a:t>LVAD</a:t>
            </a:r>
            <a:r>
              <a:rPr lang="en" sz="1217">
                <a:solidFill>
                  <a:srgbClr val="9E9E9E"/>
                </a:solidFill>
                <a:latin typeface="PT Sans"/>
                <a:ea typeface="PT Sans"/>
                <a:cs typeface="PT Sans"/>
                <a:sym typeface="PT Sans"/>
              </a:rPr>
              <a:t>)</a:t>
            </a:r>
            <a:endParaRPr sz="1217">
              <a:solidFill>
                <a:srgbClr val="9E9E9E"/>
              </a:solidFill>
              <a:latin typeface="PT Sans"/>
              <a:ea typeface="PT Sans"/>
              <a:cs typeface="PT Sans"/>
              <a:sym typeface="PT Sans"/>
            </a:endParaRPr>
          </a:p>
          <a:p>
            <a:pPr marL="457200" lvl="0" indent="-298767" algn="l" rtl="0">
              <a:spcBef>
                <a:spcPts val="1000"/>
              </a:spcBef>
              <a:spcAft>
                <a:spcPts val="0"/>
              </a:spcAft>
              <a:buSzPct val="100000"/>
              <a:buChar char="●"/>
            </a:pPr>
            <a:r>
              <a:rPr lang="en">
                <a:latin typeface="PT Sans"/>
                <a:ea typeface="PT Sans"/>
                <a:cs typeface="PT Sans"/>
                <a:sym typeface="PT Sans"/>
              </a:rPr>
              <a:t>Appraise the very limited data on </a:t>
            </a:r>
            <a:r>
              <a:rPr lang="en" b="1">
                <a:solidFill>
                  <a:srgbClr val="1C3678"/>
                </a:solidFill>
                <a:uFill>
                  <a:noFill/>
                </a:uFill>
                <a:latin typeface="PT Sans"/>
                <a:ea typeface="PT Sans"/>
                <a:cs typeface="PT Sans"/>
                <a:sym typeface="PT Sans"/>
                <a:hlinkClick r:id="rId15" action="ppaction://hlinksldjump">
                  <a:extLst>
                    <a:ext uri="{A12FA001-AC4F-418D-AE19-62706E023703}">
                      <ahyp:hlinkClr xmlns:ahyp="http://schemas.microsoft.com/office/drawing/2018/hyperlinkcolor" val="tx"/>
                    </a:ext>
                  </a:extLst>
                </a:hlinkClick>
              </a:rPr>
              <a:t>serial PET/CTs</a:t>
            </a:r>
            <a:r>
              <a:rPr lang="en">
                <a:latin typeface="PT Sans"/>
                <a:ea typeface="PT Sans"/>
                <a:cs typeface="PT Sans"/>
                <a:sym typeface="PT Sans"/>
              </a:rPr>
              <a:t> in </a:t>
            </a:r>
            <a:r>
              <a:rPr lang="en" b="1">
                <a:solidFill>
                  <a:srgbClr val="DF382C"/>
                </a:solidFill>
                <a:latin typeface="PT Sans"/>
                <a:ea typeface="PT Sans"/>
                <a:cs typeface="PT Sans"/>
                <a:sym typeface="PT Sans"/>
              </a:rPr>
              <a:t>the long term monitoring</a:t>
            </a:r>
            <a:r>
              <a:rPr lang="en">
                <a:latin typeface="PT Sans"/>
                <a:ea typeface="PT Sans"/>
                <a:cs typeface="PT Sans"/>
                <a:sym typeface="PT Sans"/>
              </a:rPr>
              <a:t> of endovascular infections</a:t>
            </a:r>
            <a:endParaRPr>
              <a:latin typeface="PT Sans"/>
              <a:ea typeface="PT Sans"/>
              <a:cs typeface="PT Sans"/>
              <a:sym typeface="PT San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p158"/>
          <p:cNvSpPr/>
          <p:nvPr/>
        </p:nvSpPr>
        <p:spPr>
          <a:xfrm>
            <a:off x="7417850" y="3687825"/>
            <a:ext cx="1453800" cy="1091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rgbClr val="858585"/>
              </a:solidFill>
              <a:latin typeface="PT Sans Narrow"/>
              <a:ea typeface="PT Sans Narrow"/>
              <a:cs typeface="PT Sans Narrow"/>
              <a:sym typeface="PT Sans Narrow"/>
            </a:endParaRPr>
          </a:p>
        </p:txBody>
      </p:sp>
      <p:sp>
        <p:nvSpPr>
          <p:cNvPr id="2539" name="Google Shape;2539;p158"/>
          <p:cNvSpPr/>
          <p:nvPr/>
        </p:nvSpPr>
        <p:spPr>
          <a:xfrm>
            <a:off x="6385700" y="1207475"/>
            <a:ext cx="2064300" cy="45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b="1">
              <a:solidFill>
                <a:srgbClr val="858585"/>
              </a:solidFill>
              <a:latin typeface="PT Sans Narrow"/>
              <a:ea typeface="PT Sans Narrow"/>
              <a:cs typeface="PT Sans Narrow"/>
              <a:sym typeface="PT Sans Narrow"/>
            </a:endParaRPr>
          </a:p>
        </p:txBody>
      </p:sp>
      <p:sp>
        <p:nvSpPr>
          <p:cNvPr id="2540" name="Google Shape;2540;p158"/>
          <p:cNvSpPr/>
          <p:nvPr/>
        </p:nvSpPr>
        <p:spPr>
          <a:xfrm>
            <a:off x="6385700" y="2061700"/>
            <a:ext cx="2064300" cy="367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Monitoring of therapy</a:t>
            </a:r>
            <a:endParaRPr b="1">
              <a:latin typeface="PT Sans Narrow"/>
              <a:ea typeface="PT Sans Narrow"/>
              <a:cs typeface="PT Sans Narrow"/>
              <a:sym typeface="PT Sans Narrow"/>
            </a:endParaRPr>
          </a:p>
        </p:txBody>
      </p:sp>
      <p:sp>
        <p:nvSpPr>
          <p:cNvPr id="2541" name="Google Shape;2541;p158"/>
          <p:cNvSpPr/>
          <p:nvPr/>
        </p:nvSpPr>
        <p:spPr>
          <a:xfrm>
            <a:off x="5977250" y="2917275"/>
            <a:ext cx="1251300" cy="367500"/>
          </a:xfrm>
          <a:prstGeom prst="rect">
            <a:avLst/>
          </a:prstGeom>
          <a:solidFill>
            <a:srgbClr val="FAE4E8"/>
          </a:solidFill>
          <a:ln w="9525" cap="flat" cmpd="sng">
            <a:solidFill>
              <a:srgbClr val="B03D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Native </a:t>
            </a:r>
            <a:r>
              <a:rPr lang="en">
                <a:latin typeface="PT Sans"/>
                <a:ea typeface="PT Sans"/>
                <a:cs typeface="PT Sans"/>
                <a:sym typeface="PT Sans"/>
              </a:rPr>
              <a:t>(2.5)</a:t>
            </a:r>
            <a:endParaRPr>
              <a:latin typeface="PT Sans"/>
              <a:ea typeface="PT Sans"/>
              <a:cs typeface="PT Sans"/>
              <a:sym typeface="PT Sans"/>
            </a:endParaRPr>
          </a:p>
        </p:txBody>
      </p:sp>
      <p:sp>
        <p:nvSpPr>
          <p:cNvPr id="2542" name="Google Shape;2542;p158"/>
          <p:cNvSpPr/>
          <p:nvPr/>
        </p:nvSpPr>
        <p:spPr>
          <a:xfrm>
            <a:off x="7478200" y="2917275"/>
            <a:ext cx="1380300" cy="367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Prosthetic </a:t>
            </a:r>
            <a:r>
              <a:rPr lang="en">
                <a:latin typeface="PT Sans"/>
                <a:ea typeface="PT Sans"/>
                <a:cs typeface="PT Sans"/>
                <a:sym typeface="PT Sans"/>
              </a:rPr>
              <a:t>(5)</a:t>
            </a:r>
            <a:endParaRPr>
              <a:latin typeface="PT Sans"/>
              <a:ea typeface="PT Sans"/>
              <a:cs typeface="PT Sans"/>
              <a:sym typeface="PT Sans"/>
            </a:endParaRPr>
          </a:p>
        </p:txBody>
      </p:sp>
      <p:cxnSp>
        <p:nvCxnSpPr>
          <p:cNvPr id="2543" name="Google Shape;2543;p158"/>
          <p:cNvCxnSpPr>
            <a:stCxn id="2540" idx="2"/>
            <a:endCxn id="2541" idx="0"/>
          </p:cNvCxnSpPr>
          <p:nvPr/>
        </p:nvCxnSpPr>
        <p:spPr>
          <a:xfrm rot="5400000">
            <a:off x="6766400" y="2265850"/>
            <a:ext cx="488100" cy="814800"/>
          </a:xfrm>
          <a:prstGeom prst="bentConnector3">
            <a:avLst>
              <a:gd name="adj1" fmla="val 49997"/>
            </a:avLst>
          </a:prstGeom>
          <a:noFill/>
          <a:ln w="19050" cap="flat" cmpd="sng">
            <a:solidFill>
              <a:srgbClr val="858585"/>
            </a:solidFill>
            <a:prstDash val="dot"/>
            <a:round/>
            <a:headEnd type="none" w="med" len="med"/>
            <a:tailEnd type="triangle" w="med" len="med"/>
          </a:ln>
        </p:spPr>
      </p:cxnSp>
      <p:cxnSp>
        <p:nvCxnSpPr>
          <p:cNvPr id="2544" name="Google Shape;2544;p158"/>
          <p:cNvCxnSpPr>
            <a:stCxn id="2540" idx="2"/>
            <a:endCxn id="2542" idx="0"/>
          </p:cNvCxnSpPr>
          <p:nvPr/>
        </p:nvCxnSpPr>
        <p:spPr>
          <a:xfrm rot="-5400000" flipH="1">
            <a:off x="7549100" y="2297950"/>
            <a:ext cx="488100" cy="750600"/>
          </a:xfrm>
          <a:prstGeom prst="bentConnector3">
            <a:avLst>
              <a:gd name="adj1" fmla="val 49997"/>
            </a:avLst>
          </a:prstGeom>
          <a:noFill/>
          <a:ln w="19050" cap="flat" cmpd="sng">
            <a:solidFill>
              <a:srgbClr val="595959"/>
            </a:solidFill>
            <a:prstDash val="solid"/>
            <a:round/>
            <a:headEnd type="none" w="med" len="med"/>
            <a:tailEnd type="triangle" w="med" len="med"/>
          </a:ln>
        </p:spPr>
      </p:cxnSp>
      <p:sp>
        <p:nvSpPr>
          <p:cNvPr id="2545" name="Google Shape;2545;p158"/>
          <p:cNvSpPr/>
          <p:nvPr/>
        </p:nvSpPr>
        <p:spPr>
          <a:xfrm>
            <a:off x="7459980" y="3733798"/>
            <a:ext cx="1377600" cy="299400"/>
          </a:xfrm>
          <a:prstGeom prst="rect">
            <a:avLst/>
          </a:prstGeom>
          <a:solidFill>
            <a:srgbClr val="DCF1E4"/>
          </a:solidFill>
          <a:ln w="7575" cap="flat" cmpd="sng">
            <a:solidFill>
              <a:srgbClr val="0C622E"/>
            </a:solidFill>
            <a:prstDash val="solid"/>
            <a:round/>
            <a:headEnd type="none" w="sm" len="sm"/>
            <a:tailEnd type="none" w="sm" len="sm"/>
          </a:ln>
        </p:spPr>
        <p:txBody>
          <a:bodyPr spcFirstLastPara="1" wrap="square" lIns="72725" tIns="72725" rIns="72725" bIns="72725" anchor="t" anchorCtr="0">
            <a:noAutofit/>
          </a:bodyPr>
          <a:lstStyle/>
          <a:p>
            <a:pPr marL="0" lvl="0" indent="0" algn="l" rtl="0">
              <a:spcBef>
                <a:spcPts val="0"/>
              </a:spcBef>
              <a:spcAft>
                <a:spcPts val="0"/>
              </a:spcAft>
              <a:buNone/>
            </a:pPr>
            <a:r>
              <a:rPr lang="en" sz="954" b="1">
                <a:solidFill>
                  <a:srgbClr val="0C622E"/>
                </a:solidFill>
                <a:latin typeface="Open Sans"/>
                <a:ea typeface="Open Sans"/>
                <a:cs typeface="Open Sans"/>
                <a:sym typeface="Open Sans"/>
              </a:rPr>
              <a:t>Appropriate </a:t>
            </a:r>
            <a:endParaRPr sz="954">
              <a:solidFill>
                <a:srgbClr val="1A1A1A"/>
              </a:solidFill>
              <a:latin typeface="Open Sans"/>
              <a:ea typeface="Open Sans"/>
              <a:cs typeface="Open Sans"/>
              <a:sym typeface="Open Sans"/>
            </a:endParaRPr>
          </a:p>
        </p:txBody>
      </p:sp>
      <p:sp>
        <p:nvSpPr>
          <p:cNvPr id="2546" name="Google Shape;2546;p158"/>
          <p:cNvSpPr/>
          <p:nvPr/>
        </p:nvSpPr>
        <p:spPr>
          <a:xfrm>
            <a:off x="7459980" y="4433728"/>
            <a:ext cx="1377600" cy="299400"/>
          </a:xfrm>
          <a:prstGeom prst="rect">
            <a:avLst/>
          </a:prstGeom>
          <a:solidFill>
            <a:srgbClr val="FAE4E8"/>
          </a:solidFill>
          <a:ln w="7575" cap="flat" cmpd="sng">
            <a:solidFill>
              <a:srgbClr val="B03D50"/>
            </a:solidFill>
            <a:prstDash val="solid"/>
            <a:round/>
            <a:headEnd type="none" w="sm" len="sm"/>
            <a:tailEnd type="none" w="sm" len="sm"/>
          </a:ln>
        </p:spPr>
        <p:txBody>
          <a:bodyPr spcFirstLastPara="1" wrap="square" lIns="72725" tIns="72725" rIns="72725" bIns="72725" anchor="t" anchorCtr="0">
            <a:noAutofit/>
          </a:bodyPr>
          <a:lstStyle/>
          <a:p>
            <a:pPr marL="0" lvl="0" indent="0" algn="l" rtl="0">
              <a:spcBef>
                <a:spcPts val="0"/>
              </a:spcBef>
              <a:spcAft>
                <a:spcPts val="0"/>
              </a:spcAft>
              <a:buNone/>
            </a:pPr>
            <a:r>
              <a:rPr lang="en" sz="954" b="1">
                <a:solidFill>
                  <a:srgbClr val="B03D50"/>
                </a:solidFill>
                <a:latin typeface="Open Sans"/>
                <a:ea typeface="Open Sans"/>
                <a:cs typeface="Open Sans"/>
                <a:sym typeface="Open Sans"/>
              </a:rPr>
              <a:t>Rarely appropriate</a:t>
            </a:r>
            <a:endParaRPr sz="954">
              <a:solidFill>
                <a:srgbClr val="1A1A1A"/>
              </a:solidFill>
              <a:latin typeface="Open Sans"/>
              <a:ea typeface="Open Sans"/>
              <a:cs typeface="Open Sans"/>
              <a:sym typeface="Open Sans"/>
            </a:endParaRPr>
          </a:p>
        </p:txBody>
      </p:sp>
      <p:sp>
        <p:nvSpPr>
          <p:cNvPr id="2547" name="Google Shape;2547;p158"/>
          <p:cNvSpPr/>
          <p:nvPr/>
        </p:nvSpPr>
        <p:spPr>
          <a:xfrm>
            <a:off x="7258400" y="3610576"/>
            <a:ext cx="1772700" cy="1245600"/>
          </a:xfrm>
          <a:prstGeom prst="rect">
            <a:avLst/>
          </a:prstGeom>
          <a:solidFill>
            <a:srgbClr val="FFFFFF">
              <a:alpha val="50000"/>
            </a:srgbClr>
          </a:solidFill>
          <a:ln>
            <a:noFill/>
          </a:ln>
        </p:spPr>
        <p:txBody>
          <a:bodyPr spcFirstLastPara="1" wrap="square" lIns="72725" tIns="72725" rIns="72725" bIns="72725" anchor="ctr" anchorCtr="0">
            <a:noAutofit/>
          </a:bodyPr>
          <a:lstStyle/>
          <a:p>
            <a:pPr marL="0" lvl="0" indent="0" algn="ctr" rtl="0">
              <a:spcBef>
                <a:spcPts val="0"/>
              </a:spcBef>
              <a:spcAft>
                <a:spcPts val="0"/>
              </a:spcAft>
              <a:buNone/>
            </a:pPr>
            <a:endParaRPr sz="1113">
              <a:latin typeface="Open Sans"/>
              <a:ea typeface="Open Sans"/>
              <a:cs typeface="Open Sans"/>
              <a:sym typeface="Open Sans"/>
            </a:endParaRPr>
          </a:p>
        </p:txBody>
      </p:sp>
      <p:cxnSp>
        <p:nvCxnSpPr>
          <p:cNvPr id="2548" name="Google Shape;2548;p158"/>
          <p:cNvCxnSpPr>
            <a:stCxn id="2539" idx="2"/>
            <a:endCxn id="2540" idx="0"/>
          </p:cNvCxnSpPr>
          <p:nvPr/>
        </p:nvCxnSpPr>
        <p:spPr>
          <a:xfrm>
            <a:off x="7417850" y="1658675"/>
            <a:ext cx="0" cy="402900"/>
          </a:xfrm>
          <a:prstGeom prst="straightConnector1">
            <a:avLst/>
          </a:prstGeom>
          <a:noFill/>
          <a:ln w="19050" cap="flat" cmpd="sng">
            <a:solidFill>
              <a:schemeClr val="dk2"/>
            </a:solidFill>
            <a:prstDash val="solid"/>
            <a:round/>
            <a:headEnd type="none" w="med" len="med"/>
            <a:tailEnd type="triangle" w="med" len="med"/>
          </a:ln>
        </p:spPr>
      </p:cxnSp>
      <p:sp>
        <p:nvSpPr>
          <p:cNvPr id="2549" name="Google Shape;2549;p158"/>
          <p:cNvSpPr/>
          <p:nvPr/>
        </p:nvSpPr>
        <p:spPr>
          <a:xfrm>
            <a:off x="2063625" y="1592530"/>
            <a:ext cx="1380300" cy="535200"/>
          </a:xfrm>
          <a:prstGeom prst="rect">
            <a:avLst/>
          </a:prstGeom>
          <a:solidFill>
            <a:srgbClr val="FFFFFF">
              <a:alpha val="50000"/>
            </a:srgbClr>
          </a:solidFill>
          <a:ln>
            <a:noFill/>
          </a:ln>
        </p:spPr>
        <p:txBody>
          <a:bodyPr spcFirstLastPara="1" wrap="square" lIns="67425" tIns="67425" rIns="67425" bIns="67425" anchor="ctr" anchorCtr="0">
            <a:noAutofit/>
          </a:bodyPr>
          <a:lstStyle/>
          <a:p>
            <a:pPr marL="0" lvl="0" indent="0" algn="ctr" rtl="0">
              <a:spcBef>
                <a:spcPts val="0"/>
              </a:spcBef>
              <a:spcAft>
                <a:spcPts val="0"/>
              </a:spcAft>
              <a:buNone/>
            </a:pPr>
            <a:endParaRPr sz="1032">
              <a:latin typeface="Open Sans"/>
              <a:ea typeface="Open Sans"/>
              <a:cs typeface="Open Sans"/>
              <a:sym typeface="Open Sans"/>
            </a:endParaRPr>
          </a:p>
        </p:txBody>
      </p:sp>
      <p:sp>
        <p:nvSpPr>
          <p:cNvPr id="2550" name="Google Shape;2550;p158"/>
          <p:cNvSpPr/>
          <p:nvPr/>
        </p:nvSpPr>
        <p:spPr>
          <a:xfrm>
            <a:off x="6385700" y="1207475"/>
            <a:ext cx="2005500" cy="45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T Sans"/>
                <a:ea typeface="PT Sans"/>
                <a:cs typeface="PT Sans"/>
                <a:sym typeface="PT Sans"/>
              </a:rPr>
              <a:t>Definitive IE</a:t>
            </a:r>
            <a:endParaRPr b="1">
              <a:latin typeface="PT Sans"/>
              <a:ea typeface="PT Sans"/>
              <a:cs typeface="PT Sans"/>
              <a:sym typeface="PT Sans"/>
            </a:endParaRPr>
          </a:p>
          <a:p>
            <a:pPr marL="0" lvl="0" indent="0" algn="ctr" rtl="0">
              <a:spcBef>
                <a:spcPts val="0"/>
              </a:spcBef>
              <a:spcAft>
                <a:spcPts val="0"/>
              </a:spcAft>
              <a:buNone/>
            </a:pPr>
            <a:r>
              <a:rPr lang="en" sz="1200" b="1">
                <a:solidFill>
                  <a:srgbClr val="858585"/>
                </a:solidFill>
                <a:latin typeface="PT Sans Narrow"/>
                <a:ea typeface="PT Sans Narrow"/>
                <a:cs typeface="PT Sans Narrow"/>
                <a:sym typeface="PT Sans Narrow"/>
              </a:rPr>
              <a:t>Table 4 [</a:t>
            </a:r>
            <a:r>
              <a:rPr lang="en" sz="1200" b="1">
                <a:solidFill>
                  <a:schemeClr val="hlink"/>
                </a:solidFill>
                <a:uFill>
                  <a:noFill/>
                </a:uFill>
                <a:latin typeface="PT Sans Narrow"/>
                <a:ea typeface="PT Sans Narrow"/>
                <a:cs typeface="PT Sans Narrow"/>
                <a:sym typeface="PT Sans Narrow"/>
                <a:hlinkClick r:id="rId3"/>
              </a:rPr>
              <a:t>1</a:t>
            </a:r>
            <a:r>
              <a:rPr lang="en" sz="1200" b="1">
                <a:solidFill>
                  <a:srgbClr val="858585"/>
                </a:solidFill>
                <a:latin typeface="PT Sans Narrow"/>
                <a:ea typeface="PT Sans Narrow"/>
                <a:cs typeface="PT Sans Narrow"/>
                <a:sym typeface="PT Sans Narrow"/>
              </a:rPr>
              <a:t>] </a:t>
            </a:r>
            <a:endParaRPr sz="1200" b="1">
              <a:solidFill>
                <a:srgbClr val="858585"/>
              </a:solidFill>
              <a:latin typeface="PT Sans Narrow"/>
              <a:ea typeface="PT Sans Narrow"/>
              <a:cs typeface="PT Sans Narrow"/>
              <a:sym typeface="PT Sans Narrow"/>
            </a:endParaRPr>
          </a:p>
        </p:txBody>
      </p:sp>
      <p:pic>
        <p:nvPicPr>
          <p:cNvPr id="2551" name="Google Shape;2551;p158"/>
          <p:cNvPicPr preferRelativeResize="0"/>
          <p:nvPr/>
        </p:nvPicPr>
        <p:blipFill rotWithShape="1">
          <a:blip r:embed="rId4">
            <a:alphaModFix/>
          </a:blip>
          <a:srcRect l="32931" t="37244" r="50551" b="36777"/>
          <a:stretch/>
        </p:blipFill>
        <p:spPr>
          <a:xfrm>
            <a:off x="7923620" y="1231624"/>
            <a:ext cx="489468" cy="402900"/>
          </a:xfrm>
          <a:prstGeom prst="rect">
            <a:avLst/>
          </a:prstGeom>
          <a:noFill/>
          <a:ln>
            <a:noFill/>
          </a:ln>
        </p:spPr>
      </p:pic>
      <p:pic>
        <p:nvPicPr>
          <p:cNvPr id="2552" name="Google Shape;2552;p158"/>
          <p:cNvPicPr preferRelativeResize="0"/>
          <p:nvPr/>
        </p:nvPicPr>
        <p:blipFill>
          <a:blip r:embed="rId5">
            <a:alphaModFix/>
          </a:blip>
          <a:stretch>
            <a:fillRect/>
          </a:stretch>
        </p:blipFill>
        <p:spPr>
          <a:xfrm>
            <a:off x="8092250" y="76200"/>
            <a:ext cx="975550" cy="975550"/>
          </a:xfrm>
          <a:prstGeom prst="rect">
            <a:avLst/>
          </a:prstGeom>
          <a:noFill/>
          <a:ln>
            <a:noFill/>
          </a:ln>
        </p:spPr>
      </p:pic>
      <p:sp>
        <p:nvSpPr>
          <p:cNvPr id="2553" name="Google Shape;2553;p158"/>
          <p:cNvSpPr txBox="1">
            <a:spLocks noGrp="1"/>
          </p:cNvSpPr>
          <p:nvPr>
            <p:ph type="body" idx="1"/>
          </p:nvPr>
        </p:nvSpPr>
        <p:spPr>
          <a:xfrm>
            <a:off x="773500" y="2449050"/>
            <a:ext cx="5195700" cy="2261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 sz="1207">
                <a:solidFill>
                  <a:srgbClr val="595959"/>
                </a:solidFill>
                <a:latin typeface="Open Sans Light"/>
                <a:ea typeface="Open Sans Light"/>
                <a:cs typeface="Open Sans Light"/>
                <a:sym typeface="Open Sans Light"/>
              </a:rPr>
              <a:t>In the setting of persistent bacteremia in patients with PVE and/or the presence of other prosthetic material, </a:t>
            </a:r>
            <a:r>
              <a:rPr lang="en" sz="1207" baseline="30000">
                <a:solidFill>
                  <a:srgbClr val="595959"/>
                </a:solidFill>
                <a:latin typeface="Open Sans Light"/>
                <a:ea typeface="Open Sans Light"/>
                <a:cs typeface="Open Sans Light"/>
                <a:sym typeface="Open Sans Light"/>
              </a:rPr>
              <a:t>18</a:t>
            </a:r>
            <a:r>
              <a:rPr lang="en" sz="1207">
                <a:solidFill>
                  <a:srgbClr val="595959"/>
                </a:solidFill>
                <a:latin typeface="Open Sans Light"/>
                <a:ea typeface="Open Sans Light"/>
                <a:cs typeface="Open Sans Light"/>
                <a:sym typeface="Open Sans Light"/>
              </a:rPr>
              <a:t>F-FDG PET/CT and radiolabeled leukocyte SPECT/CT are recommended, as they can be useful detecting extracardiac foci of infection or identifying other portals of entry.</a:t>
            </a:r>
            <a:r>
              <a:rPr lang="en" sz="1207">
                <a:latin typeface="Open Sans Light"/>
                <a:ea typeface="Open Sans Light"/>
                <a:cs typeface="Open Sans Light"/>
                <a:sym typeface="Open Sans Light"/>
              </a:rPr>
              <a:t> </a:t>
            </a:r>
            <a:r>
              <a:rPr lang="en" sz="1207">
                <a:highlight>
                  <a:srgbClr val="FFFF00"/>
                </a:highlight>
              </a:rPr>
              <a:t>Preliminary data suggest </a:t>
            </a:r>
            <a:r>
              <a:rPr lang="en" sz="1207" b="1" baseline="30000">
                <a:highlight>
                  <a:srgbClr val="FFFF00"/>
                </a:highlight>
              </a:rPr>
              <a:t>18</a:t>
            </a:r>
            <a:r>
              <a:rPr lang="en" sz="1207" b="1">
                <a:highlight>
                  <a:srgbClr val="FFFF00"/>
                </a:highlight>
              </a:rPr>
              <a:t>F-FDG PET/CT</a:t>
            </a:r>
            <a:r>
              <a:rPr lang="en" sz="1207">
                <a:highlight>
                  <a:srgbClr val="FFFF00"/>
                </a:highlight>
              </a:rPr>
              <a:t> and radiolabeled leukocyte SPECT/CT may be useful in </a:t>
            </a:r>
            <a:r>
              <a:rPr lang="en" sz="1207" b="1">
                <a:highlight>
                  <a:srgbClr val="FFFF00"/>
                </a:highlight>
              </a:rPr>
              <a:t>monitoring cases of PVE that are </a:t>
            </a:r>
            <a:r>
              <a:rPr lang="en" sz="1207" b="1">
                <a:solidFill>
                  <a:srgbClr val="A71F38"/>
                </a:solidFill>
                <a:highlight>
                  <a:srgbClr val="FFFF00"/>
                </a:highlight>
              </a:rPr>
              <a:t>medically managed with antimicrobial treatment</a:t>
            </a:r>
            <a:r>
              <a:rPr lang="en" sz="1207">
                <a:highlight>
                  <a:srgbClr val="FFFF00"/>
                </a:highlight>
              </a:rPr>
              <a:t>, but further studies are needed to inform the frequency and reliability of monitoring strategies</a:t>
            </a:r>
            <a:r>
              <a:rPr lang="en" sz="1207"/>
              <a:t>. </a:t>
            </a:r>
            <a:r>
              <a:rPr lang="en" sz="1207">
                <a:solidFill>
                  <a:srgbClr val="595959"/>
                </a:solidFill>
                <a:latin typeface="Open Sans Light"/>
                <a:ea typeface="Open Sans Light"/>
                <a:cs typeface="Open Sans Light"/>
                <a:sym typeface="Open Sans Light"/>
              </a:rPr>
              <a:t>The role of these advanced modalities in assessment of suspected embolic events in both NVE and PVE is not fully elucidated but is recommended by the ESC guidelines workflow </a:t>
            </a:r>
            <a:r>
              <a:rPr lang="en" sz="1207" baseline="30000">
                <a:solidFill>
                  <a:srgbClr val="595959"/>
                </a:solidFill>
                <a:latin typeface="Open Sans Light"/>
                <a:ea typeface="Open Sans Light"/>
                <a:cs typeface="Open Sans Light"/>
                <a:sym typeface="Open Sans Light"/>
              </a:rPr>
              <a:t>24</a:t>
            </a:r>
            <a:endParaRPr sz="1207" baseline="30000">
              <a:solidFill>
                <a:srgbClr val="595959"/>
              </a:solidFill>
              <a:latin typeface="Open Sans Light"/>
              <a:ea typeface="Open Sans Light"/>
              <a:cs typeface="Open Sans Light"/>
              <a:sym typeface="Open Sans Light"/>
            </a:endParaRPr>
          </a:p>
        </p:txBody>
      </p:sp>
      <p:sp>
        <p:nvSpPr>
          <p:cNvPr id="2554" name="Google Shape;2554;p158"/>
          <p:cNvSpPr/>
          <p:nvPr/>
        </p:nvSpPr>
        <p:spPr>
          <a:xfrm>
            <a:off x="7459980" y="4083763"/>
            <a:ext cx="1377600" cy="299400"/>
          </a:xfrm>
          <a:prstGeom prst="rect">
            <a:avLst/>
          </a:prstGeom>
          <a:solidFill>
            <a:srgbClr val="FBF1DD"/>
          </a:solidFill>
          <a:ln w="7575" cap="flat" cmpd="sng">
            <a:solidFill>
              <a:srgbClr val="896110"/>
            </a:solidFill>
            <a:prstDash val="solid"/>
            <a:round/>
            <a:headEnd type="none" w="sm" len="sm"/>
            <a:tailEnd type="none" w="sm" len="sm"/>
          </a:ln>
        </p:spPr>
        <p:txBody>
          <a:bodyPr spcFirstLastPara="1" wrap="square" lIns="72725" tIns="72725" rIns="72725" bIns="72725" anchor="t" anchorCtr="0">
            <a:noAutofit/>
          </a:bodyPr>
          <a:lstStyle/>
          <a:p>
            <a:pPr marL="0" lvl="0" indent="0" algn="l" rtl="0">
              <a:spcBef>
                <a:spcPts val="0"/>
              </a:spcBef>
              <a:spcAft>
                <a:spcPts val="0"/>
              </a:spcAft>
              <a:buNone/>
            </a:pPr>
            <a:r>
              <a:rPr lang="en" sz="954" b="1">
                <a:solidFill>
                  <a:srgbClr val="896110"/>
                </a:solidFill>
                <a:latin typeface="Open Sans"/>
                <a:ea typeface="Open Sans"/>
                <a:cs typeface="Open Sans"/>
                <a:sym typeface="Open Sans"/>
              </a:rPr>
              <a:t>May be appropriate</a:t>
            </a:r>
            <a:endParaRPr sz="954">
              <a:solidFill>
                <a:srgbClr val="1A1A1A"/>
              </a:solidFill>
              <a:latin typeface="Open Sans"/>
              <a:ea typeface="Open Sans"/>
              <a:cs typeface="Open Sans"/>
              <a:sym typeface="Open Sans"/>
            </a:endParaRPr>
          </a:p>
        </p:txBody>
      </p:sp>
      <p:sp>
        <p:nvSpPr>
          <p:cNvPr id="2555" name="Google Shape;2555;p158"/>
          <p:cNvSpPr/>
          <p:nvPr/>
        </p:nvSpPr>
        <p:spPr>
          <a:xfrm>
            <a:off x="773500" y="621100"/>
            <a:ext cx="5212200" cy="1846800"/>
          </a:xfrm>
          <a:prstGeom prst="rect">
            <a:avLst/>
          </a:prstGeom>
          <a:solidFill>
            <a:srgbClr val="A71F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i="1">
              <a:solidFill>
                <a:schemeClr val="lt1"/>
              </a:solidFill>
              <a:latin typeface="Open Sans"/>
              <a:ea typeface="Open Sans"/>
              <a:cs typeface="Open Sans"/>
              <a:sym typeface="Open Sans"/>
            </a:endParaRPr>
          </a:p>
        </p:txBody>
      </p:sp>
      <p:sp>
        <p:nvSpPr>
          <p:cNvPr id="2556" name="Google Shape;2556;p158"/>
          <p:cNvSpPr txBox="1"/>
          <p:nvPr/>
        </p:nvSpPr>
        <p:spPr>
          <a:xfrm>
            <a:off x="773500" y="621100"/>
            <a:ext cx="3000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lt1"/>
                </a:solidFill>
                <a:latin typeface="Open Sans"/>
                <a:ea typeface="Open Sans"/>
                <a:cs typeface="Open Sans"/>
                <a:sym typeface="Open Sans"/>
              </a:rPr>
              <a:t>Heart</a:t>
            </a:r>
            <a:r>
              <a:rPr lang="en" sz="2900" i="1">
                <a:solidFill>
                  <a:schemeClr val="lt1"/>
                </a:solidFill>
                <a:latin typeface="Open Sans"/>
                <a:ea typeface="Open Sans"/>
                <a:cs typeface="Open Sans"/>
                <a:sym typeface="Open Sans"/>
              </a:rPr>
              <a:t>Rhythm</a:t>
            </a:r>
            <a:endParaRPr sz="2900" i="1">
              <a:solidFill>
                <a:schemeClr val="lt1"/>
              </a:solidFill>
              <a:latin typeface="Open Sans"/>
              <a:ea typeface="Open Sans"/>
              <a:cs typeface="Open Sans"/>
              <a:sym typeface="Open Sans"/>
            </a:endParaRPr>
          </a:p>
        </p:txBody>
      </p:sp>
      <p:sp>
        <p:nvSpPr>
          <p:cNvPr id="2557" name="Google Shape;2557;p158"/>
          <p:cNvSpPr txBox="1">
            <a:spLocks noGrp="1"/>
          </p:cNvSpPr>
          <p:nvPr>
            <p:ph type="body" idx="1"/>
          </p:nvPr>
        </p:nvSpPr>
        <p:spPr>
          <a:xfrm>
            <a:off x="773500" y="1204900"/>
            <a:ext cx="4933800" cy="704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 sz="1307" baseline="30000">
                <a:solidFill>
                  <a:schemeClr val="lt1"/>
                </a:solidFill>
                <a:latin typeface="Open Sans SemiBold"/>
                <a:ea typeface="Open Sans SemiBold"/>
                <a:cs typeface="Open Sans SemiBold"/>
                <a:sym typeface="Open Sans SemiBold"/>
              </a:rPr>
              <a:t>18</a:t>
            </a:r>
            <a:r>
              <a:rPr lang="en" sz="1307">
                <a:solidFill>
                  <a:schemeClr val="lt1"/>
                </a:solidFill>
                <a:latin typeface="Open Sans SemiBold"/>
                <a:ea typeface="Open Sans SemiBold"/>
                <a:cs typeface="Open Sans SemiBold"/>
                <a:sym typeface="Open Sans SemiBold"/>
              </a:rPr>
              <a:t>F-FDG PET/CT and radiolabeled leukocyte SPECT/CT imaging for the evaluation of cardiovascular infection in the multimodality context</a:t>
            </a:r>
            <a:endParaRPr sz="1307">
              <a:solidFill>
                <a:schemeClr val="lt1"/>
              </a:solidFill>
              <a:latin typeface="Open Sans SemiBold"/>
              <a:ea typeface="Open Sans SemiBold"/>
              <a:cs typeface="Open Sans SemiBold"/>
              <a:sym typeface="Open Sans SemiBold"/>
            </a:endParaRPr>
          </a:p>
          <a:p>
            <a:pPr marL="0" lvl="0" indent="0" algn="l" rtl="0">
              <a:lnSpc>
                <a:spcPct val="95000"/>
              </a:lnSpc>
              <a:spcBef>
                <a:spcPts val="400"/>
              </a:spcBef>
              <a:spcAft>
                <a:spcPts val="0"/>
              </a:spcAft>
              <a:buSzPts val="852"/>
              <a:buNone/>
            </a:pPr>
            <a:r>
              <a:rPr lang="en" sz="1107">
                <a:solidFill>
                  <a:srgbClr val="FAE4E8"/>
                </a:solidFill>
                <a:latin typeface="Open Sans Light"/>
                <a:ea typeface="Open Sans Light"/>
                <a:cs typeface="Open Sans Light"/>
                <a:sym typeface="Open Sans Light"/>
              </a:rPr>
              <a:t>ASNC Imaging Indications (ASNC I2) Series Expert Consensus Recommendations from ASNC, AATS, ACC, AHA, ASE, EANM, HRS,</a:t>
            </a:r>
            <a:r>
              <a:rPr lang="en" sz="1107">
                <a:solidFill>
                  <a:schemeClr val="lt1"/>
                </a:solidFill>
                <a:latin typeface="Open Sans Light"/>
                <a:ea typeface="Open Sans Light"/>
                <a:cs typeface="Open Sans Light"/>
                <a:sym typeface="Open Sans Light"/>
              </a:rPr>
              <a:t> </a:t>
            </a:r>
            <a:r>
              <a:rPr lang="en" sz="1107">
                <a:solidFill>
                  <a:schemeClr val="lt1"/>
                </a:solidFill>
                <a:latin typeface="Open Sans Medium"/>
                <a:ea typeface="Open Sans Medium"/>
                <a:cs typeface="Open Sans Medium"/>
                <a:sym typeface="Open Sans Medium"/>
              </a:rPr>
              <a:t>IDSA</a:t>
            </a:r>
            <a:r>
              <a:rPr lang="en" sz="1107">
                <a:solidFill>
                  <a:schemeClr val="lt1"/>
                </a:solidFill>
                <a:latin typeface="Open Sans Light"/>
                <a:ea typeface="Open Sans Light"/>
                <a:cs typeface="Open Sans Light"/>
                <a:sym typeface="Open Sans Light"/>
              </a:rPr>
              <a:t>, </a:t>
            </a:r>
            <a:r>
              <a:rPr lang="en" sz="1107">
                <a:solidFill>
                  <a:srgbClr val="FAE4E8"/>
                </a:solidFill>
                <a:latin typeface="Open Sans Light"/>
                <a:ea typeface="Open Sans Light"/>
                <a:cs typeface="Open Sans Light"/>
                <a:sym typeface="Open Sans Light"/>
              </a:rPr>
              <a:t>SCCT, SNMMI, and STS</a:t>
            </a:r>
            <a:endParaRPr sz="1107">
              <a:solidFill>
                <a:srgbClr val="FAE4E8"/>
              </a:solidFill>
              <a:latin typeface="Open Sans Light"/>
              <a:ea typeface="Open Sans Light"/>
              <a:cs typeface="Open Sans Light"/>
              <a:sym typeface="Open Sans Light"/>
            </a:endParaRPr>
          </a:p>
        </p:txBody>
      </p:sp>
      <p:cxnSp>
        <p:nvCxnSpPr>
          <p:cNvPr id="2558" name="Google Shape;2558;p158"/>
          <p:cNvCxnSpPr/>
          <p:nvPr/>
        </p:nvCxnSpPr>
        <p:spPr>
          <a:xfrm rot="10800000" flipH="1">
            <a:off x="773500" y="1207476"/>
            <a:ext cx="5212200" cy="28200"/>
          </a:xfrm>
          <a:prstGeom prst="straightConnector1">
            <a:avLst/>
          </a:prstGeom>
          <a:noFill/>
          <a:ln w="28575" cap="flat" cmpd="sng">
            <a:solidFill>
              <a:schemeClr val="lt1"/>
            </a:solidFill>
            <a:prstDash val="solid"/>
            <a:round/>
            <a:headEnd type="none" w="med" len="med"/>
            <a:tailEnd type="none" w="med" len="med"/>
          </a:ln>
        </p:spPr>
      </p:cxn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562"/>
        <p:cNvGrpSpPr/>
        <p:nvPr/>
      </p:nvGrpSpPr>
      <p:grpSpPr>
        <a:xfrm>
          <a:off x="0" y="0"/>
          <a:ext cx="0" cy="0"/>
          <a:chOff x="0" y="0"/>
          <a:chExt cx="0" cy="0"/>
        </a:xfrm>
      </p:grpSpPr>
      <p:sp>
        <p:nvSpPr>
          <p:cNvPr id="2563" name="Google Shape;2563;p1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study [</a:t>
            </a:r>
            <a:r>
              <a:rPr lang="en">
                <a:solidFill>
                  <a:schemeClr val="hlink"/>
                </a:solidFill>
                <a:uFill>
                  <a:noFill/>
                </a:uFill>
                <a:hlinkClick r:id="rId3"/>
              </a:rPr>
              <a:t>8</a:t>
            </a:r>
            <a:r>
              <a:rPr lang="en"/>
              <a:t>]</a:t>
            </a:r>
            <a:endParaRPr/>
          </a:p>
        </p:txBody>
      </p:sp>
      <p:sp>
        <p:nvSpPr>
          <p:cNvPr id="2564" name="Google Shape;2564;p159"/>
          <p:cNvSpPr txBox="1">
            <a:spLocks noGrp="1"/>
          </p:cNvSpPr>
          <p:nvPr>
            <p:ph type="body" idx="1"/>
          </p:nvPr>
        </p:nvSpPr>
        <p:spPr>
          <a:xfrm>
            <a:off x="729450" y="1740475"/>
            <a:ext cx="4863300" cy="1178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Adults (</a:t>
            </a:r>
            <a:r>
              <a:rPr lang="en" b="1">
                <a:solidFill>
                  <a:srgbClr val="3B71CA"/>
                </a:solidFill>
              </a:rPr>
              <a:t>n=68</a:t>
            </a:r>
            <a:r>
              <a:rPr lang="en"/>
              <a:t>) with aortic vascular graft infections (AGI)</a:t>
            </a:r>
            <a:endParaRPr/>
          </a:p>
        </p:txBody>
      </p:sp>
      <p:pic>
        <p:nvPicPr>
          <p:cNvPr id="2565" name="Google Shape;2565;p159"/>
          <p:cNvPicPr preferRelativeResize="0"/>
          <p:nvPr/>
        </p:nvPicPr>
        <p:blipFill>
          <a:blip r:embed="rId4">
            <a:alphaModFix/>
          </a:blip>
          <a:stretch>
            <a:fillRect/>
          </a:stretch>
        </p:blipFill>
        <p:spPr>
          <a:xfrm>
            <a:off x="8092250" y="76200"/>
            <a:ext cx="975550" cy="975550"/>
          </a:xfrm>
          <a:prstGeom prst="rect">
            <a:avLst/>
          </a:prstGeom>
          <a:noFill/>
          <a:ln>
            <a:noFill/>
          </a:ln>
        </p:spPr>
      </p:pic>
      <p:pic>
        <p:nvPicPr>
          <p:cNvPr id="2566" name="Google Shape;2566;p159"/>
          <p:cNvPicPr preferRelativeResize="0"/>
          <p:nvPr/>
        </p:nvPicPr>
        <p:blipFill>
          <a:blip r:embed="rId5">
            <a:alphaModFix/>
          </a:blip>
          <a:stretch>
            <a:fillRect/>
          </a:stretch>
        </p:blipFill>
        <p:spPr>
          <a:xfrm>
            <a:off x="5758975" y="1824175"/>
            <a:ext cx="563924" cy="644500"/>
          </a:xfrm>
          <a:prstGeom prst="rect">
            <a:avLst/>
          </a:prstGeom>
          <a:noFill/>
          <a:ln>
            <a:noFill/>
          </a:ln>
        </p:spPr>
      </p:pic>
      <p:sp>
        <p:nvSpPr>
          <p:cNvPr id="2567" name="Google Shape;2567;p159"/>
          <p:cNvSpPr txBox="1"/>
          <p:nvPr/>
        </p:nvSpPr>
        <p:spPr>
          <a:xfrm>
            <a:off x="6522800" y="1953975"/>
            <a:ext cx="225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Open Sans"/>
                <a:ea typeface="Open Sans"/>
                <a:cs typeface="Open Sans"/>
                <a:sym typeface="Open Sans"/>
              </a:rPr>
              <a:t>68 patients / grafts</a:t>
            </a:r>
            <a:endParaRPr sz="1600">
              <a:solidFill>
                <a:schemeClr val="dk2"/>
              </a:solidFill>
              <a:latin typeface="Open Sans"/>
              <a:ea typeface="Open Sans"/>
              <a:cs typeface="Open Sans"/>
              <a:sym typeface="Open Sans"/>
            </a:endParaRPr>
          </a:p>
        </p:txBody>
      </p:sp>
      <p:sp>
        <p:nvSpPr>
          <p:cNvPr id="2568" name="Google Shape;2568;p159"/>
          <p:cNvSpPr txBox="1">
            <a:spLocks noGrp="1"/>
          </p:cNvSpPr>
          <p:nvPr>
            <p:ph type="body" idx="1"/>
          </p:nvPr>
        </p:nvSpPr>
        <p:spPr>
          <a:xfrm>
            <a:off x="729450" y="1393075"/>
            <a:ext cx="7688700" cy="992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dirty="0"/>
              <a:t>Prospective cohort study</a:t>
            </a:r>
            <a:r>
              <a:rPr lang="en" dirty="0"/>
              <a:t> (from one Swiss hospital) of </a:t>
            </a:r>
            <a:r>
              <a:rPr lang="en" b="1" dirty="0"/>
              <a:t>aortic </a:t>
            </a:r>
            <a:r>
              <a:rPr lang="en" b="1" dirty="0">
                <a:solidFill>
                  <a:srgbClr val="896110"/>
                </a:solidFill>
              </a:rPr>
              <a:t>vascular graft infections</a:t>
            </a:r>
            <a:endParaRPr b="1" dirty="0">
              <a:solidFill>
                <a:srgbClr val="896110"/>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572"/>
        <p:cNvGrpSpPr/>
        <p:nvPr/>
      </p:nvGrpSpPr>
      <p:grpSpPr>
        <a:xfrm>
          <a:off x="0" y="0"/>
          <a:ext cx="0" cy="0"/>
          <a:chOff x="0" y="0"/>
          <a:chExt cx="0" cy="0"/>
        </a:xfrm>
      </p:grpSpPr>
      <p:sp>
        <p:nvSpPr>
          <p:cNvPr id="2573" name="Google Shape;2573;p16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study [</a:t>
            </a:r>
            <a:r>
              <a:rPr lang="en">
                <a:solidFill>
                  <a:schemeClr val="hlink"/>
                </a:solidFill>
                <a:uFill>
                  <a:noFill/>
                </a:uFill>
                <a:hlinkClick r:id="rId3"/>
              </a:rPr>
              <a:t>8</a:t>
            </a:r>
            <a:r>
              <a:rPr lang="en"/>
              <a:t>]</a:t>
            </a:r>
            <a:endParaRPr/>
          </a:p>
        </p:txBody>
      </p:sp>
      <p:sp>
        <p:nvSpPr>
          <p:cNvPr id="2574" name="Google Shape;2574;p160"/>
          <p:cNvSpPr txBox="1">
            <a:spLocks noGrp="1"/>
          </p:cNvSpPr>
          <p:nvPr>
            <p:ph type="body" idx="1"/>
          </p:nvPr>
        </p:nvSpPr>
        <p:spPr>
          <a:xfrm>
            <a:off x="729450" y="1740475"/>
            <a:ext cx="4863300" cy="1178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Adults (</a:t>
            </a:r>
            <a:r>
              <a:rPr lang="en" b="1">
                <a:solidFill>
                  <a:srgbClr val="3B71CA"/>
                </a:solidFill>
              </a:rPr>
              <a:t>n=68</a:t>
            </a:r>
            <a:r>
              <a:rPr lang="en"/>
              <a:t>) with aortic vascular graft infections (AGI)</a:t>
            </a:r>
            <a:endParaRPr/>
          </a:p>
          <a:p>
            <a:pPr marL="457200" lvl="0" indent="-311150" algn="l" rtl="0">
              <a:spcBef>
                <a:spcPts val="0"/>
              </a:spcBef>
              <a:spcAft>
                <a:spcPts val="0"/>
              </a:spcAft>
              <a:buSzPts val="1300"/>
              <a:buChar char="●"/>
            </a:pPr>
            <a:r>
              <a:rPr lang="en"/>
              <a:t>Diagnosis established in </a:t>
            </a:r>
            <a:r>
              <a:rPr lang="en" b="1"/>
              <a:t>multidisciplinary meeting</a:t>
            </a:r>
            <a:r>
              <a:rPr lang="en"/>
              <a:t> (ID, surgery, radiology, nuc med, micro)</a:t>
            </a:r>
            <a:endParaRPr/>
          </a:p>
        </p:txBody>
      </p:sp>
      <p:pic>
        <p:nvPicPr>
          <p:cNvPr id="2575" name="Google Shape;2575;p160"/>
          <p:cNvPicPr preferRelativeResize="0"/>
          <p:nvPr/>
        </p:nvPicPr>
        <p:blipFill>
          <a:blip r:embed="rId4">
            <a:alphaModFix/>
          </a:blip>
          <a:stretch>
            <a:fillRect/>
          </a:stretch>
        </p:blipFill>
        <p:spPr>
          <a:xfrm>
            <a:off x="8092250" y="76200"/>
            <a:ext cx="975550" cy="975550"/>
          </a:xfrm>
          <a:prstGeom prst="rect">
            <a:avLst/>
          </a:prstGeom>
          <a:noFill/>
          <a:ln>
            <a:noFill/>
          </a:ln>
        </p:spPr>
      </p:pic>
      <p:pic>
        <p:nvPicPr>
          <p:cNvPr id="2576" name="Google Shape;2576;p160"/>
          <p:cNvPicPr preferRelativeResize="0"/>
          <p:nvPr/>
        </p:nvPicPr>
        <p:blipFill>
          <a:blip r:embed="rId5">
            <a:alphaModFix/>
          </a:blip>
          <a:stretch>
            <a:fillRect/>
          </a:stretch>
        </p:blipFill>
        <p:spPr>
          <a:xfrm>
            <a:off x="5758975" y="1824175"/>
            <a:ext cx="563924" cy="644500"/>
          </a:xfrm>
          <a:prstGeom prst="rect">
            <a:avLst/>
          </a:prstGeom>
          <a:noFill/>
          <a:ln>
            <a:noFill/>
          </a:ln>
        </p:spPr>
      </p:pic>
      <p:sp>
        <p:nvSpPr>
          <p:cNvPr id="2577" name="Google Shape;2577;p160"/>
          <p:cNvSpPr txBox="1"/>
          <p:nvPr/>
        </p:nvSpPr>
        <p:spPr>
          <a:xfrm>
            <a:off x="6522800" y="1953975"/>
            <a:ext cx="225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Open Sans"/>
                <a:ea typeface="Open Sans"/>
                <a:cs typeface="Open Sans"/>
                <a:sym typeface="Open Sans"/>
              </a:rPr>
              <a:t>68 patients / grafts</a:t>
            </a:r>
            <a:endParaRPr sz="1600">
              <a:solidFill>
                <a:schemeClr val="dk2"/>
              </a:solidFill>
              <a:latin typeface="Open Sans"/>
              <a:ea typeface="Open Sans"/>
              <a:cs typeface="Open Sans"/>
              <a:sym typeface="Open Sans"/>
            </a:endParaRPr>
          </a:p>
        </p:txBody>
      </p:sp>
      <p:sp>
        <p:nvSpPr>
          <p:cNvPr id="2578" name="Google Shape;2578;p160"/>
          <p:cNvSpPr txBox="1">
            <a:spLocks noGrp="1"/>
          </p:cNvSpPr>
          <p:nvPr>
            <p:ph type="body" idx="1"/>
          </p:nvPr>
        </p:nvSpPr>
        <p:spPr>
          <a:xfrm>
            <a:off x="729450" y="1393075"/>
            <a:ext cx="7688700" cy="806786"/>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Prospective cohort study</a:t>
            </a:r>
            <a:r>
              <a:rPr lang="en"/>
              <a:t> (from one Swiss hospital) of </a:t>
            </a:r>
            <a:r>
              <a:rPr lang="en" b="1"/>
              <a:t>aortic </a:t>
            </a:r>
            <a:r>
              <a:rPr lang="en" b="1">
                <a:solidFill>
                  <a:srgbClr val="896110"/>
                </a:solidFill>
              </a:rPr>
              <a:t>vascular graft infections</a:t>
            </a:r>
            <a:endParaRPr b="1">
              <a:solidFill>
                <a:srgbClr val="896110"/>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582"/>
        <p:cNvGrpSpPr/>
        <p:nvPr/>
      </p:nvGrpSpPr>
      <p:grpSpPr>
        <a:xfrm>
          <a:off x="0" y="0"/>
          <a:ext cx="0" cy="0"/>
          <a:chOff x="0" y="0"/>
          <a:chExt cx="0" cy="0"/>
        </a:xfrm>
      </p:grpSpPr>
      <p:sp>
        <p:nvSpPr>
          <p:cNvPr id="2583" name="Google Shape;2583;p1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study [</a:t>
            </a:r>
            <a:r>
              <a:rPr lang="en">
                <a:solidFill>
                  <a:schemeClr val="hlink"/>
                </a:solidFill>
                <a:uFill>
                  <a:noFill/>
                </a:uFill>
                <a:hlinkClick r:id="rId3"/>
              </a:rPr>
              <a:t>8</a:t>
            </a:r>
            <a:r>
              <a:rPr lang="en"/>
              <a:t>]</a:t>
            </a:r>
            <a:endParaRPr/>
          </a:p>
        </p:txBody>
      </p:sp>
      <p:sp>
        <p:nvSpPr>
          <p:cNvPr id="2584" name="Google Shape;2584;p161"/>
          <p:cNvSpPr txBox="1">
            <a:spLocks noGrp="1"/>
          </p:cNvSpPr>
          <p:nvPr>
            <p:ph type="body" idx="1"/>
          </p:nvPr>
        </p:nvSpPr>
        <p:spPr>
          <a:xfrm>
            <a:off x="729450" y="1740475"/>
            <a:ext cx="4863300" cy="1178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Adults (</a:t>
            </a:r>
            <a:r>
              <a:rPr lang="en" b="1">
                <a:solidFill>
                  <a:srgbClr val="3B71CA"/>
                </a:solidFill>
              </a:rPr>
              <a:t>n=68</a:t>
            </a:r>
            <a:r>
              <a:rPr lang="en"/>
              <a:t>) with aortic vascular graft infections (AGI)</a:t>
            </a:r>
            <a:endParaRPr/>
          </a:p>
          <a:p>
            <a:pPr marL="457200" lvl="0" indent="-311150" algn="l" rtl="0">
              <a:spcBef>
                <a:spcPts val="0"/>
              </a:spcBef>
              <a:spcAft>
                <a:spcPts val="0"/>
              </a:spcAft>
              <a:buSzPts val="1300"/>
              <a:buChar char="●"/>
            </a:pPr>
            <a:r>
              <a:rPr lang="en"/>
              <a:t>Diagnosis established in </a:t>
            </a:r>
            <a:r>
              <a:rPr lang="en" b="1"/>
              <a:t>multidisciplinary meeting</a:t>
            </a:r>
            <a:r>
              <a:rPr lang="en"/>
              <a:t> (ID, surgery, radiology, nuc med, micro)</a:t>
            </a:r>
            <a:endParaRPr/>
          </a:p>
        </p:txBody>
      </p:sp>
      <p:pic>
        <p:nvPicPr>
          <p:cNvPr id="2585" name="Google Shape;2585;p161"/>
          <p:cNvPicPr preferRelativeResize="0"/>
          <p:nvPr/>
        </p:nvPicPr>
        <p:blipFill>
          <a:blip r:embed="rId4">
            <a:alphaModFix/>
          </a:blip>
          <a:stretch>
            <a:fillRect/>
          </a:stretch>
        </p:blipFill>
        <p:spPr>
          <a:xfrm>
            <a:off x="8092250" y="76200"/>
            <a:ext cx="975550" cy="975550"/>
          </a:xfrm>
          <a:prstGeom prst="rect">
            <a:avLst/>
          </a:prstGeom>
          <a:noFill/>
          <a:ln>
            <a:noFill/>
          </a:ln>
        </p:spPr>
      </p:pic>
      <p:pic>
        <p:nvPicPr>
          <p:cNvPr id="2586" name="Google Shape;2586;p161"/>
          <p:cNvPicPr preferRelativeResize="0"/>
          <p:nvPr/>
        </p:nvPicPr>
        <p:blipFill>
          <a:blip r:embed="rId5">
            <a:alphaModFix/>
          </a:blip>
          <a:stretch>
            <a:fillRect/>
          </a:stretch>
        </p:blipFill>
        <p:spPr>
          <a:xfrm>
            <a:off x="5696900" y="2745075"/>
            <a:ext cx="688075" cy="688075"/>
          </a:xfrm>
          <a:prstGeom prst="rect">
            <a:avLst/>
          </a:prstGeom>
          <a:noFill/>
          <a:ln>
            <a:noFill/>
          </a:ln>
        </p:spPr>
      </p:pic>
      <p:sp>
        <p:nvSpPr>
          <p:cNvPr id="2587" name="Google Shape;2587;p161"/>
          <p:cNvSpPr/>
          <p:nvPr/>
        </p:nvSpPr>
        <p:spPr>
          <a:xfrm>
            <a:off x="849525" y="2919175"/>
            <a:ext cx="3506100" cy="4086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F5AA2"/>
                </a:solidFill>
                <a:latin typeface="Open Sans"/>
                <a:ea typeface="Open Sans"/>
                <a:cs typeface="Open Sans"/>
                <a:sym typeface="Open Sans"/>
              </a:rPr>
              <a:t>Patients had consecutive* PET/CTs </a:t>
            </a:r>
            <a:endParaRPr>
              <a:solidFill>
                <a:srgbClr val="3B71C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PT Sans Narrow"/>
              <a:ea typeface="PT Sans Narrow"/>
              <a:cs typeface="PT Sans Narrow"/>
              <a:sym typeface="PT Sans Narrow"/>
            </a:endParaRPr>
          </a:p>
        </p:txBody>
      </p:sp>
      <p:pic>
        <p:nvPicPr>
          <p:cNvPr id="2588" name="Google Shape;2588;p161"/>
          <p:cNvPicPr preferRelativeResize="0"/>
          <p:nvPr/>
        </p:nvPicPr>
        <p:blipFill>
          <a:blip r:embed="rId6">
            <a:alphaModFix/>
          </a:blip>
          <a:stretch>
            <a:fillRect/>
          </a:stretch>
        </p:blipFill>
        <p:spPr>
          <a:xfrm>
            <a:off x="5758975" y="1824175"/>
            <a:ext cx="563924" cy="644500"/>
          </a:xfrm>
          <a:prstGeom prst="rect">
            <a:avLst/>
          </a:prstGeom>
          <a:noFill/>
          <a:ln>
            <a:noFill/>
          </a:ln>
        </p:spPr>
      </p:pic>
      <p:sp>
        <p:nvSpPr>
          <p:cNvPr id="2589" name="Google Shape;2589;p161"/>
          <p:cNvSpPr txBox="1"/>
          <p:nvPr/>
        </p:nvSpPr>
        <p:spPr>
          <a:xfrm>
            <a:off x="6522800" y="1953975"/>
            <a:ext cx="225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Open Sans"/>
                <a:ea typeface="Open Sans"/>
                <a:cs typeface="Open Sans"/>
                <a:sym typeface="Open Sans"/>
              </a:rPr>
              <a:t>68 patients / grafts</a:t>
            </a:r>
            <a:endParaRPr sz="1600">
              <a:solidFill>
                <a:schemeClr val="dk2"/>
              </a:solidFill>
              <a:latin typeface="Open Sans"/>
              <a:ea typeface="Open Sans"/>
              <a:cs typeface="Open Sans"/>
              <a:sym typeface="Open Sans"/>
            </a:endParaRPr>
          </a:p>
        </p:txBody>
      </p:sp>
      <p:sp>
        <p:nvSpPr>
          <p:cNvPr id="2590" name="Google Shape;2590;p161"/>
          <p:cNvSpPr txBox="1"/>
          <p:nvPr/>
        </p:nvSpPr>
        <p:spPr>
          <a:xfrm>
            <a:off x="6522800" y="2896650"/>
            <a:ext cx="225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Open Sans"/>
                <a:ea typeface="Open Sans"/>
                <a:cs typeface="Open Sans"/>
                <a:sym typeface="Open Sans"/>
              </a:rPr>
              <a:t>266 PET/CT</a:t>
            </a:r>
            <a:endParaRPr sz="1600">
              <a:solidFill>
                <a:schemeClr val="dk2"/>
              </a:solidFill>
              <a:latin typeface="Open Sans"/>
              <a:ea typeface="Open Sans"/>
              <a:cs typeface="Open Sans"/>
              <a:sym typeface="Open Sans"/>
            </a:endParaRPr>
          </a:p>
        </p:txBody>
      </p:sp>
      <p:sp>
        <p:nvSpPr>
          <p:cNvPr id="2591" name="Google Shape;2591;p161"/>
          <p:cNvSpPr txBox="1">
            <a:spLocks noGrp="1"/>
          </p:cNvSpPr>
          <p:nvPr>
            <p:ph type="body" idx="1"/>
          </p:nvPr>
        </p:nvSpPr>
        <p:spPr>
          <a:xfrm>
            <a:off x="729450" y="1393074"/>
            <a:ext cx="7688700" cy="853775"/>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dirty="0"/>
              <a:t>Prospective cohort study</a:t>
            </a:r>
            <a:r>
              <a:rPr lang="en" dirty="0"/>
              <a:t> (from one Swiss hospital) of </a:t>
            </a:r>
            <a:r>
              <a:rPr lang="en" b="1" dirty="0"/>
              <a:t>aortic </a:t>
            </a:r>
            <a:r>
              <a:rPr lang="en" b="1" dirty="0">
                <a:solidFill>
                  <a:srgbClr val="896110"/>
                </a:solidFill>
              </a:rPr>
              <a:t>vascular graft infections</a:t>
            </a:r>
            <a:endParaRPr b="1" dirty="0">
              <a:solidFill>
                <a:srgbClr val="896110"/>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595"/>
        <p:cNvGrpSpPr/>
        <p:nvPr/>
      </p:nvGrpSpPr>
      <p:grpSpPr>
        <a:xfrm>
          <a:off x="0" y="0"/>
          <a:ext cx="0" cy="0"/>
          <a:chOff x="0" y="0"/>
          <a:chExt cx="0" cy="0"/>
        </a:xfrm>
      </p:grpSpPr>
      <p:sp>
        <p:nvSpPr>
          <p:cNvPr id="2596" name="Google Shape;2596;p1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study [</a:t>
            </a:r>
            <a:r>
              <a:rPr lang="en">
                <a:solidFill>
                  <a:schemeClr val="hlink"/>
                </a:solidFill>
                <a:uFill>
                  <a:noFill/>
                </a:uFill>
                <a:hlinkClick r:id="rId3"/>
              </a:rPr>
              <a:t>8</a:t>
            </a:r>
            <a:r>
              <a:rPr lang="en"/>
              <a:t>]</a:t>
            </a:r>
            <a:endParaRPr/>
          </a:p>
        </p:txBody>
      </p:sp>
      <p:sp>
        <p:nvSpPr>
          <p:cNvPr id="2597" name="Google Shape;2597;p162"/>
          <p:cNvSpPr txBox="1">
            <a:spLocks noGrp="1"/>
          </p:cNvSpPr>
          <p:nvPr>
            <p:ph type="body" idx="1"/>
          </p:nvPr>
        </p:nvSpPr>
        <p:spPr>
          <a:xfrm>
            <a:off x="729450" y="1740475"/>
            <a:ext cx="4863300" cy="1178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Adults (</a:t>
            </a:r>
            <a:r>
              <a:rPr lang="en" b="1">
                <a:solidFill>
                  <a:srgbClr val="3B71CA"/>
                </a:solidFill>
              </a:rPr>
              <a:t>n=68</a:t>
            </a:r>
            <a:r>
              <a:rPr lang="en"/>
              <a:t>) with aortic vascular graft infections (AGI)</a:t>
            </a:r>
            <a:endParaRPr/>
          </a:p>
          <a:p>
            <a:pPr marL="457200" lvl="0" indent="-311150" algn="l" rtl="0">
              <a:spcBef>
                <a:spcPts val="0"/>
              </a:spcBef>
              <a:spcAft>
                <a:spcPts val="0"/>
              </a:spcAft>
              <a:buSzPts val="1300"/>
              <a:buChar char="●"/>
            </a:pPr>
            <a:r>
              <a:rPr lang="en"/>
              <a:t>Diagnosis established in </a:t>
            </a:r>
            <a:r>
              <a:rPr lang="en" b="1"/>
              <a:t>multidisciplinary meeting</a:t>
            </a:r>
            <a:r>
              <a:rPr lang="en"/>
              <a:t> (ID, surgery, radiology, nuc med, micro)</a:t>
            </a:r>
            <a:endParaRPr/>
          </a:p>
        </p:txBody>
      </p:sp>
      <p:pic>
        <p:nvPicPr>
          <p:cNvPr id="2598" name="Google Shape;2598;p162"/>
          <p:cNvPicPr preferRelativeResize="0"/>
          <p:nvPr/>
        </p:nvPicPr>
        <p:blipFill>
          <a:blip r:embed="rId4">
            <a:alphaModFix/>
          </a:blip>
          <a:stretch>
            <a:fillRect/>
          </a:stretch>
        </p:blipFill>
        <p:spPr>
          <a:xfrm>
            <a:off x="8092250" y="76200"/>
            <a:ext cx="975550" cy="975550"/>
          </a:xfrm>
          <a:prstGeom prst="rect">
            <a:avLst/>
          </a:prstGeom>
          <a:noFill/>
          <a:ln>
            <a:noFill/>
          </a:ln>
        </p:spPr>
      </p:pic>
      <p:pic>
        <p:nvPicPr>
          <p:cNvPr id="2599" name="Google Shape;2599;p162"/>
          <p:cNvPicPr preferRelativeResize="0"/>
          <p:nvPr/>
        </p:nvPicPr>
        <p:blipFill>
          <a:blip r:embed="rId5">
            <a:alphaModFix/>
          </a:blip>
          <a:stretch>
            <a:fillRect/>
          </a:stretch>
        </p:blipFill>
        <p:spPr>
          <a:xfrm>
            <a:off x="5696900" y="2745075"/>
            <a:ext cx="688075" cy="688075"/>
          </a:xfrm>
          <a:prstGeom prst="rect">
            <a:avLst/>
          </a:prstGeom>
          <a:noFill/>
          <a:ln>
            <a:noFill/>
          </a:ln>
        </p:spPr>
      </p:pic>
      <p:sp>
        <p:nvSpPr>
          <p:cNvPr id="2600" name="Google Shape;2600;p162"/>
          <p:cNvSpPr/>
          <p:nvPr/>
        </p:nvSpPr>
        <p:spPr>
          <a:xfrm>
            <a:off x="849525" y="2919175"/>
            <a:ext cx="3506100" cy="15261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F5AA2"/>
                </a:solidFill>
                <a:latin typeface="Open Sans"/>
                <a:ea typeface="Open Sans"/>
                <a:cs typeface="Open Sans"/>
                <a:sym typeface="Open Sans"/>
              </a:rPr>
              <a:t>Patients had consecutive* PET/CTs </a:t>
            </a:r>
            <a:endParaRPr>
              <a:solidFill>
                <a:srgbClr val="3B71C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Baseline scan</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PET/CTs while on treatment</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Scan at end of treatment</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Control PET/CT (3 months after Tx)</a:t>
            </a:r>
            <a:endParaRPr sz="13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PT Sans Narrow"/>
                <a:ea typeface="PT Sans Narrow"/>
                <a:cs typeface="PT Sans Narrow"/>
                <a:sym typeface="PT Sans Narrow"/>
              </a:rPr>
              <a:t>* Not everyone had baseline/control scans for various reasons</a:t>
            </a:r>
            <a:endParaRPr sz="1200">
              <a:solidFill>
                <a:srgbClr val="1A1A1A"/>
              </a:solidFill>
              <a:latin typeface="PT Sans Narrow"/>
              <a:ea typeface="PT Sans Narrow"/>
              <a:cs typeface="PT Sans Narrow"/>
              <a:sym typeface="PT Sans Narrow"/>
            </a:endParaRPr>
          </a:p>
        </p:txBody>
      </p:sp>
      <p:pic>
        <p:nvPicPr>
          <p:cNvPr id="2601" name="Google Shape;2601;p162"/>
          <p:cNvPicPr preferRelativeResize="0"/>
          <p:nvPr/>
        </p:nvPicPr>
        <p:blipFill>
          <a:blip r:embed="rId6">
            <a:alphaModFix/>
          </a:blip>
          <a:stretch>
            <a:fillRect/>
          </a:stretch>
        </p:blipFill>
        <p:spPr>
          <a:xfrm>
            <a:off x="5758975" y="1824175"/>
            <a:ext cx="563924" cy="644500"/>
          </a:xfrm>
          <a:prstGeom prst="rect">
            <a:avLst/>
          </a:prstGeom>
          <a:noFill/>
          <a:ln>
            <a:noFill/>
          </a:ln>
        </p:spPr>
      </p:pic>
      <p:sp>
        <p:nvSpPr>
          <p:cNvPr id="2602" name="Google Shape;2602;p162"/>
          <p:cNvSpPr txBox="1"/>
          <p:nvPr/>
        </p:nvSpPr>
        <p:spPr>
          <a:xfrm>
            <a:off x="6522800" y="1953975"/>
            <a:ext cx="225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Open Sans"/>
                <a:ea typeface="Open Sans"/>
                <a:cs typeface="Open Sans"/>
                <a:sym typeface="Open Sans"/>
              </a:rPr>
              <a:t>68 patients / grafts</a:t>
            </a:r>
            <a:endParaRPr sz="1600">
              <a:solidFill>
                <a:schemeClr val="dk2"/>
              </a:solidFill>
              <a:latin typeface="Open Sans"/>
              <a:ea typeface="Open Sans"/>
              <a:cs typeface="Open Sans"/>
              <a:sym typeface="Open Sans"/>
            </a:endParaRPr>
          </a:p>
        </p:txBody>
      </p:sp>
      <p:sp>
        <p:nvSpPr>
          <p:cNvPr id="2603" name="Google Shape;2603;p162"/>
          <p:cNvSpPr txBox="1"/>
          <p:nvPr/>
        </p:nvSpPr>
        <p:spPr>
          <a:xfrm>
            <a:off x="6522800" y="2896650"/>
            <a:ext cx="2253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2"/>
                </a:solidFill>
                <a:latin typeface="Open Sans"/>
                <a:ea typeface="Open Sans"/>
                <a:cs typeface="Open Sans"/>
                <a:sym typeface="Open Sans"/>
              </a:rPr>
              <a:t>266 PET/CT</a:t>
            </a:r>
            <a:endParaRPr sz="1600">
              <a:solidFill>
                <a:schemeClr val="dk2"/>
              </a:solidFill>
              <a:latin typeface="Open Sans"/>
              <a:ea typeface="Open Sans"/>
              <a:cs typeface="Open Sans"/>
              <a:sym typeface="Open Sans"/>
            </a:endParaRPr>
          </a:p>
        </p:txBody>
      </p:sp>
      <p:sp>
        <p:nvSpPr>
          <p:cNvPr id="2604" name="Google Shape;2604;p162"/>
          <p:cNvSpPr txBox="1"/>
          <p:nvPr/>
        </p:nvSpPr>
        <p:spPr>
          <a:xfrm>
            <a:off x="6013125" y="3515200"/>
            <a:ext cx="26889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Open Sans"/>
                <a:ea typeface="Open Sans"/>
                <a:cs typeface="Open Sans"/>
                <a:sym typeface="Open Sans"/>
              </a:rPr>
              <a:t>Median 5 scans</a:t>
            </a:r>
            <a:r>
              <a:rPr lang="en" sz="1300">
                <a:solidFill>
                  <a:schemeClr val="dk2"/>
                </a:solidFill>
                <a:latin typeface="Open Sans"/>
                <a:ea typeface="Open Sans"/>
                <a:cs typeface="Open Sans"/>
                <a:sym typeface="Open Sans"/>
              </a:rPr>
              <a:t> per patient </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(IQR 3-6)</a:t>
            </a:r>
            <a:endParaRPr sz="1300">
              <a:solidFill>
                <a:schemeClr val="dk2"/>
              </a:solidFill>
              <a:latin typeface="Open Sans"/>
              <a:ea typeface="Open Sans"/>
              <a:cs typeface="Open Sans"/>
              <a:sym typeface="Open Sans"/>
            </a:endParaRPr>
          </a:p>
        </p:txBody>
      </p:sp>
      <p:sp>
        <p:nvSpPr>
          <p:cNvPr id="2605" name="Google Shape;2605;p162"/>
          <p:cNvSpPr txBox="1">
            <a:spLocks noGrp="1"/>
          </p:cNvSpPr>
          <p:nvPr>
            <p:ph type="body" idx="1"/>
          </p:nvPr>
        </p:nvSpPr>
        <p:spPr>
          <a:xfrm>
            <a:off x="729450" y="1393075"/>
            <a:ext cx="7688700" cy="788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b="1"/>
              <a:t>Prospective cohort study</a:t>
            </a:r>
            <a:r>
              <a:rPr lang="en"/>
              <a:t> (from one Swiss hospital) of </a:t>
            </a:r>
            <a:r>
              <a:rPr lang="en" b="1"/>
              <a:t>aortic </a:t>
            </a:r>
            <a:r>
              <a:rPr lang="en" b="1">
                <a:solidFill>
                  <a:srgbClr val="896110"/>
                </a:solidFill>
              </a:rPr>
              <a:t>vascular graft infections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p:nvPr/>
        </p:nvSpPr>
        <p:spPr>
          <a:xfrm>
            <a:off x="5470175" y="1270525"/>
            <a:ext cx="3148800" cy="345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3B7E94"/>
                </a:solidFill>
                <a:latin typeface="Open Sans"/>
                <a:ea typeface="Open Sans"/>
                <a:cs typeface="Open Sans"/>
                <a:sym typeface="Open Sans"/>
              </a:rPr>
              <a:t>Medicine notes</a:t>
            </a:r>
            <a:endParaRPr sz="1200">
              <a:solidFill>
                <a:srgbClr val="1A1A1A"/>
              </a:solidFill>
              <a:latin typeface="Open Sans"/>
              <a:ea typeface="Open Sans"/>
              <a:cs typeface="Open Sans"/>
              <a:sym typeface="Open Sans"/>
            </a:endParaRPr>
          </a:p>
        </p:txBody>
      </p:sp>
      <p:sp>
        <p:nvSpPr>
          <p:cNvPr id="196" name="Google Shape;196;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Backstory</a:t>
            </a:r>
            <a:endParaRPr/>
          </a:p>
        </p:txBody>
      </p:sp>
      <p:graphicFrame>
        <p:nvGraphicFramePr>
          <p:cNvPr id="197" name="Google Shape;197;p28"/>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98" name="Google Shape;198;p28"/>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99" name="Google Shape;199;p28"/>
          <p:cNvSpPr txBox="1"/>
          <p:nvPr/>
        </p:nvSpPr>
        <p:spPr>
          <a:xfrm>
            <a:off x="5285675" y="1678950"/>
            <a:ext cx="3692700" cy="198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PT Serif"/>
                <a:ea typeface="PT Serif"/>
                <a:cs typeface="PT Serif"/>
                <a:sym typeface="PT Serif"/>
              </a:rPr>
              <a:t># Right lower extremity cellulitis</a:t>
            </a:r>
            <a:endParaRPr sz="1300" b="1">
              <a:solidFill>
                <a:schemeClr val="dk2"/>
              </a:solidFill>
              <a:latin typeface="PT Serif"/>
              <a:ea typeface="PT Serif"/>
              <a:cs typeface="PT Serif"/>
              <a:sym typeface="PT Serif"/>
            </a:endParaRPr>
          </a:p>
          <a:p>
            <a:pPr marL="0" lvl="0" indent="0" algn="l" rtl="0">
              <a:spcBef>
                <a:spcPts val="0"/>
              </a:spcBef>
              <a:spcAft>
                <a:spcPts val="0"/>
              </a:spcAft>
              <a:buNone/>
            </a:pPr>
            <a:r>
              <a:rPr lang="en" sz="1300" b="1">
                <a:solidFill>
                  <a:schemeClr val="dk2"/>
                </a:solidFill>
                <a:latin typeface="PT Serif"/>
                <a:ea typeface="PT Serif"/>
                <a:cs typeface="PT Serif"/>
                <a:sym typeface="PT Serif"/>
              </a:rPr>
              <a:t># Streptococcus dysgalactiae bacteremia</a:t>
            </a:r>
            <a:endParaRPr sz="1300" b="1">
              <a:solidFill>
                <a:schemeClr val="dk2"/>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podiatry evaluated the patient recommended no surgery</a:t>
            </a:r>
            <a:endParaRPr sz="1300">
              <a:solidFill>
                <a:schemeClr val="dk2"/>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repeat blood cultures negative</a:t>
            </a:r>
            <a:endParaRPr sz="1300">
              <a:solidFill>
                <a:schemeClr val="dk2"/>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deescalate antibiotics to Rocephin based on sensitivities</a:t>
            </a:r>
            <a:endParaRPr sz="1300">
              <a:solidFill>
                <a:schemeClr val="dk2"/>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Possible ID consult based on MRI results</a:t>
            </a:r>
            <a:endParaRPr sz="1300">
              <a:solidFill>
                <a:schemeClr val="dk2"/>
              </a:solidFill>
              <a:latin typeface="PT Serif"/>
              <a:ea typeface="PT Serif"/>
              <a:cs typeface="PT Serif"/>
              <a:sym typeface="PT Serif"/>
            </a:endParaRPr>
          </a:p>
          <a:p>
            <a:pPr marL="0" lvl="0" indent="0" algn="l" rtl="0">
              <a:spcBef>
                <a:spcPts val="0"/>
              </a:spcBef>
              <a:spcAft>
                <a:spcPts val="0"/>
              </a:spcAft>
              <a:buNone/>
            </a:pPr>
            <a:endParaRPr sz="1300" u="sng">
              <a:solidFill>
                <a:schemeClr val="dk2"/>
              </a:solidFill>
              <a:latin typeface="Open Sans"/>
              <a:ea typeface="Open Sans"/>
              <a:cs typeface="Open Sans"/>
              <a:sym typeface="Open Sans"/>
            </a:endParaRPr>
          </a:p>
        </p:txBody>
      </p:sp>
      <p:sp>
        <p:nvSpPr>
          <p:cNvPr id="200" name="Google Shape;200;p28"/>
          <p:cNvSpPr/>
          <p:nvPr/>
        </p:nvSpPr>
        <p:spPr>
          <a:xfrm>
            <a:off x="616975" y="2790175"/>
            <a:ext cx="4364700" cy="8274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16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Let’s look at their cases</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1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1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616" name="Google Shape;2616;p164"/>
          <p:cNvSpPr txBox="1">
            <a:spLocks noGrp="1"/>
          </p:cNvSpPr>
          <p:nvPr>
            <p:ph type="body" idx="1"/>
          </p:nvPr>
        </p:nvSpPr>
        <p:spPr>
          <a:xfrm>
            <a:off x="729450" y="1393075"/>
            <a:ext cx="7688700" cy="684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a:t>53 year old develops </a:t>
            </a:r>
            <a:r>
              <a:rPr lang="en" i="1"/>
              <a:t>Pasteurella multocida</a:t>
            </a:r>
            <a:r>
              <a:rPr lang="en"/>
              <a:t> infection of polyester composite vascular graft (Aortic Valved Graft ATS)</a:t>
            </a:r>
            <a:endParaRPr/>
          </a:p>
        </p:txBody>
      </p:sp>
      <p:pic>
        <p:nvPicPr>
          <p:cNvPr id="2617" name="Google Shape;2617;p164"/>
          <p:cNvPicPr preferRelativeResize="0"/>
          <p:nvPr/>
        </p:nvPicPr>
        <p:blipFill rotWithShape="1">
          <a:blip r:embed="rId4">
            <a:alphaModFix/>
          </a:blip>
          <a:srcRect l="15915" r="19204"/>
          <a:stretch/>
        </p:blipFill>
        <p:spPr>
          <a:xfrm>
            <a:off x="8158038" y="126625"/>
            <a:ext cx="843976" cy="975548"/>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621"/>
        <p:cNvGrpSpPr/>
        <p:nvPr/>
      </p:nvGrpSpPr>
      <p:grpSpPr>
        <a:xfrm>
          <a:off x="0" y="0"/>
          <a:ext cx="0" cy="0"/>
          <a:chOff x="0" y="0"/>
          <a:chExt cx="0" cy="0"/>
        </a:xfrm>
      </p:grpSpPr>
      <p:sp>
        <p:nvSpPr>
          <p:cNvPr id="2622" name="Google Shape;2622;p16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1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623" name="Google Shape;2623;p165"/>
          <p:cNvSpPr txBox="1">
            <a:spLocks noGrp="1"/>
          </p:cNvSpPr>
          <p:nvPr>
            <p:ph type="body" idx="1"/>
          </p:nvPr>
        </p:nvSpPr>
        <p:spPr>
          <a:xfrm>
            <a:off x="729450" y="1393075"/>
            <a:ext cx="7688700" cy="684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a:t>53 year old develops </a:t>
            </a:r>
            <a:r>
              <a:rPr lang="en" i="1"/>
              <a:t>Pasteurella multocida</a:t>
            </a:r>
            <a:r>
              <a:rPr lang="en"/>
              <a:t> infection of polyester composite vascular graft (Aortic Valved Graft ATS)</a:t>
            </a:r>
            <a:endParaRPr/>
          </a:p>
        </p:txBody>
      </p:sp>
      <p:grpSp>
        <p:nvGrpSpPr>
          <p:cNvPr id="2624" name="Google Shape;2624;p165"/>
          <p:cNvGrpSpPr/>
          <p:nvPr/>
        </p:nvGrpSpPr>
        <p:grpSpPr>
          <a:xfrm>
            <a:off x="336675" y="2707100"/>
            <a:ext cx="2816299" cy="2180526"/>
            <a:chOff x="487275" y="3115375"/>
            <a:chExt cx="2816299" cy="2180526"/>
          </a:xfrm>
        </p:grpSpPr>
        <p:pic>
          <p:nvPicPr>
            <p:cNvPr id="2625" name="Google Shape;2625;p165"/>
            <p:cNvPicPr preferRelativeResize="0"/>
            <p:nvPr/>
          </p:nvPicPr>
          <p:blipFill rotWithShape="1">
            <a:blip r:embed="rId4">
              <a:alphaModFix/>
            </a:blip>
            <a:srcRect t="57605" r="66766"/>
            <a:stretch/>
          </p:blipFill>
          <p:spPr>
            <a:xfrm>
              <a:off x="487275" y="3115375"/>
              <a:ext cx="2816299" cy="2180526"/>
            </a:xfrm>
            <a:prstGeom prst="rect">
              <a:avLst/>
            </a:prstGeom>
            <a:noFill/>
            <a:ln>
              <a:noFill/>
            </a:ln>
          </p:spPr>
        </p:pic>
        <p:sp>
          <p:nvSpPr>
            <p:cNvPr id="2626" name="Google Shape;2626;p165"/>
            <p:cNvSpPr txBox="1"/>
            <p:nvPr/>
          </p:nvSpPr>
          <p:spPr>
            <a:xfrm>
              <a:off x="525500" y="3115375"/>
              <a:ext cx="398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lt1"/>
                  </a:solidFill>
                  <a:latin typeface="Raleway Black"/>
                  <a:ea typeface="Raleway Black"/>
                  <a:cs typeface="Raleway Black"/>
                  <a:sym typeface="Raleway Black"/>
                </a:rPr>
                <a:t>A</a:t>
              </a:r>
              <a:endParaRPr sz="2300">
                <a:solidFill>
                  <a:schemeClr val="lt1"/>
                </a:solidFill>
                <a:latin typeface="Raleway Black"/>
                <a:ea typeface="Raleway Black"/>
                <a:cs typeface="Raleway Black"/>
                <a:sym typeface="Raleway Black"/>
              </a:endParaRPr>
            </a:p>
          </p:txBody>
        </p:sp>
      </p:grpSp>
      <p:sp>
        <p:nvSpPr>
          <p:cNvPr id="2627" name="Google Shape;2627;p165"/>
          <p:cNvSpPr txBox="1">
            <a:spLocks noGrp="1"/>
          </p:cNvSpPr>
          <p:nvPr>
            <p:ph type="body" idx="1"/>
          </p:nvPr>
        </p:nvSpPr>
        <p:spPr>
          <a:xfrm>
            <a:off x="336675" y="2060025"/>
            <a:ext cx="2776500" cy="6471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EF1E0E"/>
                </a:solidFill>
                <a:latin typeface="Open Sans ExtraBold"/>
                <a:ea typeface="Open Sans ExtraBold"/>
                <a:cs typeface="Open Sans ExtraBold"/>
                <a:sym typeface="Open Sans ExtraBold"/>
              </a:rPr>
              <a:t>A)</a:t>
            </a:r>
            <a:r>
              <a:rPr lang="en"/>
              <a:t> Initial scan (SUV</a:t>
            </a:r>
            <a:r>
              <a:rPr lang="en" baseline="-25000"/>
              <a:t>max</a:t>
            </a:r>
            <a:r>
              <a:rPr lang="en"/>
              <a:t> 7.5)</a:t>
            </a:r>
            <a:endParaRPr/>
          </a:p>
        </p:txBody>
      </p:sp>
      <p:sp>
        <p:nvSpPr>
          <p:cNvPr id="2628" name="Google Shape;2628;p165"/>
          <p:cNvSpPr txBox="1"/>
          <p:nvPr/>
        </p:nvSpPr>
        <p:spPr>
          <a:xfrm>
            <a:off x="1000149" y="4283675"/>
            <a:ext cx="1905900" cy="613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2107">
                <a:solidFill>
                  <a:srgbClr val="00FF00"/>
                </a:solidFill>
                <a:latin typeface="Open Sans"/>
                <a:ea typeface="Open Sans"/>
                <a:cs typeface="Open Sans"/>
                <a:sym typeface="Open Sans"/>
              </a:rPr>
              <a:t>SUV</a:t>
            </a:r>
            <a:r>
              <a:rPr lang="en" sz="2107" baseline="-25000">
                <a:solidFill>
                  <a:srgbClr val="00FF00"/>
                </a:solidFill>
                <a:latin typeface="Open Sans"/>
                <a:ea typeface="Open Sans"/>
                <a:cs typeface="Open Sans"/>
                <a:sym typeface="Open Sans"/>
              </a:rPr>
              <a:t>max</a:t>
            </a:r>
            <a:r>
              <a:rPr lang="en" sz="2107">
                <a:solidFill>
                  <a:srgbClr val="00FF00"/>
                </a:solidFill>
                <a:latin typeface="Open Sans"/>
                <a:ea typeface="Open Sans"/>
                <a:cs typeface="Open Sans"/>
                <a:sym typeface="Open Sans"/>
              </a:rPr>
              <a:t> 7.5</a:t>
            </a:r>
            <a:endParaRPr sz="2107">
              <a:solidFill>
                <a:srgbClr val="00FF00"/>
              </a:solidFill>
              <a:latin typeface="Open Sans"/>
              <a:ea typeface="Open Sans"/>
              <a:cs typeface="Open Sans"/>
              <a:sym typeface="Open Sans"/>
            </a:endParaRPr>
          </a:p>
        </p:txBody>
      </p:sp>
      <p:pic>
        <p:nvPicPr>
          <p:cNvPr id="2629" name="Google Shape;2629;p165"/>
          <p:cNvPicPr preferRelativeResize="0"/>
          <p:nvPr/>
        </p:nvPicPr>
        <p:blipFill rotWithShape="1">
          <a:blip r:embed="rId5">
            <a:alphaModFix/>
          </a:blip>
          <a:srcRect l="15915" r="19204"/>
          <a:stretch/>
        </p:blipFill>
        <p:spPr>
          <a:xfrm>
            <a:off x="8158038" y="126625"/>
            <a:ext cx="843976" cy="975548"/>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633"/>
        <p:cNvGrpSpPr/>
        <p:nvPr/>
      </p:nvGrpSpPr>
      <p:grpSpPr>
        <a:xfrm>
          <a:off x="0" y="0"/>
          <a:ext cx="0" cy="0"/>
          <a:chOff x="0" y="0"/>
          <a:chExt cx="0" cy="0"/>
        </a:xfrm>
      </p:grpSpPr>
      <p:sp>
        <p:nvSpPr>
          <p:cNvPr id="2634" name="Google Shape;2634;p16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1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635" name="Google Shape;2635;p166"/>
          <p:cNvSpPr txBox="1">
            <a:spLocks noGrp="1"/>
          </p:cNvSpPr>
          <p:nvPr>
            <p:ph type="body" idx="1"/>
          </p:nvPr>
        </p:nvSpPr>
        <p:spPr>
          <a:xfrm>
            <a:off x="729450" y="1393075"/>
            <a:ext cx="7688700" cy="684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a:t>53 year old develops </a:t>
            </a:r>
            <a:r>
              <a:rPr lang="en" i="1"/>
              <a:t>Pasteurella multocida</a:t>
            </a:r>
            <a:r>
              <a:rPr lang="en"/>
              <a:t> infection of polyester composite vascular graft (Aortic Valved Graft ATS)</a:t>
            </a:r>
            <a:endParaRPr/>
          </a:p>
        </p:txBody>
      </p:sp>
      <p:grpSp>
        <p:nvGrpSpPr>
          <p:cNvPr id="2636" name="Google Shape;2636;p166"/>
          <p:cNvGrpSpPr/>
          <p:nvPr/>
        </p:nvGrpSpPr>
        <p:grpSpPr>
          <a:xfrm>
            <a:off x="336675" y="2707100"/>
            <a:ext cx="5890350" cy="2180526"/>
            <a:chOff x="487275" y="3115375"/>
            <a:chExt cx="5890350" cy="2180526"/>
          </a:xfrm>
        </p:grpSpPr>
        <p:pic>
          <p:nvPicPr>
            <p:cNvPr id="2637" name="Google Shape;2637;p166"/>
            <p:cNvPicPr preferRelativeResize="0"/>
            <p:nvPr/>
          </p:nvPicPr>
          <p:blipFill rotWithShape="1">
            <a:blip r:embed="rId4">
              <a:alphaModFix/>
            </a:blip>
            <a:srcRect t="57605" r="35533"/>
            <a:stretch/>
          </p:blipFill>
          <p:spPr>
            <a:xfrm>
              <a:off x="487275" y="3115375"/>
              <a:ext cx="5463102" cy="2180526"/>
            </a:xfrm>
            <a:prstGeom prst="rect">
              <a:avLst/>
            </a:prstGeom>
            <a:noFill/>
            <a:ln>
              <a:noFill/>
            </a:ln>
          </p:spPr>
        </p:pic>
        <p:sp>
          <p:nvSpPr>
            <p:cNvPr id="2638" name="Google Shape;2638;p166"/>
            <p:cNvSpPr txBox="1"/>
            <p:nvPr/>
          </p:nvSpPr>
          <p:spPr>
            <a:xfrm>
              <a:off x="525500" y="3115375"/>
              <a:ext cx="398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rgbClr val="9E9E9E"/>
                  </a:solidFill>
                  <a:latin typeface="Raleway Black"/>
                  <a:ea typeface="Raleway Black"/>
                  <a:cs typeface="Raleway Black"/>
                  <a:sym typeface="Raleway Black"/>
                </a:rPr>
                <a:t>A</a:t>
              </a:r>
              <a:endParaRPr sz="2300">
                <a:solidFill>
                  <a:srgbClr val="9E9E9E"/>
                </a:solidFill>
                <a:latin typeface="Raleway Black"/>
                <a:ea typeface="Raleway Black"/>
                <a:cs typeface="Raleway Black"/>
                <a:sym typeface="Raleway Black"/>
              </a:endParaRPr>
            </a:p>
          </p:txBody>
        </p:sp>
        <p:sp>
          <p:nvSpPr>
            <p:cNvPr id="2639" name="Google Shape;2639;p166"/>
            <p:cNvSpPr txBox="1"/>
            <p:nvPr/>
          </p:nvSpPr>
          <p:spPr>
            <a:xfrm>
              <a:off x="3360000" y="3115375"/>
              <a:ext cx="398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lt1"/>
                  </a:solidFill>
                  <a:latin typeface="Raleway Black"/>
                  <a:ea typeface="Raleway Black"/>
                  <a:cs typeface="Raleway Black"/>
                  <a:sym typeface="Raleway Black"/>
                </a:rPr>
                <a:t>B</a:t>
              </a:r>
              <a:endParaRPr sz="2300">
                <a:solidFill>
                  <a:schemeClr val="lt1"/>
                </a:solidFill>
                <a:latin typeface="Raleway Black"/>
                <a:ea typeface="Raleway Black"/>
                <a:cs typeface="Raleway Black"/>
                <a:sym typeface="Raleway Black"/>
              </a:endParaRPr>
            </a:p>
          </p:txBody>
        </p:sp>
        <p:sp>
          <p:nvSpPr>
            <p:cNvPr id="2640" name="Google Shape;2640;p166"/>
            <p:cNvSpPr txBox="1"/>
            <p:nvPr/>
          </p:nvSpPr>
          <p:spPr>
            <a:xfrm>
              <a:off x="5979525" y="3115375"/>
              <a:ext cx="398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lt1"/>
                  </a:solidFill>
                  <a:latin typeface="Raleway Black"/>
                  <a:ea typeface="Raleway Black"/>
                  <a:cs typeface="Raleway Black"/>
                  <a:sym typeface="Raleway Black"/>
                </a:rPr>
                <a:t>C</a:t>
              </a:r>
              <a:endParaRPr sz="2300">
                <a:solidFill>
                  <a:schemeClr val="lt1"/>
                </a:solidFill>
                <a:latin typeface="Raleway Black"/>
                <a:ea typeface="Raleway Black"/>
                <a:cs typeface="Raleway Black"/>
                <a:sym typeface="Raleway Black"/>
              </a:endParaRPr>
            </a:p>
          </p:txBody>
        </p:sp>
      </p:grpSp>
      <p:sp>
        <p:nvSpPr>
          <p:cNvPr id="2641" name="Google Shape;2641;p166"/>
          <p:cNvSpPr txBox="1">
            <a:spLocks noGrp="1"/>
          </p:cNvSpPr>
          <p:nvPr>
            <p:ph type="body" idx="1"/>
          </p:nvPr>
        </p:nvSpPr>
        <p:spPr>
          <a:xfrm>
            <a:off x="336675" y="2060025"/>
            <a:ext cx="2776500" cy="6471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A)</a:t>
            </a:r>
            <a:r>
              <a:rPr lang="en">
                <a:solidFill>
                  <a:srgbClr val="9E9E9E"/>
                </a:solidFill>
              </a:rPr>
              <a:t> Initial scan (SUV</a:t>
            </a:r>
            <a:r>
              <a:rPr lang="en" baseline="-25000">
                <a:solidFill>
                  <a:srgbClr val="9E9E9E"/>
                </a:solidFill>
              </a:rPr>
              <a:t>max</a:t>
            </a:r>
            <a:r>
              <a:rPr lang="en">
                <a:solidFill>
                  <a:srgbClr val="9E9E9E"/>
                </a:solidFill>
              </a:rPr>
              <a:t> 7.5)</a:t>
            </a:r>
            <a:endParaRPr>
              <a:solidFill>
                <a:srgbClr val="9E9E9E"/>
              </a:solidFill>
            </a:endParaRPr>
          </a:p>
        </p:txBody>
      </p:sp>
      <p:sp>
        <p:nvSpPr>
          <p:cNvPr id="2642" name="Google Shape;2642;p166"/>
          <p:cNvSpPr txBox="1">
            <a:spLocks noGrp="1"/>
          </p:cNvSpPr>
          <p:nvPr>
            <p:ph type="body" idx="1"/>
          </p:nvPr>
        </p:nvSpPr>
        <p:spPr>
          <a:xfrm>
            <a:off x="3113175" y="2077975"/>
            <a:ext cx="2776500" cy="647100"/>
          </a:xfrm>
          <a:prstGeom prst="rect">
            <a:avLst/>
          </a:prstGeom>
        </p:spPr>
        <p:txBody>
          <a:bodyPr spcFirstLastPara="1" wrap="square" lIns="91425" tIns="91425" rIns="91425" bIns="91425" anchor="b" anchorCtr="0">
            <a:normAutofit fontScale="77500" lnSpcReduction="20000"/>
          </a:bodyPr>
          <a:lstStyle/>
          <a:p>
            <a:pPr marL="0" lvl="0" indent="0" algn="l" rtl="0">
              <a:spcBef>
                <a:spcPts val="0"/>
              </a:spcBef>
              <a:spcAft>
                <a:spcPts val="1200"/>
              </a:spcAft>
              <a:buNone/>
            </a:pPr>
            <a:r>
              <a:rPr lang="en">
                <a:solidFill>
                  <a:srgbClr val="EF1E0E"/>
                </a:solidFill>
                <a:latin typeface="Open Sans ExtraBold"/>
                <a:ea typeface="Open Sans ExtraBold"/>
                <a:cs typeface="Open Sans ExtraBold"/>
                <a:sym typeface="Open Sans ExtraBold"/>
              </a:rPr>
              <a:t>B)</a:t>
            </a:r>
            <a:r>
              <a:rPr lang="en"/>
              <a:t> Complete response 3 months later (SUV</a:t>
            </a:r>
            <a:r>
              <a:rPr lang="en" baseline="-25000"/>
              <a:t>max</a:t>
            </a:r>
            <a:r>
              <a:rPr lang="en"/>
              <a:t> 2.9) </a:t>
            </a:r>
            <a:endParaRPr/>
          </a:p>
        </p:txBody>
      </p:sp>
      <p:sp>
        <p:nvSpPr>
          <p:cNvPr id="2643" name="Google Shape;2643;p166"/>
          <p:cNvSpPr txBox="1"/>
          <p:nvPr/>
        </p:nvSpPr>
        <p:spPr>
          <a:xfrm>
            <a:off x="1000149" y="4283675"/>
            <a:ext cx="1905900" cy="613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2107">
                <a:solidFill>
                  <a:srgbClr val="00FF00"/>
                </a:solidFill>
                <a:latin typeface="Open Sans"/>
                <a:ea typeface="Open Sans"/>
                <a:cs typeface="Open Sans"/>
                <a:sym typeface="Open Sans"/>
              </a:rPr>
              <a:t>SUV</a:t>
            </a:r>
            <a:r>
              <a:rPr lang="en" sz="2107" baseline="-25000">
                <a:solidFill>
                  <a:srgbClr val="00FF00"/>
                </a:solidFill>
                <a:latin typeface="Open Sans"/>
                <a:ea typeface="Open Sans"/>
                <a:cs typeface="Open Sans"/>
                <a:sym typeface="Open Sans"/>
              </a:rPr>
              <a:t>max</a:t>
            </a:r>
            <a:r>
              <a:rPr lang="en" sz="2107">
                <a:solidFill>
                  <a:srgbClr val="00FF00"/>
                </a:solidFill>
                <a:latin typeface="Open Sans"/>
                <a:ea typeface="Open Sans"/>
                <a:cs typeface="Open Sans"/>
                <a:sym typeface="Open Sans"/>
              </a:rPr>
              <a:t> 7.5</a:t>
            </a:r>
            <a:endParaRPr sz="2107">
              <a:solidFill>
                <a:srgbClr val="00FF00"/>
              </a:solidFill>
              <a:latin typeface="Open Sans"/>
              <a:ea typeface="Open Sans"/>
              <a:cs typeface="Open Sans"/>
              <a:sym typeface="Open Sans"/>
            </a:endParaRPr>
          </a:p>
        </p:txBody>
      </p:sp>
      <p:sp>
        <p:nvSpPr>
          <p:cNvPr id="2644" name="Google Shape;2644;p166"/>
          <p:cNvSpPr txBox="1"/>
          <p:nvPr/>
        </p:nvSpPr>
        <p:spPr>
          <a:xfrm>
            <a:off x="3714036" y="4265450"/>
            <a:ext cx="1905900" cy="613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2107">
                <a:solidFill>
                  <a:srgbClr val="00FF00"/>
                </a:solidFill>
                <a:latin typeface="Open Sans"/>
                <a:ea typeface="Open Sans"/>
                <a:cs typeface="Open Sans"/>
                <a:sym typeface="Open Sans"/>
              </a:rPr>
              <a:t>SUV</a:t>
            </a:r>
            <a:r>
              <a:rPr lang="en" sz="2107" baseline="-25000">
                <a:solidFill>
                  <a:srgbClr val="00FF00"/>
                </a:solidFill>
                <a:latin typeface="Open Sans"/>
                <a:ea typeface="Open Sans"/>
                <a:cs typeface="Open Sans"/>
                <a:sym typeface="Open Sans"/>
              </a:rPr>
              <a:t>max</a:t>
            </a:r>
            <a:r>
              <a:rPr lang="en" sz="2107">
                <a:solidFill>
                  <a:srgbClr val="00FF00"/>
                </a:solidFill>
                <a:latin typeface="Open Sans"/>
                <a:ea typeface="Open Sans"/>
                <a:cs typeface="Open Sans"/>
                <a:sym typeface="Open Sans"/>
              </a:rPr>
              <a:t> 2.9</a:t>
            </a:r>
            <a:endParaRPr sz="2107">
              <a:solidFill>
                <a:srgbClr val="00FF00"/>
              </a:solidFill>
              <a:latin typeface="Open Sans"/>
              <a:ea typeface="Open Sans"/>
              <a:cs typeface="Open Sans"/>
              <a:sym typeface="Open Sans"/>
            </a:endParaRPr>
          </a:p>
        </p:txBody>
      </p:sp>
      <p:pic>
        <p:nvPicPr>
          <p:cNvPr id="2645" name="Google Shape;2645;p166"/>
          <p:cNvPicPr preferRelativeResize="0"/>
          <p:nvPr/>
        </p:nvPicPr>
        <p:blipFill rotWithShape="1">
          <a:blip r:embed="rId5">
            <a:alphaModFix/>
          </a:blip>
          <a:srcRect l="15915" r="19204"/>
          <a:stretch/>
        </p:blipFill>
        <p:spPr>
          <a:xfrm>
            <a:off x="8158038" y="126625"/>
            <a:ext cx="843976" cy="975548"/>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sp>
        <p:nvSpPr>
          <p:cNvPr id="2650" name="Google Shape;2650;p16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1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651" name="Google Shape;2651;p167"/>
          <p:cNvSpPr txBox="1">
            <a:spLocks noGrp="1"/>
          </p:cNvSpPr>
          <p:nvPr>
            <p:ph type="body" idx="1"/>
          </p:nvPr>
        </p:nvSpPr>
        <p:spPr>
          <a:xfrm>
            <a:off x="729450" y="1393075"/>
            <a:ext cx="7688700" cy="684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
              <a:t>53 year old develops </a:t>
            </a:r>
            <a:r>
              <a:rPr lang="en" i="1"/>
              <a:t>Pasteurella multocida</a:t>
            </a:r>
            <a:r>
              <a:rPr lang="en"/>
              <a:t> infection of polyester composite vascular graft (Aortic Valved Graft ATS)</a:t>
            </a:r>
            <a:endParaRPr/>
          </a:p>
        </p:txBody>
      </p:sp>
      <p:grpSp>
        <p:nvGrpSpPr>
          <p:cNvPr id="2652" name="Google Shape;2652;p167"/>
          <p:cNvGrpSpPr/>
          <p:nvPr/>
        </p:nvGrpSpPr>
        <p:grpSpPr>
          <a:xfrm>
            <a:off x="336675" y="2707100"/>
            <a:ext cx="8474252" cy="2180526"/>
            <a:chOff x="487275" y="3115375"/>
            <a:chExt cx="8474252" cy="2180526"/>
          </a:xfrm>
        </p:grpSpPr>
        <p:pic>
          <p:nvPicPr>
            <p:cNvPr id="2653" name="Google Shape;2653;p167"/>
            <p:cNvPicPr preferRelativeResize="0"/>
            <p:nvPr/>
          </p:nvPicPr>
          <p:blipFill rotWithShape="1">
            <a:blip r:embed="rId4">
              <a:alphaModFix/>
            </a:blip>
            <a:srcRect t="57605"/>
            <a:stretch/>
          </p:blipFill>
          <p:spPr>
            <a:xfrm>
              <a:off x="487275" y="3115375"/>
              <a:ext cx="8474252" cy="2180526"/>
            </a:xfrm>
            <a:prstGeom prst="rect">
              <a:avLst/>
            </a:prstGeom>
            <a:noFill/>
            <a:ln>
              <a:noFill/>
            </a:ln>
          </p:spPr>
        </p:pic>
        <p:sp>
          <p:nvSpPr>
            <p:cNvPr id="2654" name="Google Shape;2654;p167"/>
            <p:cNvSpPr txBox="1"/>
            <p:nvPr/>
          </p:nvSpPr>
          <p:spPr>
            <a:xfrm>
              <a:off x="525500" y="3115375"/>
              <a:ext cx="398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rgbClr val="9E9E9E"/>
                  </a:solidFill>
                  <a:latin typeface="Raleway Black"/>
                  <a:ea typeface="Raleway Black"/>
                  <a:cs typeface="Raleway Black"/>
                  <a:sym typeface="Raleway Black"/>
                </a:rPr>
                <a:t>A</a:t>
              </a:r>
              <a:endParaRPr sz="2300">
                <a:solidFill>
                  <a:srgbClr val="9E9E9E"/>
                </a:solidFill>
                <a:latin typeface="Raleway Black"/>
                <a:ea typeface="Raleway Black"/>
                <a:cs typeface="Raleway Black"/>
                <a:sym typeface="Raleway Black"/>
              </a:endParaRPr>
            </a:p>
          </p:txBody>
        </p:sp>
        <p:sp>
          <p:nvSpPr>
            <p:cNvPr id="2655" name="Google Shape;2655;p167"/>
            <p:cNvSpPr txBox="1"/>
            <p:nvPr/>
          </p:nvSpPr>
          <p:spPr>
            <a:xfrm>
              <a:off x="3360000" y="3115375"/>
              <a:ext cx="398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rgbClr val="9E9E9E"/>
                  </a:solidFill>
                  <a:latin typeface="Raleway Black"/>
                  <a:ea typeface="Raleway Black"/>
                  <a:cs typeface="Raleway Black"/>
                  <a:sym typeface="Raleway Black"/>
                </a:rPr>
                <a:t>B</a:t>
              </a:r>
              <a:endParaRPr sz="2300">
                <a:solidFill>
                  <a:srgbClr val="9E9E9E"/>
                </a:solidFill>
                <a:latin typeface="Raleway Black"/>
                <a:ea typeface="Raleway Black"/>
                <a:cs typeface="Raleway Black"/>
                <a:sym typeface="Raleway Black"/>
              </a:endParaRPr>
            </a:p>
          </p:txBody>
        </p:sp>
        <p:sp>
          <p:nvSpPr>
            <p:cNvPr id="2656" name="Google Shape;2656;p167"/>
            <p:cNvSpPr txBox="1"/>
            <p:nvPr/>
          </p:nvSpPr>
          <p:spPr>
            <a:xfrm>
              <a:off x="5979525" y="3115375"/>
              <a:ext cx="3981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lt1"/>
                  </a:solidFill>
                  <a:latin typeface="Raleway Black"/>
                  <a:ea typeface="Raleway Black"/>
                  <a:cs typeface="Raleway Black"/>
                  <a:sym typeface="Raleway Black"/>
                </a:rPr>
                <a:t>C</a:t>
              </a:r>
              <a:endParaRPr sz="2300">
                <a:solidFill>
                  <a:schemeClr val="lt1"/>
                </a:solidFill>
                <a:latin typeface="Raleway Black"/>
                <a:ea typeface="Raleway Black"/>
                <a:cs typeface="Raleway Black"/>
                <a:sym typeface="Raleway Black"/>
              </a:endParaRPr>
            </a:p>
          </p:txBody>
        </p:sp>
      </p:grpSp>
      <p:sp>
        <p:nvSpPr>
          <p:cNvPr id="2657" name="Google Shape;2657;p167"/>
          <p:cNvSpPr txBox="1">
            <a:spLocks noGrp="1"/>
          </p:cNvSpPr>
          <p:nvPr>
            <p:ph type="body" idx="1"/>
          </p:nvPr>
        </p:nvSpPr>
        <p:spPr>
          <a:xfrm>
            <a:off x="336675" y="2060025"/>
            <a:ext cx="2776500" cy="6471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A)</a:t>
            </a:r>
            <a:r>
              <a:rPr lang="en">
                <a:solidFill>
                  <a:srgbClr val="9E9E9E"/>
                </a:solidFill>
              </a:rPr>
              <a:t> Initial scan (SUV</a:t>
            </a:r>
            <a:r>
              <a:rPr lang="en" baseline="-25000">
                <a:solidFill>
                  <a:srgbClr val="9E9E9E"/>
                </a:solidFill>
              </a:rPr>
              <a:t>max</a:t>
            </a:r>
            <a:r>
              <a:rPr lang="en">
                <a:solidFill>
                  <a:srgbClr val="9E9E9E"/>
                </a:solidFill>
              </a:rPr>
              <a:t> 7.5)</a:t>
            </a:r>
            <a:endParaRPr>
              <a:solidFill>
                <a:srgbClr val="9E9E9E"/>
              </a:solidFill>
            </a:endParaRPr>
          </a:p>
        </p:txBody>
      </p:sp>
      <p:sp>
        <p:nvSpPr>
          <p:cNvPr id="2658" name="Google Shape;2658;p167"/>
          <p:cNvSpPr txBox="1">
            <a:spLocks noGrp="1"/>
          </p:cNvSpPr>
          <p:nvPr>
            <p:ph type="body" idx="1"/>
          </p:nvPr>
        </p:nvSpPr>
        <p:spPr>
          <a:xfrm>
            <a:off x="3113175" y="2077975"/>
            <a:ext cx="2776500" cy="647100"/>
          </a:xfrm>
          <a:prstGeom prst="rect">
            <a:avLst/>
          </a:prstGeom>
        </p:spPr>
        <p:txBody>
          <a:bodyPr spcFirstLastPara="1" wrap="square" lIns="91425" tIns="91425" rIns="91425" bIns="91425" anchor="b" anchorCtr="0">
            <a:normAutofit fontScale="77500" lnSpcReduction="20000"/>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B)</a:t>
            </a:r>
            <a:r>
              <a:rPr lang="en">
                <a:solidFill>
                  <a:srgbClr val="9E9E9E"/>
                </a:solidFill>
              </a:rPr>
              <a:t> Complete response 3 months later (SUV</a:t>
            </a:r>
            <a:r>
              <a:rPr lang="en" baseline="-25000">
                <a:solidFill>
                  <a:srgbClr val="9E9E9E"/>
                </a:solidFill>
              </a:rPr>
              <a:t>max</a:t>
            </a:r>
            <a:r>
              <a:rPr lang="en">
                <a:solidFill>
                  <a:srgbClr val="9E9E9E"/>
                </a:solidFill>
              </a:rPr>
              <a:t> 2.9) </a:t>
            </a:r>
            <a:endParaRPr>
              <a:solidFill>
                <a:srgbClr val="9E9E9E"/>
              </a:solidFill>
            </a:endParaRPr>
          </a:p>
        </p:txBody>
      </p:sp>
      <p:sp>
        <p:nvSpPr>
          <p:cNvPr id="2659" name="Google Shape;2659;p167"/>
          <p:cNvSpPr txBox="1">
            <a:spLocks noGrp="1"/>
          </p:cNvSpPr>
          <p:nvPr>
            <p:ph type="body" idx="1"/>
          </p:nvPr>
        </p:nvSpPr>
        <p:spPr>
          <a:xfrm>
            <a:off x="5799775" y="2060025"/>
            <a:ext cx="2776500" cy="647100"/>
          </a:xfrm>
          <a:prstGeom prst="rect">
            <a:avLst/>
          </a:prstGeom>
        </p:spPr>
        <p:txBody>
          <a:bodyPr spcFirstLastPara="1" wrap="square" lIns="91425" tIns="91425" rIns="91425" bIns="91425" anchor="b" anchorCtr="0">
            <a:normAutofit fontScale="77500" lnSpcReduction="20000"/>
          </a:bodyPr>
          <a:lstStyle/>
          <a:p>
            <a:pPr marL="0" lvl="0" indent="0" algn="l" rtl="0">
              <a:spcBef>
                <a:spcPts val="0"/>
              </a:spcBef>
              <a:spcAft>
                <a:spcPts val="1200"/>
              </a:spcAft>
              <a:buNone/>
            </a:pPr>
            <a:r>
              <a:rPr lang="en">
                <a:solidFill>
                  <a:srgbClr val="EF1E0E"/>
                </a:solidFill>
                <a:latin typeface="Open Sans ExtraBold"/>
                <a:ea typeface="Open Sans ExtraBold"/>
                <a:cs typeface="Open Sans ExtraBold"/>
                <a:sym typeface="Open Sans ExtraBold"/>
              </a:rPr>
              <a:t>C)</a:t>
            </a:r>
            <a:r>
              <a:rPr lang="en"/>
              <a:t> Scan 6 months </a:t>
            </a:r>
            <a:r>
              <a:rPr lang="en" u="sng">
                <a:solidFill>
                  <a:srgbClr val="0C622E"/>
                </a:solidFill>
              </a:rPr>
              <a:t>after stopping</a:t>
            </a:r>
            <a:r>
              <a:rPr lang="en"/>
              <a:t> antibiotics; still good</a:t>
            </a:r>
            <a:endParaRPr/>
          </a:p>
        </p:txBody>
      </p:sp>
      <p:sp>
        <p:nvSpPr>
          <p:cNvPr id="2660" name="Google Shape;2660;p167"/>
          <p:cNvSpPr txBox="1"/>
          <p:nvPr/>
        </p:nvSpPr>
        <p:spPr>
          <a:xfrm>
            <a:off x="1000149" y="4283675"/>
            <a:ext cx="1905900" cy="613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2107">
                <a:solidFill>
                  <a:srgbClr val="00FF00"/>
                </a:solidFill>
                <a:latin typeface="Open Sans"/>
                <a:ea typeface="Open Sans"/>
                <a:cs typeface="Open Sans"/>
                <a:sym typeface="Open Sans"/>
              </a:rPr>
              <a:t>SUV</a:t>
            </a:r>
            <a:r>
              <a:rPr lang="en" sz="2107" baseline="-25000">
                <a:solidFill>
                  <a:srgbClr val="00FF00"/>
                </a:solidFill>
                <a:latin typeface="Open Sans"/>
                <a:ea typeface="Open Sans"/>
                <a:cs typeface="Open Sans"/>
                <a:sym typeface="Open Sans"/>
              </a:rPr>
              <a:t>max</a:t>
            </a:r>
            <a:r>
              <a:rPr lang="en" sz="2107">
                <a:solidFill>
                  <a:srgbClr val="00FF00"/>
                </a:solidFill>
                <a:latin typeface="Open Sans"/>
                <a:ea typeface="Open Sans"/>
                <a:cs typeface="Open Sans"/>
                <a:sym typeface="Open Sans"/>
              </a:rPr>
              <a:t> 7.5</a:t>
            </a:r>
            <a:endParaRPr sz="2107">
              <a:solidFill>
                <a:srgbClr val="00FF00"/>
              </a:solidFill>
              <a:latin typeface="Open Sans"/>
              <a:ea typeface="Open Sans"/>
              <a:cs typeface="Open Sans"/>
              <a:sym typeface="Open Sans"/>
            </a:endParaRPr>
          </a:p>
        </p:txBody>
      </p:sp>
      <p:sp>
        <p:nvSpPr>
          <p:cNvPr id="2661" name="Google Shape;2661;p167"/>
          <p:cNvSpPr txBox="1"/>
          <p:nvPr/>
        </p:nvSpPr>
        <p:spPr>
          <a:xfrm>
            <a:off x="3714036" y="4265450"/>
            <a:ext cx="1905900" cy="613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2107">
                <a:solidFill>
                  <a:srgbClr val="00FF00"/>
                </a:solidFill>
                <a:latin typeface="Open Sans"/>
                <a:ea typeface="Open Sans"/>
                <a:cs typeface="Open Sans"/>
                <a:sym typeface="Open Sans"/>
              </a:rPr>
              <a:t>SUV</a:t>
            </a:r>
            <a:r>
              <a:rPr lang="en" sz="2107" baseline="-25000">
                <a:solidFill>
                  <a:srgbClr val="00FF00"/>
                </a:solidFill>
                <a:latin typeface="Open Sans"/>
                <a:ea typeface="Open Sans"/>
                <a:cs typeface="Open Sans"/>
                <a:sym typeface="Open Sans"/>
              </a:rPr>
              <a:t>max</a:t>
            </a:r>
            <a:r>
              <a:rPr lang="en" sz="2107">
                <a:solidFill>
                  <a:srgbClr val="00FF00"/>
                </a:solidFill>
                <a:latin typeface="Open Sans"/>
                <a:ea typeface="Open Sans"/>
                <a:cs typeface="Open Sans"/>
                <a:sym typeface="Open Sans"/>
              </a:rPr>
              <a:t> 2.9</a:t>
            </a:r>
            <a:endParaRPr sz="2107">
              <a:solidFill>
                <a:srgbClr val="00FF00"/>
              </a:solidFill>
              <a:latin typeface="Open Sans"/>
              <a:ea typeface="Open Sans"/>
              <a:cs typeface="Open Sans"/>
              <a:sym typeface="Open Sans"/>
            </a:endParaRPr>
          </a:p>
        </p:txBody>
      </p:sp>
      <p:pic>
        <p:nvPicPr>
          <p:cNvPr id="2662" name="Google Shape;2662;p167"/>
          <p:cNvPicPr preferRelativeResize="0"/>
          <p:nvPr/>
        </p:nvPicPr>
        <p:blipFill rotWithShape="1">
          <a:blip r:embed="rId5">
            <a:alphaModFix/>
          </a:blip>
          <a:srcRect l="15915" r="19204"/>
          <a:stretch/>
        </p:blipFill>
        <p:spPr>
          <a:xfrm>
            <a:off x="8158038" y="126625"/>
            <a:ext cx="843976" cy="975548"/>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666"/>
        <p:cNvGrpSpPr/>
        <p:nvPr/>
      </p:nvGrpSpPr>
      <p:grpSpPr>
        <a:xfrm>
          <a:off x="0" y="0"/>
          <a:ext cx="0" cy="0"/>
          <a:chOff x="0" y="0"/>
          <a:chExt cx="0" cy="0"/>
        </a:xfrm>
      </p:grpSpPr>
      <p:sp>
        <p:nvSpPr>
          <p:cNvPr id="2667" name="Google Shape;2667;p1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2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668" name="Google Shape;2668;p168"/>
          <p:cNvSpPr txBox="1">
            <a:spLocks noGrp="1"/>
          </p:cNvSpPr>
          <p:nvPr>
            <p:ph type="body" idx="1"/>
          </p:nvPr>
        </p:nvSpPr>
        <p:spPr>
          <a:xfrm>
            <a:off x="729450" y="1393075"/>
            <a:ext cx="7688700" cy="80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71M developed Coagulase negative Staphylococci infection of endovascular abdominal aneurysm repair</a:t>
            </a:r>
            <a:endParaRPr/>
          </a:p>
        </p:txBody>
      </p:sp>
      <p:pic>
        <p:nvPicPr>
          <p:cNvPr id="2669" name="Google Shape;2669;p168"/>
          <p:cNvPicPr preferRelativeResize="0"/>
          <p:nvPr/>
        </p:nvPicPr>
        <p:blipFill rotWithShape="1">
          <a:blip r:embed="rId4">
            <a:alphaModFix/>
          </a:blip>
          <a:srcRect l="5232" t="2749" r="6971" b="1766"/>
          <a:stretch/>
        </p:blipFill>
        <p:spPr>
          <a:xfrm>
            <a:off x="8321675" y="76200"/>
            <a:ext cx="516700" cy="123977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Google Shape;2674;p1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2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675" name="Google Shape;2675;p169"/>
          <p:cNvSpPr txBox="1">
            <a:spLocks noGrp="1"/>
          </p:cNvSpPr>
          <p:nvPr>
            <p:ph type="body" idx="1"/>
          </p:nvPr>
        </p:nvSpPr>
        <p:spPr>
          <a:xfrm>
            <a:off x="729450" y="1393075"/>
            <a:ext cx="7688700" cy="80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71M developed Coagulase negative Staphylococci infection of endovascular abdominal aneurysm repair</a:t>
            </a:r>
            <a:endParaRPr/>
          </a:p>
        </p:txBody>
      </p:sp>
      <p:grpSp>
        <p:nvGrpSpPr>
          <p:cNvPr id="2676" name="Google Shape;2676;p169"/>
          <p:cNvGrpSpPr/>
          <p:nvPr/>
        </p:nvGrpSpPr>
        <p:grpSpPr>
          <a:xfrm>
            <a:off x="632951" y="3075225"/>
            <a:ext cx="2520003" cy="1964727"/>
            <a:chOff x="154200" y="1204142"/>
            <a:chExt cx="1841569" cy="1435784"/>
          </a:xfrm>
        </p:grpSpPr>
        <p:pic>
          <p:nvPicPr>
            <p:cNvPr id="2677" name="Google Shape;2677;p169"/>
            <p:cNvPicPr preferRelativeResize="0"/>
            <p:nvPr/>
          </p:nvPicPr>
          <p:blipFill rotWithShape="1">
            <a:blip r:embed="rId4">
              <a:alphaModFix/>
            </a:blip>
            <a:srcRect t="71492" r="79861"/>
            <a:stretch/>
          </p:blipFill>
          <p:spPr>
            <a:xfrm>
              <a:off x="154200" y="1204142"/>
              <a:ext cx="1841569" cy="1435784"/>
            </a:xfrm>
            <a:prstGeom prst="rect">
              <a:avLst/>
            </a:prstGeom>
            <a:noFill/>
            <a:ln>
              <a:noFill/>
            </a:ln>
          </p:spPr>
        </p:pic>
        <p:sp>
          <p:nvSpPr>
            <p:cNvPr id="2678" name="Google Shape;2678;p169"/>
            <p:cNvSpPr txBox="1"/>
            <p:nvPr/>
          </p:nvSpPr>
          <p:spPr>
            <a:xfrm>
              <a:off x="154200"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599">
                  <a:solidFill>
                    <a:schemeClr val="lt1"/>
                  </a:solidFill>
                  <a:latin typeface="Raleway Black"/>
                  <a:ea typeface="Raleway Black"/>
                  <a:cs typeface="Raleway Black"/>
                  <a:sym typeface="Raleway Black"/>
                </a:rPr>
                <a:t>A</a:t>
              </a:r>
              <a:endParaRPr sz="2599">
                <a:solidFill>
                  <a:schemeClr val="lt1"/>
                </a:solidFill>
                <a:latin typeface="Raleway Black"/>
                <a:ea typeface="Raleway Black"/>
                <a:cs typeface="Raleway Black"/>
                <a:sym typeface="Raleway Black"/>
              </a:endParaRPr>
            </a:p>
          </p:txBody>
        </p:sp>
      </p:grpSp>
      <p:sp>
        <p:nvSpPr>
          <p:cNvPr id="2679" name="Google Shape;2679;p169"/>
          <p:cNvSpPr txBox="1">
            <a:spLocks noGrp="1"/>
          </p:cNvSpPr>
          <p:nvPr>
            <p:ph type="body" idx="1"/>
          </p:nvPr>
        </p:nvSpPr>
        <p:spPr>
          <a:xfrm>
            <a:off x="632950" y="2422700"/>
            <a:ext cx="2520000" cy="6471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EF1E0E"/>
                </a:solidFill>
                <a:latin typeface="Open Sans ExtraBold"/>
                <a:ea typeface="Open Sans ExtraBold"/>
                <a:cs typeface="Open Sans ExtraBold"/>
                <a:sym typeface="Open Sans ExtraBold"/>
              </a:rPr>
              <a:t>A)</a:t>
            </a:r>
            <a:r>
              <a:rPr lang="en"/>
              <a:t> Initial scan (SUV</a:t>
            </a:r>
            <a:r>
              <a:rPr lang="en" baseline="-25000"/>
              <a:t>max</a:t>
            </a:r>
            <a:r>
              <a:rPr lang="en"/>
              <a:t> 12.4)</a:t>
            </a:r>
            <a:endParaRPr/>
          </a:p>
        </p:txBody>
      </p:sp>
      <p:sp>
        <p:nvSpPr>
          <p:cNvPr id="2680" name="Google Shape;2680;p169"/>
          <p:cNvSpPr txBox="1"/>
          <p:nvPr/>
        </p:nvSpPr>
        <p:spPr>
          <a:xfrm>
            <a:off x="1092273" y="4399685"/>
            <a:ext cx="1905900" cy="613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2107">
                <a:solidFill>
                  <a:srgbClr val="00FF00"/>
                </a:solidFill>
                <a:latin typeface="Open Sans"/>
                <a:ea typeface="Open Sans"/>
                <a:cs typeface="Open Sans"/>
                <a:sym typeface="Open Sans"/>
              </a:rPr>
              <a:t>SUV</a:t>
            </a:r>
            <a:r>
              <a:rPr lang="en" sz="2107" baseline="-25000">
                <a:solidFill>
                  <a:srgbClr val="00FF00"/>
                </a:solidFill>
                <a:latin typeface="Open Sans"/>
                <a:ea typeface="Open Sans"/>
                <a:cs typeface="Open Sans"/>
                <a:sym typeface="Open Sans"/>
              </a:rPr>
              <a:t>max</a:t>
            </a:r>
            <a:r>
              <a:rPr lang="en" sz="2107">
                <a:solidFill>
                  <a:srgbClr val="00FF00"/>
                </a:solidFill>
                <a:latin typeface="Open Sans"/>
                <a:ea typeface="Open Sans"/>
                <a:cs typeface="Open Sans"/>
                <a:sym typeface="Open Sans"/>
              </a:rPr>
              <a:t> 12.4</a:t>
            </a:r>
            <a:endParaRPr sz="2107">
              <a:solidFill>
                <a:srgbClr val="00FF00"/>
              </a:solidFill>
              <a:latin typeface="Open Sans"/>
              <a:ea typeface="Open Sans"/>
              <a:cs typeface="Open Sans"/>
              <a:sym typeface="Open Sans"/>
            </a:endParaRPr>
          </a:p>
        </p:txBody>
      </p:sp>
      <p:pic>
        <p:nvPicPr>
          <p:cNvPr id="2681" name="Google Shape;2681;p169"/>
          <p:cNvPicPr preferRelativeResize="0"/>
          <p:nvPr/>
        </p:nvPicPr>
        <p:blipFill rotWithShape="1">
          <a:blip r:embed="rId5">
            <a:alphaModFix/>
          </a:blip>
          <a:srcRect l="5232" t="2749" r="6971" b="1766"/>
          <a:stretch/>
        </p:blipFill>
        <p:spPr>
          <a:xfrm>
            <a:off x="8321675" y="76200"/>
            <a:ext cx="516700" cy="123977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2686" name="Google Shape;2686;p1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2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687" name="Google Shape;2687;p170"/>
          <p:cNvSpPr txBox="1">
            <a:spLocks noGrp="1"/>
          </p:cNvSpPr>
          <p:nvPr>
            <p:ph type="body" idx="1"/>
          </p:nvPr>
        </p:nvSpPr>
        <p:spPr>
          <a:xfrm>
            <a:off x="729450" y="1393075"/>
            <a:ext cx="7688700" cy="80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71M developed Coagulase negative Staphylococci infection of endovascular abdominal aneurysm repair</a:t>
            </a:r>
            <a:endParaRPr/>
          </a:p>
        </p:txBody>
      </p:sp>
      <p:grpSp>
        <p:nvGrpSpPr>
          <p:cNvPr id="2688" name="Google Shape;2688;p170"/>
          <p:cNvGrpSpPr/>
          <p:nvPr/>
        </p:nvGrpSpPr>
        <p:grpSpPr>
          <a:xfrm>
            <a:off x="632952" y="3075236"/>
            <a:ext cx="7459288" cy="1964713"/>
            <a:chOff x="154200" y="1204150"/>
            <a:chExt cx="5451102" cy="1435774"/>
          </a:xfrm>
        </p:grpSpPr>
        <p:pic>
          <p:nvPicPr>
            <p:cNvPr id="2689" name="Google Shape;2689;p170"/>
            <p:cNvPicPr preferRelativeResize="0"/>
            <p:nvPr/>
          </p:nvPicPr>
          <p:blipFill rotWithShape="1">
            <a:blip r:embed="rId4">
              <a:alphaModFix/>
            </a:blip>
            <a:srcRect t="71492" r="40387"/>
            <a:stretch/>
          </p:blipFill>
          <p:spPr>
            <a:xfrm>
              <a:off x="154200" y="1204150"/>
              <a:ext cx="5451102" cy="1435774"/>
            </a:xfrm>
            <a:prstGeom prst="rect">
              <a:avLst/>
            </a:prstGeom>
            <a:noFill/>
            <a:ln>
              <a:noFill/>
            </a:ln>
          </p:spPr>
        </p:pic>
        <p:sp>
          <p:nvSpPr>
            <p:cNvPr id="2690" name="Google Shape;2690;p170"/>
            <p:cNvSpPr txBox="1"/>
            <p:nvPr/>
          </p:nvSpPr>
          <p:spPr>
            <a:xfrm>
              <a:off x="154200"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599">
                  <a:solidFill>
                    <a:srgbClr val="9E9E9E"/>
                  </a:solidFill>
                  <a:latin typeface="Raleway Black"/>
                  <a:ea typeface="Raleway Black"/>
                  <a:cs typeface="Raleway Black"/>
                  <a:sym typeface="Raleway Black"/>
                </a:rPr>
                <a:t>A</a:t>
              </a:r>
              <a:endParaRPr sz="2599">
                <a:solidFill>
                  <a:srgbClr val="9E9E9E"/>
                </a:solidFill>
                <a:latin typeface="Raleway Black"/>
                <a:ea typeface="Raleway Black"/>
                <a:cs typeface="Raleway Black"/>
                <a:sym typeface="Raleway Black"/>
              </a:endParaRPr>
            </a:p>
          </p:txBody>
        </p:sp>
        <p:sp>
          <p:nvSpPr>
            <p:cNvPr id="2691" name="Google Shape;2691;p170"/>
            <p:cNvSpPr txBox="1"/>
            <p:nvPr/>
          </p:nvSpPr>
          <p:spPr>
            <a:xfrm>
              <a:off x="1994550"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599">
                  <a:solidFill>
                    <a:schemeClr val="lt1"/>
                  </a:solidFill>
                  <a:latin typeface="Raleway Black"/>
                  <a:ea typeface="Raleway Black"/>
                  <a:cs typeface="Raleway Black"/>
                  <a:sym typeface="Raleway Black"/>
                </a:rPr>
                <a:t>B</a:t>
              </a:r>
              <a:endParaRPr sz="2599">
                <a:solidFill>
                  <a:schemeClr val="lt1"/>
                </a:solidFill>
                <a:latin typeface="Raleway Black"/>
                <a:ea typeface="Raleway Black"/>
                <a:cs typeface="Raleway Black"/>
                <a:sym typeface="Raleway Black"/>
              </a:endParaRPr>
            </a:p>
          </p:txBody>
        </p:sp>
        <p:sp>
          <p:nvSpPr>
            <p:cNvPr id="2692" name="Google Shape;2692;p170"/>
            <p:cNvSpPr txBox="1"/>
            <p:nvPr/>
          </p:nvSpPr>
          <p:spPr>
            <a:xfrm>
              <a:off x="3962300"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599">
                  <a:solidFill>
                    <a:schemeClr val="lt1"/>
                  </a:solidFill>
                  <a:latin typeface="Raleway Black"/>
                  <a:ea typeface="Raleway Black"/>
                  <a:cs typeface="Raleway Black"/>
                  <a:sym typeface="Raleway Black"/>
                </a:rPr>
                <a:t>C</a:t>
              </a:r>
              <a:endParaRPr sz="2599">
                <a:solidFill>
                  <a:schemeClr val="lt1"/>
                </a:solidFill>
                <a:latin typeface="Raleway Black"/>
                <a:ea typeface="Raleway Black"/>
                <a:cs typeface="Raleway Black"/>
                <a:sym typeface="Raleway Black"/>
              </a:endParaRPr>
            </a:p>
          </p:txBody>
        </p:sp>
      </p:grpSp>
      <p:sp>
        <p:nvSpPr>
          <p:cNvPr id="2693" name="Google Shape;2693;p170"/>
          <p:cNvSpPr txBox="1">
            <a:spLocks noGrp="1"/>
          </p:cNvSpPr>
          <p:nvPr>
            <p:ph type="body" idx="1"/>
          </p:nvPr>
        </p:nvSpPr>
        <p:spPr>
          <a:xfrm>
            <a:off x="632950" y="2422700"/>
            <a:ext cx="2520000" cy="6471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A)</a:t>
            </a:r>
            <a:r>
              <a:rPr lang="en">
                <a:solidFill>
                  <a:srgbClr val="9E9E9E"/>
                </a:solidFill>
              </a:rPr>
              <a:t> Initial scan (SUV</a:t>
            </a:r>
            <a:r>
              <a:rPr lang="en" baseline="-25000">
                <a:solidFill>
                  <a:srgbClr val="9E9E9E"/>
                </a:solidFill>
              </a:rPr>
              <a:t>max</a:t>
            </a:r>
            <a:r>
              <a:rPr lang="en">
                <a:solidFill>
                  <a:srgbClr val="9E9E9E"/>
                </a:solidFill>
              </a:rPr>
              <a:t> 12.4)</a:t>
            </a:r>
            <a:endParaRPr>
              <a:solidFill>
                <a:srgbClr val="9E9E9E"/>
              </a:solidFill>
            </a:endParaRPr>
          </a:p>
        </p:txBody>
      </p:sp>
      <p:sp>
        <p:nvSpPr>
          <p:cNvPr id="2694" name="Google Shape;2694;p170"/>
          <p:cNvSpPr txBox="1">
            <a:spLocks noGrp="1"/>
          </p:cNvSpPr>
          <p:nvPr>
            <p:ph type="body" idx="1"/>
          </p:nvPr>
        </p:nvSpPr>
        <p:spPr>
          <a:xfrm>
            <a:off x="3313800" y="2422700"/>
            <a:ext cx="2520000" cy="6471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EF1E0E"/>
                </a:solidFill>
                <a:latin typeface="Open Sans ExtraBold"/>
                <a:ea typeface="Open Sans ExtraBold"/>
                <a:cs typeface="Open Sans ExtraBold"/>
                <a:sym typeface="Open Sans ExtraBold"/>
              </a:rPr>
              <a:t>B)</a:t>
            </a:r>
            <a:r>
              <a:rPr lang="en"/>
              <a:t> On antibiotics</a:t>
            </a:r>
            <a:endParaRPr/>
          </a:p>
        </p:txBody>
      </p:sp>
      <p:sp>
        <p:nvSpPr>
          <p:cNvPr id="2695" name="Google Shape;2695;p170"/>
          <p:cNvSpPr txBox="1">
            <a:spLocks noGrp="1"/>
          </p:cNvSpPr>
          <p:nvPr>
            <p:ph type="body" idx="1"/>
          </p:nvPr>
        </p:nvSpPr>
        <p:spPr>
          <a:xfrm>
            <a:off x="5833800" y="2422700"/>
            <a:ext cx="2258400" cy="647100"/>
          </a:xfrm>
          <a:prstGeom prst="rect">
            <a:avLst/>
          </a:prstGeom>
        </p:spPr>
        <p:txBody>
          <a:bodyPr spcFirstLastPara="1" wrap="square" lIns="91425" tIns="91425" rIns="91425" bIns="91425" anchor="b" anchorCtr="0">
            <a:normAutofit fontScale="77500" lnSpcReduction="20000"/>
          </a:bodyPr>
          <a:lstStyle/>
          <a:p>
            <a:pPr marL="0" lvl="0" indent="0" algn="l" rtl="0">
              <a:spcBef>
                <a:spcPts val="0"/>
              </a:spcBef>
              <a:spcAft>
                <a:spcPts val="1200"/>
              </a:spcAft>
              <a:buNone/>
            </a:pPr>
            <a:r>
              <a:rPr lang="en">
                <a:solidFill>
                  <a:srgbClr val="EF1E0E"/>
                </a:solidFill>
                <a:latin typeface="Open Sans ExtraBold"/>
                <a:ea typeface="Open Sans ExtraBold"/>
                <a:cs typeface="Open Sans ExtraBold"/>
                <a:sym typeface="Open Sans ExtraBold"/>
              </a:rPr>
              <a:t>C)</a:t>
            </a:r>
            <a:r>
              <a:rPr lang="en">
                <a:solidFill>
                  <a:srgbClr val="EF1E0E"/>
                </a:solidFill>
              </a:rPr>
              <a:t> </a:t>
            </a:r>
            <a:r>
              <a:rPr lang="en"/>
              <a:t>Six months later (still on antibiotics)</a:t>
            </a:r>
            <a:endParaRPr/>
          </a:p>
        </p:txBody>
      </p:sp>
      <p:sp>
        <p:nvSpPr>
          <p:cNvPr id="2696" name="Google Shape;2696;p170"/>
          <p:cNvSpPr txBox="1"/>
          <p:nvPr/>
        </p:nvSpPr>
        <p:spPr>
          <a:xfrm>
            <a:off x="1092273" y="4399685"/>
            <a:ext cx="1905900" cy="613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2107">
                <a:solidFill>
                  <a:srgbClr val="00FF00"/>
                </a:solidFill>
                <a:latin typeface="Open Sans"/>
                <a:ea typeface="Open Sans"/>
                <a:cs typeface="Open Sans"/>
                <a:sym typeface="Open Sans"/>
              </a:rPr>
              <a:t>SUV</a:t>
            </a:r>
            <a:r>
              <a:rPr lang="en" sz="2107" baseline="-25000">
                <a:solidFill>
                  <a:srgbClr val="00FF00"/>
                </a:solidFill>
                <a:latin typeface="Open Sans"/>
                <a:ea typeface="Open Sans"/>
                <a:cs typeface="Open Sans"/>
                <a:sym typeface="Open Sans"/>
              </a:rPr>
              <a:t>max</a:t>
            </a:r>
            <a:r>
              <a:rPr lang="en" sz="2107">
                <a:solidFill>
                  <a:srgbClr val="00FF00"/>
                </a:solidFill>
                <a:latin typeface="Open Sans"/>
                <a:ea typeface="Open Sans"/>
                <a:cs typeface="Open Sans"/>
                <a:sym typeface="Open Sans"/>
              </a:rPr>
              <a:t> 12.4</a:t>
            </a:r>
            <a:endParaRPr sz="2107">
              <a:solidFill>
                <a:srgbClr val="00FF00"/>
              </a:solidFill>
              <a:latin typeface="Open Sans"/>
              <a:ea typeface="Open Sans"/>
              <a:cs typeface="Open Sans"/>
              <a:sym typeface="Open Sans"/>
            </a:endParaRPr>
          </a:p>
        </p:txBody>
      </p:sp>
      <p:sp>
        <p:nvSpPr>
          <p:cNvPr id="2697" name="Google Shape;2697;p170"/>
          <p:cNvSpPr txBox="1"/>
          <p:nvPr/>
        </p:nvSpPr>
        <p:spPr>
          <a:xfrm>
            <a:off x="6858589" y="3151428"/>
            <a:ext cx="1081200" cy="402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6 months later</a:t>
            </a:r>
            <a:endParaRPr sz="1307">
              <a:solidFill>
                <a:srgbClr val="00FFFF"/>
              </a:solidFill>
              <a:latin typeface="Open Sans"/>
              <a:ea typeface="Open Sans"/>
              <a:cs typeface="Open Sans"/>
              <a:sym typeface="Open Sans"/>
            </a:endParaRPr>
          </a:p>
        </p:txBody>
      </p:sp>
      <p:pic>
        <p:nvPicPr>
          <p:cNvPr id="2698" name="Google Shape;2698;p170"/>
          <p:cNvPicPr preferRelativeResize="0"/>
          <p:nvPr/>
        </p:nvPicPr>
        <p:blipFill rotWithShape="1">
          <a:blip r:embed="rId5">
            <a:alphaModFix/>
          </a:blip>
          <a:srcRect l="5232" t="2749" r="6971" b="1766"/>
          <a:stretch/>
        </p:blipFill>
        <p:spPr>
          <a:xfrm>
            <a:off x="8321675" y="76200"/>
            <a:ext cx="516700" cy="1239775"/>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702"/>
        <p:cNvGrpSpPr/>
        <p:nvPr/>
      </p:nvGrpSpPr>
      <p:grpSpPr>
        <a:xfrm>
          <a:off x="0" y="0"/>
          <a:ext cx="0" cy="0"/>
          <a:chOff x="0" y="0"/>
          <a:chExt cx="0" cy="0"/>
        </a:xfrm>
      </p:grpSpPr>
      <p:sp>
        <p:nvSpPr>
          <p:cNvPr id="2703" name="Google Shape;2703;p17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2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grpSp>
        <p:nvGrpSpPr>
          <p:cNvPr id="2704" name="Google Shape;2704;p171"/>
          <p:cNvGrpSpPr/>
          <p:nvPr/>
        </p:nvGrpSpPr>
        <p:grpSpPr>
          <a:xfrm>
            <a:off x="925480" y="3077500"/>
            <a:ext cx="2248297" cy="1964727"/>
            <a:chOff x="3962290" y="1204142"/>
            <a:chExt cx="1643012" cy="1435784"/>
          </a:xfrm>
        </p:grpSpPr>
        <p:pic>
          <p:nvPicPr>
            <p:cNvPr id="2705" name="Google Shape;2705;p171"/>
            <p:cNvPicPr preferRelativeResize="0"/>
            <p:nvPr/>
          </p:nvPicPr>
          <p:blipFill rotWithShape="1">
            <a:blip r:embed="rId4">
              <a:alphaModFix/>
            </a:blip>
            <a:srcRect l="41644" t="71492" r="40388"/>
            <a:stretch/>
          </p:blipFill>
          <p:spPr>
            <a:xfrm>
              <a:off x="3962290" y="1204142"/>
              <a:ext cx="1643012" cy="1435784"/>
            </a:xfrm>
            <a:prstGeom prst="rect">
              <a:avLst/>
            </a:prstGeom>
            <a:noFill/>
            <a:ln>
              <a:noFill/>
            </a:ln>
          </p:spPr>
        </p:pic>
        <p:sp>
          <p:nvSpPr>
            <p:cNvPr id="2706" name="Google Shape;2706;p171"/>
            <p:cNvSpPr txBox="1"/>
            <p:nvPr/>
          </p:nvSpPr>
          <p:spPr>
            <a:xfrm>
              <a:off x="3962300"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599">
                  <a:solidFill>
                    <a:srgbClr val="9E9E9E"/>
                  </a:solidFill>
                  <a:latin typeface="Raleway Black"/>
                  <a:ea typeface="Raleway Black"/>
                  <a:cs typeface="Raleway Black"/>
                  <a:sym typeface="Raleway Black"/>
                </a:rPr>
                <a:t>C</a:t>
              </a:r>
              <a:endParaRPr sz="2599">
                <a:solidFill>
                  <a:srgbClr val="9E9E9E"/>
                </a:solidFill>
                <a:latin typeface="Raleway Black"/>
                <a:ea typeface="Raleway Black"/>
                <a:cs typeface="Raleway Black"/>
                <a:sym typeface="Raleway Black"/>
              </a:endParaRPr>
            </a:p>
          </p:txBody>
        </p:sp>
      </p:grpSp>
      <p:grpSp>
        <p:nvGrpSpPr>
          <p:cNvPr id="2707" name="Google Shape;2707;p171"/>
          <p:cNvGrpSpPr/>
          <p:nvPr/>
        </p:nvGrpSpPr>
        <p:grpSpPr>
          <a:xfrm>
            <a:off x="3173780" y="3077500"/>
            <a:ext cx="2453399" cy="1964727"/>
            <a:chOff x="5605295" y="1204145"/>
            <a:chExt cx="1792896" cy="1435784"/>
          </a:xfrm>
        </p:grpSpPr>
        <p:pic>
          <p:nvPicPr>
            <p:cNvPr id="2708" name="Google Shape;2708;p171"/>
            <p:cNvPicPr preferRelativeResize="0"/>
            <p:nvPr/>
          </p:nvPicPr>
          <p:blipFill rotWithShape="1">
            <a:blip r:embed="rId4">
              <a:alphaModFix/>
            </a:blip>
            <a:srcRect l="59614" t="71492" r="20778"/>
            <a:stretch/>
          </p:blipFill>
          <p:spPr>
            <a:xfrm>
              <a:off x="5605295" y="1204145"/>
              <a:ext cx="1792896" cy="1435784"/>
            </a:xfrm>
            <a:prstGeom prst="rect">
              <a:avLst/>
            </a:prstGeom>
            <a:noFill/>
            <a:ln>
              <a:noFill/>
            </a:ln>
          </p:spPr>
        </p:pic>
        <p:sp>
          <p:nvSpPr>
            <p:cNvPr id="2709" name="Google Shape;2709;p171"/>
            <p:cNvSpPr txBox="1"/>
            <p:nvPr/>
          </p:nvSpPr>
          <p:spPr>
            <a:xfrm>
              <a:off x="5605300"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600">
                  <a:solidFill>
                    <a:schemeClr val="lt1"/>
                  </a:solidFill>
                  <a:latin typeface="Raleway Black"/>
                  <a:ea typeface="Raleway Black"/>
                  <a:cs typeface="Raleway Black"/>
                  <a:sym typeface="Raleway Black"/>
                </a:rPr>
                <a:t>D</a:t>
              </a:r>
              <a:endParaRPr sz="2600">
                <a:solidFill>
                  <a:schemeClr val="lt1"/>
                </a:solidFill>
                <a:latin typeface="Raleway Black"/>
                <a:ea typeface="Raleway Black"/>
                <a:cs typeface="Raleway Black"/>
                <a:sym typeface="Raleway Black"/>
              </a:endParaRPr>
            </a:p>
          </p:txBody>
        </p:sp>
      </p:grpSp>
      <p:sp>
        <p:nvSpPr>
          <p:cNvPr id="2710" name="Google Shape;2710;p171"/>
          <p:cNvSpPr txBox="1">
            <a:spLocks noGrp="1"/>
          </p:cNvSpPr>
          <p:nvPr>
            <p:ph type="body" idx="1"/>
          </p:nvPr>
        </p:nvSpPr>
        <p:spPr>
          <a:xfrm>
            <a:off x="920438" y="2263600"/>
            <a:ext cx="2258400" cy="8139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C)</a:t>
            </a:r>
            <a:r>
              <a:rPr lang="en">
                <a:solidFill>
                  <a:srgbClr val="9E9E9E"/>
                </a:solidFill>
              </a:rPr>
              <a:t> On &gt;6 months of antibiotics</a:t>
            </a:r>
            <a:endParaRPr>
              <a:solidFill>
                <a:srgbClr val="9E9E9E"/>
              </a:solidFill>
            </a:endParaRPr>
          </a:p>
        </p:txBody>
      </p:sp>
      <p:sp>
        <p:nvSpPr>
          <p:cNvPr id="2711" name="Google Shape;2711;p171"/>
          <p:cNvSpPr txBox="1">
            <a:spLocks noGrp="1"/>
          </p:cNvSpPr>
          <p:nvPr>
            <p:ph type="body" idx="1"/>
          </p:nvPr>
        </p:nvSpPr>
        <p:spPr>
          <a:xfrm>
            <a:off x="729450" y="1393075"/>
            <a:ext cx="5202000" cy="80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71M developed CONS infection of endovascular abdominal aneurysm repair</a:t>
            </a:r>
            <a:endParaRPr/>
          </a:p>
        </p:txBody>
      </p:sp>
      <p:sp>
        <p:nvSpPr>
          <p:cNvPr id="2712" name="Google Shape;2712;p171"/>
          <p:cNvSpPr txBox="1">
            <a:spLocks noGrp="1"/>
          </p:cNvSpPr>
          <p:nvPr>
            <p:ph type="body" idx="1"/>
          </p:nvPr>
        </p:nvSpPr>
        <p:spPr>
          <a:xfrm>
            <a:off x="3178838" y="2101900"/>
            <a:ext cx="2453400" cy="975600"/>
          </a:xfrm>
          <a:prstGeom prst="rect">
            <a:avLst/>
          </a:prstGeom>
        </p:spPr>
        <p:txBody>
          <a:bodyPr spcFirstLastPara="1" wrap="square" lIns="91425" tIns="91425" rIns="91425" bIns="91425" anchor="b" anchorCtr="0">
            <a:normAutofit fontScale="85000" lnSpcReduction="10000"/>
          </a:bodyPr>
          <a:lstStyle/>
          <a:p>
            <a:pPr marL="0" lvl="0" indent="0" algn="l" rtl="0">
              <a:spcBef>
                <a:spcPts val="0"/>
              </a:spcBef>
              <a:spcAft>
                <a:spcPts val="1200"/>
              </a:spcAft>
              <a:buNone/>
            </a:pPr>
            <a:r>
              <a:rPr lang="en">
                <a:solidFill>
                  <a:srgbClr val="EF1E0E"/>
                </a:solidFill>
                <a:latin typeface="Open Sans ExtraBold"/>
                <a:ea typeface="Open Sans ExtraBold"/>
                <a:cs typeface="Open Sans ExtraBold"/>
                <a:sym typeface="Open Sans ExtraBold"/>
              </a:rPr>
              <a:t>D)</a:t>
            </a:r>
            <a:r>
              <a:rPr lang="en"/>
              <a:t> Only faint FDG uptake (arrow), so </a:t>
            </a:r>
            <a:r>
              <a:rPr lang="en" b="1" u="sng">
                <a:solidFill>
                  <a:srgbClr val="0C622E"/>
                </a:solidFill>
              </a:rPr>
              <a:t>stopped suppression</a:t>
            </a:r>
            <a:r>
              <a:rPr lang="en"/>
              <a:t> after &gt;1 year of abx</a:t>
            </a:r>
            <a:endParaRPr/>
          </a:p>
        </p:txBody>
      </p:sp>
      <p:grpSp>
        <p:nvGrpSpPr>
          <p:cNvPr id="2713" name="Google Shape;2713;p171"/>
          <p:cNvGrpSpPr/>
          <p:nvPr/>
        </p:nvGrpSpPr>
        <p:grpSpPr>
          <a:xfrm>
            <a:off x="5778968" y="528523"/>
            <a:ext cx="2003013" cy="1573375"/>
            <a:chOff x="3322699" y="418576"/>
            <a:chExt cx="1835774" cy="1442008"/>
          </a:xfrm>
        </p:grpSpPr>
        <p:pic>
          <p:nvPicPr>
            <p:cNvPr id="2714" name="Google Shape;2714;p171"/>
            <p:cNvPicPr preferRelativeResize="0"/>
            <p:nvPr/>
          </p:nvPicPr>
          <p:blipFill rotWithShape="1">
            <a:blip r:embed="rId4">
              <a:alphaModFix/>
            </a:blip>
            <a:srcRect t="71492" r="79924"/>
            <a:stretch/>
          </p:blipFill>
          <p:spPr>
            <a:xfrm>
              <a:off x="3322699" y="424800"/>
              <a:ext cx="1835774" cy="1435784"/>
            </a:xfrm>
            <a:prstGeom prst="rect">
              <a:avLst/>
            </a:prstGeom>
            <a:noFill/>
            <a:ln>
              <a:noFill/>
            </a:ln>
          </p:spPr>
        </p:pic>
        <p:sp>
          <p:nvSpPr>
            <p:cNvPr id="2715" name="Google Shape;2715;p171"/>
            <p:cNvSpPr txBox="1"/>
            <p:nvPr/>
          </p:nvSpPr>
          <p:spPr>
            <a:xfrm>
              <a:off x="3322700" y="418576"/>
              <a:ext cx="398100" cy="477000"/>
            </a:xfrm>
            <a:prstGeom prst="rect">
              <a:avLst/>
            </a:prstGeom>
            <a:noFill/>
            <a:ln>
              <a:noFill/>
            </a:ln>
          </p:spPr>
          <p:txBody>
            <a:bodyPr spcFirstLastPara="1" wrap="square" lIns="99750" tIns="99750" rIns="99750" bIns="99750" anchor="t" anchorCtr="0">
              <a:spAutoFit/>
            </a:bodyPr>
            <a:lstStyle/>
            <a:p>
              <a:pPr marL="0" lvl="0" indent="0" algn="l" rtl="0">
                <a:spcBef>
                  <a:spcPts val="0"/>
                </a:spcBef>
                <a:spcAft>
                  <a:spcPts val="0"/>
                </a:spcAft>
                <a:buNone/>
              </a:pPr>
              <a:r>
                <a:rPr lang="en" sz="2073">
                  <a:solidFill>
                    <a:srgbClr val="9E9E9E"/>
                  </a:solidFill>
                  <a:latin typeface="Raleway Black"/>
                  <a:ea typeface="Raleway Black"/>
                  <a:cs typeface="Raleway Black"/>
                  <a:sym typeface="Raleway Black"/>
                </a:rPr>
                <a:t>A</a:t>
              </a:r>
              <a:endParaRPr sz="2073">
                <a:solidFill>
                  <a:srgbClr val="9E9E9E"/>
                </a:solidFill>
                <a:latin typeface="Raleway Black"/>
                <a:ea typeface="Raleway Black"/>
                <a:cs typeface="Raleway Black"/>
                <a:sym typeface="Raleway Black"/>
              </a:endParaRPr>
            </a:p>
          </p:txBody>
        </p:sp>
      </p:grpSp>
      <p:sp>
        <p:nvSpPr>
          <p:cNvPr id="2716" name="Google Shape;2716;p171"/>
          <p:cNvSpPr txBox="1"/>
          <p:nvPr/>
        </p:nvSpPr>
        <p:spPr>
          <a:xfrm>
            <a:off x="6668939" y="535328"/>
            <a:ext cx="1081200" cy="402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Baseline scan</a:t>
            </a:r>
            <a:endParaRPr sz="1307">
              <a:solidFill>
                <a:srgbClr val="00FFFF"/>
              </a:solidFill>
              <a:latin typeface="Open Sans"/>
              <a:ea typeface="Open Sans"/>
              <a:cs typeface="Open Sans"/>
              <a:sym typeface="Open Sans"/>
            </a:endParaRPr>
          </a:p>
          <a:p>
            <a:pPr marL="0" lvl="0" indent="0" algn="r" rtl="0">
              <a:spcBef>
                <a:spcPts val="0"/>
              </a:spcBef>
              <a:spcAft>
                <a:spcPts val="0"/>
              </a:spcAft>
              <a:buNone/>
            </a:pPr>
            <a:endParaRPr sz="1307">
              <a:solidFill>
                <a:srgbClr val="00FFFF"/>
              </a:solidFill>
              <a:latin typeface="Open Sans"/>
              <a:ea typeface="Open Sans"/>
              <a:cs typeface="Open Sans"/>
              <a:sym typeface="Open Sans"/>
            </a:endParaRPr>
          </a:p>
        </p:txBody>
      </p:sp>
      <p:sp>
        <p:nvSpPr>
          <p:cNvPr id="2717" name="Google Shape;2717;p171"/>
          <p:cNvSpPr txBox="1"/>
          <p:nvPr/>
        </p:nvSpPr>
        <p:spPr>
          <a:xfrm>
            <a:off x="4283603" y="3077500"/>
            <a:ext cx="1343700" cy="201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End of treatment</a:t>
            </a:r>
            <a:endParaRPr sz="1307">
              <a:solidFill>
                <a:srgbClr val="00FFFF"/>
              </a:solidFill>
              <a:latin typeface="Open Sans"/>
              <a:ea typeface="Open Sans"/>
              <a:cs typeface="Open Sans"/>
              <a:sym typeface="Open Sans"/>
            </a:endParaRPr>
          </a:p>
        </p:txBody>
      </p:sp>
      <p:pic>
        <p:nvPicPr>
          <p:cNvPr id="2718" name="Google Shape;2718;p171"/>
          <p:cNvPicPr preferRelativeResize="0"/>
          <p:nvPr/>
        </p:nvPicPr>
        <p:blipFill rotWithShape="1">
          <a:blip r:embed="rId5">
            <a:alphaModFix/>
          </a:blip>
          <a:srcRect l="5232" t="2749" r="6971" b="1766"/>
          <a:stretch/>
        </p:blipFill>
        <p:spPr>
          <a:xfrm>
            <a:off x="8321675" y="76200"/>
            <a:ext cx="516700" cy="123977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17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2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grpSp>
        <p:nvGrpSpPr>
          <p:cNvPr id="2724" name="Google Shape;2724;p172"/>
          <p:cNvGrpSpPr/>
          <p:nvPr/>
        </p:nvGrpSpPr>
        <p:grpSpPr>
          <a:xfrm>
            <a:off x="925480" y="3077500"/>
            <a:ext cx="2248297" cy="1964727"/>
            <a:chOff x="3962290" y="1204142"/>
            <a:chExt cx="1643012" cy="1435784"/>
          </a:xfrm>
        </p:grpSpPr>
        <p:pic>
          <p:nvPicPr>
            <p:cNvPr id="2725" name="Google Shape;2725;p172"/>
            <p:cNvPicPr preferRelativeResize="0"/>
            <p:nvPr/>
          </p:nvPicPr>
          <p:blipFill rotWithShape="1">
            <a:blip r:embed="rId4">
              <a:alphaModFix/>
            </a:blip>
            <a:srcRect l="41644" t="71492" r="40388"/>
            <a:stretch/>
          </p:blipFill>
          <p:spPr>
            <a:xfrm>
              <a:off x="3962290" y="1204142"/>
              <a:ext cx="1643012" cy="1435784"/>
            </a:xfrm>
            <a:prstGeom prst="rect">
              <a:avLst/>
            </a:prstGeom>
            <a:noFill/>
            <a:ln>
              <a:noFill/>
            </a:ln>
          </p:spPr>
        </p:pic>
        <p:sp>
          <p:nvSpPr>
            <p:cNvPr id="2726" name="Google Shape;2726;p172"/>
            <p:cNvSpPr txBox="1"/>
            <p:nvPr/>
          </p:nvSpPr>
          <p:spPr>
            <a:xfrm>
              <a:off x="3962300"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599">
                  <a:solidFill>
                    <a:srgbClr val="9E9E9E"/>
                  </a:solidFill>
                  <a:latin typeface="Raleway Black"/>
                  <a:ea typeface="Raleway Black"/>
                  <a:cs typeface="Raleway Black"/>
                  <a:sym typeface="Raleway Black"/>
                </a:rPr>
                <a:t>C</a:t>
              </a:r>
              <a:endParaRPr sz="2599">
                <a:solidFill>
                  <a:srgbClr val="9E9E9E"/>
                </a:solidFill>
                <a:latin typeface="Raleway Black"/>
                <a:ea typeface="Raleway Black"/>
                <a:cs typeface="Raleway Black"/>
                <a:sym typeface="Raleway Black"/>
              </a:endParaRPr>
            </a:p>
          </p:txBody>
        </p:sp>
      </p:grpSp>
      <p:grpSp>
        <p:nvGrpSpPr>
          <p:cNvPr id="2727" name="Google Shape;2727;p172"/>
          <p:cNvGrpSpPr/>
          <p:nvPr/>
        </p:nvGrpSpPr>
        <p:grpSpPr>
          <a:xfrm>
            <a:off x="3173785" y="3077507"/>
            <a:ext cx="5053366" cy="1964713"/>
            <a:chOff x="5605299" y="1204150"/>
            <a:chExt cx="3692901" cy="1435774"/>
          </a:xfrm>
        </p:grpSpPr>
        <p:pic>
          <p:nvPicPr>
            <p:cNvPr id="2728" name="Google Shape;2728;p172"/>
            <p:cNvPicPr preferRelativeResize="0"/>
            <p:nvPr/>
          </p:nvPicPr>
          <p:blipFill rotWithShape="1">
            <a:blip r:embed="rId4">
              <a:alphaModFix/>
            </a:blip>
            <a:srcRect l="59613" t="71492"/>
            <a:stretch/>
          </p:blipFill>
          <p:spPr>
            <a:xfrm>
              <a:off x="5605299" y="1204150"/>
              <a:ext cx="3692901" cy="1435774"/>
            </a:xfrm>
            <a:prstGeom prst="rect">
              <a:avLst/>
            </a:prstGeom>
            <a:noFill/>
            <a:ln>
              <a:noFill/>
            </a:ln>
          </p:spPr>
        </p:pic>
        <p:sp>
          <p:nvSpPr>
            <p:cNvPr id="2729" name="Google Shape;2729;p172"/>
            <p:cNvSpPr txBox="1"/>
            <p:nvPr/>
          </p:nvSpPr>
          <p:spPr>
            <a:xfrm>
              <a:off x="5605300"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600">
                  <a:solidFill>
                    <a:srgbClr val="9E9E9E"/>
                  </a:solidFill>
                  <a:latin typeface="Raleway Black"/>
                  <a:ea typeface="Raleway Black"/>
                  <a:cs typeface="Raleway Black"/>
                  <a:sym typeface="Raleway Black"/>
                </a:rPr>
                <a:t>D</a:t>
              </a:r>
              <a:endParaRPr sz="2600">
                <a:solidFill>
                  <a:srgbClr val="9E9E9E"/>
                </a:solidFill>
                <a:latin typeface="Raleway Black"/>
                <a:ea typeface="Raleway Black"/>
                <a:cs typeface="Raleway Black"/>
                <a:sym typeface="Raleway Black"/>
              </a:endParaRPr>
            </a:p>
          </p:txBody>
        </p:sp>
        <p:sp>
          <p:nvSpPr>
            <p:cNvPr id="2730" name="Google Shape;2730;p172"/>
            <p:cNvSpPr txBox="1"/>
            <p:nvPr/>
          </p:nvSpPr>
          <p:spPr>
            <a:xfrm>
              <a:off x="7374025" y="1204150"/>
              <a:ext cx="398100" cy="477000"/>
            </a:xfrm>
            <a:prstGeom prst="rect">
              <a:avLst/>
            </a:prstGeom>
            <a:noFill/>
            <a:ln>
              <a:noFill/>
            </a:ln>
          </p:spPr>
          <p:txBody>
            <a:bodyPr spcFirstLastPara="1" wrap="square" lIns="125100" tIns="125100" rIns="125100" bIns="125100" anchor="t" anchorCtr="0">
              <a:spAutoFit/>
            </a:bodyPr>
            <a:lstStyle/>
            <a:p>
              <a:pPr marL="0" lvl="0" indent="0" algn="l" rtl="0">
                <a:spcBef>
                  <a:spcPts val="0"/>
                </a:spcBef>
                <a:spcAft>
                  <a:spcPts val="0"/>
                </a:spcAft>
                <a:buNone/>
              </a:pPr>
              <a:r>
                <a:rPr lang="en" sz="2600">
                  <a:solidFill>
                    <a:schemeClr val="lt1"/>
                  </a:solidFill>
                  <a:latin typeface="Raleway Black"/>
                  <a:ea typeface="Raleway Black"/>
                  <a:cs typeface="Raleway Black"/>
                  <a:sym typeface="Raleway Black"/>
                </a:rPr>
                <a:t>E</a:t>
              </a:r>
              <a:endParaRPr sz="2600">
                <a:solidFill>
                  <a:schemeClr val="lt1"/>
                </a:solidFill>
                <a:latin typeface="Raleway Black"/>
                <a:ea typeface="Raleway Black"/>
                <a:cs typeface="Raleway Black"/>
                <a:sym typeface="Raleway Black"/>
              </a:endParaRPr>
            </a:p>
          </p:txBody>
        </p:sp>
      </p:grpSp>
      <p:sp>
        <p:nvSpPr>
          <p:cNvPr id="2731" name="Google Shape;2731;p172"/>
          <p:cNvSpPr txBox="1">
            <a:spLocks noGrp="1"/>
          </p:cNvSpPr>
          <p:nvPr>
            <p:ph type="body" idx="1"/>
          </p:nvPr>
        </p:nvSpPr>
        <p:spPr>
          <a:xfrm>
            <a:off x="920438" y="2263600"/>
            <a:ext cx="2258400" cy="8139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C)</a:t>
            </a:r>
            <a:r>
              <a:rPr lang="en">
                <a:solidFill>
                  <a:srgbClr val="9E9E9E"/>
                </a:solidFill>
              </a:rPr>
              <a:t> On &gt;6 months of antibiotics</a:t>
            </a:r>
            <a:endParaRPr>
              <a:solidFill>
                <a:srgbClr val="9E9E9E"/>
              </a:solidFill>
            </a:endParaRPr>
          </a:p>
        </p:txBody>
      </p:sp>
      <p:sp>
        <p:nvSpPr>
          <p:cNvPr id="2732" name="Google Shape;2732;p172"/>
          <p:cNvSpPr txBox="1">
            <a:spLocks noGrp="1"/>
          </p:cNvSpPr>
          <p:nvPr>
            <p:ph type="body" idx="1"/>
          </p:nvPr>
        </p:nvSpPr>
        <p:spPr>
          <a:xfrm>
            <a:off x="5664113" y="2263575"/>
            <a:ext cx="2258400" cy="813900"/>
          </a:xfrm>
          <a:prstGeom prst="rect">
            <a:avLst/>
          </a:prstGeom>
        </p:spPr>
        <p:txBody>
          <a:bodyPr spcFirstLastPara="1" wrap="square" lIns="91425" tIns="91425" rIns="91425" bIns="91425" anchor="b" anchorCtr="0">
            <a:normAutofit/>
          </a:bodyPr>
          <a:lstStyle/>
          <a:p>
            <a:pPr marL="0" lvl="0" indent="0" algn="l" rtl="0">
              <a:spcBef>
                <a:spcPts val="0"/>
              </a:spcBef>
              <a:spcAft>
                <a:spcPts val="1200"/>
              </a:spcAft>
              <a:buNone/>
            </a:pPr>
            <a:r>
              <a:rPr lang="en">
                <a:solidFill>
                  <a:srgbClr val="EF1E0E"/>
                </a:solidFill>
                <a:latin typeface="Open Sans ExtraBold"/>
                <a:ea typeface="Open Sans ExtraBold"/>
                <a:cs typeface="Open Sans ExtraBold"/>
                <a:sym typeface="Open Sans ExtraBold"/>
              </a:rPr>
              <a:t>E)</a:t>
            </a:r>
            <a:r>
              <a:rPr lang="en"/>
              <a:t> No uptake (3 months after stopping abx)</a:t>
            </a:r>
            <a:endParaRPr/>
          </a:p>
        </p:txBody>
      </p:sp>
      <p:sp>
        <p:nvSpPr>
          <p:cNvPr id="2733" name="Google Shape;2733;p172"/>
          <p:cNvSpPr txBox="1">
            <a:spLocks noGrp="1"/>
          </p:cNvSpPr>
          <p:nvPr>
            <p:ph type="body" idx="1"/>
          </p:nvPr>
        </p:nvSpPr>
        <p:spPr>
          <a:xfrm>
            <a:off x="729450" y="1393075"/>
            <a:ext cx="5202000" cy="80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71M developed CONS infection of endovascular abdominal aneurysm repair</a:t>
            </a:r>
            <a:endParaRPr/>
          </a:p>
        </p:txBody>
      </p:sp>
      <p:sp>
        <p:nvSpPr>
          <p:cNvPr id="2734" name="Google Shape;2734;p172"/>
          <p:cNvSpPr txBox="1">
            <a:spLocks noGrp="1"/>
          </p:cNvSpPr>
          <p:nvPr>
            <p:ph type="body" idx="1"/>
          </p:nvPr>
        </p:nvSpPr>
        <p:spPr>
          <a:xfrm>
            <a:off x="3178838" y="2101900"/>
            <a:ext cx="2453400" cy="975600"/>
          </a:xfrm>
          <a:prstGeom prst="rect">
            <a:avLst/>
          </a:prstGeom>
        </p:spPr>
        <p:txBody>
          <a:bodyPr spcFirstLastPara="1" wrap="square" lIns="91425" tIns="91425" rIns="91425" bIns="91425" anchor="b" anchorCtr="0">
            <a:normAutofit fontScale="85000" lnSpcReduction="10000"/>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D)</a:t>
            </a:r>
            <a:r>
              <a:rPr lang="en">
                <a:solidFill>
                  <a:srgbClr val="9E9E9E"/>
                </a:solidFill>
              </a:rPr>
              <a:t> Only faint FDG uptake (arrow), so </a:t>
            </a:r>
            <a:r>
              <a:rPr lang="en" b="1" u="sng"/>
              <a:t>stopped suppression</a:t>
            </a:r>
            <a:r>
              <a:rPr lang="en">
                <a:solidFill>
                  <a:srgbClr val="9E9E9E"/>
                </a:solidFill>
              </a:rPr>
              <a:t> after &gt;1 year of abx</a:t>
            </a:r>
            <a:endParaRPr>
              <a:solidFill>
                <a:srgbClr val="9E9E9E"/>
              </a:solidFill>
            </a:endParaRPr>
          </a:p>
        </p:txBody>
      </p:sp>
      <p:grpSp>
        <p:nvGrpSpPr>
          <p:cNvPr id="2735" name="Google Shape;2735;p172"/>
          <p:cNvGrpSpPr/>
          <p:nvPr/>
        </p:nvGrpSpPr>
        <p:grpSpPr>
          <a:xfrm>
            <a:off x="5778968" y="528523"/>
            <a:ext cx="2003013" cy="1573375"/>
            <a:chOff x="3322699" y="418576"/>
            <a:chExt cx="1835774" cy="1442008"/>
          </a:xfrm>
        </p:grpSpPr>
        <p:pic>
          <p:nvPicPr>
            <p:cNvPr id="2736" name="Google Shape;2736;p172"/>
            <p:cNvPicPr preferRelativeResize="0"/>
            <p:nvPr/>
          </p:nvPicPr>
          <p:blipFill rotWithShape="1">
            <a:blip r:embed="rId4">
              <a:alphaModFix/>
            </a:blip>
            <a:srcRect t="71492" r="79924"/>
            <a:stretch/>
          </p:blipFill>
          <p:spPr>
            <a:xfrm>
              <a:off x="3322699" y="424800"/>
              <a:ext cx="1835774" cy="1435784"/>
            </a:xfrm>
            <a:prstGeom prst="rect">
              <a:avLst/>
            </a:prstGeom>
            <a:noFill/>
            <a:ln>
              <a:noFill/>
            </a:ln>
          </p:spPr>
        </p:pic>
        <p:sp>
          <p:nvSpPr>
            <p:cNvPr id="2737" name="Google Shape;2737;p172"/>
            <p:cNvSpPr txBox="1"/>
            <p:nvPr/>
          </p:nvSpPr>
          <p:spPr>
            <a:xfrm>
              <a:off x="3322700" y="418576"/>
              <a:ext cx="398100" cy="477000"/>
            </a:xfrm>
            <a:prstGeom prst="rect">
              <a:avLst/>
            </a:prstGeom>
            <a:noFill/>
            <a:ln>
              <a:noFill/>
            </a:ln>
          </p:spPr>
          <p:txBody>
            <a:bodyPr spcFirstLastPara="1" wrap="square" lIns="99750" tIns="99750" rIns="99750" bIns="99750" anchor="t" anchorCtr="0">
              <a:spAutoFit/>
            </a:bodyPr>
            <a:lstStyle/>
            <a:p>
              <a:pPr marL="0" lvl="0" indent="0" algn="l" rtl="0">
                <a:spcBef>
                  <a:spcPts val="0"/>
                </a:spcBef>
                <a:spcAft>
                  <a:spcPts val="0"/>
                </a:spcAft>
                <a:buNone/>
              </a:pPr>
              <a:r>
                <a:rPr lang="en" sz="2073">
                  <a:solidFill>
                    <a:srgbClr val="9E9E9E"/>
                  </a:solidFill>
                  <a:latin typeface="Raleway Black"/>
                  <a:ea typeface="Raleway Black"/>
                  <a:cs typeface="Raleway Black"/>
                  <a:sym typeface="Raleway Black"/>
                </a:rPr>
                <a:t>A</a:t>
              </a:r>
              <a:endParaRPr sz="2073">
                <a:solidFill>
                  <a:srgbClr val="9E9E9E"/>
                </a:solidFill>
                <a:latin typeface="Raleway Black"/>
                <a:ea typeface="Raleway Black"/>
                <a:cs typeface="Raleway Black"/>
                <a:sym typeface="Raleway Black"/>
              </a:endParaRPr>
            </a:p>
          </p:txBody>
        </p:sp>
      </p:grpSp>
      <p:sp>
        <p:nvSpPr>
          <p:cNvPr id="2738" name="Google Shape;2738;p172"/>
          <p:cNvSpPr txBox="1"/>
          <p:nvPr/>
        </p:nvSpPr>
        <p:spPr>
          <a:xfrm>
            <a:off x="6668939" y="535328"/>
            <a:ext cx="1081200" cy="402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Baseline scan</a:t>
            </a:r>
            <a:endParaRPr sz="1307">
              <a:solidFill>
                <a:srgbClr val="00FFFF"/>
              </a:solidFill>
              <a:latin typeface="Open Sans"/>
              <a:ea typeface="Open Sans"/>
              <a:cs typeface="Open Sans"/>
              <a:sym typeface="Open Sans"/>
            </a:endParaRPr>
          </a:p>
          <a:p>
            <a:pPr marL="0" lvl="0" indent="0" algn="r" rtl="0">
              <a:spcBef>
                <a:spcPts val="0"/>
              </a:spcBef>
              <a:spcAft>
                <a:spcPts val="0"/>
              </a:spcAft>
              <a:buNone/>
            </a:pPr>
            <a:endParaRPr sz="1307">
              <a:solidFill>
                <a:srgbClr val="00FFFF"/>
              </a:solidFill>
              <a:latin typeface="Open Sans"/>
              <a:ea typeface="Open Sans"/>
              <a:cs typeface="Open Sans"/>
              <a:sym typeface="Open Sans"/>
            </a:endParaRPr>
          </a:p>
        </p:txBody>
      </p:sp>
      <p:sp>
        <p:nvSpPr>
          <p:cNvPr id="2739" name="Google Shape;2739;p172"/>
          <p:cNvSpPr txBox="1"/>
          <p:nvPr/>
        </p:nvSpPr>
        <p:spPr>
          <a:xfrm>
            <a:off x="4283603" y="3077500"/>
            <a:ext cx="1343700" cy="201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End of treatment</a:t>
            </a:r>
            <a:endParaRPr sz="1307">
              <a:solidFill>
                <a:srgbClr val="00FFFF"/>
              </a:solidFill>
              <a:latin typeface="Open Sans"/>
              <a:ea typeface="Open Sans"/>
              <a:cs typeface="Open Sans"/>
              <a:sym typeface="Open Sans"/>
            </a:endParaRPr>
          </a:p>
        </p:txBody>
      </p:sp>
      <p:pic>
        <p:nvPicPr>
          <p:cNvPr id="2740" name="Google Shape;2740;p172"/>
          <p:cNvPicPr preferRelativeResize="0"/>
          <p:nvPr/>
        </p:nvPicPr>
        <p:blipFill rotWithShape="1">
          <a:blip r:embed="rId5">
            <a:alphaModFix/>
          </a:blip>
          <a:srcRect l="5232" t="2749" r="6971" b="1766"/>
          <a:stretch/>
        </p:blipFill>
        <p:spPr>
          <a:xfrm>
            <a:off x="8321675" y="76200"/>
            <a:ext cx="516700" cy="1239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p:nvPr/>
        </p:nvSpPr>
        <p:spPr>
          <a:xfrm>
            <a:off x="5470175" y="1270525"/>
            <a:ext cx="3148800" cy="345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3B7E94"/>
                </a:solidFill>
                <a:latin typeface="Open Sans"/>
                <a:ea typeface="Open Sans"/>
                <a:cs typeface="Open Sans"/>
                <a:sym typeface="Open Sans"/>
              </a:rPr>
              <a:t>Medicine notes</a:t>
            </a:r>
            <a:endParaRPr sz="1200">
              <a:solidFill>
                <a:srgbClr val="1A1A1A"/>
              </a:solidFill>
              <a:latin typeface="Open Sans"/>
              <a:ea typeface="Open Sans"/>
              <a:cs typeface="Open Sans"/>
              <a:sym typeface="Open Sans"/>
            </a:endParaRPr>
          </a:p>
        </p:txBody>
      </p:sp>
      <p:sp>
        <p:nvSpPr>
          <p:cNvPr id="206" name="Google Shape;206;p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Backstory</a:t>
            </a:r>
            <a:endParaRPr/>
          </a:p>
        </p:txBody>
      </p:sp>
      <p:graphicFrame>
        <p:nvGraphicFramePr>
          <p:cNvPr id="207" name="Google Shape;207;p29"/>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08" name="Google Shape;208;p29"/>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09" name="Google Shape;209;p29"/>
          <p:cNvSpPr txBox="1"/>
          <p:nvPr/>
        </p:nvSpPr>
        <p:spPr>
          <a:xfrm>
            <a:off x="5285675" y="1678950"/>
            <a:ext cx="36927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58585"/>
                </a:solidFill>
                <a:latin typeface="PT Serif"/>
                <a:ea typeface="PT Serif"/>
                <a:cs typeface="PT Serif"/>
                <a:sym typeface="PT Serif"/>
              </a:rPr>
              <a:t># Right lower extremity cellulitis</a:t>
            </a:r>
            <a:endParaRPr sz="1300" b="1">
              <a:solidFill>
                <a:srgbClr val="858585"/>
              </a:solidFill>
              <a:latin typeface="PT Serif"/>
              <a:ea typeface="PT Serif"/>
              <a:cs typeface="PT Serif"/>
              <a:sym typeface="PT Serif"/>
            </a:endParaRPr>
          </a:p>
          <a:p>
            <a:pPr marL="0" lvl="0" indent="0" algn="l" rtl="0">
              <a:spcBef>
                <a:spcPts val="0"/>
              </a:spcBef>
              <a:spcAft>
                <a:spcPts val="0"/>
              </a:spcAft>
              <a:buNone/>
            </a:pPr>
            <a:r>
              <a:rPr lang="en" sz="1300" b="1">
                <a:solidFill>
                  <a:srgbClr val="858585"/>
                </a:solidFill>
                <a:latin typeface="PT Serif"/>
                <a:ea typeface="PT Serif"/>
                <a:cs typeface="PT Serif"/>
                <a:sym typeface="PT Serif"/>
              </a:rPr>
              <a:t># Streptococcus dysgalactiae bacteremia</a:t>
            </a:r>
            <a:endParaRPr sz="1300" b="1">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podiatry evaluated the patient recommended no surgery</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repeat blood cultures negative</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deescalate antibiotics to Rocephin based on sensitivities</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a:t>
            </a:r>
            <a:r>
              <a:rPr lang="en" sz="1300" b="1">
                <a:solidFill>
                  <a:schemeClr val="dk2"/>
                </a:solidFill>
                <a:latin typeface="PT Serif"/>
                <a:ea typeface="PT Serif"/>
                <a:cs typeface="PT Serif"/>
                <a:sym typeface="PT Serif"/>
              </a:rPr>
              <a:t>MRI right foot</a:t>
            </a:r>
            <a:r>
              <a:rPr lang="en" sz="1300">
                <a:solidFill>
                  <a:schemeClr val="dk2"/>
                </a:solidFill>
                <a:latin typeface="PT Serif"/>
                <a:ea typeface="PT Serif"/>
                <a:cs typeface="PT Serif"/>
                <a:sym typeface="PT Serif"/>
              </a:rPr>
              <a:t> completed and demonstrates </a:t>
            </a:r>
            <a:r>
              <a:rPr lang="en" sz="1300" b="1">
                <a:solidFill>
                  <a:schemeClr val="dk2"/>
                </a:solidFill>
                <a:latin typeface="PT Serif"/>
                <a:ea typeface="PT Serif"/>
                <a:cs typeface="PT Serif"/>
                <a:sym typeface="PT Serif"/>
              </a:rPr>
              <a:t>no evidence of osteomyelitis</a:t>
            </a:r>
            <a:endParaRPr sz="1300" b="1">
              <a:solidFill>
                <a:schemeClr val="dk2"/>
              </a:solidFill>
              <a:latin typeface="PT Serif"/>
              <a:ea typeface="PT Serif"/>
              <a:cs typeface="PT Serif"/>
              <a:sym typeface="PT Serif"/>
            </a:endParaRPr>
          </a:p>
          <a:p>
            <a:pPr marL="0" lvl="0" indent="0" algn="l" rtl="0">
              <a:spcBef>
                <a:spcPts val="0"/>
              </a:spcBef>
              <a:spcAft>
                <a:spcPts val="0"/>
              </a:spcAft>
              <a:buNone/>
            </a:pPr>
            <a:endParaRPr sz="1300" u="sng">
              <a:solidFill>
                <a:schemeClr val="dk2"/>
              </a:solidFill>
              <a:latin typeface="Open Sans"/>
              <a:ea typeface="Open Sans"/>
              <a:cs typeface="Open Sans"/>
              <a:sym typeface="Open Sans"/>
            </a:endParaRPr>
          </a:p>
        </p:txBody>
      </p:sp>
      <p:sp>
        <p:nvSpPr>
          <p:cNvPr id="210" name="Google Shape;210;p29"/>
          <p:cNvSpPr/>
          <p:nvPr/>
        </p:nvSpPr>
        <p:spPr>
          <a:xfrm>
            <a:off x="616975" y="2790175"/>
            <a:ext cx="4364700" cy="8274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173"/>
          <p:cNvSpPr txBox="1">
            <a:spLocks noGrp="1"/>
          </p:cNvSpPr>
          <p:nvPr>
            <p:ph type="title"/>
          </p:nvPr>
        </p:nvSpPr>
        <p:spPr>
          <a:xfrm>
            <a:off x="729450" y="632850"/>
            <a:ext cx="3251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3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746" name="Google Shape;2746;p173"/>
          <p:cNvSpPr txBox="1">
            <a:spLocks noGrp="1"/>
          </p:cNvSpPr>
          <p:nvPr>
            <p:ph type="body" idx="1"/>
          </p:nvPr>
        </p:nvSpPr>
        <p:spPr>
          <a:xfrm>
            <a:off x="729450" y="1393075"/>
            <a:ext cx="3251700" cy="133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48M developed ascending aortic graft infection with </a:t>
            </a:r>
            <a:r>
              <a:rPr lang="en" i="1"/>
              <a:t>strep constellatus</a:t>
            </a:r>
            <a:r>
              <a:rPr lang="en"/>
              <a:t> &amp; </a:t>
            </a:r>
            <a:r>
              <a:rPr lang="en" i="1"/>
              <a:t>Aggregatibacter aphrophilus</a:t>
            </a:r>
            <a:r>
              <a:rPr lang="en"/>
              <a:t>. </a:t>
            </a:r>
            <a:endParaRPr/>
          </a:p>
        </p:txBody>
      </p:sp>
      <p:pic>
        <p:nvPicPr>
          <p:cNvPr id="2747" name="Google Shape;2747;p173"/>
          <p:cNvPicPr preferRelativeResize="0"/>
          <p:nvPr/>
        </p:nvPicPr>
        <p:blipFill rotWithShape="1">
          <a:blip r:embed="rId4">
            <a:alphaModFix/>
          </a:blip>
          <a:srcRect t="17183" r="70850" b="67336"/>
          <a:stretch/>
        </p:blipFill>
        <p:spPr>
          <a:xfrm>
            <a:off x="108308" y="2729600"/>
            <a:ext cx="1587624" cy="1781924"/>
          </a:xfrm>
          <a:prstGeom prst="rect">
            <a:avLst/>
          </a:prstGeom>
          <a:noFill/>
          <a:ln>
            <a:noFill/>
          </a:ln>
        </p:spPr>
      </p:pic>
      <p:sp>
        <p:nvSpPr>
          <p:cNvPr id="2748" name="Google Shape;2748;p173"/>
          <p:cNvSpPr txBox="1"/>
          <p:nvPr/>
        </p:nvSpPr>
        <p:spPr>
          <a:xfrm>
            <a:off x="108287" y="2742198"/>
            <a:ext cx="5496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chemeClr val="lt1"/>
                </a:solidFill>
                <a:latin typeface="Raleway Black"/>
                <a:ea typeface="Raleway Black"/>
                <a:cs typeface="Raleway Black"/>
                <a:sym typeface="Raleway Black"/>
              </a:rPr>
              <a:t>A</a:t>
            </a:r>
            <a:r>
              <a:rPr lang="en" sz="1943">
                <a:solidFill>
                  <a:schemeClr val="lt1"/>
                </a:solidFill>
                <a:latin typeface="Open Sans ExtraBold"/>
                <a:ea typeface="Open Sans ExtraBold"/>
                <a:cs typeface="Open Sans ExtraBold"/>
                <a:sym typeface="Open Sans ExtraBold"/>
              </a:rPr>
              <a:t> </a:t>
            </a:r>
            <a:endParaRPr sz="1399">
              <a:solidFill>
                <a:schemeClr val="lt1"/>
              </a:solidFill>
              <a:latin typeface="Open Sans"/>
              <a:ea typeface="Open Sans"/>
              <a:cs typeface="Open Sans"/>
              <a:sym typeface="Open Sans"/>
            </a:endParaRPr>
          </a:p>
        </p:txBody>
      </p:sp>
      <p:sp>
        <p:nvSpPr>
          <p:cNvPr id="2749" name="Google Shape;2749;p173"/>
          <p:cNvSpPr txBox="1"/>
          <p:nvPr/>
        </p:nvSpPr>
        <p:spPr>
          <a:xfrm>
            <a:off x="5494084" y="2729286"/>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chemeClr val="lt1"/>
                </a:solidFill>
                <a:latin typeface="Raleway Black"/>
                <a:ea typeface="Raleway Black"/>
                <a:cs typeface="Raleway Black"/>
                <a:sym typeface="Raleway Black"/>
              </a:rPr>
              <a:t>D</a:t>
            </a:r>
            <a:endParaRPr sz="1943">
              <a:solidFill>
                <a:schemeClr val="lt1"/>
              </a:solidFill>
              <a:latin typeface="Raleway Black"/>
              <a:ea typeface="Raleway Black"/>
              <a:cs typeface="Raleway Black"/>
              <a:sym typeface="Raleway Black"/>
            </a:endParaRPr>
          </a:p>
        </p:txBody>
      </p:sp>
      <p:sp>
        <p:nvSpPr>
          <p:cNvPr id="2750" name="Google Shape;2750;p173"/>
          <p:cNvSpPr txBox="1"/>
          <p:nvPr/>
        </p:nvSpPr>
        <p:spPr>
          <a:xfrm>
            <a:off x="191281" y="4088049"/>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8.5</a:t>
            </a:r>
            <a:endParaRPr sz="1307">
              <a:solidFill>
                <a:srgbClr val="00FF00"/>
              </a:solidFill>
              <a:latin typeface="Open Sans"/>
              <a:ea typeface="Open Sans"/>
              <a:cs typeface="Open Sans"/>
              <a:sym typeface="Open Sans"/>
            </a:endParaRPr>
          </a:p>
        </p:txBody>
      </p:sp>
      <p:sp>
        <p:nvSpPr>
          <p:cNvPr id="2751" name="Google Shape;2751;p173"/>
          <p:cNvSpPr txBox="1"/>
          <p:nvPr/>
        </p:nvSpPr>
        <p:spPr>
          <a:xfrm>
            <a:off x="484587" y="2761628"/>
            <a:ext cx="1081200" cy="402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June </a:t>
            </a:r>
            <a:endParaRPr sz="1307">
              <a:solidFill>
                <a:srgbClr val="00FFFF"/>
              </a:solidFill>
              <a:latin typeface="Open Sans"/>
              <a:ea typeface="Open Sans"/>
              <a:cs typeface="Open Sans"/>
              <a:sym typeface="Open Sans"/>
            </a:endParaRPr>
          </a:p>
          <a:p>
            <a:pPr marL="0" lvl="0" indent="0" algn="r" rtl="0">
              <a:spcBef>
                <a:spcPts val="0"/>
              </a:spcBef>
              <a:spcAft>
                <a:spcPts val="0"/>
              </a:spcAft>
              <a:buNone/>
            </a:pPr>
            <a:r>
              <a:rPr lang="en" sz="1307">
                <a:solidFill>
                  <a:srgbClr val="00FFFF"/>
                </a:solidFill>
                <a:latin typeface="Open Sans"/>
                <a:ea typeface="Open Sans"/>
                <a:cs typeface="Open Sans"/>
                <a:sym typeface="Open Sans"/>
              </a:rPr>
              <a:t>2015</a:t>
            </a:r>
            <a:endParaRPr sz="1307">
              <a:solidFill>
                <a:srgbClr val="00FFFF"/>
              </a:solidFill>
              <a:latin typeface="Open Sans"/>
              <a:ea typeface="Open Sans"/>
              <a:cs typeface="Open Sans"/>
              <a:sym typeface="Open Sans"/>
            </a:endParaRPr>
          </a:p>
        </p:txBody>
      </p:sp>
      <p:pic>
        <p:nvPicPr>
          <p:cNvPr id="2752" name="Google Shape;2752;p173"/>
          <p:cNvPicPr preferRelativeResize="0"/>
          <p:nvPr/>
        </p:nvPicPr>
        <p:blipFill rotWithShape="1">
          <a:blip r:embed="rId5">
            <a:alphaModFix/>
          </a:blip>
          <a:srcRect r="49158"/>
          <a:stretch/>
        </p:blipFill>
        <p:spPr>
          <a:xfrm>
            <a:off x="6138499" y="390658"/>
            <a:ext cx="2820150" cy="4437616"/>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756"/>
        <p:cNvGrpSpPr/>
        <p:nvPr/>
      </p:nvGrpSpPr>
      <p:grpSpPr>
        <a:xfrm>
          <a:off x="0" y="0"/>
          <a:ext cx="0" cy="0"/>
          <a:chOff x="0" y="0"/>
          <a:chExt cx="0" cy="0"/>
        </a:xfrm>
      </p:grpSpPr>
      <p:sp>
        <p:nvSpPr>
          <p:cNvPr id="2757" name="Google Shape;2757;p174"/>
          <p:cNvSpPr txBox="1">
            <a:spLocks noGrp="1"/>
          </p:cNvSpPr>
          <p:nvPr>
            <p:ph type="title"/>
          </p:nvPr>
        </p:nvSpPr>
        <p:spPr>
          <a:xfrm>
            <a:off x="729450" y="632850"/>
            <a:ext cx="3251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3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758" name="Google Shape;2758;p174"/>
          <p:cNvSpPr txBox="1">
            <a:spLocks noGrp="1"/>
          </p:cNvSpPr>
          <p:nvPr>
            <p:ph type="body" idx="1"/>
          </p:nvPr>
        </p:nvSpPr>
        <p:spPr>
          <a:xfrm>
            <a:off x="729450" y="1393075"/>
            <a:ext cx="3251700" cy="133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858585"/>
                </a:solidFill>
              </a:rPr>
              <a:t>48M developed ascending aortic graft infection with </a:t>
            </a:r>
            <a:r>
              <a:rPr lang="en" i="1">
                <a:solidFill>
                  <a:srgbClr val="858585"/>
                </a:solidFill>
              </a:rPr>
              <a:t>strep constellatus</a:t>
            </a:r>
            <a:r>
              <a:rPr lang="en">
                <a:solidFill>
                  <a:srgbClr val="858585"/>
                </a:solidFill>
              </a:rPr>
              <a:t> &amp; </a:t>
            </a:r>
            <a:r>
              <a:rPr lang="en" i="1">
                <a:solidFill>
                  <a:srgbClr val="858585"/>
                </a:solidFill>
              </a:rPr>
              <a:t>Aggregatibacter aphrophilus</a:t>
            </a:r>
            <a:r>
              <a:rPr lang="en">
                <a:solidFill>
                  <a:srgbClr val="858585"/>
                </a:solidFill>
              </a:rPr>
              <a:t>. </a:t>
            </a:r>
            <a:endParaRPr/>
          </a:p>
        </p:txBody>
      </p:sp>
      <p:pic>
        <p:nvPicPr>
          <p:cNvPr id="2759" name="Google Shape;2759;p174"/>
          <p:cNvPicPr preferRelativeResize="0"/>
          <p:nvPr/>
        </p:nvPicPr>
        <p:blipFill rotWithShape="1">
          <a:blip r:embed="rId4">
            <a:alphaModFix/>
          </a:blip>
          <a:srcRect t="17183" r="34430" b="67336"/>
          <a:stretch/>
        </p:blipFill>
        <p:spPr>
          <a:xfrm>
            <a:off x="108304" y="2729600"/>
            <a:ext cx="3571300" cy="1781924"/>
          </a:xfrm>
          <a:prstGeom prst="rect">
            <a:avLst/>
          </a:prstGeom>
          <a:noFill/>
          <a:ln>
            <a:noFill/>
          </a:ln>
        </p:spPr>
      </p:pic>
      <p:sp>
        <p:nvSpPr>
          <p:cNvPr id="2760" name="Google Shape;2760;p174"/>
          <p:cNvSpPr txBox="1"/>
          <p:nvPr/>
        </p:nvSpPr>
        <p:spPr>
          <a:xfrm>
            <a:off x="108287" y="2742198"/>
            <a:ext cx="5496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rgbClr val="9E9E9E"/>
                </a:solidFill>
                <a:latin typeface="Raleway Black"/>
                <a:ea typeface="Raleway Black"/>
                <a:cs typeface="Raleway Black"/>
                <a:sym typeface="Raleway Black"/>
              </a:rPr>
              <a:t>A</a:t>
            </a:r>
            <a:r>
              <a:rPr lang="en" sz="1943">
                <a:solidFill>
                  <a:srgbClr val="9E9E9E"/>
                </a:solidFill>
                <a:latin typeface="Open Sans ExtraBold"/>
                <a:ea typeface="Open Sans ExtraBold"/>
                <a:cs typeface="Open Sans ExtraBold"/>
                <a:sym typeface="Open Sans ExtraBold"/>
              </a:rPr>
              <a:t> </a:t>
            </a:r>
            <a:endParaRPr sz="1399">
              <a:solidFill>
                <a:srgbClr val="9E9E9E"/>
              </a:solidFill>
              <a:latin typeface="Open Sans"/>
              <a:ea typeface="Open Sans"/>
              <a:cs typeface="Open Sans"/>
              <a:sym typeface="Open Sans"/>
            </a:endParaRPr>
          </a:p>
        </p:txBody>
      </p:sp>
      <p:sp>
        <p:nvSpPr>
          <p:cNvPr id="2761" name="Google Shape;2761;p174"/>
          <p:cNvSpPr txBox="1"/>
          <p:nvPr/>
        </p:nvSpPr>
        <p:spPr>
          <a:xfrm>
            <a:off x="1739202" y="2742202"/>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chemeClr val="lt1"/>
                </a:solidFill>
                <a:latin typeface="Raleway Black"/>
                <a:ea typeface="Raleway Black"/>
                <a:cs typeface="Raleway Black"/>
                <a:sym typeface="Raleway Black"/>
              </a:rPr>
              <a:t>B</a:t>
            </a:r>
            <a:endParaRPr sz="1943">
              <a:solidFill>
                <a:schemeClr val="lt1"/>
              </a:solidFill>
              <a:latin typeface="Raleway Black"/>
              <a:ea typeface="Raleway Black"/>
              <a:cs typeface="Raleway Black"/>
              <a:sym typeface="Raleway Black"/>
            </a:endParaRPr>
          </a:p>
        </p:txBody>
      </p:sp>
      <p:sp>
        <p:nvSpPr>
          <p:cNvPr id="2762" name="Google Shape;2762;p174"/>
          <p:cNvSpPr txBox="1"/>
          <p:nvPr/>
        </p:nvSpPr>
        <p:spPr>
          <a:xfrm>
            <a:off x="5494084" y="2729286"/>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chemeClr val="lt1"/>
                </a:solidFill>
                <a:latin typeface="Raleway Black"/>
                <a:ea typeface="Raleway Black"/>
                <a:cs typeface="Raleway Black"/>
                <a:sym typeface="Raleway Black"/>
              </a:rPr>
              <a:t>D</a:t>
            </a:r>
            <a:endParaRPr sz="1943">
              <a:solidFill>
                <a:schemeClr val="lt1"/>
              </a:solidFill>
              <a:latin typeface="Raleway Black"/>
              <a:ea typeface="Raleway Black"/>
              <a:cs typeface="Raleway Black"/>
              <a:sym typeface="Raleway Black"/>
            </a:endParaRPr>
          </a:p>
        </p:txBody>
      </p:sp>
      <p:sp>
        <p:nvSpPr>
          <p:cNvPr id="2763" name="Google Shape;2763;p174"/>
          <p:cNvSpPr txBox="1"/>
          <p:nvPr/>
        </p:nvSpPr>
        <p:spPr>
          <a:xfrm>
            <a:off x="191281" y="4088049"/>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8.5</a:t>
            </a:r>
            <a:endParaRPr sz="1307">
              <a:solidFill>
                <a:srgbClr val="00FF00"/>
              </a:solidFill>
              <a:latin typeface="Open Sans"/>
              <a:ea typeface="Open Sans"/>
              <a:cs typeface="Open Sans"/>
              <a:sym typeface="Open Sans"/>
            </a:endParaRPr>
          </a:p>
        </p:txBody>
      </p:sp>
      <p:sp>
        <p:nvSpPr>
          <p:cNvPr id="2764" name="Google Shape;2764;p174"/>
          <p:cNvSpPr txBox="1"/>
          <p:nvPr/>
        </p:nvSpPr>
        <p:spPr>
          <a:xfrm>
            <a:off x="484587" y="2761628"/>
            <a:ext cx="1081200" cy="402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June </a:t>
            </a:r>
            <a:endParaRPr sz="1307">
              <a:solidFill>
                <a:srgbClr val="00FFFF"/>
              </a:solidFill>
              <a:latin typeface="Open Sans"/>
              <a:ea typeface="Open Sans"/>
              <a:cs typeface="Open Sans"/>
              <a:sym typeface="Open Sans"/>
            </a:endParaRPr>
          </a:p>
          <a:p>
            <a:pPr marL="0" lvl="0" indent="0" algn="r" rtl="0">
              <a:spcBef>
                <a:spcPts val="0"/>
              </a:spcBef>
              <a:spcAft>
                <a:spcPts val="0"/>
              </a:spcAft>
              <a:buNone/>
            </a:pPr>
            <a:r>
              <a:rPr lang="en" sz="1307">
                <a:solidFill>
                  <a:srgbClr val="00FFFF"/>
                </a:solidFill>
                <a:latin typeface="Open Sans"/>
                <a:ea typeface="Open Sans"/>
                <a:cs typeface="Open Sans"/>
                <a:sym typeface="Open Sans"/>
              </a:rPr>
              <a:t>2015</a:t>
            </a:r>
            <a:endParaRPr sz="1307">
              <a:solidFill>
                <a:srgbClr val="00FFFF"/>
              </a:solidFill>
              <a:latin typeface="Open Sans"/>
              <a:ea typeface="Open Sans"/>
              <a:cs typeface="Open Sans"/>
              <a:sym typeface="Open Sans"/>
            </a:endParaRPr>
          </a:p>
        </p:txBody>
      </p:sp>
      <p:sp>
        <p:nvSpPr>
          <p:cNvPr id="2765" name="Google Shape;2765;p174"/>
          <p:cNvSpPr txBox="1"/>
          <p:nvPr/>
        </p:nvSpPr>
        <p:spPr>
          <a:xfrm>
            <a:off x="2528721" y="2791226"/>
            <a:ext cx="1081200" cy="201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July ‘15</a:t>
            </a:r>
            <a:endParaRPr sz="1307">
              <a:solidFill>
                <a:srgbClr val="00FFFF"/>
              </a:solidFill>
              <a:latin typeface="Open Sans"/>
              <a:ea typeface="Open Sans"/>
              <a:cs typeface="Open Sans"/>
              <a:sym typeface="Open Sans"/>
            </a:endParaRPr>
          </a:p>
        </p:txBody>
      </p:sp>
      <p:sp>
        <p:nvSpPr>
          <p:cNvPr id="2766" name="Google Shape;2766;p174"/>
          <p:cNvSpPr txBox="1"/>
          <p:nvPr/>
        </p:nvSpPr>
        <p:spPr>
          <a:xfrm>
            <a:off x="2088404" y="4088049"/>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8.2</a:t>
            </a:r>
            <a:endParaRPr sz="1307">
              <a:solidFill>
                <a:srgbClr val="00FF00"/>
              </a:solidFill>
              <a:latin typeface="Open Sans"/>
              <a:ea typeface="Open Sans"/>
              <a:cs typeface="Open Sans"/>
              <a:sym typeface="Open Sans"/>
            </a:endParaRPr>
          </a:p>
        </p:txBody>
      </p:sp>
      <p:pic>
        <p:nvPicPr>
          <p:cNvPr id="2767" name="Google Shape;2767;p174"/>
          <p:cNvPicPr preferRelativeResize="0"/>
          <p:nvPr/>
        </p:nvPicPr>
        <p:blipFill rotWithShape="1">
          <a:blip r:embed="rId5">
            <a:alphaModFix/>
          </a:blip>
          <a:srcRect r="49158"/>
          <a:stretch/>
        </p:blipFill>
        <p:spPr>
          <a:xfrm>
            <a:off x="6138499" y="390658"/>
            <a:ext cx="2820150" cy="4437616"/>
          </a:xfrm>
          <a:prstGeom prst="rect">
            <a:avLst/>
          </a:prstGeom>
          <a:noFill/>
          <a:ln>
            <a:noFill/>
          </a:ln>
        </p:spPr>
      </p:pic>
      <p:sp>
        <p:nvSpPr>
          <p:cNvPr id="2768" name="Google Shape;2768;p174"/>
          <p:cNvSpPr txBox="1">
            <a:spLocks noGrp="1"/>
          </p:cNvSpPr>
          <p:nvPr>
            <p:ph type="body" idx="1"/>
          </p:nvPr>
        </p:nvSpPr>
        <p:spPr>
          <a:xfrm>
            <a:off x="108300" y="2194125"/>
            <a:ext cx="3571200" cy="535200"/>
          </a:xfrm>
          <a:prstGeom prst="rect">
            <a:avLst/>
          </a:prstGeom>
        </p:spPr>
        <p:txBody>
          <a:bodyPr spcFirstLastPara="1" wrap="square" lIns="91425" tIns="91425" rIns="91425" bIns="91425" anchor="b" anchorCtr="0">
            <a:normAutofit fontScale="62500" lnSpcReduction="20000"/>
          </a:bodyPr>
          <a:lstStyle/>
          <a:p>
            <a:pPr marL="0" lvl="0" indent="0" algn="ctr" rtl="0">
              <a:spcBef>
                <a:spcPts val="0"/>
              </a:spcBef>
              <a:spcAft>
                <a:spcPts val="1200"/>
              </a:spcAft>
              <a:buNone/>
            </a:pPr>
            <a:r>
              <a:rPr lang="en"/>
              <a:t>Surgery not feasible, so </a:t>
            </a:r>
            <a:r>
              <a:rPr lang="en" b="1"/>
              <a:t>treated with levofloxacin</a:t>
            </a:r>
            <a:r>
              <a:rPr lang="en"/>
              <a:t> (starting in July ‘15)</a:t>
            </a:r>
            <a:endParaRPr>
              <a:solidFill>
                <a:srgbClr val="9E9E9E"/>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772"/>
        <p:cNvGrpSpPr/>
        <p:nvPr/>
      </p:nvGrpSpPr>
      <p:grpSpPr>
        <a:xfrm>
          <a:off x="0" y="0"/>
          <a:ext cx="0" cy="0"/>
          <a:chOff x="0" y="0"/>
          <a:chExt cx="0" cy="0"/>
        </a:xfrm>
      </p:grpSpPr>
      <p:sp>
        <p:nvSpPr>
          <p:cNvPr id="2773" name="Google Shape;2773;p175"/>
          <p:cNvSpPr txBox="1">
            <a:spLocks noGrp="1"/>
          </p:cNvSpPr>
          <p:nvPr>
            <p:ph type="title"/>
          </p:nvPr>
        </p:nvSpPr>
        <p:spPr>
          <a:xfrm>
            <a:off x="729450" y="632850"/>
            <a:ext cx="3251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3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774" name="Google Shape;2774;p175"/>
          <p:cNvSpPr txBox="1">
            <a:spLocks noGrp="1"/>
          </p:cNvSpPr>
          <p:nvPr>
            <p:ph type="body" idx="1"/>
          </p:nvPr>
        </p:nvSpPr>
        <p:spPr>
          <a:xfrm>
            <a:off x="729450" y="1393075"/>
            <a:ext cx="3251700" cy="8523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a:solidFill>
                  <a:srgbClr val="858585"/>
                </a:solidFill>
              </a:rPr>
              <a:t>48M developed ascending aortic graft infection with </a:t>
            </a:r>
            <a:r>
              <a:rPr lang="en" i="1">
                <a:solidFill>
                  <a:srgbClr val="858585"/>
                </a:solidFill>
              </a:rPr>
              <a:t>strep constellatus</a:t>
            </a:r>
            <a:r>
              <a:rPr lang="en">
                <a:solidFill>
                  <a:srgbClr val="858585"/>
                </a:solidFill>
              </a:rPr>
              <a:t> &amp; </a:t>
            </a:r>
            <a:r>
              <a:rPr lang="en" i="1">
                <a:solidFill>
                  <a:srgbClr val="858585"/>
                </a:solidFill>
              </a:rPr>
              <a:t>Aggregatibacter aphrophilus</a:t>
            </a:r>
            <a:r>
              <a:rPr lang="en">
                <a:solidFill>
                  <a:srgbClr val="858585"/>
                </a:solidFill>
              </a:rPr>
              <a:t>. </a:t>
            </a:r>
            <a:endParaRPr>
              <a:solidFill>
                <a:srgbClr val="858585"/>
              </a:solidFill>
            </a:endParaRPr>
          </a:p>
        </p:txBody>
      </p:sp>
      <p:pic>
        <p:nvPicPr>
          <p:cNvPr id="2775" name="Google Shape;2775;p175"/>
          <p:cNvPicPr preferRelativeResize="0"/>
          <p:nvPr/>
        </p:nvPicPr>
        <p:blipFill rotWithShape="1">
          <a:blip r:embed="rId4">
            <a:alphaModFix/>
          </a:blip>
          <a:srcRect t="17183" b="67336"/>
          <a:stretch/>
        </p:blipFill>
        <p:spPr>
          <a:xfrm>
            <a:off x="108311" y="2729602"/>
            <a:ext cx="5446434" cy="1781919"/>
          </a:xfrm>
          <a:prstGeom prst="rect">
            <a:avLst/>
          </a:prstGeom>
          <a:noFill/>
          <a:ln>
            <a:noFill/>
          </a:ln>
        </p:spPr>
      </p:pic>
      <p:pic>
        <p:nvPicPr>
          <p:cNvPr id="2776" name="Google Shape;2776;p175"/>
          <p:cNvPicPr preferRelativeResize="0"/>
          <p:nvPr/>
        </p:nvPicPr>
        <p:blipFill rotWithShape="1">
          <a:blip r:embed="rId4">
            <a:alphaModFix/>
          </a:blip>
          <a:srcRect l="954" t="49999" r="69584" b="34521"/>
          <a:stretch/>
        </p:blipFill>
        <p:spPr>
          <a:xfrm>
            <a:off x="5546078" y="2729275"/>
            <a:ext cx="1604526" cy="1781924"/>
          </a:xfrm>
          <a:prstGeom prst="rect">
            <a:avLst/>
          </a:prstGeom>
          <a:noFill/>
          <a:ln>
            <a:noFill/>
          </a:ln>
        </p:spPr>
      </p:pic>
      <p:sp>
        <p:nvSpPr>
          <p:cNvPr id="2777" name="Google Shape;2777;p175"/>
          <p:cNvSpPr txBox="1"/>
          <p:nvPr/>
        </p:nvSpPr>
        <p:spPr>
          <a:xfrm>
            <a:off x="108287" y="2742198"/>
            <a:ext cx="5496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rgbClr val="9E9E9E"/>
                </a:solidFill>
                <a:latin typeface="Raleway Black"/>
                <a:ea typeface="Raleway Black"/>
                <a:cs typeface="Raleway Black"/>
                <a:sym typeface="Raleway Black"/>
              </a:rPr>
              <a:t>A</a:t>
            </a:r>
            <a:r>
              <a:rPr lang="en" sz="1943">
                <a:solidFill>
                  <a:srgbClr val="9E9E9E"/>
                </a:solidFill>
                <a:latin typeface="Open Sans ExtraBold"/>
                <a:ea typeface="Open Sans ExtraBold"/>
                <a:cs typeface="Open Sans ExtraBold"/>
                <a:sym typeface="Open Sans ExtraBold"/>
              </a:rPr>
              <a:t> </a:t>
            </a:r>
            <a:endParaRPr sz="1399">
              <a:solidFill>
                <a:srgbClr val="9E9E9E"/>
              </a:solidFill>
              <a:latin typeface="Open Sans"/>
              <a:ea typeface="Open Sans"/>
              <a:cs typeface="Open Sans"/>
              <a:sym typeface="Open Sans"/>
            </a:endParaRPr>
          </a:p>
        </p:txBody>
      </p:sp>
      <p:sp>
        <p:nvSpPr>
          <p:cNvPr id="2778" name="Google Shape;2778;p175"/>
          <p:cNvSpPr txBox="1"/>
          <p:nvPr/>
        </p:nvSpPr>
        <p:spPr>
          <a:xfrm>
            <a:off x="1739202" y="2742202"/>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rgbClr val="9E9E9E"/>
                </a:solidFill>
                <a:latin typeface="Raleway Black"/>
                <a:ea typeface="Raleway Black"/>
                <a:cs typeface="Raleway Black"/>
                <a:sym typeface="Raleway Black"/>
              </a:rPr>
              <a:t>B</a:t>
            </a:r>
            <a:endParaRPr sz="1943">
              <a:solidFill>
                <a:srgbClr val="9E9E9E"/>
              </a:solidFill>
              <a:latin typeface="Raleway Black"/>
              <a:ea typeface="Raleway Black"/>
              <a:cs typeface="Raleway Black"/>
              <a:sym typeface="Raleway Black"/>
            </a:endParaRPr>
          </a:p>
        </p:txBody>
      </p:sp>
      <p:sp>
        <p:nvSpPr>
          <p:cNvPr id="2779" name="Google Shape;2779;p175"/>
          <p:cNvSpPr txBox="1"/>
          <p:nvPr/>
        </p:nvSpPr>
        <p:spPr>
          <a:xfrm>
            <a:off x="3679605" y="2742202"/>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chemeClr val="lt1"/>
                </a:solidFill>
                <a:latin typeface="Raleway Black"/>
                <a:ea typeface="Raleway Black"/>
                <a:cs typeface="Raleway Black"/>
                <a:sym typeface="Raleway Black"/>
              </a:rPr>
              <a:t>C</a:t>
            </a:r>
            <a:endParaRPr sz="1943">
              <a:solidFill>
                <a:schemeClr val="lt1"/>
              </a:solidFill>
              <a:latin typeface="Raleway Black"/>
              <a:ea typeface="Raleway Black"/>
              <a:cs typeface="Raleway Black"/>
              <a:sym typeface="Raleway Black"/>
            </a:endParaRPr>
          </a:p>
        </p:txBody>
      </p:sp>
      <p:sp>
        <p:nvSpPr>
          <p:cNvPr id="2780" name="Google Shape;2780;p175"/>
          <p:cNvSpPr txBox="1"/>
          <p:nvPr/>
        </p:nvSpPr>
        <p:spPr>
          <a:xfrm>
            <a:off x="5494084" y="2729286"/>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chemeClr val="lt1"/>
                </a:solidFill>
                <a:latin typeface="Raleway Black"/>
                <a:ea typeface="Raleway Black"/>
                <a:cs typeface="Raleway Black"/>
                <a:sym typeface="Raleway Black"/>
              </a:rPr>
              <a:t>D</a:t>
            </a:r>
            <a:endParaRPr sz="1943">
              <a:solidFill>
                <a:schemeClr val="lt1"/>
              </a:solidFill>
              <a:latin typeface="Raleway Black"/>
              <a:ea typeface="Raleway Black"/>
              <a:cs typeface="Raleway Black"/>
              <a:sym typeface="Raleway Black"/>
            </a:endParaRPr>
          </a:p>
        </p:txBody>
      </p:sp>
      <p:sp>
        <p:nvSpPr>
          <p:cNvPr id="2781" name="Google Shape;2781;p175"/>
          <p:cNvSpPr txBox="1"/>
          <p:nvPr/>
        </p:nvSpPr>
        <p:spPr>
          <a:xfrm>
            <a:off x="191281" y="4088049"/>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8.5</a:t>
            </a:r>
            <a:endParaRPr sz="1307">
              <a:solidFill>
                <a:srgbClr val="00FF00"/>
              </a:solidFill>
              <a:latin typeface="Open Sans"/>
              <a:ea typeface="Open Sans"/>
              <a:cs typeface="Open Sans"/>
              <a:sym typeface="Open Sans"/>
            </a:endParaRPr>
          </a:p>
        </p:txBody>
      </p:sp>
      <p:sp>
        <p:nvSpPr>
          <p:cNvPr id="2782" name="Google Shape;2782;p175"/>
          <p:cNvSpPr txBox="1"/>
          <p:nvPr/>
        </p:nvSpPr>
        <p:spPr>
          <a:xfrm>
            <a:off x="484587" y="2761628"/>
            <a:ext cx="1081200" cy="402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June </a:t>
            </a:r>
            <a:endParaRPr sz="1307">
              <a:solidFill>
                <a:srgbClr val="00FFFF"/>
              </a:solidFill>
              <a:latin typeface="Open Sans"/>
              <a:ea typeface="Open Sans"/>
              <a:cs typeface="Open Sans"/>
              <a:sym typeface="Open Sans"/>
            </a:endParaRPr>
          </a:p>
          <a:p>
            <a:pPr marL="0" lvl="0" indent="0" algn="r" rtl="0">
              <a:spcBef>
                <a:spcPts val="0"/>
              </a:spcBef>
              <a:spcAft>
                <a:spcPts val="0"/>
              </a:spcAft>
              <a:buNone/>
            </a:pPr>
            <a:r>
              <a:rPr lang="en" sz="1307">
                <a:solidFill>
                  <a:srgbClr val="00FFFF"/>
                </a:solidFill>
                <a:latin typeface="Open Sans"/>
                <a:ea typeface="Open Sans"/>
                <a:cs typeface="Open Sans"/>
                <a:sym typeface="Open Sans"/>
              </a:rPr>
              <a:t>2015</a:t>
            </a:r>
            <a:endParaRPr sz="1307">
              <a:solidFill>
                <a:srgbClr val="00FFFF"/>
              </a:solidFill>
              <a:latin typeface="Open Sans"/>
              <a:ea typeface="Open Sans"/>
              <a:cs typeface="Open Sans"/>
              <a:sym typeface="Open Sans"/>
            </a:endParaRPr>
          </a:p>
        </p:txBody>
      </p:sp>
      <p:sp>
        <p:nvSpPr>
          <p:cNvPr id="2783" name="Google Shape;2783;p175"/>
          <p:cNvSpPr txBox="1"/>
          <p:nvPr/>
        </p:nvSpPr>
        <p:spPr>
          <a:xfrm>
            <a:off x="2528721" y="2791226"/>
            <a:ext cx="1081200" cy="201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July ‘15</a:t>
            </a:r>
            <a:endParaRPr sz="1307">
              <a:solidFill>
                <a:srgbClr val="00FFFF"/>
              </a:solidFill>
              <a:latin typeface="Open Sans"/>
              <a:ea typeface="Open Sans"/>
              <a:cs typeface="Open Sans"/>
              <a:sym typeface="Open Sans"/>
            </a:endParaRPr>
          </a:p>
        </p:txBody>
      </p:sp>
      <p:sp>
        <p:nvSpPr>
          <p:cNvPr id="2784" name="Google Shape;2784;p175"/>
          <p:cNvSpPr txBox="1"/>
          <p:nvPr/>
        </p:nvSpPr>
        <p:spPr>
          <a:xfrm>
            <a:off x="2088404" y="4088049"/>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8.2</a:t>
            </a:r>
            <a:endParaRPr sz="1307">
              <a:solidFill>
                <a:srgbClr val="00FF00"/>
              </a:solidFill>
              <a:latin typeface="Open Sans"/>
              <a:ea typeface="Open Sans"/>
              <a:cs typeface="Open Sans"/>
              <a:sym typeface="Open Sans"/>
            </a:endParaRPr>
          </a:p>
        </p:txBody>
      </p:sp>
      <p:sp>
        <p:nvSpPr>
          <p:cNvPr id="2785" name="Google Shape;2785;p175"/>
          <p:cNvSpPr txBox="1"/>
          <p:nvPr/>
        </p:nvSpPr>
        <p:spPr>
          <a:xfrm>
            <a:off x="5962848" y="2778294"/>
            <a:ext cx="1081200" cy="201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April ‘16</a:t>
            </a:r>
            <a:endParaRPr sz="1307">
              <a:solidFill>
                <a:srgbClr val="00FFFF"/>
              </a:solidFill>
              <a:latin typeface="Open Sans"/>
              <a:ea typeface="Open Sans"/>
              <a:cs typeface="Open Sans"/>
              <a:sym typeface="Open Sans"/>
            </a:endParaRPr>
          </a:p>
        </p:txBody>
      </p:sp>
      <p:sp>
        <p:nvSpPr>
          <p:cNvPr id="2786" name="Google Shape;2786;p175"/>
          <p:cNvSpPr txBox="1"/>
          <p:nvPr/>
        </p:nvSpPr>
        <p:spPr>
          <a:xfrm>
            <a:off x="5595988" y="4061852"/>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4.6</a:t>
            </a:r>
            <a:endParaRPr sz="1307">
              <a:solidFill>
                <a:srgbClr val="00FF00"/>
              </a:solidFill>
              <a:latin typeface="Open Sans"/>
              <a:ea typeface="Open Sans"/>
              <a:cs typeface="Open Sans"/>
              <a:sym typeface="Open Sans"/>
            </a:endParaRPr>
          </a:p>
        </p:txBody>
      </p:sp>
      <p:sp>
        <p:nvSpPr>
          <p:cNvPr id="2787" name="Google Shape;2787;p175"/>
          <p:cNvSpPr txBox="1">
            <a:spLocks noGrp="1"/>
          </p:cNvSpPr>
          <p:nvPr>
            <p:ph type="body" idx="1"/>
          </p:nvPr>
        </p:nvSpPr>
        <p:spPr>
          <a:xfrm>
            <a:off x="108299" y="2326924"/>
            <a:ext cx="1637581" cy="535200"/>
          </a:xfrm>
          <a:prstGeom prst="rect">
            <a:avLst/>
          </a:prstGeom>
        </p:spPr>
        <p:txBody>
          <a:bodyPr spcFirstLastPara="1" wrap="square" lIns="91425" tIns="91425" rIns="91425" bIns="91425" anchor="b" anchorCtr="0">
            <a:normAutofit fontScale="92500" lnSpcReduction="10000"/>
          </a:bodyPr>
          <a:lstStyle/>
          <a:p>
            <a:pPr marL="0" lvl="0" indent="0" algn="l" rtl="0">
              <a:spcBef>
                <a:spcPts val="0"/>
              </a:spcBef>
              <a:spcAft>
                <a:spcPts val="1200"/>
              </a:spcAft>
              <a:buNone/>
            </a:pPr>
            <a:r>
              <a:rPr lang="en" dirty="0">
                <a:solidFill>
                  <a:srgbClr val="9E9E9E"/>
                </a:solidFill>
                <a:latin typeface="Open Sans ExtraBold"/>
                <a:ea typeface="Open Sans ExtraBold"/>
                <a:cs typeface="Open Sans ExtraBold"/>
                <a:sym typeface="Open Sans ExtraBold"/>
              </a:rPr>
              <a:t>A)</a:t>
            </a:r>
            <a:r>
              <a:rPr lang="en" dirty="0">
                <a:solidFill>
                  <a:srgbClr val="9E9E9E"/>
                </a:solidFill>
              </a:rPr>
              <a:t> Baseline</a:t>
            </a:r>
            <a:endParaRPr dirty="0">
              <a:solidFill>
                <a:srgbClr val="9E9E9E"/>
              </a:solidFill>
            </a:endParaRPr>
          </a:p>
        </p:txBody>
      </p:sp>
      <p:sp>
        <p:nvSpPr>
          <p:cNvPr id="2788" name="Google Shape;2788;p175"/>
          <p:cNvSpPr txBox="1">
            <a:spLocks noGrp="1"/>
          </p:cNvSpPr>
          <p:nvPr>
            <p:ph type="body" idx="1"/>
          </p:nvPr>
        </p:nvSpPr>
        <p:spPr>
          <a:xfrm>
            <a:off x="1739200" y="2317150"/>
            <a:ext cx="1870800" cy="544974"/>
          </a:xfrm>
          <a:prstGeom prst="rect">
            <a:avLst/>
          </a:prstGeom>
        </p:spPr>
        <p:txBody>
          <a:bodyPr spcFirstLastPara="1" wrap="square" lIns="91425" tIns="91425" rIns="91425" bIns="91425" anchor="b" anchorCtr="0">
            <a:normAutofit fontScale="92500" lnSpcReduction="10000"/>
          </a:bodyPr>
          <a:lstStyle/>
          <a:p>
            <a:pPr marL="0" lvl="0" indent="0" algn="l" rtl="0">
              <a:spcBef>
                <a:spcPts val="0"/>
              </a:spcBef>
              <a:spcAft>
                <a:spcPts val="1200"/>
              </a:spcAft>
              <a:buNone/>
            </a:pPr>
            <a:r>
              <a:rPr lang="en" dirty="0">
                <a:solidFill>
                  <a:srgbClr val="9E9E9E"/>
                </a:solidFill>
                <a:latin typeface="Open Sans ExtraBold"/>
                <a:ea typeface="Open Sans ExtraBold"/>
                <a:cs typeface="Open Sans ExtraBold"/>
                <a:sym typeface="Open Sans ExtraBold"/>
              </a:rPr>
              <a:t>B)</a:t>
            </a:r>
            <a:r>
              <a:rPr lang="en" dirty="0">
                <a:solidFill>
                  <a:srgbClr val="9E9E9E"/>
                </a:solidFill>
              </a:rPr>
              <a:t> Started levaquin</a:t>
            </a:r>
            <a:endParaRPr dirty="0">
              <a:solidFill>
                <a:srgbClr val="9E9E9E"/>
              </a:solidFill>
            </a:endParaRPr>
          </a:p>
        </p:txBody>
      </p:sp>
      <p:sp>
        <p:nvSpPr>
          <p:cNvPr id="2789" name="Google Shape;2789;p175"/>
          <p:cNvSpPr txBox="1">
            <a:spLocks noGrp="1"/>
          </p:cNvSpPr>
          <p:nvPr>
            <p:ph type="body" idx="1"/>
          </p:nvPr>
        </p:nvSpPr>
        <p:spPr>
          <a:xfrm>
            <a:off x="3679600" y="2326924"/>
            <a:ext cx="3471000" cy="490199"/>
          </a:xfrm>
          <a:prstGeom prst="rect">
            <a:avLst/>
          </a:prstGeom>
        </p:spPr>
        <p:txBody>
          <a:bodyPr spcFirstLastPara="1" wrap="square" lIns="91425" tIns="91425" rIns="91425" bIns="91425" anchor="b" anchorCtr="0">
            <a:normAutofit fontScale="77500" lnSpcReduction="20000"/>
          </a:bodyPr>
          <a:lstStyle/>
          <a:p>
            <a:pPr marL="0" lvl="0" indent="0" algn="l" rtl="0">
              <a:spcBef>
                <a:spcPts val="0"/>
              </a:spcBef>
              <a:spcAft>
                <a:spcPts val="1200"/>
              </a:spcAft>
              <a:buNone/>
            </a:pPr>
            <a:r>
              <a:rPr lang="en" dirty="0">
                <a:latin typeface="Open Sans ExtraBold"/>
                <a:ea typeface="Open Sans ExtraBold"/>
                <a:cs typeface="Open Sans ExtraBold"/>
                <a:sym typeface="Open Sans ExtraBold"/>
              </a:rPr>
              <a:t>C &amp; D)</a:t>
            </a:r>
            <a:r>
              <a:rPr lang="en" dirty="0"/>
              <a:t> Improvement of SUV over ~1 year</a:t>
            </a:r>
            <a:endParaRPr dirty="0"/>
          </a:p>
        </p:txBody>
      </p:sp>
      <p:pic>
        <p:nvPicPr>
          <p:cNvPr id="2790" name="Google Shape;2790;p175"/>
          <p:cNvPicPr preferRelativeResize="0"/>
          <p:nvPr/>
        </p:nvPicPr>
        <p:blipFill>
          <a:blip r:embed="rId5">
            <a:alphaModFix/>
          </a:blip>
          <a:stretch>
            <a:fillRect/>
          </a:stretch>
        </p:blipFill>
        <p:spPr>
          <a:xfrm>
            <a:off x="7955000" y="0"/>
            <a:ext cx="1148427" cy="1052725"/>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794"/>
        <p:cNvGrpSpPr/>
        <p:nvPr/>
      </p:nvGrpSpPr>
      <p:grpSpPr>
        <a:xfrm>
          <a:off x="0" y="0"/>
          <a:ext cx="0" cy="0"/>
          <a:chOff x="0" y="0"/>
          <a:chExt cx="0" cy="0"/>
        </a:xfrm>
      </p:grpSpPr>
      <p:sp>
        <p:nvSpPr>
          <p:cNvPr id="2795" name="Google Shape;2795;p176"/>
          <p:cNvSpPr txBox="1">
            <a:spLocks noGrp="1"/>
          </p:cNvSpPr>
          <p:nvPr>
            <p:ph type="title"/>
          </p:nvPr>
        </p:nvSpPr>
        <p:spPr>
          <a:xfrm>
            <a:off x="729450" y="632850"/>
            <a:ext cx="3251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3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pic>
        <p:nvPicPr>
          <p:cNvPr id="2796" name="Google Shape;2796;p176"/>
          <p:cNvPicPr preferRelativeResize="0"/>
          <p:nvPr/>
        </p:nvPicPr>
        <p:blipFill rotWithShape="1">
          <a:blip r:embed="rId4">
            <a:alphaModFix/>
          </a:blip>
          <a:srcRect t="17183" b="67336"/>
          <a:stretch/>
        </p:blipFill>
        <p:spPr>
          <a:xfrm>
            <a:off x="108311" y="2729602"/>
            <a:ext cx="5446434" cy="1781919"/>
          </a:xfrm>
          <a:prstGeom prst="rect">
            <a:avLst/>
          </a:prstGeom>
          <a:noFill/>
          <a:ln>
            <a:noFill/>
          </a:ln>
        </p:spPr>
      </p:pic>
      <p:pic>
        <p:nvPicPr>
          <p:cNvPr id="2797" name="Google Shape;2797;p176"/>
          <p:cNvPicPr preferRelativeResize="0"/>
          <p:nvPr/>
        </p:nvPicPr>
        <p:blipFill rotWithShape="1">
          <a:blip r:embed="rId4">
            <a:alphaModFix/>
          </a:blip>
          <a:srcRect l="954" t="49999" r="34971" b="34521"/>
          <a:stretch/>
        </p:blipFill>
        <p:spPr>
          <a:xfrm>
            <a:off x="5546081" y="2729275"/>
            <a:ext cx="3489631" cy="1781919"/>
          </a:xfrm>
          <a:prstGeom prst="rect">
            <a:avLst/>
          </a:prstGeom>
          <a:noFill/>
          <a:ln>
            <a:noFill/>
          </a:ln>
        </p:spPr>
      </p:pic>
      <p:sp>
        <p:nvSpPr>
          <p:cNvPr id="2798" name="Google Shape;2798;p176"/>
          <p:cNvSpPr txBox="1"/>
          <p:nvPr/>
        </p:nvSpPr>
        <p:spPr>
          <a:xfrm>
            <a:off x="108287" y="2742198"/>
            <a:ext cx="5496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rgbClr val="9E9E9E"/>
                </a:solidFill>
                <a:latin typeface="Raleway Black"/>
                <a:ea typeface="Raleway Black"/>
                <a:cs typeface="Raleway Black"/>
                <a:sym typeface="Raleway Black"/>
              </a:rPr>
              <a:t>A</a:t>
            </a:r>
            <a:r>
              <a:rPr lang="en" sz="1943">
                <a:solidFill>
                  <a:srgbClr val="9E9E9E"/>
                </a:solidFill>
                <a:latin typeface="Open Sans ExtraBold"/>
                <a:ea typeface="Open Sans ExtraBold"/>
                <a:cs typeface="Open Sans ExtraBold"/>
                <a:sym typeface="Open Sans ExtraBold"/>
              </a:rPr>
              <a:t> </a:t>
            </a:r>
            <a:endParaRPr sz="1399">
              <a:solidFill>
                <a:srgbClr val="9E9E9E"/>
              </a:solidFill>
              <a:latin typeface="Open Sans"/>
              <a:ea typeface="Open Sans"/>
              <a:cs typeface="Open Sans"/>
              <a:sym typeface="Open Sans"/>
            </a:endParaRPr>
          </a:p>
        </p:txBody>
      </p:sp>
      <p:sp>
        <p:nvSpPr>
          <p:cNvPr id="2799" name="Google Shape;2799;p176"/>
          <p:cNvSpPr txBox="1"/>
          <p:nvPr/>
        </p:nvSpPr>
        <p:spPr>
          <a:xfrm>
            <a:off x="1739202" y="2742202"/>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rgbClr val="9E9E9E"/>
                </a:solidFill>
                <a:latin typeface="Raleway Black"/>
                <a:ea typeface="Raleway Black"/>
                <a:cs typeface="Raleway Black"/>
                <a:sym typeface="Raleway Black"/>
              </a:rPr>
              <a:t>B</a:t>
            </a:r>
            <a:endParaRPr sz="1943">
              <a:solidFill>
                <a:srgbClr val="9E9E9E"/>
              </a:solidFill>
              <a:latin typeface="Raleway Black"/>
              <a:ea typeface="Raleway Black"/>
              <a:cs typeface="Raleway Black"/>
              <a:sym typeface="Raleway Black"/>
            </a:endParaRPr>
          </a:p>
        </p:txBody>
      </p:sp>
      <p:sp>
        <p:nvSpPr>
          <p:cNvPr id="2800" name="Google Shape;2800;p176"/>
          <p:cNvSpPr txBox="1"/>
          <p:nvPr/>
        </p:nvSpPr>
        <p:spPr>
          <a:xfrm>
            <a:off x="3679605" y="2742202"/>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rgbClr val="9E9E9E"/>
                </a:solidFill>
                <a:latin typeface="Raleway Black"/>
                <a:ea typeface="Raleway Black"/>
                <a:cs typeface="Raleway Black"/>
                <a:sym typeface="Raleway Black"/>
              </a:rPr>
              <a:t>C</a:t>
            </a:r>
            <a:endParaRPr sz="1943">
              <a:solidFill>
                <a:srgbClr val="9E9E9E"/>
              </a:solidFill>
              <a:latin typeface="Raleway Black"/>
              <a:ea typeface="Raleway Black"/>
              <a:cs typeface="Raleway Black"/>
              <a:sym typeface="Raleway Black"/>
            </a:endParaRPr>
          </a:p>
        </p:txBody>
      </p:sp>
      <p:sp>
        <p:nvSpPr>
          <p:cNvPr id="2801" name="Google Shape;2801;p176"/>
          <p:cNvSpPr txBox="1"/>
          <p:nvPr/>
        </p:nvSpPr>
        <p:spPr>
          <a:xfrm>
            <a:off x="5494084" y="2729286"/>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rgbClr val="9E9E9E"/>
                </a:solidFill>
                <a:latin typeface="Raleway Black"/>
                <a:ea typeface="Raleway Black"/>
                <a:cs typeface="Raleway Black"/>
                <a:sym typeface="Raleway Black"/>
              </a:rPr>
              <a:t>D</a:t>
            </a:r>
            <a:endParaRPr sz="1943">
              <a:solidFill>
                <a:srgbClr val="9E9E9E"/>
              </a:solidFill>
              <a:latin typeface="Raleway Black"/>
              <a:ea typeface="Raleway Black"/>
              <a:cs typeface="Raleway Black"/>
              <a:sym typeface="Raleway Black"/>
            </a:endParaRPr>
          </a:p>
        </p:txBody>
      </p:sp>
      <p:sp>
        <p:nvSpPr>
          <p:cNvPr id="2802" name="Google Shape;2802;p176"/>
          <p:cNvSpPr txBox="1"/>
          <p:nvPr/>
        </p:nvSpPr>
        <p:spPr>
          <a:xfrm>
            <a:off x="7124965" y="2729286"/>
            <a:ext cx="387900" cy="299100"/>
          </a:xfrm>
          <a:prstGeom prst="rect">
            <a:avLst/>
          </a:prstGeom>
          <a:noFill/>
          <a:ln>
            <a:noFill/>
          </a:ln>
        </p:spPr>
        <p:txBody>
          <a:bodyPr spcFirstLastPara="1" wrap="square" lIns="143025" tIns="0" rIns="143025" bIns="0" anchor="t" anchorCtr="0">
            <a:spAutoFit/>
          </a:bodyPr>
          <a:lstStyle/>
          <a:p>
            <a:pPr marL="0" lvl="0" indent="0" algn="l" rtl="0">
              <a:spcBef>
                <a:spcPts val="0"/>
              </a:spcBef>
              <a:spcAft>
                <a:spcPts val="0"/>
              </a:spcAft>
              <a:buNone/>
            </a:pPr>
            <a:r>
              <a:rPr lang="en" sz="1943">
                <a:solidFill>
                  <a:srgbClr val="EA9999"/>
                </a:solidFill>
                <a:latin typeface="Raleway Black"/>
                <a:ea typeface="Raleway Black"/>
                <a:cs typeface="Raleway Black"/>
                <a:sym typeface="Raleway Black"/>
              </a:rPr>
              <a:t>E</a:t>
            </a:r>
            <a:endParaRPr sz="1943">
              <a:solidFill>
                <a:srgbClr val="EA9999"/>
              </a:solidFill>
              <a:latin typeface="Raleway Black"/>
              <a:ea typeface="Raleway Black"/>
              <a:cs typeface="Raleway Black"/>
              <a:sym typeface="Raleway Black"/>
            </a:endParaRPr>
          </a:p>
        </p:txBody>
      </p:sp>
      <p:sp>
        <p:nvSpPr>
          <p:cNvPr id="2803" name="Google Shape;2803;p176"/>
          <p:cNvSpPr txBox="1"/>
          <p:nvPr/>
        </p:nvSpPr>
        <p:spPr>
          <a:xfrm>
            <a:off x="191281" y="4088049"/>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8.5</a:t>
            </a:r>
            <a:endParaRPr sz="1307">
              <a:solidFill>
                <a:srgbClr val="00FF00"/>
              </a:solidFill>
              <a:latin typeface="Open Sans"/>
              <a:ea typeface="Open Sans"/>
              <a:cs typeface="Open Sans"/>
              <a:sym typeface="Open Sans"/>
            </a:endParaRPr>
          </a:p>
        </p:txBody>
      </p:sp>
      <p:sp>
        <p:nvSpPr>
          <p:cNvPr id="2804" name="Google Shape;2804;p176"/>
          <p:cNvSpPr txBox="1"/>
          <p:nvPr/>
        </p:nvSpPr>
        <p:spPr>
          <a:xfrm>
            <a:off x="484587" y="2761628"/>
            <a:ext cx="1081200" cy="402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June </a:t>
            </a:r>
            <a:endParaRPr sz="1307">
              <a:solidFill>
                <a:srgbClr val="00FFFF"/>
              </a:solidFill>
              <a:latin typeface="Open Sans"/>
              <a:ea typeface="Open Sans"/>
              <a:cs typeface="Open Sans"/>
              <a:sym typeface="Open Sans"/>
            </a:endParaRPr>
          </a:p>
          <a:p>
            <a:pPr marL="0" lvl="0" indent="0" algn="r" rtl="0">
              <a:spcBef>
                <a:spcPts val="0"/>
              </a:spcBef>
              <a:spcAft>
                <a:spcPts val="0"/>
              </a:spcAft>
              <a:buNone/>
            </a:pPr>
            <a:r>
              <a:rPr lang="en" sz="1307">
                <a:solidFill>
                  <a:srgbClr val="00FFFF"/>
                </a:solidFill>
                <a:latin typeface="Open Sans"/>
                <a:ea typeface="Open Sans"/>
                <a:cs typeface="Open Sans"/>
                <a:sym typeface="Open Sans"/>
              </a:rPr>
              <a:t>2015</a:t>
            </a:r>
            <a:endParaRPr sz="1307">
              <a:solidFill>
                <a:srgbClr val="00FFFF"/>
              </a:solidFill>
              <a:latin typeface="Open Sans"/>
              <a:ea typeface="Open Sans"/>
              <a:cs typeface="Open Sans"/>
              <a:sym typeface="Open Sans"/>
            </a:endParaRPr>
          </a:p>
        </p:txBody>
      </p:sp>
      <p:sp>
        <p:nvSpPr>
          <p:cNvPr id="2805" name="Google Shape;2805;p176"/>
          <p:cNvSpPr txBox="1"/>
          <p:nvPr/>
        </p:nvSpPr>
        <p:spPr>
          <a:xfrm>
            <a:off x="2528721" y="2791226"/>
            <a:ext cx="1081200" cy="201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July ‘15</a:t>
            </a:r>
            <a:endParaRPr sz="1307">
              <a:solidFill>
                <a:srgbClr val="00FFFF"/>
              </a:solidFill>
              <a:latin typeface="Open Sans"/>
              <a:ea typeface="Open Sans"/>
              <a:cs typeface="Open Sans"/>
              <a:sym typeface="Open Sans"/>
            </a:endParaRPr>
          </a:p>
        </p:txBody>
      </p:sp>
      <p:sp>
        <p:nvSpPr>
          <p:cNvPr id="2806" name="Google Shape;2806;p176"/>
          <p:cNvSpPr txBox="1"/>
          <p:nvPr/>
        </p:nvSpPr>
        <p:spPr>
          <a:xfrm>
            <a:off x="2088404" y="4088049"/>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8.2</a:t>
            </a:r>
            <a:endParaRPr sz="1307">
              <a:solidFill>
                <a:srgbClr val="00FF00"/>
              </a:solidFill>
              <a:latin typeface="Open Sans"/>
              <a:ea typeface="Open Sans"/>
              <a:cs typeface="Open Sans"/>
              <a:sym typeface="Open Sans"/>
            </a:endParaRPr>
          </a:p>
        </p:txBody>
      </p:sp>
      <p:sp>
        <p:nvSpPr>
          <p:cNvPr id="2807" name="Google Shape;2807;p176"/>
          <p:cNvSpPr txBox="1"/>
          <p:nvPr/>
        </p:nvSpPr>
        <p:spPr>
          <a:xfrm>
            <a:off x="5962848" y="2778294"/>
            <a:ext cx="1081200" cy="201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April ‘16</a:t>
            </a:r>
            <a:endParaRPr sz="1307">
              <a:solidFill>
                <a:srgbClr val="00FFFF"/>
              </a:solidFill>
              <a:latin typeface="Open Sans"/>
              <a:ea typeface="Open Sans"/>
              <a:cs typeface="Open Sans"/>
              <a:sym typeface="Open Sans"/>
            </a:endParaRPr>
          </a:p>
        </p:txBody>
      </p:sp>
      <p:sp>
        <p:nvSpPr>
          <p:cNvPr id="2808" name="Google Shape;2808;p176"/>
          <p:cNvSpPr txBox="1"/>
          <p:nvPr/>
        </p:nvSpPr>
        <p:spPr>
          <a:xfrm>
            <a:off x="5595988" y="4061852"/>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4.6</a:t>
            </a:r>
            <a:endParaRPr sz="1307">
              <a:solidFill>
                <a:srgbClr val="00FF00"/>
              </a:solidFill>
              <a:latin typeface="Open Sans"/>
              <a:ea typeface="Open Sans"/>
              <a:cs typeface="Open Sans"/>
              <a:sym typeface="Open Sans"/>
            </a:endParaRPr>
          </a:p>
        </p:txBody>
      </p:sp>
      <p:sp>
        <p:nvSpPr>
          <p:cNvPr id="2809" name="Google Shape;2809;p176"/>
          <p:cNvSpPr txBox="1"/>
          <p:nvPr/>
        </p:nvSpPr>
        <p:spPr>
          <a:xfrm>
            <a:off x="7914498" y="2778294"/>
            <a:ext cx="1081200" cy="201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307">
                <a:solidFill>
                  <a:srgbClr val="00FFFF"/>
                </a:solidFill>
                <a:latin typeface="Open Sans"/>
                <a:ea typeface="Open Sans"/>
                <a:cs typeface="Open Sans"/>
                <a:sym typeface="Open Sans"/>
              </a:rPr>
              <a:t>July ’16</a:t>
            </a:r>
            <a:endParaRPr sz="1307">
              <a:solidFill>
                <a:srgbClr val="00FFFF"/>
              </a:solidFill>
              <a:latin typeface="Open Sans"/>
              <a:ea typeface="Open Sans"/>
              <a:cs typeface="Open Sans"/>
              <a:sym typeface="Open Sans"/>
            </a:endParaRPr>
          </a:p>
        </p:txBody>
      </p:sp>
      <p:sp>
        <p:nvSpPr>
          <p:cNvPr id="2810" name="Google Shape;2810;p176"/>
          <p:cNvSpPr txBox="1"/>
          <p:nvPr/>
        </p:nvSpPr>
        <p:spPr>
          <a:xfrm>
            <a:off x="7446864" y="4064747"/>
            <a:ext cx="1554600" cy="490200"/>
          </a:xfrm>
          <a:prstGeom prst="rect">
            <a:avLst/>
          </a:prstGeom>
          <a:noFill/>
          <a:ln>
            <a:noFill/>
          </a:ln>
        </p:spPr>
        <p:txBody>
          <a:bodyPr spcFirstLastPara="1" wrap="square" lIns="143025" tIns="143025" rIns="143025" bIns="143025" anchor="t" anchorCtr="0">
            <a:spAutoFit/>
          </a:bodyPr>
          <a:lstStyle/>
          <a:p>
            <a:pPr marL="0" lvl="0" indent="0" algn="l" rtl="0">
              <a:spcBef>
                <a:spcPts val="0"/>
              </a:spcBef>
              <a:spcAft>
                <a:spcPts val="0"/>
              </a:spcAft>
              <a:buNone/>
            </a:pPr>
            <a:r>
              <a:rPr lang="en" sz="1307">
                <a:solidFill>
                  <a:srgbClr val="00FF00"/>
                </a:solidFill>
                <a:latin typeface="Open Sans"/>
                <a:ea typeface="Open Sans"/>
                <a:cs typeface="Open Sans"/>
                <a:sym typeface="Open Sans"/>
              </a:rPr>
              <a:t>SUV</a:t>
            </a:r>
            <a:r>
              <a:rPr lang="en" sz="1307" baseline="-25000">
                <a:solidFill>
                  <a:srgbClr val="00FF00"/>
                </a:solidFill>
                <a:latin typeface="Open Sans"/>
                <a:ea typeface="Open Sans"/>
                <a:cs typeface="Open Sans"/>
                <a:sym typeface="Open Sans"/>
              </a:rPr>
              <a:t>max</a:t>
            </a:r>
            <a:r>
              <a:rPr lang="en" sz="1307">
                <a:solidFill>
                  <a:srgbClr val="00FF00"/>
                </a:solidFill>
                <a:latin typeface="Open Sans"/>
                <a:ea typeface="Open Sans"/>
                <a:cs typeface="Open Sans"/>
                <a:sym typeface="Open Sans"/>
              </a:rPr>
              <a:t> 6.6</a:t>
            </a:r>
            <a:endParaRPr sz="1307">
              <a:solidFill>
                <a:srgbClr val="00FF00"/>
              </a:solidFill>
              <a:latin typeface="Open Sans"/>
              <a:ea typeface="Open Sans"/>
              <a:cs typeface="Open Sans"/>
              <a:sym typeface="Open Sans"/>
            </a:endParaRPr>
          </a:p>
        </p:txBody>
      </p:sp>
      <p:sp>
        <p:nvSpPr>
          <p:cNvPr id="2811" name="Google Shape;2811;p176"/>
          <p:cNvSpPr txBox="1">
            <a:spLocks noGrp="1"/>
          </p:cNvSpPr>
          <p:nvPr>
            <p:ph type="body" idx="1"/>
          </p:nvPr>
        </p:nvSpPr>
        <p:spPr>
          <a:xfrm>
            <a:off x="729450" y="1393075"/>
            <a:ext cx="3251700" cy="8523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1200"/>
              </a:spcAft>
              <a:buNone/>
            </a:pPr>
            <a:r>
              <a:rPr lang="en">
                <a:solidFill>
                  <a:srgbClr val="595959"/>
                </a:solidFill>
              </a:rPr>
              <a:t>48M developed ascending aortic graft infection with </a:t>
            </a:r>
            <a:r>
              <a:rPr lang="en" i="1">
                <a:solidFill>
                  <a:srgbClr val="595959"/>
                </a:solidFill>
              </a:rPr>
              <a:t>strep constellatus</a:t>
            </a:r>
            <a:r>
              <a:rPr lang="en">
                <a:solidFill>
                  <a:srgbClr val="595959"/>
                </a:solidFill>
              </a:rPr>
              <a:t> &amp; </a:t>
            </a:r>
            <a:r>
              <a:rPr lang="en" i="1">
                <a:solidFill>
                  <a:srgbClr val="595959"/>
                </a:solidFill>
              </a:rPr>
              <a:t>Aggregatibacter aphrophilus</a:t>
            </a:r>
            <a:r>
              <a:rPr lang="en">
                <a:solidFill>
                  <a:srgbClr val="595959"/>
                </a:solidFill>
              </a:rPr>
              <a:t>. </a:t>
            </a:r>
            <a:endParaRPr>
              <a:solidFill>
                <a:srgbClr val="595959"/>
              </a:solidFill>
            </a:endParaRPr>
          </a:p>
        </p:txBody>
      </p:sp>
      <p:sp>
        <p:nvSpPr>
          <p:cNvPr id="2815" name="Google Shape;2815;p176"/>
          <p:cNvSpPr txBox="1">
            <a:spLocks noGrp="1"/>
          </p:cNvSpPr>
          <p:nvPr>
            <p:ph type="body" idx="1"/>
          </p:nvPr>
        </p:nvSpPr>
        <p:spPr>
          <a:xfrm>
            <a:off x="7150600" y="1703875"/>
            <a:ext cx="1870800" cy="1025400"/>
          </a:xfrm>
          <a:prstGeom prst="rect">
            <a:avLst/>
          </a:prstGeom>
        </p:spPr>
        <p:txBody>
          <a:bodyPr spcFirstLastPara="1" wrap="square" lIns="91425" tIns="91425" rIns="91425" bIns="91425" anchor="b" anchorCtr="0">
            <a:normAutofit fontScale="85000" lnSpcReduction="20000"/>
          </a:bodyPr>
          <a:lstStyle/>
          <a:p>
            <a:pPr marL="0" lvl="0" indent="0" algn="l" rtl="0">
              <a:spcBef>
                <a:spcPts val="0"/>
              </a:spcBef>
              <a:spcAft>
                <a:spcPts val="1200"/>
              </a:spcAft>
              <a:buNone/>
            </a:pPr>
            <a:r>
              <a:rPr lang="en">
                <a:latin typeface="Open Sans ExtraBold"/>
                <a:ea typeface="Open Sans ExtraBold"/>
                <a:cs typeface="Open Sans ExtraBold"/>
                <a:sym typeface="Open Sans ExtraBold"/>
              </a:rPr>
              <a:t>E)</a:t>
            </a:r>
            <a:r>
              <a:rPr lang="en"/>
              <a:t> Starts having </a:t>
            </a:r>
            <a:r>
              <a:rPr lang="en" b="1">
                <a:solidFill>
                  <a:srgbClr val="DF382C"/>
                </a:solidFill>
              </a:rPr>
              <a:t>increased uptake</a:t>
            </a:r>
            <a:r>
              <a:rPr lang="en"/>
              <a:t> after a dental procedure in June ‘16</a:t>
            </a:r>
            <a:endParaRPr/>
          </a:p>
        </p:txBody>
      </p:sp>
      <p:pic>
        <p:nvPicPr>
          <p:cNvPr id="2816" name="Google Shape;2816;p176"/>
          <p:cNvPicPr preferRelativeResize="0"/>
          <p:nvPr/>
        </p:nvPicPr>
        <p:blipFill>
          <a:blip r:embed="rId5">
            <a:alphaModFix/>
          </a:blip>
          <a:stretch>
            <a:fillRect/>
          </a:stretch>
        </p:blipFill>
        <p:spPr>
          <a:xfrm>
            <a:off x="7955000" y="0"/>
            <a:ext cx="1148427" cy="1052725"/>
          </a:xfrm>
          <a:prstGeom prst="rect">
            <a:avLst/>
          </a:prstGeom>
          <a:noFill/>
          <a:ln>
            <a:noFill/>
          </a:ln>
        </p:spPr>
      </p:pic>
      <p:sp>
        <p:nvSpPr>
          <p:cNvPr id="10" name="Google Shape;2787;p175">
            <a:extLst>
              <a:ext uri="{FF2B5EF4-FFF2-40B4-BE49-F238E27FC236}">
                <a16:creationId xmlns:a16="http://schemas.microsoft.com/office/drawing/2014/main" id="{DD806324-8A20-9159-D171-94C8C66E2CE2}"/>
              </a:ext>
            </a:extLst>
          </p:cNvPr>
          <p:cNvSpPr txBox="1">
            <a:spLocks/>
          </p:cNvSpPr>
          <p:nvPr/>
        </p:nvSpPr>
        <p:spPr>
          <a:xfrm>
            <a:off x="108299" y="2326924"/>
            <a:ext cx="1637581" cy="535200"/>
          </a:xfrm>
          <a:prstGeom prst="rect">
            <a:avLst/>
          </a:prstGeom>
          <a:noFill/>
          <a:ln>
            <a:noFill/>
          </a:ln>
        </p:spPr>
        <p:txBody>
          <a:bodyPr spcFirstLastPara="1" wrap="square" lIns="91425" tIns="91425" rIns="91425" bIns="91425" anchor="b" anchorCtr="0">
            <a:normAutofit fontScale="92500"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1pPr>
            <a:lvl2pPr marL="914400" marR="0" lvl="1"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2pPr>
            <a:lvl3pPr marL="1371600" marR="0" lvl="2"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3pPr>
            <a:lvl4pPr marL="1828800" marR="0" lvl="3"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4pPr>
            <a:lvl5pPr marL="2286000" marR="0" lvl="4"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5pPr>
            <a:lvl6pPr marL="2743200" marR="0" lvl="5"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6pPr>
            <a:lvl7pPr marL="3200400" marR="0" lvl="6"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7pPr>
            <a:lvl8pPr marL="3657600" marR="0" lvl="7"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8pPr>
            <a:lvl9pPr marL="4114800" marR="0" lvl="8"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9pPr>
          </a:lstStyle>
          <a:p>
            <a:pPr marL="0" indent="0">
              <a:spcAft>
                <a:spcPts val="1200"/>
              </a:spcAft>
              <a:buFont typeface="Open Sans"/>
              <a:buNone/>
            </a:pPr>
            <a:r>
              <a:rPr lang="en-US">
                <a:solidFill>
                  <a:srgbClr val="9E9E9E"/>
                </a:solidFill>
                <a:latin typeface="Open Sans ExtraBold"/>
                <a:ea typeface="Open Sans ExtraBold"/>
                <a:cs typeface="Open Sans ExtraBold"/>
                <a:sym typeface="Open Sans ExtraBold"/>
              </a:rPr>
              <a:t>A)</a:t>
            </a:r>
            <a:r>
              <a:rPr lang="en-US">
                <a:solidFill>
                  <a:srgbClr val="9E9E9E"/>
                </a:solidFill>
              </a:rPr>
              <a:t> Baseline</a:t>
            </a:r>
            <a:endParaRPr lang="en-US" dirty="0">
              <a:solidFill>
                <a:srgbClr val="9E9E9E"/>
              </a:solidFill>
            </a:endParaRPr>
          </a:p>
        </p:txBody>
      </p:sp>
      <p:sp>
        <p:nvSpPr>
          <p:cNvPr id="11" name="Google Shape;2788;p175">
            <a:extLst>
              <a:ext uri="{FF2B5EF4-FFF2-40B4-BE49-F238E27FC236}">
                <a16:creationId xmlns:a16="http://schemas.microsoft.com/office/drawing/2014/main" id="{719F0B5D-4907-E85B-073E-9F462D75F4D3}"/>
              </a:ext>
            </a:extLst>
          </p:cNvPr>
          <p:cNvSpPr txBox="1">
            <a:spLocks/>
          </p:cNvSpPr>
          <p:nvPr/>
        </p:nvSpPr>
        <p:spPr>
          <a:xfrm>
            <a:off x="1739200" y="2317150"/>
            <a:ext cx="1870800" cy="544974"/>
          </a:xfrm>
          <a:prstGeom prst="rect">
            <a:avLst/>
          </a:prstGeom>
          <a:noFill/>
          <a:ln>
            <a:noFill/>
          </a:ln>
        </p:spPr>
        <p:txBody>
          <a:bodyPr spcFirstLastPara="1" wrap="square" lIns="91425" tIns="91425" rIns="91425" bIns="91425" anchor="b" anchorCtr="0">
            <a:normAutofit fontScale="92500"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1pPr>
            <a:lvl2pPr marL="914400" marR="0" lvl="1"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2pPr>
            <a:lvl3pPr marL="1371600" marR="0" lvl="2"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3pPr>
            <a:lvl4pPr marL="1828800" marR="0" lvl="3"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4pPr>
            <a:lvl5pPr marL="2286000" marR="0" lvl="4"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5pPr>
            <a:lvl6pPr marL="2743200" marR="0" lvl="5"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6pPr>
            <a:lvl7pPr marL="3200400" marR="0" lvl="6"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7pPr>
            <a:lvl8pPr marL="3657600" marR="0" lvl="7"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8pPr>
            <a:lvl9pPr marL="4114800" marR="0" lvl="8"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9pPr>
          </a:lstStyle>
          <a:p>
            <a:pPr marL="0" indent="0">
              <a:spcAft>
                <a:spcPts val="1200"/>
              </a:spcAft>
              <a:buFont typeface="Open Sans"/>
              <a:buNone/>
            </a:pPr>
            <a:r>
              <a:rPr lang="en-US" dirty="0">
                <a:solidFill>
                  <a:srgbClr val="9E9E9E"/>
                </a:solidFill>
                <a:latin typeface="Open Sans ExtraBold"/>
                <a:ea typeface="Open Sans ExtraBold"/>
                <a:cs typeface="Open Sans ExtraBold"/>
                <a:sym typeface="Open Sans ExtraBold"/>
              </a:rPr>
              <a:t>B)</a:t>
            </a:r>
            <a:r>
              <a:rPr lang="en-US" dirty="0">
                <a:solidFill>
                  <a:srgbClr val="9E9E9E"/>
                </a:solidFill>
              </a:rPr>
              <a:t> Started </a:t>
            </a:r>
            <a:r>
              <a:rPr lang="en-US" dirty="0" err="1">
                <a:solidFill>
                  <a:srgbClr val="9E9E9E"/>
                </a:solidFill>
              </a:rPr>
              <a:t>levaquin</a:t>
            </a:r>
            <a:endParaRPr lang="en-US" dirty="0">
              <a:solidFill>
                <a:srgbClr val="9E9E9E"/>
              </a:solidFill>
            </a:endParaRPr>
          </a:p>
        </p:txBody>
      </p:sp>
      <p:sp>
        <p:nvSpPr>
          <p:cNvPr id="14" name="Google Shape;2789;p175">
            <a:extLst>
              <a:ext uri="{FF2B5EF4-FFF2-40B4-BE49-F238E27FC236}">
                <a16:creationId xmlns:a16="http://schemas.microsoft.com/office/drawing/2014/main" id="{CD104F89-DD72-FA2D-BB5B-F06C429F0617}"/>
              </a:ext>
            </a:extLst>
          </p:cNvPr>
          <p:cNvSpPr txBox="1">
            <a:spLocks/>
          </p:cNvSpPr>
          <p:nvPr/>
        </p:nvSpPr>
        <p:spPr>
          <a:xfrm>
            <a:off x="3679600" y="2326924"/>
            <a:ext cx="3471000" cy="490199"/>
          </a:xfrm>
          <a:prstGeom prst="rect">
            <a:avLst/>
          </a:prstGeom>
          <a:noFill/>
          <a:ln>
            <a:noFill/>
          </a:ln>
        </p:spPr>
        <p:txBody>
          <a:bodyPr spcFirstLastPara="1" wrap="square" lIns="91425" tIns="91425" rIns="91425" bIns="91425" anchor="b" anchorCtr="0">
            <a:normAutofit fontScale="77500" lnSpcReduction="2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Open Sans"/>
              <a:buChar char="●"/>
              <a:defRPr sz="1300" b="0" i="0" u="none" strike="noStrike" cap="none">
                <a:solidFill>
                  <a:schemeClr val="dk2"/>
                </a:solidFill>
                <a:latin typeface="Open Sans"/>
                <a:ea typeface="Open Sans"/>
                <a:cs typeface="Open Sans"/>
                <a:sym typeface="Open Sans"/>
              </a:defRPr>
            </a:lvl1pPr>
            <a:lvl2pPr marL="914400" marR="0" lvl="1"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2pPr>
            <a:lvl3pPr marL="1371600" marR="0" lvl="2"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3pPr>
            <a:lvl4pPr marL="1828800" marR="0" lvl="3"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4pPr>
            <a:lvl5pPr marL="2286000" marR="0" lvl="4"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5pPr>
            <a:lvl6pPr marL="2743200" marR="0" lvl="5"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6pPr>
            <a:lvl7pPr marL="3200400" marR="0" lvl="6"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7pPr>
            <a:lvl8pPr marL="3657600" marR="0" lvl="7"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8pPr>
            <a:lvl9pPr marL="4114800" marR="0" lvl="8" indent="-298450" algn="l" rtl="0">
              <a:lnSpc>
                <a:spcPct val="115000"/>
              </a:lnSpc>
              <a:spcBef>
                <a:spcPts val="0"/>
              </a:spcBef>
              <a:spcAft>
                <a:spcPts val="0"/>
              </a:spcAft>
              <a:buClr>
                <a:schemeClr val="accent1"/>
              </a:buClr>
              <a:buSzPts val="1100"/>
              <a:buFont typeface="Open Sans"/>
              <a:buChar char="■"/>
              <a:defRPr sz="1100" b="0" i="0" u="none" strike="noStrike" cap="none">
                <a:solidFill>
                  <a:schemeClr val="accent1"/>
                </a:solidFill>
                <a:latin typeface="Open Sans"/>
                <a:ea typeface="Open Sans"/>
                <a:cs typeface="Open Sans"/>
                <a:sym typeface="Open Sans"/>
              </a:defRPr>
            </a:lvl9pPr>
          </a:lstStyle>
          <a:p>
            <a:pPr marL="0" indent="0">
              <a:spcAft>
                <a:spcPts val="1200"/>
              </a:spcAft>
              <a:buFont typeface="Open Sans"/>
              <a:buNone/>
            </a:pPr>
            <a:r>
              <a:rPr lang="en-US" dirty="0">
                <a:solidFill>
                  <a:srgbClr val="9E9E9E"/>
                </a:solidFill>
                <a:latin typeface="Open Sans ExtraBold"/>
                <a:ea typeface="Open Sans ExtraBold"/>
                <a:cs typeface="Open Sans ExtraBold"/>
                <a:sym typeface="Open Sans ExtraBold"/>
              </a:rPr>
              <a:t>C &amp; D)</a:t>
            </a:r>
            <a:r>
              <a:rPr lang="en-US" dirty="0">
                <a:solidFill>
                  <a:srgbClr val="9E9E9E"/>
                </a:solidFill>
              </a:rPr>
              <a:t> Improvement of SUV over ~1 year</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820"/>
        <p:cNvGrpSpPr/>
        <p:nvPr/>
      </p:nvGrpSpPr>
      <p:grpSpPr>
        <a:xfrm>
          <a:off x="0" y="0"/>
          <a:ext cx="0" cy="0"/>
          <a:chOff x="0" y="0"/>
          <a:chExt cx="0" cy="0"/>
        </a:xfrm>
      </p:grpSpPr>
      <p:sp>
        <p:nvSpPr>
          <p:cNvPr id="2821" name="Google Shape;2821;p177"/>
          <p:cNvSpPr txBox="1">
            <a:spLocks noGrp="1"/>
          </p:cNvSpPr>
          <p:nvPr>
            <p:ph type="title"/>
          </p:nvPr>
        </p:nvSpPr>
        <p:spPr>
          <a:xfrm>
            <a:off x="729450" y="632850"/>
            <a:ext cx="3251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3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822" name="Google Shape;2822;p177"/>
          <p:cNvSpPr txBox="1">
            <a:spLocks noGrp="1"/>
          </p:cNvSpPr>
          <p:nvPr>
            <p:ph type="body" idx="1"/>
          </p:nvPr>
        </p:nvSpPr>
        <p:spPr>
          <a:xfrm>
            <a:off x="729450" y="1393075"/>
            <a:ext cx="3251700" cy="2603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858585"/>
                </a:solidFill>
              </a:rPr>
              <a:t>48M developed ascending aortic graft infection with </a:t>
            </a:r>
            <a:r>
              <a:rPr lang="en" i="1">
                <a:solidFill>
                  <a:srgbClr val="858585"/>
                </a:solidFill>
              </a:rPr>
              <a:t>strep constellatus</a:t>
            </a:r>
            <a:r>
              <a:rPr lang="en">
                <a:solidFill>
                  <a:srgbClr val="858585"/>
                </a:solidFill>
              </a:rPr>
              <a:t> &amp; </a:t>
            </a:r>
            <a:r>
              <a:rPr lang="en" i="1">
                <a:solidFill>
                  <a:srgbClr val="858585"/>
                </a:solidFill>
              </a:rPr>
              <a:t>Aggregatibacter aphrophilus</a:t>
            </a:r>
            <a:r>
              <a:rPr lang="en">
                <a:solidFill>
                  <a:srgbClr val="858585"/>
                </a:solidFill>
              </a:rPr>
              <a:t>. Treated with levofloxacin (starting at </a:t>
            </a:r>
            <a:r>
              <a:rPr lang="en" b="1">
                <a:solidFill>
                  <a:srgbClr val="858585"/>
                </a:solidFill>
              </a:rPr>
              <a:t>B</a:t>
            </a:r>
            <a:r>
              <a:rPr lang="en">
                <a:solidFill>
                  <a:srgbClr val="858585"/>
                </a:solidFill>
              </a:rPr>
              <a:t>) with good initial response (</a:t>
            </a:r>
            <a:r>
              <a:rPr lang="en" b="1">
                <a:solidFill>
                  <a:srgbClr val="858585"/>
                </a:solidFill>
              </a:rPr>
              <a:t>B-D</a:t>
            </a:r>
            <a:r>
              <a:rPr lang="en">
                <a:solidFill>
                  <a:srgbClr val="858585"/>
                </a:solidFill>
              </a:rPr>
              <a:t>)</a:t>
            </a:r>
            <a:r>
              <a:rPr lang="en"/>
              <a:t> until increased uptake (</a:t>
            </a:r>
            <a:r>
              <a:rPr lang="en" b="1">
                <a:solidFill>
                  <a:srgbClr val="EF1E0E"/>
                </a:solidFill>
              </a:rPr>
              <a:t>E</a:t>
            </a:r>
            <a:r>
              <a:rPr lang="en"/>
              <a:t>) after dental procedure. Blood cultures (</a:t>
            </a:r>
            <a:r>
              <a:rPr lang="en" b="1"/>
              <a:t>F</a:t>
            </a:r>
            <a:r>
              <a:rPr lang="en"/>
              <a:t>) grew levofloxacin-resistant </a:t>
            </a:r>
            <a:r>
              <a:rPr lang="en" i="1"/>
              <a:t>Prevotella</a:t>
            </a:r>
            <a:r>
              <a:rPr lang="en"/>
              <a:t> spp.</a:t>
            </a:r>
            <a:endParaRPr/>
          </a:p>
        </p:txBody>
      </p:sp>
      <p:pic>
        <p:nvPicPr>
          <p:cNvPr id="2823" name="Google Shape;2823;p177"/>
          <p:cNvPicPr preferRelativeResize="0"/>
          <p:nvPr/>
        </p:nvPicPr>
        <p:blipFill rotWithShape="1">
          <a:blip r:embed="rId4">
            <a:alphaModFix/>
          </a:blip>
          <a:srcRect t="17183" b="67336"/>
          <a:stretch/>
        </p:blipFill>
        <p:spPr>
          <a:xfrm>
            <a:off x="4067273" y="13025"/>
            <a:ext cx="5000520" cy="1636024"/>
          </a:xfrm>
          <a:prstGeom prst="rect">
            <a:avLst/>
          </a:prstGeom>
          <a:noFill/>
          <a:ln>
            <a:noFill/>
          </a:ln>
        </p:spPr>
      </p:pic>
      <p:pic>
        <p:nvPicPr>
          <p:cNvPr id="2824" name="Google Shape;2824;p177"/>
          <p:cNvPicPr preferRelativeResize="0"/>
          <p:nvPr/>
        </p:nvPicPr>
        <p:blipFill rotWithShape="1">
          <a:blip r:embed="rId4">
            <a:alphaModFix/>
          </a:blip>
          <a:srcRect t="49999" b="34521"/>
          <a:stretch/>
        </p:blipFill>
        <p:spPr>
          <a:xfrm>
            <a:off x="4067256" y="1702358"/>
            <a:ext cx="5000520" cy="1636024"/>
          </a:xfrm>
          <a:prstGeom prst="rect">
            <a:avLst/>
          </a:prstGeom>
          <a:noFill/>
          <a:ln>
            <a:noFill/>
          </a:ln>
        </p:spPr>
      </p:pic>
      <p:sp>
        <p:nvSpPr>
          <p:cNvPr id="2825" name="Google Shape;2825;p177"/>
          <p:cNvSpPr txBox="1"/>
          <p:nvPr/>
        </p:nvSpPr>
        <p:spPr>
          <a:xfrm>
            <a:off x="4067251" y="24590"/>
            <a:ext cx="5046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A</a:t>
            </a:r>
            <a:r>
              <a:rPr lang="en" sz="1784">
                <a:solidFill>
                  <a:srgbClr val="9E9E9E"/>
                </a:solidFill>
                <a:latin typeface="Open Sans ExtraBold"/>
                <a:ea typeface="Open Sans ExtraBold"/>
                <a:cs typeface="Open Sans ExtraBold"/>
                <a:sym typeface="Open Sans ExtraBold"/>
              </a:rPr>
              <a:t> </a:t>
            </a:r>
            <a:endParaRPr sz="1284">
              <a:solidFill>
                <a:srgbClr val="9E9E9E"/>
              </a:solidFill>
              <a:latin typeface="Open Sans"/>
              <a:ea typeface="Open Sans"/>
              <a:cs typeface="Open Sans"/>
              <a:sym typeface="Open Sans"/>
            </a:endParaRPr>
          </a:p>
        </p:txBody>
      </p:sp>
      <p:sp>
        <p:nvSpPr>
          <p:cNvPr id="2826" name="Google Shape;2826;p177"/>
          <p:cNvSpPr txBox="1"/>
          <p:nvPr/>
        </p:nvSpPr>
        <p:spPr>
          <a:xfrm>
            <a:off x="5564638" y="24593"/>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B</a:t>
            </a:r>
            <a:endParaRPr sz="1784">
              <a:solidFill>
                <a:srgbClr val="9E9E9E"/>
              </a:solidFill>
              <a:latin typeface="Raleway Black"/>
              <a:ea typeface="Raleway Black"/>
              <a:cs typeface="Raleway Black"/>
              <a:sym typeface="Raleway Black"/>
            </a:endParaRPr>
          </a:p>
        </p:txBody>
      </p:sp>
      <p:sp>
        <p:nvSpPr>
          <p:cNvPr id="2827" name="Google Shape;2827;p177"/>
          <p:cNvSpPr txBox="1"/>
          <p:nvPr/>
        </p:nvSpPr>
        <p:spPr>
          <a:xfrm>
            <a:off x="7346175" y="24593"/>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C</a:t>
            </a:r>
            <a:endParaRPr sz="1784">
              <a:solidFill>
                <a:srgbClr val="9E9E9E"/>
              </a:solidFill>
              <a:latin typeface="Raleway Black"/>
              <a:ea typeface="Raleway Black"/>
              <a:cs typeface="Raleway Black"/>
              <a:sym typeface="Raleway Black"/>
            </a:endParaRPr>
          </a:p>
        </p:txBody>
      </p:sp>
      <p:sp>
        <p:nvSpPr>
          <p:cNvPr id="2828" name="Google Shape;2828;p177"/>
          <p:cNvSpPr txBox="1"/>
          <p:nvPr/>
        </p:nvSpPr>
        <p:spPr>
          <a:xfrm>
            <a:off x="4067282"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D</a:t>
            </a:r>
            <a:endParaRPr sz="1784">
              <a:solidFill>
                <a:srgbClr val="9E9E9E"/>
              </a:solidFill>
              <a:latin typeface="Raleway Black"/>
              <a:ea typeface="Raleway Black"/>
              <a:cs typeface="Raleway Black"/>
              <a:sym typeface="Raleway Black"/>
            </a:endParaRPr>
          </a:p>
        </p:txBody>
      </p:sp>
      <p:sp>
        <p:nvSpPr>
          <p:cNvPr id="2829" name="Google Shape;2829;p177"/>
          <p:cNvSpPr txBox="1"/>
          <p:nvPr/>
        </p:nvSpPr>
        <p:spPr>
          <a:xfrm>
            <a:off x="5564638"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EA9999"/>
                </a:solidFill>
                <a:latin typeface="Raleway Black"/>
                <a:ea typeface="Raleway Black"/>
                <a:cs typeface="Raleway Black"/>
                <a:sym typeface="Raleway Black"/>
              </a:rPr>
              <a:t>E</a:t>
            </a:r>
            <a:endParaRPr sz="1784">
              <a:solidFill>
                <a:srgbClr val="EA9999"/>
              </a:solidFill>
              <a:latin typeface="Raleway Black"/>
              <a:ea typeface="Raleway Black"/>
              <a:cs typeface="Raleway Black"/>
              <a:sym typeface="Raleway Black"/>
            </a:endParaRPr>
          </a:p>
        </p:txBody>
      </p:sp>
      <p:sp>
        <p:nvSpPr>
          <p:cNvPr id="2830" name="Google Shape;2830;p177"/>
          <p:cNvSpPr txBox="1"/>
          <p:nvPr/>
        </p:nvSpPr>
        <p:spPr>
          <a:xfrm>
            <a:off x="7346175"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chemeClr val="lt1"/>
                </a:solidFill>
                <a:latin typeface="Raleway Black"/>
                <a:ea typeface="Raleway Black"/>
                <a:cs typeface="Raleway Black"/>
                <a:sym typeface="Raleway Black"/>
              </a:rPr>
              <a:t>F</a:t>
            </a:r>
            <a:endParaRPr sz="1784">
              <a:solidFill>
                <a:schemeClr val="lt1"/>
              </a:solidFill>
              <a:latin typeface="Raleway Black"/>
              <a:ea typeface="Raleway Black"/>
              <a:cs typeface="Raleway Black"/>
              <a:sym typeface="Raleway Black"/>
            </a:endParaRPr>
          </a:p>
        </p:txBody>
      </p:sp>
      <p:sp>
        <p:nvSpPr>
          <p:cNvPr id="2831" name="Google Shape;2831;p177"/>
          <p:cNvSpPr txBox="1"/>
          <p:nvPr/>
        </p:nvSpPr>
        <p:spPr>
          <a:xfrm>
            <a:off x="4143450" y="126025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8.5</a:t>
            </a:r>
            <a:endParaRPr sz="1200">
              <a:solidFill>
                <a:srgbClr val="00FF00"/>
              </a:solidFill>
              <a:latin typeface="Open Sans"/>
              <a:ea typeface="Open Sans"/>
              <a:cs typeface="Open Sans"/>
              <a:sym typeface="Open Sans"/>
            </a:endParaRPr>
          </a:p>
        </p:txBody>
      </p:sp>
      <p:sp>
        <p:nvSpPr>
          <p:cNvPr id="2832" name="Google Shape;2832;p177"/>
          <p:cNvSpPr txBox="1"/>
          <p:nvPr/>
        </p:nvSpPr>
        <p:spPr>
          <a:xfrm>
            <a:off x="4412743" y="42429"/>
            <a:ext cx="992700" cy="369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June </a:t>
            </a:r>
            <a:endParaRPr sz="1200">
              <a:solidFill>
                <a:srgbClr val="00FFFF"/>
              </a:solidFill>
              <a:latin typeface="Open Sans"/>
              <a:ea typeface="Open Sans"/>
              <a:cs typeface="Open Sans"/>
              <a:sym typeface="Open Sans"/>
            </a:endParaRPr>
          </a:p>
          <a:p>
            <a:pPr marL="0" lvl="0" indent="0" algn="r" rtl="0">
              <a:spcBef>
                <a:spcPts val="0"/>
              </a:spcBef>
              <a:spcAft>
                <a:spcPts val="0"/>
              </a:spcAft>
              <a:buNone/>
            </a:pPr>
            <a:r>
              <a:rPr lang="en" sz="1200">
                <a:solidFill>
                  <a:srgbClr val="00FFFF"/>
                </a:solidFill>
                <a:latin typeface="Open Sans"/>
                <a:ea typeface="Open Sans"/>
                <a:cs typeface="Open Sans"/>
                <a:sym typeface="Open Sans"/>
              </a:rPr>
              <a:t>2015</a:t>
            </a:r>
            <a:endParaRPr sz="1200">
              <a:solidFill>
                <a:srgbClr val="00FFFF"/>
              </a:solidFill>
              <a:latin typeface="Open Sans"/>
              <a:ea typeface="Open Sans"/>
              <a:cs typeface="Open Sans"/>
              <a:sym typeface="Open Sans"/>
            </a:endParaRPr>
          </a:p>
        </p:txBody>
      </p:sp>
      <p:sp>
        <p:nvSpPr>
          <p:cNvPr id="2833" name="Google Shape;2833;p177"/>
          <p:cNvSpPr txBox="1"/>
          <p:nvPr/>
        </p:nvSpPr>
        <p:spPr>
          <a:xfrm>
            <a:off x="6289518" y="69604"/>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July ‘15</a:t>
            </a:r>
            <a:endParaRPr sz="1200">
              <a:solidFill>
                <a:srgbClr val="00FFFF"/>
              </a:solidFill>
              <a:latin typeface="Open Sans"/>
              <a:ea typeface="Open Sans"/>
              <a:cs typeface="Open Sans"/>
              <a:sym typeface="Open Sans"/>
            </a:endParaRPr>
          </a:p>
        </p:txBody>
      </p:sp>
      <p:sp>
        <p:nvSpPr>
          <p:cNvPr id="2834" name="Google Shape;2834;p177"/>
          <p:cNvSpPr txBox="1"/>
          <p:nvPr/>
        </p:nvSpPr>
        <p:spPr>
          <a:xfrm>
            <a:off x="5885250" y="126025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8.2</a:t>
            </a:r>
            <a:endParaRPr sz="1200">
              <a:solidFill>
                <a:srgbClr val="00FF00"/>
              </a:solidFill>
              <a:latin typeface="Open Sans"/>
              <a:ea typeface="Open Sans"/>
              <a:cs typeface="Open Sans"/>
              <a:sym typeface="Open Sans"/>
            </a:endParaRPr>
          </a:p>
        </p:txBody>
      </p:sp>
      <p:sp>
        <p:nvSpPr>
          <p:cNvPr id="2835" name="Google Shape;2835;p177"/>
          <p:cNvSpPr txBox="1"/>
          <p:nvPr/>
        </p:nvSpPr>
        <p:spPr>
          <a:xfrm>
            <a:off x="4497668"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April ‘16</a:t>
            </a:r>
            <a:endParaRPr sz="1200">
              <a:solidFill>
                <a:srgbClr val="00FFFF"/>
              </a:solidFill>
              <a:latin typeface="Open Sans"/>
              <a:ea typeface="Open Sans"/>
              <a:cs typeface="Open Sans"/>
              <a:sym typeface="Open Sans"/>
            </a:endParaRPr>
          </a:p>
        </p:txBody>
      </p:sp>
      <p:sp>
        <p:nvSpPr>
          <p:cNvPr id="2836" name="Google Shape;2836;p177"/>
          <p:cNvSpPr txBox="1"/>
          <p:nvPr/>
        </p:nvSpPr>
        <p:spPr>
          <a:xfrm>
            <a:off x="4160843" y="2925814"/>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4.6</a:t>
            </a:r>
            <a:endParaRPr sz="1200">
              <a:solidFill>
                <a:srgbClr val="00FF00"/>
              </a:solidFill>
              <a:latin typeface="Open Sans"/>
              <a:ea typeface="Open Sans"/>
              <a:cs typeface="Open Sans"/>
              <a:sym typeface="Open Sans"/>
            </a:endParaRPr>
          </a:p>
        </p:txBody>
      </p:sp>
      <p:sp>
        <p:nvSpPr>
          <p:cNvPr id="2837" name="Google Shape;2837;p177"/>
          <p:cNvSpPr txBox="1"/>
          <p:nvPr/>
        </p:nvSpPr>
        <p:spPr>
          <a:xfrm>
            <a:off x="6289530"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July ’16</a:t>
            </a:r>
            <a:endParaRPr sz="1200">
              <a:solidFill>
                <a:srgbClr val="00FFFF"/>
              </a:solidFill>
              <a:latin typeface="Open Sans"/>
              <a:ea typeface="Open Sans"/>
              <a:cs typeface="Open Sans"/>
              <a:sym typeface="Open Sans"/>
            </a:endParaRPr>
          </a:p>
        </p:txBody>
      </p:sp>
      <p:sp>
        <p:nvSpPr>
          <p:cNvPr id="2838" name="Google Shape;2838;p177"/>
          <p:cNvSpPr txBox="1"/>
          <p:nvPr/>
        </p:nvSpPr>
        <p:spPr>
          <a:xfrm>
            <a:off x="5860182" y="292847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6.6</a:t>
            </a:r>
            <a:endParaRPr sz="1200">
              <a:solidFill>
                <a:srgbClr val="00FF00"/>
              </a:solidFill>
              <a:latin typeface="Open Sans"/>
              <a:ea typeface="Open Sans"/>
              <a:cs typeface="Open Sans"/>
              <a:sym typeface="Open Sans"/>
            </a:endParaRPr>
          </a:p>
        </p:txBody>
      </p:sp>
      <p:sp>
        <p:nvSpPr>
          <p:cNvPr id="2839" name="Google Shape;2839;p177"/>
          <p:cNvSpPr txBox="1"/>
          <p:nvPr/>
        </p:nvSpPr>
        <p:spPr>
          <a:xfrm>
            <a:off x="8040755"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Sept ‘16</a:t>
            </a:r>
            <a:endParaRPr sz="1200">
              <a:solidFill>
                <a:srgbClr val="00FFFF"/>
              </a:solidFill>
              <a:latin typeface="Open Sans"/>
              <a:ea typeface="Open Sans"/>
              <a:cs typeface="Open Sans"/>
              <a:sym typeface="Open Sans"/>
            </a:endParaRPr>
          </a:p>
        </p:txBody>
      </p:sp>
      <p:sp>
        <p:nvSpPr>
          <p:cNvPr id="2840" name="Google Shape;2840;p177"/>
          <p:cNvSpPr txBox="1"/>
          <p:nvPr/>
        </p:nvSpPr>
        <p:spPr>
          <a:xfrm>
            <a:off x="7671826" y="2904375"/>
            <a:ext cx="12663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9.3</a:t>
            </a:r>
            <a:endParaRPr sz="1200">
              <a:solidFill>
                <a:srgbClr val="00FF00"/>
              </a:solidFill>
              <a:latin typeface="Open Sans"/>
              <a:ea typeface="Open Sans"/>
              <a:cs typeface="Open Sans"/>
              <a:sym typeface="Open Sans"/>
            </a:endParaRPr>
          </a:p>
        </p:txBody>
      </p:sp>
      <p:sp>
        <p:nvSpPr>
          <p:cNvPr id="2841" name="Google Shape;2841;p177"/>
          <p:cNvSpPr txBox="1"/>
          <p:nvPr/>
        </p:nvSpPr>
        <p:spPr>
          <a:xfrm>
            <a:off x="4152075" y="4652600"/>
            <a:ext cx="1683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Dental procedure</a:t>
            </a:r>
            <a:endParaRPr sz="1300">
              <a:solidFill>
                <a:schemeClr val="dk2"/>
              </a:solidFill>
              <a:latin typeface="Open Sans"/>
              <a:ea typeface="Open Sans"/>
              <a:cs typeface="Open Sans"/>
              <a:sym typeface="Open Sans"/>
            </a:endParaRPr>
          </a:p>
        </p:txBody>
      </p:sp>
      <p:cxnSp>
        <p:nvCxnSpPr>
          <p:cNvPr id="2842" name="Google Shape;2842;p177"/>
          <p:cNvCxnSpPr>
            <a:stCxn id="2841" idx="0"/>
          </p:cNvCxnSpPr>
          <p:nvPr/>
        </p:nvCxnSpPr>
        <p:spPr>
          <a:xfrm rot="-5400000">
            <a:off x="4673475" y="3741650"/>
            <a:ext cx="1231500" cy="590400"/>
          </a:xfrm>
          <a:prstGeom prst="bentConnector3">
            <a:avLst>
              <a:gd name="adj1" fmla="val 67988"/>
            </a:avLst>
          </a:prstGeom>
          <a:noFill/>
          <a:ln w="19050" cap="flat" cmpd="sng">
            <a:solidFill>
              <a:schemeClr val="dk2"/>
            </a:solidFill>
            <a:prstDash val="solid"/>
            <a:round/>
            <a:headEnd type="none" w="med" len="med"/>
            <a:tailEnd type="triangle" w="med" len="med"/>
          </a:ln>
        </p:spPr>
      </p:cxnSp>
      <p:sp>
        <p:nvSpPr>
          <p:cNvPr id="2843" name="Google Shape;2843;p177"/>
          <p:cNvSpPr txBox="1">
            <a:spLocks noGrp="1"/>
          </p:cNvSpPr>
          <p:nvPr>
            <p:ph type="body" idx="1"/>
          </p:nvPr>
        </p:nvSpPr>
        <p:spPr>
          <a:xfrm>
            <a:off x="5632125" y="3391675"/>
            <a:ext cx="1774800" cy="1553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E)</a:t>
            </a:r>
            <a:r>
              <a:rPr lang="en">
                <a:solidFill>
                  <a:srgbClr val="9E9E9E"/>
                </a:solidFill>
              </a:rPr>
              <a:t> Starts having </a:t>
            </a:r>
            <a:r>
              <a:rPr lang="en" b="1">
                <a:solidFill>
                  <a:srgbClr val="9E9E9E"/>
                </a:solidFill>
              </a:rPr>
              <a:t>increased uptake</a:t>
            </a:r>
            <a:r>
              <a:rPr lang="en">
                <a:solidFill>
                  <a:srgbClr val="9E9E9E"/>
                </a:solidFill>
              </a:rPr>
              <a:t> after a dental procedure in June ‘16</a:t>
            </a:r>
            <a:endParaRPr>
              <a:solidFill>
                <a:srgbClr val="9E9E9E"/>
              </a:solidFill>
            </a:endParaRPr>
          </a:p>
        </p:txBody>
      </p:sp>
      <p:sp>
        <p:nvSpPr>
          <p:cNvPr id="2844" name="Google Shape;2844;p177"/>
          <p:cNvSpPr txBox="1">
            <a:spLocks noGrp="1"/>
          </p:cNvSpPr>
          <p:nvPr>
            <p:ph type="body" idx="1"/>
          </p:nvPr>
        </p:nvSpPr>
        <p:spPr>
          <a:xfrm>
            <a:off x="7303000" y="3369618"/>
            <a:ext cx="1870800" cy="1025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latin typeface="Open Sans ExtraBold"/>
                <a:ea typeface="Open Sans ExtraBold"/>
                <a:cs typeface="Open Sans ExtraBold"/>
                <a:sym typeface="Open Sans ExtraBold"/>
              </a:rPr>
              <a:t>F)</a:t>
            </a:r>
            <a:r>
              <a:rPr lang="en"/>
              <a:t> Found to be </a:t>
            </a:r>
            <a:r>
              <a:rPr lang="en" b="1">
                <a:solidFill>
                  <a:srgbClr val="896110"/>
                </a:solidFill>
              </a:rPr>
              <a:t>bacteremic with Prevotella spp</a:t>
            </a:r>
            <a:endParaRPr b="1">
              <a:solidFill>
                <a:srgbClr val="896110"/>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848"/>
        <p:cNvGrpSpPr/>
        <p:nvPr/>
      </p:nvGrpSpPr>
      <p:grpSpPr>
        <a:xfrm>
          <a:off x="0" y="0"/>
          <a:ext cx="0" cy="0"/>
          <a:chOff x="0" y="0"/>
          <a:chExt cx="0" cy="0"/>
        </a:xfrm>
      </p:grpSpPr>
      <p:pic>
        <p:nvPicPr>
          <p:cNvPr id="2849" name="Google Shape;2849;p178"/>
          <p:cNvPicPr preferRelativeResize="0"/>
          <p:nvPr/>
        </p:nvPicPr>
        <p:blipFill rotWithShape="1">
          <a:blip r:embed="rId3">
            <a:alphaModFix/>
          </a:blip>
          <a:srcRect t="49999" b="34521"/>
          <a:stretch/>
        </p:blipFill>
        <p:spPr>
          <a:xfrm>
            <a:off x="4067256" y="1702358"/>
            <a:ext cx="5000520" cy="1636024"/>
          </a:xfrm>
          <a:prstGeom prst="rect">
            <a:avLst/>
          </a:prstGeom>
          <a:noFill/>
          <a:ln>
            <a:noFill/>
          </a:ln>
        </p:spPr>
      </p:pic>
      <p:sp>
        <p:nvSpPr>
          <p:cNvPr id="2850" name="Google Shape;2850;p178"/>
          <p:cNvSpPr txBox="1">
            <a:spLocks noGrp="1"/>
          </p:cNvSpPr>
          <p:nvPr>
            <p:ph type="title"/>
          </p:nvPr>
        </p:nvSpPr>
        <p:spPr>
          <a:xfrm>
            <a:off x="729450" y="632850"/>
            <a:ext cx="3251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3 [</a:t>
            </a:r>
            <a:r>
              <a:rPr lang="en">
                <a:solidFill>
                  <a:schemeClr val="accent5"/>
                </a:solidFill>
                <a:uFill>
                  <a:noFill/>
                </a:uFill>
                <a:hlinkClick r:id="rId4">
                  <a:extLst>
                    <a:ext uri="{A12FA001-AC4F-418D-AE19-62706E023703}">
                      <ahyp:hlinkClr xmlns:ahyp="http://schemas.microsoft.com/office/drawing/2018/hyperlinkcolor" val="tx"/>
                    </a:ext>
                  </a:extLst>
                </a:hlinkClick>
              </a:rPr>
              <a:t>8</a:t>
            </a:r>
            <a:r>
              <a:rPr lang="en"/>
              <a:t>]</a:t>
            </a:r>
            <a:endParaRPr/>
          </a:p>
        </p:txBody>
      </p:sp>
      <p:sp>
        <p:nvSpPr>
          <p:cNvPr id="2851" name="Google Shape;2851;p178"/>
          <p:cNvSpPr txBox="1">
            <a:spLocks noGrp="1"/>
          </p:cNvSpPr>
          <p:nvPr>
            <p:ph type="body" idx="1"/>
          </p:nvPr>
        </p:nvSpPr>
        <p:spPr>
          <a:xfrm>
            <a:off x="729450" y="1393075"/>
            <a:ext cx="3251700" cy="2603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858585"/>
                </a:solidFill>
              </a:rPr>
              <a:t>48M developed ascending aortic graft infection with </a:t>
            </a:r>
            <a:r>
              <a:rPr lang="en" i="1">
                <a:solidFill>
                  <a:srgbClr val="858585"/>
                </a:solidFill>
              </a:rPr>
              <a:t>strep constellatus</a:t>
            </a:r>
            <a:r>
              <a:rPr lang="en">
                <a:solidFill>
                  <a:srgbClr val="858585"/>
                </a:solidFill>
              </a:rPr>
              <a:t> &amp; </a:t>
            </a:r>
            <a:r>
              <a:rPr lang="en" i="1">
                <a:solidFill>
                  <a:srgbClr val="858585"/>
                </a:solidFill>
              </a:rPr>
              <a:t>Aggregatibacter aphrophilus</a:t>
            </a:r>
            <a:r>
              <a:rPr lang="en">
                <a:solidFill>
                  <a:srgbClr val="858585"/>
                </a:solidFill>
              </a:rPr>
              <a:t>. Treated with levofloxacin (starting at </a:t>
            </a:r>
            <a:r>
              <a:rPr lang="en" b="1">
                <a:solidFill>
                  <a:srgbClr val="858585"/>
                </a:solidFill>
              </a:rPr>
              <a:t>B</a:t>
            </a:r>
            <a:r>
              <a:rPr lang="en">
                <a:solidFill>
                  <a:srgbClr val="858585"/>
                </a:solidFill>
              </a:rPr>
              <a:t>) with good initial response (</a:t>
            </a:r>
            <a:r>
              <a:rPr lang="en" b="1">
                <a:solidFill>
                  <a:srgbClr val="858585"/>
                </a:solidFill>
              </a:rPr>
              <a:t>B-D</a:t>
            </a:r>
            <a:r>
              <a:rPr lang="en">
                <a:solidFill>
                  <a:srgbClr val="858585"/>
                </a:solidFill>
              </a:rPr>
              <a:t>)</a:t>
            </a:r>
            <a:r>
              <a:rPr lang="en"/>
              <a:t> until increased uptake (</a:t>
            </a:r>
            <a:r>
              <a:rPr lang="en" b="1">
                <a:solidFill>
                  <a:srgbClr val="EF1E0E"/>
                </a:solidFill>
              </a:rPr>
              <a:t>E</a:t>
            </a:r>
            <a:r>
              <a:rPr lang="en"/>
              <a:t>) after dental procedure. Blood cultures (</a:t>
            </a:r>
            <a:r>
              <a:rPr lang="en" b="1"/>
              <a:t>F</a:t>
            </a:r>
            <a:r>
              <a:rPr lang="en"/>
              <a:t>) grew levofloxacin-resistant </a:t>
            </a:r>
            <a:r>
              <a:rPr lang="en" i="1"/>
              <a:t>Prevotella</a:t>
            </a:r>
            <a:r>
              <a:rPr lang="en"/>
              <a:t> spp.</a:t>
            </a:r>
            <a:endParaRPr/>
          </a:p>
        </p:txBody>
      </p:sp>
      <p:pic>
        <p:nvPicPr>
          <p:cNvPr id="2852" name="Google Shape;2852;p178"/>
          <p:cNvPicPr preferRelativeResize="0"/>
          <p:nvPr/>
        </p:nvPicPr>
        <p:blipFill rotWithShape="1">
          <a:blip r:embed="rId3">
            <a:alphaModFix/>
          </a:blip>
          <a:srcRect t="17183" b="67336"/>
          <a:stretch/>
        </p:blipFill>
        <p:spPr>
          <a:xfrm>
            <a:off x="4067273" y="13025"/>
            <a:ext cx="5000520" cy="1636024"/>
          </a:xfrm>
          <a:prstGeom prst="rect">
            <a:avLst/>
          </a:prstGeom>
          <a:noFill/>
          <a:ln>
            <a:noFill/>
          </a:ln>
        </p:spPr>
      </p:pic>
      <p:sp>
        <p:nvSpPr>
          <p:cNvPr id="2853" name="Google Shape;2853;p178"/>
          <p:cNvSpPr txBox="1"/>
          <p:nvPr/>
        </p:nvSpPr>
        <p:spPr>
          <a:xfrm>
            <a:off x="4067251" y="24590"/>
            <a:ext cx="5046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A</a:t>
            </a:r>
            <a:r>
              <a:rPr lang="en" sz="1784">
                <a:solidFill>
                  <a:srgbClr val="9E9E9E"/>
                </a:solidFill>
                <a:latin typeface="Open Sans ExtraBold"/>
                <a:ea typeface="Open Sans ExtraBold"/>
                <a:cs typeface="Open Sans ExtraBold"/>
                <a:sym typeface="Open Sans ExtraBold"/>
              </a:rPr>
              <a:t> </a:t>
            </a:r>
            <a:endParaRPr sz="1284">
              <a:solidFill>
                <a:srgbClr val="9E9E9E"/>
              </a:solidFill>
              <a:latin typeface="Open Sans"/>
              <a:ea typeface="Open Sans"/>
              <a:cs typeface="Open Sans"/>
              <a:sym typeface="Open Sans"/>
            </a:endParaRPr>
          </a:p>
        </p:txBody>
      </p:sp>
      <p:sp>
        <p:nvSpPr>
          <p:cNvPr id="2854" name="Google Shape;2854;p178"/>
          <p:cNvSpPr txBox="1"/>
          <p:nvPr/>
        </p:nvSpPr>
        <p:spPr>
          <a:xfrm>
            <a:off x="5564638" y="24593"/>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B</a:t>
            </a:r>
            <a:endParaRPr sz="1784">
              <a:solidFill>
                <a:srgbClr val="9E9E9E"/>
              </a:solidFill>
              <a:latin typeface="Raleway Black"/>
              <a:ea typeface="Raleway Black"/>
              <a:cs typeface="Raleway Black"/>
              <a:sym typeface="Raleway Black"/>
            </a:endParaRPr>
          </a:p>
        </p:txBody>
      </p:sp>
      <p:sp>
        <p:nvSpPr>
          <p:cNvPr id="2855" name="Google Shape;2855;p178"/>
          <p:cNvSpPr txBox="1"/>
          <p:nvPr/>
        </p:nvSpPr>
        <p:spPr>
          <a:xfrm>
            <a:off x="7346175" y="24593"/>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C</a:t>
            </a:r>
            <a:endParaRPr sz="1784">
              <a:solidFill>
                <a:srgbClr val="9E9E9E"/>
              </a:solidFill>
              <a:latin typeface="Raleway Black"/>
              <a:ea typeface="Raleway Black"/>
              <a:cs typeface="Raleway Black"/>
              <a:sym typeface="Raleway Black"/>
            </a:endParaRPr>
          </a:p>
        </p:txBody>
      </p:sp>
      <p:sp>
        <p:nvSpPr>
          <p:cNvPr id="2856" name="Google Shape;2856;p178"/>
          <p:cNvSpPr txBox="1"/>
          <p:nvPr/>
        </p:nvSpPr>
        <p:spPr>
          <a:xfrm>
            <a:off x="4067282"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D</a:t>
            </a:r>
            <a:endParaRPr sz="1784">
              <a:solidFill>
                <a:srgbClr val="9E9E9E"/>
              </a:solidFill>
              <a:latin typeface="Raleway Black"/>
              <a:ea typeface="Raleway Black"/>
              <a:cs typeface="Raleway Black"/>
              <a:sym typeface="Raleway Black"/>
            </a:endParaRPr>
          </a:p>
        </p:txBody>
      </p:sp>
      <p:sp>
        <p:nvSpPr>
          <p:cNvPr id="2857" name="Google Shape;2857;p178"/>
          <p:cNvSpPr txBox="1"/>
          <p:nvPr/>
        </p:nvSpPr>
        <p:spPr>
          <a:xfrm>
            <a:off x="7346175"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chemeClr val="lt1"/>
                </a:solidFill>
                <a:latin typeface="Raleway Black"/>
                <a:ea typeface="Raleway Black"/>
                <a:cs typeface="Raleway Black"/>
                <a:sym typeface="Raleway Black"/>
              </a:rPr>
              <a:t>F</a:t>
            </a:r>
            <a:endParaRPr sz="1784">
              <a:solidFill>
                <a:schemeClr val="lt1"/>
              </a:solidFill>
              <a:latin typeface="Raleway Black"/>
              <a:ea typeface="Raleway Black"/>
              <a:cs typeface="Raleway Black"/>
              <a:sym typeface="Raleway Black"/>
            </a:endParaRPr>
          </a:p>
        </p:txBody>
      </p:sp>
      <p:sp>
        <p:nvSpPr>
          <p:cNvPr id="2858" name="Google Shape;2858;p178"/>
          <p:cNvSpPr txBox="1"/>
          <p:nvPr/>
        </p:nvSpPr>
        <p:spPr>
          <a:xfrm>
            <a:off x="4143450" y="126025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8.5</a:t>
            </a:r>
            <a:endParaRPr sz="1200">
              <a:solidFill>
                <a:srgbClr val="00FF00"/>
              </a:solidFill>
              <a:latin typeface="Open Sans"/>
              <a:ea typeface="Open Sans"/>
              <a:cs typeface="Open Sans"/>
              <a:sym typeface="Open Sans"/>
            </a:endParaRPr>
          </a:p>
        </p:txBody>
      </p:sp>
      <p:sp>
        <p:nvSpPr>
          <p:cNvPr id="2859" name="Google Shape;2859;p178"/>
          <p:cNvSpPr txBox="1"/>
          <p:nvPr/>
        </p:nvSpPr>
        <p:spPr>
          <a:xfrm>
            <a:off x="4412743" y="42429"/>
            <a:ext cx="992700" cy="369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June </a:t>
            </a:r>
            <a:endParaRPr sz="1200">
              <a:solidFill>
                <a:srgbClr val="00FFFF"/>
              </a:solidFill>
              <a:latin typeface="Open Sans"/>
              <a:ea typeface="Open Sans"/>
              <a:cs typeface="Open Sans"/>
              <a:sym typeface="Open Sans"/>
            </a:endParaRPr>
          </a:p>
          <a:p>
            <a:pPr marL="0" lvl="0" indent="0" algn="r" rtl="0">
              <a:spcBef>
                <a:spcPts val="0"/>
              </a:spcBef>
              <a:spcAft>
                <a:spcPts val="0"/>
              </a:spcAft>
              <a:buNone/>
            </a:pPr>
            <a:r>
              <a:rPr lang="en" sz="1200">
                <a:solidFill>
                  <a:srgbClr val="00FFFF"/>
                </a:solidFill>
                <a:latin typeface="Open Sans"/>
                <a:ea typeface="Open Sans"/>
                <a:cs typeface="Open Sans"/>
                <a:sym typeface="Open Sans"/>
              </a:rPr>
              <a:t>2015</a:t>
            </a:r>
            <a:endParaRPr sz="1200">
              <a:solidFill>
                <a:srgbClr val="00FFFF"/>
              </a:solidFill>
              <a:latin typeface="Open Sans"/>
              <a:ea typeface="Open Sans"/>
              <a:cs typeface="Open Sans"/>
              <a:sym typeface="Open Sans"/>
            </a:endParaRPr>
          </a:p>
        </p:txBody>
      </p:sp>
      <p:sp>
        <p:nvSpPr>
          <p:cNvPr id="2860" name="Google Shape;2860;p178"/>
          <p:cNvSpPr txBox="1"/>
          <p:nvPr/>
        </p:nvSpPr>
        <p:spPr>
          <a:xfrm>
            <a:off x="6289518" y="69604"/>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July ‘15</a:t>
            </a:r>
            <a:endParaRPr sz="1200">
              <a:solidFill>
                <a:srgbClr val="00FFFF"/>
              </a:solidFill>
              <a:latin typeface="Open Sans"/>
              <a:ea typeface="Open Sans"/>
              <a:cs typeface="Open Sans"/>
              <a:sym typeface="Open Sans"/>
            </a:endParaRPr>
          </a:p>
        </p:txBody>
      </p:sp>
      <p:sp>
        <p:nvSpPr>
          <p:cNvPr id="2861" name="Google Shape;2861;p178"/>
          <p:cNvSpPr txBox="1"/>
          <p:nvPr/>
        </p:nvSpPr>
        <p:spPr>
          <a:xfrm>
            <a:off x="5885250" y="126025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8.2</a:t>
            </a:r>
            <a:endParaRPr sz="1200">
              <a:solidFill>
                <a:srgbClr val="00FF00"/>
              </a:solidFill>
              <a:latin typeface="Open Sans"/>
              <a:ea typeface="Open Sans"/>
              <a:cs typeface="Open Sans"/>
              <a:sym typeface="Open Sans"/>
            </a:endParaRPr>
          </a:p>
        </p:txBody>
      </p:sp>
      <p:sp>
        <p:nvSpPr>
          <p:cNvPr id="2862" name="Google Shape;2862;p178"/>
          <p:cNvSpPr txBox="1"/>
          <p:nvPr/>
        </p:nvSpPr>
        <p:spPr>
          <a:xfrm>
            <a:off x="4497668"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April ‘16</a:t>
            </a:r>
            <a:endParaRPr sz="1200">
              <a:solidFill>
                <a:srgbClr val="00FFFF"/>
              </a:solidFill>
              <a:latin typeface="Open Sans"/>
              <a:ea typeface="Open Sans"/>
              <a:cs typeface="Open Sans"/>
              <a:sym typeface="Open Sans"/>
            </a:endParaRPr>
          </a:p>
        </p:txBody>
      </p:sp>
      <p:sp>
        <p:nvSpPr>
          <p:cNvPr id="2863" name="Google Shape;2863;p178"/>
          <p:cNvSpPr txBox="1"/>
          <p:nvPr/>
        </p:nvSpPr>
        <p:spPr>
          <a:xfrm>
            <a:off x="4160843" y="2925814"/>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4.6</a:t>
            </a:r>
            <a:endParaRPr sz="1200">
              <a:solidFill>
                <a:srgbClr val="00FF00"/>
              </a:solidFill>
              <a:latin typeface="Open Sans"/>
              <a:ea typeface="Open Sans"/>
              <a:cs typeface="Open Sans"/>
              <a:sym typeface="Open Sans"/>
            </a:endParaRPr>
          </a:p>
        </p:txBody>
      </p:sp>
      <p:sp>
        <p:nvSpPr>
          <p:cNvPr id="2864" name="Google Shape;2864;p178"/>
          <p:cNvSpPr txBox="1"/>
          <p:nvPr/>
        </p:nvSpPr>
        <p:spPr>
          <a:xfrm>
            <a:off x="8040755"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Sept ‘16</a:t>
            </a:r>
            <a:endParaRPr sz="1200">
              <a:solidFill>
                <a:srgbClr val="00FFFF"/>
              </a:solidFill>
              <a:latin typeface="Open Sans"/>
              <a:ea typeface="Open Sans"/>
              <a:cs typeface="Open Sans"/>
              <a:sym typeface="Open Sans"/>
            </a:endParaRPr>
          </a:p>
        </p:txBody>
      </p:sp>
      <p:sp>
        <p:nvSpPr>
          <p:cNvPr id="2865" name="Google Shape;2865;p178"/>
          <p:cNvSpPr txBox="1"/>
          <p:nvPr/>
        </p:nvSpPr>
        <p:spPr>
          <a:xfrm>
            <a:off x="7671826" y="2904375"/>
            <a:ext cx="12663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9.3</a:t>
            </a:r>
            <a:endParaRPr sz="1200">
              <a:solidFill>
                <a:srgbClr val="00FF00"/>
              </a:solidFill>
              <a:latin typeface="Open Sans"/>
              <a:ea typeface="Open Sans"/>
              <a:cs typeface="Open Sans"/>
              <a:sym typeface="Open Sans"/>
            </a:endParaRPr>
          </a:p>
        </p:txBody>
      </p:sp>
      <p:sp>
        <p:nvSpPr>
          <p:cNvPr id="2866" name="Google Shape;2866;p178"/>
          <p:cNvSpPr txBox="1"/>
          <p:nvPr/>
        </p:nvSpPr>
        <p:spPr>
          <a:xfrm>
            <a:off x="4152075" y="4652600"/>
            <a:ext cx="1683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Dental procedure</a:t>
            </a:r>
            <a:endParaRPr sz="1300">
              <a:solidFill>
                <a:schemeClr val="dk2"/>
              </a:solidFill>
              <a:latin typeface="Open Sans"/>
              <a:ea typeface="Open Sans"/>
              <a:cs typeface="Open Sans"/>
              <a:sym typeface="Open Sans"/>
            </a:endParaRPr>
          </a:p>
        </p:txBody>
      </p:sp>
      <p:cxnSp>
        <p:nvCxnSpPr>
          <p:cNvPr id="2867" name="Google Shape;2867;p178"/>
          <p:cNvCxnSpPr>
            <a:stCxn id="2866" idx="0"/>
          </p:cNvCxnSpPr>
          <p:nvPr/>
        </p:nvCxnSpPr>
        <p:spPr>
          <a:xfrm rot="-5400000">
            <a:off x="4673475" y="3741650"/>
            <a:ext cx="1231500" cy="590400"/>
          </a:xfrm>
          <a:prstGeom prst="bentConnector3">
            <a:avLst>
              <a:gd name="adj1" fmla="val 67988"/>
            </a:avLst>
          </a:prstGeom>
          <a:noFill/>
          <a:ln w="19050" cap="flat" cmpd="sng">
            <a:solidFill>
              <a:schemeClr val="dk2"/>
            </a:solidFill>
            <a:prstDash val="solid"/>
            <a:round/>
            <a:headEnd type="none" w="med" len="med"/>
            <a:tailEnd type="triangle" w="med" len="med"/>
          </a:ln>
        </p:spPr>
      </p:cxnSp>
      <p:sp>
        <p:nvSpPr>
          <p:cNvPr id="2868" name="Google Shape;2868;p178"/>
          <p:cNvSpPr txBox="1">
            <a:spLocks noGrp="1"/>
          </p:cNvSpPr>
          <p:nvPr>
            <p:ph type="body" idx="1"/>
          </p:nvPr>
        </p:nvSpPr>
        <p:spPr>
          <a:xfrm>
            <a:off x="5632125" y="3391675"/>
            <a:ext cx="1774800" cy="1553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9E9E9E"/>
                </a:solidFill>
                <a:latin typeface="Open Sans ExtraBold"/>
                <a:ea typeface="Open Sans ExtraBold"/>
                <a:cs typeface="Open Sans ExtraBold"/>
                <a:sym typeface="Open Sans ExtraBold"/>
              </a:rPr>
              <a:t>E)</a:t>
            </a:r>
            <a:r>
              <a:rPr lang="en">
                <a:solidFill>
                  <a:srgbClr val="9E9E9E"/>
                </a:solidFill>
              </a:rPr>
              <a:t> Starts having </a:t>
            </a:r>
            <a:r>
              <a:rPr lang="en" b="1">
                <a:solidFill>
                  <a:srgbClr val="9E9E9E"/>
                </a:solidFill>
              </a:rPr>
              <a:t>increased uptake</a:t>
            </a:r>
            <a:r>
              <a:rPr lang="en">
                <a:solidFill>
                  <a:srgbClr val="9E9E9E"/>
                </a:solidFill>
              </a:rPr>
              <a:t> after a dental procedure in June ‘16</a:t>
            </a:r>
            <a:endParaRPr>
              <a:solidFill>
                <a:srgbClr val="9E9E9E"/>
              </a:solidFill>
            </a:endParaRPr>
          </a:p>
        </p:txBody>
      </p:sp>
      <p:sp>
        <p:nvSpPr>
          <p:cNvPr id="2869" name="Google Shape;2869;p178"/>
          <p:cNvSpPr txBox="1">
            <a:spLocks noGrp="1"/>
          </p:cNvSpPr>
          <p:nvPr>
            <p:ph type="body" idx="1"/>
          </p:nvPr>
        </p:nvSpPr>
        <p:spPr>
          <a:xfrm>
            <a:off x="7303000" y="3369618"/>
            <a:ext cx="1870800" cy="1025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latin typeface="Open Sans ExtraBold"/>
                <a:ea typeface="Open Sans ExtraBold"/>
                <a:cs typeface="Open Sans ExtraBold"/>
                <a:sym typeface="Open Sans ExtraBold"/>
              </a:rPr>
              <a:t>F)</a:t>
            </a:r>
            <a:r>
              <a:rPr lang="en"/>
              <a:t> Found to be </a:t>
            </a:r>
            <a:r>
              <a:rPr lang="en" b="1">
                <a:solidFill>
                  <a:srgbClr val="896110"/>
                </a:solidFill>
              </a:rPr>
              <a:t>bacteremic with Prevotella spp</a:t>
            </a:r>
            <a:endParaRPr b="1">
              <a:solidFill>
                <a:srgbClr val="896110"/>
              </a:solidFill>
            </a:endParaRPr>
          </a:p>
        </p:txBody>
      </p:sp>
      <p:sp>
        <p:nvSpPr>
          <p:cNvPr id="2870" name="Google Shape;2870;p178"/>
          <p:cNvSpPr/>
          <p:nvPr/>
        </p:nvSpPr>
        <p:spPr>
          <a:xfrm>
            <a:off x="0" y="0"/>
            <a:ext cx="9144000" cy="5143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71" name="Google Shape;2871;p178"/>
          <p:cNvSpPr/>
          <p:nvPr/>
        </p:nvSpPr>
        <p:spPr>
          <a:xfrm>
            <a:off x="1198100" y="3691100"/>
            <a:ext cx="2180400" cy="902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404247"/>
                </a:solidFill>
                <a:latin typeface="Open Sans"/>
                <a:ea typeface="Open Sans"/>
                <a:cs typeface="Open Sans"/>
                <a:sym typeface="Open Sans"/>
              </a:rPr>
              <a:t>PET/CT caught</a:t>
            </a:r>
            <a:r>
              <a:rPr lang="en" sz="1500">
                <a:solidFill>
                  <a:srgbClr val="404247"/>
                </a:solidFill>
                <a:latin typeface="Open Sans"/>
                <a:ea typeface="Open Sans"/>
                <a:cs typeface="Open Sans"/>
                <a:sym typeface="Open Sans"/>
              </a:rPr>
              <a:t> </a:t>
            </a:r>
            <a:r>
              <a:rPr lang="en" sz="1500" b="1">
                <a:solidFill>
                  <a:srgbClr val="404247"/>
                </a:solidFill>
                <a:latin typeface="Open Sans"/>
                <a:ea typeface="Open Sans"/>
                <a:cs typeface="Open Sans"/>
                <a:sym typeface="Open Sans"/>
              </a:rPr>
              <a:t>the </a:t>
            </a:r>
            <a:r>
              <a:rPr lang="en" sz="1500">
                <a:solidFill>
                  <a:srgbClr val="404247"/>
                </a:solidFill>
                <a:latin typeface="Open Sans"/>
                <a:ea typeface="Open Sans"/>
                <a:cs typeface="Open Sans"/>
                <a:sym typeface="Open Sans"/>
              </a:rPr>
              <a:t>new (prevotella) </a:t>
            </a:r>
            <a:r>
              <a:rPr lang="en" sz="1500" b="1">
                <a:solidFill>
                  <a:srgbClr val="404247"/>
                </a:solidFill>
                <a:latin typeface="Open Sans"/>
                <a:ea typeface="Open Sans"/>
                <a:cs typeface="Open Sans"/>
                <a:sym typeface="Open Sans"/>
              </a:rPr>
              <a:t>infection early</a:t>
            </a:r>
            <a:endParaRPr sz="1500">
              <a:solidFill>
                <a:srgbClr val="1A1A1A"/>
              </a:solidFill>
              <a:latin typeface="Open Sans"/>
              <a:ea typeface="Open Sans"/>
              <a:cs typeface="Open Sans"/>
              <a:sym typeface="Open Sans"/>
            </a:endParaRPr>
          </a:p>
        </p:txBody>
      </p:sp>
      <p:pic>
        <p:nvPicPr>
          <p:cNvPr id="2872" name="Google Shape;2872;p178"/>
          <p:cNvPicPr preferRelativeResize="0"/>
          <p:nvPr/>
        </p:nvPicPr>
        <p:blipFill rotWithShape="1">
          <a:blip r:embed="rId3">
            <a:alphaModFix/>
          </a:blip>
          <a:srcRect l="30340" t="49999" r="34971" b="34521"/>
          <a:stretch/>
        </p:blipFill>
        <p:spPr>
          <a:xfrm>
            <a:off x="5584426" y="1702350"/>
            <a:ext cx="1734525" cy="1636024"/>
          </a:xfrm>
          <a:prstGeom prst="rect">
            <a:avLst/>
          </a:prstGeom>
          <a:noFill/>
          <a:ln>
            <a:noFill/>
          </a:ln>
        </p:spPr>
      </p:pic>
      <p:sp>
        <p:nvSpPr>
          <p:cNvPr id="2873" name="Google Shape;2873;p178"/>
          <p:cNvSpPr txBox="1"/>
          <p:nvPr/>
        </p:nvSpPr>
        <p:spPr>
          <a:xfrm>
            <a:off x="5564638"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EA9999"/>
                </a:solidFill>
                <a:latin typeface="Raleway Black"/>
                <a:ea typeface="Raleway Black"/>
                <a:cs typeface="Raleway Black"/>
                <a:sym typeface="Raleway Black"/>
              </a:rPr>
              <a:t>E</a:t>
            </a:r>
            <a:endParaRPr sz="1784">
              <a:solidFill>
                <a:srgbClr val="EA9999"/>
              </a:solidFill>
              <a:latin typeface="Raleway Black"/>
              <a:ea typeface="Raleway Black"/>
              <a:cs typeface="Raleway Black"/>
              <a:sym typeface="Raleway Black"/>
            </a:endParaRPr>
          </a:p>
        </p:txBody>
      </p:sp>
      <p:sp>
        <p:nvSpPr>
          <p:cNvPr id="2874" name="Google Shape;2874;p178"/>
          <p:cNvSpPr txBox="1"/>
          <p:nvPr/>
        </p:nvSpPr>
        <p:spPr>
          <a:xfrm>
            <a:off x="6289530"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July ’16</a:t>
            </a:r>
            <a:endParaRPr sz="1200">
              <a:solidFill>
                <a:srgbClr val="00FFFF"/>
              </a:solidFill>
              <a:latin typeface="Open Sans"/>
              <a:ea typeface="Open Sans"/>
              <a:cs typeface="Open Sans"/>
              <a:sym typeface="Open Sans"/>
            </a:endParaRPr>
          </a:p>
        </p:txBody>
      </p:sp>
      <p:sp>
        <p:nvSpPr>
          <p:cNvPr id="2875" name="Google Shape;2875;p178"/>
          <p:cNvSpPr txBox="1"/>
          <p:nvPr/>
        </p:nvSpPr>
        <p:spPr>
          <a:xfrm>
            <a:off x="5860182" y="292847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6.6</a:t>
            </a:r>
            <a:endParaRPr sz="1200">
              <a:solidFill>
                <a:srgbClr val="00FF00"/>
              </a:solidFill>
              <a:latin typeface="Open Sans"/>
              <a:ea typeface="Open Sans"/>
              <a:cs typeface="Open Sans"/>
              <a:sym typeface="Open San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879"/>
        <p:cNvGrpSpPr/>
        <p:nvPr/>
      </p:nvGrpSpPr>
      <p:grpSpPr>
        <a:xfrm>
          <a:off x="0" y="0"/>
          <a:ext cx="0" cy="0"/>
          <a:chOff x="0" y="0"/>
          <a:chExt cx="0" cy="0"/>
        </a:xfrm>
      </p:grpSpPr>
      <p:sp>
        <p:nvSpPr>
          <p:cNvPr id="2880" name="Google Shape;2880;p179"/>
          <p:cNvSpPr txBox="1">
            <a:spLocks noGrp="1"/>
          </p:cNvSpPr>
          <p:nvPr>
            <p:ph type="title"/>
          </p:nvPr>
        </p:nvSpPr>
        <p:spPr>
          <a:xfrm>
            <a:off x="729450" y="632850"/>
            <a:ext cx="3251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Case 3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881" name="Google Shape;2881;p179"/>
          <p:cNvSpPr txBox="1">
            <a:spLocks noGrp="1"/>
          </p:cNvSpPr>
          <p:nvPr>
            <p:ph type="body" idx="1"/>
          </p:nvPr>
        </p:nvSpPr>
        <p:spPr>
          <a:xfrm>
            <a:off x="729450" y="1393075"/>
            <a:ext cx="3251700" cy="2603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a:solidFill>
                  <a:srgbClr val="858585"/>
                </a:solidFill>
              </a:rPr>
              <a:t>48M developed ascending aortic graft infection with </a:t>
            </a:r>
            <a:r>
              <a:rPr lang="en" i="1">
                <a:solidFill>
                  <a:srgbClr val="858585"/>
                </a:solidFill>
              </a:rPr>
              <a:t>strep constellatus</a:t>
            </a:r>
            <a:r>
              <a:rPr lang="en">
                <a:solidFill>
                  <a:srgbClr val="858585"/>
                </a:solidFill>
              </a:rPr>
              <a:t> &amp; </a:t>
            </a:r>
            <a:r>
              <a:rPr lang="en" i="1">
                <a:solidFill>
                  <a:srgbClr val="858585"/>
                </a:solidFill>
              </a:rPr>
              <a:t>Aggregatibacter aphrophilus</a:t>
            </a:r>
            <a:r>
              <a:rPr lang="en">
                <a:solidFill>
                  <a:srgbClr val="858585"/>
                </a:solidFill>
              </a:rPr>
              <a:t>. Treated with levofloxacin (starting at </a:t>
            </a:r>
            <a:r>
              <a:rPr lang="en" b="1">
                <a:solidFill>
                  <a:srgbClr val="858585"/>
                </a:solidFill>
              </a:rPr>
              <a:t>B</a:t>
            </a:r>
            <a:r>
              <a:rPr lang="en">
                <a:solidFill>
                  <a:srgbClr val="858585"/>
                </a:solidFill>
              </a:rPr>
              <a:t>) with good initial response (</a:t>
            </a:r>
            <a:r>
              <a:rPr lang="en" b="1">
                <a:solidFill>
                  <a:srgbClr val="858585"/>
                </a:solidFill>
              </a:rPr>
              <a:t>B-D</a:t>
            </a:r>
            <a:r>
              <a:rPr lang="en">
                <a:solidFill>
                  <a:srgbClr val="858585"/>
                </a:solidFill>
              </a:rPr>
              <a:t>)</a:t>
            </a:r>
            <a:r>
              <a:rPr lang="en"/>
              <a:t> </a:t>
            </a:r>
            <a:r>
              <a:rPr lang="en">
                <a:solidFill>
                  <a:srgbClr val="C1443C"/>
                </a:solidFill>
              </a:rPr>
              <a:t>until increased uptake</a:t>
            </a:r>
            <a:r>
              <a:rPr lang="en">
                <a:solidFill>
                  <a:srgbClr val="858585"/>
                </a:solidFill>
              </a:rPr>
              <a:t> (</a:t>
            </a:r>
            <a:r>
              <a:rPr lang="en" b="1">
                <a:solidFill>
                  <a:srgbClr val="EF1E0E"/>
                </a:solidFill>
              </a:rPr>
              <a:t>E</a:t>
            </a:r>
            <a:r>
              <a:rPr lang="en">
                <a:solidFill>
                  <a:srgbClr val="858585"/>
                </a:solidFill>
              </a:rPr>
              <a:t>) </a:t>
            </a:r>
            <a:r>
              <a:rPr lang="en">
                <a:solidFill>
                  <a:srgbClr val="C1443C"/>
                </a:solidFill>
              </a:rPr>
              <a:t>after dental procedure</a:t>
            </a:r>
            <a:r>
              <a:rPr lang="en">
                <a:solidFill>
                  <a:srgbClr val="858585"/>
                </a:solidFill>
              </a:rPr>
              <a:t>. Blood cultures (</a:t>
            </a:r>
            <a:r>
              <a:rPr lang="en" b="1">
                <a:solidFill>
                  <a:srgbClr val="858585"/>
                </a:solidFill>
              </a:rPr>
              <a:t>F</a:t>
            </a:r>
            <a:r>
              <a:rPr lang="en">
                <a:solidFill>
                  <a:srgbClr val="858585"/>
                </a:solidFill>
              </a:rPr>
              <a:t>) grew levofloxacin-resistant </a:t>
            </a:r>
            <a:r>
              <a:rPr lang="en" i="1">
                <a:solidFill>
                  <a:srgbClr val="858585"/>
                </a:solidFill>
              </a:rPr>
              <a:t>Prevotella</a:t>
            </a:r>
            <a:r>
              <a:rPr lang="en">
                <a:solidFill>
                  <a:srgbClr val="858585"/>
                </a:solidFill>
              </a:rPr>
              <a:t> spp</a:t>
            </a:r>
            <a:r>
              <a:rPr lang="en"/>
              <a:t>, so </a:t>
            </a:r>
            <a:r>
              <a:rPr lang="en" b="1">
                <a:solidFill>
                  <a:srgbClr val="3B71CA"/>
                </a:solidFill>
              </a:rPr>
              <a:t>antimicrobials were adjusted</a:t>
            </a:r>
            <a:r>
              <a:rPr lang="en"/>
              <a:t> (</a:t>
            </a:r>
            <a:r>
              <a:rPr lang="en" b="1"/>
              <a:t>G-I</a:t>
            </a:r>
            <a:r>
              <a:rPr lang="en"/>
              <a:t>) with good clinical response</a:t>
            </a:r>
            <a:endParaRPr/>
          </a:p>
        </p:txBody>
      </p:sp>
      <p:pic>
        <p:nvPicPr>
          <p:cNvPr id="2882" name="Google Shape;2882;p179"/>
          <p:cNvPicPr preferRelativeResize="0"/>
          <p:nvPr/>
        </p:nvPicPr>
        <p:blipFill rotWithShape="1">
          <a:blip r:embed="rId4">
            <a:alphaModFix/>
          </a:blip>
          <a:srcRect t="17183" b="67336"/>
          <a:stretch/>
        </p:blipFill>
        <p:spPr>
          <a:xfrm>
            <a:off x="4067273" y="13025"/>
            <a:ext cx="5000520" cy="1636024"/>
          </a:xfrm>
          <a:prstGeom prst="rect">
            <a:avLst/>
          </a:prstGeom>
          <a:noFill/>
          <a:ln>
            <a:noFill/>
          </a:ln>
        </p:spPr>
      </p:pic>
      <p:pic>
        <p:nvPicPr>
          <p:cNvPr id="2883" name="Google Shape;2883;p179"/>
          <p:cNvPicPr preferRelativeResize="0"/>
          <p:nvPr/>
        </p:nvPicPr>
        <p:blipFill rotWithShape="1">
          <a:blip r:embed="rId4">
            <a:alphaModFix/>
          </a:blip>
          <a:srcRect t="49999" b="34521"/>
          <a:stretch/>
        </p:blipFill>
        <p:spPr>
          <a:xfrm>
            <a:off x="4067256" y="1702358"/>
            <a:ext cx="5000520" cy="1636024"/>
          </a:xfrm>
          <a:prstGeom prst="rect">
            <a:avLst/>
          </a:prstGeom>
          <a:noFill/>
          <a:ln>
            <a:noFill/>
          </a:ln>
        </p:spPr>
      </p:pic>
      <p:sp>
        <p:nvSpPr>
          <p:cNvPr id="2884" name="Google Shape;2884;p179"/>
          <p:cNvSpPr txBox="1"/>
          <p:nvPr/>
        </p:nvSpPr>
        <p:spPr>
          <a:xfrm>
            <a:off x="4067251" y="24590"/>
            <a:ext cx="5046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A</a:t>
            </a:r>
            <a:r>
              <a:rPr lang="en" sz="1784">
                <a:solidFill>
                  <a:srgbClr val="9E9E9E"/>
                </a:solidFill>
                <a:latin typeface="Open Sans ExtraBold"/>
                <a:ea typeface="Open Sans ExtraBold"/>
                <a:cs typeface="Open Sans ExtraBold"/>
                <a:sym typeface="Open Sans ExtraBold"/>
              </a:rPr>
              <a:t> </a:t>
            </a:r>
            <a:endParaRPr sz="1284">
              <a:solidFill>
                <a:srgbClr val="9E9E9E"/>
              </a:solidFill>
              <a:latin typeface="Open Sans"/>
              <a:ea typeface="Open Sans"/>
              <a:cs typeface="Open Sans"/>
              <a:sym typeface="Open Sans"/>
            </a:endParaRPr>
          </a:p>
        </p:txBody>
      </p:sp>
      <p:sp>
        <p:nvSpPr>
          <p:cNvPr id="2885" name="Google Shape;2885;p179"/>
          <p:cNvSpPr txBox="1"/>
          <p:nvPr/>
        </p:nvSpPr>
        <p:spPr>
          <a:xfrm>
            <a:off x="5564638" y="24593"/>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B</a:t>
            </a:r>
            <a:endParaRPr sz="1784">
              <a:solidFill>
                <a:srgbClr val="9E9E9E"/>
              </a:solidFill>
              <a:latin typeface="Raleway Black"/>
              <a:ea typeface="Raleway Black"/>
              <a:cs typeface="Raleway Black"/>
              <a:sym typeface="Raleway Black"/>
            </a:endParaRPr>
          </a:p>
        </p:txBody>
      </p:sp>
      <p:sp>
        <p:nvSpPr>
          <p:cNvPr id="2886" name="Google Shape;2886;p179"/>
          <p:cNvSpPr txBox="1"/>
          <p:nvPr/>
        </p:nvSpPr>
        <p:spPr>
          <a:xfrm>
            <a:off x="7346175" y="24593"/>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C</a:t>
            </a:r>
            <a:endParaRPr sz="1784">
              <a:solidFill>
                <a:srgbClr val="9E9E9E"/>
              </a:solidFill>
              <a:latin typeface="Raleway Black"/>
              <a:ea typeface="Raleway Black"/>
              <a:cs typeface="Raleway Black"/>
              <a:sym typeface="Raleway Black"/>
            </a:endParaRPr>
          </a:p>
        </p:txBody>
      </p:sp>
      <p:sp>
        <p:nvSpPr>
          <p:cNvPr id="2887" name="Google Shape;2887;p179"/>
          <p:cNvSpPr txBox="1"/>
          <p:nvPr/>
        </p:nvSpPr>
        <p:spPr>
          <a:xfrm>
            <a:off x="4067282"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D</a:t>
            </a:r>
            <a:endParaRPr sz="1784">
              <a:solidFill>
                <a:srgbClr val="9E9E9E"/>
              </a:solidFill>
              <a:latin typeface="Raleway Black"/>
              <a:ea typeface="Raleway Black"/>
              <a:cs typeface="Raleway Black"/>
              <a:sym typeface="Raleway Black"/>
            </a:endParaRPr>
          </a:p>
        </p:txBody>
      </p:sp>
      <p:sp>
        <p:nvSpPr>
          <p:cNvPr id="2888" name="Google Shape;2888;p179"/>
          <p:cNvSpPr txBox="1"/>
          <p:nvPr/>
        </p:nvSpPr>
        <p:spPr>
          <a:xfrm>
            <a:off x="5564638"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EA9999"/>
                </a:solidFill>
                <a:latin typeface="Raleway Black"/>
                <a:ea typeface="Raleway Black"/>
                <a:cs typeface="Raleway Black"/>
                <a:sym typeface="Raleway Black"/>
              </a:rPr>
              <a:t>E</a:t>
            </a:r>
            <a:endParaRPr sz="1784">
              <a:solidFill>
                <a:srgbClr val="EA9999"/>
              </a:solidFill>
              <a:latin typeface="Raleway Black"/>
              <a:ea typeface="Raleway Black"/>
              <a:cs typeface="Raleway Black"/>
              <a:sym typeface="Raleway Black"/>
            </a:endParaRPr>
          </a:p>
        </p:txBody>
      </p:sp>
      <p:sp>
        <p:nvSpPr>
          <p:cNvPr id="2889" name="Google Shape;2889;p179"/>
          <p:cNvSpPr txBox="1"/>
          <p:nvPr/>
        </p:nvSpPr>
        <p:spPr>
          <a:xfrm>
            <a:off x="7346175" y="1702350"/>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rgbClr val="9E9E9E"/>
                </a:solidFill>
                <a:latin typeface="Raleway Black"/>
                <a:ea typeface="Raleway Black"/>
                <a:cs typeface="Raleway Black"/>
                <a:sym typeface="Raleway Black"/>
              </a:rPr>
              <a:t>F</a:t>
            </a:r>
            <a:endParaRPr sz="1784">
              <a:solidFill>
                <a:srgbClr val="9E9E9E"/>
              </a:solidFill>
              <a:latin typeface="Raleway Black"/>
              <a:ea typeface="Raleway Black"/>
              <a:cs typeface="Raleway Black"/>
              <a:sym typeface="Raleway Black"/>
            </a:endParaRPr>
          </a:p>
        </p:txBody>
      </p:sp>
      <p:sp>
        <p:nvSpPr>
          <p:cNvPr id="2890" name="Google Shape;2890;p179"/>
          <p:cNvSpPr txBox="1"/>
          <p:nvPr/>
        </p:nvSpPr>
        <p:spPr>
          <a:xfrm>
            <a:off x="4143450" y="126025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8.5</a:t>
            </a:r>
            <a:endParaRPr sz="1200">
              <a:solidFill>
                <a:srgbClr val="00FF00"/>
              </a:solidFill>
              <a:latin typeface="Open Sans"/>
              <a:ea typeface="Open Sans"/>
              <a:cs typeface="Open Sans"/>
              <a:sym typeface="Open Sans"/>
            </a:endParaRPr>
          </a:p>
        </p:txBody>
      </p:sp>
      <p:sp>
        <p:nvSpPr>
          <p:cNvPr id="2891" name="Google Shape;2891;p179"/>
          <p:cNvSpPr txBox="1"/>
          <p:nvPr/>
        </p:nvSpPr>
        <p:spPr>
          <a:xfrm>
            <a:off x="4412743" y="42429"/>
            <a:ext cx="992700" cy="3693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June </a:t>
            </a:r>
            <a:endParaRPr sz="1200">
              <a:solidFill>
                <a:srgbClr val="00FFFF"/>
              </a:solidFill>
              <a:latin typeface="Open Sans"/>
              <a:ea typeface="Open Sans"/>
              <a:cs typeface="Open Sans"/>
              <a:sym typeface="Open Sans"/>
            </a:endParaRPr>
          </a:p>
          <a:p>
            <a:pPr marL="0" lvl="0" indent="0" algn="r" rtl="0">
              <a:spcBef>
                <a:spcPts val="0"/>
              </a:spcBef>
              <a:spcAft>
                <a:spcPts val="0"/>
              </a:spcAft>
              <a:buNone/>
            </a:pPr>
            <a:r>
              <a:rPr lang="en" sz="1200">
                <a:solidFill>
                  <a:srgbClr val="00FFFF"/>
                </a:solidFill>
                <a:latin typeface="Open Sans"/>
                <a:ea typeface="Open Sans"/>
                <a:cs typeface="Open Sans"/>
                <a:sym typeface="Open Sans"/>
              </a:rPr>
              <a:t>2015</a:t>
            </a:r>
            <a:endParaRPr sz="1200">
              <a:solidFill>
                <a:srgbClr val="00FFFF"/>
              </a:solidFill>
              <a:latin typeface="Open Sans"/>
              <a:ea typeface="Open Sans"/>
              <a:cs typeface="Open Sans"/>
              <a:sym typeface="Open Sans"/>
            </a:endParaRPr>
          </a:p>
        </p:txBody>
      </p:sp>
      <p:sp>
        <p:nvSpPr>
          <p:cNvPr id="2892" name="Google Shape;2892;p179"/>
          <p:cNvSpPr txBox="1"/>
          <p:nvPr/>
        </p:nvSpPr>
        <p:spPr>
          <a:xfrm>
            <a:off x="6289518" y="69604"/>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July ‘15</a:t>
            </a:r>
            <a:endParaRPr sz="1200">
              <a:solidFill>
                <a:srgbClr val="00FFFF"/>
              </a:solidFill>
              <a:latin typeface="Open Sans"/>
              <a:ea typeface="Open Sans"/>
              <a:cs typeface="Open Sans"/>
              <a:sym typeface="Open Sans"/>
            </a:endParaRPr>
          </a:p>
        </p:txBody>
      </p:sp>
      <p:sp>
        <p:nvSpPr>
          <p:cNvPr id="2893" name="Google Shape;2893;p179"/>
          <p:cNvSpPr txBox="1"/>
          <p:nvPr/>
        </p:nvSpPr>
        <p:spPr>
          <a:xfrm>
            <a:off x="5885250" y="126025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8.2</a:t>
            </a:r>
            <a:endParaRPr sz="1200">
              <a:solidFill>
                <a:srgbClr val="00FF00"/>
              </a:solidFill>
              <a:latin typeface="Open Sans"/>
              <a:ea typeface="Open Sans"/>
              <a:cs typeface="Open Sans"/>
              <a:sym typeface="Open Sans"/>
            </a:endParaRPr>
          </a:p>
        </p:txBody>
      </p:sp>
      <p:sp>
        <p:nvSpPr>
          <p:cNvPr id="2894" name="Google Shape;2894;p179"/>
          <p:cNvSpPr txBox="1"/>
          <p:nvPr/>
        </p:nvSpPr>
        <p:spPr>
          <a:xfrm>
            <a:off x="4497668"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April ‘16</a:t>
            </a:r>
            <a:endParaRPr sz="1200">
              <a:solidFill>
                <a:srgbClr val="00FFFF"/>
              </a:solidFill>
              <a:latin typeface="Open Sans"/>
              <a:ea typeface="Open Sans"/>
              <a:cs typeface="Open Sans"/>
              <a:sym typeface="Open Sans"/>
            </a:endParaRPr>
          </a:p>
        </p:txBody>
      </p:sp>
      <p:sp>
        <p:nvSpPr>
          <p:cNvPr id="2895" name="Google Shape;2895;p179"/>
          <p:cNvSpPr txBox="1"/>
          <p:nvPr/>
        </p:nvSpPr>
        <p:spPr>
          <a:xfrm>
            <a:off x="4160843" y="2925814"/>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4.6</a:t>
            </a:r>
            <a:endParaRPr sz="1200">
              <a:solidFill>
                <a:srgbClr val="00FF00"/>
              </a:solidFill>
              <a:latin typeface="Open Sans"/>
              <a:ea typeface="Open Sans"/>
              <a:cs typeface="Open Sans"/>
              <a:sym typeface="Open Sans"/>
            </a:endParaRPr>
          </a:p>
        </p:txBody>
      </p:sp>
      <p:sp>
        <p:nvSpPr>
          <p:cNvPr id="2896" name="Google Shape;2896;p179"/>
          <p:cNvSpPr txBox="1"/>
          <p:nvPr/>
        </p:nvSpPr>
        <p:spPr>
          <a:xfrm>
            <a:off x="6289530"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July ’16</a:t>
            </a:r>
            <a:endParaRPr sz="1200">
              <a:solidFill>
                <a:srgbClr val="00FFFF"/>
              </a:solidFill>
              <a:latin typeface="Open Sans"/>
              <a:ea typeface="Open Sans"/>
              <a:cs typeface="Open Sans"/>
              <a:sym typeface="Open Sans"/>
            </a:endParaRPr>
          </a:p>
        </p:txBody>
      </p:sp>
      <p:sp>
        <p:nvSpPr>
          <p:cNvPr id="2897" name="Google Shape;2897;p179"/>
          <p:cNvSpPr txBox="1"/>
          <p:nvPr/>
        </p:nvSpPr>
        <p:spPr>
          <a:xfrm>
            <a:off x="5860182" y="2928472"/>
            <a:ext cx="14271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6.6</a:t>
            </a:r>
            <a:endParaRPr sz="1200">
              <a:solidFill>
                <a:srgbClr val="00FF00"/>
              </a:solidFill>
              <a:latin typeface="Open Sans"/>
              <a:ea typeface="Open Sans"/>
              <a:cs typeface="Open Sans"/>
              <a:sym typeface="Open Sans"/>
            </a:endParaRPr>
          </a:p>
        </p:txBody>
      </p:sp>
      <p:sp>
        <p:nvSpPr>
          <p:cNvPr id="2898" name="Google Shape;2898;p179"/>
          <p:cNvSpPr txBox="1"/>
          <p:nvPr/>
        </p:nvSpPr>
        <p:spPr>
          <a:xfrm>
            <a:off x="8040755" y="1747345"/>
            <a:ext cx="992700" cy="184800"/>
          </a:xfrm>
          <a:prstGeom prst="rect">
            <a:avLst/>
          </a:prstGeom>
          <a:noFill/>
          <a:ln>
            <a:noFill/>
          </a:ln>
        </p:spPr>
        <p:txBody>
          <a:bodyPr spcFirstLastPara="1" wrap="square" lIns="0" tIns="0" rIns="0" bIns="0" anchor="t" anchorCtr="0">
            <a:spAutoFit/>
          </a:bodyPr>
          <a:lstStyle/>
          <a:p>
            <a:pPr marL="0" lvl="0" indent="0" algn="r" rtl="0">
              <a:spcBef>
                <a:spcPts val="0"/>
              </a:spcBef>
              <a:spcAft>
                <a:spcPts val="0"/>
              </a:spcAft>
              <a:buNone/>
            </a:pPr>
            <a:r>
              <a:rPr lang="en" sz="1200">
                <a:solidFill>
                  <a:srgbClr val="00FFFF"/>
                </a:solidFill>
                <a:latin typeface="Open Sans"/>
                <a:ea typeface="Open Sans"/>
                <a:cs typeface="Open Sans"/>
                <a:sym typeface="Open Sans"/>
              </a:rPr>
              <a:t>Sept ‘16</a:t>
            </a:r>
            <a:endParaRPr sz="1200">
              <a:solidFill>
                <a:srgbClr val="00FFFF"/>
              </a:solidFill>
              <a:latin typeface="Open Sans"/>
              <a:ea typeface="Open Sans"/>
              <a:cs typeface="Open Sans"/>
              <a:sym typeface="Open Sans"/>
            </a:endParaRPr>
          </a:p>
        </p:txBody>
      </p:sp>
      <p:sp>
        <p:nvSpPr>
          <p:cNvPr id="2899" name="Google Shape;2899;p179"/>
          <p:cNvSpPr txBox="1"/>
          <p:nvPr/>
        </p:nvSpPr>
        <p:spPr>
          <a:xfrm>
            <a:off x="7671826" y="2904375"/>
            <a:ext cx="12663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9.3</a:t>
            </a:r>
            <a:endParaRPr sz="1200">
              <a:solidFill>
                <a:srgbClr val="00FF00"/>
              </a:solidFill>
              <a:latin typeface="Open Sans"/>
              <a:ea typeface="Open Sans"/>
              <a:cs typeface="Open Sans"/>
              <a:sym typeface="Open Sans"/>
            </a:endParaRPr>
          </a:p>
        </p:txBody>
      </p:sp>
      <p:pic>
        <p:nvPicPr>
          <p:cNvPr id="2900" name="Google Shape;2900;p179"/>
          <p:cNvPicPr preferRelativeResize="0"/>
          <p:nvPr/>
        </p:nvPicPr>
        <p:blipFill rotWithShape="1">
          <a:blip r:embed="rId4">
            <a:alphaModFix/>
          </a:blip>
          <a:srcRect t="84520"/>
          <a:stretch/>
        </p:blipFill>
        <p:spPr>
          <a:xfrm>
            <a:off x="4067281" y="3438044"/>
            <a:ext cx="5000520" cy="1636024"/>
          </a:xfrm>
          <a:prstGeom prst="rect">
            <a:avLst/>
          </a:prstGeom>
          <a:noFill/>
          <a:ln>
            <a:noFill/>
          </a:ln>
        </p:spPr>
      </p:pic>
      <p:sp>
        <p:nvSpPr>
          <p:cNvPr id="2901" name="Google Shape;2901;p179"/>
          <p:cNvSpPr txBox="1"/>
          <p:nvPr/>
        </p:nvSpPr>
        <p:spPr>
          <a:xfrm>
            <a:off x="4067256" y="3465666"/>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chemeClr val="lt1"/>
                </a:solidFill>
                <a:latin typeface="Raleway Black"/>
                <a:ea typeface="Raleway Black"/>
                <a:cs typeface="Raleway Black"/>
                <a:sym typeface="Raleway Black"/>
              </a:rPr>
              <a:t>G</a:t>
            </a:r>
            <a:endParaRPr sz="1784">
              <a:solidFill>
                <a:schemeClr val="lt1"/>
              </a:solidFill>
              <a:latin typeface="Raleway Black"/>
              <a:ea typeface="Raleway Black"/>
              <a:cs typeface="Raleway Black"/>
              <a:sym typeface="Raleway Black"/>
            </a:endParaRPr>
          </a:p>
        </p:txBody>
      </p:sp>
      <p:sp>
        <p:nvSpPr>
          <p:cNvPr id="2902" name="Google Shape;2902;p179"/>
          <p:cNvSpPr txBox="1"/>
          <p:nvPr/>
        </p:nvSpPr>
        <p:spPr>
          <a:xfrm>
            <a:off x="5564612" y="3465666"/>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chemeClr val="lt1"/>
                </a:solidFill>
                <a:latin typeface="Raleway Black"/>
                <a:ea typeface="Raleway Black"/>
                <a:cs typeface="Raleway Black"/>
                <a:sym typeface="Raleway Black"/>
              </a:rPr>
              <a:t>H</a:t>
            </a:r>
            <a:endParaRPr sz="1784">
              <a:solidFill>
                <a:schemeClr val="lt1"/>
              </a:solidFill>
              <a:latin typeface="Raleway Black"/>
              <a:ea typeface="Raleway Black"/>
              <a:cs typeface="Raleway Black"/>
              <a:sym typeface="Raleway Black"/>
            </a:endParaRPr>
          </a:p>
        </p:txBody>
      </p:sp>
      <p:sp>
        <p:nvSpPr>
          <p:cNvPr id="2903" name="Google Shape;2903;p179"/>
          <p:cNvSpPr txBox="1"/>
          <p:nvPr/>
        </p:nvSpPr>
        <p:spPr>
          <a:xfrm>
            <a:off x="7346149" y="3465666"/>
            <a:ext cx="356100" cy="274800"/>
          </a:xfrm>
          <a:prstGeom prst="rect">
            <a:avLst/>
          </a:prstGeom>
          <a:noFill/>
          <a:ln>
            <a:noFill/>
          </a:ln>
        </p:spPr>
        <p:txBody>
          <a:bodyPr spcFirstLastPara="1" wrap="square" lIns="131325" tIns="0" rIns="131325" bIns="0" anchor="t" anchorCtr="0">
            <a:spAutoFit/>
          </a:bodyPr>
          <a:lstStyle/>
          <a:p>
            <a:pPr marL="0" lvl="0" indent="0" algn="l" rtl="0">
              <a:spcBef>
                <a:spcPts val="0"/>
              </a:spcBef>
              <a:spcAft>
                <a:spcPts val="0"/>
              </a:spcAft>
              <a:buNone/>
            </a:pPr>
            <a:r>
              <a:rPr lang="en" sz="1784">
                <a:solidFill>
                  <a:schemeClr val="lt1"/>
                </a:solidFill>
                <a:latin typeface="Raleway Black"/>
                <a:ea typeface="Raleway Black"/>
                <a:cs typeface="Raleway Black"/>
                <a:sym typeface="Raleway Black"/>
              </a:rPr>
              <a:t>I</a:t>
            </a:r>
            <a:endParaRPr sz="1784">
              <a:solidFill>
                <a:schemeClr val="lt1"/>
              </a:solidFill>
              <a:latin typeface="Raleway Black"/>
              <a:ea typeface="Raleway Black"/>
              <a:cs typeface="Raleway Black"/>
              <a:sym typeface="Raleway Black"/>
            </a:endParaRPr>
          </a:p>
        </p:txBody>
      </p:sp>
      <p:sp>
        <p:nvSpPr>
          <p:cNvPr id="2904" name="Google Shape;2904;p179"/>
          <p:cNvSpPr txBox="1"/>
          <p:nvPr/>
        </p:nvSpPr>
        <p:spPr>
          <a:xfrm>
            <a:off x="5860176" y="4650500"/>
            <a:ext cx="1266300" cy="450000"/>
          </a:xfrm>
          <a:prstGeom prst="rect">
            <a:avLst/>
          </a:prstGeom>
          <a:noFill/>
          <a:ln>
            <a:noFill/>
          </a:ln>
        </p:spPr>
        <p:txBody>
          <a:bodyPr spcFirstLastPara="1" wrap="square" lIns="131325" tIns="131325" rIns="131325" bIns="131325" anchor="t" anchorCtr="0">
            <a:spAutoFit/>
          </a:bodyPr>
          <a:lstStyle/>
          <a:p>
            <a:pPr marL="0" lvl="0" indent="0" algn="l" rtl="0">
              <a:spcBef>
                <a:spcPts val="0"/>
              </a:spcBef>
              <a:spcAft>
                <a:spcPts val="0"/>
              </a:spcAft>
              <a:buNone/>
            </a:pPr>
            <a:r>
              <a:rPr lang="en" sz="1200">
                <a:solidFill>
                  <a:srgbClr val="00FF00"/>
                </a:solidFill>
                <a:latin typeface="Open Sans"/>
                <a:ea typeface="Open Sans"/>
                <a:cs typeface="Open Sans"/>
                <a:sym typeface="Open Sans"/>
              </a:rPr>
              <a:t>SUV</a:t>
            </a:r>
            <a:r>
              <a:rPr lang="en" sz="1200" baseline="-25000">
                <a:solidFill>
                  <a:srgbClr val="00FF00"/>
                </a:solidFill>
                <a:latin typeface="Open Sans"/>
                <a:ea typeface="Open Sans"/>
                <a:cs typeface="Open Sans"/>
                <a:sym typeface="Open Sans"/>
              </a:rPr>
              <a:t>max</a:t>
            </a:r>
            <a:r>
              <a:rPr lang="en" sz="1200">
                <a:solidFill>
                  <a:srgbClr val="00FF00"/>
                </a:solidFill>
                <a:latin typeface="Open Sans"/>
                <a:ea typeface="Open Sans"/>
                <a:cs typeface="Open Sans"/>
                <a:sym typeface="Open Sans"/>
              </a:rPr>
              <a:t> 6.7</a:t>
            </a:r>
            <a:endParaRPr sz="1200">
              <a:solidFill>
                <a:srgbClr val="00FF00"/>
              </a:solidFill>
              <a:latin typeface="Open Sans"/>
              <a:ea typeface="Open Sans"/>
              <a:cs typeface="Open Sans"/>
              <a:sym typeface="Open Sans"/>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908"/>
        <p:cNvGrpSpPr/>
        <p:nvPr/>
      </p:nvGrpSpPr>
      <p:grpSpPr>
        <a:xfrm>
          <a:off x="0" y="0"/>
          <a:ext cx="0" cy="0"/>
          <a:chOff x="0" y="0"/>
          <a:chExt cx="0" cy="0"/>
        </a:xfrm>
      </p:grpSpPr>
      <p:sp>
        <p:nvSpPr>
          <p:cNvPr id="2909" name="Google Shape;2909;p18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Patient characteristics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910" name="Google Shape;2910;p180"/>
          <p:cNvSpPr txBox="1">
            <a:spLocks noGrp="1"/>
          </p:cNvSpPr>
          <p:nvPr>
            <p:ph type="body" idx="1"/>
          </p:nvPr>
        </p:nvSpPr>
        <p:spPr>
          <a:xfrm>
            <a:off x="729450" y="1393075"/>
            <a:ext cx="7688700" cy="16008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solidFill>
                  <a:srgbClr val="3B71CA"/>
                </a:solidFill>
              </a:rPr>
              <a:t>46%</a:t>
            </a:r>
            <a:r>
              <a:rPr lang="en" b="1"/>
              <a:t> had </a:t>
            </a:r>
            <a:r>
              <a:rPr lang="en" b="1">
                <a:solidFill>
                  <a:srgbClr val="3B71CA"/>
                </a:solidFill>
              </a:rPr>
              <a:t>polymicrobial</a:t>
            </a:r>
            <a:r>
              <a:rPr lang="en">
                <a:solidFill>
                  <a:srgbClr val="3B71CA"/>
                </a:solidFill>
              </a:rPr>
              <a:t> </a:t>
            </a:r>
            <a:r>
              <a:rPr lang="en"/>
              <a:t>infections</a:t>
            </a:r>
            <a:endParaRPr/>
          </a:p>
          <a:p>
            <a:pPr marL="457200" lvl="0" indent="-311150" algn="l" rtl="0">
              <a:spcBef>
                <a:spcPts val="1200"/>
              </a:spcBef>
              <a:spcAft>
                <a:spcPts val="0"/>
              </a:spcAft>
              <a:buSzPts val="1300"/>
              <a:buChar char="●"/>
            </a:pPr>
            <a:r>
              <a:rPr lang="en" b="1"/>
              <a:t>48%</a:t>
            </a:r>
            <a:r>
              <a:rPr lang="en"/>
              <a:t> were </a:t>
            </a:r>
            <a:r>
              <a:rPr lang="en" b="1"/>
              <a:t>gram positive</a:t>
            </a:r>
            <a:r>
              <a:rPr lang="en"/>
              <a:t> pathogens</a:t>
            </a:r>
            <a:endParaRPr/>
          </a:p>
          <a:p>
            <a:pPr marL="457200" lvl="0" indent="-311150" algn="l" rtl="0">
              <a:spcBef>
                <a:spcPts val="0"/>
              </a:spcBef>
              <a:spcAft>
                <a:spcPts val="0"/>
              </a:spcAft>
              <a:buSzPts val="1300"/>
              <a:buChar char="●"/>
            </a:pPr>
            <a:r>
              <a:rPr lang="en" b="1"/>
              <a:t>25% gram negative</a:t>
            </a:r>
            <a:r>
              <a:rPr lang="en"/>
              <a:t> </a:t>
            </a:r>
            <a:endParaRPr/>
          </a:p>
          <a:p>
            <a:pPr marL="457200" lvl="0" indent="-311150" algn="l" rtl="0">
              <a:spcBef>
                <a:spcPts val="0"/>
              </a:spcBef>
              <a:spcAft>
                <a:spcPts val="0"/>
              </a:spcAft>
              <a:buSzPts val="1300"/>
              <a:buChar char="●"/>
            </a:pPr>
            <a:r>
              <a:rPr lang="en"/>
              <a:t>The rest were anaerobes (14%), fungi (6.5%), mycobacteria (2.4%), culture negative (3.3%)</a:t>
            </a:r>
            <a:endParaRPr/>
          </a:p>
          <a:p>
            <a:pPr marL="0" lvl="0" indent="0" algn="l" rtl="0">
              <a:spcBef>
                <a:spcPts val="1200"/>
              </a:spcBef>
              <a:spcAft>
                <a:spcPts val="1200"/>
              </a:spcAft>
              <a:buNone/>
            </a:pPr>
            <a:r>
              <a:rPr lang="en" b="1">
                <a:solidFill>
                  <a:srgbClr val="EF1E0E"/>
                </a:solidFill>
              </a:rPr>
              <a:t>25%</a:t>
            </a:r>
            <a:r>
              <a:rPr lang="en"/>
              <a:t> of patients </a:t>
            </a:r>
            <a:r>
              <a:rPr lang="en" b="1">
                <a:solidFill>
                  <a:srgbClr val="EF1E0E"/>
                </a:solidFill>
              </a:rPr>
              <a:t>did </a:t>
            </a:r>
            <a:r>
              <a:rPr lang="en" b="1" u="sng">
                <a:solidFill>
                  <a:srgbClr val="EF1E0E"/>
                </a:solidFill>
              </a:rPr>
              <a:t>not</a:t>
            </a:r>
            <a:r>
              <a:rPr lang="en" b="1">
                <a:solidFill>
                  <a:srgbClr val="EF1E0E"/>
                </a:solidFill>
              </a:rPr>
              <a:t> have surgery</a:t>
            </a:r>
            <a:r>
              <a:rPr lang="en"/>
              <a:t> for their graft infection</a:t>
            </a:r>
            <a:endParaRPr/>
          </a:p>
        </p:txBody>
      </p:sp>
      <p:pic>
        <p:nvPicPr>
          <p:cNvPr id="2911" name="Google Shape;2911;p180"/>
          <p:cNvPicPr preferRelativeResize="0"/>
          <p:nvPr/>
        </p:nvPicPr>
        <p:blipFill>
          <a:blip r:embed="rId4">
            <a:alphaModFix/>
          </a:blip>
          <a:stretch>
            <a:fillRect/>
          </a:stretch>
        </p:blipFill>
        <p:spPr>
          <a:xfrm>
            <a:off x="8092250" y="76200"/>
            <a:ext cx="975550" cy="97555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915"/>
        <p:cNvGrpSpPr/>
        <p:nvPr/>
      </p:nvGrpSpPr>
      <p:grpSpPr>
        <a:xfrm>
          <a:off x="0" y="0"/>
          <a:ext cx="0" cy="0"/>
          <a:chOff x="0" y="0"/>
          <a:chExt cx="0" cy="0"/>
        </a:xfrm>
      </p:grpSpPr>
      <p:sp>
        <p:nvSpPr>
          <p:cNvPr id="2916" name="Google Shape;2916;p18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Outcomes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a:p>
            <a:pPr marL="0" lvl="0" indent="0" algn="l" rtl="0">
              <a:spcBef>
                <a:spcPts val="0"/>
              </a:spcBef>
              <a:spcAft>
                <a:spcPts val="0"/>
              </a:spcAft>
              <a:buNone/>
            </a:pPr>
            <a:endParaRPr/>
          </a:p>
        </p:txBody>
      </p:sp>
      <p:sp>
        <p:nvSpPr>
          <p:cNvPr id="2917" name="Google Shape;2917;p181"/>
          <p:cNvSpPr txBox="1">
            <a:spLocks noGrp="1"/>
          </p:cNvSpPr>
          <p:nvPr>
            <p:ph type="body" idx="1"/>
          </p:nvPr>
        </p:nvSpPr>
        <p:spPr>
          <a:xfrm>
            <a:off x="729450" y="1393075"/>
            <a:ext cx="6054300" cy="278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“Clinical </a:t>
            </a:r>
            <a:r>
              <a:rPr lang="en" b="1">
                <a:solidFill>
                  <a:srgbClr val="0C622E"/>
                </a:solidFill>
              </a:rPr>
              <a:t>cure</a:t>
            </a:r>
            <a:r>
              <a:rPr lang="en"/>
              <a:t>”</a:t>
            </a:r>
            <a:r>
              <a:rPr lang="en" b="1">
                <a:solidFill>
                  <a:srgbClr val="0C622E"/>
                </a:solidFill>
              </a:rPr>
              <a:t> in 65%</a:t>
            </a:r>
            <a:r>
              <a:rPr lang="en"/>
              <a:t> of patients after median of </a:t>
            </a:r>
            <a:r>
              <a:rPr lang="en" b="1"/>
              <a:t>56 weeks of antimicrobials</a:t>
            </a:r>
            <a:endParaRPr/>
          </a:p>
          <a:p>
            <a:pPr marL="457200" lvl="0" indent="-311150" algn="l" rtl="0">
              <a:spcBef>
                <a:spcPts val="1200"/>
              </a:spcBef>
              <a:spcAft>
                <a:spcPts val="0"/>
              </a:spcAft>
              <a:buSzPts val="1300"/>
              <a:buChar char="●"/>
            </a:pPr>
            <a:r>
              <a:rPr lang="en"/>
              <a:t>“</a:t>
            </a:r>
            <a:r>
              <a:rPr lang="en" b="1">
                <a:solidFill>
                  <a:srgbClr val="3B71CA"/>
                </a:solidFill>
              </a:rPr>
              <a:t>22%</a:t>
            </a:r>
            <a:r>
              <a:rPr lang="en"/>
              <a:t> of patients are </a:t>
            </a:r>
            <a:r>
              <a:rPr lang="en" b="1">
                <a:solidFill>
                  <a:srgbClr val="3B71CA"/>
                </a:solidFill>
              </a:rPr>
              <a:t>still on antibiotics</a:t>
            </a:r>
            <a:r>
              <a:rPr lang="en"/>
              <a:t>”</a:t>
            </a:r>
            <a:endParaRPr/>
          </a:p>
          <a:p>
            <a:pPr marL="914400" lvl="1" indent="-298450" algn="l" rtl="0">
              <a:spcBef>
                <a:spcPts val="0"/>
              </a:spcBef>
              <a:spcAft>
                <a:spcPts val="0"/>
              </a:spcAft>
              <a:buSzPts val="1100"/>
              <a:buChar char="○"/>
            </a:pPr>
            <a:r>
              <a:rPr lang="en"/>
              <a:t>Of the 15 patients still on antibiotics, </a:t>
            </a:r>
            <a:r>
              <a:rPr lang="en" b="1"/>
              <a:t>9 are lifelong suppression (13%)</a:t>
            </a:r>
            <a:r>
              <a:rPr lang="en"/>
              <a:t> due to non-response on PET/CT &amp;/or CRP</a:t>
            </a:r>
            <a:endParaRPr/>
          </a:p>
          <a:p>
            <a:pPr marL="457200" lvl="0" indent="-311150" algn="l" rtl="0">
              <a:spcBef>
                <a:spcPts val="0"/>
              </a:spcBef>
              <a:spcAft>
                <a:spcPts val="0"/>
              </a:spcAft>
              <a:buClr>
                <a:schemeClr val="lt1"/>
              </a:buClr>
              <a:buSzPts val="1300"/>
              <a:buChar char="●"/>
            </a:pPr>
            <a:r>
              <a:rPr lang="en" b="1">
                <a:solidFill>
                  <a:schemeClr val="lt1"/>
                </a:solidFill>
              </a:rPr>
              <a:t>17%</a:t>
            </a:r>
            <a:r>
              <a:rPr lang="en">
                <a:solidFill>
                  <a:schemeClr val="lt1"/>
                </a:solidFill>
              </a:rPr>
              <a:t> of patients </a:t>
            </a:r>
            <a:r>
              <a:rPr lang="en" b="1">
                <a:solidFill>
                  <a:schemeClr val="lt1"/>
                </a:solidFill>
              </a:rPr>
              <a:t>died while on antimicrobial therapy </a:t>
            </a:r>
            <a:endParaRPr b="1">
              <a:solidFill>
                <a:schemeClr val="lt1"/>
              </a:solidFill>
            </a:endParaRPr>
          </a:p>
          <a:p>
            <a:pPr marL="914400" lvl="1" indent="-298450" algn="l" rtl="0">
              <a:spcBef>
                <a:spcPts val="0"/>
              </a:spcBef>
              <a:spcAft>
                <a:spcPts val="0"/>
              </a:spcAft>
              <a:buClr>
                <a:schemeClr val="lt1"/>
              </a:buClr>
              <a:buSzPts val="1100"/>
              <a:buChar char="○"/>
            </a:pPr>
            <a:r>
              <a:rPr lang="en">
                <a:solidFill>
                  <a:schemeClr val="lt1"/>
                </a:solidFill>
              </a:rPr>
              <a:t>Of the 12 who died on antibiotics, only </a:t>
            </a:r>
            <a:r>
              <a:rPr lang="en" b="1">
                <a:solidFill>
                  <a:schemeClr val="lt1"/>
                </a:solidFill>
              </a:rPr>
              <a:t>7 were from infection (10%)</a:t>
            </a:r>
            <a:endParaRPr>
              <a:solidFill>
                <a:schemeClr val="lt1"/>
              </a:solidFill>
            </a:endParaRPr>
          </a:p>
          <a:p>
            <a:pPr marL="0" lvl="0" indent="0" algn="l" rtl="0">
              <a:spcBef>
                <a:spcPts val="1200"/>
              </a:spcBef>
              <a:spcAft>
                <a:spcPts val="1200"/>
              </a:spcAft>
              <a:buNone/>
            </a:pPr>
            <a:r>
              <a:rPr lang="en">
                <a:solidFill>
                  <a:schemeClr val="lt1"/>
                </a:solidFill>
              </a:rPr>
              <a:t>After stopping antibiotics, </a:t>
            </a:r>
            <a:r>
              <a:rPr lang="en" b="1">
                <a:solidFill>
                  <a:schemeClr val="lt1"/>
                </a:solidFill>
              </a:rPr>
              <a:t>no cases of relapse</a:t>
            </a:r>
            <a:r>
              <a:rPr lang="en">
                <a:solidFill>
                  <a:schemeClr val="lt1"/>
                </a:solidFill>
              </a:rPr>
              <a:t> with the same pathogen</a:t>
            </a:r>
            <a:endParaRPr b="1">
              <a:solidFill>
                <a:schemeClr val="lt1"/>
              </a:solidFill>
            </a:endParaRPr>
          </a:p>
        </p:txBody>
      </p:sp>
      <p:pic>
        <p:nvPicPr>
          <p:cNvPr id="2918" name="Google Shape;2918;p181"/>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19" name="Google Shape;2919;p181"/>
          <p:cNvSpPr/>
          <p:nvPr/>
        </p:nvSpPr>
        <p:spPr>
          <a:xfrm>
            <a:off x="5995450" y="1434375"/>
            <a:ext cx="3001800" cy="7074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Open Sans"/>
                <a:ea typeface="Open Sans"/>
                <a:cs typeface="Open Sans"/>
                <a:sym typeface="Open Sans"/>
              </a:rPr>
              <a:t>Median duration of follow-up from…</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b="1">
                <a:solidFill>
                  <a:srgbClr val="858585"/>
                </a:solidFill>
                <a:latin typeface="Open Sans"/>
                <a:ea typeface="Open Sans"/>
                <a:cs typeface="Open Sans"/>
                <a:sym typeface="Open Sans"/>
              </a:rPr>
              <a:t>Diagnosis</a:t>
            </a:r>
            <a:r>
              <a:rPr lang="en" sz="1200">
                <a:solidFill>
                  <a:srgbClr val="858585"/>
                </a:solidFill>
                <a:latin typeface="Open Sans"/>
                <a:ea typeface="Open Sans"/>
                <a:cs typeface="Open Sans"/>
                <a:sym typeface="Open Sans"/>
              </a:rPr>
              <a:t>: 2 years</a:t>
            </a:r>
            <a:endParaRPr sz="1200">
              <a:solidFill>
                <a:srgbClr val="858585"/>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b="1">
                <a:solidFill>
                  <a:srgbClr val="858585"/>
                </a:solidFill>
                <a:latin typeface="Open Sans"/>
                <a:ea typeface="Open Sans"/>
                <a:cs typeface="Open Sans"/>
                <a:sym typeface="Open Sans"/>
              </a:rPr>
              <a:t>Stopping antibiotics</a:t>
            </a:r>
            <a:r>
              <a:rPr lang="en" sz="1200">
                <a:solidFill>
                  <a:srgbClr val="858585"/>
                </a:solidFill>
                <a:latin typeface="Open Sans"/>
                <a:ea typeface="Open Sans"/>
                <a:cs typeface="Open Sans"/>
                <a:sym typeface="Open Sans"/>
              </a:rPr>
              <a:t>: 1.1 years</a:t>
            </a:r>
            <a:endParaRPr sz="1200">
              <a:solidFill>
                <a:srgbClr val="858585"/>
              </a:solidFill>
              <a:latin typeface="Open Sans"/>
              <a:ea typeface="Open Sans"/>
              <a:cs typeface="Open Sans"/>
              <a:sym typeface="Open Sans"/>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923"/>
        <p:cNvGrpSpPr/>
        <p:nvPr/>
      </p:nvGrpSpPr>
      <p:grpSpPr>
        <a:xfrm>
          <a:off x="0" y="0"/>
          <a:ext cx="0" cy="0"/>
          <a:chOff x="0" y="0"/>
          <a:chExt cx="0" cy="0"/>
        </a:xfrm>
      </p:grpSpPr>
      <p:sp>
        <p:nvSpPr>
          <p:cNvPr id="2924" name="Google Shape;2924;p18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Outcomes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a:p>
            <a:pPr marL="0" lvl="0" indent="0" algn="l" rtl="0">
              <a:spcBef>
                <a:spcPts val="0"/>
              </a:spcBef>
              <a:spcAft>
                <a:spcPts val="0"/>
              </a:spcAft>
              <a:buNone/>
            </a:pPr>
            <a:endParaRPr/>
          </a:p>
        </p:txBody>
      </p:sp>
      <p:sp>
        <p:nvSpPr>
          <p:cNvPr id="2925" name="Google Shape;2925;p182"/>
          <p:cNvSpPr txBox="1">
            <a:spLocks noGrp="1"/>
          </p:cNvSpPr>
          <p:nvPr>
            <p:ph type="body" idx="1"/>
          </p:nvPr>
        </p:nvSpPr>
        <p:spPr>
          <a:xfrm>
            <a:off x="729450" y="1393075"/>
            <a:ext cx="6054300" cy="278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“Clinical </a:t>
            </a:r>
            <a:r>
              <a:rPr lang="en" b="1">
                <a:solidFill>
                  <a:srgbClr val="0C622E"/>
                </a:solidFill>
              </a:rPr>
              <a:t>cure</a:t>
            </a:r>
            <a:r>
              <a:rPr lang="en"/>
              <a:t>”</a:t>
            </a:r>
            <a:r>
              <a:rPr lang="en" b="1">
                <a:solidFill>
                  <a:srgbClr val="0C622E"/>
                </a:solidFill>
              </a:rPr>
              <a:t> in 65%</a:t>
            </a:r>
            <a:r>
              <a:rPr lang="en"/>
              <a:t> of patients after median of </a:t>
            </a:r>
            <a:r>
              <a:rPr lang="en" b="1"/>
              <a:t>56 weeks of antimicrobials</a:t>
            </a:r>
            <a:endParaRPr/>
          </a:p>
          <a:p>
            <a:pPr marL="457200" lvl="0" indent="-311150" algn="l" rtl="0">
              <a:spcBef>
                <a:spcPts val="1200"/>
              </a:spcBef>
              <a:spcAft>
                <a:spcPts val="0"/>
              </a:spcAft>
              <a:buSzPts val="1300"/>
              <a:buChar char="●"/>
            </a:pPr>
            <a:r>
              <a:rPr lang="en"/>
              <a:t>“</a:t>
            </a:r>
            <a:r>
              <a:rPr lang="en" b="1">
                <a:solidFill>
                  <a:srgbClr val="3B71CA"/>
                </a:solidFill>
              </a:rPr>
              <a:t>22%</a:t>
            </a:r>
            <a:r>
              <a:rPr lang="en"/>
              <a:t> of patients are </a:t>
            </a:r>
            <a:r>
              <a:rPr lang="en" b="1">
                <a:solidFill>
                  <a:srgbClr val="3B71CA"/>
                </a:solidFill>
              </a:rPr>
              <a:t>still on antibiotics</a:t>
            </a:r>
            <a:r>
              <a:rPr lang="en"/>
              <a:t>”</a:t>
            </a:r>
            <a:endParaRPr/>
          </a:p>
          <a:p>
            <a:pPr marL="914400" lvl="1" indent="-298450" algn="l" rtl="0">
              <a:spcBef>
                <a:spcPts val="0"/>
              </a:spcBef>
              <a:spcAft>
                <a:spcPts val="0"/>
              </a:spcAft>
              <a:buSzPts val="1100"/>
              <a:buChar char="○"/>
            </a:pPr>
            <a:r>
              <a:rPr lang="en"/>
              <a:t>Of the 15 patients still on antibiotics, </a:t>
            </a:r>
            <a:r>
              <a:rPr lang="en" b="1"/>
              <a:t>9 are lifelong suppression (13%)</a:t>
            </a:r>
            <a:r>
              <a:rPr lang="en"/>
              <a:t> due to non-response on PET/CT &amp;/or CRP</a:t>
            </a:r>
            <a:endParaRPr/>
          </a:p>
          <a:p>
            <a:pPr marL="457200" lvl="0" indent="-311150" algn="l" rtl="0">
              <a:spcBef>
                <a:spcPts val="0"/>
              </a:spcBef>
              <a:spcAft>
                <a:spcPts val="0"/>
              </a:spcAft>
              <a:buSzPts val="1300"/>
              <a:buChar char="●"/>
            </a:pPr>
            <a:r>
              <a:rPr lang="en" b="1">
                <a:solidFill>
                  <a:srgbClr val="896110"/>
                </a:solidFill>
              </a:rPr>
              <a:t>17%</a:t>
            </a:r>
            <a:r>
              <a:rPr lang="en"/>
              <a:t> of patients </a:t>
            </a:r>
            <a:r>
              <a:rPr lang="en" b="1">
                <a:solidFill>
                  <a:srgbClr val="896110"/>
                </a:solidFill>
              </a:rPr>
              <a:t>died while on antimicrobial therapy</a:t>
            </a:r>
            <a:r>
              <a:rPr lang="en" b="1"/>
              <a:t> </a:t>
            </a:r>
            <a:endParaRPr b="1"/>
          </a:p>
          <a:p>
            <a:pPr marL="914400" lvl="1" indent="-298450" algn="l" rtl="0">
              <a:spcBef>
                <a:spcPts val="0"/>
              </a:spcBef>
              <a:spcAft>
                <a:spcPts val="0"/>
              </a:spcAft>
              <a:buSzPts val="1100"/>
              <a:buChar char="○"/>
            </a:pPr>
            <a:r>
              <a:rPr lang="en"/>
              <a:t>Of the 12 who died on antibiotics, only </a:t>
            </a:r>
            <a:r>
              <a:rPr lang="en" b="1"/>
              <a:t>7 were from infection (10%)</a:t>
            </a:r>
            <a:endParaRPr/>
          </a:p>
          <a:p>
            <a:pPr marL="0" lvl="0" indent="0" algn="l" rtl="0">
              <a:spcBef>
                <a:spcPts val="1200"/>
              </a:spcBef>
              <a:spcAft>
                <a:spcPts val="1200"/>
              </a:spcAft>
              <a:buNone/>
            </a:pPr>
            <a:r>
              <a:rPr lang="en"/>
              <a:t>After stopping antibiotics, </a:t>
            </a:r>
            <a:r>
              <a:rPr lang="en" b="1">
                <a:solidFill>
                  <a:srgbClr val="EF1E0E"/>
                </a:solidFill>
              </a:rPr>
              <a:t>no cases of relapse</a:t>
            </a:r>
            <a:r>
              <a:rPr lang="en"/>
              <a:t> with the same pathogen</a:t>
            </a:r>
            <a:endParaRPr b="1"/>
          </a:p>
        </p:txBody>
      </p:sp>
      <p:pic>
        <p:nvPicPr>
          <p:cNvPr id="2926" name="Google Shape;2926;p182"/>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27" name="Google Shape;2927;p182"/>
          <p:cNvSpPr/>
          <p:nvPr/>
        </p:nvSpPr>
        <p:spPr>
          <a:xfrm>
            <a:off x="5995450" y="1434375"/>
            <a:ext cx="3001800" cy="7074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Open Sans"/>
                <a:ea typeface="Open Sans"/>
                <a:cs typeface="Open Sans"/>
                <a:sym typeface="Open Sans"/>
              </a:rPr>
              <a:t>Median duration of follow-up from…</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b="1">
                <a:solidFill>
                  <a:srgbClr val="858585"/>
                </a:solidFill>
                <a:latin typeface="Open Sans"/>
                <a:ea typeface="Open Sans"/>
                <a:cs typeface="Open Sans"/>
                <a:sym typeface="Open Sans"/>
              </a:rPr>
              <a:t>Diagnosis</a:t>
            </a:r>
            <a:r>
              <a:rPr lang="en" sz="1200">
                <a:solidFill>
                  <a:srgbClr val="858585"/>
                </a:solidFill>
                <a:latin typeface="Open Sans"/>
                <a:ea typeface="Open Sans"/>
                <a:cs typeface="Open Sans"/>
                <a:sym typeface="Open Sans"/>
              </a:rPr>
              <a:t>: 2 years</a:t>
            </a:r>
            <a:endParaRPr sz="1200">
              <a:solidFill>
                <a:srgbClr val="858585"/>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b="1">
                <a:solidFill>
                  <a:srgbClr val="858585"/>
                </a:solidFill>
                <a:latin typeface="Open Sans"/>
                <a:ea typeface="Open Sans"/>
                <a:cs typeface="Open Sans"/>
                <a:sym typeface="Open Sans"/>
              </a:rPr>
              <a:t>Stopping antibiotics</a:t>
            </a:r>
            <a:r>
              <a:rPr lang="en" sz="1200">
                <a:solidFill>
                  <a:srgbClr val="858585"/>
                </a:solidFill>
                <a:latin typeface="Open Sans"/>
                <a:ea typeface="Open Sans"/>
                <a:cs typeface="Open Sans"/>
                <a:sym typeface="Open Sans"/>
              </a:rPr>
              <a:t>: 1.1 years</a:t>
            </a:r>
            <a:endParaRPr sz="1200">
              <a:solidFill>
                <a:srgbClr val="858585"/>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p:nvPr/>
        </p:nvSpPr>
        <p:spPr>
          <a:xfrm>
            <a:off x="5470175" y="1270525"/>
            <a:ext cx="3148800" cy="345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3B7E94"/>
                </a:solidFill>
                <a:latin typeface="Open Sans"/>
                <a:ea typeface="Open Sans"/>
                <a:cs typeface="Open Sans"/>
                <a:sym typeface="Open Sans"/>
              </a:rPr>
              <a:t>Medicine notes</a:t>
            </a:r>
            <a:endParaRPr sz="1200">
              <a:solidFill>
                <a:srgbClr val="1A1A1A"/>
              </a:solidFill>
              <a:latin typeface="Open Sans"/>
              <a:ea typeface="Open Sans"/>
              <a:cs typeface="Open Sans"/>
              <a:sym typeface="Open Sans"/>
            </a:endParaRPr>
          </a:p>
        </p:txBody>
      </p:sp>
      <p:sp>
        <p:nvSpPr>
          <p:cNvPr id="216" name="Google Shape;216;p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Backstory</a:t>
            </a:r>
            <a:endParaRPr/>
          </a:p>
        </p:txBody>
      </p:sp>
      <p:graphicFrame>
        <p:nvGraphicFramePr>
          <p:cNvPr id="217" name="Google Shape;217;p30"/>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18" name="Google Shape;218;p30"/>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19" name="Google Shape;219;p30"/>
          <p:cNvSpPr txBox="1"/>
          <p:nvPr/>
        </p:nvSpPr>
        <p:spPr>
          <a:xfrm>
            <a:off x="5285675" y="1678950"/>
            <a:ext cx="36927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58585"/>
                </a:solidFill>
                <a:latin typeface="PT Serif"/>
                <a:ea typeface="PT Serif"/>
                <a:cs typeface="PT Serif"/>
                <a:sym typeface="PT Serif"/>
              </a:rPr>
              <a:t># Right lower extremity cellulitis</a:t>
            </a:r>
            <a:endParaRPr sz="1300" b="1">
              <a:solidFill>
                <a:srgbClr val="858585"/>
              </a:solidFill>
              <a:latin typeface="PT Serif"/>
              <a:ea typeface="PT Serif"/>
              <a:cs typeface="PT Serif"/>
              <a:sym typeface="PT Serif"/>
            </a:endParaRPr>
          </a:p>
          <a:p>
            <a:pPr marL="0" lvl="0" indent="0" algn="l" rtl="0">
              <a:spcBef>
                <a:spcPts val="0"/>
              </a:spcBef>
              <a:spcAft>
                <a:spcPts val="0"/>
              </a:spcAft>
              <a:buNone/>
            </a:pPr>
            <a:r>
              <a:rPr lang="en" sz="1300" b="1">
                <a:solidFill>
                  <a:srgbClr val="858585"/>
                </a:solidFill>
                <a:latin typeface="PT Serif"/>
                <a:ea typeface="PT Serif"/>
                <a:cs typeface="PT Serif"/>
                <a:sym typeface="PT Serif"/>
              </a:rPr>
              <a:t># Streptococcus dysgalactiae bacteremia</a:t>
            </a:r>
            <a:endParaRPr sz="1300" b="1">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podiatry evaluated the patient recommended no surgery</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repeat blood cultures negative</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deescalate antibiotics to Rocephin based on sensitivities</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a:t>
            </a:r>
            <a:r>
              <a:rPr lang="en" sz="1300" b="1">
                <a:solidFill>
                  <a:schemeClr val="dk2"/>
                </a:solidFill>
                <a:latin typeface="PT Serif"/>
                <a:ea typeface="PT Serif"/>
                <a:cs typeface="PT Serif"/>
                <a:sym typeface="PT Serif"/>
              </a:rPr>
              <a:t>MRI right foot</a:t>
            </a:r>
            <a:r>
              <a:rPr lang="en" sz="1300">
                <a:solidFill>
                  <a:schemeClr val="dk2"/>
                </a:solidFill>
                <a:latin typeface="PT Serif"/>
                <a:ea typeface="PT Serif"/>
                <a:cs typeface="PT Serif"/>
                <a:sym typeface="PT Serif"/>
              </a:rPr>
              <a:t> completed and demonstrates </a:t>
            </a:r>
            <a:r>
              <a:rPr lang="en" sz="1300" b="1">
                <a:solidFill>
                  <a:schemeClr val="dk2"/>
                </a:solidFill>
                <a:latin typeface="PT Serif"/>
                <a:ea typeface="PT Serif"/>
                <a:cs typeface="PT Serif"/>
                <a:sym typeface="PT Serif"/>
              </a:rPr>
              <a:t>no evidence of osteomyelitis</a:t>
            </a:r>
            <a:endParaRPr sz="1300" b="1">
              <a:solidFill>
                <a:schemeClr val="dk2"/>
              </a:solidFill>
              <a:latin typeface="PT Serif"/>
              <a:ea typeface="PT Serif"/>
              <a:cs typeface="PT Serif"/>
              <a:sym typeface="PT Serif"/>
            </a:endParaRPr>
          </a:p>
          <a:p>
            <a:pPr marL="0" lvl="0" indent="0" algn="l" rtl="0">
              <a:spcBef>
                <a:spcPts val="0"/>
              </a:spcBef>
              <a:spcAft>
                <a:spcPts val="0"/>
              </a:spcAft>
              <a:buNone/>
            </a:pPr>
            <a:endParaRPr sz="1300" u="sng">
              <a:solidFill>
                <a:schemeClr val="dk2"/>
              </a:solidFill>
              <a:latin typeface="Open Sans"/>
              <a:ea typeface="Open Sans"/>
              <a:cs typeface="Open Sans"/>
              <a:sym typeface="Open Sans"/>
            </a:endParaRPr>
          </a:p>
        </p:txBody>
      </p:sp>
      <p:sp>
        <p:nvSpPr>
          <p:cNvPr id="220" name="Google Shape;220;p30"/>
          <p:cNvSpPr/>
          <p:nvPr/>
        </p:nvSpPr>
        <p:spPr>
          <a:xfrm>
            <a:off x="616975" y="2790175"/>
            <a:ext cx="4364700" cy="8274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21" name="Google Shape;221;p30"/>
          <p:cNvSpPr/>
          <p:nvPr/>
        </p:nvSpPr>
        <p:spPr>
          <a:xfrm>
            <a:off x="150" y="478850"/>
            <a:ext cx="9144000" cy="466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22" name="Google Shape;222;p30"/>
          <p:cNvPicPr preferRelativeResize="0"/>
          <p:nvPr/>
        </p:nvPicPr>
        <p:blipFill>
          <a:blip r:embed="rId3">
            <a:alphaModFix/>
          </a:blip>
          <a:stretch>
            <a:fillRect/>
          </a:stretch>
        </p:blipFill>
        <p:spPr>
          <a:xfrm>
            <a:off x="6290964" y="2664151"/>
            <a:ext cx="2329358" cy="2172200"/>
          </a:xfrm>
          <a:prstGeom prst="rect">
            <a:avLst/>
          </a:prstGeom>
          <a:noFill/>
          <a:ln>
            <a:noFill/>
          </a:ln>
        </p:spPr>
      </p:pic>
      <p:pic>
        <p:nvPicPr>
          <p:cNvPr id="223" name="Google Shape;223;p30"/>
          <p:cNvPicPr preferRelativeResize="0"/>
          <p:nvPr/>
        </p:nvPicPr>
        <p:blipFill>
          <a:blip r:embed="rId4">
            <a:alphaModFix/>
          </a:blip>
          <a:stretch>
            <a:fillRect/>
          </a:stretch>
        </p:blipFill>
        <p:spPr>
          <a:xfrm>
            <a:off x="1858163" y="931100"/>
            <a:ext cx="2333625" cy="390525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931"/>
        <p:cNvGrpSpPr/>
        <p:nvPr/>
      </p:nvGrpSpPr>
      <p:grpSpPr>
        <a:xfrm>
          <a:off x="0" y="0"/>
          <a:ext cx="0" cy="0"/>
          <a:chOff x="0" y="0"/>
          <a:chExt cx="0" cy="0"/>
        </a:xfrm>
      </p:grpSpPr>
      <p:sp>
        <p:nvSpPr>
          <p:cNvPr id="2932" name="Google Shape;2932;p18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Outcomes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a:p>
            <a:pPr marL="0" lvl="0" indent="0" algn="l" rtl="0">
              <a:spcBef>
                <a:spcPts val="0"/>
              </a:spcBef>
              <a:spcAft>
                <a:spcPts val="0"/>
              </a:spcAft>
              <a:buNone/>
            </a:pPr>
            <a:endParaRPr/>
          </a:p>
        </p:txBody>
      </p:sp>
      <p:sp>
        <p:nvSpPr>
          <p:cNvPr id="2933" name="Google Shape;2933;p183"/>
          <p:cNvSpPr txBox="1">
            <a:spLocks noGrp="1"/>
          </p:cNvSpPr>
          <p:nvPr>
            <p:ph type="body" idx="1"/>
          </p:nvPr>
        </p:nvSpPr>
        <p:spPr>
          <a:xfrm>
            <a:off x="729450" y="1393075"/>
            <a:ext cx="6054300" cy="278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“Clinical </a:t>
            </a:r>
            <a:r>
              <a:rPr lang="en" b="1">
                <a:solidFill>
                  <a:srgbClr val="0C622E"/>
                </a:solidFill>
              </a:rPr>
              <a:t>cure</a:t>
            </a:r>
            <a:r>
              <a:rPr lang="en"/>
              <a:t>”</a:t>
            </a:r>
            <a:r>
              <a:rPr lang="en" b="1">
                <a:solidFill>
                  <a:srgbClr val="0C622E"/>
                </a:solidFill>
              </a:rPr>
              <a:t> in 65%</a:t>
            </a:r>
            <a:r>
              <a:rPr lang="en"/>
              <a:t> of patients after median of </a:t>
            </a:r>
            <a:r>
              <a:rPr lang="en" b="1"/>
              <a:t>56 weeks of antimicrobials</a:t>
            </a:r>
            <a:endParaRPr/>
          </a:p>
          <a:p>
            <a:pPr marL="457200" lvl="0" indent="-311150" algn="l" rtl="0">
              <a:spcBef>
                <a:spcPts val="1200"/>
              </a:spcBef>
              <a:spcAft>
                <a:spcPts val="0"/>
              </a:spcAft>
              <a:buSzPts val="1300"/>
              <a:buChar char="●"/>
            </a:pPr>
            <a:r>
              <a:rPr lang="en"/>
              <a:t>“</a:t>
            </a:r>
            <a:r>
              <a:rPr lang="en" b="1">
                <a:solidFill>
                  <a:srgbClr val="3B71CA"/>
                </a:solidFill>
              </a:rPr>
              <a:t>22%</a:t>
            </a:r>
            <a:r>
              <a:rPr lang="en"/>
              <a:t> of patients are </a:t>
            </a:r>
            <a:r>
              <a:rPr lang="en" b="1">
                <a:solidFill>
                  <a:srgbClr val="3B71CA"/>
                </a:solidFill>
              </a:rPr>
              <a:t>still on antibiotics</a:t>
            </a:r>
            <a:r>
              <a:rPr lang="en"/>
              <a:t>”</a:t>
            </a:r>
            <a:endParaRPr/>
          </a:p>
          <a:p>
            <a:pPr marL="914400" lvl="1" indent="-298450" algn="l" rtl="0">
              <a:spcBef>
                <a:spcPts val="0"/>
              </a:spcBef>
              <a:spcAft>
                <a:spcPts val="0"/>
              </a:spcAft>
              <a:buSzPts val="1100"/>
              <a:buChar char="○"/>
            </a:pPr>
            <a:r>
              <a:rPr lang="en"/>
              <a:t>Of the 15 patients still on antibiotics, </a:t>
            </a:r>
            <a:r>
              <a:rPr lang="en" b="1"/>
              <a:t>9 are lifelong suppression (13%)</a:t>
            </a:r>
            <a:r>
              <a:rPr lang="en"/>
              <a:t> due to non-response on PET/CT &amp;/or CRP</a:t>
            </a:r>
            <a:endParaRPr/>
          </a:p>
          <a:p>
            <a:pPr marL="457200" lvl="0" indent="-311150" algn="l" rtl="0">
              <a:spcBef>
                <a:spcPts val="0"/>
              </a:spcBef>
              <a:spcAft>
                <a:spcPts val="0"/>
              </a:spcAft>
              <a:buSzPts val="1300"/>
              <a:buChar char="●"/>
            </a:pPr>
            <a:r>
              <a:rPr lang="en" b="1">
                <a:solidFill>
                  <a:srgbClr val="896110"/>
                </a:solidFill>
              </a:rPr>
              <a:t>17%</a:t>
            </a:r>
            <a:r>
              <a:rPr lang="en"/>
              <a:t> of patients </a:t>
            </a:r>
            <a:r>
              <a:rPr lang="en" b="1">
                <a:solidFill>
                  <a:srgbClr val="896110"/>
                </a:solidFill>
              </a:rPr>
              <a:t>died while on antimicrobial therapy</a:t>
            </a:r>
            <a:r>
              <a:rPr lang="en" b="1"/>
              <a:t> </a:t>
            </a:r>
            <a:endParaRPr b="1"/>
          </a:p>
          <a:p>
            <a:pPr marL="914400" lvl="1" indent="-298450" algn="l" rtl="0">
              <a:spcBef>
                <a:spcPts val="0"/>
              </a:spcBef>
              <a:spcAft>
                <a:spcPts val="0"/>
              </a:spcAft>
              <a:buSzPts val="1100"/>
              <a:buChar char="○"/>
            </a:pPr>
            <a:r>
              <a:rPr lang="en"/>
              <a:t>Of the 12 who died on antibiotics, only </a:t>
            </a:r>
            <a:r>
              <a:rPr lang="en" b="1"/>
              <a:t>7 were from infection (10%)</a:t>
            </a:r>
            <a:endParaRPr/>
          </a:p>
          <a:p>
            <a:pPr marL="0" lvl="0" indent="0" algn="l" rtl="0">
              <a:spcBef>
                <a:spcPts val="1200"/>
              </a:spcBef>
              <a:spcAft>
                <a:spcPts val="1200"/>
              </a:spcAft>
              <a:buNone/>
            </a:pPr>
            <a:r>
              <a:rPr lang="en"/>
              <a:t>After stopping antibiotics, </a:t>
            </a:r>
            <a:r>
              <a:rPr lang="en" b="1">
                <a:solidFill>
                  <a:srgbClr val="EF1E0E"/>
                </a:solidFill>
              </a:rPr>
              <a:t>no cases of relapse</a:t>
            </a:r>
            <a:r>
              <a:rPr lang="en"/>
              <a:t> with the same pathogen</a:t>
            </a:r>
            <a:endParaRPr b="1"/>
          </a:p>
        </p:txBody>
      </p:sp>
      <p:pic>
        <p:nvPicPr>
          <p:cNvPr id="2934" name="Google Shape;2934;p183"/>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35" name="Google Shape;2935;p183"/>
          <p:cNvSpPr/>
          <p:nvPr/>
        </p:nvSpPr>
        <p:spPr>
          <a:xfrm>
            <a:off x="5995450" y="1434375"/>
            <a:ext cx="3001800" cy="7074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Open Sans"/>
                <a:ea typeface="Open Sans"/>
                <a:cs typeface="Open Sans"/>
                <a:sym typeface="Open Sans"/>
              </a:rPr>
              <a:t>Median duration of follow-up from…</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b="1">
                <a:solidFill>
                  <a:srgbClr val="858585"/>
                </a:solidFill>
                <a:latin typeface="Open Sans"/>
                <a:ea typeface="Open Sans"/>
                <a:cs typeface="Open Sans"/>
                <a:sym typeface="Open Sans"/>
              </a:rPr>
              <a:t>Diagnosis</a:t>
            </a:r>
            <a:r>
              <a:rPr lang="en" sz="1200">
                <a:solidFill>
                  <a:srgbClr val="858585"/>
                </a:solidFill>
                <a:latin typeface="Open Sans"/>
                <a:ea typeface="Open Sans"/>
                <a:cs typeface="Open Sans"/>
                <a:sym typeface="Open Sans"/>
              </a:rPr>
              <a:t>: 2 years</a:t>
            </a:r>
            <a:endParaRPr sz="1200">
              <a:solidFill>
                <a:srgbClr val="858585"/>
              </a:solidFill>
              <a:latin typeface="Open Sans"/>
              <a:ea typeface="Open Sans"/>
              <a:cs typeface="Open Sans"/>
              <a:sym typeface="Open Sans"/>
            </a:endParaRPr>
          </a:p>
          <a:p>
            <a:pPr marL="457200" lvl="0" indent="-304800" algn="l" rtl="0">
              <a:spcBef>
                <a:spcPts val="0"/>
              </a:spcBef>
              <a:spcAft>
                <a:spcPts val="0"/>
              </a:spcAft>
              <a:buClr>
                <a:srgbClr val="858585"/>
              </a:buClr>
              <a:buSzPts val="1200"/>
              <a:buFont typeface="Open Sans"/>
              <a:buChar char="●"/>
            </a:pPr>
            <a:r>
              <a:rPr lang="en" sz="1200" b="1">
                <a:solidFill>
                  <a:srgbClr val="858585"/>
                </a:solidFill>
                <a:latin typeface="Open Sans"/>
                <a:ea typeface="Open Sans"/>
                <a:cs typeface="Open Sans"/>
                <a:sym typeface="Open Sans"/>
              </a:rPr>
              <a:t>Stopping antibiotics</a:t>
            </a:r>
            <a:r>
              <a:rPr lang="en" sz="1200">
                <a:solidFill>
                  <a:srgbClr val="858585"/>
                </a:solidFill>
                <a:latin typeface="Open Sans"/>
                <a:ea typeface="Open Sans"/>
                <a:cs typeface="Open Sans"/>
                <a:sym typeface="Open Sans"/>
              </a:rPr>
              <a:t>: 1.1 years</a:t>
            </a:r>
            <a:endParaRPr sz="1200">
              <a:solidFill>
                <a:srgbClr val="858585"/>
              </a:solidFill>
              <a:latin typeface="Open Sans"/>
              <a:ea typeface="Open Sans"/>
              <a:cs typeface="Open Sans"/>
              <a:sym typeface="Open Sans"/>
            </a:endParaRPr>
          </a:p>
        </p:txBody>
      </p:sp>
      <p:sp>
        <p:nvSpPr>
          <p:cNvPr id="2936" name="Google Shape;2936;p183"/>
          <p:cNvSpPr/>
          <p:nvPr/>
        </p:nvSpPr>
        <p:spPr>
          <a:xfrm>
            <a:off x="0" y="0"/>
            <a:ext cx="9144000" cy="5143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37" name="Google Shape;2937;p183"/>
          <p:cNvSpPr/>
          <p:nvPr/>
        </p:nvSpPr>
        <p:spPr>
          <a:xfrm>
            <a:off x="3323250" y="3853625"/>
            <a:ext cx="2712000" cy="8238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2F5AA2"/>
                </a:solidFill>
                <a:latin typeface="Open Sans"/>
                <a:ea typeface="Open Sans"/>
                <a:cs typeface="Open Sans"/>
                <a:sym typeface="Open Sans"/>
              </a:rPr>
              <a:t>How did PET/CT change things?</a:t>
            </a:r>
            <a:endParaRPr sz="2200">
              <a:solidFill>
                <a:srgbClr val="1A1A1A"/>
              </a:solidFill>
              <a:latin typeface="Open Sans"/>
              <a:ea typeface="Open Sans"/>
              <a:cs typeface="Open Sans"/>
              <a:sym typeface="Open San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941"/>
        <p:cNvGrpSpPr/>
        <p:nvPr/>
      </p:nvGrpSpPr>
      <p:grpSpPr>
        <a:xfrm>
          <a:off x="0" y="0"/>
          <a:ext cx="0" cy="0"/>
          <a:chOff x="0" y="0"/>
          <a:chExt cx="0" cy="0"/>
        </a:xfrm>
      </p:grpSpPr>
      <p:sp>
        <p:nvSpPr>
          <p:cNvPr id="2942" name="Google Shape;2942;p18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Results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943" name="Google Shape;2943;p184"/>
          <p:cNvSpPr txBox="1">
            <a:spLocks noGrp="1"/>
          </p:cNvSpPr>
          <p:nvPr>
            <p:ph type="body" idx="1"/>
          </p:nvPr>
        </p:nvSpPr>
        <p:spPr>
          <a:xfrm>
            <a:off x="729450" y="1393075"/>
            <a:ext cx="7688700" cy="30405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0"/>
              </a:spcAft>
              <a:buNone/>
            </a:pPr>
            <a:r>
              <a:rPr lang="en"/>
              <a:t>In cases where </a:t>
            </a:r>
            <a:r>
              <a:rPr lang="en" b="1"/>
              <a:t>antibiotics were </a:t>
            </a:r>
            <a:r>
              <a:rPr lang="en" b="1">
                <a:solidFill>
                  <a:srgbClr val="896110"/>
                </a:solidFill>
              </a:rPr>
              <a:t>escalated</a:t>
            </a:r>
            <a:endParaRPr b="1">
              <a:solidFill>
                <a:srgbClr val="896110"/>
              </a:solidFill>
            </a:endParaRPr>
          </a:p>
          <a:p>
            <a:pPr marL="457200" lvl="0" indent="-311150" algn="l" rtl="0">
              <a:spcBef>
                <a:spcPts val="0"/>
              </a:spcBef>
              <a:spcAft>
                <a:spcPts val="0"/>
              </a:spcAft>
              <a:buClr>
                <a:schemeClr val="lt1"/>
              </a:buClr>
              <a:buSzPts val="1300"/>
              <a:buChar char="●"/>
            </a:pPr>
            <a:r>
              <a:rPr lang="en" b="1">
                <a:solidFill>
                  <a:schemeClr val="lt1"/>
                </a:solidFill>
              </a:rPr>
              <a:t>100% of patients</a:t>
            </a:r>
            <a:r>
              <a:rPr lang="en">
                <a:solidFill>
                  <a:schemeClr val="lt1"/>
                </a:solidFill>
              </a:rPr>
              <a:t> had </a:t>
            </a:r>
            <a:r>
              <a:rPr lang="en" b="1">
                <a:solidFill>
                  <a:schemeClr val="lt1"/>
                </a:solidFill>
              </a:rPr>
              <a:t>focal uptake on PET </a:t>
            </a:r>
            <a:r>
              <a:rPr lang="en">
                <a:solidFill>
                  <a:schemeClr val="lt1"/>
                </a:solidFill>
              </a:rPr>
              <a:t>(i.e. abnormal PET)</a:t>
            </a:r>
            <a:endParaRPr>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1 in 8 </a:t>
            </a:r>
            <a:r>
              <a:rPr lang="en">
                <a:solidFill>
                  <a:schemeClr val="lt1"/>
                </a:solidFill>
              </a:rPr>
              <a:t>of these patients (who were escalated) had </a:t>
            </a:r>
            <a:r>
              <a:rPr lang="en" b="1">
                <a:solidFill>
                  <a:schemeClr val="lt1"/>
                </a:solidFill>
              </a:rPr>
              <a:t>normal CRPs</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1 in 4 had no clinical signs of infections</a:t>
            </a:r>
            <a:endParaRPr>
              <a:solidFill>
                <a:schemeClr val="lt1"/>
              </a:solidFill>
            </a:endParaRPr>
          </a:p>
          <a:p>
            <a:pPr marL="0" lvl="0" indent="0" algn="l" rtl="0">
              <a:spcBef>
                <a:spcPts val="1200"/>
              </a:spcBef>
              <a:spcAft>
                <a:spcPts val="0"/>
              </a:spcAft>
              <a:buNone/>
            </a:pPr>
            <a:r>
              <a:rPr lang="en"/>
              <a:t>In cases where antibiotics were</a:t>
            </a:r>
            <a:r>
              <a:rPr lang="en" b="1"/>
              <a:t> </a:t>
            </a:r>
            <a:r>
              <a:rPr lang="en" b="1">
                <a:solidFill>
                  <a:srgbClr val="3B71CA"/>
                </a:solidFill>
              </a:rPr>
              <a:t>continued</a:t>
            </a:r>
            <a:endParaRPr>
              <a:solidFill>
                <a:srgbClr val="3B71CA"/>
              </a:solidFill>
            </a:endParaRPr>
          </a:p>
          <a:p>
            <a:pPr marL="457200" lvl="0" indent="-311150" algn="l" rtl="0">
              <a:spcBef>
                <a:spcPts val="0"/>
              </a:spcBef>
              <a:spcAft>
                <a:spcPts val="0"/>
              </a:spcAft>
              <a:buClr>
                <a:schemeClr val="lt1"/>
              </a:buClr>
              <a:buSzPts val="1300"/>
              <a:buChar char="●"/>
            </a:pPr>
            <a:r>
              <a:rPr lang="en">
                <a:solidFill>
                  <a:schemeClr val="lt1"/>
                </a:solidFill>
              </a:rPr>
              <a:t>Mostly </a:t>
            </a:r>
            <a:r>
              <a:rPr lang="en" b="1">
                <a:solidFill>
                  <a:schemeClr val="lt1"/>
                </a:solidFill>
              </a:rPr>
              <a:t>based on PET/CT findings</a:t>
            </a:r>
            <a:r>
              <a:rPr lang="en">
                <a:solidFill>
                  <a:schemeClr val="lt1"/>
                </a:solidFill>
              </a:rPr>
              <a:t> </a:t>
            </a:r>
            <a:r>
              <a:rPr lang="en" b="1" u="sng">
                <a:solidFill>
                  <a:schemeClr val="lt1"/>
                </a:solidFill>
              </a:rPr>
              <a:t>and</a:t>
            </a:r>
            <a:r>
              <a:rPr lang="en" b="1">
                <a:solidFill>
                  <a:schemeClr val="lt1"/>
                </a:solidFill>
              </a:rPr>
              <a:t> CRP</a:t>
            </a:r>
            <a:endParaRPr b="1">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35% of patients</a:t>
            </a:r>
            <a:r>
              <a:rPr lang="en">
                <a:solidFill>
                  <a:schemeClr val="lt1"/>
                </a:solidFill>
              </a:rPr>
              <a:t> in this group had </a:t>
            </a:r>
            <a:r>
              <a:rPr lang="en" b="1">
                <a:solidFill>
                  <a:schemeClr val="lt1"/>
                </a:solidFill>
              </a:rPr>
              <a:t>normal CRPs</a:t>
            </a:r>
            <a:r>
              <a:rPr lang="en">
                <a:solidFill>
                  <a:schemeClr val="lt1"/>
                </a:solidFill>
              </a:rPr>
              <a:t> (but abnormal PETs)</a:t>
            </a:r>
            <a:endParaRPr>
              <a:solidFill>
                <a:schemeClr val="lt1"/>
              </a:solidFill>
            </a:endParaRPr>
          </a:p>
          <a:p>
            <a:pPr marL="0" lvl="0" indent="0" algn="l" rtl="0">
              <a:spcBef>
                <a:spcPts val="1200"/>
              </a:spcBef>
              <a:spcAft>
                <a:spcPts val="0"/>
              </a:spcAft>
              <a:buNone/>
            </a:pPr>
            <a:r>
              <a:rPr lang="en"/>
              <a:t>In cases where antibiotics were </a:t>
            </a:r>
            <a:r>
              <a:rPr lang="en" b="1">
                <a:solidFill>
                  <a:srgbClr val="0C622E"/>
                </a:solidFill>
              </a:rPr>
              <a:t>stopped</a:t>
            </a:r>
            <a:endParaRPr>
              <a:solidFill>
                <a:srgbClr val="0C622E"/>
              </a:solidFill>
            </a:endParaRPr>
          </a:p>
          <a:p>
            <a:pPr marL="457200" lvl="0" indent="-311150" algn="l" rtl="0">
              <a:spcBef>
                <a:spcPts val="0"/>
              </a:spcBef>
              <a:spcAft>
                <a:spcPts val="0"/>
              </a:spcAft>
              <a:buClr>
                <a:schemeClr val="lt1"/>
              </a:buClr>
              <a:buSzPts val="1300"/>
              <a:buChar char="●"/>
            </a:pPr>
            <a:r>
              <a:rPr lang="en" b="1">
                <a:solidFill>
                  <a:schemeClr val="lt1"/>
                </a:solidFill>
              </a:rPr>
              <a:t>61%</a:t>
            </a:r>
            <a:r>
              <a:rPr lang="en">
                <a:solidFill>
                  <a:schemeClr val="lt1"/>
                </a:solidFill>
              </a:rPr>
              <a:t> still had </a:t>
            </a:r>
            <a:r>
              <a:rPr lang="en" b="1">
                <a:solidFill>
                  <a:schemeClr val="lt1"/>
                </a:solidFill>
              </a:rPr>
              <a:t>focal uptake</a:t>
            </a:r>
            <a:r>
              <a:rPr lang="en">
                <a:solidFill>
                  <a:schemeClr val="lt1"/>
                </a:solidFill>
              </a:rPr>
              <a:t> on PET/CT, but the median </a:t>
            </a:r>
            <a:r>
              <a:rPr lang="en" b="1">
                <a:solidFill>
                  <a:schemeClr val="lt1"/>
                </a:solidFill>
              </a:rPr>
              <a:t>SUVmax was lower</a:t>
            </a:r>
            <a:r>
              <a:rPr lang="en">
                <a:solidFill>
                  <a:schemeClr val="lt1"/>
                </a:solidFill>
              </a:rPr>
              <a:t> (</a:t>
            </a:r>
            <a:r>
              <a:rPr lang="en" b="1">
                <a:solidFill>
                  <a:schemeClr val="lt1"/>
                </a:solidFill>
              </a:rPr>
              <a:t>4.3</a:t>
            </a:r>
            <a:r>
              <a:rPr lang="en">
                <a:solidFill>
                  <a:schemeClr val="lt1"/>
                </a:solidFill>
              </a:rPr>
              <a:t>) than the other groups (</a:t>
            </a:r>
            <a:r>
              <a:rPr lang="en" b="1">
                <a:solidFill>
                  <a:schemeClr val="lt1"/>
                </a:solidFill>
              </a:rPr>
              <a:t>6.0</a:t>
            </a:r>
            <a:r>
              <a:rPr lang="en">
                <a:solidFill>
                  <a:schemeClr val="lt1"/>
                </a:solidFill>
              </a:rPr>
              <a:t> and </a:t>
            </a:r>
            <a:r>
              <a:rPr lang="en" b="1">
                <a:solidFill>
                  <a:schemeClr val="lt1"/>
                </a:solidFill>
              </a:rPr>
              <a:t>9.5</a:t>
            </a:r>
            <a:r>
              <a:rPr lang="en">
                <a:solidFill>
                  <a:schemeClr val="lt1"/>
                </a:solidFill>
              </a:rPr>
              <a:t>)</a:t>
            </a:r>
            <a:endParaRPr>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1 in 3</a:t>
            </a:r>
            <a:r>
              <a:rPr lang="en">
                <a:solidFill>
                  <a:schemeClr val="lt1"/>
                </a:solidFill>
              </a:rPr>
              <a:t> still had abnormal CRPs</a:t>
            </a:r>
            <a:endParaRPr>
              <a:solidFill>
                <a:schemeClr val="lt1"/>
              </a:solidFill>
            </a:endParaRPr>
          </a:p>
        </p:txBody>
      </p:sp>
      <p:pic>
        <p:nvPicPr>
          <p:cNvPr id="2944" name="Google Shape;2944;p184"/>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45" name="Google Shape;2945;p184"/>
          <p:cNvSpPr/>
          <p:nvPr/>
        </p:nvSpPr>
        <p:spPr>
          <a:xfrm>
            <a:off x="685875" y="3289450"/>
            <a:ext cx="6385500" cy="412800"/>
          </a:xfrm>
          <a:prstGeom prst="rect">
            <a:avLst/>
          </a:prstGeom>
          <a:solidFill>
            <a:srgbClr val="FFFFFF">
              <a:alpha val="66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46" name="Google Shape;2946;p184"/>
          <p:cNvSpPr/>
          <p:nvPr/>
        </p:nvSpPr>
        <p:spPr>
          <a:xfrm>
            <a:off x="729450" y="2485275"/>
            <a:ext cx="6385500" cy="412800"/>
          </a:xfrm>
          <a:prstGeom prst="rect">
            <a:avLst/>
          </a:prstGeom>
          <a:solidFill>
            <a:srgbClr val="FFFFFF">
              <a:alpha val="66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950"/>
        <p:cNvGrpSpPr/>
        <p:nvPr/>
      </p:nvGrpSpPr>
      <p:grpSpPr>
        <a:xfrm>
          <a:off x="0" y="0"/>
          <a:ext cx="0" cy="0"/>
          <a:chOff x="0" y="0"/>
          <a:chExt cx="0" cy="0"/>
        </a:xfrm>
      </p:grpSpPr>
      <p:sp>
        <p:nvSpPr>
          <p:cNvPr id="2951" name="Google Shape;2951;p18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Results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952" name="Google Shape;2952;p185"/>
          <p:cNvSpPr txBox="1">
            <a:spLocks noGrp="1"/>
          </p:cNvSpPr>
          <p:nvPr>
            <p:ph type="body" idx="1"/>
          </p:nvPr>
        </p:nvSpPr>
        <p:spPr>
          <a:xfrm>
            <a:off x="729450" y="1393075"/>
            <a:ext cx="7688700" cy="30405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0"/>
              </a:spcAft>
              <a:buNone/>
            </a:pPr>
            <a:r>
              <a:rPr lang="en"/>
              <a:t>In cases where </a:t>
            </a:r>
            <a:r>
              <a:rPr lang="en" b="1"/>
              <a:t>antibiotics were </a:t>
            </a:r>
            <a:r>
              <a:rPr lang="en" b="1">
                <a:solidFill>
                  <a:srgbClr val="896110"/>
                </a:solidFill>
              </a:rPr>
              <a:t>escalated</a:t>
            </a:r>
            <a:endParaRPr b="1">
              <a:solidFill>
                <a:srgbClr val="896110"/>
              </a:solidFill>
            </a:endParaRPr>
          </a:p>
          <a:p>
            <a:pPr marL="457200" lvl="0" indent="-311150" algn="l" rtl="0">
              <a:spcBef>
                <a:spcPts val="0"/>
              </a:spcBef>
              <a:spcAft>
                <a:spcPts val="0"/>
              </a:spcAft>
              <a:buSzPts val="1300"/>
              <a:buChar char="●"/>
            </a:pPr>
            <a:r>
              <a:rPr lang="en" b="1"/>
              <a:t>100% of patients</a:t>
            </a:r>
            <a:r>
              <a:rPr lang="en"/>
              <a:t> had </a:t>
            </a:r>
            <a:r>
              <a:rPr lang="en" b="1">
                <a:solidFill>
                  <a:srgbClr val="896110"/>
                </a:solidFill>
              </a:rPr>
              <a:t>focal uptake on PET</a:t>
            </a:r>
            <a:r>
              <a:rPr lang="en" b="1"/>
              <a:t> </a:t>
            </a:r>
            <a:r>
              <a:rPr lang="en"/>
              <a:t>(i.e. abnormal PET)</a:t>
            </a:r>
            <a:endParaRPr/>
          </a:p>
          <a:p>
            <a:pPr marL="457200" lvl="0" indent="-311150" algn="l" rtl="0">
              <a:spcBef>
                <a:spcPts val="0"/>
              </a:spcBef>
              <a:spcAft>
                <a:spcPts val="0"/>
              </a:spcAft>
              <a:buSzPts val="1300"/>
              <a:buChar char="●"/>
            </a:pPr>
            <a:r>
              <a:rPr lang="en" b="1"/>
              <a:t>1 in 8 </a:t>
            </a:r>
            <a:r>
              <a:rPr lang="en"/>
              <a:t>of these patients (who were escalated) had </a:t>
            </a:r>
            <a:r>
              <a:rPr lang="en" b="1"/>
              <a:t>normal CRPs</a:t>
            </a:r>
            <a:endParaRPr b="1"/>
          </a:p>
          <a:p>
            <a:pPr marL="457200" lvl="0" indent="-311150" algn="l" rtl="0">
              <a:spcBef>
                <a:spcPts val="0"/>
              </a:spcBef>
              <a:spcAft>
                <a:spcPts val="0"/>
              </a:spcAft>
              <a:buSzPts val="1300"/>
              <a:buChar char="●"/>
            </a:pPr>
            <a:r>
              <a:rPr lang="en"/>
              <a:t>1 in 4 had no clinical signs of infections</a:t>
            </a:r>
            <a:endParaRPr/>
          </a:p>
          <a:p>
            <a:pPr marL="0" lvl="0" indent="0" algn="l" rtl="0">
              <a:spcBef>
                <a:spcPts val="1200"/>
              </a:spcBef>
              <a:spcAft>
                <a:spcPts val="0"/>
              </a:spcAft>
              <a:buNone/>
            </a:pPr>
            <a:r>
              <a:rPr lang="en"/>
              <a:t>In cases where antibiotics were</a:t>
            </a:r>
            <a:r>
              <a:rPr lang="en" b="1"/>
              <a:t> </a:t>
            </a:r>
            <a:r>
              <a:rPr lang="en" b="1">
                <a:solidFill>
                  <a:srgbClr val="3B71CA"/>
                </a:solidFill>
              </a:rPr>
              <a:t>continued</a:t>
            </a:r>
            <a:endParaRPr>
              <a:solidFill>
                <a:srgbClr val="3B71CA"/>
              </a:solidFill>
            </a:endParaRPr>
          </a:p>
          <a:p>
            <a:pPr marL="457200" lvl="0" indent="-311150" algn="l" rtl="0">
              <a:spcBef>
                <a:spcPts val="0"/>
              </a:spcBef>
              <a:spcAft>
                <a:spcPts val="0"/>
              </a:spcAft>
              <a:buClr>
                <a:schemeClr val="lt1"/>
              </a:buClr>
              <a:buSzPts val="1300"/>
              <a:buChar char="●"/>
            </a:pPr>
            <a:r>
              <a:rPr lang="en">
                <a:solidFill>
                  <a:schemeClr val="lt1"/>
                </a:solidFill>
              </a:rPr>
              <a:t>Mostly </a:t>
            </a:r>
            <a:r>
              <a:rPr lang="en" b="1">
                <a:solidFill>
                  <a:schemeClr val="lt1"/>
                </a:solidFill>
              </a:rPr>
              <a:t>based on PET/CT findings</a:t>
            </a:r>
            <a:r>
              <a:rPr lang="en">
                <a:solidFill>
                  <a:schemeClr val="lt1"/>
                </a:solidFill>
              </a:rPr>
              <a:t> </a:t>
            </a:r>
            <a:r>
              <a:rPr lang="en" b="1" u="sng">
                <a:solidFill>
                  <a:schemeClr val="lt1"/>
                </a:solidFill>
              </a:rPr>
              <a:t>and</a:t>
            </a:r>
            <a:r>
              <a:rPr lang="en" b="1">
                <a:solidFill>
                  <a:schemeClr val="lt1"/>
                </a:solidFill>
              </a:rPr>
              <a:t> CRP</a:t>
            </a:r>
            <a:endParaRPr b="1">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35% of patients</a:t>
            </a:r>
            <a:r>
              <a:rPr lang="en">
                <a:solidFill>
                  <a:schemeClr val="lt1"/>
                </a:solidFill>
              </a:rPr>
              <a:t> in this group had </a:t>
            </a:r>
            <a:r>
              <a:rPr lang="en" b="1">
                <a:solidFill>
                  <a:schemeClr val="lt1"/>
                </a:solidFill>
              </a:rPr>
              <a:t>normal CRPs</a:t>
            </a:r>
            <a:r>
              <a:rPr lang="en">
                <a:solidFill>
                  <a:schemeClr val="lt1"/>
                </a:solidFill>
              </a:rPr>
              <a:t> (but abnormal PETs)</a:t>
            </a:r>
            <a:endParaRPr>
              <a:solidFill>
                <a:schemeClr val="lt1"/>
              </a:solidFill>
            </a:endParaRPr>
          </a:p>
          <a:p>
            <a:pPr marL="0" lvl="0" indent="0" algn="l" rtl="0">
              <a:spcBef>
                <a:spcPts val="1200"/>
              </a:spcBef>
              <a:spcAft>
                <a:spcPts val="0"/>
              </a:spcAft>
              <a:buNone/>
            </a:pPr>
            <a:r>
              <a:rPr lang="en"/>
              <a:t>In cases where antibiotics were </a:t>
            </a:r>
            <a:r>
              <a:rPr lang="en" b="1">
                <a:solidFill>
                  <a:srgbClr val="0C622E"/>
                </a:solidFill>
              </a:rPr>
              <a:t>stopped</a:t>
            </a:r>
            <a:endParaRPr>
              <a:solidFill>
                <a:srgbClr val="0C622E"/>
              </a:solidFill>
            </a:endParaRPr>
          </a:p>
          <a:p>
            <a:pPr marL="457200" lvl="0" indent="-311150" algn="l" rtl="0">
              <a:spcBef>
                <a:spcPts val="0"/>
              </a:spcBef>
              <a:spcAft>
                <a:spcPts val="0"/>
              </a:spcAft>
              <a:buClr>
                <a:schemeClr val="lt1"/>
              </a:buClr>
              <a:buSzPts val="1300"/>
              <a:buChar char="●"/>
            </a:pPr>
            <a:r>
              <a:rPr lang="en" b="1">
                <a:solidFill>
                  <a:schemeClr val="lt1"/>
                </a:solidFill>
              </a:rPr>
              <a:t>61%</a:t>
            </a:r>
            <a:r>
              <a:rPr lang="en">
                <a:solidFill>
                  <a:schemeClr val="lt1"/>
                </a:solidFill>
              </a:rPr>
              <a:t> still had </a:t>
            </a:r>
            <a:r>
              <a:rPr lang="en" b="1">
                <a:solidFill>
                  <a:schemeClr val="lt1"/>
                </a:solidFill>
              </a:rPr>
              <a:t>focal uptake</a:t>
            </a:r>
            <a:r>
              <a:rPr lang="en">
                <a:solidFill>
                  <a:schemeClr val="lt1"/>
                </a:solidFill>
              </a:rPr>
              <a:t> on PET/CT, but the median </a:t>
            </a:r>
            <a:r>
              <a:rPr lang="en" b="1">
                <a:solidFill>
                  <a:schemeClr val="lt1"/>
                </a:solidFill>
              </a:rPr>
              <a:t>SUVmax was lower</a:t>
            </a:r>
            <a:r>
              <a:rPr lang="en">
                <a:solidFill>
                  <a:schemeClr val="lt1"/>
                </a:solidFill>
              </a:rPr>
              <a:t> (</a:t>
            </a:r>
            <a:r>
              <a:rPr lang="en" b="1">
                <a:solidFill>
                  <a:schemeClr val="lt1"/>
                </a:solidFill>
              </a:rPr>
              <a:t>4.3</a:t>
            </a:r>
            <a:r>
              <a:rPr lang="en">
                <a:solidFill>
                  <a:schemeClr val="lt1"/>
                </a:solidFill>
              </a:rPr>
              <a:t>) than the other groups (</a:t>
            </a:r>
            <a:r>
              <a:rPr lang="en" b="1">
                <a:solidFill>
                  <a:schemeClr val="lt1"/>
                </a:solidFill>
              </a:rPr>
              <a:t>6.0</a:t>
            </a:r>
            <a:r>
              <a:rPr lang="en">
                <a:solidFill>
                  <a:schemeClr val="lt1"/>
                </a:solidFill>
              </a:rPr>
              <a:t> and </a:t>
            </a:r>
            <a:r>
              <a:rPr lang="en" b="1">
                <a:solidFill>
                  <a:schemeClr val="lt1"/>
                </a:solidFill>
              </a:rPr>
              <a:t>9.5</a:t>
            </a:r>
            <a:r>
              <a:rPr lang="en">
                <a:solidFill>
                  <a:schemeClr val="lt1"/>
                </a:solidFill>
              </a:rPr>
              <a:t>)</a:t>
            </a:r>
            <a:endParaRPr>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1 in 3</a:t>
            </a:r>
            <a:r>
              <a:rPr lang="en">
                <a:solidFill>
                  <a:schemeClr val="lt1"/>
                </a:solidFill>
              </a:rPr>
              <a:t> still had abnormal CRPs</a:t>
            </a:r>
            <a:endParaRPr>
              <a:solidFill>
                <a:schemeClr val="lt1"/>
              </a:solidFill>
            </a:endParaRPr>
          </a:p>
        </p:txBody>
      </p:sp>
      <p:pic>
        <p:nvPicPr>
          <p:cNvPr id="2953" name="Google Shape;2953;p185"/>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54" name="Google Shape;2954;p185"/>
          <p:cNvSpPr/>
          <p:nvPr/>
        </p:nvSpPr>
        <p:spPr>
          <a:xfrm>
            <a:off x="685875" y="3289450"/>
            <a:ext cx="6385500" cy="412800"/>
          </a:xfrm>
          <a:prstGeom prst="rect">
            <a:avLst/>
          </a:prstGeom>
          <a:solidFill>
            <a:srgbClr val="FFFFFF">
              <a:alpha val="66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55" name="Google Shape;2955;p185"/>
          <p:cNvSpPr/>
          <p:nvPr/>
        </p:nvSpPr>
        <p:spPr>
          <a:xfrm>
            <a:off x="729450" y="2485275"/>
            <a:ext cx="6385500" cy="412800"/>
          </a:xfrm>
          <a:prstGeom prst="rect">
            <a:avLst/>
          </a:prstGeom>
          <a:solidFill>
            <a:srgbClr val="FFFFFF">
              <a:alpha val="66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959"/>
        <p:cNvGrpSpPr/>
        <p:nvPr/>
      </p:nvGrpSpPr>
      <p:grpSpPr>
        <a:xfrm>
          <a:off x="0" y="0"/>
          <a:ext cx="0" cy="0"/>
          <a:chOff x="0" y="0"/>
          <a:chExt cx="0" cy="0"/>
        </a:xfrm>
      </p:grpSpPr>
      <p:sp>
        <p:nvSpPr>
          <p:cNvPr id="2960" name="Google Shape;2960;p18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Results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961" name="Google Shape;2961;p186"/>
          <p:cNvSpPr txBox="1">
            <a:spLocks noGrp="1"/>
          </p:cNvSpPr>
          <p:nvPr>
            <p:ph type="body" idx="1"/>
          </p:nvPr>
        </p:nvSpPr>
        <p:spPr>
          <a:xfrm>
            <a:off x="729450" y="1393075"/>
            <a:ext cx="7688700" cy="30405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0"/>
              </a:spcAft>
              <a:buNone/>
            </a:pPr>
            <a:r>
              <a:rPr lang="en"/>
              <a:t>In cases where </a:t>
            </a:r>
            <a:r>
              <a:rPr lang="en" b="1"/>
              <a:t>antibiotics were </a:t>
            </a:r>
            <a:r>
              <a:rPr lang="en" b="1">
                <a:solidFill>
                  <a:srgbClr val="896110"/>
                </a:solidFill>
              </a:rPr>
              <a:t>escalated</a:t>
            </a:r>
            <a:endParaRPr b="1">
              <a:solidFill>
                <a:srgbClr val="896110"/>
              </a:solidFill>
            </a:endParaRPr>
          </a:p>
          <a:p>
            <a:pPr marL="457200" lvl="0" indent="-311150" algn="l" rtl="0">
              <a:spcBef>
                <a:spcPts val="0"/>
              </a:spcBef>
              <a:spcAft>
                <a:spcPts val="0"/>
              </a:spcAft>
              <a:buSzPts val="1300"/>
              <a:buChar char="●"/>
            </a:pPr>
            <a:r>
              <a:rPr lang="en" b="1"/>
              <a:t>100% of patients</a:t>
            </a:r>
            <a:r>
              <a:rPr lang="en"/>
              <a:t> had </a:t>
            </a:r>
            <a:r>
              <a:rPr lang="en" b="1">
                <a:solidFill>
                  <a:srgbClr val="896110"/>
                </a:solidFill>
              </a:rPr>
              <a:t>focal uptake on PET</a:t>
            </a:r>
            <a:r>
              <a:rPr lang="en" b="1"/>
              <a:t> </a:t>
            </a:r>
            <a:r>
              <a:rPr lang="en"/>
              <a:t>(i.e. abnormal PET)</a:t>
            </a:r>
            <a:endParaRPr/>
          </a:p>
          <a:p>
            <a:pPr marL="457200" lvl="0" indent="-311150" algn="l" rtl="0">
              <a:spcBef>
                <a:spcPts val="0"/>
              </a:spcBef>
              <a:spcAft>
                <a:spcPts val="0"/>
              </a:spcAft>
              <a:buSzPts val="1300"/>
              <a:buChar char="●"/>
            </a:pPr>
            <a:r>
              <a:rPr lang="en" b="1"/>
              <a:t>1 in 8 </a:t>
            </a:r>
            <a:r>
              <a:rPr lang="en"/>
              <a:t>of these patients (who were escalated) had </a:t>
            </a:r>
            <a:r>
              <a:rPr lang="en" b="1"/>
              <a:t>normal CRPs</a:t>
            </a:r>
            <a:endParaRPr b="1"/>
          </a:p>
          <a:p>
            <a:pPr marL="457200" lvl="0" indent="-311150" algn="l" rtl="0">
              <a:spcBef>
                <a:spcPts val="0"/>
              </a:spcBef>
              <a:spcAft>
                <a:spcPts val="0"/>
              </a:spcAft>
              <a:buSzPts val="1300"/>
              <a:buChar char="●"/>
            </a:pPr>
            <a:r>
              <a:rPr lang="en"/>
              <a:t>1 in 4 had no clinical signs of infections</a:t>
            </a:r>
            <a:endParaRPr/>
          </a:p>
          <a:p>
            <a:pPr marL="0" lvl="0" indent="0" algn="l" rtl="0">
              <a:spcBef>
                <a:spcPts val="1200"/>
              </a:spcBef>
              <a:spcAft>
                <a:spcPts val="0"/>
              </a:spcAft>
              <a:buNone/>
            </a:pPr>
            <a:r>
              <a:rPr lang="en"/>
              <a:t>In cases where antibiotics were</a:t>
            </a:r>
            <a:r>
              <a:rPr lang="en" b="1"/>
              <a:t> </a:t>
            </a:r>
            <a:r>
              <a:rPr lang="en" b="1">
                <a:solidFill>
                  <a:srgbClr val="3B71CA"/>
                </a:solidFill>
              </a:rPr>
              <a:t>continued</a:t>
            </a:r>
            <a:endParaRPr>
              <a:solidFill>
                <a:srgbClr val="3B71CA"/>
              </a:solidFill>
            </a:endParaRPr>
          </a:p>
          <a:p>
            <a:pPr marL="457200" lvl="0" indent="-311150" algn="l" rtl="0">
              <a:spcBef>
                <a:spcPts val="0"/>
              </a:spcBef>
              <a:spcAft>
                <a:spcPts val="0"/>
              </a:spcAft>
              <a:buSzPts val="1300"/>
              <a:buChar char="●"/>
            </a:pPr>
            <a:r>
              <a:rPr lang="en"/>
              <a:t>Mostly </a:t>
            </a:r>
            <a:r>
              <a:rPr lang="en" b="1"/>
              <a:t>based on </a:t>
            </a:r>
            <a:r>
              <a:rPr lang="en" b="1">
                <a:solidFill>
                  <a:srgbClr val="3B71CA"/>
                </a:solidFill>
              </a:rPr>
              <a:t>PET/CT findings</a:t>
            </a:r>
            <a:r>
              <a:rPr lang="en">
                <a:solidFill>
                  <a:srgbClr val="3B71CA"/>
                </a:solidFill>
              </a:rPr>
              <a:t> </a:t>
            </a:r>
            <a:r>
              <a:rPr lang="en" b="1" u="sng">
                <a:solidFill>
                  <a:srgbClr val="3B71CA"/>
                </a:solidFill>
              </a:rPr>
              <a:t>and</a:t>
            </a:r>
            <a:r>
              <a:rPr lang="en" b="1">
                <a:solidFill>
                  <a:srgbClr val="3B71CA"/>
                </a:solidFill>
              </a:rPr>
              <a:t> CRP</a:t>
            </a:r>
            <a:endParaRPr b="1">
              <a:solidFill>
                <a:srgbClr val="3B71CA"/>
              </a:solidFill>
            </a:endParaRPr>
          </a:p>
          <a:p>
            <a:pPr marL="457200" lvl="0" indent="-311150" algn="l" rtl="0">
              <a:spcBef>
                <a:spcPts val="0"/>
              </a:spcBef>
              <a:spcAft>
                <a:spcPts val="0"/>
              </a:spcAft>
              <a:buSzPts val="1300"/>
              <a:buChar char="●"/>
            </a:pPr>
            <a:r>
              <a:rPr lang="en" b="1"/>
              <a:t>35% of patients</a:t>
            </a:r>
            <a:r>
              <a:rPr lang="en"/>
              <a:t> in this group had </a:t>
            </a:r>
            <a:r>
              <a:rPr lang="en" b="1"/>
              <a:t>normal CRPs</a:t>
            </a:r>
            <a:r>
              <a:rPr lang="en"/>
              <a:t> (but abnormal PETs)</a:t>
            </a:r>
            <a:endParaRPr/>
          </a:p>
          <a:p>
            <a:pPr marL="0" lvl="0" indent="0" algn="l" rtl="0">
              <a:spcBef>
                <a:spcPts val="1200"/>
              </a:spcBef>
              <a:spcAft>
                <a:spcPts val="0"/>
              </a:spcAft>
              <a:buNone/>
            </a:pPr>
            <a:r>
              <a:rPr lang="en"/>
              <a:t>In cases where antibiotics were </a:t>
            </a:r>
            <a:r>
              <a:rPr lang="en" b="1">
                <a:solidFill>
                  <a:srgbClr val="0C622E"/>
                </a:solidFill>
              </a:rPr>
              <a:t>stopped</a:t>
            </a:r>
            <a:endParaRPr>
              <a:solidFill>
                <a:srgbClr val="0C622E"/>
              </a:solidFill>
            </a:endParaRPr>
          </a:p>
          <a:p>
            <a:pPr marL="457200" lvl="0" indent="-311150" algn="l" rtl="0">
              <a:spcBef>
                <a:spcPts val="0"/>
              </a:spcBef>
              <a:spcAft>
                <a:spcPts val="0"/>
              </a:spcAft>
              <a:buClr>
                <a:schemeClr val="lt1"/>
              </a:buClr>
              <a:buSzPts val="1300"/>
              <a:buChar char="●"/>
            </a:pPr>
            <a:r>
              <a:rPr lang="en" b="1">
                <a:solidFill>
                  <a:schemeClr val="lt1"/>
                </a:solidFill>
              </a:rPr>
              <a:t>61%</a:t>
            </a:r>
            <a:r>
              <a:rPr lang="en">
                <a:solidFill>
                  <a:schemeClr val="lt1"/>
                </a:solidFill>
              </a:rPr>
              <a:t> still had </a:t>
            </a:r>
            <a:r>
              <a:rPr lang="en" b="1">
                <a:solidFill>
                  <a:schemeClr val="lt1"/>
                </a:solidFill>
              </a:rPr>
              <a:t>focal uptake</a:t>
            </a:r>
            <a:r>
              <a:rPr lang="en">
                <a:solidFill>
                  <a:schemeClr val="lt1"/>
                </a:solidFill>
              </a:rPr>
              <a:t> on PET/CT, but the median </a:t>
            </a:r>
            <a:r>
              <a:rPr lang="en" b="1">
                <a:solidFill>
                  <a:schemeClr val="lt1"/>
                </a:solidFill>
              </a:rPr>
              <a:t>SUVmax was lower</a:t>
            </a:r>
            <a:r>
              <a:rPr lang="en">
                <a:solidFill>
                  <a:schemeClr val="lt1"/>
                </a:solidFill>
              </a:rPr>
              <a:t> (</a:t>
            </a:r>
            <a:r>
              <a:rPr lang="en" b="1">
                <a:solidFill>
                  <a:schemeClr val="lt1"/>
                </a:solidFill>
              </a:rPr>
              <a:t>4.3</a:t>
            </a:r>
            <a:r>
              <a:rPr lang="en">
                <a:solidFill>
                  <a:schemeClr val="lt1"/>
                </a:solidFill>
              </a:rPr>
              <a:t>) than the other groups (</a:t>
            </a:r>
            <a:r>
              <a:rPr lang="en" b="1">
                <a:solidFill>
                  <a:schemeClr val="lt1"/>
                </a:solidFill>
              </a:rPr>
              <a:t>6.0</a:t>
            </a:r>
            <a:r>
              <a:rPr lang="en">
                <a:solidFill>
                  <a:schemeClr val="lt1"/>
                </a:solidFill>
              </a:rPr>
              <a:t> and </a:t>
            </a:r>
            <a:r>
              <a:rPr lang="en" b="1">
                <a:solidFill>
                  <a:schemeClr val="lt1"/>
                </a:solidFill>
              </a:rPr>
              <a:t>9.5</a:t>
            </a:r>
            <a:r>
              <a:rPr lang="en">
                <a:solidFill>
                  <a:schemeClr val="lt1"/>
                </a:solidFill>
              </a:rPr>
              <a:t>)</a:t>
            </a:r>
            <a:endParaRPr>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1 in 3</a:t>
            </a:r>
            <a:r>
              <a:rPr lang="en">
                <a:solidFill>
                  <a:schemeClr val="lt1"/>
                </a:solidFill>
              </a:rPr>
              <a:t> still had abnormal CRPs</a:t>
            </a:r>
            <a:endParaRPr>
              <a:solidFill>
                <a:schemeClr val="lt1"/>
              </a:solidFill>
            </a:endParaRPr>
          </a:p>
        </p:txBody>
      </p:sp>
      <p:pic>
        <p:nvPicPr>
          <p:cNvPr id="2962" name="Google Shape;2962;p186"/>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63" name="Google Shape;2963;p186"/>
          <p:cNvSpPr/>
          <p:nvPr/>
        </p:nvSpPr>
        <p:spPr>
          <a:xfrm>
            <a:off x="652900" y="1436875"/>
            <a:ext cx="6385500" cy="975600"/>
          </a:xfrm>
          <a:prstGeom prst="rect">
            <a:avLst/>
          </a:prstGeom>
          <a:solidFill>
            <a:srgbClr val="FFFFFF">
              <a:alpha val="66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64" name="Google Shape;2964;p186"/>
          <p:cNvSpPr/>
          <p:nvPr/>
        </p:nvSpPr>
        <p:spPr>
          <a:xfrm>
            <a:off x="685875" y="3289450"/>
            <a:ext cx="6385500" cy="412800"/>
          </a:xfrm>
          <a:prstGeom prst="rect">
            <a:avLst/>
          </a:prstGeom>
          <a:solidFill>
            <a:srgbClr val="FFFFFF">
              <a:alpha val="66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968"/>
        <p:cNvGrpSpPr/>
        <p:nvPr/>
      </p:nvGrpSpPr>
      <p:grpSpPr>
        <a:xfrm>
          <a:off x="0" y="0"/>
          <a:ext cx="0" cy="0"/>
          <a:chOff x="0" y="0"/>
          <a:chExt cx="0" cy="0"/>
        </a:xfrm>
      </p:grpSpPr>
      <p:sp>
        <p:nvSpPr>
          <p:cNvPr id="2969" name="Google Shape;2969;p18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VASGRA: Results [</a:t>
            </a:r>
            <a:r>
              <a:rPr lang="en">
                <a:solidFill>
                  <a:schemeClr val="accent5"/>
                </a:solidFill>
                <a:uFill>
                  <a:noFill/>
                </a:uFill>
                <a:hlinkClick r:id="rId3">
                  <a:extLst>
                    <a:ext uri="{A12FA001-AC4F-418D-AE19-62706E023703}">
                      <ahyp:hlinkClr xmlns:ahyp="http://schemas.microsoft.com/office/drawing/2018/hyperlinkcolor" val="tx"/>
                    </a:ext>
                  </a:extLst>
                </a:hlinkClick>
              </a:rPr>
              <a:t>8</a:t>
            </a:r>
            <a:r>
              <a:rPr lang="en"/>
              <a:t>]</a:t>
            </a:r>
            <a:endParaRPr/>
          </a:p>
        </p:txBody>
      </p:sp>
      <p:sp>
        <p:nvSpPr>
          <p:cNvPr id="2970" name="Google Shape;2970;p187"/>
          <p:cNvSpPr txBox="1">
            <a:spLocks noGrp="1"/>
          </p:cNvSpPr>
          <p:nvPr>
            <p:ph type="body" idx="1"/>
          </p:nvPr>
        </p:nvSpPr>
        <p:spPr>
          <a:xfrm>
            <a:off x="729450" y="1393075"/>
            <a:ext cx="7688700" cy="30405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0"/>
              </a:spcAft>
              <a:buNone/>
            </a:pPr>
            <a:r>
              <a:rPr lang="en"/>
              <a:t>In cases where </a:t>
            </a:r>
            <a:r>
              <a:rPr lang="en" b="1"/>
              <a:t>antibiotics were </a:t>
            </a:r>
            <a:r>
              <a:rPr lang="en" b="1">
                <a:solidFill>
                  <a:srgbClr val="896110"/>
                </a:solidFill>
              </a:rPr>
              <a:t>escalated</a:t>
            </a:r>
            <a:endParaRPr b="1">
              <a:solidFill>
                <a:srgbClr val="896110"/>
              </a:solidFill>
            </a:endParaRPr>
          </a:p>
          <a:p>
            <a:pPr marL="457200" lvl="0" indent="-311150" algn="l" rtl="0">
              <a:spcBef>
                <a:spcPts val="0"/>
              </a:spcBef>
              <a:spcAft>
                <a:spcPts val="0"/>
              </a:spcAft>
              <a:buSzPts val="1300"/>
              <a:buChar char="●"/>
            </a:pPr>
            <a:r>
              <a:rPr lang="en" b="1"/>
              <a:t>100% of patients</a:t>
            </a:r>
            <a:r>
              <a:rPr lang="en"/>
              <a:t> had </a:t>
            </a:r>
            <a:r>
              <a:rPr lang="en" b="1">
                <a:solidFill>
                  <a:srgbClr val="896110"/>
                </a:solidFill>
              </a:rPr>
              <a:t>focal uptake on PET</a:t>
            </a:r>
            <a:r>
              <a:rPr lang="en" b="1"/>
              <a:t> </a:t>
            </a:r>
            <a:r>
              <a:rPr lang="en"/>
              <a:t>(i.e. abnormal PET)</a:t>
            </a:r>
            <a:endParaRPr/>
          </a:p>
          <a:p>
            <a:pPr marL="457200" lvl="0" indent="-311150" algn="l" rtl="0">
              <a:spcBef>
                <a:spcPts val="0"/>
              </a:spcBef>
              <a:spcAft>
                <a:spcPts val="0"/>
              </a:spcAft>
              <a:buSzPts val="1300"/>
              <a:buChar char="●"/>
            </a:pPr>
            <a:r>
              <a:rPr lang="en" b="1"/>
              <a:t>1 in 8 </a:t>
            </a:r>
            <a:r>
              <a:rPr lang="en"/>
              <a:t>of these patients (who were escalated) had </a:t>
            </a:r>
            <a:r>
              <a:rPr lang="en" b="1"/>
              <a:t>normal CRPs</a:t>
            </a:r>
            <a:endParaRPr b="1"/>
          </a:p>
          <a:p>
            <a:pPr marL="457200" lvl="0" indent="-311150" algn="l" rtl="0">
              <a:spcBef>
                <a:spcPts val="0"/>
              </a:spcBef>
              <a:spcAft>
                <a:spcPts val="0"/>
              </a:spcAft>
              <a:buSzPts val="1300"/>
              <a:buChar char="●"/>
            </a:pPr>
            <a:r>
              <a:rPr lang="en"/>
              <a:t>1 in 4 had no clinical signs of infections</a:t>
            </a:r>
            <a:endParaRPr/>
          </a:p>
          <a:p>
            <a:pPr marL="0" lvl="0" indent="0" algn="l" rtl="0">
              <a:spcBef>
                <a:spcPts val="1200"/>
              </a:spcBef>
              <a:spcAft>
                <a:spcPts val="0"/>
              </a:spcAft>
              <a:buNone/>
            </a:pPr>
            <a:r>
              <a:rPr lang="en"/>
              <a:t>In cases where antibiotics were</a:t>
            </a:r>
            <a:r>
              <a:rPr lang="en" b="1"/>
              <a:t> </a:t>
            </a:r>
            <a:r>
              <a:rPr lang="en" b="1">
                <a:solidFill>
                  <a:srgbClr val="3B71CA"/>
                </a:solidFill>
              </a:rPr>
              <a:t>continued</a:t>
            </a:r>
            <a:endParaRPr>
              <a:solidFill>
                <a:srgbClr val="3B71CA"/>
              </a:solidFill>
            </a:endParaRPr>
          </a:p>
          <a:p>
            <a:pPr marL="457200" lvl="0" indent="-311150" algn="l" rtl="0">
              <a:spcBef>
                <a:spcPts val="0"/>
              </a:spcBef>
              <a:spcAft>
                <a:spcPts val="0"/>
              </a:spcAft>
              <a:buSzPts val="1300"/>
              <a:buChar char="●"/>
            </a:pPr>
            <a:r>
              <a:rPr lang="en"/>
              <a:t>Mostly </a:t>
            </a:r>
            <a:r>
              <a:rPr lang="en" b="1"/>
              <a:t>based on </a:t>
            </a:r>
            <a:r>
              <a:rPr lang="en" b="1">
                <a:solidFill>
                  <a:srgbClr val="3B71CA"/>
                </a:solidFill>
              </a:rPr>
              <a:t>PET/CT findings</a:t>
            </a:r>
            <a:r>
              <a:rPr lang="en">
                <a:solidFill>
                  <a:srgbClr val="3B71CA"/>
                </a:solidFill>
              </a:rPr>
              <a:t> </a:t>
            </a:r>
            <a:r>
              <a:rPr lang="en" b="1" u="sng">
                <a:solidFill>
                  <a:srgbClr val="3B71CA"/>
                </a:solidFill>
              </a:rPr>
              <a:t>and</a:t>
            </a:r>
            <a:r>
              <a:rPr lang="en" b="1">
                <a:solidFill>
                  <a:srgbClr val="3B71CA"/>
                </a:solidFill>
              </a:rPr>
              <a:t> CRP</a:t>
            </a:r>
            <a:endParaRPr b="1">
              <a:solidFill>
                <a:srgbClr val="3B71CA"/>
              </a:solidFill>
            </a:endParaRPr>
          </a:p>
          <a:p>
            <a:pPr marL="457200" lvl="0" indent="-311150" algn="l" rtl="0">
              <a:spcBef>
                <a:spcPts val="0"/>
              </a:spcBef>
              <a:spcAft>
                <a:spcPts val="0"/>
              </a:spcAft>
              <a:buSzPts val="1300"/>
              <a:buChar char="●"/>
            </a:pPr>
            <a:r>
              <a:rPr lang="en" b="1"/>
              <a:t>35% of patients</a:t>
            </a:r>
            <a:r>
              <a:rPr lang="en"/>
              <a:t> in this group had </a:t>
            </a:r>
            <a:r>
              <a:rPr lang="en" b="1"/>
              <a:t>normal CRPs</a:t>
            </a:r>
            <a:r>
              <a:rPr lang="en"/>
              <a:t> (but abnormal PETs)</a:t>
            </a:r>
            <a:endParaRPr/>
          </a:p>
          <a:p>
            <a:pPr marL="0" lvl="0" indent="0" algn="l" rtl="0">
              <a:spcBef>
                <a:spcPts val="1200"/>
              </a:spcBef>
              <a:spcAft>
                <a:spcPts val="0"/>
              </a:spcAft>
              <a:buNone/>
            </a:pPr>
            <a:r>
              <a:rPr lang="en"/>
              <a:t>In cases where antibiotics were </a:t>
            </a:r>
            <a:r>
              <a:rPr lang="en" b="1">
                <a:solidFill>
                  <a:srgbClr val="0C622E"/>
                </a:solidFill>
              </a:rPr>
              <a:t>stopped</a:t>
            </a:r>
            <a:endParaRPr>
              <a:solidFill>
                <a:srgbClr val="0C622E"/>
              </a:solidFill>
            </a:endParaRPr>
          </a:p>
          <a:p>
            <a:pPr marL="457200" lvl="0" indent="-311150" algn="l" rtl="0">
              <a:spcBef>
                <a:spcPts val="0"/>
              </a:spcBef>
              <a:spcAft>
                <a:spcPts val="0"/>
              </a:spcAft>
              <a:buSzPts val="1300"/>
              <a:buChar char="●"/>
            </a:pPr>
            <a:r>
              <a:rPr lang="en" b="1"/>
              <a:t>61%</a:t>
            </a:r>
            <a:r>
              <a:rPr lang="en"/>
              <a:t> still had </a:t>
            </a:r>
            <a:r>
              <a:rPr lang="en" b="1"/>
              <a:t>focal uptake</a:t>
            </a:r>
            <a:r>
              <a:rPr lang="en"/>
              <a:t> on PET/CT, but the median </a:t>
            </a:r>
            <a:r>
              <a:rPr lang="en" b="1">
                <a:solidFill>
                  <a:srgbClr val="0C622E"/>
                </a:solidFill>
              </a:rPr>
              <a:t>SUV</a:t>
            </a:r>
            <a:r>
              <a:rPr lang="en" b="1" baseline="-25000">
                <a:solidFill>
                  <a:srgbClr val="0C622E"/>
                </a:solidFill>
              </a:rPr>
              <a:t>max</a:t>
            </a:r>
            <a:r>
              <a:rPr lang="en" b="1">
                <a:solidFill>
                  <a:srgbClr val="0C622E"/>
                </a:solidFill>
              </a:rPr>
              <a:t> was lower</a:t>
            </a:r>
            <a:r>
              <a:rPr lang="en"/>
              <a:t> (</a:t>
            </a:r>
            <a:r>
              <a:rPr lang="en" b="1">
                <a:solidFill>
                  <a:srgbClr val="14A44D"/>
                </a:solidFill>
              </a:rPr>
              <a:t>4.3</a:t>
            </a:r>
            <a:r>
              <a:rPr lang="en"/>
              <a:t>) than the other groups (</a:t>
            </a:r>
            <a:r>
              <a:rPr lang="en" b="1">
                <a:solidFill>
                  <a:srgbClr val="3B71CA"/>
                </a:solidFill>
              </a:rPr>
              <a:t>6.0</a:t>
            </a:r>
            <a:r>
              <a:rPr lang="en"/>
              <a:t> and </a:t>
            </a:r>
            <a:r>
              <a:rPr lang="en" b="1">
                <a:solidFill>
                  <a:srgbClr val="896110"/>
                </a:solidFill>
              </a:rPr>
              <a:t>9.5</a:t>
            </a:r>
            <a:r>
              <a:rPr lang="en"/>
              <a:t>)</a:t>
            </a:r>
            <a:endParaRPr/>
          </a:p>
          <a:p>
            <a:pPr marL="457200" lvl="0" indent="-311150" algn="l" rtl="0">
              <a:spcBef>
                <a:spcPts val="0"/>
              </a:spcBef>
              <a:spcAft>
                <a:spcPts val="0"/>
              </a:spcAft>
              <a:buSzPts val="1300"/>
              <a:buChar char="●"/>
            </a:pPr>
            <a:r>
              <a:rPr lang="en" b="1"/>
              <a:t>1 in 3</a:t>
            </a:r>
            <a:r>
              <a:rPr lang="en"/>
              <a:t> still had </a:t>
            </a:r>
            <a:r>
              <a:rPr lang="en">
                <a:solidFill>
                  <a:srgbClr val="0C622E"/>
                </a:solidFill>
              </a:rPr>
              <a:t>abnormal CRPs</a:t>
            </a:r>
            <a:endParaRPr>
              <a:solidFill>
                <a:srgbClr val="0C622E"/>
              </a:solidFill>
            </a:endParaRPr>
          </a:p>
        </p:txBody>
      </p:sp>
      <p:pic>
        <p:nvPicPr>
          <p:cNvPr id="2971" name="Google Shape;2971;p187"/>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72" name="Google Shape;2972;p187"/>
          <p:cNvSpPr/>
          <p:nvPr/>
        </p:nvSpPr>
        <p:spPr>
          <a:xfrm>
            <a:off x="652900" y="1436875"/>
            <a:ext cx="6385500" cy="975600"/>
          </a:xfrm>
          <a:prstGeom prst="rect">
            <a:avLst/>
          </a:prstGeom>
          <a:solidFill>
            <a:srgbClr val="FFFFFF">
              <a:alpha val="66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73" name="Google Shape;2973;p187"/>
          <p:cNvSpPr/>
          <p:nvPr/>
        </p:nvSpPr>
        <p:spPr>
          <a:xfrm>
            <a:off x="773475" y="2518825"/>
            <a:ext cx="6385500" cy="740400"/>
          </a:xfrm>
          <a:prstGeom prst="rect">
            <a:avLst/>
          </a:prstGeom>
          <a:solidFill>
            <a:srgbClr val="FFFFFF">
              <a:alpha val="66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977"/>
        <p:cNvGrpSpPr/>
        <p:nvPr/>
      </p:nvGrpSpPr>
      <p:grpSpPr>
        <a:xfrm>
          <a:off x="0" y="0"/>
          <a:ext cx="0" cy="0"/>
          <a:chOff x="0" y="0"/>
          <a:chExt cx="0" cy="0"/>
        </a:xfrm>
      </p:grpSpPr>
      <p:pic>
        <p:nvPicPr>
          <p:cNvPr id="2978" name="Google Shape;2978;p188"/>
          <p:cNvPicPr preferRelativeResize="0"/>
          <p:nvPr/>
        </p:nvPicPr>
        <p:blipFill rotWithShape="1">
          <a:blip r:embed="rId3">
            <a:alphaModFix/>
          </a:blip>
          <a:srcRect b="52244"/>
          <a:stretch/>
        </p:blipFill>
        <p:spPr>
          <a:xfrm>
            <a:off x="287875" y="632850"/>
            <a:ext cx="8568251" cy="4324675"/>
          </a:xfrm>
          <a:prstGeom prst="rect">
            <a:avLst/>
          </a:prstGeom>
          <a:noFill/>
          <a:ln>
            <a:noFill/>
          </a:ln>
        </p:spPr>
      </p:pic>
      <p:pic>
        <p:nvPicPr>
          <p:cNvPr id="2979" name="Google Shape;2979;p188"/>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80" name="Google Shape;2980;p188"/>
          <p:cNvSpPr txBox="1"/>
          <p:nvPr/>
        </p:nvSpPr>
        <p:spPr>
          <a:xfrm>
            <a:off x="6528900" y="3280375"/>
            <a:ext cx="24921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The color lines cross at the median (and extend from the 25th to 75th percentiles)</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Dotted line is upper limit of normal for CRP</a:t>
            </a:r>
            <a:endParaRPr sz="1300">
              <a:solidFill>
                <a:schemeClr val="dk2"/>
              </a:solidFill>
              <a:latin typeface="Open Sans"/>
              <a:ea typeface="Open Sans"/>
              <a:cs typeface="Open Sans"/>
              <a:sym typeface="Open San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984"/>
        <p:cNvGrpSpPr/>
        <p:nvPr/>
      </p:nvGrpSpPr>
      <p:grpSpPr>
        <a:xfrm>
          <a:off x="0" y="0"/>
          <a:ext cx="0" cy="0"/>
          <a:chOff x="0" y="0"/>
          <a:chExt cx="0" cy="0"/>
        </a:xfrm>
      </p:grpSpPr>
      <p:pic>
        <p:nvPicPr>
          <p:cNvPr id="2985" name="Google Shape;2985;p189"/>
          <p:cNvPicPr preferRelativeResize="0"/>
          <p:nvPr/>
        </p:nvPicPr>
        <p:blipFill rotWithShape="1">
          <a:blip r:embed="rId3">
            <a:alphaModFix/>
          </a:blip>
          <a:srcRect r="35707" b="52244"/>
          <a:stretch/>
        </p:blipFill>
        <p:spPr>
          <a:xfrm>
            <a:off x="287875" y="632850"/>
            <a:ext cx="5508575" cy="4324675"/>
          </a:xfrm>
          <a:prstGeom prst="rect">
            <a:avLst/>
          </a:prstGeom>
          <a:noFill/>
          <a:ln>
            <a:noFill/>
          </a:ln>
        </p:spPr>
      </p:pic>
      <p:pic>
        <p:nvPicPr>
          <p:cNvPr id="2986" name="Google Shape;2986;p189"/>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2987" name="Google Shape;2987;p189"/>
          <p:cNvSpPr txBox="1"/>
          <p:nvPr/>
        </p:nvSpPr>
        <p:spPr>
          <a:xfrm>
            <a:off x="6377625" y="1942750"/>
            <a:ext cx="2492100" cy="1185300"/>
          </a:xfrm>
          <a:prstGeom prst="rect">
            <a:avLst/>
          </a:prstGeom>
          <a:solidFill>
            <a:srgbClr val="F0E6F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Cases where antibiotics were </a:t>
            </a:r>
            <a:r>
              <a:rPr lang="en" sz="1300" b="1">
                <a:solidFill>
                  <a:srgbClr val="8E44AD"/>
                </a:solidFill>
                <a:latin typeface="Open Sans"/>
                <a:ea typeface="Open Sans"/>
                <a:cs typeface="Open Sans"/>
                <a:sym typeface="Open Sans"/>
              </a:rPr>
              <a:t>escalated </a:t>
            </a:r>
            <a:r>
              <a:rPr lang="en" sz="1300" b="1" u="sng">
                <a:solidFill>
                  <a:schemeClr val="dk2"/>
                </a:solidFill>
                <a:latin typeface="Open Sans"/>
                <a:ea typeface="Open Sans"/>
                <a:cs typeface="Open Sans"/>
                <a:sym typeface="Open Sans"/>
              </a:rPr>
              <a:t>despite</a:t>
            </a:r>
            <a:r>
              <a:rPr lang="en" sz="1300" b="1">
                <a:solidFill>
                  <a:schemeClr val="dk2"/>
                </a:solidFill>
                <a:latin typeface="Open Sans"/>
                <a:ea typeface="Open Sans"/>
                <a:cs typeface="Open Sans"/>
                <a:sym typeface="Open Sans"/>
              </a:rPr>
              <a:t> normal CRPs</a:t>
            </a:r>
            <a:r>
              <a:rPr lang="en" sz="1300">
                <a:solidFill>
                  <a:schemeClr val="dk2"/>
                </a:solidFill>
                <a:latin typeface="Open Sans"/>
                <a:ea typeface="Open Sans"/>
                <a:cs typeface="Open Sans"/>
                <a:sym typeface="Open Sans"/>
              </a:rPr>
              <a:t> </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(12.5% of ‘escalation’ cases)</a:t>
            </a:r>
            <a:endParaRPr sz="1300">
              <a:solidFill>
                <a:schemeClr val="dk2"/>
              </a:solidFill>
              <a:latin typeface="Open Sans"/>
              <a:ea typeface="Open Sans"/>
              <a:cs typeface="Open Sans"/>
              <a:sym typeface="Open Sans"/>
            </a:endParaRPr>
          </a:p>
        </p:txBody>
      </p:sp>
      <p:sp>
        <p:nvSpPr>
          <p:cNvPr id="2988" name="Google Shape;2988;p189"/>
          <p:cNvSpPr/>
          <p:nvPr/>
        </p:nvSpPr>
        <p:spPr>
          <a:xfrm>
            <a:off x="199050" y="549375"/>
            <a:ext cx="5597400" cy="4490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89" name="Google Shape;2989;p189"/>
          <p:cNvSpPr txBox="1"/>
          <p:nvPr/>
        </p:nvSpPr>
        <p:spPr>
          <a:xfrm>
            <a:off x="3614775" y="2446675"/>
            <a:ext cx="326400" cy="446400"/>
          </a:xfrm>
          <a:prstGeom prst="rect">
            <a:avLst/>
          </a:prstGeom>
          <a:solidFill>
            <a:srgbClr val="F0E6F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6C3483"/>
                </a:solidFill>
              </a:rPr>
              <a:t>⇑</a:t>
            </a:r>
            <a:endParaRPr sz="1700" b="1">
              <a:solidFill>
                <a:srgbClr val="6C3483"/>
              </a:solidFill>
            </a:endParaRPr>
          </a:p>
        </p:txBody>
      </p:sp>
      <p:sp>
        <p:nvSpPr>
          <p:cNvPr id="2990" name="Google Shape;2990;p189"/>
          <p:cNvSpPr txBox="1"/>
          <p:nvPr/>
        </p:nvSpPr>
        <p:spPr>
          <a:xfrm>
            <a:off x="4258103" y="2973301"/>
            <a:ext cx="326400" cy="446400"/>
          </a:xfrm>
          <a:prstGeom prst="rect">
            <a:avLst/>
          </a:prstGeom>
          <a:solidFill>
            <a:srgbClr val="F0E6F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6C3483"/>
                </a:solidFill>
              </a:rPr>
              <a:t>⇑</a:t>
            </a:r>
            <a:endParaRPr sz="1700" b="1">
              <a:solidFill>
                <a:srgbClr val="6C3483"/>
              </a:solidFill>
            </a:endParaRPr>
          </a:p>
        </p:txBody>
      </p:sp>
      <p:sp>
        <p:nvSpPr>
          <p:cNvPr id="2991" name="Google Shape;2991;p189"/>
          <p:cNvSpPr txBox="1"/>
          <p:nvPr/>
        </p:nvSpPr>
        <p:spPr>
          <a:xfrm>
            <a:off x="3232115" y="2647967"/>
            <a:ext cx="326400" cy="446400"/>
          </a:xfrm>
          <a:prstGeom prst="rect">
            <a:avLst/>
          </a:prstGeom>
          <a:solidFill>
            <a:srgbClr val="F0E6F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6C3483"/>
                </a:solidFill>
              </a:rPr>
              <a:t>⇑</a:t>
            </a:r>
            <a:endParaRPr sz="1700" b="1">
              <a:solidFill>
                <a:srgbClr val="6C3483"/>
              </a:solidFill>
            </a:endParaRPr>
          </a:p>
        </p:txBody>
      </p:sp>
      <p:cxnSp>
        <p:nvCxnSpPr>
          <p:cNvPr id="2992" name="Google Shape;2992;p189"/>
          <p:cNvCxnSpPr>
            <a:stCxn id="2987" idx="1"/>
            <a:endCxn id="2991" idx="2"/>
          </p:cNvCxnSpPr>
          <p:nvPr/>
        </p:nvCxnSpPr>
        <p:spPr>
          <a:xfrm flipH="1">
            <a:off x="3395325" y="2535400"/>
            <a:ext cx="2982300" cy="558900"/>
          </a:xfrm>
          <a:prstGeom prst="curvedConnector4">
            <a:avLst>
              <a:gd name="adj1" fmla="val 47264"/>
              <a:gd name="adj2" fmla="val 223041"/>
            </a:avLst>
          </a:prstGeom>
          <a:noFill/>
          <a:ln w="19050" cap="flat" cmpd="sng">
            <a:solidFill>
              <a:schemeClr val="accent1"/>
            </a:solidFill>
            <a:prstDash val="solid"/>
            <a:round/>
            <a:headEnd type="none" w="med" len="med"/>
            <a:tailEnd type="triangle" w="med" len="med"/>
          </a:ln>
        </p:spPr>
      </p:cxnSp>
      <p:cxnSp>
        <p:nvCxnSpPr>
          <p:cNvPr id="2993" name="Google Shape;2993;p189"/>
          <p:cNvCxnSpPr>
            <a:stCxn id="2987" idx="1"/>
            <a:endCxn id="2990" idx="3"/>
          </p:cNvCxnSpPr>
          <p:nvPr/>
        </p:nvCxnSpPr>
        <p:spPr>
          <a:xfrm flipH="1">
            <a:off x="4584525" y="2535400"/>
            <a:ext cx="1793100" cy="661200"/>
          </a:xfrm>
          <a:prstGeom prst="curvedConnector3">
            <a:avLst>
              <a:gd name="adj1" fmla="val 69714"/>
            </a:avLst>
          </a:prstGeom>
          <a:noFill/>
          <a:ln w="19050" cap="flat" cmpd="sng">
            <a:solidFill>
              <a:schemeClr val="accent1"/>
            </a:solidFill>
            <a:prstDash val="solid"/>
            <a:round/>
            <a:headEnd type="none" w="med" len="med"/>
            <a:tailEnd type="triangle" w="med" len="med"/>
          </a:ln>
        </p:spPr>
      </p:cxnSp>
      <p:cxnSp>
        <p:nvCxnSpPr>
          <p:cNvPr id="2994" name="Google Shape;2994;p189"/>
          <p:cNvCxnSpPr>
            <a:stCxn id="2987" idx="1"/>
            <a:endCxn id="2989" idx="3"/>
          </p:cNvCxnSpPr>
          <p:nvPr/>
        </p:nvCxnSpPr>
        <p:spPr>
          <a:xfrm flipH="1">
            <a:off x="3941325" y="2535400"/>
            <a:ext cx="2436300" cy="134400"/>
          </a:xfrm>
          <a:prstGeom prst="curvedConnector3">
            <a:avLst>
              <a:gd name="adj1" fmla="val 50003"/>
            </a:avLst>
          </a:prstGeom>
          <a:noFill/>
          <a:ln w="19050" cap="flat" cmpd="sng">
            <a:solidFill>
              <a:schemeClr val="accent1"/>
            </a:solidFill>
            <a:prstDash val="solid"/>
            <a:round/>
            <a:headEnd type="none" w="med" len="med"/>
            <a:tailEnd type="triangle" w="med" len="med"/>
          </a:ln>
        </p:spPr>
      </p:cxn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998"/>
        <p:cNvGrpSpPr/>
        <p:nvPr/>
      </p:nvGrpSpPr>
      <p:grpSpPr>
        <a:xfrm>
          <a:off x="0" y="0"/>
          <a:ext cx="0" cy="0"/>
          <a:chOff x="0" y="0"/>
          <a:chExt cx="0" cy="0"/>
        </a:xfrm>
      </p:grpSpPr>
      <p:pic>
        <p:nvPicPr>
          <p:cNvPr id="2999" name="Google Shape;2999;p190"/>
          <p:cNvPicPr preferRelativeResize="0"/>
          <p:nvPr/>
        </p:nvPicPr>
        <p:blipFill rotWithShape="1">
          <a:blip r:embed="rId3">
            <a:alphaModFix/>
          </a:blip>
          <a:srcRect b="52244"/>
          <a:stretch/>
        </p:blipFill>
        <p:spPr>
          <a:xfrm>
            <a:off x="287875" y="632850"/>
            <a:ext cx="8568251" cy="4324675"/>
          </a:xfrm>
          <a:prstGeom prst="rect">
            <a:avLst/>
          </a:prstGeom>
          <a:noFill/>
          <a:ln>
            <a:noFill/>
          </a:ln>
        </p:spPr>
      </p:pic>
      <p:sp>
        <p:nvSpPr>
          <p:cNvPr id="3000" name="Google Shape;3000;p190"/>
          <p:cNvSpPr txBox="1"/>
          <p:nvPr/>
        </p:nvSpPr>
        <p:spPr>
          <a:xfrm>
            <a:off x="6528900" y="3280375"/>
            <a:ext cx="2492100" cy="1185300"/>
          </a:xfrm>
          <a:prstGeom prst="rect">
            <a:avLst/>
          </a:prstGeom>
          <a:solidFill>
            <a:srgbClr val="FFFF00">
              <a:alpha val="200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Cases where antibiotics were </a:t>
            </a:r>
            <a:r>
              <a:rPr lang="en" sz="1300" b="1">
                <a:solidFill>
                  <a:srgbClr val="EF1E0E"/>
                </a:solidFill>
                <a:latin typeface="Open Sans"/>
                <a:ea typeface="Open Sans"/>
                <a:cs typeface="Open Sans"/>
                <a:sym typeface="Open Sans"/>
              </a:rPr>
              <a:t>continued </a:t>
            </a:r>
            <a:r>
              <a:rPr lang="en" sz="1300" b="1" u="sng">
                <a:solidFill>
                  <a:schemeClr val="dk2"/>
                </a:solidFill>
                <a:latin typeface="Open Sans"/>
                <a:ea typeface="Open Sans"/>
                <a:cs typeface="Open Sans"/>
                <a:sym typeface="Open Sans"/>
              </a:rPr>
              <a:t>despite</a:t>
            </a:r>
            <a:r>
              <a:rPr lang="en" sz="1300" b="1">
                <a:solidFill>
                  <a:schemeClr val="dk2"/>
                </a:solidFill>
                <a:latin typeface="Open Sans"/>
                <a:ea typeface="Open Sans"/>
                <a:cs typeface="Open Sans"/>
                <a:sym typeface="Open Sans"/>
              </a:rPr>
              <a:t> normal CRPs</a:t>
            </a:r>
            <a:r>
              <a:rPr lang="en" sz="1300">
                <a:solidFill>
                  <a:schemeClr val="dk2"/>
                </a:solidFill>
                <a:latin typeface="Open Sans"/>
                <a:ea typeface="Open Sans"/>
                <a:cs typeface="Open Sans"/>
                <a:sym typeface="Open Sans"/>
              </a:rPr>
              <a:t> </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(35.7% of ‘continue’ cases)</a:t>
            </a:r>
            <a:endParaRPr sz="1300">
              <a:solidFill>
                <a:schemeClr val="dk2"/>
              </a:solidFill>
              <a:latin typeface="Open Sans"/>
              <a:ea typeface="Open Sans"/>
              <a:cs typeface="Open Sans"/>
              <a:sym typeface="Open Sans"/>
            </a:endParaRPr>
          </a:p>
        </p:txBody>
      </p:sp>
      <p:sp>
        <p:nvSpPr>
          <p:cNvPr id="3001" name="Google Shape;3001;p190"/>
          <p:cNvSpPr/>
          <p:nvPr/>
        </p:nvSpPr>
        <p:spPr>
          <a:xfrm>
            <a:off x="199050" y="549375"/>
            <a:ext cx="6067200" cy="22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02" name="Google Shape;3002;p190"/>
          <p:cNvSpPr/>
          <p:nvPr/>
        </p:nvSpPr>
        <p:spPr>
          <a:xfrm>
            <a:off x="1799425" y="2766000"/>
            <a:ext cx="2541000" cy="1318500"/>
          </a:xfrm>
          <a:prstGeom prst="rect">
            <a:avLst/>
          </a:prstGeom>
          <a:solidFill>
            <a:srgbClr val="FFFF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03" name="Google Shape;3003;p190"/>
          <p:cNvSpPr/>
          <p:nvPr/>
        </p:nvSpPr>
        <p:spPr>
          <a:xfrm>
            <a:off x="287875" y="4084500"/>
            <a:ext cx="6067200" cy="951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04" name="Google Shape;3004;p190"/>
          <p:cNvSpPr/>
          <p:nvPr/>
        </p:nvSpPr>
        <p:spPr>
          <a:xfrm>
            <a:off x="247925" y="2766075"/>
            <a:ext cx="975600" cy="1318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05" name="Google Shape;3005;p190"/>
          <p:cNvSpPr/>
          <p:nvPr/>
        </p:nvSpPr>
        <p:spPr>
          <a:xfrm>
            <a:off x="6266250" y="669925"/>
            <a:ext cx="2541000" cy="22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06" name="Google Shape;3006;p190"/>
          <p:cNvSpPr/>
          <p:nvPr/>
        </p:nvSpPr>
        <p:spPr>
          <a:xfrm>
            <a:off x="6266250" y="669925"/>
            <a:ext cx="2541000" cy="22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3007" name="Google Shape;3007;p190"/>
          <p:cNvPicPr preferRelativeResize="0"/>
          <p:nvPr/>
        </p:nvPicPr>
        <p:blipFill>
          <a:blip r:embed="rId4">
            <a:alphaModFix/>
          </a:blip>
          <a:stretch>
            <a:fillRect/>
          </a:stretch>
        </p:blipFill>
        <p:spPr>
          <a:xfrm>
            <a:off x="8092250" y="76200"/>
            <a:ext cx="975550" cy="97555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011"/>
        <p:cNvGrpSpPr/>
        <p:nvPr/>
      </p:nvGrpSpPr>
      <p:grpSpPr>
        <a:xfrm>
          <a:off x="0" y="0"/>
          <a:ext cx="0" cy="0"/>
          <a:chOff x="0" y="0"/>
          <a:chExt cx="0" cy="0"/>
        </a:xfrm>
      </p:grpSpPr>
      <p:pic>
        <p:nvPicPr>
          <p:cNvPr id="3012" name="Google Shape;3012;p191"/>
          <p:cNvPicPr preferRelativeResize="0"/>
          <p:nvPr/>
        </p:nvPicPr>
        <p:blipFill rotWithShape="1">
          <a:blip r:embed="rId3">
            <a:alphaModFix/>
          </a:blip>
          <a:srcRect t="47728" b="3056"/>
          <a:stretch/>
        </p:blipFill>
        <p:spPr>
          <a:xfrm>
            <a:off x="288876" y="473625"/>
            <a:ext cx="8620085" cy="4483900"/>
          </a:xfrm>
          <a:prstGeom prst="rect">
            <a:avLst/>
          </a:prstGeom>
          <a:noFill/>
          <a:ln>
            <a:noFill/>
          </a:ln>
        </p:spPr>
      </p:pic>
      <p:pic>
        <p:nvPicPr>
          <p:cNvPr id="3013" name="Google Shape;3013;p191"/>
          <p:cNvPicPr preferRelativeResize="0"/>
          <p:nvPr/>
        </p:nvPicPr>
        <p:blipFill>
          <a:blip r:embed="rId4">
            <a:alphaModFix/>
          </a:blip>
          <a:stretch>
            <a:fillRect/>
          </a:stretch>
        </p:blipFill>
        <p:spPr>
          <a:xfrm>
            <a:off x="8092250" y="76200"/>
            <a:ext cx="975550" cy="975550"/>
          </a:xfrm>
          <a:prstGeom prst="rect">
            <a:avLst/>
          </a:prstGeom>
          <a:noFill/>
          <a:ln>
            <a:noFill/>
          </a:ln>
        </p:spPr>
      </p:pic>
      <p:sp>
        <p:nvSpPr>
          <p:cNvPr id="3014" name="Google Shape;3014;p191"/>
          <p:cNvSpPr txBox="1"/>
          <p:nvPr/>
        </p:nvSpPr>
        <p:spPr>
          <a:xfrm>
            <a:off x="6528900" y="3646625"/>
            <a:ext cx="24921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858585"/>
                </a:solidFill>
                <a:latin typeface="Open Sans"/>
                <a:ea typeface="Open Sans"/>
                <a:cs typeface="Open Sans"/>
                <a:sym typeface="Open Sans"/>
              </a:rPr>
              <a:t>The color lines cross at the median (and extend from the 25th to 75th percentiles)</a:t>
            </a:r>
            <a:endParaRPr sz="1100">
              <a:solidFill>
                <a:srgbClr val="858585"/>
              </a:solidFill>
              <a:latin typeface="Open Sans"/>
              <a:ea typeface="Open Sans"/>
              <a:cs typeface="Open Sans"/>
              <a:sym typeface="Open Sans"/>
            </a:endParaRPr>
          </a:p>
          <a:p>
            <a:pPr marL="0" lvl="0" indent="0" algn="l" rtl="0">
              <a:spcBef>
                <a:spcPts val="0"/>
              </a:spcBef>
              <a:spcAft>
                <a:spcPts val="0"/>
              </a:spcAft>
              <a:buNone/>
            </a:pPr>
            <a:endParaRPr sz="1100">
              <a:solidFill>
                <a:srgbClr val="858585"/>
              </a:solidFill>
              <a:latin typeface="Open Sans"/>
              <a:ea typeface="Open Sans"/>
              <a:cs typeface="Open Sans"/>
              <a:sym typeface="Open Sans"/>
            </a:endParaRPr>
          </a:p>
          <a:p>
            <a:pPr marL="0" lvl="0" indent="0" algn="l" rtl="0">
              <a:spcBef>
                <a:spcPts val="0"/>
              </a:spcBef>
              <a:spcAft>
                <a:spcPts val="0"/>
              </a:spcAft>
              <a:buNone/>
            </a:pPr>
            <a:r>
              <a:rPr lang="en" sz="1100">
                <a:solidFill>
                  <a:srgbClr val="858585"/>
                </a:solidFill>
                <a:latin typeface="Open Sans"/>
                <a:ea typeface="Open Sans"/>
                <a:cs typeface="Open Sans"/>
                <a:sym typeface="Open Sans"/>
              </a:rPr>
              <a:t>Dotted line is upper limit of normal for CRP</a:t>
            </a:r>
            <a:endParaRPr sz="1100">
              <a:solidFill>
                <a:srgbClr val="858585"/>
              </a:solidFill>
              <a:latin typeface="Open Sans"/>
              <a:ea typeface="Open Sans"/>
              <a:cs typeface="Open Sans"/>
              <a:sym typeface="Open Sans"/>
            </a:endParaRPr>
          </a:p>
        </p:txBody>
      </p:sp>
      <p:sp>
        <p:nvSpPr>
          <p:cNvPr id="3015" name="Google Shape;3015;p191"/>
          <p:cNvSpPr/>
          <p:nvPr/>
        </p:nvSpPr>
        <p:spPr>
          <a:xfrm>
            <a:off x="1227325" y="867875"/>
            <a:ext cx="2843700" cy="1425300"/>
          </a:xfrm>
          <a:prstGeom prst="rect">
            <a:avLst/>
          </a:prstGeom>
          <a:solidFill>
            <a:srgbClr val="FFFF00">
              <a:alpha val="2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16" name="Google Shape;3016;p191"/>
          <p:cNvSpPr txBox="1"/>
          <p:nvPr/>
        </p:nvSpPr>
        <p:spPr>
          <a:xfrm>
            <a:off x="6416850" y="2237350"/>
            <a:ext cx="2492100" cy="1185300"/>
          </a:xfrm>
          <a:prstGeom prst="rect">
            <a:avLst/>
          </a:prstGeom>
          <a:solidFill>
            <a:srgbClr val="FFFF00">
              <a:alpha val="2000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Cases where antibiotics were </a:t>
            </a:r>
            <a:r>
              <a:rPr lang="en" sz="1300" b="1">
                <a:solidFill>
                  <a:srgbClr val="3B71CA"/>
                </a:solidFill>
                <a:latin typeface="Open Sans"/>
                <a:ea typeface="Open Sans"/>
                <a:cs typeface="Open Sans"/>
                <a:sym typeface="Open Sans"/>
              </a:rPr>
              <a:t>stopped </a:t>
            </a:r>
            <a:r>
              <a:rPr lang="en" sz="1300" b="1">
                <a:solidFill>
                  <a:schemeClr val="dk2"/>
                </a:solidFill>
                <a:latin typeface="Open Sans"/>
                <a:ea typeface="Open Sans"/>
                <a:cs typeface="Open Sans"/>
                <a:sym typeface="Open Sans"/>
              </a:rPr>
              <a:t>despite </a:t>
            </a:r>
            <a:r>
              <a:rPr lang="en" sz="1300" b="1" u="sng">
                <a:solidFill>
                  <a:schemeClr val="dk2"/>
                </a:solidFill>
                <a:latin typeface="Open Sans"/>
                <a:ea typeface="Open Sans"/>
                <a:cs typeface="Open Sans"/>
                <a:sym typeface="Open Sans"/>
              </a:rPr>
              <a:t>abnormal</a:t>
            </a:r>
            <a:r>
              <a:rPr lang="en" sz="1300" b="1">
                <a:solidFill>
                  <a:schemeClr val="dk2"/>
                </a:solidFill>
                <a:latin typeface="Open Sans"/>
                <a:ea typeface="Open Sans"/>
                <a:cs typeface="Open Sans"/>
                <a:sym typeface="Open Sans"/>
              </a:rPr>
              <a:t> CRPs</a:t>
            </a:r>
            <a:r>
              <a:rPr lang="en" sz="1300">
                <a:solidFill>
                  <a:schemeClr val="dk2"/>
                </a:solidFill>
                <a:latin typeface="Open Sans"/>
                <a:ea typeface="Open Sans"/>
                <a:cs typeface="Open Sans"/>
                <a:sym typeface="Open Sans"/>
              </a:rPr>
              <a:t> </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(36.4% of ‘stop’ cases)</a:t>
            </a:r>
            <a:endParaRPr sz="1300">
              <a:solidFill>
                <a:schemeClr val="dk2"/>
              </a:solidFill>
              <a:latin typeface="Open Sans"/>
              <a:ea typeface="Open Sans"/>
              <a:cs typeface="Open Sans"/>
              <a:sym typeface="Open Sans"/>
            </a:endParaRPr>
          </a:p>
        </p:txBody>
      </p:sp>
      <p:sp>
        <p:nvSpPr>
          <p:cNvPr id="3017" name="Google Shape;3017;p191"/>
          <p:cNvSpPr/>
          <p:nvPr/>
        </p:nvSpPr>
        <p:spPr>
          <a:xfrm>
            <a:off x="5963600" y="1261875"/>
            <a:ext cx="2843700" cy="975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021"/>
        <p:cNvGrpSpPr/>
        <p:nvPr/>
      </p:nvGrpSpPr>
      <p:grpSpPr>
        <a:xfrm>
          <a:off x="0" y="0"/>
          <a:ext cx="0" cy="0"/>
          <a:chOff x="0" y="0"/>
          <a:chExt cx="0" cy="0"/>
        </a:xfrm>
      </p:grpSpPr>
      <p:sp>
        <p:nvSpPr>
          <p:cNvPr id="3022" name="Google Shape;3022;p192"/>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Learning points &amp; take aways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Backstory</a:t>
            </a:r>
            <a:endParaRPr/>
          </a:p>
        </p:txBody>
      </p:sp>
      <p:graphicFrame>
        <p:nvGraphicFramePr>
          <p:cNvPr id="229" name="Google Shape;229;p31"/>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30" name="Google Shape;230;p31"/>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1" name="Google Shape;231;p31"/>
          <p:cNvSpPr/>
          <p:nvPr/>
        </p:nvSpPr>
        <p:spPr>
          <a:xfrm>
            <a:off x="616975" y="2790175"/>
            <a:ext cx="4364700" cy="8274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2" name="Google Shape;232;p31"/>
          <p:cNvSpPr/>
          <p:nvPr/>
        </p:nvSpPr>
        <p:spPr>
          <a:xfrm>
            <a:off x="150" y="1362850"/>
            <a:ext cx="5202600" cy="2389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33" name="Google Shape;233;p31"/>
          <p:cNvSpPr/>
          <p:nvPr/>
        </p:nvSpPr>
        <p:spPr>
          <a:xfrm>
            <a:off x="5470175" y="1270525"/>
            <a:ext cx="3148800" cy="345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3B7E94"/>
                </a:solidFill>
                <a:latin typeface="Open Sans"/>
                <a:ea typeface="Open Sans"/>
                <a:cs typeface="Open Sans"/>
                <a:sym typeface="Open Sans"/>
              </a:rPr>
              <a:t>Medicine notes</a:t>
            </a:r>
            <a:endParaRPr sz="1200">
              <a:solidFill>
                <a:srgbClr val="1A1A1A"/>
              </a:solidFill>
              <a:latin typeface="Open Sans"/>
              <a:ea typeface="Open Sans"/>
              <a:cs typeface="Open Sans"/>
              <a:sym typeface="Open Sans"/>
            </a:endParaRPr>
          </a:p>
        </p:txBody>
      </p:sp>
      <p:sp>
        <p:nvSpPr>
          <p:cNvPr id="234" name="Google Shape;234;p31"/>
          <p:cNvSpPr txBox="1"/>
          <p:nvPr/>
        </p:nvSpPr>
        <p:spPr>
          <a:xfrm>
            <a:off x="5285675" y="1678950"/>
            <a:ext cx="36927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58585"/>
                </a:solidFill>
                <a:latin typeface="PT Serif"/>
                <a:ea typeface="PT Serif"/>
                <a:cs typeface="PT Serif"/>
                <a:sym typeface="PT Serif"/>
              </a:rPr>
              <a:t># Right lower extremity cellulitis</a:t>
            </a:r>
            <a:endParaRPr sz="1300" b="1">
              <a:solidFill>
                <a:srgbClr val="858585"/>
              </a:solidFill>
              <a:latin typeface="PT Serif"/>
              <a:ea typeface="PT Serif"/>
              <a:cs typeface="PT Serif"/>
              <a:sym typeface="PT Serif"/>
            </a:endParaRPr>
          </a:p>
          <a:p>
            <a:pPr marL="0" lvl="0" indent="0" algn="l" rtl="0">
              <a:spcBef>
                <a:spcPts val="0"/>
              </a:spcBef>
              <a:spcAft>
                <a:spcPts val="0"/>
              </a:spcAft>
              <a:buNone/>
            </a:pPr>
            <a:r>
              <a:rPr lang="en" sz="1300" b="1">
                <a:solidFill>
                  <a:srgbClr val="858585"/>
                </a:solidFill>
                <a:latin typeface="PT Serif"/>
                <a:ea typeface="PT Serif"/>
                <a:cs typeface="PT Serif"/>
                <a:sym typeface="PT Serif"/>
              </a:rPr>
              <a:t># Streptococcus dysgalactiae bacteremia</a:t>
            </a:r>
            <a:endParaRPr sz="1300" b="1">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podiatry evaluated the patient recommended no surgery</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repeat blood cultures negative</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deescalate antibiotics to Rocephin based on sensitivities</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Given two prosthetic valves, </a:t>
            </a:r>
            <a:r>
              <a:rPr lang="en" sz="1300" b="1">
                <a:solidFill>
                  <a:schemeClr val="dk2"/>
                </a:solidFill>
                <a:latin typeface="PT Serif"/>
                <a:ea typeface="PT Serif"/>
                <a:cs typeface="PT Serif"/>
                <a:sym typeface="PT Serif"/>
              </a:rPr>
              <a:t>ordered TEE</a:t>
            </a:r>
            <a:endParaRPr sz="1300" b="1">
              <a:solidFill>
                <a:schemeClr val="dk2"/>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a:t>
            </a:r>
            <a:r>
              <a:rPr lang="en" sz="1300" strike="sngStrike">
                <a:solidFill>
                  <a:schemeClr val="dk2"/>
                </a:solidFill>
                <a:latin typeface="PT Serif"/>
                <a:ea typeface="PT Serif"/>
                <a:cs typeface="PT Serif"/>
                <a:sym typeface="PT Serif"/>
              </a:rPr>
              <a:t>Possible ID consult based on MRI results</a:t>
            </a:r>
            <a:endParaRPr sz="1300" strike="sngStrike">
              <a:solidFill>
                <a:schemeClr val="dk2"/>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infectious disease consult pending TEE results</a:t>
            </a:r>
            <a:endParaRPr sz="1300">
              <a:solidFill>
                <a:schemeClr val="dk2"/>
              </a:solidFill>
              <a:latin typeface="PT Serif"/>
              <a:ea typeface="PT Serif"/>
              <a:cs typeface="PT Serif"/>
              <a:sym typeface="PT Serif"/>
            </a:endParaRPr>
          </a:p>
          <a:p>
            <a:pPr marL="0" lvl="0" indent="0" algn="l" rtl="0">
              <a:spcBef>
                <a:spcPts val="0"/>
              </a:spcBef>
              <a:spcAft>
                <a:spcPts val="0"/>
              </a:spcAft>
              <a:buNone/>
            </a:pPr>
            <a:endParaRPr sz="1300">
              <a:solidFill>
                <a:schemeClr val="dk2"/>
              </a:solidFill>
              <a:latin typeface="PT Serif"/>
              <a:ea typeface="PT Serif"/>
              <a:cs typeface="PT Serif"/>
              <a:sym typeface="PT Serif"/>
            </a:endParaRPr>
          </a:p>
          <a:p>
            <a:pPr marL="0" lvl="0" indent="0" algn="l" rtl="0">
              <a:spcBef>
                <a:spcPts val="0"/>
              </a:spcBef>
              <a:spcAft>
                <a:spcPts val="0"/>
              </a:spcAft>
              <a:buNone/>
            </a:pPr>
            <a:endParaRPr sz="1300" u="sng">
              <a:solidFill>
                <a:schemeClr val="dk2"/>
              </a:solidFill>
              <a:latin typeface="Open Sans"/>
              <a:ea typeface="Open Sans"/>
              <a:cs typeface="Open Sans"/>
              <a:sym typeface="Open Sans"/>
            </a:endParaRPr>
          </a:p>
        </p:txBody>
      </p:sp>
      <p:sp>
        <p:nvSpPr>
          <p:cNvPr id="235" name="Google Shape;235;p31"/>
          <p:cNvSpPr txBox="1"/>
          <p:nvPr/>
        </p:nvSpPr>
        <p:spPr>
          <a:xfrm>
            <a:off x="879300" y="3752450"/>
            <a:ext cx="3692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MRI </a:t>
            </a:r>
            <a:r>
              <a:rPr lang="en" sz="1300" i="1">
                <a:solidFill>
                  <a:schemeClr val="dk2"/>
                </a:solidFill>
                <a:latin typeface="Open Sans"/>
                <a:ea typeface="Open Sans"/>
                <a:cs typeface="Open Sans"/>
                <a:sym typeface="Open Sans"/>
              </a:rPr>
              <a:t>hindfoot </a:t>
            </a:r>
            <a:r>
              <a:rPr lang="en" sz="1300">
                <a:solidFill>
                  <a:schemeClr val="dk2"/>
                </a:solidFill>
                <a:latin typeface="Open Sans"/>
                <a:ea typeface="Open Sans"/>
                <a:cs typeface="Open Sans"/>
                <a:sym typeface="Open Sans"/>
              </a:rPr>
              <a:t>w/o osteomyelitis</a:t>
            </a:r>
            <a:endParaRPr sz="1300">
              <a:solidFill>
                <a:schemeClr val="dk2"/>
              </a:solidFill>
              <a:latin typeface="Open Sans"/>
              <a:ea typeface="Open Sans"/>
              <a:cs typeface="Open Sans"/>
              <a:sym typeface="Open Sans"/>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193"/>
          <p:cNvSpPr txBox="1">
            <a:spLocks noGrp="1"/>
          </p:cNvSpPr>
          <p:nvPr>
            <p:ph type="title"/>
          </p:nvPr>
        </p:nvSpPr>
        <p:spPr>
          <a:xfrm>
            <a:off x="729450" y="632850"/>
            <a:ext cx="53106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Learning points &amp; take aways</a:t>
            </a:r>
            <a:endParaRPr/>
          </a:p>
        </p:txBody>
      </p:sp>
      <p:sp>
        <p:nvSpPr>
          <p:cNvPr id="3028" name="Google Shape;3028;p193"/>
          <p:cNvSpPr txBox="1">
            <a:spLocks noGrp="1"/>
          </p:cNvSpPr>
          <p:nvPr>
            <p:ph type="body" idx="1"/>
          </p:nvPr>
        </p:nvSpPr>
        <p:spPr>
          <a:xfrm>
            <a:off x="729450" y="1393075"/>
            <a:ext cx="7688700" cy="3239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The presentation of </a:t>
            </a:r>
            <a:r>
              <a:rPr lang="en" b="1"/>
              <a:t>TAVR endocarditis</a:t>
            </a:r>
            <a:r>
              <a:rPr lang="en"/>
              <a:t> may differ from surgical valve-replacement endocarditis</a:t>
            </a:r>
            <a:endParaRPr/>
          </a:p>
          <a:p>
            <a:pPr marL="914400" lvl="1" indent="-298450" algn="l" rtl="0">
              <a:spcBef>
                <a:spcPts val="0"/>
              </a:spcBef>
              <a:spcAft>
                <a:spcPts val="0"/>
              </a:spcAft>
              <a:buSzPts val="1100"/>
              <a:buChar char="○"/>
            </a:pPr>
            <a:r>
              <a:rPr lang="en"/>
              <a:t>May be more </a:t>
            </a:r>
            <a:r>
              <a:rPr lang="en" b="1">
                <a:solidFill>
                  <a:srgbClr val="3B71CA"/>
                </a:solidFill>
              </a:rPr>
              <a:t>subclinical</a:t>
            </a:r>
            <a:r>
              <a:rPr lang="en"/>
              <a:t> (e.g. absence of fevers or embolic phenomenon)</a:t>
            </a:r>
            <a:endParaRPr/>
          </a:p>
          <a:p>
            <a:pPr marL="914400" lvl="1" indent="-298450" algn="l" rtl="0">
              <a:spcBef>
                <a:spcPts val="0"/>
              </a:spcBef>
              <a:spcAft>
                <a:spcPts val="0"/>
              </a:spcAft>
              <a:buSzPts val="1100"/>
              <a:buChar char="○"/>
            </a:pPr>
            <a:r>
              <a:rPr lang="en"/>
              <a:t>Highest risk periprocedurally (</a:t>
            </a:r>
            <a:r>
              <a:rPr lang="en" b="1">
                <a:solidFill>
                  <a:srgbClr val="DF382C"/>
                </a:solidFill>
              </a:rPr>
              <a:t>first 100 days</a:t>
            </a:r>
            <a:r>
              <a:rPr lang="en"/>
              <a:t>)</a:t>
            </a:r>
            <a:endParaRPr/>
          </a:p>
          <a:p>
            <a:pPr marL="914400" lvl="1" indent="-298450" algn="l" rtl="0">
              <a:spcBef>
                <a:spcPts val="0"/>
              </a:spcBef>
              <a:spcAft>
                <a:spcPts val="0"/>
              </a:spcAft>
              <a:buSzPts val="1100"/>
              <a:buChar char="○"/>
            </a:pPr>
            <a:r>
              <a:rPr lang="en"/>
              <a:t>Higher incidence of </a:t>
            </a:r>
            <a:r>
              <a:rPr lang="en" b="1" i="1"/>
              <a:t>Enterococcus</a:t>
            </a:r>
            <a:r>
              <a:rPr lang="en"/>
              <a:t> and healthcare-associated infections</a:t>
            </a:r>
            <a:endParaRPr/>
          </a:p>
          <a:p>
            <a:pPr marL="457200" lvl="0" indent="-311150" algn="l" rtl="0">
              <a:spcBef>
                <a:spcPts val="0"/>
              </a:spcBef>
              <a:spcAft>
                <a:spcPts val="0"/>
              </a:spcAft>
              <a:buSzPts val="1300"/>
              <a:buChar char="●"/>
            </a:pPr>
            <a:r>
              <a:rPr lang="en" b="1">
                <a:solidFill>
                  <a:srgbClr val="DF382C"/>
                </a:solidFill>
              </a:rPr>
              <a:t>Echos </a:t>
            </a:r>
            <a:r>
              <a:rPr lang="en" b="1"/>
              <a:t>have </a:t>
            </a:r>
            <a:r>
              <a:rPr lang="en" b="1">
                <a:solidFill>
                  <a:srgbClr val="DF382C"/>
                </a:solidFill>
              </a:rPr>
              <a:t>reduced sensitivity</a:t>
            </a:r>
            <a:r>
              <a:rPr lang="en"/>
              <a:t> (~67%) in TAVR compared to native valves due </a:t>
            </a:r>
            <a:endParaRPr/>
          </a:p>
          <a:p>
            <a:pPr marL="457200" lvl="0" indent="0" algn="l" rtl="0">
              <a:spcBef>
                <a:spcPts val="0"/>
              </a:spcBef>
              <a:spcAft>
                <a:spcPts val="0"/>
              </a:spcAft>
              <a:buNone/>
            </a:pPr>
            <a:r>
              <a:rPr lang="en"/>
              <a:t>to acoustic shadowing and artifacts</a:t>
            </a:r>
            <a:endParaRPr/>
          </a:p>
          <a:p>
            <a:pPr marL="457200" lvl="0" indent="-311150" algn="l" rtl="0">
              <a:spcBef>
                <a:spcPts val="0"/>
              </a:spcBef>
              <a:spcAft>
                <a:spcPts val="0"/>
              </a:spcAft>
              <a:buSzPts val="1300"/>
              <a:buChar char="●"/>
            </a:pPr>
            <a:r>
              <a:rPr lang="en" b="1">
                <a:solidFill>
                  <a:srgbClr val="DF382C"/>
                </a:solidFill>
              </a:rPr>
              <a:t>Cardiac PET/CT</a:t>
            </a:r>
            <a:r>
              <a:rPr lang="en"/>
              <a:t> can significantly </a:t>
            </a:r>
            <a:r>
              <a:rPr lang="en" b="1">
                <a:solidFill>
                  <a:srgbClr val="DF382C"/>
                </a:solidFill>
              </a:rPr>
              <a:t>increases diagnostic sensitivity</a:t>
            </a:r>
            <a:endParaRPr b="1">
              <a:solidFill>
                <a:srgbClr val="DF382C"/>
              </a:solidFill>
            </a:endParaRPr>
          </a:p>
          <a:p>
            <a:pPr marL="914400" lvl="1" indent="-298450" algn="l" rtl="0">
              <a:spcBef>
                <a:spcPts val="0"/>
              </a:spcBef>
              <a:spcAft>
                <a:spcPts val="0"/>
              </a:spcAft>
              <a:buSzPts val="1100"/>
              <a:buChar char="○"/>
            </a:pPr>
            <a:r>
              <a:rPr lang="en"/>
              <a:t>Require some </a:t>
            </a:r>
            <a:r>
              <a:rPr lang="en" b="1"/>
              <a:t>patient preparation</a:t>
            </a:r>
            <a:r>
              <a:rPr lang="en"/>
              <a:t> to optimize quality of images</a:t>
            </a:r>
            <a:endParaRPr/>
          </a:p>
          <a:p>
            <a:pPr marL="457200" lvl="0" indent="-311150" algn="l" rtl="0">
              <a:spcBef>
                <a:spcPts val="0"/>
              </a:spcBef>
              <a:spcAft>
                <a:spcPts val="0"/>
              </a:spcAft>
              <a:buSzPts val="1300"/>
              <a:buChar char="●"/>
            </a:pPr>
            <a:r>
              <a:rPr lang="en"/>
              <a:t>Emerging data suggests </a:t>
            </a:r>
            <a:r>
              <a:rPr lang="en" b="1">
                <a:solidFill>
                  <a:srgbClr val="3B71CA"/>
                </a:solidFill>
              </a:rPr>
              <a:t>serial PET/CT</a:t>
            </a:r>
            <a:r>
              <a:rPr lang="en"/>
              <a:t> may be useful to </a:t>
            </a:r>
            <a:r>
              <a:rPr lang="en" b="1">
                <a:solidFill>
                  <a:srgbClr val="3B71CA"/>
                </a:solidFill>
              </a:rPr>
              <a:t>monitor treatment </a:t>
            </a:r>
            <a:endParaRPr b="1">
              <a:solidFill>
                <a:srgbClr val="3B71CA"/>
              </a:solidFill>
            </a:endParaRPr>
          </a:p>
          <a:p>
            <a:pPr marL="457200" lvl="0" indent="0" algn="l" rtl="0">
              <a:spcBef>
                <a:spcPts val="0"/>
              </a:spcBef>
              <a:spcAft>
                <a:spcPts val="1200"/>
              </a:spcAft>
              <a:buNone/>
            </a:pPr>
            <a:r>
              <a:rPr lang="en" b="1">
                <a:solidFill>
                  <a:srgbClr val="3B71CA"/>
                </a:solidFill>
              </a:rPr>
              <a:t>response </a:t>
            </a:r>
            <a:r>
              <a:rPr lang="en"/>
              <a:t>and guide decisions on stopping antibiotics</a:t>
            </a:r>
            <a:endParaRPr/>
          </a:p>
        </p:txBody>
      </p:sp>
      <p:sp>
        <p:nvSpPr>
          <p:cNvPr id="3029" name="Google Shape;3029;p193"/>
          <p:cNvSpPr txBox="1"/>
          <p:nvPr/>
        </p:nvSpPr>
        <p:spPr>
          <a:xfrm>
            <a:off x="724950" y="4372550"/>
            <a:ext cx="6662400" cy="6009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1200"/>
              </a:spcAft>
              <a:buNone/>
            </a:pPr>
            <a:r>
              <a:rPr lang="en" sz="1200">
                <a:solidFill>
                  <a:srgbClr val="1A1A1A"/>
                </a:solidFill>
                <a:latin typeface="Open Sans"/>
                <a:ea typeface="Open Sans"/>
                <a:cs typeface="Open Sans"/>
                <a:sym typeface="Open Sans"/>
              </a:rPr>
              <a:t>Slides available on </a:t>
            </a:r>
            <a:r>
              <a:rPr lang="en" sz="1200" u="sng">
                <a:solidFill>
                  <a:srgbClr val="1C3678"/>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hunterratliff1.com/talk/</a:t>
            </a:r>
            <a:r>
              <a:rPr lang="en" sz="1200">
                <a:solidFill>
                  <a:srgbClr val="1A1A1A"/>
                </a:solidFill>
                <a:latin typeface="Open Sans"/>
                <a:ea typeface="Open Sans"/>
                <a:cs typeface="Open Sans"/>
                <a:sym typeface="Open Sans"/>
              </a:rPr>
              <a:t>; Citations available via QR code or via the  “citations” button on the website</a:t>
            </a:r>
            <a:endParaRPr sz="1200">
              <a:solidFill>
                <a:srgbClr val="1A1A1A"/>
              </a:solidFill>
              <a:latin typeface="Open Sans"/>
              <a:ea typeface="Open Sans"/>
              <a:cs typeface="Open Sans"/>
              <a:sym typeface="Open Sans"/>
            </a:endParaRPr>
          </a:p>
        </p:txBody>
      </p:sp>
      <p:pic>
        <p:nvPicPr>
          <p:cNvPr id="3030" name="Google Shape;3030;p193" title="frame (10).png"/>
          <p:cNvPicPr preferRelativeResize="0"/>
          <p:nvPr/>
        </p:nvPicPr>
        <p:blipFill rotWithShape="1">
          <a:blip r:embed="rId4">
            <a:alphaModFix/>
          </a:blip>
          <a:srcRect l="11206" t="11553" r="11183" b="11268"/>
          <a:stretch/>
        </p:blipFill>
        <p:spPr>
          <a:xfrm>
            <a:off x="7683800" y="102225"/>
            <a:ext cx="1300500" cy="1293297"/>
          </a:xfrm>
          <a:prstGeom prst="rect">
            <a:avLst/>
          </a:prstGeom>
          <a:noFill/>
          <a:ln>
            <a:noFill/>
          </a:ln>
        </p:spPr>
      </p:pic>
      <p:pic>
        <p:nvPicPr>
          <p:cNvPr id="3031" name="Google Shape;3031;p193"/>
          <p:cNvPicPr preferRelativeResize="0"/>
          <p:nvPr/>
        </p:nvPicPr>
        <p:blipFill>
          <a:blip r:embed="rId5">
            <a:alphaModFix/>
          </a:blip>
          <a:stretch>
            <a:fillRect/>
          </a:stretch>
        </p:blipFill>
        <p:spPr>
          <a:xfrm>
            <a:off x="7387204" y="3386675"/>
            <a:ext cx="1756800" cy="1756825"/>
          </a:xfrm>
          <a:prstGeom prst="rect">
            <a:avLst/>
          </a:prstGeom>
          <a:noFill/>
          <a:ln>
            <a:noFill/>
          </a:ln>
        </p:spPr>
      </p:pic>
      <p:pic>
        <p:nvPicPr>
          <p:cNvPr id="3032" name="Google Shape;3032;p193"/>
          <p:cNvPicPr preferRelativeResize="0"/>
          <p:nvPr/>
        </p:nvPicPr>
        <p:blipFill>
          <a:blip r:embed="rId6">
            <a:alphaModFix/>
          </a:blip>
          <a:stretch>
            <a:fillRect/>
          </a:stretch>
        </p:blipFill>
        <p:spPr>
          <a:xfrm>
            <a:off x="7307800" y="1516300"/>
            <a:ext cx="1676500" cy="1676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Backstory</a:t>
            </a:r>
            <a:endParaRPr/>
          </a:p>
        </p:txBody>
      </p:sp>
      <p:graphicFrame>
        <p:nvGraphicFramePr>
          <p:cNvPr id="241" name="Google Shape;241;p32"/>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42" name="Google Shape;242;p32"/>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3" name="Google Shape;243;p32"/>
          <p:cNvSpPr/>
          <p:nvPr/>
        </p:nvSpPr>
        <p:spPr>
          <a:xfrm>
            <a:off x="616975" y="2790175"/>
            <a:ext cx="4364700" cy="8274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4" name="Google Shape;244;p32"/>
          <p:cNvSpPr/>
          <p:nvPr/>
        </p:nvSpPr>
        <p:spPr>
          <a:xfrm>
            <a:off x="150" y="1362850"/>
            <a:ext cx="5202600" cy="2389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45" name="Google Shape;245;p32"/>
          <p:cNvSpPr/>
          <p:nvPr/>
        </p:nvSpPr>
        <p:spPr>
          <a:xfrm>
            <a:off x="5470175" y="1270525"/>
            <a:ext cx="3148800" cy="345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3B7E94"/>
                </a:solidFill>
                <a:latin typeface="Open Sans"/>
                <a:ea typeface="Open Sans"/>
                <a:cs typeface="Open Sans"/>
                <a:sym typeface="Open Sans"/>
              </a:rPr>
              <a:t>Medicine notes</a:t>
            </a:r>
            <a:endParaRPr sz="1200">
              <a:solidFill>
                <a:srgbClr val="1A1A1A"/>
              </a:solidFill>
              <a:latin typeface="Open Sans"/>
              <a:ea typeface="Open Sans"/>
              <a:cs typeface="Open Sans"/>
              <a:sym typeface="Open Sans"/>
            </a:endParaRPr>
          </a:p>
        </p:txBody>
      </p:sp>
      <p:sp>
        <p:nvSpPr>
          <p:cNvPr id="246" name="Google Shape;246;p32"/>
          <p:cNvSpPr txBox="1"/>
          <p:nvPr/>
        </p:nvSpPr>
        <p:spPr>
          <a:xfrm>
            <a:off x="5285675" y="1678950"/>
            <a:ext cx="36927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58585"/>
                </a:solidFill>
                <a:latin typeface="PT Serif"/>
                <a:ea typeface="PT Serif"/>
                <a:cs typeface="PT Serif"/>
                <a:sym typeface="PT Serif"/>
              </a:rPr>
              <a:t># Right lower extremity cellulitis</a:t>
            </a:r>
            <a:endParaRPr sz="1300" b="1">
              <a:solidFill>
                <a:srgbClr val="858585"/>
              </a:solidFill>
              <a:latin typeface="PT Serif"/>
              <a:ea typeface="PT Serif"/>
              <a:cs typeface="PT Serif"/>
              <a:sym typeface="PT Serif"/>
            </a:endParaRPr>
          </a:p>
          <a:p>
            <a:pPr marL="0" lvl="0" indent="0" algn="l" rtl="0">
              <a:spcBef>
                <a:spcPts val="0"/>
              </a:spcBef>
              <a:spcAft>
                <a:spcPts val="0"/>
              </a:spcAft>
              <a:buNone/>
            </a:pPr>
            <a:r>
              <a:rPr lang="en" sz="1300" b="1">
                <a:solidFill>
                  <a:srgbClr val="858585"/>
                </a:solidFill>
                <a:latin typeface="PT Serif"/>
                <a:ea typeface="PT Serif"/>
                <a:cs typeface="PT Serif"/>
                <a:sym typeface="PT Serif"/>
              </a:rPr>
              <a:t># Streptococcus dysgalactiae bacteremia</a:t>
            </a:r>
            <a:endParaRPr sz="1300" b="1">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podiatry evaluated the patient recommended no surgery</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repeat blood cultures negative</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rgbClr val="858585"/>
                </a:solidFill>
                <a:latin typeface="PT Serif"/>
                <a:ea typeface="PT Serif"/>
                <a:cs typeface="PT Serif"/>
                <a:sym typeface="PT Serif"/>
              </a:rPr>
              <a:t>- deescalate antibiotics to Rocephin based on sensitivities</a:t>
            </a:r>
            <a:endParaRPr sz="1300">
              <a:solidFill>
                <a:srgbClr val="858585"/>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Given two prosthetic valves, </a:t>
            </a:r>
            <a:r>
              <a:rPr lang="en" sz="1300" b="1">
                <a:solidFill>
                  <a:schemeClr val="dk2"/>
                </a:solidFill>
                <a:latin typeface="PT Serif"/>
                <a:ea typeface="PT Serif"/>
                <a:cs typeface="PT Serif"/>
                <a:sym typeface="PT Serif"/>
              </a:rPr>
              <a:t>ordered TEE</a:t>
            </a:r>
            <a:endParaRPr sz="1300" b="1">
              <a:solidFill>
                <a:schemeClr val="dk2"/>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a:t>
            </a:r>
            <a:r>
              <a:rPr lang="en" sz="1300" strike="sngStrike">
                <a:solidFill>
                  <a:schemeClr val="dk2"/>
                </a:solidFill>
                <a:latin typeface="PT Serif"/>
                <a:ea typeface="PT Serif"/>
                <a:cs typeface="PT Serif"/>
                <a:sym typeface="PT Serif"/>
              </a:rPr>
              <a:t>Possible ID consult based on MRI results</a:t>
            </a:r>
            <a:endParaRPr sz="1300" strike="sngStrike">
              <a:solidFill>
                <a:schemeClr val="dk2"/>
              </a:solidFill>
              <a:latin typeface="PT Serif"/>
              <a:ea typeface="PT Serif"/>
              <a:cs typeface="PT Serif"/>
              <a:sym typeface="PT Serif"/>
            </a:endParaRPr>
          </a:p>
          <a:p>
            <a:pPr marL="0" lvl="0" indent="0" algn="l" rtl="0">
              <a:spcBef>
                <a:spcPts val="0"/>
              </a:spcBef>
              <a:spcAft>
                <a:spcPts val="0"/>
              </a:spcAft>
              <a:buNone/>
            </a:pPr>
            <a:r>
              <a:rPr lang="en" sz="1300">
                <a:solidFill>
                  <a:schemeClr val="dk2"/>
                </a:solidFill>
                <a:latin typeface="PT Serif"/>
                <a:ea typeface="PT Serif"/>
                <a:cs typeface="PT Serif"/>
                <a:sym typeface="PT Serif"/>
              </a:rPr>
              <a:t>- infectious disease consult pending TEE results</a:t>
            </a:r>
            <a:endParaRPr sz="1300">
              <a:solidFill>
                <a:schemeClr val="dk2"/>
              </a:solidFill>
              <a:latin typeface="PT Serif"/>
              <a:ea typeface="PT Serif"/>
              <a:cs typeface="PT Serif"/>
              <a:sym typeface="PT Serif"/>
            </a:endParaRPr>
          </a:p>
          <a:p>
            <a:pPr marL="0" lvl="0" indent="0" algn="l" rtl="0">
              <a:spcBef>
                <a:spcPts val="0"/>
              </a:spcBef>
              <a:spcAft>
                <a:spcPts val="0"/>
              </a:spcAft>
              <a:buNone/>
            </a:pPr>
            <a:endParaRPr sz="1300">
              <a:solidFill>
                <a:schemeClr val="dk2"/>
              </a:solidFill>
              <a:latin typeface="PT Serif"/>
              <a:ea typeface="PT Serif"/>
              <a:cs typeface="PT Serif"/>
              <a:sym typeface="PT Serif"/>
            </a:endParaRPr>
          </a:p>
          <a:p>
            <a:pPr marL="0" lvl="0" indent="0" algn="l" rtl="0">
              <a:spcBef>
                <a:spcPts val="0"/>
              </a:spcBef>
              <a:spcAft>
                <a:spcPts val="0"/>
              </a:spcAft>
              <a:buNone/>
            </a:pPr>
            <a:endParaRPr sz="1300" u="sng">
              <a:solidFill>
                <a:schemeClr val="dk2"/>
              </a:solidFill>
              <a:latin typeface="Open Sans"/>
              <a:ea typeface="Open Sans"/>
              <a:cs typeface="Open Sans"/>
              <a:sym typeface="Open Sans"/>
            </a:endParaRPr>
          </a:p>
        </p:txBody>
      </p:sp>
      <p:sp>
        <p:nvSpPr>
          <p:cNvPr id="247" name="Google Shape;247;p32"/>
          <p:cNvSpPr txBox="1"/>
          <p:nvPr/>
        </p:nvSpPr>
        <p:spPr>
          <a:xfrm>
            <a:off x="879300" y="3752450"/>
            <a:ext cx="3692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MRI </a:t>
            </a:r>
            <a:r>
              <a:rPr lang="en" sz="1300" i="1">
                <a:solidFill>
                  <a:schemeClr val="dk2"/>
                </a:solidFill>
                <a:latin typeface="Open Sans"/>
                <a:ea typeface="Open Sans"/>
                <a:cs typeface="Open Sans"/>
                <a:sym typeface="Open Sans"/>
              </a:rPr>
              <a:t>hindfoot </a:t>
            </a:r>
            <a:r>
              <a:rPr lang="en" sz="1300">
                <a:solidFill>
                  <a:schemeClr val="dk2"/>
                </a:solidFill>
                <a:latin typeface="Open Sans"/>
                <a:ea typeface="Open Sans"/>
                <a:cs typeface="Open Sans"/>
                <a:sym typeface="Open Sans"/>
              </a:rPr>
              <a:t>w/o osteomyelitis</a:t>
            </a:r>
            <a:endParaRPr sz="1300">
              <a:solidFill>
                <a:schemeClr val="dk2"/>
              </a:solidFill>
              <a:latin typeface="Open Sans"/>
              <a:ea typeface="Open Sans"/>
              <a:cs typeface="Open Sans"/>
              <a:sym typeface="Open Sans"/>
            </a:endParaRPr>
          </a:p>
        </p:txBody>
      </p:sp>
      <p:sp>
        <p:nvSpPr>
          <p:cNvPr id="248" name="Google Shape;248;p32"/>
          <p:cNvSpPr/>
          <p:nvPr/>
        </p:nvSpPr>
        <p:spPr>
          <a:xfrm>
            <a:off x="5764500" y="4055625"/>
            <a:ext cx="2467800" cy="5352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TEE continues to be delayed due to elevated INR</a:t>
            </a:r>
            <a:endParaRPr sz="1200">
              <a:solidFill>
                <a:srgbClr val="1A1A1A"/>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Case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Backstory (admission #1)</a:t>
            </a:r>
            <a:endParaRPr/>
          </a:p>
        </p:txBody>
      </p:sp>
      <p:sp>
        <p:nvSpPr>
          <p:cNvPr id="254" name="Google Shape;254;p33"/>
          <p:cNvSpPr/>
          <p:nvPr/>
        </p:nvSpPr>
        <p:spPr>
          <a:xfrm>
            <a:off x="4845975" y="1698850"/>
            <a:ext cx="3745800" cy="12480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58585"/>
                </a:solidFill>
                <a:latin typeface="Open Sans"/>
                <a:ea typeface="Open Sans"/>
                <a:cs typeface="Open Sans"/>
                <a:sym typeface="Open Sans"/>
              </a:rPr>
              <a:t>Trans</a:t>
            </a:r>
            <a:r>
              <a:rPr lang="en" sz="1200" b="1">
                <a:solidFill>
                  <a:srgbClr val="2F5AA2"/>
                </a:solidFill>
                <a:latin typeface="Open Sans"/>
                <a:ea typeface="Open Sans"/>
                <a:cs typeface="Open Sans"/>
                <a:sym typeface="Open Sans"/>
              </a:rPr>
              <a:t>esophageal </a:t>
            </a:r>
            <a:r>
              <a:rPr lang="en" sz="1200" b="1">
                <a:solidFill>
                  <a:srgbClr val="404247"/>
                </a:solidFill>
                <a:latin typeface="Open Sans"/>
                <a:ea typeface="Open Sans"/>
                <a:cs typeface="Open Sans"/>
                <a:sym typeface="Open Sans"/>
              </a:rPr>
              <a:t>echo</a:t>
            </a:r>
            <a:endParaRPr sz="1200">
              <a:solidFill>
                <a:srgbClr val="3B71C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C1443C"/>
                </a:solidFill>
                <a:latin typeface="Open Sans"/>
                <a:ea typeface="Open Sans"/>
                <a:cs typeface="Open Sans"/>
                <a:sym typeface="Open Sans"/>
              </a:rPr>
              <a:t>No stigmata of endocarditis</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Normal functioning bioprosthetic mitral and Sapien aortic valves</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Mild thickening noted in the aortic cusps in the left coronary position</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p:txBody>
      </p:sp>
      <p:sp>
        <p:nvSpPr>
          <p:cNvPr id="255" name="Google Shape;255;p33"/>
          <p:cNvSpPr/>
          <p:nvPr/>
        </p:nvSpPr>
        <p:spPr>
          <a:xfrm>
            <a:off x="729450" y="1698850"/>
            <a:ext cx="3745800" cy="12480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58585"/>
                </a:solidFill>
                <a:latin typeface="Open Sans"/>
                <a:ea typeface="Open Sans"/>
                <a:cs typeface="Open Sans"/>
                <a:sym typeface="Open Sans"/>
              </a:rPr>
              <a:t>Trans</a:t>
            </a:r>
            <a:r>
              <a:rPr lang="en" sz="1200" b="1">
                <a:solidFill>
                  <a:srgbClr val="404247"/>
                </a:solidFill>
                <a:latin typeface="Open Sans"/>
                <a:ea typeface="Open Sans"/>
                <a:cs typeface="Open Sans"/>
                <a:sym typeface="Open Sans"/>
              </a:rPr>
              <a:t>thoracic echo</a:t>
            </a:r>
            <a:endParaRPr sz="1200" b="1">
              <a:solidFill>
                <a:srgbClr val="9FA6B2"/>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In the presences of prosthetic valves, TEE is the diagnostic modality of choice to evaluate SBE</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Left ventricular systolic function is normal</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Normal right ventricular systolic function</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endParaRPr sz="1200">
              <a:solidFill>
                <a:srgbClr val="1A1A1A"/>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Admission #1</a:t>
            </a:r>
            <a:endParaRPr/>
          </a:p>
        </p:txBody>
      </p:sp>
      <p:graphicFrame>
        <p:nvGraphicFramePr>
          <p:cNvPr id="261" name="Google Shape;261;p34"/>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62" name="Google Shape;262;p34"/>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3" name="Google Shape;263;p34"/>
          <p:cNvSpPr txBox="1"/>
          <p:nvPr/>
        </p:nvSpPr>
        <p:spPr>
          <a:xfrm>
            <a:off x="5246075" y="2820525"/>
            <a:ext cx="3692700" cy="7851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Got foot MRI</a:t>
            </a:r>
            <a:r>
              <a:rPr lang="en" sz="1300">
                <a:solidFill>
                  <a:srgbClr val="858585"/>
                </a:solidFill>
                <a:latin typeface="Open Sans"/>
                <a:ea typeface="Open Sans"/>
                <a:cs typeface="Open Sans"/>
                <a:sym typeface="Open Sans"/>
              </a:rPr>
              <a:t>, but of the wrong area</a:t>
            </a:r>
            <a:endParaRPr sz="1300">
              <a:solidFill>
                <a:srgbClr val="858585"/>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Received 1 week of zyvox → ceftriaxone</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ID consult → </a:t>
            </a:r>
            <a:r>
              <a:rPr lang="en" sz="1300" b="1">
                <a:solidFill>
                  <a:srgbClr val="8E44AD"/>
                </a:solidFill>
                <a:latin typeface="Open Sans"/>
                <a:ea typeface="Open Sans"/>
                <a:cs typeface="Open Sans"/>
                <a:sym typeface="Open Sans"/>
              </a:rPr>
              <a:t>Discharged</a:t>
            </a:r>
            <a:endParaRPr sz="1300" b="1">
              <a:solidFill>
                <a:srgbClr val="8E44AD"/>
              </a:solidFill>
              <a:latin typeface="Open Sans"/>
              <a:ea typeface="Open Sans"/>
              <a:cs typeface="Open Sans"/>
              <a:sym typeface="Open Sans"/>
            </a:endParaRPr>
          </a:p>
        </p:txBody>
      </p:sp>
      <p:sp>
        <p:nvSpPr>
          <p:cNvPr id="264" name="Google Shape;264;p34"/>
          <p:cNvSpPr/>
          <p:nvPr/>
        </p:nvSpPr>
        <p:spPr>
          <a:xfrm>
            <a:off x="616975" y="2790175"/>
            <a:ext cx="4364700" cy="8274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5" name="Google Shape;265;p34"/>
          <p:cNvSpPr/>
          <p:nvPr/>
        </p:nvSpPr>
        <p:spPr>
          <a:xfrm>
            <a:off x="5156725" y="1299925"/>
            <a:ext cx="36006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66" name="Google Shape;266;p34"/>
          <p:cNvSpPr/>
          <p:nvPr/>
        </p:nvSpPr>
        <p:spPr>
          <a:xfrm>
            <a:off x="5101475" y="2799375"/>
            <a:ext cx="144600" cy="8274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Between admissions</a:t>
            </a:r>
            <a:endParaRPr/>
          </a:p>
        </p:txBody>
      </p:sp>
      <p:graphicFrame>
        <p:nvGraphicFramePr>
          <p:cNvPr id="272" name="Google Shape;272;p35"/>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73" name="Google Shape;273;p35"/>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74" name="Google Shape;274;p35"/>
          <p:cNvSpPr txBox="1"/>
          <p:nvPr/>
        </p:nvSpPr>
        <p:spPr>
          <a:xfrm>
            <a:off x="5200025" y="2402700"/>
            <a:ext cx="36927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Had routine follow up with structural heart team. They </a:t>
            </a:r>
            <a:r>
              <a:rPr lang="en" sz="1300" i="1">
                <a:solidFill>
                  <a:schemeClr val="dk2"/>
                </a:solidFill>
                <a:latin typeface="Open Sans"/>
                <a:ea typeface="Open Sans"/>
                <a:cs typeface="Open Sans"/>
                <a:sym typeface="Open Sans"/>
              </a:rPr>
              <a:t>noted her recent bacteremia</a:t>
            </a:r>
            <a:r>
              <a:rPr lang="en" sz="1300">
                <a:solidFill>
                  <a:schemeClr val="dk2"/>
                </a:solidFill>
                <a:latin typeface="Open Sans"/>
                <a:ea typeface="Open Sans"/>
                <a:cs typeface="Open Sans"/>
                <a:sym typeface="Open Sans"/>
              </a:rPr>
              <a:t> and </a:t>
            </a:r>
            <a:r>
              <a:rPr lang="en" sz="1300" b="1">
                <a:solidFill>
                  <a:schemeClr val="dk2"/>
                </a:solidFill>
                <a:latin typeface="Open Sans"/>
                <a:ea typeface="Open Sans"/>
                <a:cs typeface="Open Sans"/>
                <a:sym typeface="Open Sans"/>
              </a:rPr>
              <a:t>reviewed TEE with no concerns</a:t>
            </a:r>
            <a:endParaRPr sz="1300" b="1">
              <a:solidFill>
                <a:schemeClr val="dk2"/>
              </a:solidFill>
              <a:latin typeface="Open Sans"/>
              <a:ea typeface="Open Sans"/>
              <a:cs typeface="Open Sans"/>
              <a:sym typeface="Open Sans"/>
            </a:endParaRPr>
          </a:p>
        </p:txBody>
      </p:sp>
      <p:sp>
        <p:nvSpPr>
          <p:cNvPr id="275" name="Google Shape;275;p35"/>
          <p:cNvSpPr/>
          <p:nvPr/>
        </p:nvSpPr>
        <p:spPr>
          <a:xfrm>
            <a:off x="5156725" y="1299925"/>
            <a:ext cx="36006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76" name="Google Shape;276;p35"/>
          <p:cNvSpPr/>
          <p:nvPr/>
        </p:nvSpPr>
        <p:spPr>
          <a:xfrm flipH="1">
            <a:off x="5055433" y="2381541"/>
            <a:ext cx="144600" cy="827400"/>
          </a:xfrm>
          <a:prstGeom prst="rightBrace">
            <a:avLst>
              <a:gd name="adj1" fmla="val 50000"/>
              <a:gd name="adj2" fmla="val 50000"/>
            </a:avLst>
          </a:prstGeom>
          <a:noFill/>
          <a:ln w="19050"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Admission #2</a:t>
            </a:r>
            <a:endParaRPr/>
          </a:p>
        </p:txBody>
      </p:sp>
      <p:graphicFrame>
        <p:nvGraphicFramePr>
          <p:cNvPr id="282" name="Google Shape;282;p36"/>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83" name="Google Shape;283;p36"/>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4" name="Google Shape;284;p36"/>
          <p:cNvSpPr txBox="1"/>
          <p:nvPr/>
        </p:nvSpPr>
        <p:spPr>
          <a:xfrm>
            <a:off x="5200025" y="1931700"/>
            <a:ext cx="3692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Went to Ruby ED because she had the same tremor as her prior admission </a:t>
            </a:r>
            <a:r>
              <a:rPr lang="en" sz="1300">
                <a:solidFill>
                  <a:srgbClr val="858585"/>
                </a:solidFill>
                <a:latin typeface="Open Sans"/>
                <a:ea typeface="Open Sans"/>
                <a:cs typeface="Open Sans"/>
                <a:sym typeface="Open Sans"/>
              </a:rPr>
              <a:t>(i.e. </a:t>
            </a:r>
            <a:r>
              <a:rPr lang="en" sz="1300" b="1">
                <a:solidFill>
                  <a:srgbClr val="858585"/>
                </a:solidFill>
                <a:latin typeface="Open Sans"/>
                <a:ea typeface="Open Sans"/>
                <a:cs typeface="Open Sans"/>
                <a:sym typeface="Open Sans"/>
              </a:rPr>
              <a:t>rigors</a:t>
            </a:r>
            <a:r>
              <a:rPr lang="en" sz="1300">
                <a:solidFill>
                  <a:srgbClr val="858585"/>
                </a:solidFill>
                <a:latin typeface="Open Sans"/>
                <a:ea typeface="Open Sans"/>
                <a:cs typeface="Open Sans"/>
                <a:sym typeface="Open Sans"/>
              </a:rPr>
              <a:t>)</a:t>
            </a:r>
            <a:endParaRPr sz="1300">
              <a:solidFill>
                <a:srgbClr val="858585"/>
              </a:solidFill>
              <a:latin typeface="Open Sans"/>
              <a:ea typeface="Open Sans"/>
              <a:cs typeface="Open Sans"/>
              <a:sym typeface="Open Sans"/>
            </a:endParaRPr>
          </a:p>
        </p:txBody>
      </p:sp>
      <p:sp>
        <p:nvSpPr>
          <p:cNvPr id="285" name="Google Shape;285;p36"/>
          <p:cNvSpPr/>
          <p:nvPr/>
        </p:nvSpPr>
        <p:spPr>
          <a:xfrm>
            <a:off x="5156725" y="1299925"/>
            <a:ext cx="36006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6" name="Google Shape;286;p36"/>
          <p:cNvSpPr/>
          <p:nvPr/>
        </p:nvSpPr>
        <p:spPr>
          <a:xfrm rot="10800000" flipH="1">
            <a:off x="616975" y="2371816"/>
            <a:ext cx="4364700" cy="4266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p:nvPr/>
        </p:nvSpPr>
        <p:spPr>
          <a:xfrm>
            <a:off x="5200025" y="1931700"/>
            <a:ext cx="3692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Went to Ruby ED because she had the same tremor as her prior admission</a:t>
            </a:r>
            <a:endParaRPr sz="1300">
              <a:solidFill>
                <a:schemeClr val="dk2"/>
              </a:solidFill>
              <a:latin typeface="Open Sans"/>
              <a:ea typeface="Open Sans"/>
              <a:cs typeface="Open Sans"/>
              <a:sym typeface="Open Sans"/>
            </a:endParaRPr>
          </a:p>
        </p:txBody>
      </p:sp>
      <p:sp>
        <p:nvSpPr>
          <p:cNvPr id="292" name="Google Shape;292;p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Admission #2</a:t>
            </a:r>
            <a:endParaRPr/>
          </a:p>
        </p:txBody>
      </p:sp>
      <p:graphicFrame>
        <p:nvGraphicFramePr>
          <p:cNvPr id="293" name="Google Shape;293;p37"/>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94" name="Google Shape;294;p37"/>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5" name="Google Shape;295;p37"/>
          <p:cNvSpPr/>
          <p:nvPr/>
        </p:nvSpPr>
        <p:spPr>
          <a:xfrm>
            <a:off x="5156725" y="1299925"/>
            <a:ext cx="36006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6" name="Google Shape;296;p37"/>
          <p:cNvSpPr/>
          <p:nvPr/>
        </p:nvSpPr>
        <p:spPr>
          <a:xfrm rot="10800000" flipH="1">
            <a:off x="616975" y="2371816"/>
            <a:ext cx="4364700" cy="4266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97" name="Google Shape;297;p37"/>
          <p:cNvSpPr/>
          <p:nvPr/>
        </p:nvSpPr>
        <p:spPr>
          <a:xfrm>
            <a:off x="150" y="1362850"/>
            <a:ext cx="8720400" cy="2389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298" name="Google Shape;298;p37"/>
          <p:cNvPicPr preferRelativeResize="0"/>
          <p:nvPr/>
        </p:nvPicPr>
        <p:blipFill>
          <a:blip r:embed="rId3">
            <a:alphaModFix/>
          </a:blip>
          <a:stretch>
            <a:fillRect/>
          </a:stretch>
        </p:blipFill>
        <p:spPr>
          <a:xfrm>
            <a:off x="3236388" y="2991275"/>
            <a:ext cx="5343525" cy="1962150"/>
          </a:xfrm>
          <a:prstGeom prst="rect">
            <a:avLst/>
          </a:prstGeom>
          <a:noFill/>
          <a:ln>
            <a:noFill/>
          </a:ln>
        </p:spPr>
      </p:pic>
      <p:pic>
        <p:nvPicPr>
          <p:cNvPr id="299" name="Google Shape;299;p37"/>
          <p:cNvPicPr preferRelativeResize="0"/>
          <p:nvPr/>
        </p:nvPicPr>
        <p:blipFill>
          <a:blip r:embed="rId4">
            <a:alphaModFix/>
          </a:blip>
          <a:stretch>
            <a:fillRect/>
          </a:stretch>
        </p:blipFill>
        <p:spPr>
          <a:xfrm>
            <a:off x="5336750" y="2721875"/>
            <a:ext cx="2881056" cy="327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8"/>
          <p:cNvSpPr txBox="1"/>
          <p:nvPr/>
        </p:nvSpPr>
        <p:spPr>
          <a:xfrm>
            <a:off x="5200025" y="1931700"/>
            <a:ext cx="3692700" cy="200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Went to Ruby ED because she had the same tremor as her prior admission</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Left without being seen (d/t wait time)</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b="1">
                <a:solidFill>
                  <a:srgbClr val="3B71CA"/>
                </a:solidFill>
                <a:latin typeface="Open Sans"/>
                <a:ea typeface="Open Sans"/>
                <a:cs typeface="Open Sans"/>
                <a:sym typeface="Open Sans"/>
              </a:rPr>
              <a:t>Went to Mon</a:t>
            </a:r>
            <a:r>
              <a:rPr lang="en" sz="1300">
                <a:solidFill>
                  <a:schemeClr val="dk2"/>
                </a:solidFill>
                <a:latin typeface="Open Sans"/>
                <a:ea typeface="Open Sans"/>
                <a:cs typeface="Open Sans"/>
                <a:sym typeface="Open Sans"/>
              </a:rPr>
              <a:t> and admitted</a:t>
            </a:r>
            <a:endParaRPr sz="1300">
              <a:solidFill>
                <a:schemeClr val="dk2"/>
              </a:solidFill>
              <a:latin typeface="Open Sans"/>
              <a:ea typeface="Open Sans"/>
              <a:cs typeface="Open Sans"/>
              <a:sym typeface="Open Sans"/>
            </a:endParaRPr>
          </a:p>
          <a:p>
            <a:pPr marL="0" lvl="0" indent="0" algn="l" rtl="0">
              <a:spcBef>
                <a:spcPts val="0"/>
              </a:spcBef>
              <a:spcAft>
                <a:spcPts val="0"/>
              </a:spcAft>
              <a:buNone/>
            </a:pPr>
            <a:endParaRPr sz="1300">
              <a:solidFill>
                <a:schemeClr val="dk2"/>
              </a:solidFill>
              <a:latin typeface="Open Sans"/>
              <a:ea typeface="Open Sans"/>
              <a:cs typeface="Open Sans"/>
              <a:sym typeface="Open Sans"/>
            </a:endParaRPr>
          </a:p>
          <a:p>
            <a:pPr marL="0" lvl="0" indent="0" algn="l" rtl="0">
              <a:spcBef>
                <a:spcPts val="0"/>
              </a:spcBef>
              <a:spcAft>
                <a:spcPts val="0"/>
              </a:spcAft>
              <a:buNone/>
            </a:pPr>
            <a:r>
              <a:rPr lang="en" sz="1300">
                <a:solidFill>
                  <a:schemeClr val="dk2"/>
                </a:solidFill>
                <a:latin typeface="Open Sans"/>
                <a:ea typeface="Open Sans"/>
                <a:cs typeface="Open Sans"/>
                <a:sym typeface="Open Sans"/>
              </a:rPr>
              <a:t>Had </a:t>
            </a:r>
            <a:r>
              <a:rPr lang="en" sz="1300" b="1">
                <a:solidFill>
                  <a:schemeClr val="dk2"/>
                </a:solidFill>
                <a:latin typeface="Open Sans"/>
                <a:ea typeface="Open Sans"/>
                <a:cs typeface="Open Sans"/>
                <a:sym typeface="Open Sans"/>
              </a:rPr>
              <a:t>sesamoidectomy</a:t>
            </a:r>
            <a:r>
              <a:rPr lang="en" sz="1300">
                <a:solidFill>
                  <a:schemeClr val="dk2"/>
                </a:solidFill>
                <a:latin typeface="Open Sans"/>
                <a:ea typeface="Open Sans"/>
                <a:cs typeface="Open Sans"/>
                <a:sym typeface="Open Sans"/>
              </a:rPr>
              <a:t> at Mon (a week later)</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Bone Cx had </a:t>
            </a:r>
            <a:r>
              <a:rPr lang="en" sz="1300" b="1">
                <a:solidFill>
                  <a:srgbClr val="DF382C"/>
                </a:solidFill>
                <a:latin typeface="Open Sans"/>
                <a:ea typeface="Open Sans"/>
                <a:cs typeface="Open Sans"/>
                <a:sym typeface="Open Sans"/>
              </a:rPr>
              <a:t>MRSA</a:t>
            </a:r>
            <a:endParaRPr sz="1300" b="1">
              <a:solidFill>
                <a:srgbClr val="DF382C"/>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Discharged on </a:t>
            </a:r>
            <a:r>
              <a:rPr lang="en" sz="1300" b="1">
                <a:solidFill>
                  <a:srgbClr val="0C622E"/>
                </a:solidFill>
                <a:latin typeface="Open Sans"/>
                <a:ea typeface="Open Sans"/>
                <a:cs typeface="Open Sans"/>
                <a:sym typeface="Open Sans"/>
              </a:rPr>
              <a:t>ceftaroline</a:t>
            </a:r>
            <a:endParaRPr>
              <a:solidFill>
                <a:srgbClr val="0C622E"/>
              </a:solidFill>
            </a:endParaRPr>
          </a:p>
          <a:p>
            <a:pPr marL="914400" lvl="1" indent="-317500" algn="l" rtl="0">
              <a:spcBef>
                <a:spcPts val="0"/>
              </a:spcBef>
              <a:spcAft>
                <a:spcPts val="0"/>
              </a:spcAft>
              <a:buSzPts val="1400"/>
              <a:buChar char="○"/>
            </a:pPr>
            <a:r>
              <a:rPr lang="en" sz="1300">
                <a:solidFill>
                  <a:schemeClr val="dk2"/>
                </a:solidFill>
                <a:latin typeface="Open Sans"/>
                <a:ea typeface="Open Sans"/>
                <a:cs typeface="Open Sans"/>
                <a:sym typeface="Open Sans"/>
              </a:rPr>
              <a:t>Unclear if 4 or 6 wk of Tx</a:t>
            </a:r>
            <a:endParaRPr/>
          </a:p>
        </p:txBody>
      </p:sp>
      <p:sp>
        <p:nvSpPr>
          <p:cNvPr id="305" name="Google Shape;305;p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Admission #2</a:t>
            </a:r>
            <a:endParaRPr/>
          </a:p>
        </p:txBody>
      </p:sp>
      <p:graphicFrame>
        <p:nvGraphicFramePr>
          <p:cNvPr id="306" name="Google Shape;306;p38"/>
          <p:cNvGraphicFramePr/>
          <p:nvPr/>
        </p:nvGraphicFramePr>
        <p:xfrm>
          <a:off x="667438" y="1650750"/>
          <a:ext cx="4276675" cy="1961760"/>
        </p:xfrm>
        <a:graphic>
          <a:graphicData uri="http://schemas.openxmlformats.org/drawingml/2006/table">
            <a:tbl>
              <a:tblPr>
                <a:noFill/>
                <a:tableStyleId>{3232B1F7-7738-40B4-A737-BE46D735E732}</a:tableStyleId>
              </a:tblPr>
              <a:tblGrid>
                <a:gridCol w="1006925">
                  <a:extLst>
                    <a:ext uri="{9D8B030D-6E8A-4147-A177-3AD203B41FA5}">
                      <a16:colId xmlns:a16="http://schemas.microsoft.com/office/drawing/2014/main" val="20000"/>
                    </a:ext>
                  </a:extLst>
                </a:gridCol>
                <a:gridCol w="884200">
                  <a:extLst>
                    <a:ext uri="{9D8B030D-6E8A-4147-A177-3AD203B41FA5}">
                      <a16:colId xmlns:a16="http://schemas.microsoft.com/office/drawing/2014/main" val="20001"/>
                    </a:ext>
                  </a:extLst>
                </a:gridCol>
                <a:gridCol w="2385550">
                  <a:extLst>
                    <a:ext uri="{9D8B030D-6E8A-4147-A177-3AD203B41FA5}">
                      <a16:colId xmlns:a16="http://schemas.microsoft.com/office/drawing/2014/main" val="20002"/>
                    </a:ext>
                  </a:extLst>
                </a:gridCol>
              </a:tblGrid>
              <a:tr h="280950">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Admit</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Date</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BCx results</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#3</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Today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STREPTOCOCCUS DYSGALACTIAE</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ctr" rtl="0">
                        <a:spcBef>
                          <a:spcPts val="0"/>
                        </a:spcBef>
                        <a:spcAft>
                          <a:spcPts val="0"/>
                        </a:spcAft>
                        <a:buNone/>
                      </a:pPr>
                      <a:r>
                        <a:rPr lang="en">
                          <a:latin typeface="Open Sans"/>
                          <a:ea typeface="Open Sans"/>
                          <a:cs typeface="Open Sans"/>
                          <a:sym typeface="Open Sans"/>
                        </a:rPr>
                        <a:t>#2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(Mon)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-7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00650">
                <a:tc rowSpan="2">
                  <a:txBody>
                    <a:bodyPr/>
                    <a:lstStyle/>
                    <a:p>
                      <a:pPr marL="0" lvl="0" indent="0" algn="ctr" rtl="0">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(Ruby)</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latin typeface="Open Sans"/>
                          <a:ea typeface="Open Sans"/>
                          <a:cs typeface="Open Sans"/>
                          <a:sym typeface="Open Sans"/>
                        </a:rPr>
                        <a:t>-10.56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dot"/>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No growth</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280950">
                <a:tc vMerge="1">
                  <a:txBody>
                    <a:bodyPr/>
                    <a:lstStyle/>
                    <a:p>
                      <a:endParaRPr lang="en-US"/>
                    </a:p>
                  </a:txBody>
                  <a:tcPr/>
                </a:tc>
                <a:tc>
                  <a:txBody>
                    <a:bodyPr/>
                    <a:lstStyle/>
                    <a:p>
                      <a:pPr marL="0" lvl="0" indent="0" algn="ctr" rtl="0">
                        <a:spcBef>
                          <a:spcPts val="0"/>
                        </a:spcBef>
                        <a:spcAft>
                          <a:spcPts val="0"/>
                        </a:spcAft>
                        <a:buNone/>
                      </a:pPr>
                      <a:r>
                        <a:rPr lang="en">
                          <a:latin typeface="Open Sans"/>
                          <a:ea typeface="Open Sans"/>
                          <a:cs typeface="Open Sans"/>
                          <a:sym typeface="Open Sans"/>
                        </a:rPr>
                        <a:t>-11 wk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dot"/>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STREPTOCOCCUS DYSGALACTIAE</a:t>
                      </a:r>
                      <a:endParaRPr>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07" name="Google Shape;307;p38"/>
          <p:cNvSpPr/>
          <p:nvPr/>
        </p:nvSpPr>
        <p:spPr>
          <a:xfrm>
            <a:off x="667450" y="1931700"/>
            <a:ext cx="4276800" cy="4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8" name="Google Shape;308;p38"/>
          <p:cNvSpPr/>
          <p:nvPr/>
        </p:nvSpPr>
        <p:spPr>
          <a:xfrm>
            <a:off x="5156725" y="1299925"/>
            <a:ext cx="3600600" cy="1131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09" name="Google Shape;309;p38"/>
          <p:cNvSpPr/>
          <p:nvPr/>
        </p:nvSpPr>
        <p:spPr>
          <a:xfrm rot="10800000" flipH="1">
            <a:off x="616975" y="2371816"/>
            <a:ext cx="4364700" cy="426600"/>
          </a:xfrm>
          <a:prstGeom prst="rect">
            <a:avLst/>
          </a:prstGeom>
          <a:noFill/>
          <a:ln w="28575" cap="flat" cmpd="sng">
            <a:solidFill>
              <a:srgbClr val="DF382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10" name="Google Shape;310;p38"/>
          <p:cNvSpPr/>
          <p:nvPr/>
        </p:nvSpPr>
        <p:spPr>
          <a:xfrm>
            <a:off x="150" y="1362850"/>
            <a:ext cx="5156700" cy="2389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txBox="1">
            <a:spLocks noGrp="1"/>
          </p:cNvSpPr>
          <p:nvPr>
            <p:ph type="body" idx="2"/>
          </p:nvPr>
        </p:nvSpPr>
        <p:spPr>
          <a:xfrm>
            <a:off x="730000" y="140767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a:t>
            </a:r>
            <a:r>
              <a:rPr lang="en" b="1">
                <a:solidFill>
                  <a:srgbClr val="2D6987"/>
                </a:solidFill>
              </a:rPr>
              <a:t>74 y/o F</a:t>
            </a:r>
            <a:r>
              <a:rPr lang="en"/>
              <a:t> with PMH including DM (A1c 7) c/b R DFU, CAD s/p CABG, Hx mechanical MVR (2015 &amp; 2021) on warfarin, s/p TAVR (9 mo ago), CKD3 p/w </a:t>
            </a:r>
            <a:r>
              <a:rPr lang="en" b="1">
                <a:solidFill>
                  <a:srgbClr val="3B71CA"/>
                </a:solidFill>
              </a:rPr>
              <a:t>worsening R foot wound</a:t>
            </a:r>
            <a:r>
              <a:rPr lang="en"/>
              <a:t> and found to be </a:t>
            </a:r>
            <a:r>
              <a:rPr lang="en" b="1">
                <a:solidFill>
                  <a:srgbClr val="DF382C"/>
                </a:solidFill>
              </a:rPr>
              <a:t>bacteremic with strep dysgalactiae</a:t>
            </a:r>
            <a:r>
              <a:rPr lang="en"/>
              <a:t> for the third time in the past 3 months</a:t>
            </a:r>
            <a:endParaRPr/>
          </a:p>
        </p:txBody>
      </p:sp>
      <p:sp>
        <p:nvSpPr>
          <p:cNvPr id="316" name="Google Shape;316;p39"/>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Summary</a:t>
            </a:r>
            <a:endParaRPr/>
          </a:p>
        </p:txBody>
      </p:sp>
      <p:grpSp>
        <p:nvGrpSpPr>
          <p:cNvPr id="317" name="Google Shape;317;p39"/>
          <p:cNvGrpSpPr/>
          <p:nvPr/>
        </p:nvGrpSpPr>
        <p:grpSpPr>
          <a:xfrm>
            <a:off x="4968000" y="641203"/>
            <a:ext cx="4094300" cy="2425317"/>
            <a:chOff x="3978500" y="946003"/>
            <a:chExt cx="4094300" cy="2425317"/>
          </a:xfrm>
        </p:grpSpPr>
        <p:grpSp>
          <p:nvGrpSpPr>
            <p:cNvPr id="318" name="Google Shape;318;p39"/>
            <p:cNvGrpSpPr/>
            <p:nvPr/>
          </p:nvGrpSpPr>
          <p:grpSpPr>
            <a:xfrm>
              <a:off x="4734025" y="1140951"/>
              <a:ext cx="529800" cy="2230370"/>
              <a:chOff x="4318975" y="1083450"/>
              <a:chExt cx="529800" cy="1650537"/>
            </a:xfrm>
          </p:grpSpPr>
          <p:sp>
            <p:nvSpPr>
              <p:cNvPr id="319" name="Google Shape;319;p39"/>
              <p:cNvSpPr/>
              <p:nvPr/>
            </p:nvSpPr>
            <p:spPr>
              <a:xfrm>
                <a:off x="4517125" y="1086087"/>
                <a:ext cx="133500" cy="1647900"/>
              </a:xfrm>
              <a:prstGeom prst="rect">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0" name="Google Shape;320;p39"/>
              <p:cNvCxnSpPr/>
              <p:nvPr/>
            </p:nvCxnSpPr>
            <p:spPr>
              <a:xfrm rot="10800000">
                <a:off x="4318975" y="1083450"/>
                <a:ext cx="529800" cy="0"/>
              </a:xfrm>
              <a:prstGeom prst="straightConnector1">
                <a:avLst/>
              </a:prstGeom>
              <a:noFill/>
              <a:ln w="9525" cap="flat" cmpd="sng">
                <a:solidFill>
                  <a:srgbClr val="2F2F2F"/>
                </a:solidFill>
                <a:prstDash val="solid"/>
                <a:round/>
                <a:headEnd type="none" w="sm" len="sm"/>
                <a:tailEnd type="none" w="sm" len="sm"/>
              </a:ln>
            </p:spPr>
          </p:cxnSp>
        </p:grpSp>
        <p:sp>
          <p:nvSpPr>
            <p:cNvPr id="321" name="Google Shape;321;p39"/>
            <p:cNvSpPr txBox="1"/>
            <p:nvPr/>
          </p:nvSpPr>
          <p:spPr>
            <a:xfrm>
              <a:off x="5344600" y="946003"/>
              <a:ext cx="2728200" cy="2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2F2F2F"/>
                  </a:solidFill>
                  <a:latin typeface="Roboto"/>
                  <a:ea typeface="Roboto"/>
                  <a:cs typeface="Roboto"/>
                  <a:sym typeface="Roboto"/>
                </a:rPr>
                <a:t>TAVR </a:t>
              </a:r>
              <a:endParaRPr sz="1100" b="1">
                <a:solidFill>
                  <a:srgbClr val="2F2F2F"/>
                </a:solidFill>
                <a:latin typeface="Roboto"/>
                <a:ea typeface="Roboto"/>
                <a:cs typeface="Roboto"/>
                <a:sym typeface="Roboto"/>
              </a:endParaRPr>
            </a:p>
          </p:txBody>
        </p:sp>
        <p:sp>
          <p:nvSpPr>
            <p:cNvPr id="322" name="Google Shape;322;p39"/>
            <p:cNvSpPr txBox="1"/>
            <p:nvPr/>
          </p:nvSpPr>
          <p:spPr>
            <a:xfrm>
              <a:off x="3978500" y="973693"/>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rgbClr val="2F2F2F"/>
                  </a:solidFill>
                  <a:latin typeface="Roboto"/>
                  <a:ea typeface="Roboto"/>
                  <a:cs typeface="Roboto"/>
                  <a:sym typeface="Roboto"/>
                </a:rPr>
                <a:t>-9 mo</a:t>
              </a:r>
              <a:endParaRPr sz="900">
                <a:solidFill>
                  <a:srgbClr val="2F2F2F"/>
                </a:solidFill>
                <a:latin typeface="Roboto"/>
                <a:ea typeface="Roboto"/>
                <a:cs typeface="Roboto"/>
                <a:sym typeface="Roboto"/>
              </a:endParaRPr>
            </a:p>
          </p:txBody>
        </p:sp>
      </p:grpSp>
      <p:grpSp>
        <p:nvGrpSpPr>
          <p:cNvPr id="323" name="Google Shape;323;p39"/>
          <p:cNvGrpSpPr/>
          <p:nvPr/>
        </p:nvGrpSpPr>
        <p:grpSpPr>
          <a:xfrm>
            <a:off x="4968000" y="2765373"/>
            <a:ext cx="4094300" cy="1143907"/>
            <a:chOff x="3978500" y="946003"/>
            <a:chExt cx="4094300" cy="1143907"/>
          </a:xfrm>
        </p:grpSpPr>
        <p:grpSp>
          <p:nvGrpSpPr>
            <p:cNvPr id="324" name="Google Shape;324;p39"/>
            <p:cNvGrpSpPr/>
            <p:nvPr/>
          </p:nvGrpSpPr>
          <p:grpSpPr>
            <a:xfrm>
              <a:off x="4734025" y="1140951"/>
              <a:ext cx="529800" cy="948960"/>
              <a:chOff x="4318975" y="1083450"/>
              <a:chExt cx="529800" cy="702257"/>
            </a:xfrm>
          </p:grpSpPr>
          <p:sp>
            <p:nvSpPr>
              <p:cNvPr id="325" name="Google Shape;325;p39"/>
              <p:cNvSpPr/>
              <p:nvPr/>
            </p:nvSpPr>
            <p:spPr>
              <a:xfrm>
                <a:off x="4517125" y="1086107"/>
                <a:ext cx="133500" cy="699600"/>
              </a:xfrm>
              <a:prstGeom prst="rect">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6" name="Google Shape;326;p39"/>
              <p:cNvCxnSpPr/>
              <p:nvPr/>
            </p:nvCxnSpPr>
            <p:spPr>
              <a:xfrm rot="10800000">
                <a:off x="4318975" y="1083450"/>
                <a:ext cx="529800" cy="0"/>
              </a:xfrm>
              <a:prstGeom prst="straightConnector1">
                <a:avLst/>
              </a:prstGeom>
              <a:noFill/>
              <a:ln w="9525" cap="flat" cmpd="sng">
                <a:solidFill>
                  <a:srgbClr val="2F2F2F"/>
                </a:solidFill>
                <a:prstDash val="solid"/>
                <a:round/>
                <a:headEnd type="none" w="sm" len="sm"/>
                <a:tailEnd type="none" w="sm" len="sm"/>
              </a:ln>
            </p:spPr>
          </p:cxnSp>
        </p:grpSp>
        <p:sp>
          <p:nvSpPr>
            <p:cNvPr id="327" name="Google Shape;327;p39"/>
            <p:cNvSpPr txBox="1"/>
            <p:nvPr/>
          </p:nvSpPr>
          <p:spPr>
            <a:xfrm>
              <a:off x="5344600" y="946003"/>
              <a:ext cx="2728200" cy="2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DF382C"/>
                  </a:solidFill>
                  <a:latin typeface="Roboto"/>
                  <a:ea typeface="Roboto"/>
                  <a:cs typeface="Roboto"/>
                  <a:sym typeface="Roboto"/>
                </a:rPr>
                <a:t>S dysgalactiae </a:t>
              </a:r>
              <a:endParaRPr sz="1100" b="1">
                <a:solidFill>
                  <a:srgbClr val="DF382C"/>
                </a:solidFill>
                <a:latin typeface="Roboto"/>
                <a:ea typeface="Roboto"/>
                <a:cs typeface="Roboto"/>
                <a:sym typeface="Roboto"/>
              </a:endParaRPr>
            </a:p>
          </p:txBody>
        </p:sp>
        <p:sp>
          <p:nvSpPr>
            <p:cNvPr id="328" name="Google Shape;328;p39"/>
            <p:cNvSpPr txBox="1"/>
            <p:nvPr/>
          </p:nvSpPr>
          <p:spPr>
            <a:xfrm>
              <a:off x="5344600" y="1146048"/>
              <a:ext cx="2728200" cy="41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solidFill>
                    <a:srgbClr val="858585"/>
                  </a:solidFill>
                  <a:latin typeface="Roboto"/>
                  <a:ea typeface="Roboto"/>
                  <a:cs typeface="Roboto"/>
                  <a:sym typeface="Roboto"/>
                </a:rPr>
                <a:t>Cleared Bcx in 48h</a:t>
              </a:r>
              <a:endParaRPr sz="850">
                <a:solidFill>
                  <a:srgbClr val="858585"/>
                </a:solidFill>
                <a:latin typeface="Roboto"/>
                <a:ea typeface="Roboto"/>
                <a:cs typeface="Roboto"/>
                <a:sym typeface="Roboto"/>
              </a:endParaRPr>
            </a:p>
          </p:txBody>
        </p:sp>
        <p:sp>
          <p:nvSpPr>
            <p:cNvPr id="329" name="Google Shape;329;p39"/>
            <p:cNvSpPr txBox="1"/>
            <p:nvPr/>
          </p:nvSpPr>
          <p:spPr>
            <a:xfrm>
              <a:off x="3978500" y="973693"/>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rgbClr val="2F2F2F"/>
                  </a:solidFill>
                  <a:latin typeface="Roboto"/>
                  <a:ea typeface="Roboto"/>
                  <a:cs typeface="Roboto"/>
                  <a:sym typeface="Roboto"/>
                </a:rPr>
                <a:t>-11 wk</a:t>
              </a:r>
              <a:endParaRPr sz="900">
                <a:solidFill>
                  <a:srgbClr val="858585"/>
                </a:solidFill>
                <a:latin typeface="Roboto"/>
                <a:ea typeface="Roboto"/>
                <a:cs typeface="Roboto"/>
                <a:sym typeface="Roboto"/>
              </a:endParaRPr>
            </a:p>
          </p:txBody>
        </p:sp>
      </p:grpSp>
      <p:grpSp>
        <p:nvGrpSpPr>
          <p:cNvPr id="330" name="Google Shape;330;p39"/>
          <p:cNvGrpSpPr/>
          <p:nvPr/>
        </p:nvGrpSpPr>
        <p:grpSpPr>
          <a:xfrm>
            <a:off x="4968000" y="3197369"/>
            <a:ext cx="4094300" cy="1192547"/>
            <a:chOff x="3978500" y="946003"/>
            <a:chExt cx="4094300" cy="1192547"/>
          </a:xfrm>
        </p:grpSpPr>
        <p:grpSp>
          <p:nvGrpSpPr>
            <p:cNvPr id="331" name="Google Shape;331;p39"/>
            <p:cNvGrpSpPr/>
            <p:nvPr/>
          </p:nvGrpSpPr>
          <p:grpSpPr>
            <a:xfrm>
              <a:off x="4734025" y="1140951"/>
              <a:ext cx="529800" cy="997600"/>
              <a:chOff x="4318975" y="1083450"/>
              <a:chExt cx="529800" cy="738252"/>
            </a:xfrm>
          </p:grpSpPr>
          <p:sp>
            <p:nvSpPr>
              <p:cNvPr id="332" name="Google Shape;332;p39"/>
              <p:cNvSpPr/>
              <p:nvPr/>
            </p:nvSpPr>
            <p:spPr>
              <a:xfrm>
                <a:off x="4517125" y="1086102"/>
                <a:ext cx="133500" cy="735600"/>
              </a:xfrm>
              <a:prstGeom prst="rect">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3" name="Google Shape;333;p39"/>
              <p:cNvCxnSpPr/>
              <p:nvPr/>
            </p:nvCxnSpPr>
            <p:spPr>
              <a:xfrm rot="10800000">
                <a:off x="4318975" y="1083450"/>
                <a:ext cx="529800" cy="0"/>
              </a:xfrm>
              <a:prstGeom prst="straightConnector1">
                <a:avLst/>
              </a:prstGeom>
              <a:noFill/>
              <a:ln w="9525" cap="flat" cmpd="sng">
                <a:solidFill>
                  <a:srgbClr val="2F2F2F"/>
                </a:solidFill>
                <a:prstDash val="solid"/>
                <a:round/>
                <a:headEnd type="none" w="sm" len="sm"/>
                <a:tailEnd type="none" w="sm" len="sm"/>
              </a:ln>
            </p:spPr>
          </p:cxnSp>
        </p:grpSp>
        <p:sp>
          <p:nvSpPr>
            <p:cNvPr id="334" name="Google Shape;334;p39"/>
            <p:cNvSpPr txBox="1"/>
            <p:nvPr/>
          </p:nvSpPr>
          <p:spPr>
            <a:xfrm>
              <a:off x="5344600" y="946003"/>
              <a:ext cx="2728200" cy="2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DF382C"/>
                  </a:solidFill>
                  <a:latin typeface="Roboto"/>
                  <a:ea typeface="Roboto"/>
                  <a:cs typeface="Roboto"/>
                  <a:sym typeface="Roboto"/>
                </a:rPr>
                <a:t>S dysgalactiae </a:t>
              </a:r>
              <a:endParaRPr sz="1100" b="1">
                <a:solidFill>
                  <a:srgbClr val="2F2F2F"/>
                </a:solidFill>
                <a:latin typeface="Roboto"/>
                <a:ea typeface="Roboto"/>
                <a:cs typeface="Roboto"/>
                <a:sym typeface="Roboto"/>
              </a:endParaRPr>
            </a:p>
          </p:txBody>
        </p:sp>
        <p:sp>
          <p:nvSpPr>
            <p:cNvPr id="335" name="Google Shape;335;p39"/>
            <p:cNvSpPr txBox="1"/>
            <p:nvPr/>
          </p:nvSpPr>
          <p:spPr>
            <a:xfrm>
              <a:off x="5344600" y="1146048"/>
              <a:ext cx="2728200" cy="410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850">
                  <a:solidFill>
                    <a:srgbClr val="858585"/>
                  </a:solidFill>
                  <a:latin typeface="Roboto"/>
                  <a:ea typeface="Roboto"/>
                  <a:cs typeface="Roboto"/>
                  <a:sym typeface="Roboto"/>
                </a:rPr>
                <a:t>Went to Mon</a:t>
              </a:r>
              <a:endParaRPr sz="850">
                <a:solidFill>
                  <a:srgbClr val="858585"/>
                </a:solidFill>
                <a:latin typeface="Roboto"/>
                <a:ea typeface="Roboto"/>
                <a:cs typeface="Roboto"/>
                <a:sym typeface="Roboto"/>
              </a:endParaRPr>
            </a:p>
          </p:txBody>
        </p:sp>
        <p:sp>
          <p:nvSpPr>
            <p:cNvPr id="336" name="Google Shape;336;p39"/>
            <p:cNvSpPr txBox="1"/>
            <p:nvPr/>
          </p:nvSpPr>
          <p:spPr>
            <a:xfrm>
              <a:off x="3978500" y="973693"/>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rgbClr val="2F2F2F"/>
                  </a:solidFill>
                  <a:latin typeface="Roboto"/>
                  <a:ea typeface="Roboto"/>
                  <a:cs typeface="Roboto"/>
                  <a:sym typeface="Roboto"/>
                </a:rPr>
                <a:t>-7 wk</a:t>
              </a:r>
              <a:endParaRPr sz="900">
                <a:solidFill>
                  <a:srgbClr val="858585"/>
                </a:solidFill>
                <a:latin typeface="Roboto"/>
                <a:ea typeface="Roboto"/>
                <a:cs typeface="Roboto"/>
                <a:sym typeface="Roboto"/>
              </a:endParaRPr>
            </a:p>
          </p:txBody>
        </p:sp>
      </p:grpSp>
      <p:grpSp>
        <p:nvGrpSpPr>
          <p:cNvPr id="337" name="Google Shape;337;p39"/>
          <p:cNvGrpSpPr/>
          <p:nvPr/>
        </p:nvGrpSpPr>
        <p:grpSpPr>
          <a:xfrm>
            <a:off x="4968000" y="3846224"/>
            <a:ext cx="4094300" cy="993903"/>
            <a:chOff x="3978500" y="946003"/>
            <a:chExt cx="4094300" cy="993903"/>
          </a:xfrm>
        </p:grpSpPr>
        <p:grpSp>
          <p:nvGrpSpPr>
            <p:cNvPr id="338" name="Google Shape;338;p39"/>
            <p:cNvGrpSpPr/>
            <p:nvPr/>
          </p:nvGrpSpPr>
          <p:grpSpPr>
            <a:xfrm>
              <a:off x="4734025" y="1140951"/>
              <a:ext cx="529800" cy="798956"/>
              <a:chOff x="4318975" y="1083450"/>
              <a:chExt cx="529800" cy="591250"/>
            </a:xfrm>
          </p:grpSpPr>
          <p:sp>
            <p:nvSpPr>
              <p:cNvPr id="339" name="Google Shape;339;p39"/>
              <p:cNvSpPr/>
              <p:nvPr/>
            </p:nvSpPr>
            <p:spPr>
              <a:xfrm>
                <a:off x="4517125" y="1086100"/>
                <a:ext cx="133500" cy="588600"/>
              </a:xfrm>
              <a:prstGeom prst="rect">
                <a:avLst/>
              </a:prstGeom>
              <a:solidFill>
                <a:srgbClr val="3566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0" name="Google Shape;340;p39"/>
              <p:cNvCxnSpPr/>
              <p:nvPr/>
            </p:nvCxnSpPr>
            <p:spPr>
              <a:xfrm rot="10800000">
                <a:off x="4318975" y="1083450"/>
                <a:ext cx="529800" cy="0"/>
              </a:xfrm>
              <a:prstGeom prst="straightConnector1">
                <a:avLst/>
              </a:prstGeom>
              <a:noFill/>
              <a:ln w="9525" cap="flat" cmpd="sng">
                <a:solidFill>
                  <a:srgbClr val="356635"/>
                </a:solidFill>
                <a:prstDash val="solid"/>
                <a:round/>
                <a:headEnd type="none" w="sm" len="sm"/>
                <a:tailEnd type="none" w="sm" len="sm"/>
              </a:ln>
            </p:spPr>
          </p:cxnSp>
        </p:grpSp>
        <p:sp>
          <p:nvSpPr>
            <p:cNvPr id="341" name="Google Shape;341;p39"/>
            <p:cNvSpPr txBox="1"/>
            <p:nvPr/>
          </p:nvSpPr>
          <p:spPr>
            <a:xfrm>
              <a:off x="5344600" y="946003"/>
              <a:ext cx="2728200" cy="2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356635"/>
                  </a:solidFill>
                  <a:latin typeface="Roboto"/>
                  <a:ea typeface="Roboto"/>
                  <a:cs typeface="Roboto"/>
                  <a:sym typeface="Roboto"/>
                </a:rPr>
                <a:t>BCx positive again</a:t>
              </a:r>
              <a:endParaRPr sz="1100" b="1">
                <a:solidFill>
                  <a:srgbClr val="356635"/>
                </a:solidFill>
                <a:latin typeface="Roboto"/>
                <a:ea typeface="Roboto"/>
                <a:cs typeface="Roboto"/>
                <a:sym typeface="Roboto"/>
              </a:endParaRPr>
            </a:p>
          </p:txBody>
        </p:sp>
        <p:sp>
          <p:nvSpPr>
            <p:cNvPr id="342" name="Google Shape;342;p39"/>
            <p:cNvSpPr txBox="1"/>
            <p:nvPr/>
          </p:nvSpPr>
          <p:spPr>
            <a:xfrm>
              <a:off x="5344600" y="1222248"/>
              <a:ext cx="2728200" cy="41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700">
                <a:solidFill>
                  <a:srgbClr val="858585"/>
                </a:solidFill>
                <a:latin typeface="Roboto"/>
                <a:ea typeface="Roboto"/>
                <a:cs typeface="Roboto"/>
                <a:sym typeface="Roboto"/>
              </a:endParaRPr>
            </a:p>
          </p:txBody>
        </p:sp>
        <p:sp>
          <p:nvSpPr>
            <p:cNvPr id="343" name="Google Shape;343;p39"/>
            <p:cNvSpPr txBox="1"/>
            <p:nvPr/>
          </p:nvSpPr>
          <p:spPr>
            <a:xfrm>
              <a:off x="3978500" y="973693"/>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a:solidFill>
                    <a:srgbClr val="356635"/>
                  </a:solidFill>
                  <a:latin typeface="Roboto"/>
                  <a:ea typeface="Roboto"/>
                  <a:cs typeface="Roboto"/>
                  <a:sym typeface="Roboto"/>
                </a:rPr>
                <a:t>Now</a:t>
              </a:r>
              <a:endParaRPr sz="900">
                <a:solidFill>
                  <a:srgbClr val="356635"/>
                </a:solidFill>
                <a:latin typeface="Roboto"/>
                <a:ea typeface="Roboto"/>
                <a:cs typeface="Roboto"/>
                <a:sym typeface="Roboto"/>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[Q1.1] You can buy one test…</a:t>
            </a:r>
            <a:endParaRPr/>
          </a:p>
        </p:txBody>
      </p:sp>
      <p:sp>
        <p:nvSpPr>
          <p:cNvPr id="349" name="Google Shape;349;p40"/>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50" name="Google Shape;350;p40"/>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MRI of foot</a:t>
            </a:r>
            <a:endParaRPr/>
          </a:p>
          <a:p>
            <a:pPr marL="0" lvl="0" indent="0" algn="l" rtl="0">
              <a:spcBef>
                <a:spcPts val="1200"/>
              </a:spcBef>
              <a:spcAft>
                <a:spcPts val="0"/>
              </a:spcAft>
              <a:buNone/>
            </a:pPr>
            <a:r>
              <a:rPr lang="en"/>
              <a:t>TTE</a:t>
            </a:r>
            <a:endParaRPr/>
          </a:p>
          <a:p>
            <a:pPr marL="0" lvl="0" indent="0" algn="l" rtl="0">
              <a:spcBef>
                <a:spcPts val="1200"/>
              </a:spcBef>
              <a:spcAft>
                <a:spcPts val="0"/>
              </a:spcAft>
              <a:buNone/>
            </a:pPr>
            <a:r>
              <a:rPr lang="en"/>
              <a:t>TEE</a:t>
            </a:r>
            <a:endParaRPr/>
          </a:p>
          <a:p>
            <a:pPr marL="0" lvl="0" indent="0" algn="l" rtl="0">
              <a:spcBef>
                <a:spcPts val="1200"/>
              </a:spcBef>
              <a:spcAft>
                <a:spcPts val="1200"/>
              </a:spcAft>
              <a:buNone/>
            </a:pPr>
            <a:r>
              <a:rPr lang="en"/>
              <a:t>PET scan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356" name="Google Shape;356;p41"/>
          <p:cNvSpPr txBox="1">
            <a:spLocks noGrp="1"/>
          </p:cNvSpPr>
          <p:nvPr>
            <p:ph type="body" idx="1"/>
          </p:nvPr>
        </p:nvSpPr>
        <p:spPr>
          <a:xfrm>
            <a:off x="729325" y="1731175"/>
            <a:ext cx="3774300" cy="192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latin typeface="PT Sans"/>
                <a:ea typeface="PT Sans"/>
                <a:cs typeface="PT Sans"/>
                <a:sym typeface="PT Sans"/>
              </a:rPr>
              <a:t>MRI forefoot</a:t>
            </a:r>
            <a:r>
              <a:rPr lang="en">
                <a:latin typeface="PT Sans"/>
                <a:ea typeface="PT Sans"/>
                <a:cs typeface="PT Sans"/>
                <a:sym typeface="PT Sans"/>
              </a:rPr>
              <a:t>: </a:t>
            </a:r>
            <a:r>
              <a:rPr lang="en" b="1">
                <a:solidFill>
                  <a:srgbClr val="DF382C"/>
                </a:solidFill>
                <a:latin typeface="PT Sans"/>
                <a:ea typeface="PT Sans"/>
                <a:cs typeface="PT Sans"/>
                <a:sym typeface="PT Sans"/>
              </a:rPr>
              <a:t>Septic arthritis / osteomyelitis</a:t>
            </a:r>
            <a:r>
              <a:rPr lang="en">
                <a:latin typeface="PT Sans"/>
                <a:ea typeface="PT Sans"/>
                <a:cs typeface="PT Sans"/>
                <a:sym typeface="PT Sans"/>
              </a:rPr>
              <a:t> involving the great toe metatarsophalangeal joint</a:t>
            </a:r>
            <a:endParaRPr>
              <a:latin typeface="PT Sans"/>
              <a:ea typeface="PT Sans"/>
              <a:cs typeface="PT Sans"/>
              <a:sym typeface="PT Sans"/>
            </a:endParaRPr>
          </a:p>
          <a:p>
            <a:pPr marL="0" lvl="0" indent="0" algn="l" rtl="0">
              <a:spcBef>
                <a:spcPts val="1200"/>
              </a:spcBef>
              <a:spcAft>
                <a:spcPts val="0"/>
              </a:spcAft>
              <a:buNone/>
            </a:pPr>
            <a:r>
              <a:rPr lang="en" b="1" u="sng">
                <a:latin typeface="PT Sans"/>
                <a:ea typeface="PT Sans"/>
                <a:cs typeface="PT Sans"/>
                <a:sym typeface="PT Sans"/>
              </a:rPr>
              <a:t>OR</a:t>
            </a:r>
            <a:r>
              <a:rPr lang="en">
                <a:latin typeface="PT Sans"/>
                <a:ea typeface="PT Sans"/>
                <a:cs typeface="PT Sans"/>
                <a:sym typeface="PT Sans"/>
              </a:rPr>
              <a:t>: </a:t>
            </a:r>
            <a:r>
              <a:rPr lang="en" b="1">
                <a:latin typeface="PT Sans"/>
                <a:ea typeface="PT Sans"/>
                <a:cs typeface="PT Sans"/>
                <a:sym typeface="PT Sans"/>
              </a:rPr>
              <a:t>Amputation</a:t>
            </a:r>
            <a:r>
              <a:rPr lang="en">
                <a:latin typeface="PT Sans"/>
                <a:ea typeface="PT Sans"/>
                <a:cs typeface="PT Sans"/>
                <a:sym typeface="PT Sans"/>
              </a:rPr>
              <a:t> of right great toe</a:t>
            </a:r>
            <a:endParaRPr>
              <a:latin typeface="PT Sans"/>
              <a:ea typeface="PT Sans"/>
              <a:cs typeface="PT Sans"/>
              <a:sym typeface="PT Sans"/>
            </a:endParaRPr>
          </a:p>
          <a:p>
            <a:pPr marL="457200" lvl="0" indent="-311150" algn="l" rtl="0">
              <a:spcBef>
                <a:spcPts val="0"/>
              </a:spcBef>
              <a:spcAft>
                <a:spcPts val="0"/>
              </a:spcAft>
              <a:buSzPts val="1300"/>
              <a:buFont typeface="PT Sans"/>
              <a:buChar char="●"/>
            </a:pPr>
            <a:r>
              <a:rPr lang="en" u="sng">
                <a:latin typeface="PT Sans"/>
                <a:ea typeface="PT Sans"/>
                <a:cs typeface="PT Sans"/>
                <a:sym typeface="PT Sans"/>
              </a:rPr>
              <a:t>OR Cx</a:t>
            </a:r>
            <a:r>
              <a:rPr lang="en">
                <a:latin typeface="PT Sans"/>
                <a:ea typeface="PT Sans"/>
                <a:cs typeface="PT Sans"/>
                <a:sym typeface="PT Sans"/>
              </a:rPr>
              <a:t>: </a:t>
            </a:r>
            <a:r>
              <a:rPr lang="en" b="1">
                <a:solidFill>
                  <a:srgbClr val="3B71CA"/>
                </a:solidFill>
                <a:latin typeface="PT Sans"/>
                <a:ea typeface="PT Sans"/>
                <a:cs typeface="PT Sans"/>
                <a:sym typeface="PT Sans"/>
              </a:rPr>
              <a:t>MRSA</a:t>
            </a:r>
            <a:r>
              <a:rPr lang="en">
                <a:solidFill>
                  <a:srgbClr val="3B71CA"/>
                </a:solidFill>
                <a:latin typeface="PT Sans"/>
                <a:ea typeface="PT Sans"/>
                <a:cs typeface="PT Sans"/>
                <a:sym typeface="PT Sans"/>
              </a:rPr>
              <a:t> </a:t>
            </a:r>
            <a:r>
              <a:rPr lang="en">
                <a:latin typeface="PT Sans"/>
                <a:ea typeface="PT Sans"/>
                <a:cs typeface="PT Sans"/>
                <a:sym typeface="PT Sans"/>
              </a:rPr>
              <a:t>&amp; </a:t>
            </a:r>
            <a:r>
              <a:rPr lang="en" b="1">
                <a:latin typeface="PT Sans"/>
                <a:ea typeface="PT Sans"/>
                <a:cs typeface="PT Sans"/>
                <a:sym typeface="PT Sans"/>
              </a:rPr>
              <a:t>E </a:t>
            </a:r>
            <a:r>
              <a:rPr lang="en" b="1">
                <a:solidFill>
                  <a:srgbClr val="3B71CA"/>
                </a:solidFill>
                <a:latin typeface="PT Sans"/>
                <a:ea typeface="PT Sans"/>
                <a:cs typeface="PT Sans"/>
                <a:sym typeface="PT Sans"/>
              </a:rPr>
              <a:t>cloacae</a:t>
            </a:r>
            <a:r>
              <a:rPr lang="en">
                <a:solidFill>
                  <a:srgbClr val="3B71CA"/>
                </a:solidFill>
                <a:latin typeface="PT Sans"/>
                <a:ea typeface="PT Sans"/>
                <a:cs typeface="PT Sans"/>
                <a:sym typeface="PT Sans"/>
              </a:rPr>
              <a:t> </a:t>
            </a:r>
            <a:endParaRPr>
              <a:solidFill>
                <a:srgbClr val="3B71CA"/>
              </a:solidFill>
              <a:latin typeface="PT Sans"/>
              <a:ea typeface="PT Sans"/>
              <a:cs typeface="PT Sans"/>
              <a:sym typeface="PT Sans"/>
            </a:endParaRPr>
          </a:p>
        </p:txBody>
      </p:sp>
      <p:sp>
        <p:nvSpPr>
          <p:cNvPr id="357" name="Google Shape;357;p41"/>
          <p:cNvSpPr txBox="1">
            <a:spLocks noGrp="1"/>
          </p:cNvSpPr>
          <p:nvPr>
            <p:ph type="body" idx="2"/>
          </p:nvPr>
        </p:nvSpPr>
        <p:spPr>
          <a:xfrm>
            <a:off x="4643600" y="1731175"/>
            <a:ext cx="3774300" cy="288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latin typeface="PT Sans"/>
                <a:ea typeface="PT Sans"/>
                <a:cs typeface="PT Sans"/>
                <a:sym typeface="PT Sans"/>
              </a:rPr>
              <a:t>Trans</a:t>
            </a:r>
            <a:r>
              <a:rPr lang="en" b="1" u="sng">
                <a:solidFill>
                  <a:srgbClr val="896110"/>
                </a:solidFill>
                <a:latin typeface="PT Sans"/>
                <a:ea typeface="PT Sans"/>
                <a:cs typeface="PT Sans"/>
                <a:sym typeface="PT Sans"/>
              </a:rPr>
              <a:t>thoracic</a:t>
            </a:r>
            <a:r>
              <a:rPr lang="en" b="1" u="sng">
                <a:latin typeface="PT Sans"/>
                <a:ea typeface="PT Sans"/>
                <a:cs typeface="PT Sans"/>
                <a:sym typeface="PT Sans"/>
              </a:rPr>
              <a:t> echo</a:t>
            </a:r>
            <a:r>
              <a:rPr lang="en">
                <a:latin typeface="PT Sans"/>
                <a:ea typeface="PT Sans"/>
                <a:cs typeface="PT Sans"/>
                <a:sym typeface="PT Sans"/>
              </a:rPr>
              <a:t>: </a:t>
            </a:r>
            <a:r>
              <a:rPr lang="en" b="1">
                <a:solidFill>
                  <a:srgbClr val="14A44D"/>
                </a:solidFill>
                <a:latin typeface="PT Sans"/>
                <a:ea typeface="PT Sans"/>
                <a:cs typeface="PT Sans"/>
                <a:sym typeface="PT Sans"/>
              </a:rPr>
              <a:t>adequate quality</a:t>
            </a:r>
            <a:r>
              <a:rPr lang="en">
                <a:latin typeface="PT Sans"/>
                <a:ea typeface="PT Sans"/>
                <a:cs typeface="PT Sans"/>
                <a:sym typeface="PT Sans"/>
              </a:rPr>
              <a:t>. Normal functioning bioprosthetic mitral and Sapien aortic valves</a:t>
            </a:r>
            <a:endParaRPr>
              <a:latin typeface="PT Sans"/>
              <a:ea typeface="PT Sans"/>
              <a:cs typeface="PT Sans"/>
              <a:sym typeface="PT Sans"/>
            </a:endParaRPr>
          </a:p>
          <a:p>
            <a:pPr marL="0" lvl="0" indent="0" algn="l" rtl="0">
              <a:spcBef>
                <a:spcPts val="1200"/>
              </a:spcBef>
              <a:spcAft>
                <a:spcPts val="0"/>
              </a:spcAft>
              <a:buNone/>
            </a:pPr>
            <a:r>
              <a:rPr lang="en" b="1" u="sng">
                <a:latin typeface="PT Sans"/>
                <a:ea typeface="PT Sans"/>
                <a:cs typeface="PT Sans"/>
                <a:sym typeface="PT Sans"/>
              </a:rPr>
              <a:t>Trans</a:t>
            </a:r>
            <a:r>
              <a:rPr lang="en" b="1" u="sng">
                <a:solidFill>
                  <a:srgbClr val="896110"/>
                </a:solidFill>
                <a:latin typeface="PT Sans"/>
                <a:ea typeface="PT Sans"/>
                <a:cs typeface="PT Sans"/>
                <a:sym typeface="PT Sans"/>
              </a:rPr>
              <a:t>esophageal</a:t>
            </a:r>
            <a:r>
              <a:rPr lang="en" b="1" u="sng">
                <a:latin typeface="PT Sans"/>
                <a:ea typeface="PT Sans"/>
                <a:cs typeface="PT Sans"/>
                <a:sym typeface="PT Sans"/>
              </a:rPr>
              <a:t> echo</a:t>
            </a:r>
            <a:r>
              <a:rPr lang="en">
                <a:latin typeface="PT Sans"/>
                <a:ea typeface="PT Sans"/>
                <a:cs typeface="PT Sans"/>
                <a:sym typeface="PT Sans"/>
              </a:rPr>
              <a:t>: Overall </a:t>
            </a:r>
            <a:r>
              <a:rPr lang="en" b="1">
                <a:solidFill>
                  <a:srgbClr val="14A44D"/>
                </a:solidFill>
                <a:latin typeface="PT Sans"/>
                <a:ea typeface="PT Sans"/>
                <a:cs typeface="PT Sans"/>
                <a:sym typeface="PT Sans"/>
              </a:rPr>
              <a:t>no evidence of infective endocarditis</a:t>
            </a:r>
            <a:endParaRPr b="1">
              <a:solidFill>
                <a:srgbClr val="14A44D"/>
              </a:solidFill>
              <a:latin typeface="PT Sans"/>
              <a:ea typeface="PT Sans"/>
              <a:cs typeface="PT Sans"/>
              <a:sym typeface="PT Sans"/>
            </a:endParaRPr>
          </a:p>
          <a:p>
            <a:pPr marL="457200" lvl="0" indent="-311150" algn="l" rtl="0">
              <a:spcBef>
                <a:spcPts val="0"/>
              </a:spcBef>
              <a:spcAft>
                <a:spcPts val="0"/>
              </a:spcAft>
              <a:buSzPts val="1300"/>
              <a:buChar char="●"/>
            </a:pPr>
            <a:r>
              <a:rPr lang="en" u="sng">
                <a:latin typeface="PT Sans"/>
                <a:ea typeface="PT Sans"/>
                <a:cs typeface="PT Sans"/>
                <a:sym typeface="PT Sans"/>
              </a:rPr>
              <a:t>Aortic prosthesis</a:t>
            </a:r>
            <a:r>
              <a:rPr lang="en">
                <a:latin typeface="PT Sans"/>
                <a:ea typeface="PT Sans"/>
                <a:cs typeface="PT Sans"/>
                <a:sym typeface="PT Sans"/>
              </a:rPr>
              <a:t>: </a:t>
            </a:r>
            <a:r>
              <a:rPr lang="en">
                <a:latin typeface="PT Sans Narrow"/>
                <a:ea typeface="PT Sans Narrow"/>
                <a:cs typeface="PT Sans Narrow"/>
                <a:sym typeface="PT Sans Narrow"/>
              </a:rPr>
              <a:t>Normal-appearing with no paravalvular leak or evidence of vegetation</a:t>
            </a:r>
            <a:endParaRPr>
              <a:latin typeface="PT Sans Narrow"/>
              <a:ea typeface="PT Sans Narrow"/>
              <a:cs typeface="PT Sans Narrow"/>
              <a:sym typeface="PT Sans Narrow"/>
            </a:endParaRPr>
          </a:p>
          <a:p>
            <a:pPr marL="457200" lvl="0" indent="-311150" algn="l" rtl="0">
              <a:spcBef>
                <a:spcPts val="0"/>
              </a:spcBef>
              <a:spcAft>
                <a:spcPts val="0"/>
              </a:spcAft>
              <a:buSzPts val="1300"/>
              <a:buChar char="●"/>
            </a:pPr>
            <a:r>
              <a:rPr lang="en" u="sng">
                <a:latin typeface="PT Sans"/>
                <a:ea typeface="PT Sans"/>
                <a:cs typeface="PT Sans"/>
                <a:sym typeface="PT Sans"/>
              </a:rPr>
              <a:t>Mitral</a:t>
            </a:r>
            <a:r>
              <a:rPr lang="en">
                <a:latin typeface="PT Sans"/>
                <a:ea typeface="PT Sans"/>
                <a:cs typeface="PT Sans"/>
                <a:sym typeface="PT Sans"/>
              </a:rPr>
              <a:t>: </a:t>
            </a:r>
            <a:r>
              <a:rPr lang="en" b="1">
                <a:latin typeface="PT Sans Narrow"/>
                <a:ea typeface="PT Sans Narrow"/>
                <a:cs typeface="PT Sans Narrow"/>
                <a:sym typeface="PT Sans Narrow"/>
              </a:rPr>
              <a:t>Mild leaflet thickening and leaflet restriction</a:t>
            </a:r>
            <a:r>
              <a:rPr lang="en">
                <a:latin typeface="PT Sans Narrow"/>
                <a:ea typeface="PT Sans Narrow"/>
                <a:cs typeface="PT Sans Narrow"/>
                <a:sym typeface="PT Sans Narrow"/>
              </a:rPr>
              <a:t>. However, normal gradients and only mild mitral regurgitation. No paravalvular leak or vegetation</a:t>
            </a:r>
            <a:endParaRPr>
              <a:latin typeface="PT Sans Narrow"/>
              <a:ea typeface="PT Sans Narrow"/>
              <a:cs typeface="PT Sans Narrow"/>
              <a:sym typeface="PT Sans Narrow"/>
            </a:endParaRPr>
          </a:p>
        </p:txBody>
      </p:sp>
      <p:sp>
        <p:nvSpPr>
          <p:cNvPr id="358" name="Google Shape;358;p41"/>
          <p:cNvSpPr/>
          <p:nvPr/>
        </p:nvSpPr>
        <p:spPr>
          <a:xfrm>
            <a:off x="729325" y="1393075"/>
            <a:ext cx="3774300" cy="338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The foot </a:t>
            </a:r>
            <a:endParaRPr sz="1200">
              <a:solidFill>
                <a:srgbClr val="1A1A1A"/>
              </a:solidFill>
              <a:latin typeface="Open Sans"/>
              <a:ea typeface="Open Sans"/>
              <a:cs typeface="Open Sans"/>
              <a:sym typeface="Open Sans"/>
            </a:endParaRPr>
          </a:p>
        </p:txBody>
      </p:sp>
      <p:sp>
        <p:nvSpPr>
          <p:cNvPr id="359" name="Google Shape;359;p41"/>
          <p:cNvSpPr/>
          <p:nvPr/>
        </p:nvSpPr>
        <p:spPr>
          <a:xfrm>
            <a:off x="4643600" y="1393075"/>
            <a:ext cx="3774300" cy="338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The heart</a:t>
            </a:r>
            <a:endParaRPr sz="1200">
              <a:solidFill>
                <a:srgbClr val="1A1A1A"/>
              </a:solidFill>
              <a:latin typeface="Open Sans"/>
              <a:ea typeface="Open Sans"/>
              <a:cs typeface="Open Sans"/>
              <a:sym typeface="Open Sans"/>
            </a:endParaRPr>
          </a:p>
        </p:txBody>
      </p:sp>
      <p:sp>
        <p:nvSpPr>
          <p:cNvPr id="360" name="Google Shape;360;p41"/>
          <p:cNvSpPr/>
          <p:nvPr/>
        </p:nvSpPr>
        <p:spPr>
          <a:xfrm>
            <a:off x="729325" y="2330850"/>
            <a:ext cx="3774300" cy="744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61" name="Google Shape;361;p41"/>
          <p:cNvSpPr/>
          <p:nvPr/>
        </p:nvSpPr>
        <p:spPr>
          <a:xfrm>
            <a:off x="4643600" y="1731175"/>
            <a:ext cx="3774300" cy="8013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62" name="Google Shape;362;p41"/>
          <p:cNvSpPr/>
          <p:nvPr/>
        </p:nvSpPr>
        <p:spPr>
          <a:xfrm>
            <a:off x="4643600" y="2571750"/>
            <a:ext cx="3774300" cy="192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363" name="Google Shape;363;p41"/>
          <p:cNvPicPr preferRelativeResize="0"/>
          <p:nvPr/>
        </p:nvPicPr>
        <p:blipFill rotWithShape="1">
          <a:blip r:embed="rId3">
            <a:alphaModFix/>
          </a:blip>
          <a:srcRect t="36532"/>
          <a:stretch/>
        </p:blipFill>
        <p:spPr>
          <a:xfrm>
            <a:off x="2096438" y="2615475"/>
            <a:ext cx="4951125" cy="22355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369" name="Google Shape;369;p42"/>
          <p:cNvSpPr txBox="1">
            <a:spLocks noGrp="1"/>
          </p:cNvSpPr>
          <p:nvPr>
            <p:ph type="body" idx="1"/>
          </p:nvPr>
        </p:nvSpPr>
        <p:spPr>
          <a:xfrm>
            <a:off x="729325" y="1731175"/>
            <a:ext cx="3774300" cy="192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latin typeface="PT Sans"/>
                <a:ea typeface="PT Sans"/>
                <a:cs typeface="PT Sans"/>
                <a:sym typeface="PT Sans"/>
              </a:rPr>
              <a:t>MRI forefoot</a:t>
            </a:r>
            <a:r>
              <a:rPr lang="en">
                <a:latin typeface="PT Sans"/>
                <a:ea typeface="PT Sans"/>
                <a:cs typeface="PT Sans"/>
                <a:sym typeface="PT Sans"/>
              </a:rPr>
              <a:t>: </a:t>
            </a:r>
            <a:r>
              <a:rPr lang="en" b="1">
                <a:solidFill>
                  <a:srgbClr val="DF382C"/>
                </a:solidFill>
                <a:latin typeface="PT Sans"/>
                <a:ea typeface="PT Sans"/>
                <a:cs typeface="PT Sans"/>
                <a:sym typeface="PT Sans"/>
              </a:rPr>
              <a:t>Septic arthritis / osteomyelitis</a:t>
            </a:r>
            <a:r>
              <a:rPr lang="en">
                <a:latin typeface="PT Sans"/>
                <a:ea typeface="PT Sans"/>
                <a:cs typeface="PT Sans"/>
                <a:sym typeface="PT Sans"/>
              </a:rPr>
              <a:t> involving the great toe metatarsophalangeal joint</a:t>
            </a:r>
            <a:endParaRPr>
              <a:latin typeface="PT Sans"/>
              <a:ea typeface="PT Sans"/>
              <a:cs typeface="PT Sans"/>
              <a:sym typeface="PT Sans"/>
            </a:endParaRPr>
          </a:p>
          <a:p>
            <a:pPr marL="0" lvl="0" indent="0" algn="l" rtl="0">
              <a:spcBef>
                <a:spcPts val="1200"/>
              </a:spcBef>
              <a:spcAft>
                <a:spcPts val="0"/>
              </a:spcAft>
              <a:buNone/>
            </a:pPr>
            <a:r>
              <a:rPr lang="en" b="1" u="sng">
                <a:latin typeface="PT Sans"/>
                <a:ea typeface="PT Sans"/>
                <a:cs typeface="PT Sans"/>
                <a:sym typeface="PT Sans"/>
              </a:rPr>
              <a:t>OR</a:t>
            </a:r>
            <a:r>
              <a:rPr lang="en">
                <a:latin typeface="PT Sans"/>
                <a:ea typeface="PT Sans"/>
                <a:cs typeface="PT Sans"/>
                <a:sym typeface="PT Sans"/>
              </a:rPr>
              <a:t>: </a:t>
            </a:r>
            <a:r>
              <a:rPr lang="en" b="1">
                <a:latin typeface="PT Sans"/>
                <a:ea typeface="PT Sans"/>
                <a:cs typeface="PT Sans"/>
                <a:sym typeface="PT Sans"/>
              </a:rPr>
              <a:t>Amputation</a:t>
            </a:r>
            <a:r>
              <a:rPr lang="en">
                <a:latin typeface="PT Sans"/>
                <a:ea typeface="PT Sans"/>
                <a:cs typeface="PT Sans"/>
                <a:sym typeface="PT Sans"/>
              </a:rPr>
              <a:t> of right great toe</a:t>
            </a:r>
            <a:endParaRPr>
              <a:latin typeface="PT Sans"/>
              <a:ea typeface="PT Sans"/>
              <a:cs typeface="PT Sans"/>
              <a:sym typeface="PT Sans"/>
            </a:endParaRPr>
          </a:p>
          <a:p>
            <a:pPr marL="457200" lvl="0" indent="-311150" algn="l" rtl="0">
              <a:spcBef>
                <a:spcPts val="0"/>
              </a:spcBef>
              <a:spcAft>
                <a:spcPts val="0"/>
              </a:spcAft>
              <a:buSzPts val="1300"/>
              <a:buFont typeface="PT Sans"/>
              <a:buChar char="●"/>
            </a:pPr>
            <a:r>
              <a:rPr lang="en" u="sng">
                <a:latin typeface="PT Sans"/>
                <a:ea typeface="PT Sans"/>
                <a:cs typeface="PT Sans"/>
                <a:sym typeface="PT Sans"/>
              </a:rPr>
              <a:t>OR Cx</a:t>
            </a:r>
            <a:r>
              <a:rPr lang="en">
                <a:latin typeface="PT Sans"/>
                <a:ea typeface="PT Sans"/>
                <a:cs typeface="PT Sans"/>
                <a:sym typeface="PT Sans"/>
              </a:rPr>
              <a:t>: </a:t>
            </a:r>
            <a:r>
              <a:rPr lang="en" b="1">
                <a:solidFill>
                  <a:srgbClr val="3B71CA"/>
                </a:solidFill>
                <a:latin typeface="PT Sans"/>
                <a:ea typeface="PT Sans"/>
                <a:cs typeface="PT Sans"/>
                <a:sym typeface="PT Sans"/>
              </a:rPr>
              <a:t>MRSA</a:t>
            </a:r>
            <a:r>
              <a:rPr lang="en">
                <a:solidFill>
                  <a:srgbClr val="3B71CA"/>
                </a:solidFill>
                <a:latin typeface="PT Sans"/>
                <a:ea typeface="PT Sans"/>
                <a:cs typeface="PT Sans"/>
                <a:sym typeface="PT Sans"/>
              </a:rPr>
              <a:t> </a:t>
            </a:r>
            <a:r>
              <a:rPr lang="en">
                <a:latin typeface="PT Sans"/>
                <a:ea typeface="PT Sans"/>
                <a:cs typeface="PT Sans"/>
                <a:sym typeface="PT Sans"/>
              </a:rPr>
              <a:t>&amp; </a:t>
            </a:r>
            <a:r>
              <a:rPr lang="en" b="1">
                <a:latin typeface="PT Sans"/>
                <a:ea typeface="PT Sans"/>
                <a:cs typeface="PT Sans"/>
                <a:sym typeface="PT Sans"/>
              </a:rPr>
              <a:t>E </a:t>
            </a:r>
            <a:r>
              <a:rPr lang="en" b="1">
                <a:solidFill>
                  <a:srgbClr val="3B71CA"/>
                </a:solidFill>
                <a:latin typeface="PT Sans"/>
                <a:ea typeface="PT Sans"/>
                <a:cs typeface="PT Sans"/>
                <a:sym typeface="PT Sans"/>
              </a:rPr>
              <a:t>cloacae</a:t>
            </a:r>
            <a:r>
              <a:rPr lang="en">
                <a:solidFill>
                  <a:srgbClr val="3B71CA"/>
                </a:solidFill>
                <a:latin typeface="PT Sans"/>
                <a:ea typeface="PT Sans"/>
                <a:cs typeface="PT Sans"/>
                <a:sym typeface="PT Sans"/>
              </a:rPr>
              <a:t> </a:t>
            </a:r>
            <a:endParaRPr>
              <a:solidFill>
                <a:srgbClr val="3B71CA"/>
              </a:solidFill>
              <a:latin typeface="PT Sans"/>
              <a:ea typeface="PT Sans"/>
              <a:cs typeface="PT Sans"/>
              <a:sym typeface="PT Sans"/>
            </a:endParaRPr>
          </a:p>
        </p:txBody>
      </p:sp>
      <p:sp>
        <p:nvSpPr>
          <p:cNvPr id="370" name="Google Shape;370;p42"/>
          <p:cNvSpPr txBox="1">
            <a:spLocks noGrp="1"/>
          </p:cNvSpPr>
          <p:nvPr>
            <p:ph type="body" idx="2"/>
          </p:nvPr>
        </p:nvSpPr>
        <p:spPr>
          <a:xfrm>
            <a:off x="4643600" y="1731175"/>
            <a:ext cx="3774300" cy="288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latin typeface="PT Sans"/>
                <a:ea typeface="PT Sans"/>
                <a:cs typeface="PT Sans"/>
                <a:sym typeface="PT Sans"/>
              </a:rPr>
              <a:t>Trans</a:t>
            </a:r>
            <a:r>
              <a:rPr lang="en" b="1" u="sng">
                <a:solidFill>
                  <a:srgbClr val="896110"/>
                </a:solidFill>
                <a:latin typeface="PT Sans"/>
                <a:ea typeface="PT Sans"/>
                <a:cs typeface="PT Sans"/>
                <a:sym typeface="PT Sans"/>
              </a:rPr>
              <a:t>thoracic</a:t>
            </a:r>
            <a:r>
              <a:rPr lang="en" b="1" u="sng">
                <a:latin typeface="PT Sans"/>
                <a:ea typeface="PT Sans"/>
                <a:cs typeface="PT Sans"/>
                <a:sym typeface="PT Sans"/>
              </a:rPr>
              <a:t> echo</a:t>
            </a:r>
            <a:r>
              <a:rPr lang="en">
                <a:latin typeface="PT Sans"/>
                <a:ea typeface="PT Sans"/>
                <a:cs typeface="PT Sans"/>
                <a:sym typeface="PT Sans"/>
              </a:rPr>
              <a:t>: </a:t>
            </a:r>
            <a:r>
              <a:rPr lang="en" b="1">
                <a:solidFill>
                  <a:srgbClr val="14A44D"/>
                </a:solidFill>
                <a:latin typeface="PT Sans"/>
                <a:ea typeface="PT Sans"/>
                <a:cs typeface="PT Sans"/>
                <a:sym typeface="PT Sans"/>
              </a:rPr>
              <a:t>adequate quality</a:t>
            </a:r>
            <a:r>
              <a:rPr lang="en">
                <a:latin typeface="PT Sans"/>
                <a:ea typeface="PT Sans"/>
                <a:cs typeface="PT Sans"/>
                <a:sym typeface="PT Sans"/>
              </a:rPr>
              <a:t>. Normal functioning bioprosthetic mitral and Sapien aortic valves</a:t>
            </a:r>
            <a:endParaRPr>
              <a:latin typeface="PT Sans"/>
              <a:ea typeface="PT Sans"/>
              <a:cs typeface="PT Sans"/>
              <a:sym typeface="PT Sans"/>
            </a:endParaRPr>
          </a:p>
          <a:p>
            <a:pPr marL="0" lvl="0" indent="0" algn="l" rtl="0">
              <a:spcBef>
                <a:spcPts val="1200"/>
              </a:spcBef>
              <a:spcAft>
                <a:spcPts val="0"/>
              </a:spcAft>
              <a:buNone/>
            </a:pPr>
            <a:r>
              <a:rPr lang="en" b="1" u="sng">
                <a:latin typeface="PT Sans"/>
                <a:ea typeface="PT Sans"/>
                <a:cs typeface="PT Sans"/>
                <a:sym typeface="PT Sans"/>
              </a:rPr>
              <a:t>Trans</a:t>
            </a:r>
            <a:r>
              <a:rPr lang="en" b="1" u="sng">
                <a:solidFill>
                  <a:srgbClr val="896110"/>
                </a:solidFill>
                <a:latin typeface="PT Sans"/>
                <a:ea typeface="PT Sans"/>
                <a:cs typeface="PT Sans"/>
                <a:sym typeface="PT Sans"/>
              </a:rPr>
              <a:t>esophageal</a:t>
            </a:r>
            <a:r>
              <a:rPr lang="en" b="1" u="sng">
                <a:latin typeface="PT Sans"/>
                <a:ea typeface="PT Sans"/>
                <a:cs typeface="PT Sans"/>
                <a:sym typeface="PT Sans"/>
              </a:rPr>
              <a:t> echo</a:t>
            </a:r>
            <a:r>
              <a:rPr lang="en">
                <a:latin typeface="PT Sans"/>
                <a:ea typeface="PT Sans"/>
                <a:cs typeface="PT Sans"/>
                <a:sym typeface="PT Sans"/>
              </a:rPr>
              <a:t>: Overall </a:t>
            </a:r>
            <a:r>
              <a:rPr lang="en" b="1">
                <a:solidFill>
                  <a:srgbClr val="14A44D"/>
                </a:solidFill>
                <a:latin typeface="PT Sans"/>
                <a:ea typeface="PT Sans"/>
                <a:cs typeface="PT Sans"/>
                <a:sym typeface="PT Sans"/>
              </a:rPr>
              <a:t>no evidence of infective endocarditis</a:t>
            </a:r>
            <a:endParaRPr b="1">
              <a:solidFill>
                <a:srgbClr val="14A44D"/>
              </a:solidFill>
              <a:latin typeface="PT Sans"/>
              <a:ea typeface="PT Sans"/>
              <a:cs typeface="PT Sans"/>
              <a:sym typeface="PT Sans"/>
            </a:endParaRPr>
          </a:p>
          <a:p>
            <a:pPr marL="457200" lvl="0" indent="-311150" algn="l" rtl="0">
              <a:spcBef>
                <a:spcPts val="0"/>
              </a:spcBef>
              <a:spcAft>
                <a:spcPts val="0"/>
              </a:spcAft>
              <a:buSzPts val="1300"/>
              <a:buChar char="●"/>
            </a:pPr>
            <a:r>
              <a:rPr lang="en" u="sng">
                <a:latin typeface="PT Sans"/>
                <a:ea typeface="PT Sans"/>
                <a:cs typeface="PT Sans"/>
                <a:sym typeface="PT Sans"/>
              </a:rPr>
              <a:t>Aortic prosthesis</a:t>
            </a:r>
            <a:r>
              <a:rPr lang="en">
                <a:latin typeface="PT Sans"/>
                <a:ea typeface="PT Sans"/>
                <a:cs typeface="PT Sans"/>
                <a:sym typeface="PT Sans"/>
              </a:rPr>
              <a:t>: </a:t>
            </a:r>
            <a:r>
              <a:rPr lang="en">
                <a:latin typeface="PT Sans Narrow"/>
                <a:ea typeface="PT Sans Narrow"/>
                <a:cs typeface="PT Sans Narrow"/>
                <a:sym typeface="PT Sans Narrow"/>
              </a:rPr>
              <a:t>Normal-appearing with no paravalvular leak or evidence of vegetation</a:t>
            </a:r>
            <a:endParaRPr>
              <a:latin typeface="PT Sans Narrow"/>
              <a:ea typeface="PT Sans Narrow"/>
              <a:cs typeface="PT Sans Narrow"/>
              <a:sym typeface="PT Sans Narrow"/>
            </a:endParaRPr>
          </a:p>
          <a:p>
            <a:pPr marL="457200" lvl="0" indent="-311150" algn="l" rtl="0">
              <a:spcBef>
                <a:spcPts val="0"/>
              </a:spcBef>
              <a:spcAft>
                <a:spcPts val="0"/>
              </a:spcAft>
              <a:buSzPts val="1300"/>
              <a:buChar char="●"/>
            </a:pPr>
            <a:r>
              <a:rPr lang="en" u="sng">
                <a:latin typeface="PT Sans"/>
                <a:ea typeface="PT Sans"/>
                <a:cs typeface="PT Sans"/>
                <a:sym typeface="PT Sans"/>
              </a:rPr>
              <a:t>Mitral</a:t>
            </a:r>
            <a:r>
              <a:rPr lang="en">
                <a:latin typeface="PT Sans"/>
                <a:ea typeface="PT Sans"/>
                <a:cs typeface="PT Sans"/>
                <a:sym typeface="PT Sans"/>
              </a:rPr>
              <a:t>: </a:t>
            </a:r>
            <a:r>
              <a:rPr lang="en" b="1">
                <a:latin typeface="PT Sans Narrow"/>
                <a:ea typeface="PT Sans Narrow"/>
                <a:cs typeface="PT Sans Narrow"/>
                <a:sym typeface="PT Sans Narrow"/>
              </a:rPr>
              <a:t>Mild leaflet thickening and leaflet restriction</a:t>
            </a:r>
            <a:r>
              <a:rPr lang="en">
                <a:latin typeface="PT Sans Narrow"/>
                <a:ea typeface="PT Sans Narrow"/>
                <a:cs typeface="PT Sans Narrow"/>
                <a:sym typeface="PT Sans Narrow"/>
              </a:rPr>
              <a:t>. However, normal gradients and only mild mitral regurgitation. No paravalvular leak or vegetation</a:t>
            </a:r>
            <a:endParaRPr>
              <a:latin typeface="PT Sans Narrow"/>
              <a:ea typeface="PT Sans Narrow"/>
              <a:cs typeface="PT Sans Narrow"/>
              <a:sym typeface="PT Sans Narrow"/>
            </a:endParaRPr>
          </a:p>
        </p:txBody>
      </p:sp>
      <p:sp>
        <p:nvSpPr>
          <p:cNvPr id="371" name="Google Shape;371;p42"/>
          <p:cNvSpPr/>
          <p:nvPr/>
        </p:nvSpPr>
        <p:spPr>
          <a:xfrm>
            <a:off x="729325" y="1393075"/>
            <a:ext cx="3774300" cy="338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The foot </a:t>
            </a:r>
            <a:endParaRPr sz="1200">
              <a:solidFill>
                <a:srgbClr val="1A1A1A"/>
              </a:solidFill>
              <a:latin typeface="Open Sans"/>
              <a:ea typeface="Open Sans"/>
              <a:cs typeface="Open Sans"/>
              <a:sym typeface="Open Sans"/>
            </a:endParaRPr>
          </a:p>
        </p:txBody>
      </p:sp>
      <p:sp>
        <p:nvSpPr>
          <p:cNvPr id="372" name="Google Shape;372;p42"/>
          <p:cNvSpPr/>
          <p:nvPr/>
        </p:nvSpPr>
        <p:spPr>
          <a:xfrm>
            <a:off x="4643600" y="1393075"/>
            <a:ext cx="3774300" cy="338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The heart</a:t>
            </a:r>
            <a:endParaRPr sz="1200">
              <a:solidFill>
                <a:srgbClr val="1A1A1A"/>
              </a:solidFill>
              <a:latin typeface="Open Sans"/>
              <a:ea typeface="Open Sans"/>
              <a:cs typeface="Open Sans"/>
              <a:sym typeface="Open Sans"/>
            </a:endParaRPr>
          </a:p>
        </p:txBody>
      </p:sp>
      <p:sp>
        <p:nvSpPr>
          <p:cNvPr id="373" name="Google Shape;373;p42"/>
          <p:cNvSpPr/>
          <p:nvPr/>
        </p:nvSpPr>
        <p:spPr>
          <a:xfrm>
            <a:off x="729325" y="1795650"/>
            <a:ext cx="37743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4" name="Google Shape;374;p42"/>
          <p:cNvSpPr/>
          <p:nvPr/>
        </p:nvSpPr>
        <p:spPr>
          <a:xfrm>
            <a:off x="729325" y="2330850"/>
            <a:ext cx="3774300" cy="744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75" name="Google Shape;375;p42"/>
          <p:cNvSpPr/>
          <p:nvPr/>
        </p:nvSpPr>
        <p:spPr>
          <a:xfrm>
            <a:off x="4643600" y="2571750"/>
            <a:ext cx="3774300" cy="192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08" name="Google Shape;108;p16"/>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74 y/o F</a:t>
            </a:r>
            <a:r>
              <a:rPr lang="en"/>
              <a:t> with PMH including DM (A1c 7) c/b </a:t>
            </a:r>
            <a:r>
              <a:rPr lang="en" b="1"/>
              <a:t>R DFU</a:t>
            </a:r>
            <a:r>
              <a:rPr lang="en"/>
              <a:t>, CAD s/p CABG, Hx mechanical MVR (2015 &amp; 2021) on warfarin, s/p TAVR (9 mo ago), CKD3 p/w </a:t>
            </a:r>
            <a:r>
              <a:rPr lang="en" b="1">
                <a:solidFill>
                  <a:srgbClr val="DC4C64"/>
                </a:solidFill>
              </a:rPr>
              <a:t>worsening R foot wound</a:t>
            </a:r>
            <a:endParaRPr/>
          </a:p>
          <a:p>
            <a:pPr marL="457200" lvl="0" indent="-311150" algn="l" rtl="0">
              <a:spcBef>
                <a:spcPts val="1200"/>
              </a:spcBef>
              <a:spcAft>
                <a:spcPts val="0"/>
              </a:spcAft>
              <a:buClr>
                <a:schemeClr val="lt1"/>
              </a:buClr>
              <a:buSzPts val="1300"/>
              <a:buChar char="●"/>
            </a:pPr>
            <a:r>
              <a:rPr lang="en" b="1">
                <a:solidFill>
                  <a:schemeClr val="lt1"/>
                </a:solidFill>
              </a:rPr>
              <a:t>Past few days</a:t>
            </a:r>
            <a:r>
              <a:rPr lang="en">
                <a:solidFill>
                  <a:schemeClr val="lt1"/>
                </a:solidFill>
              </a:rPr>
              <a:t>, </a:t>
            </a:r>
            <a:r>
              <a:rPr lang="en" b="1">
                <a:solidFill>
                  <a:schemeClr val="lt1"/>
                </a:solidFill>
              </a:rPr>
              <a:t>foot has been</a:t>
            </a:r>
            <a:r>
              <a:rPr lang="en">
                <a:solidFill>
                  <a:schemeClr val="lt1"/>
                </a:solidFill>
              </a:rPr>
              <a:t> red, warm, and swollen</a:t>
            </a:r>
            <a:endParaRPr>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Two days ago</a:t>
            </a:r>
            <a:r>
              <a:rPr lang="en">
                <a:solidFill>
                  <a:schemeClr val="lt1"/>
                </a:solidFill>
              </a:rPr>
              <a:t> might have had episode of </a:t>
            </a:r>
            <a:r>
              <a:rPr lang="en" b="1">
                <a:solidFill>
                  <a:schemeClr val="lt1"/>
                </a:solidFill>
              </a:rPr>
              <a:t>chills</a:t>
            </a:r>
            <a:r>
              <a:rPr lang="en">
                <a:solidFill>
                  <a:schemeClr val="lt1"/>
                </a:solidFill>
              </a:rPr>
              <a:t>, but none since</a:t>
            </a:r>
            <a:endParaRPr>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Mild cough</a:t>
            </a:r>
            <a:r>
              <a:rPr lang="en">
                <a:solidFill>
                  <a:schemeClr val="lt1"/>
                </a:solidFill>
              </a:rPr>
              <a:t> for </a:t>
            </a:r>
            <a:r>
              <a:rPr lang="en" b="1">
                <a:solidFill>
                  <a:schemeClr val="lt1"/>
                </a:solidFill>
              </a:rPr>
              <a:t>past 3 days</a:t>
            </a:r>
            <a:endParaRPr b="1">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Chronic diarrhea</a:t>
            </a:r>
            <a:r>
              <a:rPr lang="en">
                <a:solidFill>
                  <a:schemeClr val="lt1"/>
                </a:solidFill>
              </a:rPr>
              <a:t> for some time</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381" name="Google Shape;381;p43"/>
          <p:cNvSpPr txBox="1">
            <a:spLocks noGrp="1"/>
          </p:cNvSpPr>
          <p:nvPr>
            <p:ph type="body" idx="2"/>
          </p:nvPr>
        </p:nvSpPr>
        <p:spPr>
          <a:xfrm>
            <a:off x="4643600" y="1731175"/>
            <a:ext cx="3774300" cy="288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latin typeface="PT Sans"/>
                <a:ea typeface="PT Sans"/>
                <a:cs typeface="PT Sans"/>
                <a:sym typeface="PT Sans"/>
              </a:rPr>
              <a:t>Trans</a:t>
            </a:r>
            <a:r>
              <a:rPr lang="en" b="1" u="sng">
                <a:solidFill>
                  <a:srgbClr val="896110"/>
                </a:solidFill>
                <a:latin typeface="PT Sans"/>
                <a:ea typeface="PT Sans"/>
                <a:cs typeface="PT Sans"/>
                <a:sym typeface="PT Sans"/>
              </a:rPr>
              <a:t>thoracic</a:t>
            </a:r>
            <a:r>
              <a:rPr lang="en" b="1" u="sng">
                <a:latin typeface="PT Sans"/>
                <a:ea typeface="PT Sans"/>
                <a:cs typeface="PT Sans"/>
                <a:sym typeface="PT Sans"/>
              </a:rPr>
              <a:t> echo</a:t>
            </a:r>
            <a:r>
              <a:rPr lang="en">
                <a:latin typeface="PT Sans"/>
                <a:ea typeface="PT Sans"/>
                <a:cs typeface="PT Sans"/>
                <a:sym typeface="PT Sans"/>
              </a:rPr>
              <a:t>: </a:t>
            </a:r>
            <a:r>
              <a:rPr lang="en" b="1">
                <a:solidFill>
                  <a:srgbClr val="14A44D"/>
                </a:solidFill>
                <a:latin typeface="PT Sans"/>
                <a:ea typeface="PT Sans"/>
                <a:cs typeface="PT Sans"/>
                <a:sym typeface="PT Sans"/>
              </a:rPr>
              <a:t>adequate quality</a:t>
            </a:r>
            <a:r>
              <a:rPr lang="en">
                <a:latin typeface="PT Sans"/>
                <a:ea typeface="PT Sans"/>
                <a:cs typeface="PT Sans"/>
                <a:sym typeface="PT Sans"/>
              </a:rPr>
              <a:t>. Normal functioning bioprosthetic mitral and Sapien aortic valves</a:t>
            </a:r>
            <a:endParaRPr>
              <a:latin typeface="PT Sans"/>
              <a:ea typeface="PT Sans"/>
              <a:cs typeface="PT Sans"/>
              <a:sym typeface="PT Sans"/>
            </a:endParaRPr>
          </a:p>
          <a:p>
            <a:pPr marL="0" lvl="0" indent="0" algn="l" rtl="0">
              <a:spcBef>
                <a:spcPts val="1200"/>
              </a:spcBef>
              <a:spcAft>
                <a:spcPts val="0"/>
              </a:spcAft>
              <a:buNone/>
            </a:pPr>
            <a:r>
              <a:rPr lang="en" b="1" u="sng">
                <a:latin typeface="PT Sans"/>
                <a:ea typeface="PT Sans"/>
                <a:cs typeface="PT Sans"/>
                <a:sym typeface="PT Sans"/>
              </a:rPr>
              <a:t>Trans</a:t>
            </a:r>
            <a:r>
              <a:rPr lang="en" b="1" u="sng">
                <a:solidFill>
                  <a:srgbClr val="896110"/>
                </a:solidFill>
                <a:latin typeface="PT Sans"/>
                <a:ea typeface="PT Sans"/>
                <a:cs typeface="PT Sans"/>
                <a:sym typeface="PT Sans"/>
              </a:rPr>
              <a:t>esophageal</a:t>
            </a:r>
            <a:r>
              <a:rPr lang="en" b="1" u="sng">
                <a:latin typeface="PT Sans"/>
                <a:ea typeface="PT Sans"/>
                <a:cs typeface="PT Sans"/>
                <a:sym typeface="PT Sans"/>
              </a:rPr>
              <a:t> echo</a:t>
            </a:r>
            <a:r>
              <a:rPr lang="en">
                <a:latin typeface="PT Sans"/>
                <a:ea typeface="PT Sans"/>
                <a:cs typeface="PT Sans"/>
                <a:sym typeface="PT Sans"/>
              </a:rPr>
              <a:t>: Overall </a:t>
            </a:r>
            <a:r>
              <a:rPr lang="en" b="1">
                <a:solidFill>
                  <a:srgbClr val="14A44D"/>
                </a:solidFill>
                <a:latin typeface="PT Sans"/>
                <a:ea typeface="PT Sans"/>
                <a:cs typeface="PT Sans"/>
                <a:sym typeface="PT Sans"/>
              </a:rPr>
              <a:t>no evidence of infective endocarditis</a:t>
            </a:r>
            <a:endParaRPr b="1">
              <a:solidFill>
                <a:srgbClr val="14A44D"/>
              </a:solidFill>
              <a:latin typeface="PT Sans"/>
              <a:ea typeface="PT Sans"/>
              <a:cs typeface="PT Sans"/>
              <a:sym typeface="PT Sans"/>
            </a:endParaRPr>
          </a:p>
          <a:p>
            <a:pPr marL="457200" lvl="0" indent="-311150" algn="l" rtl="0">
              <a:spcBef>
                <a:spcPts val="0"/>
              </a:spcBef>
              <a:spcAft>
                <a:spcPts val="0"/>
              </a:spcAft>
              <a:buSzPts val="1300"/>
              <a:buChar char="●"/>
            </a:pPr>
            <a:r>
              <a:rPr lang="en" u="sng">
                <a:latin typeface="PT Sans"/>
                <a:ea typeface="PT Sans"/>
                <a:cs typeface="PT Sans"/>
                <a:sym typeface="PT Sans"/>
              </a:rPr>
              <a:t>Aortic prosthesis</a:t>
            </a:r>
            <a:r>
              <a:rPr lang="en">
                <a:latin typeface="PT Sans"/>
                <a:ea typeface="PT Sans"/>
                <a:cs typeface="PT Sans"/>
                <a:sym typeface="PT Sans"/>
              </a:rPr>
              <a:t>: </a:t>
            </a:r>
            <a:r>
              <a:rPr lang="en">
                <a:latin typeface="PT Sans Narrow"/>
                <a:ea typeface="PT Sans Narrow"/>
                <a:cs typeface="PT Sans Narrow"/>
                <a:sym typeface="PT Sans Narrow"/>
              </a:rPr>
              <a:t>Normal-appearing with no paravalvular leak or evidence of vegetation</a:t>
            </a:r>
            <a:endParaRPr>
              <a:latin typeface="PT Sans Narrow"/>
              <a:ea typeface="PT Sans Narrow"/>
              <a:cs typeface="PT Sans Narrow"/>
              <a:sym typeface="PT Sans Narrow"/>
            </a:endParaRPr>
          </a:p>
          <a:p>
            <a:pPr marL="457200" lvl="0" indent="-311150" algn="l" rtl="0">
              <a:spcBef>
                <a:spcPts val="0"/>
              </a:spcBef>
              <a:spcAft>
                <a:spcPts val="0"/>
              </a:spcAft>
              <a:buSzPts val="1300"/>
              <a:buChar char="●"/>
            </a:pPr>
            <a:r>
              <a:rPr lang="en" u="sng">
                <a:latin typeface="PT Sans"/>
                <a:ea typeface="PT Sans"/>
                <a:cs typeface="PT Sans"/>
                <a:sym typeface="PT Sans"/>
              </a:rPr>
              <a:t>Mitral</a:t>
            </a:r>
            <a:r>
              <a:rPr lang="en">
                <a:latin typeface="PT Sans"/>
                <a:ea typeface="PT Sans"/>
                <a:cs typeface="PT Sans"/>
                <a:sym typeface="PT Sans"/>
              </a:rPr>
              <a:t>: </a:t>
            </a:r>
            <a:r>
              <a:rPr lang="en" b="1">
                <a:latin typeface="PT Sans Narrow"/>
                <a:ea typeface="PT Sans Narrow"/>
                <a:cs typeface="PT Sans Narrow"/>
                <a:sym typeface="PT Sans Narrow"/>
              </a:rPr>
              <a:t>Mild leaflet thickening and leaflet restriction</a:t>
            </a:r>
            <a:r>
              <a:rPr lang="en">
                <a:latin typeface="PT Sans Narrow"/>
                <a:ea typeface="PT Sans Narrow"/>
                <a:cs typeface="PT Sans Narrow"/>
                <a:sym typeface="PT Sans Narrow"/>
              </a:rPr>
              <a:t>. However, normal gradients and only mild mitral regurgitation. No paravalvular leak or vegetation</a:t>
            </a:r>
            <a:endParaRPr>
              <a:latin typeface="PT Sans Narrow"/>
              <a:ea typeface="PT Sans Narrow"/>
              <a:cs typeface="PT Sans Narrow"/>
              <a:sym typeface="PT Sans Narrow"/>
            </a:endParaRPr>
          </a:p>
        </p:txBody>
      </p:sp>
      <p:sp>
        <p:nvSpPr>
          <p:cNvPr id="382" name="Google Shape;382;p43"/>
          <p:cNvSpPr/>
          <p:nvPr/>
        </p:nvSpPr>
        <p:spPr>
          <a:xfrm>
            <a:off x="729325" y="1393075"/>
            <a:ext cx="3774300" cy="338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The foot </a:t>
            </a:r>
            <a:endParaRPr sz="1200">
              <a:solidFill>
                <a:srgbClr val="1A1A1A"/>
              </a:solidFill>
              <a:latin typeface="Open Sans"/>
              <a:ea typeface="Open Sans"/>
              <a:cs typeface="Open Sans"/>
              <a:sym typeface="Open Sans"/>
            </a:endParaRPr>
          </a:p>
        </p:txBody>
      </p:sp>
      <p:sp>
        <p:nvSpPr>
          <p:cNvPr id="383" name="Google Shape;383;p43"/>
          <p:cNvSpPr/>
          <p:nvPr/>
        </p:nvSpPr>
        <p:spPr>
          <a:xfrm>
            <a:off x="4643600" y="1393075"/>
            <a:ext cx="3774300" cy="338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The heart</a:t>
            </a:r>
            <a:endParaRPr sz="1200">
              <a:solidFill>
                <a:srgbClr val="1A1A1A"/>
              </a:solidFill>
              <a:latin typeface="Open Sans"/>
              <a:ea typeface="Open Sans"/>
              <a:cs typeface="Open Sans"/>
              <a:sym typeface="Open Sans"/>
            </a:endParaRPr>
          </a:p>
        </p:txBody>
      </p:sp>
      <p:sp>
        <p:nvSpPr>
          <p:cNvPr id="384" name="Google Shape;384;p43"/>
          <p:cNvSpPr/>
          <p:nvPr/>
        </p:nvSpPr>
        <p:spPr>
          <a:xfrm>
            <a:off x="4643600" y="1731175"/>
            <a:ext cx="3774300" cy="801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5" name="Google Shape;385;p43"/>
          <p:cNvSpPr/>
          <p:nvPr/>
        </p:nvSpPr>
        <p:spPr>
          <a:xfrm>
            <a:off x="4643600" y="2571750"/>
            <a:ext cx="3774300" cy="1923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86" name="Google Shape;386;p43"/>
          <p:cNvSpPr txBox="1">
            <a:spLocks noGrp="1"/>
          </p:cNvSpPr>
          <p:nvPr>
            <p:ph type="body" idx="1"/>
          </p:nvPr>
        </p:nvSpPr>
        <p:spPr>
          <a:xfrm>
            <a:off x="729325" y="1731175"/>
            <a:ext cx="3774300" cy="192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latin typeface="PT Sans"/>
                <a:ea typeface="PT Sans"/>
                <a:cs typeface="PT Sans"/>
                <a:sym typeface="PT Sans"/>
              </a:rPr>
              <a:t>MRI forefoot</a:t>
            </a:r>
            <a:r>
              <a:rPr lang="en">
                <a:latin typeface="PT Sans"/>
                <a:ea typeface="PT Sans"/>
                <a:cs typeface="PT Sans"/>
                <a:sym typeface="PT Sans"/>
              </a:rPr>
              <a:t>: </a:t>
            </a:r>
            <a:r>
              <a:rPr lang="en" b="1">
                <a:solidFill>
                  <a:srgbClr val="DF382C"/>
                </a:solidFill>
                <a:latin typeface="PT Sans"/>
                <a:ea typeface="PT Sans"/>
                <a:cs typeface="PT Sans"/>
                <a:sym typeface="PT Sans"/>
              </a:rPr>
              <a:t>Septic arthritis / osteomyelitis</a:t>
            </a:r>
            <a:r>
              <a:rPr lang="en">
                <a:latin typeface="PT Sans"/>
                <a:ea typeface="PT Sans"/>
                <a:cs typeface="PT Sans"/>
                <a:sym typeface="PT Sans"/>
              </a:rPr>
              <a:t> involving the great toe metatarsophalangeal joint</a:t>
            </a:r>
            <a:endParaRPr>
              <a:latin typeface="PT Sans"/>
              <a:ea typeface="PT Sans"/>
              <a:cs typeface="PT Sans"/>
              <a:sym typeface="PT Sans"/>
            </a:endParaRPr>
          </a:p>
          <a:p>
            <a:pPr marL="0" lvl="0" indent="0" algn="l" rtl="0">
              <a:spcBef>
                <a:spcPts val="1200"/>
              </a:spcBef>
              <a:spcAft>
                <a:spcPts val="0"/>
              </a:spcAft>
              <a:buNone/>
            </a:pPr>
            <a:r>
              <a:rPr lang="en" b="1" u="sng">
                <a:latin typeface="PT Sans"/>
                <a:ea typeface="PT Sans"/>
                <a:cs typeface="PT Sans"/>
                <a:sym typeface="PT Sans"/>
              </a:rPr>
              <a:t>OR</a:t>
            </a:r>
            <a:r>
              <a:rPr lang="en">
                <a:latin typeface="PT Sans"/>
                <a:ea typeface="PT Sans"/>
                <a:cs typeface="PT Sans"/>
                <a:sym typeface="PT Sans"/>
              </a:rPr>
              <a:t>: </a:t>
            </a:r>
            <a:r>
              <a:rPr lang="en" b="1">
                <a:latin typeface="PT Sans"/>
                <a:ea typeface="PT Sans"/>
                <a:cs typeface="PT Sans"/>
                <a:sym typeface="PT Sans"/>
              </a:rPr>
              <a:t>Amputation</a:t>
            </a:r>
            <a:r>
              <a:rPr lang="en">
                <a:latin typeface="PT Sans"/>
                <a:ea typeface="PT Sans"/>
                <a:cs typeface="PT Sans"/>
                <a:sym typeface="PT Sans"/>
              </a:rPr>
              <a:t> of right great toe</a:t>
            </a:r>
            <a:endParaRPr>
              <a:latin typeface="PT Sans"/>
              <a:ea typeface="PT Sans"/>
              <a:cs typeface="PT Sans"/>
              <a:sym typeface="PT Sans"/>
            </a:endParaRPr>
          </a:p>
          <a:p>
            <a:pPr marL="457200" lvl="0" indent="-311150" algn="l" rtl="0">
              <a:spcBef>
                <a:spcPts val="0"/>
              </a:spcBef>
              <a:spcAft>
                <a:spcPts val="0"/>
              </a:spcAft>
              <a:buSzPts val="1300"/>
              <a:buFont typeface="PT Sans"/>
              <a:buChar char="●"/>
            </a:pPr>
            <a:r>
              <a:rPr lang="en" u="sng">
                <a:latin typeface="PT Sans"/>
                <a:ea typeface="PT Sans"/>
                <a:cs typeface="PT Sans"/>
                <a:sym typeface="PT Sans"/>
              </a:rPr>
              <a:t>OR Cx</a:t>
            </a:r>
            <a:r>
              <a:rPr lang="en">
                <a:latin typeface="PT Sans"/>
                <a:ea typeface="PT Sans"/>
                <a:cs typeface="PT Sans"/>
                <a:sym typeface="PT Sans"/>
              </a:rPr>
              <a:t>: </a:t>
            </a:r>
            <a:r>
              <a:rPr lang="en" b="1">
                <a:solidFill>
                  <a:srgbClr val="3B71CA"/>
                </a:solidFill>
                <a:latin typeface="PT Sans"/>
                <a:ea typeface="PT Sans"/>
                <a:cs typeface="PT Sans"/>
                <a:sym typeface="PT Sans"/>
              </a:rPr>
              <a:t>MRSA</a:t>
            </a:r>
            <a:r>
              <a:rPr lang="en">
                <a:solidFill>
                  <a:srgbClr val="3B71CA"/>
                </a:solidFill>
                <a:latin typeface="PT Sans"/>
                <a:ea typeface="PT Sans"/>
                <a:cs typeface="PT Sans"/>
                <a:sym typeface="PT Sans"/>
              </a:rPr>
              <a:t> </a:t>
            </a:r>
            <a:r>
              <a:rPr lang="en">
                <a:latin typeface="PT Sans"/>
                <a:ea typeface="PT Sans"/>
                <a:cs typeface="PT Sans"/>
                <a:sym typeface="PT Sans"/>
              </a:rPr>
              <a:t>&amp; </a:t>
            </a:r>
            <a:r>
              <a:rPr lang="en" b="1">
                <a:solidFill>
                  <a:srgbClr val="3B71CA"/>
                </a:solidFill>
                <a:latin typeface="PT Sans"/>
                <a:ea typeface="PT Sans"/>
                <a:cs typeface="PT Sans"/>
                <a:sym typeface="PT Sans"/>
              </a:rPr>
              <a:t>E cloacae</a:t>
            </a:r>
            <a:r>
              <a:rPr lang="en">
                <a:solidFill>
                  <a:srgbClr val="3B71CA"/>
                </a:solidFill>
                <a:latin typeface="PT Sans"/>
                <a:ea typeface="PT Sans"/>
                <a:cs typeface="PT Sans"/>
                <a:sym typeface="PT Sans"/>
              </a:rPr>
              <a:t> </a:t>
            </a:r>
            <a:endParaRPr>
              <a:solidFill>
                <a:srgbClr val="3B71CA"/>
              </a:solidFill>
              <a:latin typeface="PT Sans"/>
              <a:ea typeface="PT Sans"/>
              <a:cs typeface="PT Sans"/>
              <a:sym typeface="PT Sans"/>
            </a:endParaRPr>
          </a:p>
        </p:txBody>
      </p:sp>
      <p:sp>
        <p:nvSpPr>
          <p:cNvPr id="387" name="Google Shape;387;p43"/>
          <p:cNvSpPr/>
          <p:nvPr/>
        </p:nvSpPr>
        <p:spPr>
          <a:xfrm>
            <a:off x="729325" y="1795650"/>
            <a:ext cx="3774300" cy="53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Hospital course</a:t>
            </a:r>
            <a:endParaRPr/>
          </a:p>
        </p:txBody>
      </p:sp>
      <p:sp>
        <p:nvSpPr>
          <p:cNvPr id="393" name="Google Shape;393;p44"/>
          <p:cNvSpPr txBox="1">
            <a:spLocks noGrp="1"/>
          </p:cNvSpPr>
          <p:nvPr>
            <p:ph type="body" idx="1"/>
          </p:nvPr>
        </p:nvSpPr>
        <p:spPr>
          <a:xfrm>
            <a:off x="729325" y="1731175"/>
            <a:ext cx="3774300" cy="192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latin typeface="PT Sans"/>
                <a:ea typeface="PT Sans"/>
                <a:cs typeface="PT Sans"/>
                <a:sym typeface="PT Sans"/>
              </a:rPr>
              <a:t>MRI forefoot</a:t>
            </a:r>
            <a:r>
              <a:rPr lang="en">
                <a:latin typeface="PT Sans"/>
                <a:ea typeface="PT Sans"/>
                <a:cs typeface="PT Sans"/>
                <a:sym typeface="PT Sans"/>
              </a:rPr>
              <a:t>: </a:t>
            </a:r>
            <a:r>
              <a:rPr lang="en" b="1">
                <a:solidFill>
                  <a:srgbClr val="DF382C"/>
                </a:solidFill>
                <a:latin typeface="PT Sans"/>
                <a:ea typeface="PT Sans"/>
                <a:cs typeface="PT Sans"/>
                <a:sym typeface="PT Sans"/>
              </a:rPr>
              <a:t>Septic arthritis / osteomyelitis</a:t>
            </a:r>
            <a:r>
              <a:rPr lang="en">
                <a:latin typeface="PT Sans"/>
                <a:ea typeface="PT Sans"/>
                <a:cs typeface="PT Sans"/>
                <a:sym typeface="PT Sans"/>
              </a:rPr>
              <a:t> involving the great toe metatarsophalangeal joint</a:t>
            </a:r>
            <a:endParaRPr>
              <a:latin typeface="PT Sans"/>
              <a:ea typeface="PT Sans"/>
              <a:cs typeface="PT Sans"/>
              <a:sym typeface="PT Sans"/>
            </a:endParaRPr>
          </a:p>
          <a:p>
            <a:pPr marL="0" lvl="0" indent="0" algn="l" rtl="0">
              <a:spcBef>
                <a:spcPts val="1200"/>
              </a:spcBef>
              <a:spcAft>
                <a:spcPts val="0"/>
              </a:spcAft>
              <a:buNone/>
            </a:pPr>
            <a:r>
              <a:rPr lang="en" b="1" u="sng">
                <a:latin typeface="PT Sans"/>
                <a:ea typeface="PT Sans"/>
                <a:cs typeface="PT Sans"/>
                <a:sym typeface="PT Sans"/>
              </a:rPr>
              <a:t>OR</a:t>
            </a:r>
            <a:r>
              <a:rPr lang="en">
                <a:latin typeface="PT Sans"/>
                <a:ea typeface="PT Sans"/>
                <a:cs typeface="PT Sans"/>
                <a:sym typeface="PT Sans"/>
              </a:rPr>
              <a:t>: </a:t>
            </a:r>
            <a:r>
              <a:rPr lang="en" b="1">
                <a:latin typeface="PT Sans"/>
                <a:ea typeface="PT Sans"/>
                <a:cs typeface="PT Sans"/>
                <a:sym typeface="PT Sans"/>
              </a:rPr>
              <a:t>Amputation</a:t>
            </a:r>
            <a:r>
              <a:rPr lang="en">
                <a:latin typeface="PT Sans"/>
                <a:ea typeface="PT Sans"/>
                <a:cs typeface="PT Sans"/>
                <a:sym typeface="PT Sans"/>
              </a:rPr>
              <a:t> of right great toe</a:t>
            </a:r>
            <a:endParaRPr>
              <a:latin typeface="PT Sans"/>
              <a:ea typeface="PT Sans"/>
              <a:cs typeface="PT Sans"/>
              <a:sym typeface="PT Sans"/>
            </a:endParaRPr>
          </a:p>
          <a:p>
            <a:pPr marL="457200" lvl="0" indent="-311150" algn="l" rtl="0">
              <a:spcBef>
                <a:spcPts val="0"/>
              </a:spcBef>
              <a:spcAft>
                <a:spcPts val="0"/>
              </a:spcAft>
              <a:buSzPts val="1300"/>
              <a:buFont typeface="PT Sans"/>
              <a:buChar char="●"/>
            </a:pPr>
            <a:r>
              <a:rPr lang="en" u="sng">
                <a:latin typeface="PT Sans"/>
                <a:ea typeface="PT Sans"/>
                <a:cs typeface="PT Sans"/>
                <a:sym typeface="PT Sans"/>
              </a:rPr>
              <a:t>OR Cx</a:t>
            </a:r>
            <a:r>
              <a:rPr lang="en">
                <a:latin typeface="PT Sans"/>
                <a:ea typeface="PT Sans"/>
                <a:cs typeface="PT Sans"/>
                <a:sym typeface="PT Sans"/>
              </a:rPr>
              <a:t>: </a:t>
            </a:r>
            <a:r>
              <a:rPr lang="en" b="1">
                <a:solidFill>
                  <a:srgbClr val="3B71CA"/>
                </a:solidFill>
                <a:latin typeface="PT Sans"/>
                <a:ea typeface="PT Sans"/>
                <a:cs typeface="PT Sans"/>
                <a:sym typeface="PT Sans"/>
              </a:rPr>
              <a:t>MRSA</a:t>
            </a:r>
            <a:r>
              <a:rPr lang="en">
                <a:solidFill>
                  <a:srgbClr val="3B71CA"/>
                </a:solidFill>
                <a:latin typeface="PT Sans"/>
                <a:ea typeface="PT Sans"/>
                <a:cs typeface="PT Sans"/>
                <a:sym typeface="PT Sans"/>
              </a:rPr>
              <a:t> </a:t>
            </a:r>
            <a:r>
              <a:rPr lang="en">
                <a:latin typeface="PT Sans"/>
                <a:ea typeface="PT Sans"/>
                <a:cs typeface="PT Sans"/>
                <a:sym typeface="PT Sans"/>
              </a:rPr>
              <a:t>&amp; </a:t>
            </a:r>
            <a:r>
              <a:rPr lang="en" b="1">
                <a:solidFill>
                  <a:srgbClr val="3B71CA"/>
                </a:solidFill>
                <a:latin typeface="PT Sans"/>
                <a:ea typeface="PT Sans"/>
                <a:cs typeface="PT Sans"/>
                <a:sym typeface="PT Sans"/>
              </a:rPr>
              <a:t>E cloacae</a:t>
            </a:r>
            <a:r>
              <a:rPr lang="en">
                <a:solidFill>
                  <a:srgbClr val="3B71CA"/>
                </a:solidFill>
                <a:latin typeface="PT Sans"/>
                <a:ea typeface="PT Sans"/>
                <a:cs typeface="PT Sans"/>
                <a:sym typeface="PT Sans"/>
              </a:rPr>
              <a:t> </a:t>
            </a:r>
            <a:endParaRPr>
              <a:solidFill>
                <a:srgbClr val="3B71CA"/>
              </a:solidFill>
              <a:latin typeface="PT Sans"/>
              <a:ea typeface="PT Sans"/>
              <a:cs typeface="PT Sans"/>
              <a:sym typeface="PT Sans"/>
            </a:endParaRPr>
          </a:p>
        </p:txBody>
      </p:sp>
      <p:sp>
        <p:nvSpPr>
          <p:cNvPr id="394" name="Google Shape;394;p44"/>
          <p:cNvSpPr txBox="1">
            <a:spLocks noGrp="1"/>
          </p:cNvSpPr>
          <p:nvPr>
            <p:ph type="body" idx="2"/>
          </p:nvPr>
        </p:nvSpPr>
        <p:spPr>
          <a:xfrm>
            <a:off x="4643600" y="1731175"/>
            <a:ext cx="3774300" cy="288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latin typeface="PT Sans"/>
                <a:ea typeface="PT Sans"/>
                <a:cs typeface="PT Sans"/>
                <a:sym typeface="PT Sans"/>
              </a:rPr>
              <a:t>Trans</a:t>
            </a:r>
            <a:r>
              <a:rPr lang="en" b="1" u="sng">
                <a:solidFill>
                  <a:srgbClr val="896110"/>
                </a:solidFill>
                <a:latin typeface="PT Sans"/>
                <a:ea typeface="PT Sans"/>
                <a:cs typeface="PT Sans"/>
                <a:sym typeface="PT Sans"/>
              </a:rPr>
              <a:t>thoracic</a:t>
            </a:r>
            <a:r>
              <a:rPr lang="en" b="1" u="sng">
                <a:latin typeface="PT Sans"/>
                <a:ea typeface="PT Sans"/>
                <a:cs typeface="PT Sans"/>
                <a:sym typeface="PT Sans"/>
              </a:rPr>
              <a:t> echo</a:t>
            </a:r>
            <a:r>
              <a:rPr lang="en">
                <a:latin typeface="PT Sans"/>
                <a:ea typeface="PT Sans"/>
                <a:cs typeface="PT Sans"/>
                <a:sym typeface="PT Sans"/>
              </a:rPr>
              <a:t>: </a:t>
            </a:r>
            <a:r>
              <a:rPr lang="en" b="1">
                <a:solidFill>
                  <a:srgbClr val="14A44D"/>
                </a:solidFill>
                <a:latin typeface="PT Sans"/>
                <a:ea typeface="PT Sans"/>
                <a:cs typeface="PT Sans"/>
                <a:sym typeface="PT Sans"/>
              </a:rPr>
              <a:t>adequate quality</a:t>
            </a:r>
            <a:r>
              <a:rPr lang="en">
                <a:latin typeface="PT Sans"/>
                <a:ea typeface="PT Sans"/>
                <a:cs typeface="PT Sans"/>
                <a:sym typeface="PT Sans"/>
              </a:rPr>
              <a:t>. Normal functioning bioprosthetic mitral and Sapien aortic valves</a:t>
            </a:r>
            <a:endParaRPr>
              <a:latin typeface="PT Sans"/>
              <a:ea typeface="PT Sans"/>
              <a:cs typeface="PT Sans"/>
              <a:sym typeface="PT Sans"/>
            </a:endParaRPr>
          </a:p>
          <a:p>
            <a:pPr marL="0" lvl="0" indent="0" algn="l" rtl="0">
              <a:spcBef>
                <a:spcPts val="1200"/>
              </a:spcBef>
              <a:spcAft>
                <a:spcPts val="0"/>
              </a:spcAft>
              <a:buNone/>
            </a:pPr>
            <a:r>
              <a:rPr lang="en" b="1" u="sng">
                <a:latin typeface="PT Sans"/>
                <a:ea typeface="PT Sans"/>
                <a:cs typeface="PT Sans"/>
                <a:sym typeface="PT Sans"/>
              </a:rPr>
              <a:t>Trans</a:t>
            </a:r>
            <a:r>
              <a:rPr lang="en" b="1" u="sng">
                <a:solidFill>
                  <a:srgbClr val="896110"/>
                </a:solidFill>
                <a:latin typeface="PT Sans"/>
                <a:ea typeface="PT Sans"/>
                <a:cs typeface="PT Sans"/>
                <a:sym typeface="PT Sans"/>
              </a:rPr>
              <a:t>esophageal</a:t>
            </a:r>
            <a:r>
              <a:rPr lang="en" b="1" u="sng">
                <a:latin typeface="PT Sans"/>
                <a:ea typeface="PT Sans"/>
                <a:cs typeface="PT Sans"/>
                <a:sym typeface="PT Sans"/>
              </a:rPr>
              <a:t> echo</a:t>
            </a:r>
            <a:r>
              <a:rPr lang="en">
                <a:latin typeface="PT Sans"/>
                <a:ea typeface="PT Sans"/>
                <a:cs typeface="PT Sans"/>
                <a:sym typeface="PT Sans"/>
              </a:rPr>
              <a:t>: Overall </a:t>
            </a:r>
            <a:r>
              <a:rPr lang="en" b="1">
                <a:solidFill>
                  <a:srgbClr val="14A44D"/>
                </a:solidFill>
                <a:latin typeface="PT Sans"/>
                <a:ea typeface="PT Sans"/>
                <a:cs typeface="PT Sans"/>
                <a:sym typeface="PT Sans"/>
              </a:rPr>
              <a:t>no evidence of infective endocarditis</a:t>
            </a:r>
            <a:endParaRPr b="1">
              <a:solidFill>
                <a:srgbClr val="14A44D"/>
              </a:solidFill>
              <a:latin typeface="PT Sans"/>
              <a:ea typeface="PT Sans"/>
              <a:cs typeface="PT Sans"/>
              <a:sym typeface="PT Sans"/>
            </a:endParaRPr>
          </a:p>
          <a:p>
            <a:pPr marL="457200" lvl="0" indent="-311150" algn="l" rtl="0">
              <a:spcBef>
                <a:spcPts val="0"/>
              </a:spcBef>
              <a:spcAft>
                <a:spcPts val="0"/>
              </a:spcAft>
              <a:buSzPts val="1300"/>
              <a:buChar char="●"/>
            </a:pPr>
            <a:r>
              <a:rPr lang="en" u="sng">
                <a:latin typeface="PT Sans"/>
                <a:ea typeface="PT Sans"/>
                <a:cs typeface="PT Sans"/>
                <a:sym typeface="PT Sans"/>
              </a:rPr>
              <a:t>Aortic prosthesis</a:t>
            </a:r>
            <a:r>
              <a:rPr lang="en">
                <a:latin typeface="PT Sans"/>
                <a:ea typeface="PT Sans"/>
                <a:cs typeface="PT Sans"/>
                <a:sym typeface="PT Sans"/>
              </a:rPr>
              <a:t>: </a:t>
            </a:r>
            <a:r>
              <a:rPr lang="en">
                <a:latin typeface="PT Sans Narrow"/>
                <a:ea typeface="PT Sans Narrow"/>
                <a:cs typeface="PT Sans Narrow"/>
                <a:sym typeface="PT Sans Narrow"/>
              </a:rPr>
              <a:t>Normal-appearing with no paravalvular leak or evidence of vegetation</a:t>
            </a:r>
            <a:endParaRPr>
              <a:latin typeface="PT Sans Narrow"/>
              <a:ea typeface="PT Sans Narrow"/>
              <a:cs typeface="PT Sans Narrow"/>
              <a:sym typeface="PT Sans Narrow"/>
            </a:endParaRPr>
          </a:p>
          <a:p>
            <a:pPr marL="457200" lvl="0" indent="-311150" algn="l" rtl="0">
              <a:spcBef>
                <a:spcPts val="0"/>
              </a:spcBef>
              <a:spcAft>
                <a:spcPts val="0"/>
              </a:spcAft>
              <a:buSzPts val="1300"/>
              <a:buChar char="●"/>
            </a:pPr>
            <a:r>
              <a:rPr lang="en" u="sng">
                <a:latin typeface="PT Sans"/>
                <a:ea typeface="PT Sans"/>
                <a:cs typeface="PT Sans"/>
                <a:sym typeface="PT Sans"/>
              </a:rPr>
              <a:t>Mitral</a:t>
            </a:r>
            <a:r>
              <a:rPr lang="en">
                <a:latin typeface="PT Sans"/>
                <a:ea typeface="PT Sans"/>
                <a:cs typeface="PT Sans"/>
                <a:sym typeface="PT Sans"/>
              </a:rPr>
              <a:t>: </a:t>
            </a:r>
            <a:r>
              <a:rPr lang="en" b="1">
                <a:latin typeface="PT Sans Narrow"/>
                <a:ea typeface="PT Sans Narrow"/>
                <a:cs typeface="PT Sans Narrow"/>
                <a:sym typeface="PT Sans Narrow"/>
              </a:rPr>
              <a:t>Mild leaflet thickening and leaflet restriction</a:t>
            </a:r>
            <a:r>
              <a:rPr lang="en">
                <a:latin typeface="PT Sans Narrow"/>
                <a:ea typeface="PT Sans Narrow"/>
                <a:cs typeface="PT Sans Narrow"/>
                <a:sym typeface="PT Sans Narrow"/>
              </a:rPr>
              <a:t>. However, normal gradients and only mild mitral regurgitation. No paravalvular leak or vegetation</a:t>
            </a:r>
            <a:endParaRPr>
              <a:latin typeface="PT Sans Narrow"/>
              <a:ea typeface="PT Sans Narrow"/>
              <a:cs typeface="PT Sans Narrow"/>
              <a:sym typeface="PT Sans Narrow"/>
            </a:endParaRPr>
          </a:p>
        </p:txBody>
      </p:sp>
      <p:sp>
        <p:nvSpPr>
          <p:cNvPr id="395" name="Google Shape;395;p44"/>
          <p:cNvSpPr/>
          <p:nvPr/>
        </p:nvSpPr>
        <p:spPr>
          <a:xfrm>
            <a:off x="729325" y="1393075"/>
            <a:ext cx="3774300" cy="338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The foot </a:t>
            </a:r>
            <a:endParaRPr sz="1200">
              <a:solidFill>
                <a:srgbClr val="1A1A1A"/>
              </a:solidFill>
              <a:latin typeface="Open Sans"/>
              <a:ea typeface="Open Sans"/>
              <a:cs typeface="Open Sans"/>
              <a:sym typeface="Open Sans"/>
            </a:endParaRPr>
          </a:p>
        </p:txBody>
      </p:sp>
      <p:sp>
        <p:nvSpPr>
          <p:cNvPr id="396" name="Google Shape;396;p44"/>
          <p:cNvSpPr/>
          <p:nvPr/>
        </p:nvSpPr>
        <p:spPr>
          <a:xfrm>
            <a:off x="4643600" y="1393075"/>
            <a:ext cx="3774300" cy="338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The heart</a:t>
            </a:r>
            <a:endParaRPr sz="1200">
              <a:solidFill>
                <a:srgbClr val="1A1A1A"/>
              </a:solidFill>
              <a:latin typeface="Open Sans"/>
              <a:ea typeface="Open Sans"/>
              <a:cs typeface="Open Sans"/>
              <a:sym typeface="Open Sans"/>
            </a:endParaRPr>
          </a:p>
        </p:txBody>
      </p:sp>
      <p:sp>
        <p:nvSpPr>
          <p:cNvPr id="397" name="Google Shape;397;p44"/>
          <p:cNvSpPr/>
          <p:nvPr/>
        </p:nvSpPr>
        <p:spPr>
          <a:xfrm>
            <a:off x="729325" y="1795650"/>
            <a:ext cx="3774300" cy="1134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398" name="Google Shape;398;p44"/>
          <p:cNvSpPr/>
          <p:nvPr/>
        </p:nvSpPr>
        <p:spPr>
          <a:xfrm>
            <a:off x="4643600" y="1731175"/>
            <a:ext cx="3774300" cy="801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5"/>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[Q1.2] What caused the bacteremia?</a:t>
            </a:r>
            <a:endParaRPr/>
          </a:p>
        </p:txBody>
      </p:sp>
      <p:sp>
        <p:nvSpPr>
          <p:cNvPr id="404" name="Google Shape;404;p45"/>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05" name="Google Shape;405;p45"/>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46"/>
          <p:cNvPicPr preferRelativeResize="0"/>
          <p:nvPr/>
        </p:nvPicPr>
        <p:blipFill>
          <a:blip r:embed="rId3">
            <a:alphaModFix/>
          </a:blip>
          <a:stretch>
            <a:fillRect/>
          </a:stretch>
        </p:blipFill>
        <p:spPr>
          <a:xfrm>
            <a:off x="1262069" y="142870"/>
            <a:ext cx="6619875" cy="4857750"/>
          </a:xfrm>
          <a:prstGeom prst="rect">
            <a:avLst/>
          </a:prstGeom>
          <a:noFill/>
          <a:ln>
            <a:noFill/>
          </a:ln>
        </p:spPr>
      </p:pic>
      <p:pic>
        <p:nvPicPr>
          <p:cNvPr id="411" name="Google Shape;411;p46"/>
          <p:cNvPicPr preferRelativeResize="0"/>
          <p:nvPr/>
        </p:nvPicPr>
        <p:blipFill rotWithShape="1">
          <a:blip r:embed="rId4">
            <a:alphaModFix/>
          </a:blip>
          <a:srcRect t="3025"/>
          <a:stretch/>
        </p:blipFill>
        <p:spPr>
          <a:xfrm>
            <a:off x="1283688" y="142875"/>
            <a:ext cx="6555975" cy="4692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7"/>
          <p:cNvPicPr preferRelativeResize="0"/>
          <p:nvPr/>
        </p:nvPicPr>
        <p:blipFill rotWithShape="1">
          <a:blip r:embed="rId3">
            <a:alphaModFix/>
          </a:blip>
          <a:srcRect t="3025"/>
          <a:stretch/>
        </p:blipFill>
        <p:spPr>
          <a:xfrm>
            <a:off x="1283688" y="142875"/>
            <a:ext cx="6555975" cy="4692150"/>
          </a:xfrm>
          <a:prstGeom prst="rect">
            <a:avLst/>
          </a:prstGeom>
          <a:noFill/>
          <a:ln>
            <a:noFill/>
          </a:ln>
        </p:spPr>
      </p:pic>
      <p:pic>
        <p:nvPicPr>
          <p:cNvPr id="417" name="Google Shape;417;p47"/>
          <p:cNvPicPr preferRelativeResize="0"/>
          <p:nvPr/>
        </p:nvPicPr>
        <p:blipFill>
          <a:blip r:embed="rId4">
            <a:alphaModFix/>
          </a:blip>
          <a:stretch>
            <a:fillRect/>
          </a:stretch>
        </p:blipFill>
        <p:spPr>
          <a:xfrm>
            <a:off x="1262069" y="142870"/>
            <a:ext cx="6619875" cy="4857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8"/>
          <p:cNvPicPr preferRelativeResize="0"/>
          <p:nvPr/>
        </p:nvPicPr>
        <p:blipFill>
          <a:blip r:embed="rId3">
            <a:alphaModFix/>
          </a:blip>
          <a:stretch>
            <a:fillRect/>
          </a:stretch>
        </p:blipFill>
        <p:spPr>
          <a:xfrm>
            <a:off x="1372078" y="222925"/>
            <a:ext cx="6399855" cy="4844174"/>
          </a:xfrm>
          <a:prstGeom prst="rect">
            <a:avLst/>
          </a:prstGeom>
          <a:noFill/>
          <a:ln>
            <a:noFill/>
          </a:ln>
        </p:spPr>
      </p:pic>
      <p:pic>
        <p:nvPicPr>
          <p:cNvPr id="423" name="Google Shape;423;p48"/>
          <p:cNvPicPr preferRelativeResize="0"/>
          <p:nvPr/>
        </p:nvPicPr>
        <p:blipFill>
          <a:blip r:embed="rId4">
            <a:alphaModFix/>
          </a:blip>
          <a:stretch>
            <a:fillRect/>
          </a:stretch>
        </p:blipFill>
        <p:spPr>
          <a:xfrm>
            <a:off x="1433904" y="449734"/>
            <a:ext cx="6236204" cy="454645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49"/>
          <p:cNvPicPr preferRelativeResize="0"/>
          <p:nvPr/>
        </p:nvPicPr>
        <p:blipFill>
          <a:blip r:embed="rId3">
            <a:alphaModFix/>
          </a:blip>
          <a:stretch>
            <a:fillRect/>
          </a:stretch>
        </p:blipFill>
        <p:spPr>
          <a:xfrm>
            <a:off x="1433904" y="449734"/>
            <a:ext cx="6236204" cy="4546454"/>
          </a:xfrm>
          <a:prstGeom prst="rect">
            <a:avLst/>
          </a:prstGeom>
          <a:noFill/>
          <a:ln>
            <a:noFill/>
          </a:ln>
        </p:spPr>
      </p:pic>
      <p:pic>
        <p:nvPicPr>
          <p:cNvPr id="429" name="Google Shape;429;p49"/>
          <p:cNvPicPr preferRelativeResize="0"/>
          <p:nvPr/>
        </p:nvPicPr>
        <p:blipFill>
          <a:blip r:embed="rId4">
            <a:alphaModFix/>
          </a:blip>
          <a:stretch>
            <a:fillRect/>
          </a:stretch>
        </p:blipFill>
        <p:spPr>
          <a:xfrm>
            <a:off x="1372078" y="222925"/>
            <a:ext cx="6399855" cy="48441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50"/>
          <p:cNvPicPr preferRelativeResize="0"/>
          <p:nvPr/>
        </p:nvPicPr>
        <p:blipFill>
          <a:blip r:embed="rId3">
            <a:alphaModFix/>
          </a:blip>
          <a:stretch>
            <a:fillRect/>
          </a:stretch>
        </p:blipFill>
        <p:spPr>
          <a:xfrm>
            <a:off x="1185852" y="166688"/>
            <a:ext cx="6772275" cy="4810125"/>
          </a:xfrm>
          <a:prstGeom prst="rect">
            <a:avLst/>
          </a:prstGeom>
          <a:noFill/>
          <a:ln>
            <a:noFill/>
          </a:ln>
        </p:spPr>
      </p:pic>
      <p:pic>
        <p:nvPicPr>
          <p:cNvPr id="435" name="Google Shape;435;p50"/>
          <p:cNvPicPr preferRelativeResize="0"/>
          <p:nvPr/>
        </p:nvPicPr>
        <p:blipFill>
          <a:blip r:embed="rId4">
            <a:alphaModFix/>
          </a:blip>
          <a:stretch>
            <a:fillRect/>
          </a:stretch>
        </p:blipFill>
        <p:spPr>
          <a:xfrm>
            <a:off x="1227113" y="210038"/>
            <a:ext cx="6524625" cy="4733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51"/>
          <p:cNvPicPr preferRelativeResize="0"/>
          <p:nvPr/>
        </p:nvPicPr>
        <p:blipFill>
          <a:blip r:embed="rId3">
            <a:alphaModFix/>
          </a:blip>
          <a:stretch>
            <a:fillRect/>
          </a:stretch>
        </p:blipFill>
        <p:spPr>
          <a:xfrm>
            <a:off x="1227113" y="210038"/>
            <a:ext cx="6524625" cy="4733925"/>
          </a:xfrm>
          <a:prstGeom prst="rect">
            <a:avLst/>
          </a:prstGeom>
          <a:noFill/>
          <a:ln>
            <a:noFill/>
          </a:ln>
        </p:spPr>
      </p:pic>
      <p:pic>
        <p:nvPicPr>
          <p:cNvPr id="441" name="Google Shape;441;p51"/>
          <p:cNvPicPr preferRelativeResize="0"/>
          <p:nvPr/>
        </p:nvPicPr>
        <p:blipFill>
          <a:blip r:embed="rId4">
            <a:alphaModFix/>
          </a:blip>
          <a:stretch>
            <a:fillRect/>
          </a:stretch>
        </p:blipFill>
        <p:spPr>
          <a:xfrm>
            <a:off x="1185852" y="166688"/>
            <a:ext cx="6772275" cy="48101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800">
                <a:solidFill>
                  <a:srgbClr val="356635"/>
                </a:solidFill>
              </a:rPr>
              <a:t>Case 1:</a:t>
            </a:r>
            <a:r>
              <a:rPr lang="en" sz="2800"/>
              <a:t> Cardiac PET/CT</a:t>
            </a:r>
            <a:endParaRPr/>
          </a:p>
        </p:txBody>
      </p:sp>
      <p:sp>
        <p:nvSpPr>
          <p:cNvPr id="447" name="Google Shape;447;p52"/>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Postoperative change from mitral valve and aortic valve replacement with heterogeneous radiotracer activity, measuring SUV max up to 4.4, concerning for infection/inflammation. Mild FDG activity fusing to left ventricular wall, specifically apex area, measuring SUV max 3.5, nonspecific</a:t>
            </a:r>
            <a:endParaRPr/>
          </a:p>
          <a:p>
            <a:pPr marL="0" lvl="0" indent="0" algn="l" rtl="0">
              <a:spcBef>
                <a:spcPts val="1200"/>
              </a:spcBef>
              <a:spcAft>
                <a:spcPts val="0"/>
              </a:spcAft>
              <a:buNone/>
            </a:pPr>
            <a:r>
              <a:rPr lang="en" b="1"/>
              <a:t>IMPRESSION</a:t>
            </a:r>
            <a:r>
              <a:rPr lang="en"/>
              <a:t>:</a:t>
            </a:r>
            <a:endParaRPr/>
          </a:p>
          <a:p>
            <a:pPr marL="0" lvl="0" indent="0" algn="l" rtl="0">
              <a:spcBef>
                <a:spcPts val="0"/>
              </a:spcBef>
              <a:spcAft>
                <a:spcPts val="0"/>
              </a:spcAft>
              <a:buNone/>
            </a:pPr>
            <a:r>
              <a:rPr lang="en"/>
              <a:t>Postoperative change from mitral valve and aortic valve </a:t>
            </a:r>
            <a:endParaRPr/>
          </a:p>
          <a:p>
            <a:pPr marL="0" lvl="0" indent="0" algn="l" rtl="0">
              <a:spcBef>
                <a:spcPts val="0"/>
              </a:spcBef>
              <a:spcAft>
                <a:spcPts val="0"/>
              </a:spcAft>
              <a:buNone/>
            </a:pPr>
            <a:r>
              <a:rPr lang="en"/>
              <a:t>replacement with heterogeneous radiotracer activity, measuring </a:t>
            </a:r>
            <a:endParaRPr/>
          </a:p>
          <a:p>
            <a:pPr marL="0" lvl="0" indent="0" algn="l" rtl="0">
              <a:spcBef>
                <a:spcPts val="0"/>
              </a:spcBef>
              <a:spcAft>
                <a:spcPts val="0"/>
              </a:spcAft>
              <a:buNone/>
            </a:pPr>
            <a:r>
              <a:rPr lang="en"/>
              <a:t>SUV max up to 4.4, concerning for infection/inflammation.</a:t>
            </a:r>
            <a:endParaRPr/>
          </a:p>
        </p:txBody>
      </p:sp>
      <p:pic>
        <p:nvPicPr>
          <p:cNvPr id="448" name="Google Shape;448;p52"/>
          <p:cNvPicPr preferRelativeResize="0"/>
          <p:nvPr/>
        </p:nvPicPr>
        <p:blipFill>
          <a:blip r:embed="rId3">
            <a:alphaModFix/>
          </a:blip>
          <a:stretch>
            <a:fillRect/>
          </a:stretch>
        </p:blipFill>
        <p:spPr>
          <a:xfrm>
            <a:off x="5894648" y="2322298"/>
            <a:ext cx="3135225" cy="2321500"/>
          </a:xfrm>
          <a:prstGeom prst="rect">
            <a:avLst/>
          </a:prstGeom>
          <a:noFill/>
          <a:ln>
            <a:noFill/>
          </a:ln>
        </p:spPr>
      </p:pic>
      <p:sp>
        <p:nvSpPr>
          <p:cNvPr id="449" name="Google Shape;449;p52"/>
          <p:cNvSpPr txBox="1"/>
          <p:nvPr/>
        </p:nvSpPr>
        <p:spPr>
          <a:xfrm>
            <a:off x="5894750" y="4710550"/>
            <a:ext cx="3135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Non-specific LV wall uptake (arrows)</a:t>
            </a:r>
            <a:endParaRPr sz="1300">
              <a:solidFill>
                <a:schemeClr val="dk2"/>
              </a:solidFill>
              <a:latin typeface="Open Sans"/>
              <a:ea typeface="Open Sans"/>
              <a:cs typeface="Open Sans"/>
              <a:sym typeface="Open Sans"/>
            </a:endParaRPr>
          </a:p>
        </p:txBody>
      </p:sp>
      <p:sp>
        <p:nvSpPr>
          <p:cNvPr id="450" name="Google Shape;450;p52"/>
          <p:cNvSpPr/>
          <p:nvPr/>
        </p:nvSpPr>
        <p:spPr>
          <a:xfrm>
            <a:off x="1143825" y="3654175"/>
            <a:ext cx="3598500" cy="819000"/>
          </a:xfrm>
          <a:prstGeom prst="rect">
            <a:avLst/>
          </a:prstGeom>
          <a:solidFill>
            <a:srgbClr val="DCF1E4"/>
          </a:solidFill>
          <a:ln w="9525" cap="flat" cmpd="sng">
            <a:solidFill>
              <a:srgbClr val="0C622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0C622E"/>
                </a:solidFill>
                <a:latin typeface="Open Sans"/>
                <a:ea typeface="Open Sans"/>
                <a:cs typeface="Open Sans"/>
                <a:sym typeface="Open Sans"/>
              </a:rPr>
              <a:t>Treatment:</a:t>
            </a:r>
            <a:endParaRPr sz="1300">
              <a:solidFill>
                <a:srgbClr val="14A44D"/>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6 weeks dapto + cefepime + flagyl</a:t>
            </a:r>
            <a:endParaRPr sz="1300">
              <a:solidFill>
                <a:srgbClr val="1A1A1A"/>
              </a:solidFill>
              <a:latin typeface="Open Sans"/>
              <a:ea typeface="Open Sans"/>
              <a:cs typeface="Open Sans"/>
              <a:sym typeface="Open Sans"/>
            </a:endParaRPr>
          </a:p>
          <a:p>
            <a:pPr marL="457200" lvl="0" indent="-311150" algn="l" rtl="0">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Followed by suppressive amox</a:t>
            </a:r>
            <a:endParaRPr sz="1300">
              <a:solidFill>
                <a:srgbClr val="1A1A1A"/>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14" name="Google Shape;114;p17"/>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74 y/o F</a:t>
            </a:r>
            <a:r>
              <a:rPr lang="en"/>
              <a:t> with PMH including DM (A1c 7) c/b </a:t>
            </a:r>
            <a:r>
              <a:rPr lang="en" b="1"/>
              <a:t>R DFU</a:t>
            </a:r>
            <a:r>
              <a:rPr lang="en"/>
              <a:t>, CAD s/p CABG, Hx mechanical MVR (2015 &amp; 2021) on warfarin, s/p TAVR (9 mo ago), CKD3 p/w </a:t>
            </a:r>
            <a:r>
              <a:rPr lang="en" b="1">
                <a:solidFill>
                  <a:srgbClr val="DC4C64"/>
                </a:solidFill>
              </a:rPr>
              <a:t>worsening R foot wound</a:t>
            </a:r>
            <a:endParaRPr/>
          </a:p>
          <a:p>
            <a:pPr marL="457200" lvl="0" indent="-311150" algn="l" rtl="0">
              <a:spcBef>
                <a:spcPts val="1200"/>
              </a:spcBef>
              <a:spcAft>
                <a:spcPts val="0"/>
              </a:spcAft>
              <a:buSzPts val="1300"/>
              <a:buChar char="●"/>
            </a:pPr>
            <a:r>
              <a:rPr lang="en" b="1"/>
              <a:t>Past few days</a:t>
            </a:r>
            <a:r>
              <a:rPr lang="en"/>
              <a:t>, </a:t>
            </a:r>
            <a:r>
              <a:rPr lang="en" b="1">
                <a:solidFill>
                  <a:srgbClr val="3B71CA"/>
                </a:solidFill>
              </a:rPr>
              <a:t>foot has been</a:t>
            </a:r>
            <a:r>
              <a:rPr lang="en"/>
              <a:t> red, warm, and swollen</a:t>
            </a:r>
            <a:endParaRPr/>
          </a:p>
          <a:p>
            <a:pPr marL="457200" lvl="0" indent="-311150" algn="l" rtl="0">
              <a:spcBef>
                <a:spcPts val="0"/>
              </a:spcBef>
              <a:spcAft>
                <a:spcPts val="0"/>
              </a:spcAft>
              <a:buSzPts val="1300"/>
              <a:buChar char="●"/>
            </a:pPr>
            <a:r>
              <a:rPr lang="en" b="1"/>
              <a:t>Two days ago</a:t>
            </a:r>
            <a:r>
              <a:rPr lang="en"/>
              <a:t> might have had episode of </a:t>
            </a:r>
            <a:r>
              <a:rPr lang="en" b="1">
                <a:solidFill>
                  <a:srgbClr val="3B71CA"/>
                </a:solidFill>
              </a:rPr>
              <a:t>chills</a:t>
            </a:r>
            <a:r>
              <a:rPr lang="en"/>
              <a:t>, but none since</a:t>
            </a:r>
            <a:endParaRPr/>
          </a:p>
          <a:p>
            <a:pPr marL="457200" lvl="0" indent="-311150" algn="l" rtl="0">
              <a:spcBef>
                <a:spcPts val="0"/>
              </a:spcBef>
              <a:spcAft>
                <a:spcPts val="0"/>
              </a:spcAft>
              <a:buClr>
                <a:schemeClr val="lt1"/>
              </a:buClr>
              <a:buSzPts val="1300"/>
              <a:buChar char="●"/>
            </a:pPr>
            <a:r>
              <a:rPr lang="en" b="1">
                <a:solidFill>
                  <a:schemeClr val="lt1"/>
                </a:solidFill>
              </a:rPr>
              <a:t>Mild cough</a:t>
            </a:r>
            <a:r>
              <a:rPr lang="en">
                <a:solidFill>
                  <a:schemeClr val="lt1"/>
                </a:solidFill>
              </a:rPr>
              <a:t> for </a:t>
            </a:r>
            <a:r>
              <a:rPr lang="en" b="1">
                <a:solidFill>
                  <a:schemeClr val="lt1"/>
                </a:solidFill>
              </a:rPr>
              <a:t>past 3 days</a:t>
            </a:r>
            <a:endParaRPr b="1">
              <a:solidFill>
                <a:schemeClr val="lt1"/>
              </a:solidFill>
            </a:endParaRPr>
          </a:p>
          <a:p>
            <a:pPr marL="457200" lvl="0" indent="-311150" algn="l" rtl="0">
              <a:spcBef>
                <a:spcPts val="0"/>
              </a:spcBef>
              <a:spcAft>
                <a:spcPts val="0"/>
              </a:spcAft>
              <a:buClr>
                <a:schemeClr val="lt1"/>
              </a:buClr>
              <a:buSzPts val="1300"/>
              <a:buChar char="●"/>
            </a:pPr>
            <a:r>
              <a:rPr lang="en" b="1">
                <a:solidFill>
                  <a:schemeClr val="lt1"/>
                </a:solidFill>
              </a:rPr>
              <a:t>Chronic diarrhea</a:t>
            </a:r>
            <a:r>
              <a:rPr lang="en">
                <a:solidFill>
                  <a:schemeClr val="lt1"/>
                </a:solidFill>
              </a:rPr>
              <a:t> for some time</a:t>
            </a:r>
            <a:endParaRPr>
              <a:solidFill>
                <a:schemeClr val="lt1"/>
              </a:solidFill>
            </a:endParaRPr>
          </a:p>
        </p:txBody>
      </p:sp>
      <p:sp>
        <p:nvSpPr>
          <p:cNvPr id="115" name="Google Shape;115;p17"/>
          <p:cNvSpPr/>
          <p:nvPr/>
        </p:nvSpPr>
        <p:spPr>
          <a:xfrm>
            <a:off x="506600" y="1353625"/>
            <a:ext cx="8462400" cy="64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Case #2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endParaRPr/>
          </a:p>
        </p:txBody>
      </p:sp>
      <p:sp>
        <p:nvSpPr>
          <p:cNvPr id="461" name="Google Shape;461;p54"/>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HPI</a:t>
            </a:r>
            <a:endParaRPr/>
          </a:p>
        </p:txBody>
      </p:sp>
      <p:sp>
        <p:nvSpPr>
          <p:cNvPr id="467" name="Google Shape;467;p55"/>
          <p:cNvSpPr txBox="1">
            <a:spLocks noGrp="1"/>
          </p:cNvSpPr>
          <p:nvPr>
            <p:ph type="body" idx="1"/>
          </p:nvPr>
        </p:nvSpPr>
        <p:spPr>
          <a:xfrm>
            <a:off x="729450" y="1393075"/>
            <a:ext cx="7688700" cy="300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7500" algn="l" rtl="0">
              <a:spcBef>
                <a:spcPts val="1200"/>
              </a:spcBef>
              <a:spcAft>
                <a:spcPts val="0"/>
              </a:spcAft>
              <a:buSzPts val="1400"/>
              <a:buFont typeface="PT Sans"/>
              <a:buChar char="●"/>
            </a:pPr>
            <a:r>
              <a:rPr lang="en" sz="1400">
                <a:latin typeface="PT Sans"/>
                <a:ea typeface="PT Sans"/>
                <a:cs typeface="PT Sans"/>
                <a:sym typeface="PT Sans"/>
              </a:rPr>
              <a:t>“Hey, so this patient had a </a:t>
            </a:r>
            <a:r>
              <a:rPr lang="en" sz="1400" b="1">
                <a:solidFill>
                  <a:srgbClr val="6B3FA0"/>
                </a:solidFill>
                <a:latin typeface="PT Sans"/>
                <a:ea typeface="PT Sans"/>
                <a:cs typeface="PT Sans"/>
                <a:sym typeface="PT Sans"/>
              </a:rPr>
              <a:t>TAVR</a:t>
            </a:r>
            <a:r>
              <a:rPr lang="en" sz="1400">
                <a:latin typeface="PT Sans"/>
                <a:ea typeface="PT Sans"/>
                <a:cs typeface="PT Sans"/>
                <a:sym typeface="PT Sans"/>
              </a:rPr>
              <a:t> </a:t>
            </a:r>
            <a:r>
              <a:rPr lang="en" sz="1400" u="sng">
                <a:solidFill>
                  <a:srgbClr val="8E44AD"/>
                </a:solidFill>
                <a:latin typeface="PT Sans"/>
                <a:ea typeface="PT Sans"/>
                <a:cs typeface="PT Sans"/>
                <a:sym typeface="PT Sans"/>
              </a:rPr>
              <a:t>five months</a:t>
            </a:r>
            <a:r>
              <a:rPr lang="en" sz="1400">
                <a:latin typeface="PT Sans"/>
                <a:ea typeface="PT Sans"/>
                <a:cs typeface="PT Sans"/>
                <a:sym typeface="PT Sans"/>
              </a:rPr>
              <a:t> ago</a:t>
            </a:r>
            <a:endParaRPr sz="1400">
              <a:latin typeface="PT Sans"/>
              <a:ea typeface="PT Sans"/>
              <a:cs typeface="PT Sans"/>
              <a:sym typeface="PT Sans"/>
            </a:endParaRPr>
          </a:p>
          <a:p>
            <a:pPr marL="457200" lvl="0" indent="-317500" algn="l" rtl="0">
              <a:spcBef>
                <a:spcPts val="0"/>
              </a:spcBef>
              <a:spcAft>
                <a:spcPts val="0"/>
              </a:spcAft>
              <a:buSzPts val="1400"/>
              <a:buFont typeface="PT Sans"/>
              <a:buChar char="●"/>
            </a:pPr>
            <a:r>
              <a:rPr lang="en" sz="1400">
                <a:latin typeface="PT Sans"/>
                <a:ea typeface="PT Sans"/>
                <a:cs typeface="PT Sans"/>
                <a:sym typeface="PT Sans"/>
              </a:rPr>
              <a:t>Still had dyspnea on exertion, despite the TAVR, so outpatient structural heart team decided to do a </a:t>
            </a:r>
            <a:r>
              <a:rPr lang="en" sz="1400" b="1">
                <a:latin typeface="PT Sans"/>
                <a:ea typeface="PT Sans"/>
                <a:cs typeface="PT Sans"/>
                <a:sym typeface="PT Sans"/>
              </a:rPr>
              <a:t>VSD closure</a:t>
            </a:r>
            <a:r>
              <a:rPr lang="en" sz="1400">
                <a:latin typeface="PT Sans"/>
                <a:ea typeface="PT Sans"/>
                <a:cs typeface="PT Sans"/>
                <a:sym typeface="PT Sans"/>
              </a:rPr>
              <a:t>, which they did today </a:t>
            </a:r>
            <a:endParaRPr sz="1400">
              <a:latin typeface="PT Sans"/>
              <a:ea typeface="PT Sans"/>
              <a:cs typeface="PT Sans"/>
              <a:sym typeface="PT Sans"/>
            </a:endParaRPr>
          </a:p>
          <a:p>
            <a:pPr marL="457200" lvl="0" indent="-317500" algn="l" rtl="0">
              <a:spcBef>
                <a:spcPts val="0"/>
              </a:spcBef>
              <a:spcAft>
                <a:spcPts val="0"/>
              </a:spcAft>
              <a:buSzPts val="1400"/>
              <a:buFont typeface="PT Sans"/>
              <a:buChar char="●"/>
            </a:pPr>
            <a:r>
              <a:rPr lang="en" sz="1400">
                <a:latin typeface="PT Sans"/>
                <a:ea typeface="PT Sans"/>
                <a:cs typeface="PT Sans"/>
                <a:sym typeface="PT Sans"/>
              </a:rPr>
              <a:t>Normally they go home after VSD closure, but during the procedure, it looked like she had an </a:t>
            </a:r>
            <a:r>
              <a:rPr lang="en" sz="1400" b="1">
                <a:solidFill>
                  <a:srgbClr val="B03D50"/>
                </a:solidFill>
                <a:latin typeface="PT Sans"/>
                <a:ea typeface="PT Sans"/>
                <a:cs typeface="PT Sans"/>
                <a:sym typeface="PT Sans"/>
              </a:rPr>
              <a:t>aortic root abscess</a:t>
            </a:r>
            <a:r>
              <a:rPr lang="en" sz="1400" b="1">
                <a:latin typeface="PT Sans"/>
                <a:ea typeface="PT Sans"/>
                <a:cs typeface="PT Sans"/>
                <a:sym typeface="PT Sans"/>
              </a:rPr>
              <a:t> on the TEE</a:t>
            </a:r>
            <a:r>
              <a:rPr lang="en" sz="1400">
                <a:latin typeface="PT Sans"/>
                <a:ea typeface="PT Sans"/>
                <a:cs typeface="PT Sans"/>
                <a:sym typeface="PT Sans"/>
              </a:rPr>
              <a:t>, so we got blood cultures and admitted her</a:t>
            </a:r>
            <a:endParaRPr sz="1400">
              <a:latin typeface="PT Sans"/>
              <a:ea typeface="PT Sans"/>
              <a:cs typeface="PT Sans"/>
              <a:sym typeface="PT Sans"/>
            </a:endParaRPr>
          </a:p>
          <a:p>
            <a:pPr marL="0" lvl="0" indent="0" algn="l" rtl="0">
              <a:spcBef>
                <a:spcPts val="1200"/>
              </a:spcBef>
              <a:spcAft>
                <a:spcPts val="0"/>
              </a:spcAft>
              <a:buNone/>
            </a:pPr>
            <a:endParaRPr sz="1400">
              <a:latin typeface="PT Sans"/>
              <a:ea typeface="PT Sans"/>
              <a:cs typeface="PT Sans"/>
              <a:sym typeface="PT Sans"/>
            </a:endParaRPr>
          </a:p>
          <a:p>
            <a:pPr marL="0" lvl="0" indent="0" algn="l" rtl="0">
              <a:spcBef>
                <a:spcPts val="0"/>
              </a:spcBef>
              <a:spcAft>
                <a:spcPts val="0"/>
              </a:spcAft>
              <a:buNone/>
            </a:pPr>
            <a:r>
              <a:rPr lang="en" sz="1400" b="1">
                <a:latin typeface="PT Sans"/>
                <a:ea typeface="PT Sans"/>
                <a:cs typeface="PT Sans"/>
                <a:sym typeface="PT Sans"/>
              </a:rPr>
              <a:t>No infectious symptoms</a:t>
            </a:r>
            <a:r>
              <a:rPr lang="en" sz="1400">
                <a:latin typeface="PT Sans"/>
                <a:ea typeface="PT Sans"/>
                <a:cs typeface="PT Sans"/>
                <a:sym typeface="PT Sans"/>
              </a:rPr>
              <a:t>, so this is kinda weird. Could y’all take a look?”</a:t>
            </a:r>
            <a:endParaRPr sz="1400">
              <a:latin typeface="PT Sans"/>
              <a:ea typeface="PT Sans"/>
              <a:cs typeface="PT Sans"/>
              <a:sym typeface="PT Sans"/>
            </a:endParaRPr>
          </a:p>
          <a:p>
            <a:pPr marL="0" lvl="0" indent="0" algn="l" rtl="0">
              <a:spcBef>
                <a:spcPts val="1200"/>
              </a:spcBef>
              <a:spcAft>
                <a:spcPts val="1200"/>
              </a:spcAft>
              <a:buNone/>
            </a:pPr>
            <a:endParaRPr/>
          </a:p>
        </p:txBody>
      </p:sp>
      <p:sp>
        <p:nvSpPr>
          <p:cNvPr id="468" name="Google Shape;468;p55"/>
          <p:cNvSpPr/>
          <p:nvPr/>
        </p:nvSpPr>
        <p:spPr>
          <a:xfrm>
            <a:off x="729450" y="1299925"/>
            <a:ext cx="7604100" cy="7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469" name="Google Shape;469;p55"/>
          <p:cNvPicPr preferRelativeResize="0"/>
          <p:nvPr/>
        </p:nvPicPr>
        <p:blipFill>
          <a:blip r:embed="rId3">
            <a:alphaModFix/>
          </a:blip>
          <a:stretch>
            <a:fillRect/>
          </a:stretch>
        </p:blipFill>
        <p:spPr>
          <a:xfrm>
            <a:off x="6991400" y="3200400"/>
            <a:ext cx="1985000" cy="1985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6"/>
          <p:cNvSpPr txBox="1">
            <a:spLocks noGrp="1"/>
          </p:cNvSpPr>
          <p:nvPr>
            <p:ph type="title"/>
          </p:nvPr>
        </p:nvSpPr>
        <p:spPr>
          <a:xfrm>
            <a:off x="729450" y="632850"/>
            <a:ext cx="5504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Going back in time…</a:t>
            </a:r>
            <a:endParaRPr/>
          </a:p>
          <a:p>
            <a:pPr marL="0" lvl="0" indent="0" algn="l" rtl="0">
              <a:spcBef>
                <a:spcPts val="0"/>
              </a:spcBef>
              <a:spcAft>
                <a:spcPts val="0"/>
              </a:spcAft>
              <a:buNone/>
            </a:pPr>
            <a:endParaRPr/>
          </a:p>
        </p:txBody>
      </p:sp>
      <p:sp>
        <p:nvSpPr>
          <p:cNvPr id="475" name="Google Shape;475;p56"/>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76" name="Google Shape;476;p56"/>
          <p:cNvPicPr preferRelativeResize="0"/>
          <p:nvPr/>
        </p:nvPicPr>
        <p:blipFill>
          <a:blip r:embed="rId3">
            <a:alphaModFix/>
          </a:blip>
          <a:stretch>
            <a:fillRect/>
          </a:stretch>
        </p:blipFill>
        <p:spPr>
          <a:xfrm>
            <a:off x="6233800" y="632850"/>
            <a:ext cx="2775625" cy="4421101"/>
          </a:xfrm>
          <a:prstGeom prst="rect">
            <a:avLst/>
          </a:prstGeom>
          <a:noFill/>
          <a:ln>
            <a:noFill/>
          </a:ln>
        </p:spPr>
      </p:pic>
      <p:pic>
        <p:nvPicPr>
          <p:cNvPr id="477" name="Google Shape;477;p56"/>
          <p:cNvPicPr preferRelativeResize="0"/>
          <p:nvPr/>
        </p:nvPicPr>
        <p:blipFill>
          <a:blip r:embed="rId4">
            <a:alphaModFix/>
          </a:blip>
          <a:stretch>
            <a:fillRect/>
          </a:stretch>
        </p:blipFill>
        <p:spPr>
          <a:xfrm>
            <a:off x="1437524" y="987800"/>
            <a:ext cx="2775625" cy="4008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483" name="Google Shape;483;p57"/>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0" lvl="0" indent="0" algn="l" rtl="0">
              <a:spcBef>
                <a:spcPts val="1200"/>
              </a:spcBef>
              <a:spcAft>
                <a:spcPts val="0"/>
              </a:spcAft>
              <a:buNone/>
            </a:pPr>
            <a:r>
              <a:rPr lang="en"/>
              <a:t>Has severe aortic stenosis, so gets </a:t>
            </a:r>
            <a:r>
              <a:rPr lang="en" b="1">
                <a:solidFill>
                  <a:srgbClr val="8E44AD"/>
                </a:solidFill>
              </a:rPr>
              <a:t>elective TAVR</a:t>
            </a:r>
            <a:r>
              <a:rPr lang="en"/>
              <a:t> (“day 0”), discharged the following day</a:t>
            </a:r>
            <a:endParaRPr b="1">
              <a:solidFill>
                <a:srgbClr val="896110"/>
              </a:solidFill>
            </a:endParaRPr>
          </a:p>
          <a:p>
            <a:pPr marL="0" lvl="0" indent="0" algn="l" rtl="0">
              <a:spcBef>
                <a:spcPts val="1200"/>
              </a:spcBef>
              <a:spcAft>
                <a:spcPts val="1200"/>
              </a:spcAft>
              <a:buNone/>
            </a:pPr>
            <a:endParaRPr/>
          </a:p>
        </p:txBody>
      </p:sp>
      <p:sp>
        <p:nvSpPr>
          <p:cNvPr id="484" name="Google Shape;484;p57"/>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485" name="Google Shape;485;p57"/>
          <p:cNvSpPr/>
          <p:nvPr/>
        </p:nvSpPr>
        <p:spPr>
          <a:xfrm>
            <a:off x="729450" y="1299925"/>
            <a:ext cx="7604100" cy="7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486" name="Google Shape;486;p57"/>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487" name="Google Shape;487;p57"/>
          <p:cNvCxnSpPr>
            <a:stCxn id="486" idx="1"/>
            <a:endCxn id="484"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pic>
        <p:nvPicPr>
          <p:cNvPr id="488" name="Google Shape;488;p57"/>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489" name="Google Shape;489;p57"/>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495" name="Google Shape;495;p58"/>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0" lvl="0" indent="0" algn="l" rtl="0">
              <a:spcBef>
                <a:spcPts val="1200"/>
              </a:spcBef>
              <a:spcAft>
                <a:spcPts val="0"/>
              </a:spcAft>
              <a:buNone/>
            </a:pPr>
            <a:r>
              <a:rPr lang="en"/>
              <a:t>Has severe aortic stenosis, so gets </a:t>
            </a:r>
            <a:r>
              <a:rPr lang="en" b="1">
                <a:solidFill>
                  <a:srgbClr val="8E44AD"/>
                </a:solidFill>
              </a:rPr>
              <a:t>elective TAVR</a:t>
            </a:r>
            <a:r>
              <a:rPr lang="en"/>
              <a:t> (“day 0”), discharged the following day</a:t>
            </a:r>
            <a:endParaRPr/>
          </a:p>
          <a:p>
            <a:pPr marL="0" lvl="0" indent="0" algn="l" rtl="0">
              <a:spcBef>
                <a:spcPts val="1200"/>
              </a:spcBef>
              <a:spcAft>
                <a:spcPts val="0"/>
              </a:spcAft>
              <a:buNone/>
            </a:pPr>
            <a:r>
              <a:rPr lang="en"/>
              <a:t>Seemingly uncomplicated post-op course…</a:t>
            </a:r>
            <a:endParaRPr/>
          </a:p>
          <a:p>
            <a:pPr marL="457200" lvl="0" indent="-311150" algn="l" rtl="0">
              <a:spcBef>
                <a:spcPts val="0"/>
              </a:spcBef>
              <a:spcAft>
                <a:spcPts val="0"/>
              </a:spcAft>
              <a:buSzPts val="1300"/>
              <a:buChar char="●"/>
            </a:pPr>
            <a:r>
              <a:rPr lang="en"/>
              <a:t>PCP notes say she has some </a:t>
            </a:r>
            <a:r>
              <a:rPr lang="en" b="1"/>
              <a:t>dyspnea </a:t>
            </a:r>
            <a:r>
              <a:rPr lang="en"/>
              <a:t>with walking, but no worse than pre-TAVR</a:t>
            </a:r>
            <a:r>
              <a:rPr lang="en" b="1">
                <a:solidFill>
                  <a:srgbClr val="14A44D"/>
                </a:solidFill>
              </a:rPr>
              <a:t> </a:t>
            </a:r>
            <a:endParaRPr b="1">
              <a:solidFill>
                <a:srgbClr val="896110"/>
              </a:solidFill>
            </a:endParaRPr>
          </a:p>
          <a:p>
            <a:pPr marL="0" lvl="0" indent="0" algn="l" rtl="0">
              <a:spcBef>
                <a:spcPts val="1200"/>
              </a:spcBef>
              <a:spcAft>
                <a:spcPts val="1200"/>
              </a:spcAft>
              <a:buNone/>
            </a:pPr>
            <a:endParaRPr/>
          </a:p>
        </p:txBody>
      </p:sp>
      <p:sp>
        <p:nvSpPr>
          <p:cNvPr id="496" name="Google Shape;496;p58"/>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497" name="Google Shape;497;p58"/>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498" name="Google Shape;498;p58"/>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499" name="Google Shape;499;p58"/>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500" name="Google Shape;500;p58"/>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501" name="Google Shape;501;p58"/>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502" name="Google Shape;502;p58"/>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503" name="Google Shape;503;p58"/>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504" name="Google Shape;504;p58"/>
          <p:cNvSpPr/>
          <p:nvPr/>
        </p:nvSpPr>
        <p:spPr>
          <a:xfrm>
            <a:off x="729450" y="1299925"/>
            <a:ext cx="7604100" cy="7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05" name="Google Shape;505;p58"/>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506" name="Google Shape;506;p58"/>
          <p:cNvCxnSpPr>
            <a:stCxn id="505" idx="1"/>
            <a:endCxn id="503"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507" name="Google Shape;507;p58"/>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508" name="Google Shape;508;p58"/>
          <p:cNvCxnSpPr>
            <a:stCxn id="507" idx="3"/>
            <a:endCxn id="502"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pic>
        <p:nvPicPr>
          <p:cNvPr id="509" name="Google Shape;509;p58"/>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510" name="Google Shape;510;p58"/>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516" name="Google Shape;516;p59"/>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517" name="Google Shape;517;p59"/>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518" name="Google Shape;518;p59"/>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519" name="Google Shape;519;p59"/>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520" name="Google Shape;520;p59"/>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521" name="Google Shape;521;p59"/>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522" name="Google Shape;522;p59"/>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523" name="Google Shape;523;p59"/>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524" name="Google Shape;524;p59"/>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525" name="Google Shape;525;p59"/>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526" name="Google Shape;526;p59"/>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527" name="Google Shape;527;p59"/>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528" name="Google Shape;528;p59"/>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529" name="Google Shape;529;p59"/>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530" name="Google Shape;530;p59"/>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531" name="Google Shape;531;p59"/>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532" name="Google Shape;532;p59"/>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533" name="Google Shape;533;p59"/>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534" name="Google Shape;534;p59"/>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535" name="Google Shape;535;p59"/>
          <p:cNvSpPr/>
          <p:nvPr/>
        </p:nvSpPr>
        <p:spPr>
          <a:xfrm>
            <a:off x="729450" y="1299925"/>
            <a:ext cx="7604100" cy="7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36" name="Google Shape;536;p59"/>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537" name="Google Shape;537;p59"/>
          <p:cNvCxnSpPr>
            <a:stCxn id="536" idx="1"/>
            <a:endCxn id="534"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538" name="Google Shape;538;p59"/>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539" name="Google Shape;539;p59"/>
          <p:cNvCxnSpPr>
            <a:stCxn id="538" idx="3"/>
            <a:endCxn id="522"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540" name="Google Shape;540;p59"/>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541" name="Google Shape;541;p59"/>
          <p:cNvCxnSpPr>
            <a:stCxn id="540" idx="3"/>
            <a:endCxn id="533"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pic>
        <p:nvPicPr>
          <p:cNvPr id="542" name="Google Shape;542;p59"/>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543" name="Google Shape;543;p59"/>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
        <p:nvSpPr>
          <p:cNvPr id="544" name="Google Shape;544;p59"/>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0" lvl="0" indent="0" algn="l" rtl="0">
              <a:spcBef>
                <a:spcPts val="1200"/>
              </a:spcBef>
              <a:spcAft>
                <a:spcPts val="0"/>
              </a:spcAft>
              <a:buNone/>
            </a:pPr>
            <a:r>
              <a:rPr lang="en"/>
              <a:t>Has severe aortic stenosis, so gets </a:t>
            </a:r>
            <a:r>
              <a:rPr lang="en" b="1">
                <a:solidFill>
                  <a:srgbClr val="8E44AD"/>
                </a:solidFill>
              </a:rPr>
              <a:t>elective TAVR</a:t>
            </a:r>
            <a:r>
              <a:rPr lang="en"/>
              <a:t> (“day 0”), discharged the following day</a:t>
            </a:r>
            <a:endParaRPr/>
          </a:p>
          <a:p>
            <a:pPr marL="0" lvl="0" indent="0" algn="l" rtl="0">
              <a:spcBef>
                <a:spcPts val="1200"/>
              </a:spcBef>
              <a:spcAft>
                <a:spcPts val="0"/>
              </a:spcAft>
              <a:buNone/>
            </a:pPr>
            <a:r>
              <a:rPr lang="en"/>
              <a:t>Seemingly uncomplicated post-op course…</a:t>
            </a:r>
            <a:endParaRPr/>
          </a:p>
          <a:p>
            <a:pPr marL="457200" lvl="0" indent="-311150" algn="l" rtl="0">
              <a:spcBef>
                <a:spcPts val="0"/>
              </a:spcBef>
              <a:spcAft>
                <a:spcPts val="0"/>
              </a:spcAft>
              <a:buSzPts val="1300"/>
              <a:buChar char="●"/>
            </a:pPr>
            <a:r>
              <a:rPr lang="en"/>
              <a:t>PCP notes say she has some </a:t>
            </a:r>
            <a:r>
              <a:rPr lang="en" b="1"/>
              <a:t>dyspnea </a:t>
            </a:r>
            <a:r>
              <a:rPr lang="en"/>
              <a:t>with walking, but no worse than pre-TAVR</a:t>
            </a:r>
            <a:endParaRPr/>
          </a:p>
          <a:p>
            <a:pPr marL="457200" lvl="0" indent="-311150" algn="l" rtl="0">
              <a:spcBef>
                <a:spcPts val="0"/>
              </a:spcBef>
              <a:spcAft>
                <a:spcPts val="0"/>
              </a:spcAft>
              <a:buSzPts val="1300"/>
              <a:buChar char="●"/>
            </a:pPr>
            <a:r>
              <a:rPr lang="en"/>
              <a:t>Isolated dysuria → ED visit for </a:t>
            </a:r>
            <a:r>
              <a:rPr lang="en" b="1"/>
              <a:t>UTI</a:t>
            </a:r>
            <a:r>
              <a:rPr lang="en"/>
              <a:t> (day 18), prescribed </a:t>
            </a:r>
            <a:r>
              <a:rPr lang="en" b="1"/>
              <a:t>7 days of </a:t>
            </a:r>
            <a:r>
              <a:rPr lang="en" b="1">
                <a:solidFill>
                  <a:srgbClr val="14A44D"/>
                </a:solidFill>
              </a:rPr>
              <a:t>Keflex </a:t>
            </a:r>
            <a:endParaRPr b="1">
              <a:solidFill>
                <a:srgbClr val="896110"/>
              </a:solidFill>
            </a:endParaRPr>
          </a:p>
          <a:p>
            <a:pPr marL="0" lvl="0" indent="0" algn="l" rtl="0">
              <a:spcBef>
                <a:spcPts val="1200"/>
              </a:spcBef>
              <a:spcAft>
                <a:spcPts val="1200"/>
              </a:spcAft>
              <a:buNone/>
            </a:pPr>
            <a:endParaRPr/>
          </a:p>
        </p:txBody>
      </p:sp>
      <p:sp>
        <p:nvSpPr>
          <p:cNvPr id="545" name="Google Shape;545;p59"/>
          <p:cNvSpPr/>
          <p:nvPr/>
        </p:nvSpPr>
        <p:spPr>
          <a:xfrm>
            <a:off x="729450" y="1299925"/>
            <a:ext cx="7604100" cy="7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551" name="Google Shape;551;p60"/>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0" lvl="0" indent="0" algn="l" rtl="0">
              <a:spcBef>
                <a:spcPts val="1200"/>
              </a:spcBef>
              <a:spcAft>
                <a:spcPts val="0"/>
              </a:spcAft>
              <a:buNone/>
            </a:pPr>
            <a:r>
              <a:rPr lang="en"/>
              <a:t>Has severe aortic stenosis, so gets </a:t>
            </a:r>
            <a:r>
              <a:rPr lang="en" b="1">
                <a:solidFill>
                  <a:srgbClr val="8E44AD"/>
                </a:solidFill>
              </a:rPr>
              <a:t>elective TAVR</a:t>
            </a:r>
            <a:r>
              <a:rPr lang="en"/>
              <a:t> (“day 0”), discharged the following day</a:t>
            </a:r>
            <a:endParaRPr/>
          </a:p>
          <a:p>
            <a:pPr marL="0" lvl="0" indent="0" algn="l" rtl="0">
              <a:spcBef>
                <a:spcPts val="1200"/>
              </a:spcBef>
              <a:spcAft>
                <a:spcPts val="0"/>
              </a:spcAft>
              <a:buNone/>
            </a:pPr>
            <a:r>
              <a:rPr lang="en"/>
              <a:t>Seemingly uncomplicated post-op course…</a:t>
            </a:r>
            <a:endParaRPr/>
          </a:p>
          <a:p>
            <a:pPr marL="457200" lvl="0" indent="-311150" algn="l" rtl="0">
              <a:spcBef>
                <a:spcPts val="0"/>
              </a:spcBef>
              <a:spcAft>
                <a:spcPts val="0"/>
              </a:spcAft>
              <a:buSzPts val="1300"/>
              <a:buChar char="●"/>
            </a:pPr>
            <a:r>
              <a:rPr lang="en"/>
              <a:t>PCP notes say she has some </a:t>
            </a:r>
            <a:r>
              <a:rPr lang="en" b="1"/>
              <a:t>dyspnea </a:t>
            </a:r>
            <a:r>
              <a:rPr lang="en"/>
              <a:t>with walking, but no worse than pre-TAVR</a:t>
            </a:r>
            <a:endParaRPr/>
          </a:p>
          <a:p>
            <a:pPr marL="457200" lvl="0" indent="-311150" algn="l" rtl="0">
              <a:spcBef>
                <a:spcPts val="0"/>
              </a:spcBef>
              <a:spcAft>
                <a:spcPts val="0"/>
              </a:spcAft>
              <a:buSzPts val="1300"/>
              <a:buChar char="●"/>
            </a:pPr>
            <a:r>
              <a:rPr lang="en"/>
              <a:t>Isolated dysuria → ED visit for </a:t>
            </a:r>
            <a:r>
              <a:rPr lang="en" b="1"/>
              <a:t>UTI</a:t>
            </a:r>
            <a:r>
              <a:rPr lang="en"/>
              <a:t> (day 18), prescribed </a:t>
            </a:r>
            <a:r>
              <a:rPr lang="en" b="1"/>
              <a:t>7 days of </a:t>
            </a:r>
            <a:r>
              <a:rPr lang="en" b="1">
                <a:solidFill>
                  <a:srgbClr val="14A44D"/>
                </a:solidFill>
              </a:rPr>
              <a:t>Keflex </a:t>
            </a:r>
            <a:endParaRPr b="1">
              <a:solidFill>
                <a:srgbClr val="14A44D"/>
              </a:solidFill>
            </a:endParaRPr>
          </a:p>
          <a:p>
            <a:pPr marL="0" lvl="0" indent="0" algn="l" rtl="0">
              <a:spcBef>
                <a:spcPts val="1200"/>
              </a:spcBef>
              <a:spcAft>
                <a:spcPts val="0"/>
              </a:spcAft>
              <a:buNone/>
            </a:pPr>
            <a:r>
              <a:rPr lang="en"/>
              <a:t>Sudden onset dizziness → ED </a:t>
            </a:r>
            <a:endParaRPr b="1">
              <a:solidFill>
                <a:srgbClr val="896110"/>
              </a:solidFill>
            </a:endParaRPr>
          </a:p>
          <a:p>
            <a:pPr marL="0" lvl="0" indent="0" algn="l" rtl="0">
              <a:spcBef>
                <a:spcPts val="1200"/>
              </a:spcBef>
              <a:spcAft>
                <a:spcPts val="1200"/>
              </a:spcAft>
              <a:buNone/>
            </a:pPr>
            <a:endParaRPr/>
          </a:p>
        </p:txBody>
      </p:sp>
      <p:sp>
        <p:nvSpPr>
          <p:cNvPr id="552" name="Google Shape;552;p60"/>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553" name="Google Shape;553;p60"/>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554" name="Google Shape;554;p60"/>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555" name="Google Shape;555;p60"/>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556" name="Google Shape;556;p60"/>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557" name="Google Shape;557;p60"/>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558" name="Google Shape;558;p60"/>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559" name="Google Shape;559;p60"/>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560" name="Google Shape;560;p60"/>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561" name="Google Shape;561;p60"/>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562" name="Google Shape;562;p60"/>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563" name="Google Shape;563;p60"/>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564" name="Google Shape;564;p60"/>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565" name="Google Shape;565;p60"/>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566" name="Google Shape;566;p60"/>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567" name="Google Shape;567;p60"/>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568" name="Google Shape;568;p60"/>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569" name="Google Shape;569;p60"/>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570" name="Google Shape;570;p60"/>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571" name="Google Shape;571;p60"/>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572" name="Google Shape;572;p60"/>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573" name="Google Shape;573;p60"/>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574" name="Google Shape;574;p60"/>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575" name="Google Shape;575;p60"/>
          <p:cNvSpPr/>
          <p:nvPr/>
        </p:nvSpPr>
        <p:spPr>
          <a:xfrm>
            <a:off x="729450" y="1299925"/>
            <a:ext cx="7604100" cy="7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6" name="Google Shape;576;p60"/>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577" name="Google Shape;577;p60"/>
          <p:cNvCxnSpPr>
            <a:stCxn id="576" idx="1"/>
            <a:endCxn id="574"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578" name="Google Shape;578;p60"/>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579" name="Google Shape;579;p60"/>
          <p:cNvCxnSpPr>
            <a:stCxn id="578" idx="3"/>
            <a:endCxn id="558"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580" name="Google Shape;580;p60"/>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581" name="Google Shape;581;p60"/>
          <p:cNvCxnSpPr>
            <a:stCxn id="580" idx="3"/>
            <a:endCxn id="569"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pic>
        <p:nvPicPr>
          <p:cNvPr id="582" name="Google Shape;582;p60"/>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583" name="Google Shape;583;p60"/>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589" name="Google Shape;589;p61"/>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590" name="Google Shape;590;p61"/>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591" name="Google Shape;591;p61"/>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592" name="Google Shape;592;p61"/>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593" name="Google Shape;593;p61"/>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594" name="Google Shape;594;p61"/>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595" name="Google Shape;595;p61"/>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596" name="Google Shape;596;p61"/>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597" name="Google Shape;597;p61"/>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598" name="Google Shape;598;p61"/>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599" name="Google Shape;599;p61"/>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600" name="Google Shape;600;p61"/>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601" name="Google Shape;601;p61"/>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602" name="Google Shape;602;p61"/>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603" name="Google Shape;603;p61"/>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604" name="Google Shape;604;p61"/>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605" name="Google Shape;605;p61"/>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606" name="Google Shape;606;p61"/>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607" name="Google Shape;607;p61"/>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608" name="Google Shape;608;p61"/>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609" name="Google Shape;609;p61"/>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610" name="Google Shape;610;p61"/>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611" name="Google Shape;611;p61"/>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612" name="Google Shape;612;p61"/>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613" name="Google Shape;613;p61"/>
          <p:cNvSpPr/>
          <p:nvPr/>
        </p:nvSpPr>
        <p:spPr>
          <a:xfrm>
            <a:off x="5715037"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614" name="Google Shape;614;p61"/>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615" name="Google Shape;615;p61"/>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616" name="Google Shape;616;p61"/>
          <p:cNvSpPr/>
          <p:nvPr/>
        </p:nvSpPr>
        <p:spPr>
          <a:xfrm>
            <a:off x="729450" y="1299925"/>
            <a:ext cx="7604100" cy="7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17" name="Google Shape;617;p61"/>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618" name="Google Shape;618;p61"/>
          <p:cNvCxnSpPr>
            <a:stCxn id="617" idx="1"/>
            <a:endCxn id="615"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619" name="Google Shape;619;p61"/>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620" name="Google Shape;620;p61"/>
          <p:cNvCxnSpPr>
            <a:stCxn id="619" idx="3"/>
            <a:endCxn id="595"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621" name="Google Shape;621;p61"/>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622" name="Google Shape;622;p61"/>
          <p:cNvCxnSpPr>
            <a:stCxn id="621" idx="3"/>
            <a:endCxn id="606"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sp>
        <p:nvSpPr>
          <p:cNvPr id="623" name="Google Shape;623;p61"/>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PPM placed</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(TTE normal)</a:t>
            </a:r>
            <a:endParaRPr sz="1300">
              <a:solidFill>
                <a:schemeClr val="dk2"/>
              </a:solidFill>
              <a:latin typeface="PT Sans Narrow"/>
              <a:ea typeface="PT Sans Narrow"/>
              <a:cs typeface="PT Sans Narrow"/>
              <a:sym typeface="PT Sans Narrow"/>
            </a:endParaRPr>
          </a:p>
        </p:txBody>
      </p:sp>
      <p:cxnSp>
        <p:nvCxnSpPr>
          <p:cNvPr id="624" name="Google Shape;624;p61"/>
          <p:cNvCxnSpPr>
            <a:stCxn id="623" idx="3"/>
            <a:endCxn id="613" idx="0"/>
          </p:cNvCxnSpPr>
          <p:nvPr/>
        </p:nvCxnSpPr>
        <p:spPr>
          <a:xfrm>
            <a:off x="5652200" y="4502000"/>
            <a:ext cx="177000" cy="334500"/>
          </a:xfrm>
          <a:prstGeom prst="bentConnector2">
            <a:avLst/>
          </a:prstGeom>
          <a:noFill/>
          <a:ln w="19050" cap="flat" cmpd="sng">
            <a:solidFill>
              <a:schemeClr val="dk2"/>
            </a:solidFill>
            <a:prstDash val="solid"/>
            <a:round/>
            <a:headEnd type="none" w="med" len="med"/>
            <a:tailEnd type="triangle" w="med" len="med"/>
          </a:ln>
        </p:spPr>
      </p:cxnSp>
      <p:pic>
        <p:nvPicPr>
          <p:cNvPr id="625" name="Google Shape;625;p61"/>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626" name="Google Shape;626;p61"/>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
        <p:nvSpPr>
          <p:cNvPr id="627" name="Google Shape;627;p61"/>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0" lvl="0" indent="0" algn="l" rtl="0">
              <a:spcBef>
                <a:spcPts val="1200"/>
              </a:spcBef>
              <a:spcAft>
                <a:spcPts val="0"/>
              </a:spcAft>
              <a:buNone/>
            </a:pPr>
            <a:r>
              <a:rPr lang="en"/>
              <a:t>Has severe aortic stenosis, so gets </a:t>
            </a:r>
            <a:r>
              <a:rPr lang="en" b="1">
                <a:solidFill>
                  <a:srgbClr val="8E44AD"/>
                </a:solidFill>
              </a:rPr>
              <a:t>elective TAVR</a:t>
            </a:r>
            <a:r>
              <a:rPr lang="en"/>
              <a:t> (“day 0”), discharged the following day</a:t>
            </a:r>
            <a:endParaRPr/>
          </a:p>
          <a:p>
            <a:pPr marL="0" lvl="0" indent="0" algn="l" rtl="0">
              <a:spcBef>
                <a:spcPts val="1200"/>
              </a:spcBef>
              <a:spcAft>
                <a:spcPts val="0"/>
              </a:spcAft>
              <a:buNone/>
            </a:pPr>
            <a:r>
              <a:rPr lang="en"/>
              <a:t>Seemingly uncomplicated post-op course…</a:t>
            </a:r>
            <a:endParaRPr/>
          </a:p>
          <a:p>
            <a:pPr marL="457200" lvl="0" indent="-311150" algn="l" rtl="0">
              <a:spcBef>
                <a:spcPts val="0"/>
              </a:spcBef>
              <a:spcAft>
                <a:spcPts val="0"/>
              </a:spcAft>
              <a:buSzPts val="1300"/>
              <a:buChar char="●"/>
            </a:pPr>
            <a:r>
              <a:rPr lang="en"/>
              <a:t>PCP notes say she has some </a:t>
            </a:r>
            <a:r>
              <a:rPr lang="en" b="1"/>
              <a:t>dyspnea </a:t>
            </a:r>
            <a:r>
              <a:rPr lang="en"/>
              <a:t>with walking, but no worse than pre-TAVR</a:t>
            </a:r>
            <a:endParaRPr/>
          </a:p>
          <a:p>
            <a:pPr marL="457200" lvl="0" indent="-311150" algn="l" rtl="0">
              <a:spcBef>
                <a:spcPts val="0"/>
              </a:spcBef>
              <a:spcAft>
                <a:spcPts val="0"/>
              </a:spcAft>
              <a:buSzPts val="1300"/>
              <a:buChar char="●"/>
            </a:pPr>
            <a:r>
              <a:rPr lang="en"/>
              <a:t>Isolated dysuria → ED visit for </a:t>
            </a:r>
            <a:r>
              <a:rPr lang="en" b="1"/>
              <a:t>UTI</a:t>
            </a:r>
            <a:r>
              <a:rPr lang="en"/>
              <a:t> (day 18), prescribed </a:t>
            </a:r>
            <a:r>
              <a:rPr lang="en" b="1"/>
              <a:t>7 days of </a:t>
            </a:r>
            <a:r>
              <a:rPr lang="en" b="1">
                <a:solidFill>
                  <a:srgbClr val="14A44D"/>
                </a:solidFill>
              </a:rPr>
              <a:t>Keflex </a:t>
            </a:r>
            <a:endParaRPr b="1">
              <a:solidFill>
                <a:srgbClr val="14A44D"/>
              </a:solidFill>
            </a:endParaRPr>
          </a:p>
          <a:p>
            <a:pPr marL="0" lvl="0" indent="0" algn="l" rtl="0">
              <a:spcBef>
                <a:spcPts val="1200"/>
              </a:spcBef>
              <a:spcAft>
                <a:spcPts val="0"/>
              </a:spcAft>
              <a:buNone/>
            </a:pPr>
            <a:r>
              <a:rPr lang="en"/>
              <a:t>Sudden onset dizziness → ED → </a:t>
            </a:r>
            <a:r>
              <a:rPr lang="en" b="1"/>
              <a:t>3rd degree heart block</a:t>
            </a:r>
            <a:r>
              <a:rPr lang="en"/>
              <a:t> (pulse 30s) → gets a </a:t>
            </a:r>
            <a:r>
              <a:rPr lang="en" b="1"/>
              <a:t>dual</a:t>
            </a:r>
            <a:r>
              <a:rPr lang="en"/>
              <a:t> </a:t>
            </a:r>
            <a:r>
              <a:rPr lang="en" b="1">
                <a:solidFill>
                  <a:srgbClr val="896110"/>
                </a:solidFill>
              </a:rPr>
              <a:t>pacemaker</a:t>
            </a:r>
            <a:endParaRPr b="1">
              <a:solidFill>
                <a:srgbClr val="896110"/>
              </a:solidFill>
            </a:endParaRPr>
          </a:p>
          <a:p>
            <a:pPr marL="0" lvl="0" indent="0" algn="l" rtl="0">
              <a:spcBef>
                <a:spcPts val="1200"/>
              </a:spcBef>
              <a:spcAft>
                <a:spcPts val="1200"/>
              </a:spcAft>
              <a:buNone/>
            </a:pPr>
            <a:endParaRPr/>
          </a:p>
        </p:txBody>
      </p:sp>
      <p:sp>
        <p:nvSpPr>
          <p:cNvPr id="628" name="Google Shape;628;p61"/>
          <p:cNvSpPr/>
          <p:nvPr/>
        </p:nvSpPr>
        <p:spPr>
          <a:xfrm>
            <a:off x="729450" y="1299925"/>
            <a:ext cx="7604100" cy="716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634" name="Google Shape;634;p62"/>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0" lvl="0" indent="0" algn="l" rtl="0">
              <a:spcBef>
                <a:spcPts val="1200"/>
              </a:spcBef>
              <a:spcAft>
                <a:spcPts val="1200"/>
              </a:spcAft>
              <a:buNone/>
            </a:pPr>
            <a:r>
              <a:rPr lang="en"/>
              <a:t>Develops </a:t>
            </a:r>
            <a:r>
              <a:rPr lang="en" b="1">
                <a:solidFill>
                  <a:srgbClr val="3B71CA"/>
                </a:solidFill>
              </a:rPr>
              <a:t>isolated fevers</a:t>
            </a:r>
            <a:r>
              <a:rPr lang="en"/>
              <a:t> (to 101.5) and chills </a:t>
            </a:r>
            <a:endParaRPr/>
          </a:p>
        </p:txBody>
      </p:sp>
      <p:sp>
        <p:nvSpPr>
          <p:cNvPr id="635" name="Google Shape;635;p62"/>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636" name="Google Shape;636;p62"/>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637" name="Google Shape;637;p62"/>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638" name="Google Shape;638;p62"/>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639" name="Google Shape;639;p62"/>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640" name="Google Shape;640;p62"/>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641" name="Google Shape;641;p62"/>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642" name="Google Shape;642;p62"/>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643" name="Google Shape;643;p62"/>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644" name="Google Shape;644;p62"/>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645" name="Google Shape;645;p62"/>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646" name="Google Shape;646;p62"/>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647" name="Google Shape;647;p62"/>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648" name="Google Shape;648;p62"/>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649" name="Google Shape;649;p62"/>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650" name="Google Shape;650;p62"/>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651" name="Google Shape;651;p62"/>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652" name="Google Shape;652;p62"/>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653" name="Google Shape;653;p62"/>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654" name="Google Shape;654;p62"/>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655" name="Google Shape;655;p62"/>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656" name="Google Shape;656;p62"/>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657" name="Google Shape;657;p62"/>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658" name="Google Shape;658;p62"/>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659" name="Google Shape;659;p62"/>
          <p:cNvSpPr/>
          <p:nvPr/>
        </p:nvSpPr>
        <p:spPr>
          <a:xfrm>
            <a:off x="5715037"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660" name="Google Shape;660;p62"/>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661" name="Google Shape;661;p62"/>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662" name="Google Shape;662;p62"/>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663" name="Google Shape;663;p62"/>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664" name="Google Shape;664;p62"/>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665" name="Google Shape;665;p62"/>
          <p:cNvSpPr/>
          <p:nvPr/>
        </p:nvSpPr>
        <p:spPr>
          <a:xfrm>
            <a:off x="7086625" y="4836350"/>
            <a:ext cx="2286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666" name="Google Shape;666;p62"/>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667" name="Google Shape;667;p62"/>
          <p:cNvSpPr/>
          <p:nvPr/>
        </p:nvSpPr>
        <p:spPr>
          <a:xfrm>
            <a:off x="729450" y="1299925"/>
            <a:ext cx="7604100" cy="1342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68" name="Google Shape;668;p62"/>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669" name="Google Shape;669;p62"/>
          <p:cNvCxnSpPr>
            <a:stCxn id="668" idx="1"/>
            <a:endCxn id="666"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670" name="Google Shape;670;p62"/>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671" name="Google Shape;671;p62"/>
          <p:cNvCxnSpPr>
            <a:stCxn id="670" idx="3"/>
            <a:endCxn id="641"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672" name="Google Shape;672;p62"/>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673" name="Google Shape;673;p62"/>
          <p:cNvCxnSpPr>
            <a:stCxn id="672" idx="3"/>
            <a:endCxn id="652"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sp>
        <p:nvSpPr>
          <p:cNvPr id="674" name="Google Shape;674;p62"/>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PPM placed</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(TTE normal)</a:t>
            </a:r>
            <a:endParaRPr sz="1300">
              <a:solidFill>
                <a:schemeClr val="dk2"/>
              </a:solidFill>
              <a:latin typeface="PT Sans Narrow"/>
              <a:ea typeface="PT Sans Narrow"/>
              <a:cs typeface="PT Sans Narrow"/>
              <a:sym typeface="PT Sans Narrow"/>
            </a:endParaRPr>
          </a:p>
        </p:txBody>
      </p:sp>
      <p:cxnSp>
        <p:nvCxnSpPr>
          <p:cNvPr id="675" name="Google Shape;675;p62"/>
          <p:cNvCxnSpPr>
            <a:stCxn id="674" idx="3"/>
            <a:endCxn id="659" idx="0"/>
          </p:cNvCxnSpPr>
          <p:nvPr/>
        </p:nvCxnSpPr>
        <p:spPr>
          <a:xfrm>
            <a:off x="5652200" y="4502000"/>
            <a:ext cx="177000" cy="334500"/>
          </a:xfrm>
          <a:prstGeom prst="bentConnector2">
            <a:avLst/>
          </a:prstGeom>
          <a:noFill/>
          <a:ln w="19050" cap="flat" cmpd="sng">
            <a:solidFill>
              <a:schemeClr val="dk2"/>
            </a:solidFill>
            <a:prstDash val="solid"/>
            <a:round/>
            <a:headEnd type="none" w="med" len="med"/>
            <a:tailEnd type="triangle" w="med" len="med"/>
          </a:ln>
        </p:spPr>
      </p:cxnSp>
      <p:pic>
        <p:nvPicPr>
          <p:cNvPr id="676" name="Google Shape;676;p62"/>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677" name="Google Shape;677;p62"/>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HPI</a:t>
            </a:r>
            <a:endParaRPr/>
          </a:p>
        </p:txBody>
      </p:sp>
      <p:sp>
        <p:nvSpPr>
          <p:cNvPr id="121" name="Google Shape;121;p18"/>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74 y/o F</a:t>
            </a:r>
            <a:r>
              <a:rPr lang="en"/>
              <a:t> with PMH including DM (A1c 7) c/b </a:t>
            </a:r>
            <a:r>
              <a:rPr lang="en" b="1"/>
              <a:t>R DFU</a:t>
            </a:r>
            <a:r>
              <a:rPr lang="en"/>
              <a:t>, CAD s/p CABG, Hx mechanical MVR (2015 &amp; 2021) on warfarin, s/p TAVR (9 mo ago), CKD3 p/w </a:t>
            </a:r>
            <a:r>
              <a:rPr lang="en" b="1">
                <a:solidFill>
                  <a:srgbClr val="DC4C64"/>
                </a:solidFill>
              </a:rPr>
              <a:t>worsening R foot wound</a:t>
            </a:r>
            <a:endParaRPr/>
          </a:p>
          <a:p>
            <a:pPr marL="457200" lvl="0" indent="-311150" algn="l" rtl="0">
              <a:spcBef>
                <a:spcPts val="1200"/>
              </a:spcBef>
              <a:spcAft>
                <a:spcPts val="0"/>
              </a:spcAft>
              <a:buSzPts val="1300"/>
              <a:buChar char="●"/>
            </a:pPr>
            <a:r>
              <a:rPr lang="en" b="1"/>
              <a:t>Past few days</a:t>
            </a:r>
            <a:r>
              <a:rPr lang="en"/>
              <a:t>, </a:t>
            </a:r>
            <a:r>
              <a:rPr lang="en" b="1">
                <a:solidFill>
                  <a:srgbClr val="3B71CA"/>
                </a:solidFill>
              </a:rPr>
              <a:t>foot has been</a:t>
            </a:r>
            <a:r>
              <a:rPr lang="en"/>
              <a:t> red, warm, and swollen</a:t>
            </a:r>
            <a:endParaRPr/>
          </a:p>
          <a:p>
            <a:pPr marL="457200" lvl="0" indent="-311150" algn="l" rtl="0">
              <a:spcBef>
                <a:spcPts val="0"/>
              </a:spcBef>
              <a:spcAft>
                <a:spcPts val="0"/>
              </a:spcAft>
              <a:buSzPts val="1300"/>
              <a:buChar char="●"/>
            </a:pPr>
            <a:r>
              <a:rPr lang="en" b="1"/>
              <a:t>Two days ago</a:t>
            </a:r>
            <a:r>
              <a:rPr lang="en"/>
              <a:t> might have had episode of </a:t>
            </a:r>
            <a:r>
              <a:rPr lang="en" b="1">
                <a:solidFill>
                  <a:srgbClr val="3B71CA"/>
                </a:solidFill>
              </a:rPr>
              <a:t>chills</a:t>
            </a:r>
            <a:r>
              <a:rPr lang="en"/>
              <a:t>, but none since</a:t>
            </a:r>
            <a:endParaRPr/>
          </a:p>
          <a:p>
            <a:pPr marL="457200" lvl="0" indent="-311150" algn="l" rtl="0">
              <a:spcBef>
                <a:spcPts val="0"/>
              </a:spcBef>
              <a:spcAft>
                <a:spcPts val="0"/>
              </a:spcAft>
              <a:buSzPts val="1300"/>
              <a:buChar char="●"/>
            </a:pPr>
            <a:r>
              <a:rPr lang="en" b="1">
                <a:solidFill>
                  <a:srgbClr val="3B71CA"/>
                </a:solidFill>
              </a:rPr>
              <a:t>Mild cough</a:t>
            </a:r>
            <a:r>
              <a:rPr lang="en"/>
              <a:t> for </a:t>
            </a:r>
            <a:r>
              <a:rPr lang="en" b="1"/>
              <a:t>past 3 days</a:t>
            </a:r>
            <a:endParaRPr b="1"/>
          </a:p>
          <a:p>
            <a:pPr marL="457200" lvl="0" indent="-311150" algn="l" rtl="0">
              <a:spcBef>
                <a:spcPts val="0"/>
              </a:spcBef>
              <a:spcAft>
                <a:spcPts val="0"/>
              </a:spcAft>
              <a:buSzPts val="1300"/>
              <a:buChar char="●"/>
            </a:pPr>
            <a:r>
              <a:rPr lang="en" b="1">
                <a:solidFill>
                  <a:srgbClr val="3B71CA"/>
                </a:solidFill>
              </a:rPr>
              <a:t>Chronic diarrhea</a:t>
            </a:r>
            <a:r>
              <a:rPr lang="en"/>
              <a:t> for some time</a:t>
            </a:r>
            <a:endParaRPr/>
          </a:p>
        </p:txBody>
      </p:sp>
      <p:sp>
        <p:nvSpPr>
          <p:cNvPr id="122" name="Google Shape;122;p18"/>
          <p:cNvSpPr/>
          <p:nvPr/>
        </p:nvSpPr>
        <p:spPr>
          <a:xfrm>
            <a:off x="506600" y="1353625"/>
            <a:ext cx="8462400" cy="64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683" name="Google Shape;683;p63"/>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0" lvl="0" indent="0" algn="l" rtl="0">
              <a:spcBef>
                <a:spcPts val="1200"/>
              </a:spcBef>
              <a:spcAft>
                <a:spcPts val="0"/>
              </a:spcAft>
              <a:buNone/>
            </a:pPr>
            <a:r>
              <a:rPr lang="en"/>
              <a:t>Develops </a:t>
            </a:r>
            <a:r>
              <a:rPr lang="en" b="1">
                <a:solidFill>
                  <a:srgbClr val="3B71CA"/>
                </a:solidFill>
              </a:rPr>
              <a:t>isolated fevers</a:t>
            </a:r>
            <a:r>
              <a:rPr lang="en"/>
              <a:t> (to 101.5) and chills </a:t>
            </a:r>
            <a:endParaRPr/>
          </a:p>
          <a:p>
            <a:pPr marL="457200" lvl="0" indent="-311150" algn="l" rtl="0">
              <a:spcBef>
                <a:spcPts val="1200"/>
              </a:spcBef>
              <a:spcAft>
                <a:spcPts val="0"/>
              </a:spcAft>
              <a:buSzPts val="1300"/>
              <a:buChar char="●"/>
            </a:pPr>
            <a:r>
              <a:rPr lang="en"/>
              <a:t>No other symptoms besides </a:t>
            </a:r>
            <a:r>
              <a:rPr lang="en" i="1"/>
              <a:t>sinus pressure</a:t>
            </a:r>
            <a:r>
              <a:rPr lang="en"/>
              <a:t>, PPM site looks good</a:t>
            </a:r>
            <a:endParaRPr/>
          </a:p>
          <a:p>
            <a:pPr marL="457200" lvl="0" indent="-311150" algn="l" rtl="0">
              <a:spcBef>
                <a:spcPts val="0"/>
              </a:spcBef>
              <a:spcAft>
                <a:spcPts val="0"/>
              </a:spcAft>
              <a:buSzPts val="1300"/>
              <a:buChar char="●"/>
            </a:pPr>
            <a:r>
              <a:rPr lang="en"/>
              <a:t>No WBC, labs pretty normal</a:t>
            </a:r>
            <a:endParaRPr/>
          </a:p>
          <a:p>
            <a:pPr marL="457200" lvl="0" indent="-311150" algn="l" rtl="0">
              <a:spcBef>
                <a:spcPts val="0"/>
              </a:spcBef>
              <a:spcAft>
                <a:spcPts val="0"/>
              </a:spcAft>
              <a:buSzPts val="1300"/>
              <a:buChar char="●"/>
            </a:pPr>
            <a:r>
              <a:rPr lang="en" b="1"/>
              <a:t>No antibiotics</a:t>
            </a:r>
            <a:r>
              <a:rPr lang="en"/>
              <a:t> given, discharged home </a:t>
            </a:r>
            <a:endParaRPr/>
          </a:p>
        </p:txBody>
      </p:sp>
      <p:sp>
        <p:nvSpPr>
          <p:cNvPr id="684" name="Google Shape;684;p63"/>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685" name="Google Shape;685;p63"/>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686" name="Google Shape;686;p63"/>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687" name="Google Shape;687;p63"/>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688" name="Google Shape;688;p63"/>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689" name="Google Shape;689;p63"/>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690" name="Google Shape;690;p63"/>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691" name="Google Shape;691;p63"/>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692" name="Google Shape;692;p63"/>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693" name="Google Shape;693;p63"/>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694" name="Google Shape;694;p63"/>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695" name="Google Shape;695;p63"/>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696" name="Google Shape;696;p63"/>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697" name="Google Shape;697;p63"/>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698" name="Google Shape;698;p63"/>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699" name="Google Shape;699;p63"/>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700" name="Google Shape;700;p63"/>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701" name="Google Shape;701;p63"/>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702" name="Google Shape;702;p63"/>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703" name="Google Shape;703;p63"/>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704" name="Google Shape;704;p63"/>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705" name="Google Shape;705;p63"/>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706" name="Google Shape;706;p63"/>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707" name="Google Shape;707;p63"/>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708" name="Google Shape;708;p63"/>
          <p:cNvSpPr/>
          <p:nvPr/>
        </p:nvSpPr>
        <p:spPr>
          <a:xfrm>
            <a:off x="5715037"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709" name="Google Shape;709;p63"/>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710" name="Google Shape;710;p63"/>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711" name="Google Shape;711;p63"/>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712" name="Google Shape;712;p63"/>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713" name="Google Shape;713;p63"/>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714" name="Google Shape;714;p63"/>
          <p:cNvSpPr/>
          <p:nvPr/>
        </p:nvSpPr>
        <p:spPr>
          <a:xfrm>
            <a:off x="7086625" y="4836350"/>
            <a:ext cx="2286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715" name="Google Shape;715;p63"/>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716" name="Google Shape;716;p63"/>
          <p:cNvSpPr/>
          <p:nvPr/>
        </p:nvSpPr>
        <p:spPr>
          <a:xfrm>
            <a:off x="729450" y="1299925"/>
            <a:ext cx="7604100" cy="1342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17" name="Google Shape;717;p63"/>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718" name="Google Shape;718;p63"/>
          <p:cNvCxnSpPr>
            <a:stCxn id="717" idx="1"/>
            <a:endCxn id="715"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719" name="Google Shape;719;p63"/>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720" name="Google Shape;720;p63"/>
          <p:cNvCxnSpPr>
            <a:stCxn id="719" idx="3"/>
            <a:endCxn id="690"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721" name="Google Shape;721;p63"/>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722" name="Google Shape;722;p63"/>
          <p:cNvCxnSpPr>
            <a:stCxn id="721" idx="3"/>
            <a:endCxn id="701"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sp>
        <p:nvSpPr>
          <p:cNvPr id="723" name="Google Shape;723;p63"/>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PPM placed</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(TTE normal)</a:t>
            </a:r>
            <a:endParaRPr sz="1300">
              <a:solidFill>
                <a:schemeClr val="dk2"/>
              </a:solidFill>
              <a:latin typeface="PT Sans Narrow"/>
              <a:ea typeface="PT Sans Narrow"/>
              <a:cs typeface="PT Sans Narrow"/>
              <a:sym typeface="PT Sans Narrow"/>
            </a:endParaRPr>
          </a:p>
        </p:txBody>
      </p:sp>
      <p:cxnSp>
        <p:nvCxnSpPr>
          <p:cNvPr id="724" name="Google Shape;724;p63"/>
          <p:cNvCxnSpPr>
            <a:stCxn id="723" idx="3"/>
            <a:endCxn id="708" idx="0"/>
          </p:cNvCxnSpPr>
          <p:nvPr/>
        </p:nvCxnSpPr>
        <p:spPr>
          <a:xfrm>
            <a:off x="5652200" y="4502000"/>
            <a:ext cx="177000" cy="334500"/>
          </a:xfrm>
          <a:prstGeom prst="bentConnector2">
            <a:avLst/>
          </a:prstGeom>
          <a:noFill/>
          <a:ln w="19050" cap="flat" cmpd="sng">
            <a:solidFill>
              <a:schemeClr val="dk2"/>
            </a:solidFill>
            <a:prstDash val="solid"/>
            <a:round/>
            <a:headEnd type="none" w="med" len="med"/>
            <a:tailEnd type="triangle" w="med" len="med"/>
          </a:ln>
        </p:spPr>
      </p:cxnSp>
      <p:pic>
        <p:nvPicPr>
          <p:cNvPr id="725" name="Google Shape;725;p63"/>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726" name="Google Shape;726;p63"/>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732" name="Google Shape;732;p64"/>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0" lvl="0" indent="0" algn="l" rtl="0">
              <a:spcBef>
                <a:spcPts val="1200"/>
              </a:spcBef>
              <a:spcAft>
                <a:spcPts val="1200"/>
              </a:spcAft>
              <a:buNone/>
            </a:pPr>
            <a:r>
              <a:rPr lang="en"/>
              <a:t>Develops </a:t>
            </a:r>
            <a:r>
              <a:rPr lang="en" b="1"/>
              <a:t>fevers</a:t>
            </a:r>
            <a:r>
              <a:rPr lang="en"/>
              <a:t> to 101.5, sent home. </a:t>
            </a:r>
            <a:r>
              <a:rPr lang="en" b="1">
                <a:solidFill>
                  <a:srgbClr val="DF382C"/>
                </a:solidFill>
              </a:rPr>
              <a:t>Blood Cx</a:t>
            </a:r>
            <a:r>
              <a:rPr lang="en" b="1"/>
              <a:t> show </a:t>
            </a:r>
            <a:r>
              <a:rPr lang="en" b="1">
                <a:solidFill>
                  <a:srgbClr val="DF382C"/>
                </a:solidFill>
              </a:rPr>
              <a:t>gram positive rods</a:t>
            </a:r>
            <a:r>
              <a:rPr lang="en"/>
              <a:t> so called back to ED</a:t>
            </a:r>
            <a:endParaRPr/>
          </a:p>
        </p:txBody>
      </p:sp>
      <p:sp>
        <p:nvSpPr>
          <p:cNvPr id="733" name="Google Shape;733;p64"/>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734" name="Google Shape;734;p64"/>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735" name="Google Shape;735;p64"/>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736" name="Google Shape;736;p64"/>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737" name="Google Shape;737;p64"/>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738" name="Google Shape;738;p64"/>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739" name="Google Shape;739;p64"/>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740" name="Google Shape;740;p64"/>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741" name="Google Shape;741;p64"/>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742" name="Google Shape;742;p64"/>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743" name="Google Shape;743;p64"/>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744" name="Google Shape;744;p64"/>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745" name="Google Shape;745;p64"/>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746" name="Google Shape;746;p64"/>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747" name="Google Shape;747;p64"/>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748" name="Google Shape;748;p64"/>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749" name="Google Shape;749;p64"/>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750" name="Google Shape;750;p64"/>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751" name="Google Shape;751;p64"/>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752" name="Google Shape;752;p64"/>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753" name="Google Shape;753;p64"/>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754" name="Google Shape;754;p64"/>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755" name="Google Shape;755;p64"/>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756" name="Google Shape;756;p64"/>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757" name="Google Shape;757;p64"/>
          <p:cNvSpPr/>
          <p:nvPr/>
        </p:nvSpPr>
        <p:spPr>
          <a:xfrm>
            <a:off x="5715037"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758" name="Google Shape;758;p64"/>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759" name="Google Shape;759;p64"/>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760" name="Google Shape;760;p64"/>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761" name="Google Shape;761;p64"/>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762" name="Google Shape;762;p64"/>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763" name="Google Shape;763;p64"/>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764" name="Google Shape;764;p64"/>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765" name="Google Shape;765;p64"/>
          <p:cNvSpPr/>
          <p:nvPr/>
        </p:nvSpPr>
        <p:spPr>
          <a:xfrm>
            <a:off x="729450" y="1299925"/>
            <a:ext cx="7604100" cy="131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66" name="Google Shape;766;p64"/>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767" name="Google Shape;767;p64"/>
          <p:cNvCxnSpPr>
            <a:stCxn id="766" idx="1"/>
            <a:endCxn id="764"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768" name="Google Shape;768;p64"/>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769" name="Google Shape;769;p64"/>
          <p:cNvCxnSpPr>
            <a:stCxn id="768" idx="3"/>
            <a:endCxn id="739"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770" name="Google Shape;770;p64"/>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771" name="Google Shape;771;p64"/>
          <p:cNvCxnSpPr>
            <a:stCxn id="770" idx="3"/>
            <a:endCxn id="750"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sp>
        <p:nvSpPr>
          <p:cNvPr id="772" name="Google Shape;772;p64"/>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PPM placed</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(TTE normal)</a:t>
            </a:r>
            <a:endParaRPr sz="1300">
              <a:solidFill>
                <a:schemeClr val="dk2"/>
              </a:solidFill>
              <a:latin typeface="PT Sans Narrow"/>
              <a:ea typeface="PT Sans Narrow"/>
              <a:cs typeface="PT Sans Narrow"/>
              <a:sym typeface="PT Sans Narrow"/>
            </a:endParaRPr>
          </a:p>
        </p:txBody>
      </p:sp>
      <p:cxnSp>
        <p:nvCxnSpPr>
          <p:cNvPr id="773" name="Google Shape;773;p64"/>
          <p:cNvCxnSpPr>
            <a:stCxn id="772" idx="3"/>
            <a:endCxn id="757" idx="0"/>
          </p:cNvCxnSpPr>
          <p:nvPr/>
        </p:nvCxnSpPr>
        <p:spPr>
          <a:xfrm>
            <a:off x="5652200" y="4502000"/>
            <a:ext cx="177000" cy="334500"/>
          </a:xfrm>
          <a:prstGeom prst="bentConnector2">
            <a:avLst/>
          </a:prstGeom>
          <a:noFill/>
          <a:ln w="19050" cap="flat" cmpd="sng">
            <a:solidFill>
              <a:schemeClr val="dk2"/>
            </a:solidFill>
            <a:prstDash val="solid"/>
            <a:round/>
            <a:headEnd type="none" w="med" len="med"/>
            <a:tailEnd type="triangle" w="med" len="med"/>
          </a:ln>
        </p:spPr>
      </p:cxnSp>
      <p:sp>
        <p:nvSpPr>
          <p:cNvPr id="774" name="Google Shape;774;p64"/>
          <p:cNvSpPr txBox="1"/>
          <p:nvPr/>
        </p:nvSpPr>
        <p:spPr>
          <a:xfrm>
            <a:off x="5943625" y="4209500"/>
            <a:ext cx="11058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BCx: G+ rods</a:t>
            </a:r>
            <a:endParaRPr sz="1300">
              <a:solidFill>
                <a:schemeClr val="dk2"/>
              </a:solidFill>
              <a:latin typeface="PT Sans Narrow"/>
              <a:ea typeface="PT Sans Narrow"/>
              <a:cs typeface="PT Sans Narrow"/>
              <a:sym typeface="PT Sans Narrow"/>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Fevers</a:t>
            </a:r>
            <a:endParaRPr sz="1300">
              <a:solidFill>
                <a:schemeClr val="dk2"/>
              </a:solidFill>
              <a:latin typeface="PT Sans Narrow"/>
              <a:ea typeface="PT Sans Narrow"/>
              <a:cs typeface="PT Sans Narrow"/>
              <a:sym typeface="PT Sans Narrow"/>
            </a:endParaRPr>
          </a:p>
        </p:txBody>
      </p:sp>
      <p:cxnSp>
        <p:nvCxnSpPr>
          <p:cNvPr id="775" name="Google Shape;775;p64"/>
          <p:cNvCxnSpPr>
            <a:stCxn id="774" idx="3"/>
            <a:endCxn id="763" idx="0"/>
          </p:cNvCxnSpPr>
          <p:nvPr/>
        </p:nvCxnSpPr>
        <p:spPr>
          <a:xfrm>
            <a:off x="7049425" y="4502000"/>
            <a:ext cx="151500" cy="334500"/>
          </a:xfrm>
          <a:prstGeom prst="bentConnector2">
            <a:avLst/>
          </a:prstGeom>
          <a:noFill/>
          <a:ln w="19050" cap="flat" cmpd="sng">
            <a:solidFill>
              <a:schemeClr val="dk2"/>
            </a:solidFill>
            <a:prstDash val="solid"/>
            <a:round/>
            <a:headEnd type="none" w="med" len="med"/>
            <a:tailEnd type="triangle" w="med" len="med"/>
          </a:ln>
        </p:spPr>
      </p:cxnSp>
      <p:pic>
        <p:nvPicPr>
          <p:cNvPr id="776" name="Google Shape;776;p64"/>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777" name="Google Shape;777;p64"/>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6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783" name="Google Shape;783;p65"/>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0" lvl="0" indent="0" algn="l" rtl="0">
              <a:spcBef>
                <a:spcPts val="1200"/>
              </a:spcBef>
              <a:spcAft>
                <a:spcPts val="0"/>
              </a:spcAft>
              <a:buNone/>
            </a:pPr>
            <a:r>
              <a:rPr lang="en"/>
              <a:t>Develops </a:t>
            </a:r>
            <a:r>
              <a:rPr lang="en" b="1"/>
              <a:t>fevers</a:t>
            </a:r>
            <a:r>
              <a:rPr lang="en"/>
              <a:t> to 101.5, sent home. </a:t>
            </a:r>
            <a:r>
              <a:rPr lang="en" b="1">
                <a:solidFill>
                  <a:srgbClr val="DF382C"/>
                </a:solidFill>
              </a:rPr>
              <a:t>Blood Cx</a:t>
            </a:r>
            <a:r>
              <a:rPr lang="en" b="1"/>
              <a:t> show </a:t>
            </a:r>
            <a:r>
              <a:rPr lang="en" b="1">
                <a:solidFill>
                  <a:srgbClr val="DF382C"/>
                </a:solidFill>
              </a:rPr>
              <a:t>gram positive rods</a:t>
            </a:r>
            <a:r>
              <a:rPr lang="en"/>
              <a:t> so called back to ED</a:t>
            </a:r>
            <a:endParaRPr/>
          </a:p>
          <a:p>
            <a:pPr marL="457200" lvl="0" indent="-311150" algn="l" rtl="0">
              <a:spcBef>
                <a:spcPts val="1200"/>
              </a:spcBef>
              <a:spcAft>
                <a:spcPts val="0"/>
              </a:spcAft>
              <a:buSzPts val="1300"/>
              <a:buChar char="●"/>
            </a:pPr>
            <a:r>
              <a:rPr lang="en"/>
              <a:t>Repeat BCx (before abx) will be no growth</a:t>
            </a:r>
            <a:endParaRPr/>
          </a:p>
          <a:p>
            <a:pPr marL="914400" lvl="1" indent="-298450" algn="l" rtl="0">
              <a:spcBef>
                <a:spcPts val="0"/>
              </a:spcBef>
              <a:spcAft>
                <a:spcPts val="0"/>
              </a:spcAft>
              <a:buSzPts val="1100"/>
              <a:buChar char="○"/>
            </a:pPr>
            <a:r>
              <a:rPr lang="en"/>
              <a:t>Started on a few days of vanco &amp; Unasyn</a:t>
            </a:r>
            <a:endParaRPr/>
          </a:p>
        </p:txBody>
      </p:sp>
      <p:sp>
        <p:nvSpPr>
          <p:cNvPr id="784" name="Google Shape;784;p65"/>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785" name="Google Shape;785;p65"/>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786" name="Google Shape;786;p65"/>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787" name="Google Shape;787;p65"/>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788" name="Google Shape;788;p65"/>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789" name="Google Shape;789;p65"/>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790" name="Google Shape;790;p65"/>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791" name="Google Shape;791;p65"/>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792" name="Google Shape;792;p65"/>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793" name="Google Shape;793;p65"/>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794" name="Google Shape;794;p65"/>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795" name="Google Shape;795;p65"/>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796" name="Google Shape;796;p65"/>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797" name="Google Shape;797;p65"/>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798" name="Google Shape;798;p65"/>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799" name="Google Shape;799;p65"/>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800" name="Google Shape;800;p65"/>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801" name="Google Shape;801;p65"/>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802" name="Google Shape;802;p65"/>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803" name="Google Shape;803;p65"/>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804" name="Google Shape;804;p65"/>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805" name="Google Shape;805;p65"/>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806" name="Google Shape;806;p65"/>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807" name="Google Shape;807;p65"/>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808" name="Google Shape;808;p65"/>
          <p:cNvSpPr/>
          <p:nvPr/>
        </p:nvSpPr>
        <p:spPr>
          <a:xfrm>
            <a:off x="5715037"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809" name="Google Shape;809;p65"/>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810" name="Google Shape;810;p65"/>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811" name="Google Shape;811;p65"/>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812" name="Google Shape;812;p65"/>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813" name="Google Shape;813;p65"/>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814" name="Google Shape;814;p65"/>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815" name="Google Shape;815;p65"/>
          <p:cNvSpPr/>
          <p:nvPr/>
        </p:nvSpPr>
        <p:spPr>
          <a:xfrm>
            <a:off x="7315222" y="4836350"/>
            <a:ext cx="2286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32</a:t>
            </a:r>
            <a:endParaRPr sz="1100" b="1">
              <a:solidFill>
                <a:schemeClr val="lt1"/>
              </a:solidFill>
              <a:latin typeface="Open Sans"/>
              <a:ea typeface="Open Sans"/>
              <a:cs typeface="Open Sans"/>
              <a:sym typeface="Open Sans"/>
            </a:endParaRPr>
          </a:p>
        </p:txBody>
      </p:sp>
      <p:sp>
        <p:nvSpPr>
          <p:cNvPr id="816" name="Google Shape;816;p65"/>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817" name="Google Shape;817;p65"/>
          <p:cNvSpPr/>
          <p:nvPr/>
        </p:nvSpPr>
        <p:spPr>
          <a:xfrm>
            <a:off x="729450" y="1299925"/>
            <a:ext cx="7604100" cy="131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18" name="Google Shape;818;p65"/>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819" name="Google Shape;819;p65"/>
          <p:cNvCxnSpPr>
            <a:stCxn id="818" idx="1"/>
            <a:endCxn id="816"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820" name="Google Shape;820;p65"/>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821" name="Google Shape;821;p65"/>
          <p:cNvCxnSpPr>
            <a:stCxn id="820" idx="3"/>
            <a:endCxn id="790"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822" name="Google Shape;822;p65"/>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823" name="Google Shape;823;p65"/>
          <p:cNvCxnSpPr>
            <a:stCxn id="822" idx="3"/>
            <a:endCxn id="801"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sp>
        <p:nvSpPr>
          <p:cNvPr id="824" name="Google Shape;824;p65"/>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PPM placed</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(TTE normal)</a:t>
            </a:r>
            <a:endParaRPr sz="1300">
              <a:solidFill>
                <a:schemeClr val="dk2"/>
              </a:solidFill>
              <a:latin typeface="PT Sans Narrow"/>
              <a:ea typeface="PT Sans Narrow"/>
              <a:cs typeface="PT Sans Narrow"/>
              <a:sym typeface="PT Sans Narrow"/>
            </a:endParaRPr>
          </a:p>
        </p:txBody>
      </p:sp>
      <p:cxnSp>
        <p:nvCxnSpPr>
          <p:cNvPr id="825" name="Google Shape;825;p65"/>
          <p:cNvCxnSpPr>
            <a:stCxn id="824" idx="3"/>
            <a:endCxn id="808" idx="0"/>
          </p:cNvCxnSpPr>
          <p:nvPr/>
        </p:nvCxnSpPr>
        <p:spPr>
          <a:xfrm>
            <a:off x="5652200" y="4502000"/>
            <a:ext cx="177000" cy="334500"/>
          </a:xfrm>
          <a:prstGeom prst="bentConnector2">
            <a:avLst/>
          </a:prstGeom>
          <a:noFill/>
          <a:ln w="19050" cap="flat" cmpd="sng">
            <a:solidFill>
              <a:schemeClr val="dk2"/>
            </a:solidFill>
            <a:prstDash val="solid"/>
            <a:round/>
            <a:headEnd type="none" w="med" len="med"/>
            <a:tailEnd type="triangle" w="med" len="med"/>
          </a:ln>
        </p:spPr>
      </p:cxnSp>
      <p:sp>
        <p:nvSpPr>
          <p:cNvPr id="826" name="Google Shape;826;p65"/>
          <p:cNvSpPr txBox="1"/>
          <p:nvPr/>
        </p:nvSpPr>
        <p:spPr>
          <a:xfrm>
            <a:off x="5943625" y="4209500"/>
            <a:ext cx="11058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BCx: G+ rods</a:t>
            </a:r>
            <a:endParaRPr sz="1300">
              <a:solidFill>
                <a:schemeClr val="dk2"/>
              </a:solidFill>
              <a:latin typeface="PT Sans Narrow"/>
              <a:ea typeface="PT Sans Narrow"/>
              <a:cs typeface="PT Sans Narrow"/>
              <a:sym typeface="PT Sans Narrow"/>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Fevers</a:t>
            </a:r>
            <a:endParaRPr sz="1300">
              <a:solidFill>
                <a:schemeClr val="dk2"/>
              </a:solidFill>
              <a:latin typeface="PT Sans Narrow"/>
              <a:ea typeface="PT Sans Narrow"/>
              <a:cs typeface="PT Sans Narrow"/>
              <a:sym typeface="PT Sans Narrow"/>
            </a:endParaRPr>
          </a:p>
        </p:txBody>
      </p:sp>
      <p:cxnSp>
        <p:nvCxnSpPr>
          <p:cNvPr id="827" name="Google Shape;827;p65"/>
          <p:cNvCxnSpPr>
            <a:stCxn id="826" idx="3"/>
            <a:endCxn id="814" idx="0"/>
          </p:cNvCxnSpPr>
          <p:nvPr/>
        </p:nvCxnSpPr>
        <p:spPr>
          <a:xfrm>
            <a:off x="7049425" y="4502000"/>
            <a:ext cx="151500" cy="334500"/>
          </a:xfrm>
          <a:prstGeom prst="bentConnector2">
            <a:avLst/>
          </a:prstGeom>
          <a:noFill/>
          <a:ln w="19050" cap="flat" cmpd="sng">
            <a:solidFill>
              <a:schemeClr val="dk2"/>
            </a:solidFill>
            <a:prstDash val="solid"/>
            <a:round/>
            <a:headEnd type="none" w="med" len="med"/>
            <a:tailEnd type="triangle" w="med" len="med"/>
          </a:ln>
        </p:spPr>
      </p:cxnSp>
      <p:sp>
        <p:nvSpPr>
          <p:cNvPr id="828" name="Google Shape;828;p65"/>
          <p:cNvSpPr txBox="1"/>
          <p:nvPr/>
        </p:nvSpPr>
        <p:spPr>
          <a:xfrm>
            <a:off x="6049975" y="4008938"/>
            <a:ext cx="115095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dirty="0">
                <a:solidFill>
                  <a:schemeClr val="dk2"/>
                </a:solidFill>
                <a:latin typeface="PT Sans"/>
                <a:ea typeface="PT Sans"/>
                <a:cs typeface="PT Sans"/>
                <a:sym typeface="PT Sans"/>
              </a:rPr>
              <a:t>BCx negative</a:t>
            </a:r>
            <a:endParaRPr sz="1300" dirty="0">
              <a:solidFill>
                <a:schemeClr val="dk2"/>
              </a:solidFill>
              <a:latin typeface="PT Sans Narrow"/>
              <a:ea typeface="PT Sans Narrow"/>
              <a:cs typeface="PT Sans Narrow"/>
              <a:sym typeface="PT Sans Narrow"/>
            </a:endParaRPr>
          </a:p>
        </p:txBody>
      </p:sp>
      <p:cxnSp>
        <p:nvCxnSpPr>
          <p:cNvPr id="829" name="Google Shape;829;p65"/>
          <p:cNvCxnSpPr>
            <a:cxnSpLocks/>
            <a:stCxn id="828" idx="3"/>
            <a:endCxn id="815" idx="0"/>
          </p:cNvCxnSpPr>
          <p:nvPr/>
        </p:nvCxnSpPr>
        <p:spPr>
          <a:xfrm>
            <a:off x="7200925" y="4201388"/>
            <a:ext cx="228597" cy="634962"/>
          </a:xfrm>
          <a:prstGeom prst="bentConnector2">
            <a:avLst/>
          </a:prstGeom>
          <a:noFill/>
          <a:ln w="19050" cap="flat" cmpd="sng">
            <a:solidFill>
              <a:schemeClr val="dk2"/>
            </a:solidFill>
            <a:prstDash val="solid"/>
            <a:round/>
            <a:headEnd type="none" w="med" len="med"/>
            <a:tailEnd type="triangle" w="med" len="med"/>
          </a:ln>
        </p:spPr>
      </p:cxnSp>
      <p:pic>
        <p:nvPicPr>
          <p:cNvPr id="830" name="Google Shape;830;p65"/>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831" name="Google Shape;831;p65"/>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6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837" name="Google Shape;837;p66"/>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0" lvl="0" indent="0" algn="l" rtl="0">
              <a:spcBef>
                <a:spcPts val="1200"/>
              </a:spcBef>
              <a:spcAft>
                <a:spcPts val="0"/>
              </a:spcAft>
              <a:buNone/>
            </a:pPr>
            <a:r>
              <a:rPr lang="en"/>
              <a:t>Develops </a:t>
            </a:r>
            <a:r>
              <a:rPr lang="en" b="1"/>
              <a:t>fevers</a:t>
            </a:r>
            <a:r>
              <a:rPr lang="en"/>
              <a:t> to 101.5, sent home. </a:t>
            </a:r>
            <a:r>
              <a:rPr lang="en" b="1">
                <a:solidFill>
                  <a:srgbClr val="DF382C"/>
                </a:solidFill>
              </a:rPr>
              <a:t>Blood Cx</a:t>
            </a:r>
            <a:r>
              <a:rPr lang="en" b="1"/>
              <a:t> show </a:t>
            </a:r>
            <a:r>
              <a:rPr lang="en" b="1">
                <a:solidFill>
                  <a:srgbClr val="DF382C"/>
                </a:solidFill>
              </a:rPr>
              <a:t>gram positive rods</a:t>
            </a:r>
            <a:r>
              <a:rPr lang="en"/>
              <a:t> so called back to ED</a:t>
            </a:r>
            <a:endParaRPr/>
          </a:p>
          <a:p>
            <a:pPr marL="457200" lvl="0" indent="-311150" algn="l" rtl="0">
              <a:spcBef>
                <a:spcPts val="1200"/>
              </a:spcBef>
              <a:spcAft>
                <a:spcPts val="0"/>
              </a:spcAft>
              <a:buSzPts val="1300"/>
              <a:buChar char="●"/>
            </a:pPr>
            <a:r>
              <a:rPr lang="en"/>
              <a:t>Repeat BCx (before abx) will be no growth</a:t>
            </a:r>
            <a:endParaRPr/>
          </a:p>
          <a:p>
            <a:pPr marL="914400" lvl="1" indent="-298450" algn="l" rtl="0">
              <a:spcBef>
                <a:spcPts val="0"/>
              </a:spcBef>
              <a:spcAft>
                <a:spcPts val="0"/>
              </a:spcAft>
              <a:buSzPts val="1100"/>
              <a:buChar char="○"/>
            </a:pPr>
            <a:r>
              <a:rPr lang="en"/>
              <a:t>Started on a few days of vanco &amp; Unasyn</a:t>
            </a:r>
            <a:endParaRPr/>
          </a:p>
          <a:p>
            <a:pPr marL="457200" lvl="0" indent="-311150" algn="l" rtl="0">
              <a:spcBef>
                <a:spcPts val="0"/>
              </a:spcBef>
              <a:spcAft>
                <a:spcPts val="0"/>
              </a:spcAft>
              <a:buSzPts val="1300"/>
              <a:buChar char="●"/>
            </a:pPr>
            <a:r>
              <a:rPr lang="en"/>
              <a:t>Still no WBC   |   afebrile </a:t>
            </a:r>
            <a:endParaRPr/>
          </a:p>
        </p:txBody>
      </p:sp>
      <p:sp>
        <p:nvSpPr>
          <p:cNvPr id="838" name="Google Shape;838;p66"/>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839" name="Google Shape;839;p66"/>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840" name="Google Shape;840;p66"/>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841" name="Google Shape;841;p66"/>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842" name="Google Shape;842;p66"/>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843" name="Google Shape;843;p66"/>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844" name="Google Shape;844;p66"/>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845" name="Google Shape;845;p66"/>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846" name="Google Shape;846;p66"/>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847" name="Google Shape;847;p66"/>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848" name="Google Shape;848;p66"/>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849" name="Google Shape;849;p66"/>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850" name="Google Shape;850;p66"/>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851" name="Google Shape;851;p66"/>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852" name="Google Shape;852;p66"/>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853" name="Google Shape;853;p66"/>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854" name="Google Shape;854;p66"/>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855" name="Google Shape;855;p66"/>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856" name="Google Shape;856;p66"/>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857" name="Google Shape;857;p66"/>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858" name="Google Shape;858;p66"/>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859" name="Google Shape;859;p66"/>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860" name="Google Shape;860;p66"/>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861" name="Google Shape;861;p66"/>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862" name="Google Shape;862;p66"/>
          <p:cNvSpPr/>
          <p:nvPr/>
        </p:nvSpPr>
        <p:spPr>
          <a:xfrm>
            <a:off x="5715037"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863" name="Google Shape;863;p66"/>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864" name="Google Shape;864;p66"/>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865" name="Google Shape;865;p66"/>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866" name="Google Shape;866;p66"/>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867" name="Google Shape;867;p66"/>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868" name="Google Shape;868;p66"/>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869" name="Google Shape;869;p66"/>
          <p:cNvSpPr/>
          <p:nvPr/>
        </p:nvSpPr>
        <p:spPr>
          <a:xfrm>
            <a:off x="7315222" y="4836350"/>
            <a:ext cx="2286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32</a:t>
            </a:r>
            <a:endParaRPr sz="1100" b="1">
              <a:solidFill>
                <a:schemeClr val="lt1"/>
              </a:solidFill>
              <a:latin typeface="Open Sans"/>
              <a:ea typeface="Open Sans"/>
              <a:cs typeface="Open Sans"/>
              <a:sym typeface="Open Sans"/>
            </a:endParaRPr>
          </a:p>
        </p:txBody>
      </p:sp>
      <p:sp>
        <p:nvSpPr>
          <p:cNvPr id="870" name="Google Shape;870;p66"/>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871" name="Google Shape;871;p66"/>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872" name="Google Shape;872;p66"/>
          <p:cNvSpPr/>
          <p:nvPr/>
        </p:nvSpPr>
        <p:spPr>
          <a:xfrm>
            <a:off x="729450" y="1299925"/>
            <a:ext cx="7604100" cy="2199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873" name="Google Shape;873;p66"/>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874" name="Google Shape;874;p66"/>
          <p:cNvCxnSpPr>
            <a:stCxn id="873" idx="1"/>
            <a:endCxn id="871"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875" name="Google Shape;875;p66"/>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876" name="Google Shape;876;p66"/>
          <p:cNvCxnSpPr>
            <a:stCxn id="875" idx="3"/>
            <a:endCxn id="844"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877" name="Google Shape;877;p66"/>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878" name="Google Shape;878;p66"/>
          <p:cNvCxnSpPr>
            <a:stCxn id="877" idx="3"/>
            <a:endCxn id="855"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sp>
        <p:nvSpPr>
          <p:cNvPr id="879" name="Google Shape;879;p66"/>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PPM placed</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(TTE normal)</a:t>
            </a:r>
            <a:endParaRPr sz="1300">
              <a:solidFill>
                <a:schemeClr val="dk2"/>
              </a:solidFill>
              <a:latin typeface="PT Sans Narrow"/>
              <a:ea typeface="PT Sans Narrow"/>
              <a:cs typeface="PT Sans Narrow"/>
              <a:sym typeface="PT Sans Narrow"/>
            </a:endParaRPr>
          </a:p>
        </p:txBody>
      </p:sp>
      <p:cxnSp>
        <p:nvCxnSpPr>
          <p:cNvPr id="880" name="Google Shape;880;p66"/>
          <p:cNvCxnSpPr>
            <a:stCxn id="879" idx="3"/>
            <a:endCxn id="862" idx="0"/>
          </p:cNvCxnSpPr>
          <p:nvPr/>
        </p:nvCxnSpPr>
        <p:spPr>
          <a:xfrm>
            <a:off x="5652200" y="4502000"/>
            <a:ext cx="177000" cy="334500"/>
          </a:xfrm>
          <a:prstGeom prst="bentConnector2">
            <a:avLst/>
          </a:prstGeom>
          <a:noFill/>
          <a:ln w="19050" cap="flat" cmpd="sng">
            <a:solidFill>
              <a:schemeClr val="dk2"/>
            </a:solidFill>
            <a:prstDash val="solid"/>
            <a:round/>
            <a:headEnd type="none" w="med" len="med"/>
            <a:tailEnd type="triangle" w="med" len="med"/>
          </a:ln>
        </p:spPr>
      </p:cxnSp>
      <p:sp>
        <p:nvSpPr>
          <p:cNvPr id="881" name="Google Shape;881;p66"/>
          <p:cNvSpPr txBox="1"/>
          <p:nvPr/>
        </p:nvSpPr>
        <p:spPr>
          <a:xfrm>
            <a:off x="5943625" y="4209500"/>
            <a:ext cx="11058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BCx: G+ rods</a:t>
            </a:r>
            <a:endParaRPr sz="1300">
              <a:solidFill>
                <a:schemeClr val="dk2"/>
              </a:solidFill>
              <a:latin typeface="PT Sans Narrow"/>
              <a:ea typeface="PT Sans Narrow"/>
              <a:cs typeface="PT Sans Narrow"/>
              <a:sym typeface="PT Sans Narrow"/>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Fevers</a:t>
            </a:r>
            <a:endParaRPr sz="1300">
              <a:solidFill>
                <a:schemeClr val="dk2"/>
              </a:solidFill>
              <a:latin typeface="PT Sans Narrow"/>
              <a:ea typeface="PT Sans Narrow"/>
              <a:cs typeface="PT Sans Narrow"/>
              <a:sym typeface="PT Sans Narrow"/>
            </a:endParaRPr>
          </a:p>
        </p:txBody>
      </p:sp>
      <p:cxnSp>
        <p:nvCxnSpPr>
          <p:cNvPr id="882" name="Google Shape;882;p66"/>
          <p:cNvCxnSpPr>
            <a:stCxn id="881" idx="3"/>
            <a:endCxn id="868" idx="0"/>
          </p:cNvCxnSpPr>
          <p:nvPr/>
        </p:nvCxnSpPr>
        <p:spPr>
          <a:xfrm>
            <a:off x="7049425" y="4502000"/>
            <a:ext cx="151500" cy="334500"/>
          </a:xfrm>
          <a:prstGeom prst="bentConnector2">
            <a:avLst/>
          </a:prstGeom>
          <a:noFill/>
          <a:ln w="19050" cap="flat" cmpd="sng">
            <a:solidFill>
              <a:schemeClr val="dk2"/>
            </a:solidFill>
            <a:prstDash val="solid"/>
            <a:round/>
            <a:headEnd type="none" w="med" len="med"/>
            <a:tailEnd type="triangle" w="med" len="med"/>
          </a:ln>
        </p:spPr>
      </p:cxnSp>
      <p:sp>
        <p:nvSpPr>
          <p:cNvPr id="883" name="Google Shape;883;p66"/>
          <p:cNvSpPr txBox="1"/>
          <p:nvPr/>
        </p:nvSpPr>
        <p:spPr>
          <a:xfrm>
            <a:off x="5943625" y="4008938"/>
            <a:ext cx="12573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dirty="0">
                <a:solidFill>
                  <a:schemeClr val="dk2"/>
                </a:solidFill>
                <a:latin typeface="PT Sans"/>
                <a:ea typeface="PT Sans"/>
                <a:cs typeface="PT Sans"/>
                <a:sym typeface="PT Sans"/>
              </a:rPr>
              <a:t>BCx negative</a:t>
            </a:r>
            <a:endParaRPr sz="1300" dirty="0">
              <a:solidFill>
                <a:schemeClr val="dk2"/>
              </a:solidFill>
              <a:latin typeface="PT Sans Narrow"/>
              <a:ea typeface="PT Sans Narrow"/>
              <a:cs typeface="PT Sans Narrow"/>
              <a:sym typeface="PT Sans Narrow"/>
            </a:endParaRPr>
          </a:p>
        </p:txBody>
      </p:sp>
      <p:cxnSp>
        <p:nvCxnSpPr>
          <p:cNvPr id="884" name="Google Shape;884;p66"/>
          <p:cNvCxnSpPr>
            <a:cxnSpLocks/>
            <a:stCxn id="883" idx="3"/>
            <a:endCxn id="869" idx="0"/>
          </p:cNvCxnSpPr>
          <p:nvPr/>
        </p:nvCxnSpPr>
        <p:spPr>
          <a:xfrm>
            <a:off x="7200925" y="4201388"/>
            <a:ext cx="228597" cy="634962"/>
          </a:xfrm>
          <a:prstGeom prst="bentConnector2">
            <a:avLst/>
          </a:prstGeom>
          <a:noFill/>
          <a:ln w="19050" cap="flat" cmpd="sng">
            <a:solidFill>
              <a:schemeClr val="dk2"/>
            </a:solidFill>
            <a:prstDash val="solid"/>
            <a:round/>
            <a:headEnd type="none" w="med" len="med"/>
            <a:tailEnd type="triangle" w="med" len="med"/>
          </a:ln>
        </p:spPr>
      </p:cxnSp>
      <p:pic>
        <p:nvPicPr>
          <p:cNvPr id="885" name="Google Shape;885;p66"/>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886" name="Google Shape;886;p66"/>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
        <p:nvSpPr>
          <p:cNvPr id="887" name="Google Shape;887;p66"/>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6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893" name="Google Shape;893;p67"/>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0" lvl="0" indent="0" algn="l" rtl="0">
              <a:spcBef>
                <a:spcPts val="1200"/>
              </a:spcBef>
              <a:spcAft>
                <a:spcPts val="0"/>
              </a:spcAft>
              <a:buNone/>
            </a:pPr>
            <a:r>
              <a:rPr lang="en"/>
              <a:t>Develops </a:t>
            </a:r>
            <a:r>
              <a:rPr lang="en" b="1"/>
              <a:t>fevers</a:t>
            </a:r>
            <a:r>
              <a:rPr lang="en"/>
              <a:t> to 101.5, sent home. </a:t>
            </a:r>
            <a:r>
              <a:rPr lang="en" b="1">
                <a:solidFill>
                  <a:srgbClr val="DF382C"/>
                </a:solidFill>
              </a:rPr>
              <a:t>Blood Cx</a:t>
            </a:r>
            <a:r>
              <a:rPr lang="en" b="1"/>
              <a:t> show </a:t>
            </a:r>
            <a:r>
              <a:rPr lang="en" b="1">
                <a:solidFill>
                  <a:srgbClr val="DF382C"/>
                </a:solidFill>
              </a:rPr>
              <a:t>gram positive rods</a:t>
            </a:r>
            <a:r>
              <a:rPr lang="en"/>
              <a:t> so called back to ED</a:t>
            </a:r>
            <a:endParaRPr/>
          </a:p>
          <a:p>
            <a:pPr marL="457200" lvl="0" indent="-311150" algn="l" rtl="0">
              <a:spcBef>
                <a:spcPts val="1200"/>
              </a:spcBef>
              <a:spcAft>
                <a:spcPts val="0"/>
              </a:spcAft>
              <a:buSzPts val="1300"/>
              <a:buChar char="●"/>
            </a:pPr>
            <a:r>
              <a:rPr lang="en"/>
              <a:t>Repeat BCx (before abx) will be no growth</a:t>
            </a:r>
            <a:endParaRPr/>
          </a:p>
          <a:p>
            <a:pPr marL="914400" lvl="1" indent="-298450" algn="l" rtl="0">
              <a:spcBef>
                <a:spcPts val="0"/>
              </a:spcBef>
              <a:spcAft>
                <a:spcPts val="0"/>
              </a:spcAft>
              <a:buSzPts val="1100"/>
              <a:buChar char="○"/>
            </a:pPr>
            <a:r>
              <a:rPr lang="en"/>
              <a:t>Started on a few days of vanco &amp; Unasyn</a:t>
            </a:r>
            <a:endParaRPr/>
          </a:p>
          <a:p>
            <a:pPr marL="457200" lvl="0" indent="-311150" algn="l" rtl="0">
              <a:spcBef>
                <a:spcPts val="0"/>
              </a:spcBef>
              <a:spcAft>
                <a:spcPts val="0"/>
              </a:spcAft>
              <a:buSzPts val="1300"/>
              <a:buChar char="●"/>
            </a:pPr>
            <a:r>
              <a:rPr lang="en"/>
              <a:t>Still no WBC   |   afebrile   |   TTE no gross evidence of infective endocarditis </a:t>
            </a:r>
            <a:r>
              <a:rPr lang="en" sz="1000">
                <a:latin typeface="Open Sans Light"/>
                <a:ea typeface="Open Sans Light"/>
                <a:cs typeface="Open Sans Light"/>
                <a:sym typeface="Open Sans Light"/>
              </a:rPr>
              <a:t>(VSD, pulm HTN)</a:t>
            </a:r>
            <a:endParaRPr sz="1000">
              <a:latin typeface="Open Sans Light"/>
              <a:ea typeface="Open Sans Light"/>
              <a:cs typeface="Open Sans Light"/>
              <a:sym typeface="Open Sans Light"/>
            </a:endParaRPr>
          </a:p>
          <a:p>
            <a:pPr marL="457200" lvl="0" indent="-311150" algn="l" rtl="0">
              <a:spcBef>
                <a:spcPts val="0"/>
              </a:spcBef>
              <a:spcAft>
                <a:spcPts val="0"/>
              </a:spcAft>
              <a:buSzPts val="1300"/>
              <a:buChar char="●"/>
            </a:pPr>
            <a:r>
              <a:rPr lang="en" u="sng"/>
              <a:t>Tele-ID consult</a:t>
            </a:r>
            <a:r>
              <a:rPr lang="en"/>
              <a:t>: Likely contaminant (if TTE normal)</a:t>
            </a:r>
            <a:endParaRPr/>
          </a:p>
        </p:txBody>
      </p:sp>
      <p:sp>
        <p:nvSpPr>
          <p:cNvPr id="894" name="Google Shape;894;p67"/>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895" name="Google Shape;895;p67"/>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896" name="Google Shape;896;p67"/>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897" name="Google Shape;897;p67"/>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898" name="Google Shape;898;p67"/>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899" name="Google Shape;899;p67"/>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900" name="Google Shape;900;p67"/>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901" name="Google Shape;901;p67"/>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902" name="Google Shape;902;p67"/>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903" name="Google Shape;903;p67"/>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904" name="Google Shape;904;p67"/>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905" name="Google Shape;905;p67"/>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906" name="Google Shape;906;p67"/>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907" name="Google Shape;907;p67"/>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908" name="Google Shape;908;p67"/>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909" name="Google Shape;909;p67"/>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910" name="Google Shape;910;p67"/>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911" name="Google Shape;911;p67"/>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912" name="Google Shape;912;p67"/>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913" name="Google Shape;913;p67"/>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914" name="Google Shape;914;p67"/>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915" name="Google Shape;915;p67"/>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916" name="Google Shape;916;p67"/>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917" name="Google Shape;917;p67"/>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918" name="Google Shape;918;p67"/>
          <p:cNvSpPr/>
          <p:nvPr/>
        </p:nvSpPr>
        <p:spPr>
          <a:xfrm>
            <a:off x="5715037"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919" name="Google Shape;919;p67"/>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920" name="Google Shape;920;p67"/>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921" name="Google Shape;921;p67"/>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922" name="Google Shape;922;p67"/>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923" name="Google Shape;923;p67"/>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924" name="Google Shape;924;p67"/>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925" name="Google Shape;925;p67"/>
          <p:cNvSpPr/>
          <p:nvPr/>
        </p:nvSpPr>
        <p:spPr>
          <a:xfrm>
            <a:off x="7315222" y="4836350"/>
            <a:ext cx="2286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32</a:t>
            </a:r>
            <a:endParaRPr sz="1100" b="1">
              <a:solidFill>
                <a:schemeClr val="lt1"/>
              </a:solidFill>
              <a:latin typeface="Open Sans"/>
              <a:ea typeface="Open Sans"/>
              <a:cs typeface="Open Sans"/>
              <a:sym typeface="Open Sans"/>
            </a:endParaRPr>
          </a:p>
        </p:txBody>
      </p:sp>
      <p:sp>
        <p:nvSpPr>
          <p:cNvPr id="926" name="Google Shape;926;p67"/>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927" name="Google Shape;927;p67"/>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
        <p:nvSpPr>
          <p:cNvPr id="928" name="Google Shape;928;p67"/>
          <p:cNvSpPr/>
          <p:nvPr/>
        </p:nvSpPr>
        <p:spPr>
          <a:xfrm>
            <a:off x="800101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35</a:t>
            </a:r>
            <a:endParaRPr sz="1100">
              <a:solidFill>
                <a:schemeClr val="lt1"/>
              </a:solidFill>
              <a:latin typeface="Open Sans"/>
              <a:ea typeface="Open Sans"/>
              <a:cs typeface="Open Sans"/>
              <a:sym typeface="Open Sans"/>
            </a:endParaRPr>
          </a:p>
        </p:txBody>
      </p:sp>
      <p:sp>
        <p:nvSpPr>
          <p:cNvPr id="929" name="Google Shape;929;p67"/>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930" name="Google Shape;930;p67"/>
          <p:cNvSpPr/>
          <p:nvPr/>
        </p:nvSpPr>
        <p:spPr>
          <a:xfrm>
            <a:off x="729450" y="1299925"/>
            <a:ext cx="7604100" cy="2199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31" name="Google Shape;931;p67"/>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932" name="Google Shape;932;p67"/>
          <p:cNvCxnSpPr>
            <a:stCxn id="931" idx="1"/>
            <a:endCxn id="929"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933" name="Google Shape;933;p67"/>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934" name="Google Shape;934;p67"/>
          <p:cNvCxnSpPr>
            <a:stCxn id="933" idx="3"/>
            <a:endCxn id="900"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935" name="Google Shape;935;p67"/>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936" name="Google Shape;936;p67"/>
          <p:cNvCxnSpPr>
            <a:stCxn id="935" idx="3"/>
            <a:endCxn id="911"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sp>
        <p:nvSpPr>
          <p:cNvPr id="937" name="Google Shape;937;p67"/>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PPM placed</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(TTE normal)</a:t>
            </a:r>
            <a:endParaRPr sz="1300">
              <a:solidFill>
                <a:schemeClr val="dk2"/>
              </a:solidFill>
              <a:latin typeface="PT Sans Narrow"/>
              <a:ea typeface="PT Sans Narrow"/>
              <a:cs typeface="PT Sans Narrow"/>
              <a:sym typeface="PT Sans Narrow"/>
            </a:endParaRPr>
          </a:p>
        </p:txBody>
      </p:sp>
      <p:cxnSp>
        <p:nvCxnSpPr>
          <p:cNvPr id="938" name="Google Shape;938;p67"/>
          <p:cNvCxnSpPr>
            <a:stCxn id="937" idx="3"/>
            <a:endCxn id="918" idx="0"/>
          </p:cNvCxnSpPr>
          <p:nvPr/>
        </p:nvCxnSpPr>
        <p:spPr>
          <a:xfrm>
            <a:off x="5652200" y="4502000"/>
            <a:ext cx="177000" cy="334500"/>
          </a:xfrm>
          <a:prstGeom prst="bentConnector2">
            <a:avLst/>
          </a:prstGeom>
          <a:noFill/>
          <a:ln w="19050" cap="flat" cmpd="sng">
            <a:solidFill>
              <a:schemeClr val="dk2"/>
            </a:solidFill>
            <a:prstDash val="solid"/>
            <a:round/>
            <a:headEnd type="none" w="med" len="med"/>
            <a:tailEnd type="triangle" w="med" len="med"/>
          </a:ln>
        </p:spPr>
      </p:cxnSp>
      <p:sp>
        <p:nvSpPr>
          <p:cNvPr id="939" name="Google Shape;939;p67"/>
          <p:cNvSpPr txBox="1"/>
          <p:nvPr/>
        </p:nvSpPr>
        <p:spPr>
          <a:xfrm>
            <a:off x="5943625" y="4209500"/>
            <a:ext cx="11058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BCx: G+ rods</a:t>
            </a:r>
            <a:endParaRPr sz="1300">
              <a:solidFill>
                <a:schemeClr val="dk2"/>
              </a:solidFill>
              <a:latin typeface="PT Sans Narrow"/>
              <a:ea typeface="PT Sans Narrow"/>
              <a:cs typeface="PT Sans Narrow"/>
              <a:sym typeface="PT Sans Narrow"/>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Fevers</a:t>
            </a:r>
            <a:endParaRPr sz="1300">
              <a:solidFill>
                <a:schemeClr val="dk2"/>
              </a:solidFill>
              <a:latin typeface="PT Sans Narrow"/>
              <a:ea typeface="PT Sans Narrow"/>
              <a:cs typeface="PT Sans Narrow"/>
              <a:sym typeface="PT Sans Narrow"/>
            </a:endParaRPr>
          </a:p>
        </p:txBody>
      </p:sp>
      <p:cxnSp>
        <p:nvCxnSpPr>
          <p:cNvPr id="940" name="Google Shape;940;p67"/>
          <p:cNvCxnSpPr>
            <a:stCxn id="939" idx="3"/>
            <a:endCxn id="924" idx="0"/>
          </p:cNvCxnSpPr>
          <p:nvPr/>
        </p:nvCxnSpPr>
        <p:spPr>
          <a:xfrm>
            <a:off x="7049425" y="4502000"/>
            <a:ext cx="151500" cy="334500"/>
          </a:xfrm>
          <a:prstGeom prst="bentConnector2">
            <a:avLst/>
          </a:prstGeom>
          <a:noFill/>
          <a:ln w="19050" cap="flat" cmpd="sng">
            <a:solidFill>
              <a:schemeClr val="dk2"/>
            </a:solidFill>
            <a:prstDash val="solid"/>
            <a:round/>
            <a:headEnd type="none" w="med" len="med"/>
            <a:tailEnd type="triangle" w="med" len="med"/>
          </a:ln>
        </p:spPr>
      </p:cxnSp>
      <p:sp>
        <p:nvSpPr>
          <p:cNvPr id="941" name="Google Shape;941;p67"/>
          <p:cNvSpPr txBox="1"/>
          <p:nvPr/>
        </p:nvSpPr>
        <p:spPr>
          <a:xfrm>
            <a:off x="5995081" y="4008938"/>
            <a:ext cx="1205844"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dirty="0">
                <a:solidFill>
                  <a:schemeClr val="dk2"/>
                </a:solidFill>
                <a:latin typeface="PT Sans"/>
                <a:ea typeface="PT Sans"/>
                <a:cs typeface="PT Sans"/>
                <a:sym typeface="PT Sans"/>
              </a:rPr>
              <a:t>BCx negative</a:t>
            </a:r>
            <a:endParaRPr sz="1300" dirty="0">
              <a:solidFill>
                <a:schemeClr val="dk2"/>
              </a:solidFill>
              <a:latin typeface="PT Sans Narrow"/>
              <a:ea typeface="PT Sans Narrow"/>
              <a:cs typeface="PT Sans Narrow"/>
              <a:sym typeface="PT Sans Narrow"/>
            </a:endParaRPr>
          </a:p>
        </p:txBody>
      </p:sp>
      <p:cxnSp>
        <p:nvCxnSpPr>
          <p:cNvPr id="942" name="Google Shape;942;p67"/>
          <p:cNvCxnSpPr>
            <a:cxnSpLocks/>
            <a:stCxn id="941" idx="3"/>
            <a:endCxn id="925" idx="0"/>
          </p:cNvCxnSpPr>
          <p:nvPr/>
        </p:nvCxnSpPr>
        <p:spPr>
          <a:xfrm>
            <a:off x="7200925" y="4201388"/>
            <a:ext cx="228597" cy="634962"/>
          </a:xfrm>
          <a:prstGeom prst="bentConnector2">
            <a:avLst/>
          </a:prstGeom>
          <a:noFill/>
          <a:ln w="19050" cap="flat" cmpd="sng">
            <a:solidFill>
              <a:schemeClr val="dk2"/>
            </a:solidFill>
            <a:prstDash val="solid"/>
            <a:round/>
            <a:headEnd type="none" w="med" len="med"/>
            <a:tailEnd type="triangle" w="med" len="med"/>
          </a:ln>
        </p:spPr>
      </p:cxnSp>
      <p:pic>
        <p:nvPicPr>
          <p:cNvPr id="943" name="Google Shape;943;p67"/>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944" name="Google Shape;944;p67"/>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
        <p:nvSpPr>
          <p:cNvPr id="945" name="Google Shape;945;p67"/>
          <p:cNvSpPr txBox="1"/>
          <p:nvPr/>
        </p:nvSpPr>
        <p:spPr>
          <a:xfrm>
            <a:off x="7829850" y="3924650"/>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2"/>
                </a:solidFill>
                <a:latin typeface="PT Sans"/>
                <a:ea typeface="PT Sans"/>
                <a:cs typeface="PT Sans"/>
                <a:sym typeface="PT Sans"/>
              </a:rPr>
              <a:t>TTE</a:t>
            </a:r>
            <a:endParaRPr sz="1300">
              <a:solidFill>
                <a:schemeClr val="dk2"/>
              </a:solidFill>
              <a:latin typeface="PT Sans Narrow"/>
              <a:ea typeface="PT Sans Narrow"/>
              <a:cs typeface="PT Sans Narrow"/>
              <a:sym typeface="PT Sans Narrow"/>
            </a:endParaRPr>
          </a:p>
        </p:txBody>
      </p:sp>
      <p:cxnSp>
        <p:nvCxnSpPr>
          <p:cNvPr id="946" name="Google Shape;946;p67"/>
          <p:cNvCxnSpPr>
            <a:stCxn id="945" idx="2"/>
            <a:endCxn id="928" idx="0"/>
          </p:cNvCxnSpPr>
          <p:nvPr/>
        </p:nvCxnSpPr>
        <p:spPr>
          <a:xfrm rot="-5400000" flipH="1">
            <a:off x="7852200" y="4572650"/>
            <a:ext cx="526800" cy="600"/>
          </a:xfrm>
          <a:prstGeom prst="bentConnector3">
            <a:avLst>
              <a:gd name="adj1" fmla="val 50000"/>
            </a:avLst>
          </a:prstGeom>
          <a:noFill/>
          <a:ln w="19050" cap="flat" cmpd="sng">
            <a:solidFill>
              <a:schemeClr val="dk2"/>
            </a:solidFill>
            <a:prstDash val="solid"/>
            <a:round/>
            <a:headEnd type="none" w="med" len="med"/>
            <a:tailEnd type="triangle" w="med" len="med"/>
          </a:ln>
        </p:spPr>
      </p:cxnSp>
      <p:sp>
        <p:nvSpPr>
          <p:cNvPr id="947" name="Google Shape;947;p67"/>
          <p:cNvSpPr/>
          <p:nvPr/>
        </p:nvSpPr>
        <p:spPr>
          <a:xfrm>
            <a:off x="1112900" y="3499225"/>
            <a:ext cx="2316300" cy="214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68"/>
          <p:cNvSpPr txBox="1"/>
          <p:nvPr/>
        </p:nvSpPr>
        <p:spPr>
          <a:xfrm>
            <a:off x="7829850" y="3924650"/>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2"/>
                </a:solidFill>
                <a:latin typeface="PT Sans"/>
                <a:ea typeface="PT Sans"/>
                <a:cs typeface="PT Sans"/>
                <a:sym typeface="PT Sans"/>
              </a:rPr>
              <a:t>TTE</a:t>
            </a:r>
            <a:endParaRPr sz="1300">
              <a:solidFill>
                <a:schemeClr val="dk2"/>
              </a:solidFill>
              <a:latin typeface="PT Sans Narrow"/>
              <a:ea typeface="PT Sans Narrow"/>
              <a:cs typeface="PT Sans Narrow"/>
              <a:sym typeface="PT Sans Narrow"/>
            </a:endParaRPr>
          </a:p>
        </p:txBody>
      </p:sp>
      <p:cxnSp>
        <p:nvCxnSpPr>
          <p:cNvPr id="953" name="Google Shape;953;p68"/>
          <p:cNvCxnSpPr>
            <a:stCxn id="952" idx="2"/>
          </p:cNvCxnSpPr>
          <p:nvPr/>
        </p:nvCxnSpPr>
        <p:spPr>
          <a:xfrm rot="-5400000" flipH="1">
            <a:off x="7852200" y="4572650"/>
            <a:ext cx="526800" cy="600"/>
          </a:xfrm>
          <a:prstGeom prst="bentConnector3">
            <a:avLst>
              <a:gd name="adj1" fmla="val 50000"/>
            </a:avLst>
          </a:prstGeom>
          <a:noFill/>
          <a:ln w="19050" cap="flat" cmpd="sng">
            <a:solidFill>
              <a:schemeClr val="dk2"/>
            </a:solidFill>
            <a:prstDash val="solid"/>
            <a:round/>
            <a:headEnd type="none" w="med" len="med"/>
            <a:tailEnd type="triangle" w="med" len="med"/>
          </a:ln>
        </p:spPr>
      </p:cxnSp>
      <p:sp>
        <p:nvSpPr>
          <p:cNvPr id="954" name="Google Shape;954;p68"/>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pic>
        <p:nvPicPr>
          <p:cNvPr id="955" name="Google Shape;955;p68"/>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956" name="Google Shape;956;p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957" name="Google Shape;957;p68"/>
          <p:cNvSpPr txBox="1">
            <a:spLocks noGrp="1"/>
          </p:cNvSpPr>
          <p:nvPr>
            <p:ph type="body" idx="1"/>
          </p:nvPr>
        </p:nvSpPr>
        <p:spPr>
          <a:xfrm>
            <a:off x="729450" y="1393075"/>
            <a:ext cx="7688700" cy="27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solidFill>
                  <a:srgbClr val="2D6987"/>
                </a:solidFill>
              </a:rPr>
              <a:t>79 y/o F </a:t>
            </a:r>
            <a:r>
              <a:rPr lang="en"/>
              <a:t>with PMH including numerous cardiac issues (s/p TAVR, s/p PPM, VSD) p/w </a:t>
            </a:r>
            <a:r>
              <a:rPr lang="en" b="1"/>
              <a:t>indentially discovered </a:t>
            </a:r>
            <a:r>
              <a:rPr lang="en" b="1">
                <a:solidFill>
                  <a:srgbClr val="DC4C64"/>
                </a:solidFill>
              </a:rPr>
              <a:t>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0" lvl="0" indent="0" algn="l" rtl="0">
              <a:spcBef>
                <a:spcPts val="1200"/>
              </a:spcBef>
              <a:spcAft>
                <a:spcPts val="0"/>
              </a:spcAft>
              <a:buNone/>
            </a:pPr>
            <a:r>
              <a:rPr lang="en"/>
              <a:t>Develops </a:t>
            </a:r>
            <a:r>
              <a:rPr lang="en" b="1"/>
              <a:t>fevers</a:t>
            </a:r>
            <a:r>
              <a:rPr lang="en"/>
              <a:t> to 101.5, sent home. </a:t>
            </a:r>
            <a:r>
              <a:rPr lang="en" b="1">
                <a:solidFill>
                  <a:srgbClr val="DF382C"/>
                </a:solidFill>
              </a:rPr>
              <a:t>Blood Cx</a:t>
            </a:r>
            <a:r>
              <a:rPr lang="en" b="1"/>
              <a:t> show </a:t>
            </a:r>
            <a:r>
              <a:rPr lang="en" b="1">
                <a:solidFill>
                  <a:srgbClr val="DF382C"/>
                </a:solidFill>
              </a:rPr>
              <a:t>gram positive rods</a:t>
            </a:r>
            <a:r>
              <a:rPr lang="en"/>
              <a:t> so called back to ED</a:t>
            </a:r>
            <a:endParaRPr/>
          </a:p>
          <a:p>
            <a:pPr marL="457200" lvl="0" indent="-311150" algn="l" rtl="0">
              <a:spcBef>
                <a:spcPts val="1200"/>
              </a:spcBef>
              <a:spcAft>
                <a:spcPts val="0"/>
              </a:spcAft>
              <a:buSzPts val="1300"/>
              <a:buChar char="●"/>
            </a:pPr>
            <a:r>
              <a:rPr lang="en"/>
              <a:t>Repeat BCx (before abx) will be no growth</a:t>
            </a:r>
            <a:endParaRPr/>
          </a:p>
          <a:p>
            <a:pPr marL="914400" lvl="1" indent="-298450" algn="l" rtl="0">
              <a:spcBef>
                <a:spcPts val="0"/>
              </a:spcBef>
              <a:spcAft>
                <a:spcPts val="0"/>
              </a:spcAft>
              <a:buSzPts val="1100"/>
              <a:buChar char="○"/>
            </a:pPr>
            <a:r>
              <a:rPr lang="en"/>
              <a:t>Started on a few days of vanco &amp; Unasyn</a:t>
            </a:r>
            <a:endParaRPr/>
          </a:p>
          <a:p>
            <a:pPr marL="457200" lvl="0" indent="-311150" algn="l" rtl="0">
              <a:spcBef>
                <a:spcPts val="0"/>
              </a:spcBef>
              <a:spcAft>
                <a:spcPts val="0"/>
              </a:spcAft>
              <a:buSzPts val="1300"/>
              <a:buChar char="●"/>
            </a:pPr>
            <a:r>
              <a:rPr lang="en"/>
              <a:t>Still no WBC   |   afebrile   |   TTE normal</a:t>
            </a:r>
            <a:endParaRPr/>
          </a:p>
          <a:p>
            <a:pPr marL="457200" lvl="0" indent="-311150" algn="l" rtl="0">
              <a:spcBef>
                <a:spcPts val="0"/>
              </a:spcBef>
              <a:spcAft>
                <a:spcPts val="0"/>
              </a:spcAft>
              <a:buSzPts val="1300"/>
              <a:buChar char="●"/>
            </a:pPr>
            <a:r>
              <a:rPr lang="en" u="sng"/>
              <a:t>Tele-ID consult</a:t>
            </a:r>
            <a:r>
              <a:rPr lang="en"/>
              <a:t>: Likely contaminant</a:t>
            </a:r>
            <a:endParaRPr/>
          </a:p>
        </p:txBody>
      </p:sp>
      <p:sp>
        <p:nvSpPr>
          <p:cNvPr id="958" name="Google Shape;958;p68"/>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959" name="Google Shape;959;p68"/>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960" name="Google Shape;960;p68"/>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961" name="Google Shape;961;p68"/>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962" name="Google Shape;962;p68"/>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963" name="Google Shape;963;p68"/>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964" name="Google Shape;964;p68"/>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7</a:t>
            </a:r>
            <a:endParaRPr sz="1100">
              <a:solidFill>
                <a:schemeClr val="dk2"/>
              </a:solidFill>
              <a:latin typeface="Open Sans"/>
              <a:ea typeface="Open Sans"/>
              <a:cs typeface="Open Sans"/>
              <a:sym typeface="Open Sans"/>
            </a:endParaRPr>
          </a:p>
        </p:txBody>
      </p:sp>
      <p:sp>
        <p:nvSpPr>
          <p:cNvPr id="965" name="Google Shape;965;p68"/>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966" name="Google Shape;966;p68"/>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967" name="Google Shape;967;p68"/>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968" name="Google Shape;968;p68"/>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969" name="Google Shape;969;p68"/>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970" name="Google Shape;970;p68"/>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971" name="Google Shape;971;p68"/>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972" name="Google Shape;972;p68"/>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973" name="Google Shape;973;p68"/>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974" name="Google Shape;974;p68"/>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975" name="Google Shape;975;p68"/>
          <p:cNvSpPr/>
          <p:nvPr/>
        </p:nvSpPr>
        <p:spPr>
          <a:xfrm>
            <a:off x="4114853" y="4836350"/>
            <a:ext cx="228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976" name="Google Shape;976;p68"/>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977" name="Google Shape;977;p68"/>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978" name="Google Shape;978;p68"/>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979" name="Google Shape;979;p68"/>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980" name="Google Shape;980;p68"/>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981" name="Google Shape;981;p68"/>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982" name="Google Shape;982;p68"/>
          <p:cNvSpPr/>
          <p:nvPr/>
        </p:nvSpPr>
        <p:spPr>
          <a:xfrm>
            <a:off x="5715037"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983" name="Google Shape;983;p68"/>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984" name="Google Shape;984;p68"/>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985" name="Google Shape;985;p68"/>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986" name="Google Shape;986;p68"/>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987" name="Google Shape;987;p68"/>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988" name="Google Shape;988;p68"/>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989" name="Google Shape;989;p68"/>
          <p:cNvSpPr/>
          <p:nvPr/>
        </p:nvSpPr>
        <p:spPr>
          <a:xfrm>
            <a:off x="7315222" y="4836350"/>
            <a:ext cx="2286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32</a:t>
            </a:r>
            <a:endParaRPr sz="1100" b="1">
              <a:solidFill>
                <a:schemeClr val="lt1"/>
              </a:solidFill>
              <a:latin typeface="Open Sans"/>
              <a:ea typeface="Open Sans"/>
              <a:cs typeface="Open Sans"/>
              <a:sym typeface="Open Sans"/>
            </a:endParaRPr>
          </a:p>
        </p:txBody>
      </p:sp>
      <p:sp>
        <p:nvSpPr>
          <p:cNvPr id="990" name="Google Shape;990;p68"/>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991" name="Google Shape;991;p68"/>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
        <p:nvSpPr>
          <p:cNvPr id="992" name="Google Shape;992;p68"/>
          <p:cNvSpPr/>
          <p:nvPr/>
        </p:nvSpPr>
        <p:spPr>
          <a:xfrm>
            <a:off x="800101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35</a:t>
            </a:r>
            <a:endParaRPr sz="1100">
              <a:solidFill>
                <a:schemeClr val="lt1"/>
              </a:solidFill>
              <a:latin typeface="Open Sans"/>
              <a:ea typeface="Open Sans"/>
              <a:cs typeface="Open Sans"/>
              <a:sym typeface="Open Sans"/>
            </a:endParaRPr>
          </a:p>
        </p:txBody>
      </p:sp>
      <p:sp>
        <p:nvSpPr>
          <p:cNvPr id="993" name="Google Shape;993;p68"/>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994" name="Google Shape;994;p68"/>
          <p:cNvSpPr/>
          <p:nvPr/>
        </p:nvSpPr>
        <p:spPr>
          <a:xfrm>
            <a:off x="729450" y="1299925"/>
            <a:ext cx="7604100" cy="1315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995" name="Google Shape;995;p68"/>
          <p:cNvSpPr txBox="1"/>
          <p:nvPr/>
        </p:nvSpPr>
        <p:spPr>
          <a:xfrm>
            <a:off x="395975" y="4309550"/>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996" name="Google Shape;996;p68"/>
          <p:cNvCxnSpPr>
            <a:stCxn id="995" idx="1"/>
            <a:endCxn id="993" idx="0"/>
          </p:cNvCxnSpPr>
          <p:nvPr/>
        </p:nvCxnSpPr>
        <p:spPr>
          <a:xfrm flipH="1">
            <a:off x="114275" y="4502000"/>
            <a:ext cx="281700" cy="334500"/>
          </a:xfrm>
          <a:prstGeom prst="bentConnector2">
            <a:avLst/>
          </a:prstGeom>
          <a:noFill/>
          <a:ln w="19050" cap="flat" cmpd="sng">
            <a:solidFill>
              <a:schemeClr val="dk2"/>
            </a:solidFill>
            <a:prstDash val="solid"/>
            <a:round/>
            <a:headEnd type="none" w="med" len="med"/>
            <a:tailEnd type="triangle" w="med" len="med"/>
          </a:ln>
        </p:spPr>
      </p:cxnSp>
      <p:sp>
        <p:nvSpPr>
          <p:cNvPr id="997" name="Google Shape;997;p68"/>
          <p:cNvSpPr txBox="1"/>
          <p:nvPr/>
        </p:nvSpPr>
        <p:spPr>
          <a:xfrm>
            <a:off x="971925" y="4309550"/>
            <a:ext cx="5709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DOE?</a:t>
            </a:r>
            <a:endParaRPr sz="1300">
              <a:solidFill>
                <a:schemeClr val="dk2"/>
              </a:solidFill>
              <a:latin typeface="PT Sans"/>
              <a:ea typeface="PT Sans"/>
              <a:cs typeface="PT Sans"/>
              <a:sym typeface="PT Sans"/>
            </a:endParaRPr>
          </a:p>
        </p:txBody>
      </p:sp>
      <p:cxnSp>
        <p:nvCxnSpPr>
          <p:cNvPr id="998" name="Google Shape;998;p68"/>
          <p:cNvCxnSpPr>
            <a:stCxn id="997" idx="3"/>
            <a:endCxn id="964" idx="0"/>
          </p:cNvCxnSpPr>
          <p:nvPr/>
        </p:nvCxnSpPr>
        <p:spPr>
          <a:xfrm>
            <a:off x="1542825" y="4502000"/>
            <a:ext cx="171900" cy="334500"/>
          </a:xfrm>
          <a:prstGeom prst="bentConnector2">
            <a:avLst/>
          </a:prstGeom>
          <a:noFill/>
          <a:ln w="19050" cap="flat" cmpd="sng">
            <a:solidFill>
              <a:schemeClr val="dk2"/>
            </a:solidFill>
            <a:prstDash val="solid"/>
            <a:round/>
            <a:headEnd type="none" w="med" len="med"/>
            <a:tailEnd type="triangle" w="med" len="med"/>
          </a:ln>
        </p:spPr>
      </p:cxnSp>
      <p:sp>
        <p:nvSpPr>
          <p:cNvPr id="999" name="Google Shape;999;p68"/>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Dysuria, UTI</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a:ea typeface="PT Sans"/>
                <a:cs typeface="PT Sans"/>
                <a:sym typeface="PT Sans"/>
              </a:rPr>
              <a:t>Rx Keflex</a:t>
            </a:r>
            <a:endParaRPr sz="1300">
              <a:solidFill>
                <a:schemeClr val="dk2"/>
              </a:solidFill>
              <a:latin typeface="PT Sans"/>
              <a:ea typeface="PT Sans"/>
              <a:cs typeface="PT Sans"/>
              <a:sym typeface="PT Sans"/>
            </a:endParaRPr>
          </a:p>
        </p:txBody>
      </p:sp>
      <p:cxnSp>
        <p:nvCxnSpPr>
          <p:cNvPr id="1000" name="Google Shape;1000;p68"/>
          <p:cNvCxnSpPr>
            <a:stCxn id="999" idx="3"/>
            <a:endCxn id="975" idx="0"/>
          </p:cNvCxnSpPr>
          <p:nvPr/>
        </p:nvCxnSpPr>
        <p:spPr>
          <a:xfrm>
            <a:off x="4056950" y="4498636"/>
            <a:ext cx="172200" cy="337800"/>
          </a:xfrm>
          <a:prstGeom prst="bentConnector2">
            <a:avLst/>
          </a:prstGeom>
          <a:noFill/>
          <a:ln w="19050" cap="flat" cmpd="sng">
            <a:solidFill>
              <a:schemeClr val="dk2"/>
            </a:solidFill>
            <a:prstDash val="solid"/>
            <a:round/>
            <a:headEnd type="none" w="med" len="med"/>
            <a:tailEnd type="triangle" w="med" len="med"/>
          </a:ln>
        </p:spPr>
      </p:cxnSp>
      <p:sp>
        <p:nvSpPr>
          <p:cNvPr id="1001" name="Google Shape;1001;p68"/>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PPM placed</a:t>
            </a:r>
            <a:endParaRPr sz="1300">
              <a:solidFill>
                <a:schemeClr val="dk2"/>
              </a:solidFill>
              <a:latin typeface="PT Sans"/>
              <a:ea typeface="PT Sans"/>
              <a:cs typeface="PT Sans"/>
              <a:sym typeface="PT Sans"/>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(TTE normal)</a:t>
            </a:r>
            <a:endParaRPr sz="1300">
              <a:solidFill>
                <a:schemeClr val="dk2"/>
              </a:solidFill>
              <a:latin typeface="PT Sans Narrow"/>
              <a:ea typeface="PT Sans Narrow"/>
              <a:cs typeface="PT Sans Narrow"/>
              <a:sym typeface="PT Sans Narrow"/>
            </a:endParaRPr>
          </a:p>
        </p:txBody>
      </p:sp>
      <p:cxnSp>
        <p:nvCxnSpPr>
          <p:cNvPr id="1002" name="Google Shape;1002;p68"/>
          <p:cNvCxnSpPr>
            <a:stCxn id="1001" idx="3"/>
            <a:endCxn id="982" idx="0"/>
          </p:cNvCxnSpPr>
          <p:nvPr/>
        </p:nvCxnSpPr>
        <p:spPr>
          <a:xfrm>
            <a:off x="5652200" y="4502000"/>
            <a:ext cx="177000" cy="334500"/>
          </a:xfrm>
          <a:prstGeom prst="bentConnector2">
            <a:avLst/>
          </a:prstGeom>
          <a:noFill/>
          <a:ln w="19050" cap="flat" cmpd="sng">
            <a:solidFill>
              <a:schemeClr val="dk2"/>
            </a:solidFill>
            <a:prstDash val="solid"/>
            <a:round/>
            <a:headEnd type="none" w="med" len="med"/>
            <a:tailEnd type="triangle" w="med" len="med"/>
          </a:ln>
        </p:spPr>
      </p:cxnSp>
      <p:sp>
        <p:nvSpPr>
          <p:cNvPr id="1003" name="Google Shape;1003;p68"/>
          <p:cNvSpPr txBox="1"/>
          <p:nvPr/>
        </p:nvSpPr>
        <p:spPr>
          <a:xfrm>
            <a:off x="5943625" y="4209500"/>
            <a:ext cx="11058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BCx: G+ rods</a:t>
            </a:r>
            <a:endParaRPr sz="1300">
              <a:solidFill>
                <a:schemeClr val="dk2"/>
              </a:solidFill>
              <a:latin typeface="PT Sans Narrow"/>
              <a:ea typeface="PT Sans Narrow"/>
              <a:cs typeface="PT Sans Narrow"/>
              <a:sym typeface="PT Sans Narrow"/>
            </a:endParaRPr>
          </a:p>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Fevers</a:t>
            </a:r>
            <a:endParaRPr sz="1300">
              <a:solidFill>
                <a:schemeClr val="dk2"/>
              </a:solidFill>
              <a:latin typeface="PT Sans Narrow"/>
              <a:ea typeface="PT Sans Narrow"/>
              <a:cs typeface="PT Sans Narrow"/>
              <a:sym typeface="PT Sans Narrow"/>
            </a:endParaRPr>
          </a:p>
        </p:txBody>
      </p:sp>
      <p:cxnSp>
        <p:nvCxnSpPr>
          <p:cNvPr id="1004" name="Google Shape;1004;p68"/>
          <p:cNvCxnSpPr>
            <a:stCxn id="1003" idx="3"/>
            <a:endCxn id="988" idx="0"/>
          </p:cNvCxnSpPr>
          <p:nvPr/>
        </p:nvCxnSpPr>
        <p:spPr>
          <a:xfrm>
            <a:off x="7049425" y="4502000"/>
            <a:ext cx="151500" cy="334500"/>
          </a:xfrm>
          <a:prstGeom prst="bentConnector2">
            <a:avLst/>
          </a:prstGeom>
          <a:noFill/>
          <a:ln w="19050" cap="flat" cmpd="sng">
            <a:solidFill>
              <a:schemeClr val="dk2"/>
            </a:solidFill>
            <a:prstDash val="solid"/>
            <a:round/>
            <a:headEnd type="none" w="med" len="med"/>
            <a:tailEnd type="triangle" w="med" len="med"/>
          </a:ln>
        </p:spPr>
      </p:cxnSp>
      <p:sp>
        <p:nvSpPr>
          <p:cNvPr id="1005" name="Google Shape;1005;p68"/>
          <p:cNvSpPr txBox="1"/>
          <p:nvPr/>
        </p:nvSpPr>
        <p:spPr>
          <a:xfrm>
            <a:off x="6095125" y="4008938"/>
            <a:ext cx="11058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a:ea typeface="PT Sans"/>
                <a:cs typeface="PT Sans"/>
                <a:sym typeface="PT Sans"/>
              </a:rPr>
              <a:t>BCx negative</a:t>
            </a:r>
            <a:endParaRPr sz="1300">
              <a:solidFill>
                <a:schemeClr val="dk2"/>
              </a:solidFill>
              <a:latin typeface="PT Sans Narrow"/>
              <a:ea typeface="PT Sans Narrow"/>
              <a:cs typeface="PT Sans Narrow"/>
              <a:sym typeface="PT Sans Narrow"/>
            </a:endParaRPr>
          </a:p>
        </p:txBody>
      </p:sp>
      <p:cxnSp>
        <p:nvCxnSpPr>
          <p:cNvPr id="1006" name="Google Shape;1006;p68"/>
          <p:cNvCxnSpPr>
            <a:stCxn id="1005" idx="3"/>
            <a:endCxn id="989" idx="0"/>
          </p:cNvCxnSpPr>
          <p:nvPr/>
        </p:nvCxnSpPr>
        <p:spPr>
          <a:xfrm>
            <a:off x="7200925" y="4201388"/>
            <a:ext cx="228600" cy="635100"/>
          </a:xfrm>
          <a:prstGeom prst="bentConnector2">
            <a:avLst/>
          </a:prstGeom>
          <a:noFill/>
          <a:ln w="19050" cap="flat" cmpd="sng">
            <a:solidFill>
              <a:schemeClr val="dk2"/>
            </a:solidFill>
            <a:prstDash val="solid"/>
            <a:round/>
            <a:headEnd type="none" w="med" len="med"/>
            <a:tailEnd type="triangle" w="med" len="med"/>
          </a:ln>
        </p:spPr>
      </p:cxnSp>
      <p:sp>
        <p:nvSpPr>
          <p:cNvPr id="1007" name="Google Shape;1007;p68"/>
          <p:cNvSpPr/>
          <p:nvPr/>
        </p:nvSpPr>
        <p:spPr>
          <a:xfrm>
            <a:off x="100" y="-125"/>
            <a:ext cx="9144000" cy="5143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08" name="Google Shape;1008;p68"/>
          <p:cNvSpPr/>
          <p:nvPr/>
        </p:nvSpPr>
        <p:spPr>
          <a:xfrm>
            <a:off x="100" y="-125"/>
            <a:ext cx="9144000" cy="5143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09" name="Google Shape;1009;p68"/>
          <p:cNvSpPr/>
          <p:nvPr/>
        </p:nvSpPr>
        <p:spPr>
          <a:xfrm>
            <a:off x="2453599" y="1207250"/>
            <a:ext cx="4660651" cy="280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dirty="0">
                <a:solidFill>
                  <a:srgbClr val="DF382C"/>
                </a:solidFill>
                <a:latin typeface="PT Serif"/>
                <a:ea typeface="PT Serif"/>
                <a:cs typeface="PT Serif"/>
                <a:sym typeface="PT Serif"/>
              </a:rPr>
              <a:t>Corynebacterium amycolatum</a:t>
            </a:r>
            <a:endParaRPr sz="1500" b="1" dirty="0">
              <a:solidFill>
                <a:srgbClr val="DF382C"/>
              </a:solidFill>
              <a:latin typeface="PT Serif"/>
              <a:ea typeface="PT Serif"/>
              <a:cs typeface="PT Serif"/>
              <a:sym typeface="PT Serif"/>
            </a:endParaRPr>
          </a:p>
          <a:p>
            <a:pPr marL="0" lvl="0" indent="0" algn="l" rtl="0">
              <a:spcBef>
                <a:spcPts val="0"/>
              </a:spcBef>
              <a:spcAft>
                <a:spcPts val="0"/>
              </a:spcAft>
              <a:buNone/>
            </a:pPr>
            <a:endParaRPr sz="1500" dirty="0">
              <a:latin typeface="PT Serif"/>
              <a:ea typeface="PT Serif"/>
              <a:cs typeface="PT Serif"/>
              <a:sym typeface="PT Serif"/>
            </a:endParaRPr>
          </a:p>
          <a:p>
            <a:pPr marL="0" lvl="0" indent="0" algn="l" rtl="0">
              <a:spcBef>
                <a:spcPts val="0"/>
              </a:spcBef>
              <a:spcAft>
                <a:spcPts val="0"/>
              </a:spcAft>
              <a:buNone/>
            </a:pPr>
            <a:r>
              <a:rPr lang="en" sz="1500" u="sng" dirty="0">
                <a:solidFill>
                  <a:srgbClr val="858585"/>
                </a:solidFill>
                <a:latin typeface="PT Serif"/>
                <a:ea typeface="PT Serif"/>
                <a:cs typeface="PT Serif"/>
                <a:sym typeface="PT Serif"/>
              </a:rPr>
              <a:t>Units = ug/mL</a:t>
            </a:r>
            <a:r>
              <a:rPr lang="en" sz="1500" dirty="0">
                <a:solidFill>
                  <a:srgbClr val="858585"/>
                </a:solidFill>
                <a:latin typeface="PT Serif"/>
                <a:ea typeface="PT Serif"/>
                <a:cs typeface="PT Serif"/>
                <a:sym typeface="PT Serif"/>
              </a:rPr>
              <a:t>			</a:t>
            </a:r>
            <a:r>
              <a:rPr lang="en" sz="1500" u="sng" dirty="0">
                <a:solidFill>
                  <a:srgbClr val="858585"/>
                </a:solidFill>
                <a:latin typeface="PT Serif"/>
                <a:ea typeface="PT Serif"/>
                <a:cs typeface="PT Serif"/>
                <a:sym typeface="PT Serif"/>
              </a:rPr>
              <a:t>MIC</a:t>
            </a:r>
            <a:endParaRPr sz="1500" u="sng" dirty="0">
              <a:solidFill>
                <a:srgbClr val="858585"/>
              </a:solidFill>
              <a:latin typeface="PT Serif"/>
              <a:ea typeface="PT Serif"/>
              <a:cs typeface="PT Serif"/>
              <a:sym typeface="PT Serif"/>
            </a:endParaRPr>
          </a:p>
          <a:p>
            <a:pPr marL="0" lvl="0" indent="0" algn="l" rtl="0">
              <a:spcBef>
                <a:spcPts val="0"/>
              </a:spcBef>
              <a:spcAft>
                <a:spcPts val="0"/>
              </a:spcAft>
              <a:buNone/>
            </a:pPr>
            <a:r>
              <a:rPr lang="en" sz="1500" dirty="0">
                <a:latin typeface="PT Serif"/>
                <a:ea typeface="PT Serif"/>
                <a:cs typeface="PT Serif"/>
                <a:sym typeface="PT Serif"/>
              </a:rPr>
              <a:t>Penicillin                              	0.5 Intermed</a:t>
            </a:r>
            <a:endParaRPr sz="1500" dirty="0">
              <a:latin typeface="PT Serif"/>
              <a:ea typeface="PT Serif"/>
              <a:cs typeface="PT Serif"/>
              <a:sym typeface="PT Serif"/>
            </a:endParaRPr>
          </a:p>
          <a:p>
            <a:pPr marL="0" lvl="0" indent="0" algn="l" rtl="0">
              <a:spcBef>
                <a:spcPts val="0"/>
              </a:spcBef>
              <a:spcAft>
                <a:spcPts val="0"/>
              </a:spcAft>
              <a:buNone/>
            </a:pPr>
            <a:r>
              <a:rPr lang="en" sz="1500" dirty="0">
                <a:latin typeface="PT Serif"/>
                <a:ea typeface="PT Serif"/>
                <a:cs typeface="PT Serif"/>
                <a:sym typeface="PT Serif"/>
              </a:rPr>
              <a:t>Meropenem		0.12 Suscept</a:t>
            </a:r>
            <a:endParaRPr sz="1500" dirty="0">
              <a:latin typeface="PT Serif"/>
              <a:ea typeface="PT Serif"/>
              <a:cs typeface="PT Serif"/>
              <a:sym typeface="PT Serif"/>
            </a:endParaRPr>
          </a:p>
          <a:p>
            <a:pPr marL="0" lvl="0" indent="0" algn="l" rtl="0">
              <a:spcBef>
                <a:spcPts val="0"/>
              </a:spcBef>
              <a:spcAft>
                <a:spcPts val="0"/>
              </a:spcAft>
              <a:buNone/>
            </a:pPr>
            <a:r>
              <a:rPr lang="en" sz="1500" dirty="0">
                <a:latin typeface="PT Serif"/>
                <a:ea typeface="PT Serif"/>
                <a:cs typeface="PT Serif"/>
                <a:sym typeface="PT Serif"/>
              </a:rPr>
              <a:t>Ceftriaxone		1 Suscept</a:t>
            </a:r>
            <a:endParaRPr sz="1500" dirty="0">
              <a:latin typeface="PT Serif"/>
              <a:ea typeface="PT Serif"/>
              <a:cs typeface="PT Serif"/>
              <a:sym typeface="PT Serif"/>
            </a:endParaRPr>
          </a:p>
          <a:p>
            <a:pPr marL="0" lvl="0" indent="0" algn="l" rtl="0">
              <a:spcBef>
                <a:spcPts val="0"/>
              </a:spcBef>
              <a:spcAft>
                <a:spcPts val="0"/>
              </a:spcAft>
              <a:buNone/>
            </a:pPr>
            <a:r>
              <a:rPr lang="en" sz="1500" dirty="0">
                <a:latin typeface="PT Serif"/>
                <a:ea typeface="PT Serif"/>
                <a:cs typeface="PT Serif"/>
                <a:sym typeface="PT Serif"/>
              </a:rPr>
              <a:t>Linezolid   		0.25 Suscept</a:t>
            </a:r>
            <a:endParaRPr sz="1500" dirty="0">
              <a:latin typeface="PT Serif"/>
              <a:ea typeface="PT Serif"/>
              <a:cs typeface="PT Serif"/>
              <a:sym typeface="PT Serif"/>
            </a:endParaRPr>
          </a:p>
          <a:p>
            <a:pPr marL="0" lvl="0" indent="0" algn="l" rtl="0">
              <a:spcBef>
                <a:spcPts val="0"/>
              </a:spcBef>
              <a:spcAft>
                <a:spcPts val="0"/>
              </a:spcAft>
              <a:buNone/>
            </a:pPr>
            <a:r>
              <a:rPr lang="en" sz="1500" dirty="0">
                <a:latin typeface="PT Serif"/>
                <a:ea typeface="PT Serif"/>
                <a:cs typeface="PT Serif"/>
                <a:sym typeface="PT Serif"/>
              </a:rPr>
              <a:t>Vancomycin                   	0.5 Suscept</a:t>
            </a:r>
            <a:endParaRPr sz="1500" dirty="0">
              <a:latin typeface="PT Serif"/>
              <a:ea typeface="PT Serif"/>
              <a:cs typeface="PT Serif"/>
              <a:sym typeface="PT Serif"/>
            </a:endParaRPr>
          </a:p>
          <a:p>
            <a:pPr marL="0" lvl="0" indent="0" algn="l" rtl="0">
              <a:spcBef>
                <a:spcPts val="0"/>
              </a:spcBef>
              <a:spcAft>
                <a:spcPts val="0"/>
              </a:spcAft>
              <a:buNone/>
            </a:pPr>
            <a:r>
              <a:rPr lang="en" sz="1500" dirty="0">
                <a:latin typeface="PT Serif"/>
                <a:ea typeface="PT Serif"/>
                <a:cs typeface="PT Serif"/>
                <a:sym typeface="PT Serif"/>
              </a:rPr>
              <a:t>Gentamicin        		&lt;=2 Suscept</a:t>
            </a:r>
            <a:endParaRPr sz="1500" dirty="0">
              <a:latin typeface="PT Serif"/>
              <a:ea typeface="PT Serif"/>
              <a:cs typeface="PT Serif"/>
              <a:sym typeface="PT Serif"/>
            </a:endParaRPr>
          </a:p>
          <a:p>
            <a:pPr marL="0" lvl="0" indent="0" algn="l" rtl="0">
              <a:spcBef>
                <a:spcPts val="0"/>
              </a:spcBef>
              <a:spcAft>
                <a:spcPts val="0"/>
              </a:spcAft>
              <a:buNone/>
            </a:pPr>
            <a:endParaRPr sz="1500" dirty="0">
              <a:latin typeface="PT Serif"/>
              <a:ea typeface="PT Serif"/>
              <a:cs typeface="PT Serif"/>
              <a:sym typeface="PT Serif"/>
            </a:endParaRPr>
          </a:p>
          <a:p>
            <a:pPr marL="0" lvl="0" indent="0" algn="l" rtl="0">
              <a:spcBef>
                <a:spcPts val="0"/>
              </a:spcBef>
              <a:spcAft>
                <a:spcPts val="0"/>
              </a:spcAft>
              <a:buNone/>
            </a:pPr>
            <a:r>
              <a:rPr lang="en" sz="1500" dirty="0">
                <a:solidFill>
                  <a:srgbClr val="858585"/>
                </a:solidFill>
                <a:latin typeface="PT Serif"/>
                <a:ea typeface="PT Serif"/>
                <a:cs typeface="PT Serif"/>
                <a:sym typeface="PT Serif"/>
              </a:rPr>
              <a:t>Performed By: ARUP Laboratories </a:t>
            </a:r>
            <a:endParaRPr sz="1500" dirty="0">
              <a:solidFill>
                <a:srgbClr val="858585"/>
              </a:solidFill>
              <a:latin typeface="PT Serif"/>
              <a:ea typeface="PT Serif"/>
              <a:cs typeface="PT Serif"/>
              <a:sym typeface="PT Serif"/>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1015" name="Google Shape;1015;p69"/>
          <p:cNvSpPr txBox="1">
            <a:spLocks noGrp="1"/>
          </p:cNvSpPr>
          <p:nvPr>
            <p:ph type="body" idx="1"/>
          </p:nvPr>
        </p:nvSpPr>
        <p:spPr>
          <a:xfrm>
            <a:off x="729450" y="1393075"/>
            <a:ext cx="7688700" cy="2321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457200" lvl="0" indent="-311150" algn="l" rtl="0">
              <a:spcBef>
                <a:spcPts val="0"/>
              </a:spcBef>
              <a:spcAft>
                <a:spcPts val="0"/>
              </a:spcAft>
              <a:buSzPts val="1300"/>
              <a:buChar char="●"/>
            </a:pPr>
            <a:r>
              <a:rPr lang="en" b="1">
                <a:solidFill>
                  <a:srgbClr val="3B71CA"/>
                </a:solidFill>
              </a:rPr>
              <a:t>Fevers </a:t>
            </a:r>
            <a:r>
              <a:rPr lang="en"/>
              <a:t>(with </a:t>
            </a:r>
            <a:r>
              <a:rPr lang="en" b="1"/>
              <a:t>?</a:t>
            </a:r>
            <a:r>
              <a:rPr lang="en" b="1">
                <a:solidFill>
                  <a:srgbClr val="3B71CA"/>
                </a:solidFill>
              </a:rPr>
              <a:t>Corynebacterium</a:t>
            </a:r>
            <a:r>
              <a:rPr lang="en"/>
              <a:t>) but no growth after repeating before abx</a:t>
            </a:r>
            <a:endParaRPr/>
          </a:p>
          <a:p>
            <a:pPr marL="0" lvl="0" indent="0" algn="l" rtl="0">
              <a:spcBef>
                <a:spcPts val="1200"/>
              </a:spcBef>
              <a:spcAft>
                <a:spcPts val="0"/>
              </a:spcAft>
              <a:buNone/>
            </a:pPr>
            <a:r>
              <a:rPr lang="en"/>
              <a:t>Does fine </a:t>
            </a:r>
            <a:r>
              <a:rPr lang="en" b="1"/>
              <a:t>without developing any new symptoms</a:t>
            </a:r>
            <a:r>
              <a:rPr lang="en"/>
              <a:t> (dyspnea is ongoing but stable)</a:t>
            </a:r>
            <a:endParaRPr/>
          </a:p>
          <a:p>
            <a:pPr marL="0" lvl="0" indent="0" algn="l" rtl="0">
              <a:spcBef>
                <a:spcPts val="1200"/>
              </a:spcBef>
              <a:spcAft>
                <a:spcPts val="1200"/>
              </a:spcAft>
              <a:buNone/>
            </a:pPr>
            <a:r>
              <a:rPr lang="en">
                <a:solidFill>
                  <a:schemeClr val="lt1"/>
                </a:solidFill>
              </a:rPr>
              <a:t>Two more rounds of </a:t>
            </a:r>
            <a:r>
              <a:rPr lang="en" b="1">
                <a:solidFill>
                  <a:schemeClr val="lt1"/>
                </a:solidFill>
              </a:rPr>
              <a:t>Keflex </a:t>
            </a:r>
            <a:r>
              <a:rPr lang="en">
                <a:solidFill>
                  <a:schemeClr val="lt1"/>
                </a:solidFill>
              </a:rPr>
              <a:t>(for urinary symptoms), but otherwise no antibiotics. Elective admission for VSD repair</a:t>
            </a:r>
            <a:endParaRPr>
              <a:solidFill>
                <a:schemeClr val="lt1"/>
              </a:solidFill>
            </a:endParaRPr>
          </a:p>
        </p:txBody>
      </p:sp>
      <p:sp>
        <p:nvSpPr>
          <p:cNvPr id="1016" name="Google Shape;1016;p69"/>
          <p:cNvSpPr/>
          <p:nvPr/>
        </p:nvSpPr>
        <p:spPr>
          <a:xfrm>
            <a:off x="729450" y="1299925"/>
            <a:ext cx="7604100" cy="1475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17" name="Google Shape;1017;p69"/>
          <p:cNvSpPr txBox="1"/>
          <p:nvPr/>
        </p:nvSpPr>
        <p:spPr>
          <a:xfrm>
            <a:off x="-37840" y="4662938"/>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E44AD"/>
                </a:solidFill>
                <a:latin typeface="PT Sans"/>
                <a:ea typeface="PT Sans"/>
                <a:cs typeface="PT Sans"/>
                <a:sym typeface="PT Sans"/>
              </a:rPr>
              <a:t>TAVR</a:t>
            </a:r>
            <a:endParaRPr sz="1300" b="1">
              <a:solidFill>
                <a:srgbClr val="8E44AD"/>
              </a:solidFill>
              <a:latin typeface="PT Sans"/>
              <a:ea typeface="PT Sans"/>
              <a:cs typeface="PT Sans"/>
              <a:sym typeface="PT Sans"/>
            </a:endParaRPr>
          </a:p>
        </p:txBody>
      </p:sp>
      <p:sp>
        <p:nvSpPr>
          <p:cNvPr id="1018" name="Google Shape;1018;p69"/>
          <p:cNvSpPr txBox="1"/>
          <p:nvPr/>
        </p:nvSpPr>
        <p:spPr>
          <a:xfrm>
            <a:off x="572625" y="4662938"/>
            <a:ext cx="654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endParaRPr sz="1300" b="1">
              <a:solidFill>
                <a:srgbClr val="0C622E"/>
              </a:solidFill>
              <a:latin typeface="PT Sans"/>
              <a:ea typeface="PT Sans"/>
              <a:cs typeface="PT Sans"/>
              <a:sym typeface="PT Sans"/>
            </a:endParaRPr>
          </a:p>
        </p:txBody>
      </p:sp>
      <p:sp>
        <p:nvSpPr>
          <p:cNvPr id="1019" name="Google Shape;1019;p69"/>
          <p:cNvSpPr txBox="1"/>
          <p:nvPr/>
        </p:nvSpPr>
        <p:spPr>
          <a:xfrm>
            <a:off x="1099013"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896110"/>
                </a:solidFill>
                <a:latin typeface="PT Sans"/>
                <a:ea typeface="PT Sans"/>
                <a:cs typeface="PT Sans"/>
                <a:sym typeface="PT Sans"/>
              </a:rPr>
              <a:t>PPM</a:t>
            </a:r>
            <a:endParaRPr sz="1300" b="1">
              <a:solidFill>
                <a:srgbClr val="896110"/>
              </a:solidFill>
              <a:latin typeface="PT Sans Narrow"/>
              <a:ea typeface="PT Sans Narrow"/>
              <a:cs typeface="PT Sans Narrow"/>
              <a:sym typeface="PT Sans Narrow"/>
            </a:endParaRPr>
          </a:p>
        </p:txBody>
      </p:sp>
      <p:sp>
        <p:nvSpPr>
          <p:cNvPr id="1020" name="Google Shape;1020;p69"/>
          <p:cNvSpPr/>
          <p:nvPr/>
        </p:nvSpPr>
        <p:spPr>
          <a:xfrm>
            <a:off x="18461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21" name="Google Shape;1021;p69"/>
          <p:cNvSpPr/>
          <p:nvPr/>
        </p:nvSpPr>
        <p:spPr>
          <a:xfrm>
            <a:off x="36749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22" name="Google Shape;1022;p69"/>
          <p:cNvSpPr/>
          <p:nvPr/>
        </p:nvSpPr>
        <p:spPr>
          <a:xfrm>
            <a:off x="55037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23" name="Google Shape;1023;p69"/>
          <p:cNvSpPr/>
          <p:nvPr/>
        </p:nvSpPr>
        <p:spPr>
          <a:xfrm>
            <a:off x="73325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24" name="Google Shape;1024;p69"/>
          <p:cNvSpPr/>
          <p:nvPr/>
        </p:nvSpPr>
        <p:spPr>
          <a:xfrm>
            <a:off x="916131" y="4479800"/>
            <a:ext cx="1830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1025" name="Google Shape;1025;p69"/>
          <p:cNvSpPr/>
          <p:nvPr/>
        </p:nvSpPr>
        <p:spPr>
          <a:xfrm>
            <a:off x="109901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26" name="Google Shape;1026;p69"/>
          <p:cNvSpPr/>
          <p:nvPr/>
        </p:nvSpPr>
        <p:spPr>
          <a:xfrm>
            <a:off x="1281890" y="4479800"/>
            <a:ext cx="1830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027" name="Google Shape;1027;p69"/>
          <p:cNvSpPr/>
          <p:nvPr/>
        </p:nvSpPr>
        <p:spPr>
          <a:xfrm>
            <a:off x="146476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28" name="Google Shape;1028;p69"/>
          <p:cNvSpPr/>
          <p:nvPr/>
        </p:nvSpPr>
        <p:spPr>
          <a:xfrm>
            <a:off x="1647649" y="4479800"/>
            <a:ext cx="1830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029" name="Google Shape;1029;p69"/>
          <p:cNvSpPr/>
          <p:nvPr/>
        </p:nvSpPr>
        <p:spPr>
          <a:xfrm>
            <a:off x="183052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30" name="Google Shape;1030;p69"/>
          <p:cNvSpPr/>
          <p:nvPr/>
        </p:nvSpPr>
        <p:spPr>
          <a:xfrm>
            <a:off x="201341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031" name="Google Shape;1031;p69"/>
          <p:cNvSpPr/>
          <p:nvPr/>
        </p:nvSpPr>
        <p:spPr>
          <a:xfrm>
            <a:off x="219629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032" name="Google Shape;1032;p69"/>
          <p:cNvSpPr/>
          <p:nvPr/>
        </p:nvSpPr>
        <p:spPr>
          <a:xfrm>
            <a:off x="237917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033" name="Google Shape;1033;p69"/>
          <p:cNvSpPr/>
          <p:nvPr/>
        </p:nvSpPr>
        <p:spPr>
          <a:xfrm>
            <a:off x="256205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034" name="Google Shape;1034;p69"/>
          <p:cNvSpPr/>
          <p:nvPr/>
        </p:nvSpPr>
        <p:spPr>
          <a:xfrm>
            <a:off x="274493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035" name="Google Shape;1035;p69"/>
          <p:cNvSpPr/>
          <p:nvPr/>
        </p:nvSpPr>
        <p:spPr>
          <a:xfrm>
            <a:off x="292781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036" name="Google Shape;1036;p69"/>
          <p:cNvSpPr/>
          <p:nvPr/>
        </p:nvSpPr>
        <p:spPr>
          <a:xfrm>
            <a:off x="311069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037" name="Google Shape;1037;p69"/>
          <p:cNvSpPr/>
          <p:nvPr/>
        </p:nvSpPr>
        <p:spPr>
          <a:xfrm>
            <a:off x="329357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038" name="Google Shape;1038;p69"/>
          <p:cNvSpPr/>
          <p:nvPr/>
        </p:nvSpPr>
        <p:spPr>
          <a:xfrm>
            <a:off x="1718" y="4479812"/>
            <a:ext cx="1830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039" name="Google Shape;1039;p69"/>
          <p:cNvSpPr txBox="1"/>
          <p:nvPr/>
        </p:nvSpPr>
        <p:spPr>
          <a:xfrm>
            <a:off x="1529438"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3B71CA"/>
                </a:solidFill>
                <a:latin typeface="PT Sans"/>
                <a:ea typeface="PT Sans"/>
                <a:cs typeface="PT Sans"/>
                <a:sym typeface="PT Sans"/>
              </a:rPr>
              <a:t>BCx</a:t>
            </a:r>
            <a:endParaRPr sz="1300" b="1">
              <a:solidFill>
                <a:srgbClr val="3B71CA"/>
              </a:solidFill>
              <a:latin typeface="PT Sans Narrow"/>
              <a:ea typeface="PT Sans Narrow"/>
              <a:cs typeface="PT Sans Narrow"/>
              <a:sym typeface="PT Sans Narrow"/>
            </a:endParaRPr>
          </a:p>
        </p:txBody>
      </p:sp>
      <p:pic>
        <p:nvPicPr>
          <p:cNvPr id="1040" name="Google Shape;1040;p69"/>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1041" name="Google Shape;1041;p69"/>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
        <p:nvSpPr>
          <p:cNvPr id="1042" name="Google Shape;1042;p69"/>
          <p:cNvSpPr txBox="1"/>
          <p:nvPr/>
        </p:nvSpPr>
        <p:spPr>
          <a:xfrm>
            <a:off x="733075" y="4051725"/>
            <a:ext cx="1734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858585"/>
                </a:solidFill>
                <a:latin typeface="PT Sans Narrow"/>
                <a:ea typeface="PT Sans Narrow"/>
                <a:cs typeface="PT Sans Narrow"/>
                <a:sym typeface="PT Sans Narrow"/>
              </a:rPr>
              <a:t>Zooming timeline out now</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1048" name="Google Shape;1048;p70"/>
          <p:cNvSpPr txBox="1">
            <a:spLocks noGrp="1"/>
          </p:cNvSpPr>
          <p:nvPr>
            <p:ph type="body" idx="1"/>
          </p:nvPr>
        </p:nvSpPr>
        <p:spPr>
          <a:xfrm>
            <a:off x="729450" y="1393075"/>
            <a:ext cx="7688700" cy="2321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457200" lvl="0" indent="-311150" algn="l" rtl="0">
              <a:spcBef>
                <a:spcPts val="0"/>
              </a:spcBef>
              <a:spcAft>
                <a:spcPts val="0"/>
              </a:spcAft>
              <a:buSzPts val="1300"/>
              <a:buChar char="●"/>
            </a:pPr>
            <a:r>
              <a:rPr lang="en" b="1">
                <a:solidFill>
                  <a:srgbClr val="3B71CA"/>
                </a:solidFill>
              </a:rPr>
              <a:t>Fevers </a:t>
            </a:r>
            <a:r>
              <a:rPr lang="en"/>
              <a:t>(with </a:t>
            </a:r>
            <a:r>
              <a:rPr lang="en" b="1"/>
              <a:t>?</a:t>
            </a:r>
            <a:r>
              <a:rPr lang="en" b="1">
                <a:solidFill>
                  <a:srgbClr val="3B71CA"/>
                </a:solidFill>
              </a:rPr>
              <a:t>Corynebacterium</a:t>
            </a:r>
            <a:r>
              <a:rPr lang="en"/>
              <a:t>) but no growth after repeating before abx</a:t>
            </a:r>
            <a:endParaRPr/>
          </a:p>
          <a:p>
            <a:pPr marL="0" lvl="0" indent="0" algn="l" rtl="0">
              <a:spcBef>
                <a:spcPts val="1200"/>
              </a:spcBef>
              <a:spcAft>
                <a:spcPts val="0"/>
              </a:spcAft>
              <a:buNone/>
            </a:pPr>
            <a:r>
              <a:rPr lang="en"/>
              <a:t>Does fine </a:t>
            </a:r>
            <a:r>
              <a:rPr lang="en" b="1"/>
              <a:t>without developing any new symptoms</a:t>
            </a:r>
            <a:r>
              <a:rPr lang="en"/>
              <a:t> (dyspnea is ongoing but stable)</a:t>
            </a:r>
            <a:endParaRPr/>
          </a:p>
          <a:p>
            <a:pPr marL="0" lvl="0" indent="0" algn="l" rtl="0">
              <a:spcBef>
                <a:spcPts val="1200"/>
              </a:spcBef>
              <a:spcAft>
                <a:spcPts val="1200"/>
              </a:spcAft>
              <a:buNone/>
            </a:pPr>
            <a:r>
              <a:rPr lang="en"/>
              <a:t>Two more rounds of </a:t>
            </a:r>
            <a:r>
              <a:rPr lang="en" b="1">
                <a:solidFill>
                  <a:srgbClr val="0C622E"/>
                </a:solidFill>
              </a:rPr>
              <a:t>Keflex </a:t>
            </a:r>
            <a:r>
              <a:rPr lang="en"/>
              <a:t>(for urinary symptoms), but otherwise no antibiotics</a:t>
            </a:r>
            <a:r>
              <a:rPr lang="en">
                <a:solidFill>
                  <a:schemeClr val="lt1"/>
                </a:solidFill>
              </a:rPr>
              <a:t>. Elective admission for VSD repair</a:t>
            </a:r>
            <a:endParaRPr>
              <a:solidFill>
                <a:schemeClr val="lt1"/>
              </a:solidFill>
            </a:endParaRPr>
          </a:p>
        </p:txBody>
      </p:sp>
      <p:sp>
        <p:nvSpPr>
          <p:cNvPr id="1049" name="Google Shape;1049;p70"/>
          <p:cNvSpPr/>
          <p:nvPr/>
        </p:nvSpPr>
        <p:spPr>
          <a:xfrm>
            <a:off x="729450" y="1299925"/>
            <a:ext cx="7604100" cy="14751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050" name="Google Shape;1050;p70"/>
          <p:cNvSpPr txBox="1"/>
          <p:nvPr/>
        </p:nvSpPr>
        <p:spPr>
          <a:xfrm>
            <a:off x="-37840" y="4662938"/>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E44AD"/>
                </a:solidFill>
                <a:latin typeface="PT Sans"/>
                <a:ea typeface="PT Sans"/>
                <a:cs typeface="PT Sans"/>
                <a:sym typeface="PT Sans"/>
              </a:rPr>
              <a:t>TAVR</a:t>
            </a:r>
            <a:endParaRPr sz="1300" b="1">
              <a:solidFill>
                <a:srgbClr val="8E44AD"/>
              </a:solidFill>
              <a:latin typeface="PT Sans"/>
              <a:ea typeface="PT Sans"/>
              <a:cs typeface="PT Sans"/>
              <a:sym typeface="PT Sans"/>
            </a:endParaRPr>
          </a:p>
        </p:txBody>
      </p:sp>
      <p:sp>
        <p:nvSpPr>
          <p:cNvPr id="1051" name="Google Shape;1051;p70"/>
          <p:cNvSpPr txBox="1"/>
          <p:nvPr/>
        </p:nvSpPr>
        <p:spPr>
          <a:xfrm>
            <a:off x="572625" y="4662938"/>
            <a:ext cx="654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endParaRPr sz="1300" b="1">
              <a:solidFill>
                <a:srgbClr val="0C622E"/>
              </a:solidFill>
              <a:latin typeface="PT Sans"/>
              <a:ea typeface="PT Sans"/>
              <a:cs typeface="PT Sans"/>
              <a:sym typeface="PT Sans"/>
            </a:endParaRPr>
          </a:p>
        </p:txBody>
      </p:sp>
      <p:sp>
        <p:nvSpPr>
          <p:cNvPr id="1052" name="Google Shape;1052;p70"/>
          <p:cNvSpPr txBox="1"/>
          <p:nvPr/>
        </p:nvSpPr>
        <p:spPr>
          <a:xfrm>
            <a:off x="1099013"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896110"/>
                </a:solidFill>
                <a:latin typeface="PT Sans"/>
                <a:ea typeface="PT Sans"/>
                <a:cs typeface="PT Sans"/>
                <a:sym typeface="PT Sans"/>
              </a:rPr>
              <a:t>PPM</a:t>
            </a:r>
            <a:endParaRPr sz="1300" b="1">
              <a:solidFill>
                <a:srgbClr val="896110"/>
              </a:solidFill>
              <a:latin typeface="PT Sans Narrow"/>
              <a:ea typeface="PT Sans Narrow"/>
              <a:cs typeface="PT Sans Narrow"/>
              <a:sym typeface="PT Sans Narrow"/>
            </a:endParaRPr>
          </a:p>
        </p:txBody>
      </p:sp>
      <p:sp>
        <p:nvSpPr>
          <p:cNvPr id="1053" name="Google Shape;1053;p70"/>
          <p:cNvSpPr/>
          <p:nvPr/>
        </p:nvSpPr>
        <p:spPr>
          <a:xfrm>
            <a:off x="18461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54" name="Google Shape;1054;p70"/>
          <p:cNvSpPr/>
          <p:nvPr/>
        </p:nvSpPr>
        <p:spPr>
          <a:xfrm>
            <a:off x="36749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55" name="Google Shape;1055;p70"/>
          <p:cNvSpPr/>
          <p:nvPr/>
        </p:nvSpPr>
        <p:spPr>
          <a:xfrm>
            <a:off x="55037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56" name="Google Shape;1056;p70"/>
          <p:cNvSpPr/>
          <p:nvPr/>
        </p:nvSpPr>
        <p:spPr>
          <a:xfrm>
            <a:off x="73325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57" name="Google Shape;1057;p70"/>
          <p:cNvSpPr/>
          <p:nvPr/>
        </p:nvSpPr>
        <p:spPr>
          <a:xfrm>
            <a:off x="916131" y="4479800"/>
            <a:ext cx="1830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1058" name="Google Shape;1058;p70"/>
          <p:cNvSpPr/>
          <p:nvPr/>
        </p:nvSpPr>
        <p:spPr>
          <a:xfrm>
            <a:off x="109901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59" name="Google Shape;1059;p70"/>
          <p:cNvSpPr/>
          <p:nvPr/>
        </p:nvSpPr>
        <p:spPr>
          <a:xfrm>
            <a:off x="1281890" y="4479800"/>
            <a:ext cx="1830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060" name="Google Shape;1060;p70"/>
          <p:cNvSpPr/>
          <p:nvPr/>
        </p:nvSpPr>
        <p:spPr>
          <a:xfrm>
            <a:off x="146476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61" name="Google Shape;1061;p70"/>
          <p:cNvSpPr/>
          <p:nvPr/>
        </p:nvSpPr>
        <p:spPr>
          <a:xfrm>
            <a:off x="1647649" y="4479800"/>
            <a:ext cx="1830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062" name="Google Shape;1062;p70"/>
          <p:cNvSpPr/>
          <p:nvPr/>
        </p:nvSpPr>
        <p:spPr>
          <a:xfrm>
            <a:off x="183052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063" name="Google Shape;1063;p70"/>
          <p:cNvSpPr/>
          <p:nvPr/>
        </p:nvSpPr>
        <p:spPr>
          <a:xfrm>
            <a:off x="201341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064" name="Google Shape;1064;p70"/>
          <p:cNvSpPr/>
          <p:nvPr/>
        </p:nvSpPr>
        <p:spPr>
          <a:xfrm>
            <a:off x="219629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065" name="Google Shape;1065;p70"/>
          <p:cNvSpPr/>
          <p:nvPr/>
        </p:nvSpPr>
        <p:spPr>
          <a:xfrm>
            <a:off x="237917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066" name="Google Shape;1066;p70"/>
          <p:cNvSpPr/>
          <p:nvPr/>
        </p:nvSpPr>
        <p:spPr>
          <a:xfrm>
            <a:off x="256205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067" name="Google Shape;1067;p70"/>
          <p:cNvSpPr/>
          <p:nvPr/>
        </p:nvSpPr>
        <p:spPr>
          <a:xfrm>
            <a:off x="274493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068" name="Google Shape;1068;p70"/>
          <p:cNvSpPr/>
          <p:nvPr/>
        </p:nvSpPr>
        <p:spPr>
          <a:xfrm>
            <a:off x="292781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069" name="Google Shape;1069;p70"/>
          <p:cNvSpPr/>
          <p:nvPr/>
        </p:nvSpPr>
        <p:spPr>
          <a:xfrm>
            <a:off x="311069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070" name="Google Shape;1070;p70"/>
          <p:cNvSpPr/>
          <p:nvPr/>
        </p:nvSpPr>
        <p:spPr>
          <a:xfrm>
            <a:off x="329357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071" name="Google Shape;1071;p70"/>
          <p:cNvSpPr/>
          <p:nvPr/>
        </p:nvSpPr>
        <p:spPr>
          <a:xfrm>
            <a:off x="347645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072" name="Google Shape;1072;p70"/>
          <p:cNvSpPr/>
          <p:nvPr/>
        </p:nvSpPr>
        <p:spPr>
          <a:xfrm>
            <a:off x="365932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073" name="Google Shape;1073;p70"/>
          <p:cNvSpPr/>
          <p:nvPr/>
        </p:nvSpPr>
        <p:spPr>
          <a:xfrm>
            <a:off x="384221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074" name="Google Shape;1074;p70"/>
          <p:cNvSpPr/>
          <p:nvPr/>
        </p:nvSpPr>
        <p:spPr>
          <a:xfrm>
            <a:off x="402509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075" name="Google Shape;1075;p70"/>
          <p:cNvSpPr/>
          <p:nvPr/>
        </p:nvSpPr>
        <p:spPr>
          <a:xfrm>
            <a:off x="420797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076" name="Google Shape;1076;p70"/>
          <p:cNvSpPr/>
          <p:nvPr/>
        </p:nvSpPr>
        <p:spPr>
          <a:xfrm>
            <a:off x="439085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077" name="Google Shape;1077;p70"/>
          <p:cNvSpPr/>
          <p:nvPr/>
        </p:nvSpPr>
        <p:spPr>
          <a:xfrm>
            <a:off x="4573732" y="4479800"/>
            <a:ext cx="183000" cy="183000"/>
          </a:xfrm>
          <a:prstGeom prst="rect">
            <a:avLst/>
          </a:prstGeom>
          <a:solidFill>
            <a:srgbClr val="356635"/>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88</a:t>
            </a:r>
            <a:endParaRPr sz="1100" b="1">
              <a:solidFill>
                <a:schemeClr val="lt1"/>
              </a:solidFill>
              <a:latin typeface="Open Sans"/>
              <a:ea typeface="Open Sans"/>
              <a:cs typeface="Open Sans"/>
              <a:sym typeface="Open Sans"/>
            </a:endParaRPr>
          </a:p>
        </p:txBody>
      </p:sp>
      <p:sp>
        <p:nvSpPr>
          <p:cNvPr id="1078" name="Google Shape;1078;p70"/>
          <p:cNvSpPr/>
          <p:nvPr/>
        </p:nvSpPr>
        <p:spPr>
          <a:xfrm>
            <a:off x="475661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079" name="Google Shape;1079;p70"/>
          <p:cNvSpPr/>
          <p:nvPr/>
        </p:nvSpPr>
        <p:spPr>
          <a:xfrm>
            <a:off x="493949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080" name="Google Shape;1080;p70"/>
          <p:cNvSpPr/>
          <p:nvPr/>
        </p:nvSpPr>
        <p:spPr>
          <a:xfrm>
            <a:off x="530525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081" name="Google Shape;1081;p70"/>
          <p:cNvSpPr/>
          <p:nvPr/>
        </p:nvSpPr>
        <p:spPr>
          <a:xfrm>
            <a:off x="548813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082" name="Google Shape;1082;p70"/>
          <p:cNvSpPr/>
          <p:nvPr/>
        </p:nvSpPr>
        <p:spPr>
          <a:xfrm>
            <a:off x="567101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083" name="Google Shape;1083;p70"/>
          <p:cNvSpPr/>
          <p:nvPr/>
        </p:nvSpPr>
        <p:spPr>
          <a:xfrm>
            <a:off x="585389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084" name="Google Shape;1084;p70"/>
          <p:cNvSpPr/>
          <p:nvPr/>
        </p:nvSpPr>
        <p:spPr>
          <a:xfrm>
            <a:off x="603677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085" name="Google Shape;1085;p70"/>
          <p:cNvSpPr/>
          <p:nvPr/>
        </p:nvSpPr>
        <p:spPr>
          <a:xfrm>
            <a:off x="621965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086" name="Google Shape;1086;p70"/>
          <p:cNvSpPr/>
          <p:nvPr/>
        </p:nvSpPr>
        <p:spPr>
          <a:xfrm>
            <a:off x="640253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35</a:t>
            </a:r>
            <a:endParaRPr sz="1100">
              <a:solidFill>
                <a:schemeClr val="lt2"/>
              </a:solidFill>
              <a:latin typeface="Open Sans"/>
              <a:ea typeface="Open Sans"/>
              <a:cs typeface="Open Sans"/>
              <a:sym typeface="Open Sans"/>
            </a:endParaRPr>
          </a:p>
        </p:txBody>
      </p:sp>
      <p:sp>
        <p:nvSpPr>
          <p:cNvPr id="1087" name="Google Shape;1087;p70"/>
          <p:cNvSpPr/>
          <p:nvPr/>
        </p:nvSpPr>
        <p:spPr>
          <a:xfrm>
            <a:off x="658541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088" name="Google Shape;1088;p70"/>
          <p:cNvSpPr/>
          <p:nvPr/>
        </p:nvSpPr>
        <p:spPr>
          <a:xfrm>
            <a:off x="695117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089" name="Google Shape;1089;p70"/>
          <p:cNvSpPr/>
          <p:nvPr/>
        </p:nvSpPr>
        <p:spPr>
          <a:xfrm>
            <a:off x="713405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090" name="Google Shape;1090;p70"/>
          <p:cNvSpPr/>
          <p:nvPr/>
        </p:nvSpPr>
        <p:spPr>
          <a:xfrm>
            <a:off x="731693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40</a:t>
            </a:r>
            <a:endParaRPr sz="1100">
              <a:solidFill>
                <a:schemeClr val="lt2"/>
              </a:solidFill>
              <a:latin typeface="Open Sans"/>
              <a:ea typeface="Open Sans"/>
              <a:cs typeface="Open Sans"/>
              <a:sym typeface="Open Sans"/>
            </a:endParaRPr>
          </a:p>
        </p:txBody>
      </p:sp>
      <p:sp>
        <p:nvSpPr>
          <p:cNvPr id="1091" name="Google Shape;1091;p70"/>
          <p:cNvSpPr/>
          <p:nvPr/>
        </p:nvSpPr>
        <p:spPr>
          <a:xfrm>
            <a:off x="749983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092" name="Google Shape;1092;p70"/>
          <p:cNvSpPr/>
          <p:nvPr/>
        </p:nvSpPr>
        <p:spPr>
          <a:xfrm>
            <a:off x="768271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093" name="Google Shape;1093;p70"/>
          <p:cNvSpPr/>
          <p:nvPr/>
        </p:nvSpPr>
        <p:spPr>
          <a:xfrm>
            <a:off x="786559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094" name="Google Shape;1094;p70"/>
          <p:cNvSpPr/>
          <p:nvPr/>
        </p:nvSpPr>
        <p:spPr>
          <a:xfrm>
            <a:off x="804847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095" name="Google Shape;1095;p70"/>
          <p:cNvSpPr/>
          <p:nvPr/>
        </p:nvSpPr>
        <p:spPr>
          <a:xfrm>
            <a:off x="823135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45</a:t>
            </a:r>
            <a:endParaRPr sz="1100">
              <a:solidFill>
                <a:schemeClr val="lt2"/>
              </a:solidFill>
              <a:latin typeface="Open Sans"/>
              <a:ea typeface="Open Sans"/>
              <a:cs typeface="Open Sans"/>
              <a:sym typeface="Open Sans"/>
            </a:endParaRPr>
          </a:p>
        </p:txBody>
      </p:sp>
      <p:sp>
        <p:nvSpPr>
          <p:cNvPr id="1096" name="Google Shape;1096;p70"/>
          <p:cNvSpPr/>
          <p:nvPr/>
        </p:nvSpPr>
        <p:spPr>
          <a:xfrm>
            <a:off x="8414237"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097" name="Google Shape;1097;p70"/>
          <p:cNvSpPr/>
          <p:nvPr/>
        </p:nvSpPr>
        <p:spPr>
          <a:xfrm>
            <a:off x="8597117"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098" name="Google Shape;1098;p70"/>
          <p:cNvSpPr/>
          <p:nvPr/>
        </p:nvSpPr>
        <p:spPr>
          <a:xfrm>
            <a:off x="8780002" y="4479800"/>
            <a:ext cx="285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147</a:t>
            </a:r>
            <a:endParaRPr sz="1100" b="1">
              <a:solidFill>
                <a:schemeClr val="lt1"/>
              </a:solidFill>
              <a:latin typeface="Open Sans"/>
              <a:ea typeface="Open Sans"/>
              <a:cs typeface="Open Sans"/>
              <a:sym typeface="Open Sans"/>
            </a:endParaRPr>
          </a:p>
        </p:txBody>
      </p:sp>
      <p:sp>
        <p:nvSpPr>
          <p:cNvPr id="1099" name="Google Shape;1099;p70"/>
          <p:cNvSpPr/>
          <p:nvPr/>
        </p:nvSpPr>
        <p:spPr>
          <a:xfrm>
            <a:off x="1718" y="4479812"/>
            <a:ext cx="1830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100" name="Google Shape;1100;p70"/>
          <p:cNvSpPr/>
          <p:nvPr/>
        </p:nvSpPr>
        <p:spPr>
          <a:xfrm>
            <a:off x="512237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101" name="Google Shape;1101;p70"/>
          <p:cNvSpPr txBox="1"/>
          <p:nvPr/>
        </p:nvSpPr>
        <p:spPr>
          <a:xfrm>
            <a:off x="1529438"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3B71CA"/>
                </a:solidFill>
                <a:latin typeface="PT Sans"/>
                <a:ea typeface="PT Sans"/>
                <a:cs typeface="PT Sans"/>
                <a:sym typeface="PT Sans"/>
              </a:rPr>
              <a:t>BCx</a:t>
            </a:r>
            <a:endParaRPr sz="1300" b="1">
              <a:solidFill>
                <a:srgbClr val="3B71CA"/>
              </a:solidFill>
              <a:latin typeface="PT Sans Narrow"/>
              <a:ea typeface="PT Sans Narrow"/>
              <a:cs typeface="PT Sans Narrow"/>
              <a:sym typeface="PT Sans Narrow"/>
            </a:endParaRPr>
          </a:p>
        </p:txBody>
      </p:sp>
      <p:sp>
        <p:nvSpPr>
          <p:cNvPr id="1102" name="Google Shape;1102;p70"/>
          <p:cNvSpPr txBox="1"/>
          <p:nvPr/>
        </p:nvSpPr>
        <p:spPr>
          <a:xfrm>
            <a:off x="4090875" y="4662950"/>
            <a:ext cx="1148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r>
              <a:rPr lang="en" sz="1300">
                <a:solidFill>
                  <a:schemeClr val="dk2"/>
                </a:solidFill>
                <a:latin typeface="PT Sans Narrow"/>
                <a:ea typeface="PT Sans Narrow"/>
                <a:cs typeface="PT Sans Narrow"/>
                <a:sym typeface="PT Sans Narrow"/>
              </a:rPr>
              <a:t> (UTI)</a:t>
            </a:r>
            <a:endParaRPr sz="1300" b="1">
              <a:solidFill>
                <a:srgbClr val="0C622E"/>
              </a:solidFill>
              <a:latin typeface="PT Sans"/>
              <a:ea typeface="PT Sans"/>
              <a:cs typeface="PT Sans"/>
              <a:sym typeface="PT Sans"/>
            </a:endParaRPr>
          </a:p>
        </p:txBody>
      </p:sp>
      <p:sp>
        <p:nvSpPr>
          <p:cNvPr id="1103" name="Google Shape;1103;p70"/>
          <p:cNvSpPr/>
          <p:nvPr/>
        </p:nvSpPr>
        <p:spPr>
          <a:xfrm>
            <a:off x="6722849" y="4479800"/>
            <a:ext cx="285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131</a:t>
            </a:r>
            <a:endParaRPr sz="1000" b="1">
              <a:solidFill>
                <a:schemeClr val="lt1"/>
              </a:solidFill>
              <a:latin typeface="Open Sans"/>
              <a:ea typeface="Open Sans"/>
              <a:cs typeface="Open Sans"/>
              <a:sym typeface="Open Sans"/>
            </a:endParaRPr>
          </a:p>
        </p:txBody>
      </p:sp>
      <p:sp>
        <p:nvSpPr>
          <p:cNvPr id="1104" name="Google Shape;1104;p70"/>
          <p:cNvSpPr txBox="1"/>
          <p:nvPr/>
        </p:nvSpPr>
        <p:spPr>
          <a:xfrm>
            <a:off x="6291300" y="4662950"/>
            <a:ext cx="1148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r>
              <a:rPr lang="en" sz="1300">
                <a:solidFill>
                  <a:schemeClr val="dk2"/>
                </a:solidFill>
                <a:latin typeface="PT Sans Narrow"/>
                <a:ea typeface="PT Sans Narrow"/>
                <a:cs typeface="PT Sans Narrow"/>
                <a:sym typeface="PT Sans Narrow"/>
              </a:rPr>
              <a:t> (UTI)</a:t>
            </a:r>
            <a:endParaRPr sz="1300" b="1">
              <a:solidFill>
                <a:srgbClr val="0C622E"/>
              </a:solidFill>
              <a:latin typeface="PT Sans"/>
              <a:ea typeface="PT Sans"/>
              <a:cs typeface="PT Sans"/>
              <a:sym typeface="PT Sans"/>
            </a:endParaRPr>
          </a:p>
        </p:txBody>
      </p:sp>
      <p:pic>
        <p:nvPicPr>
          <p:cNvPr id="1105" name="Google Shape;1105;p70"/>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1106" name="Google Shape;1106;p70"/>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7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Timeline of events</a:t>
            </a:r>
            <a:endParaRPr/>
          </a:p>
        </p:txBody>
      </p:sp>
      <p:sp>
        <p:nvSpPr>
          <p:cNvPr id="1112" name="Google Shape;1112;p71"/>
          <p:cNvSpPr txBox="1">
            <a:spLocks noGrp="1"/>
          </p:cNvSpPr>
          <p:nvPr>
            <p:ph type="body" idx="1"/>
          </p:nvPr>
        </p:nvSpPr>
        <p:spPr>
          <a:xfrm>
            <a:off x="729450" y="1393075"/>
            <a:ext cx="7688700" cy="23532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A </a:t>
            </a:r>
            <a:r>
              <a:rPr lang="en" b="1">
                <a:solidFill>
                  <a:srgbClr val="2D6987"/>
                </a:solidFill>
              </a:rPr>
              <a:t>79 y/o F </a:t>
            </a:r>
            <a:r>
              <a:rPr lang="en"/>
              <a:t>with PMH including many cardiac issues (s/p TAVR, s/p PPM, VSD) p/w </a:t>
            </a:r>
            <a:r>
              <a:rPr lang="en" b="1"/>
              <a:t>incidentally discovered</a:t>
            </a:r>
            <a:r>
              <a:rPr lang="en" b="1">
                <a:solidFill>
                  <a:srgbClr val="DC4C64"/>
                </a:solidFill>
              </a:rPr>
              <a:t> aortic root abscess..?</a:t>
            </a:r>
            <a:endParaRPr/>
          </a:p>
          <a:p>
            <a:pPr marL="457200" lvl="0" indent="-311150" algn="l" rtl="0">
              <a:spcBef>
                <a:spcPts val="1200"/>
              </a:spcBef>
              <a:spcAft>
                <a:spcPts val="0"/>
              </a:spcAft>
              <a:buSzPts val="1300"/>
              <a:buChar char="●"/>
            </a:pPr>
            <a:r>
              <a:rPr lang="en"/>
              <a:t>Has severe aortic stenosis, so gets </a:t>
            </a:r>
            <a:r>
              <a:rPr lang="en" b="1">
                <a:solidFill>
                  <a:srgbClr val="8E44AD"/>
                </a:solidFill>
              </a:rPr>
              <a:t>elective TAVR</a:t>
            </a:r>
            <a:r>
              <a:rPr lang="en"/>
              <a:t> (“day 0”), discharged the following day</a:t>
            </a:r>
            <a:endParaRPr/>
          </a:p>
          <a:p>
            <a:pPr marL="457200" lvl="0" indent="-311150" algn="l" rtl="0">
              <a:spcBef>
                <a:spcPts val="0"/>
              </a:spcBef>
              <a:spcAft>
                <a:spcPts val="0"/>
              </a:spcAft>
              <a:buSzPts val="1300"/>
              <a:buChar char="●"/>
            </a:pPr>
            <a:r>
              <a:rPr lang="en"/>
              <a:t>Dizziness → </a:t>
            </a:r>
            <a:r>
              <a:rPr lang="en" b="1"/>
              <a:t>complete heart block</a:t>
            </a:r>
            <a:r>
              <a:rPr lang="en"/>
              <a:t> → </a:t>
            </a:r>
            <a:r>
              <a:rPr lang="en" b="1"/>
              <a:t>dual</a:t>
            </a:r>
            <a:r>
              <a:rPr lang="en"/>
              <a:t> </a:t>
            </a:r>
            <a:r>
              <a:rPr lang="en" b="1">
                <a:solidFill>
                  <a:srgbClr val="896110"/>
                </a:solidFill>
              </a:rPr>
              <a:t>pacemaker</a:t>
            </a:r>
            <a:endParaRPr b="1">
              <a:solidFill>
                <a:srgbClr val="896110"/>
              </a:solidFill>
            </a:endParaRPr>
          </a:p>
          <a:p>
            <a:pPr marL="457200" lvl="0" indent="-311150" algn="l" rtl="0">
              <a:spcBef>
                <a:spcPts val="0"/>
              </a:spcBef>
              <a:spcAft>
                <a:spcPts val="0"/>
              </a:spcAft>
              <a:buSzPts val="1300"/>
              <a:buChar char="●"/>
            </a:pPr>
            <a:r>
              <a:rPr lang="en" b="1">
                <a:solidFill>
                  <a:srgbClr val="3B71CA"/>
                </a:solidFill>
              </a:rPr>
              <a:t>Fevers </a:t>
            </a:r>
            <a:r>
              <a:rPr lang="en"/>
              <a:t>(with </a:t>
            </a:r>
            <a:r>
              <a:rPr lang="en" b="1"/>
              <a:t>?</a:t>
            </a:r>
            <a:r>
              <a:rPr lang="en" b="1">
                <a:solidFill>
                  <a:srgbClr val="3B71CA"/>
                </a:solidFill>
              </a:rPr>
              <a:t>Corynebacterium</a:t>
            </a:r>
            <a:r>
              <a:rPr lang="en"/>
              <a:t>) but no growth after repeating before abx</a:t>
            </a:r>
            <a:endParaRPr/>
          </a:p>
          <a:p>
            <a:pPr marL="0" lvl="0" indent="0" algn="l" rtl="0">
              <a:spcBef>
                <a:spcPts val="1200"/>
              </a:spcBef>
              <a:spcAft>
                <a:spcPts val="0"/>
              </a:spcAft>
              <a:buNone/>
            </a:pPr>
            <a:r>
              <a:rPr lang="en"/>
              <a:t>Does fine </a:t>
            </a:r>
            <a:r>
              <a:rPr lang="en" b="1"/>
              <a:t>without developing any new symptoms</a:t>
            </a:r>
            <a:r>
              <a:rPr lang="en"/>
              <a:t> (dyspnea is ongoing but stable)</a:t>
            </a:r>
            <a:endParaRPr/>
          </a:p>
          <a:p>
            <a:pPr marL="0" lvl="0" indent="0" algn="l" rtl="0">
              <a:spcBef>
                <a:spcPts val="1200"/>
              </a:spcBef>
              <a:spcAft>
                <a:spcPts val="1200"/>
              </a:spcAft>
              <a:buNone/>
            </a:pPr>
            <a:r>
              <a:rPr lang="en"/>
              <a:t>Two more rounds of </a:t>
            </a:r>
            <a:r>
              <a:rPr lang="en" b="1">
                <a:solidFill>
                  <a:srgbClr val="0C622E"/>
                </a:solidFill>
              </a:rPr>
              <a:t>Keflex </a:t>
            </a:r>
            <a:r>
              <a:rPr lang="en"/>
              <a:t>(for urinary symptoms), but otherwise no antibiotics. Elective admission for VSD repair</a:t>
            </a:r>
            <a:endParaRPr/>
          </a:p>
        </p:txBody>
      </p:sp>
      <p:sp>
        <p:nvSpPr>
          <p:cNvPr id="1113" name="Google Shape;1113;p71"/>
          <p:cNvSpPr txBox="1"/>
          <p:nvPr/>
        </p:nvSpPr>
        <p:spPr>
          <a:xfrm>
            <a:off x="-37840" y="4662938"/>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E44AD"/>
                </a:solidFill>
                <a:latin typeface="PT Sans"/>
                <a:ea typeface="PT Sans"/>
                <a:cs typeface="PT Sans"/>
                <a:sym typeface="PT Sans"/>
              </a:rPr>
              <a:t>TAVR</a:t>
            </a:r>
            <a:endParaRPr sz="1300" b="1">
              <a:solidFill>
                <a:srgbClr val="8E44AD"/>
              </a:solidFill>
              <a:latin typeface="PT Sans"/>
              <a:ea typeface="PT Sans"/>
              <a:cs typeface="PT Sans"/>
              <a:sym typeface="PT Sans"/>
            </a:endParaRPr>
          </a:p>
        </p:txBody>
      </p:sp>
      <p:sp>
        <p:nvSpPr>
          <p:cNvPr id="1114" name="Google Shape;1114;p71"/>
          <p:cNvSpPr txBox="1"/>
          <p:nvPr/>
        </p:nvSpPr>
        <p:spPr>
          <a:xfrm>
            <a:off x="572625" y="4662938"/>
            <a:ext cx="654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endParaRPr sz="1300" b="1">
              <a:solidFill>
                <a:srgbClr val="0C622E"/>
              </a:solidFill>
              <a:latin typeface="PT Sans"/>
              <a:ea typeface="PT Sans"/>
              <a:cs typeface="PT Sans"/>
              <a:sym typeface="PT Sans"/>
            </a:endParaRPr>
          </a:p>
        </p:txBody>
      </p:sp>
      <p:sp>
        <p:nvSpPr>
          <p:cNvPr id="1115" name="Google Shape;1115;p71"/>
          <p:cNvSpPr txBox="1"/>
          <p:nvPr/>
        </p:nvSpPr>
        <p:spPr>
          <a:xfrm>
            <a:off x="1099013"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896110"/>
                </a:solidFill>
                <a:latin typeface="PT Sans"/>
                <a:ea typeface="PT Sans"/>
                <a:cs typeface="PT Sans"/>
                <a:sym typeface="PT Sans"/>
              </a:rPr>
              <a:t>PPM</a:t>
            </a:r>
            <a:endParaRPr sz="1300" b="1">
              <a:solidFill>
                <a:srgbClr val="896110"/>
              </a:solidFill>
              <a:latin typeface="PT Sans Narrow"/>
              <a:ea typeface="PT Sans Narrow"/>
              <a:cs typeface="PT Sans Narrow"/>
              <a:sym typeface="PT Sans Narrow"/>
            </a:endParaRPr>
          </a:p>
        </p:txBody>
      </p:sp>
      <p:sp>
        <p:nvSpPr>
          <p:cNvPr id="1116" name="Google Shape;1116;p71"/>
          <p:cNvSpPr/>
          <p:nvPr/>
        </p:nvSpPr>
        <p:spPr>
          <a:xfrm>
            <a:off x="18461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117" name="Google Shape;1117;p71"/>
          <p:cNvSpPr/>
          <p:nvPr/>
        </p:nvSpPr>
        <p:spPr>
          <a:xfrm>
            <a:off x="36749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118" name="Google Shape;1118;p71"/>
          <p:cNvSpPr/>
          <p:nvPr/>
        </p:nvSpPr>
        <p:spPr>
          <a:xfrm>
            <a:off x="55037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119" name="Google Shape;1119;p71"/>
          <p:cNvSpPr/>
          <p:nvPr/>
        </p:nvSpPr>
        <p:spPr>
          <a:xfrm>
            <a:off x="73325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120" name="Google Shape;1120;p71"/>
          <p:cNvSpPr/>
          <p:nvPr/>
        </p:nvSpPr>
        <p:spPr>
          <a:xfrm>
            <a:off x="916131" y="4479800"/>
            <a:ext cx="1830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1121" name="Google Shape;1121;p71"/>
          <p:cNvSpPr/>
          <p:nvPr/>
        </p:nvSpPr>
        <p:spPr>
          <a:xfrm>
            <a:off x="109901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122" name="Google Shape;1122;p71"/>
          <p:cNvSpPr/>
          <p:nvPr/>
        </p:nvSpPr>
        <p:spPr>
          <a:xfrm>
            <a:off x="1281890" y="4479800"/>
            <a:ext cx="1830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123" name="Google Shape;1123;p71"/>
          <p:cNvSpPr/>
          <p:nvPr/>
        </p:nvSpPr>
        <p:spPr>
          <a:xfrm>
            <a:off x="146476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124" name="Google Shape;1124;p71"/>
          <p:cNvSpPr/>
          <p:nvPr/>
        </p:nvSpPr>
        <p:spPr>
          <a:xfrm>
            <a:off x="1647649" y="4479800"/>
            <a:ext cx="1830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125" name="Google Shape;1125;p71"/>
          <p:cNvSpPr/>
          <p:nvPr/>
        </p:nvSpPr>
        <p:spPr>
          <a:xfrm>
            <a:off x="183052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35</a:t>
            </a:r>
            <a:endParaRPr sz="1100">
              <a:solidFill>
                <a:schemeClr val="dk2"/>
              </a:solidFill>
              <a:latin typeface="Open Sans"/>
              <a:ea typeface="Open Sans"/>
              <a:cs typeface="Open Sans"/>
              <a:sym typeface="Open Sans"/>
            </a:endParaRPr>
          </a:p>
        </p:txBody>
      </p:sp>
      <p:sp>
        <p:nvSpPr>
          <p:cNvPr id="1126" name="Google Shape;1126;p71"/>
          <p:cNvSpPr/>
          <p:nvPr/>
        </p:nvSpPr>
        <p:spPr>
          <a:xfrm>
            <a:off x="201341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127" name="Google Shape;1127;p71"/>
          <p:cNvSpPr/>
          <p:nvPr/>
        </p:nvSpPr>
        <p:spPr>
          <a:xfrm>
            <a:off x="219629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128" name="Google Shape;1128;p71"/>
          <p:cNvSpPr/>
          <p:nvPr/>
        </p:nvSpPr>
        <p:spPr>
          <a:xfrm>
            <a:off x="237917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129" name="Google Shape;1129;p71"/>
          <p:cNvSpPr/>
          <p:nvPr/>
        </p:nvSpPr>
        <p:spPr>
          <a:xfrm>
            <a:off x="256205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130" name="Google Shape;1130;p71"/>
          <p:cNvSpPr/>
          <p:nvPr/>
        </p:nvSpPr>
        <p:spPr>
          <a:xfrm>
            <a:off x="274493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131" name="Google Shape;1131;p71"/>
          <p:cNvSpPr/>
          <p:nvPr/>
        </p:nvSpPr>
        <p:spPr>
          <a:xfrm>
            <a:off x="292781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132" name="Google Shape;1132;p71"/>
          <p:cNvSpPr/>
          <p:nvPr/>
        </p:nvSpPr>
        <p:spPr>
          <a:xfrm>
            <a:off x="311069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133" name="Google Shape;1133;p71"/>
          <p:cNvSpPr/>
          <p:nvPr/>
        </p:nvSpPr>
        <p:spPr>
          <a:xfrm>
            <a:off x="329357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134" name="Google Shape;1134;p71"/>
          <p:cNvSpPr/>
          <p:nvPr/>
        </p:nvSpPr>
        <p:spPr>
          <a:xfrm>
            <a:off x="347645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135" name="Google Shape;1135;p71"/>
          <p:cNvSpPr/>
          <p:nvPr/>
        </p:nvSpPr>
        <p:spPr>
          <a:xfrm>
            <a:off x="365932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136" name="Google Shape;1136;p71"/>
          <p:cNvSpPr/>
          <p:nvPr/>
        </p:nvSpPr>
        <p:spPr>
          <a:xfrm>
            <a:off x="384221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137" name="Google Shape;1137;p71"/>
          <p:cNvSpPr/>
          <p:nvPr/>
        </p:nvSpPr>
        <p:spPr>
          <a:xfrm>
            <a:off x="402509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138" name="Google Shape;1138;p71"/>
          <p:cNvSpPr/>
          <p:nvPr/>
        </p:nvSpPr>
        <p:spPr>
          <a:xfrm>
            <a:off x="420797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139" name="Google Shape;1139;p71"/>
          <p:cNvSpPr/>
          <p:nvPr/>
        </p:nvSpPr>
        <p:spPr>
          <a:xfrm>
            <a:off x="439085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140" name="Google Shape;1140;p71"/>
          <p:cNvSpPr/>
          <p:nvPr/>
        </p:nvSpPr>
        <p:spPr>
          <a:xfrm>
            <a:off x="4573732" y="4479800"/>
            <a:ext cx="183000" cy="183000"/>
          </a:xfrm>
          <a:prstGeom prst="rect">
            <a:avLst/>
          </a:prstGeom>
          <a:solidFill>
            <a:srgbClr val="356635"/>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88</a:t>
            </a:r>
            <a:endParaRPr sz="1100" b="1">
              <a:solidFill>
                <a:schemeClr val="lt1"/>
              </a:solidFill>
              <a:latin typeface="Open Sans"/>
              <a:ea typeface="Open Sans"/>
              <a:cs typeface="Open Sans"/>
              <a:sym typeface="Open Sans"/>
            </a:endParaRPr>
          </a:p>
        </p:txBody>
      </p:sp>
      <p:sp>
        <p:nvSpPr>
          <p:cNvPr id="1141" name="Google Shape;1141;p71"/>
          <p:cNvSpPr/>
          <p:nvPr/>
        </p:nvSpPr>
        <p:spPr>
          <a:xfrm>
            <a:off x="475661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142" name="Google Shape;1142;p71"/>
          <p:cNvSpPr/>
          <p:nvPr/>
        </p:nvSpPr>
        <p:spPr>
          <a:xfrm>
            <a:off x="493949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143" name="Google Shape;1143;p71"/>
          <p:cNvSpPr/>
          <p:nvPr/>
        </p:nvSpPr>
        <p:spPr>
          <a:xfrm>
            <a:off x="530525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144" name="Google Shape;1144;p71"/>
          <p:cNvSpPr/>
          <p:nvPr/>
        </p:nvSpPr>
        <p:spPr>
          <a:xfrm>
            <a:off x="548813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145" name="Google Shape;1145;p71"/>
          <p:cNvSpPr/>
          <p:nvPr/>
        </p:nvSpPr>
        <p:spPr>
          <a:xfrm>
            <a:off x="567101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146" name="Google Shape;1146;p71"/>
          <p:cNvSpPr/>
          <p:nvPr/>
        </p:nvSpPr>
        <p:spPr>
          <a:xfrm>
            <a:off x="585389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147" name="Google Shape;1147;p71"/>
          <p:cNvSpPr/>
          <p:nvPr/>
        </p:nvSpPr>
        <p:spPr>
          <a:xfrm>
            <a:off x="603677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148" name="Google Shape;1148;p71"/>
          <p:cNvSpPr/>
          <p:nvPr/>
        </p:nvSpPr>
        <p:spPr>
          <a:xfrm>
            <a:off x="621965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149" name="Google Shape;1149;p71"/>
          <p:cNvSpPr/>
          <p:nvPr/>
        </p:nvSpPr>
        <p:spPr>
          <a:xfrm>
            <a:off x="640253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35</a:t>
            </a:r>
            <a:endParaRPr sz="1100">
              <a:solidFill>
                <a:schemeClr val="lt2"/>
              </a:solidFill>
              <a:latin typeface="Open Sans"/>
              <a:ea typeface="Open Sans"/>
              <a:cs typeface="Open Sans"/>
              <a:sym typeface="Open Sans"/>
            </a:endParaRPr>
          </a:p>
        </p:txBody>
      </p:sp>
      <p:sp>
        <p:nvSpPr>
          <p:cNvPr id="1150" name="Google Shape;1150;p71"/>
          <p:cNvSpPr/>
          <p:nvPr/>
        </p:nvSpPr>
        <p:spPr>
          <a:xfrm>
            <a:off x="658541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151" name="Google Shape;1151;p71"/>
          <p:cNvSpPr/>
          <p:nvPr/>
        </p:nvSpPr>
        <p:spPr>
          <a:xfrm>
            <a:off x="695117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152" name="Google Shape;1152;p71"/>
          <p:cNvSpPr/>
          <p:nvPr/>
        </p:nvSpPr>
        <p:spPr>
          <a:xfrm>
            <a:off x="713405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153" name="Google Shape;1153;p71"/>
          <p:cNvSpPr/>
          <p:nvPr/>
        </p:nvSpPr>
        <p:spPr>
          <a:xfrm>
            <a:off x="731693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40</a:t>
            </a:r>
            <a:endParaRPr sz="1100">
              <a:solidFill>
                <a:schemeClr val="lt2"/>
              </a:solidFill>
              <a:latin typeface="Open Sans"/>
              <a:ea typeface="Open Sans"/>
              <a:cs typeface="Open Sans"/>
              <a:sym typeface="Open Sans"/>
            </a:endParaRPr>
          </a:p>
        </p:txBody>
      </p:sp>
      <p:sp>
        <p:nvSpPr>
          <p:cNvPr id="1154" name="Google Shape;1154;p71"/>
          <p:cNvSpPr/>
          <p:nvPr/>
        </p:nvSpPr>
        <p:spPr>
          <a:xfrm>
            <a:off x="749983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155" name="Google Shape;1155;p71"/>
          <p:cNvSpPr/>
          <p:nvPr/>
        </p:nvSpPr>
        <p:spPr>
          <a:xfrm>
            <a:off x="768271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156" name="Google Shape;1156;p71"/>
          <p:cNvSpPr/>
          <p:nvPr/>
        </p:nvSpPr>
        <p:spPr>
          <a:xfrm>
            <a:off x="786559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157" name="Google Shape;1157;p71"/>
          <p:cNvSpPr/>
          <p:nvPr/>
        </p:nvSpPr>
        <p:spPr>
          <a:xfrm>
            <a:off x="804847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158" name="Google Shape;1158;p71"/>
          <p:cNvSpPr/>
          <p:nvPr/>
        </p:nvSpPr>
        <p:spPr>
          <a:xfrm>
            <a:off x="823135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45</a:t>
            </a:r>
            <a:endParaRPr sz="1100">
              <a:solidFill>
                <a:schemeClr val="lt2"/>
              </a:solidFill>
              <a:latin typeface="Open Sans"/>
              <a:ea typeface="Open Sans"/>
              <a:cs typeface="Open Sans"/>
              <a:sym typeface="Open Sans"/>
            </a:endParaRPr>
          </a:p>
        </p:txBody>
      </p:sp>
      <p:sp>
        <p:nvSpPr>
          <p:cNvPr id="1159" name="Google Shape;1159;p71"/>
          <p:cNvSpPr/>
          <p:nvPr/>
        </p:nvSpPr>
        <p:spPr>
          <a:xfrm>
            <a:off x="8414237"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160" name="Google Shape;1160;p71"/>
          <p:cNvSpPr/>
          <p:nvPr/>
        </p:nvSpPr>
        <p:spPr>
          <a:xfrm>
            <a:off x="8597117"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161" name="Google Shape;1161;p71"/>
          <p:cNvSpPr/>
          <p:nvPr/>
        </p:nvSpPr>
        <p:spPr>
          <a:xfrm>
            <a:off x="8780002" y="4479800"/>
            <a:ext cx="285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147</a:t>
            </a:r>
            <a:endParaRPr sz="1100" b="1">
              <a:solidFill>
                <a:schemeClr val="lt1"/>
              </a:solidFill>
              <a:latin typeface="Open Sans"/>
              <a:ea typeface="Open Sans"/>
              <a:cs typeface="Open Sans"/>
              <a:sym typeface="Open Sans"/>
            </a:endParaRPr>
          </a:p>
        </p:txBody>
      </p:sp>
      <p:sp>
        <p:nvSpPr>
          <p:cNvPr id="1162" name="Google Shape;1162;p71"/>
          <p:cNvSpPr/>
          <p:nvPr/>
        </p:nvSpPr>
        <p:spPr>
          <a:xfrm>
            <a:off x="1718" y="4479812"/>
            <a:ext cx="1830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163" name="Google Shape;1163;p71"/>
          <p:cNvSpPr txBox="1"/>
          <p:nvPr/>
        </p:nvSpPr>
        <p:spPr>
          <a:xfrm>
            <a:off x="1647650" y="3806200"/>
            <a:ext cx="1409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2"/>
                </a:solidFill>
                <a:latin typeface="PT Sans Narrow"/>
                <a:ea typeface="PT Sans Narrow"/>
                <a:cs typeface="PT Sans Narrow"/>
                <a:sym typeface="PT Sans Narrow"/>
              </a:rPr>
              <a:t>TTE: no veggies</a:t>
            </a:r>
            <a:endParaRPr/>
          </a:p>
        </p:txBody>
      </p:sp>
      <p:cxnSp>
        <p:nvCxnSpPr>
          <p:cNvPr id="1164" name="Google Shape;1164;p71"/>
          <p:cNvCxnSpPr>
            <a:stCxn id="1163" idx="2"/>
            <a:endCxn id="1125" idx="3"/>
          </p:cNvCxnSpPr>
          <p:nvPr/>
        </p:nvCxnSpPr>
        <p:spPr>
          <a:xfrm rot="5400000">
            <a:off x="1992950" y="4211650"/>
            <a:ext cx="380100" cy="339000"/>
          </a:xfrm>
          <a:prstGeom prst="bentConnector2">
            <a:avLst/>
          </a:prstGeom>
          <a:noFill/>
          <a:ln w="19050" cap="flat" cmpd="sng">
            <a:solidFill>
              <a:schemeClr val="dk2"/>
            </a:solidFill>
            <a:prstDash val="solid"/>
            <a:round/>
            <a:headEnd type="none" w="med" len="med"/>
            <a:tailEnd type="triangle" w="med" len="med"/>
          </a:ln>
        </p:spPr>
      </p:cxnSp>
      <p:cxnSp>
        <p:nvCxnSpPr>
          <p:cNvPr id="1165" name="Google Shape;1165;p71"/>
          <p:cNvCxnSpPr>
            <a:stCxn id="1163" idx="1"/>
            <a:endCxn id="1122" idx="0"/>
          </p:cNvCxnSpPr>
          <p:nvPr/>
        </p:nvCxnSpPr>
        <p:spPr>
          <a:xfrm flipH="1">
            <a:off x="1373450" y="3998650"/>
            <a:ext cx="274200" cy="481200"/>
          </a:xfrm>
          <a:prstGeom prst="bentConnector2">
            <a:avLst/>
          </a:prstGeom>
          <a:noFill/>
          <a:ln w="19050" cap="flat" cmpd="sng">
            <a:solidFill>
              <a:schemeClr val="dk2"/>
            </a:solidFill>
            <a:prstDash val="solid"/>
            <a:round/>
            <a:headEnd type="none" w="med" len="med"/>
            <a:tailEnd type="triangle" w="med" len="med"/>
          </a:ln>
        </p:spPr>
      </p:cxnSp>
      <p:sp>
        <p:nvSpPr>
          <p:cNvPr id="1166" name="Google Shape;1166;p71"/>
          <p:cNvSpPr/>
          <p:nvPr/>
        </p:nvSpPr>
        <p:spPr>
          <a:xfrm>
            <a:off x="512237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98</a:t>
            </a:r>
            <a:endParaRPr sz="1100">
              <a:solidFill>
                <a:schemeClr val="dk2"/>
              </a:solidFill>
              <a:latin typeface="Open Sans"/>
              <a:ea typeface="Open Sans"/>
              <a:cs typeface="Open Sans"/>
              <a:sym typeface="Open Sans"/>
            </a:endParaRPr>
          </a:p>
        </p:txBody>
      </p:sp>
      <p:sp>
        <p:nvSpPr>
          <p:cNvPr id="1167" name="Google Shape;1167;p71"/>
          <p:cNvSpPr txBox="1"/>
          <p:nvPr/>
        </p:nvSpPr>
        <p:spPr>
          <a:xfrm>
            <a:off x="1529438"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3B71CA"/>
                </a:solidFill>
                <a:latin typeface="PT Sans"/>
                <a:ea typeface="PT Sans"/>
                <a:cs typeface="PT Sans"/>
                <a:sym typeface="PT Sans"/>
              </a:rPr>
              <a:t>BCx</a:t>
            </a:r>
            <a:endParaRPr sz="1300" b="1">
              <a:solidFill>
                <a:srgbClr val="3B71CA"/>
              </a:solidFill>
              <a:latin typeface="PT Sans Narrow"/>
              <a:ea typeface="PT Sans Narrow"/>
              <a:cs typeface="PT Sans Narrow"/>
              <a:sym typeface="PT Sans Narrow"/>
            </a:endParaRPr>
          </a:p>
        </p:txBody>
      </p:sp>
      <p:sp>
        <p:nvSpPr>
          <p:cNvPr id="1168" name="Google Shape;1168;p71"/>
          <p:cNvSpPr txBox="1"/>
          <p:nvPr/>
        </p:nvSpPr>
        <p:spPr>
          <a:xfrm>
            <a:off x="5553954" y="3786350"/>
            <a:ext cx="15144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2"/>
                </a:solidFill>
                <a:latin typeface="PT Sans Narrow"/>
                <a:ea typeface="PT Sans Narrow"/>
                <a:cs typeface="PT Sans Narrow"/>
                <a:sym typeface="PT Sans Narrow"/>
              </a:rPr>
              <a:t>Trans-esophageal</a:t>
            </a:r>
            <a:endParaRPr sz="1300">
              <a:solidFill>
                <a:schemeClr val="dk2"/>
              </a:solidFill>
              <a:latin typeface="PT Sans Narrow"/>
              <a:ea typeface="PT Sans Narrow"/>
              <a:cs typeface="PT Sans Narrow"/>
              <a:sym typeface="PT Sans Narrow"/>
            </a:endParaRPr>
          </a:p>
          <a:p>
            <a:pPr marL="0" lvl="0" indent="0" algn="ctr" rtl="0">
              <a:spcBef>
                <a:spcPts val="0"/>
              </a:spcBef>
              <a:spcAft>
                <a:spcPts val="0"/>
              </a:spcAft>
              <a:buNone/>
            </a:pPr>
            <a:r>
              <a:rPr lang="en" sz="1300">
                <a:solidFill>
                  <a:schemeClr val="dk2"/>
                </a:solidFill>
                <a:latin typeface="PT Sans Narrow"/>
                <a:ea typeface="PT Sans Narrow"/>
                <a:cs typeface="PT Sans Narrow"/>
                <a:sym typeface="PT Sans Narrow"/>
              </a:rPr>
              <a:t> Normal (besides VSD)</a:t>
            </a:r>
            <a:endParaRPr/>
          </a:p>
        </p:txBody>
      </p:sp>
      <p:cxnSp>
        <p:nvCxnSpPr>
          <p:cNvPr id="1169" name="Google Shape;1169;p71"/>
          <p:cNvCxnSpPr>
            <a:stCxn id="1168" idx="1"/>
            <a:endCxn id="1166" idx="0"/>
          </p:cNvCxnSpPr>
          <p:nvPr/>
        </p:nvCxnSpPr>
        <p:spPr>
          <a:xfrm flipH="1">
            <a:off x="5213754" y="4078850"/>
            <a:ext cx="340200" cy="401100"/>
          </a:xfrm>
          <a:prstGeom prst="bentConnector2">
            <a:avLst/>
          </a:prstGeom>
          <a:noFill/>
          <a:ln w="19050" cap="flat" cmpd="sng">
            <a:solidFill>
              <a:schemeClr val="dk2"/>
            </a:solidFill>
            <a:prstDash val="solid"/>
            <a:round/>
            <a:headEnd type="none" w="med" len="med"/>
            <a:tailEnd type="triangle" w="med" len="med"/>
          </a:ln>
        </p:spPr>
      </p:cxnSp>
      <p:sp>
        <p:nvSpPr>
          <p:cNvPr id="1170" name="Google Shape;1170;p71"/>
          <p:cNvSpPr txBox="1"/>
          <p:nvPr/>
        </p:nvSpPr>
        <p:spPr>
          <a:xfrm>
            <a:off x="7499926" y="3978800"/>
            <a:ext cx="11487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latin typeface="PT Sans Narrow"/>
                <a:ea typeface="PT Sans Narrow"/>
                <a:cs typeface="PT Sans Narrow"/>
                <a:sym typeface="PT Sans Narrow"/>
              </a:rPr>
              <a:t>TEE </a:t>
            </a:r>
            <a:r>
              <a:rPr lang="en" sz="1300" u="sng">
                <a:solidFill>
                  <a:schemeClr val="dk2"/>
                </a:solidFill>
                <a:latin typeface="PT Sans Narrow"/>
                <a:ea typeface="PT Sans Narrow"/>
                <a:cs typeface="PT Sans Narrow"/>
                <a:sym typeface="PT Sans Narrow"/>
              </a:rPr>
              <a:t>not</a:t>
            </a:r>
            <a:r>
              <a:rPr lang="en" sz="1300">
                <a:solidFill>
                  <a:schemeClr val="dk2"/>
                </a:solidFill>
                <a:latin typeface="PT Sans Narrow"/>
                <a:ea typeface="PT Sans Narrow"/>
                <a:cs typeface="PT Sans Narrow"/>
                <a:sym typeface="PT Sans Narrow"/>
              </a:rPr>
              <a:t> normal</a:t>
            </a:r>
            <a:endParaRPr/>
          </a:p>
        </p:txBody>
      </p:sp>
      <p:cxnSp>
        <p:nvCxnSpPr>
          <p:cNvPr id="1171" name="Google Shape;1171;p71"/>
          <p:cNvCxnSpPr>
            <a:stCxn id="1170" idx="3"/>
            <a:endCxn id="1161" idx="0"/>
          </p:cNvCxnSpPr>
          <p:nvPr/>
        </p:nvCxnSpPr>
        <p:spPr>
          <a:xfrm>
            <a:off x="8648626" y="4171250"/>
            <a:ext cx="274200" cy="308700"/>
          </a:xfrm>
          <a:prstGeom prst="bentConnector2">
            <a:avLst/>
          </a:prstGeom>
          <a:noFill/>
          <a:ln w="19050" cap="flat" cmpd="sng">
            <a:solidFill>
              <a:schemeClr val="dk2"/>
            </a:solidFill>
            <a:prstDash val="solid"/>
            <a:round/>
            <a:headEnd type="none" w="med" len="med"/>
            <a:tailEnd type="triangle" w="med" len="med"/>
          </a:ln>
        </p:spPr>
      </p:cxnSp>
      <p:sp>
        <p:nvSpPr>
          <p:cNvPr id="1172" name="Google Shape;1172;p71"/>
          <p:cNvSpPr txBox="1"/>
          <p:nvPr/>
        </p:nvSpPr>
        <p:spPr>
          <a:xfrm>
            <a:off x="4090875" y="4662950"/>
            <a:ext cx="1148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r>
              <a:rPr lang="en" sz="1300">
                <a:solidFill>
                  <a:schemeClr val="dk2"/>
                </a:solidFill>
                <a:latin typeface="PT Sans Narrow"/>
                <a:ea typeface="PT Sans Narrow"/>
                <a:cs typeface="PT Sans Narrow"/>
                <a:sym typeface="PT Sans Narrow"/>
              </a:rPr>
              <a:t> (UTI)</a:t>
            </a:r>
            <a:endParaRPr sz="1300" b="1">
              <a:solidFill>
                <a:srgbClr val="0C622E"/>
              </a:solidFill>
              <a:latin typeface="PT Sans"/>
              <a:ea typeface="PT Sans"/>
              <a:cs typeface="PT Sans"/>
              <a:sym typeface="PT Sans"/>
            </a:endParaRPr>
          </a:p>
        </p:txBody>
      </p:sp>
      <p:sp>
        <p:nvSpPr>
          <p:cNvPr id="1173" name="Google Shape;1173;p71"/>
          <p:cNvSpPr/>
          <p:nvPr/>
        </p:nvSpPr>
        <p:spPr>
          <a:xfrm>
            <a:off x="6722849" y="4479800"/>
            <a:ext cx="285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131</a:t>
            </a:r>
            <a:endParaRPr sz="1000" b="1">
              <a:solidFill>
                <a:schemeClr val="lt1"/>
              </a:solidFill>
              <a:latin typeface="Open Sans"/>
              <a:ea typeface="Open Sans"/>
              <a:cs typeface="Open Sans"/>
              <a:sym typeface="Open Sans"/>
            </a:endParaRPr>
          </a:p>
        </p:txBody>
      </p:sp>
      <p:sp>
        <p:nvSpPr>
          <p:cNvPr id="1174" name="Google Shape;1174;p71"/>
          <p:cNvSpPr txBox="1"/>
          <p:nvPr/>
        </p:nvSpPr>
        <p:spPr>
          <a:xfrm>
            <a:off x="6291300" y="4662950"/>
            <a:ext cx="1148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r>
              <a:rPr lang="en" sz="1300">
                <a:solidFill>
                  <a:schemeClr val="dk2"/>
                </a:solidFill>
                <a:latin typeface="PT Sans Narrow"/>
                <a:ea typeface="PT Sans Narrow"/>
                <a:cs typeface="PT Sans Narrow"/>
                <a:sym typeface="PT Sans Narrow"/>
              </a:rPr>
              <a:t> (UTI)</a:t>
            </a:r>
            <a:endParaRPr sz="1300" b="1">
              <a:solidFill>
                <a:srgbClr val="0C622E"/>
              </a:solidFill>
              <a:latin typeface="PT Sans"/>
              <a:ea typeface="PT Sans"/>
              <a:cs typeface="PT Sans"/>
              <a:sym typeface="PT Sans"/>
            </a:endParaRPr>
          </a:p>
        </p:txBody>
      </p:sp>
      <p:sp>
        <p:nvSpPr>
          <p:cNvPr id="1175" name="Google Shape;1175;p71"/>
          <p:cNvSpPr/>
          <p:nvPr/>
        </p:nvSpPr>
        <p:spPr>
          <a:xfrm>
            <a:off x="-10450" y="4702700"/>
            <a:ext cx="9144000" cy="384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176" name="Google Shape;1176;p71"/>
          <p:cNvSpPr/>
          <p:nvPr/>
        </p:nvSpPr>
        <p:spPr>
          <a:xfrm>
            <a:off x="729450" y="1299925"/>
            <a:ext cx="7604100" cy="2353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177" name="Google Shape;1177;p71"/>
          <p:cNvPicPr preferRelativeResize="0"/>
          <p:nvPr/>
        </p:nvPicPr>
        <p:blipFill>
          <a:blip r:embed="rId3">
            <a:alphaModFix/>
          </a:blip>
          <a:stretch>
            <a:fillRect/>
          </a:stretch>
        </p:blipFill>
        <p:spPr>
          <a:xfrm>
            <a:off x="7924800" y="0"/>
            <a:ext cx="1219200" cy="1219200"/>
          </a:xfrm>
          <a:prstGeom prst="rect">
            <a:avLst/>
          </a:prstGeom>
          <a:noFill/>
          <a:ln>
            <a:noFill/>
          </a:ln>
        </p:spPr>
      </p:pic>
      <p:sp>
        <p:nvSpPr>
          <p:cNvPr id="1178" name="Google Shape;1178;p71"/>
          <p:cNvSpPr txBox="1"/>
          <p:nvPr/>
        </p:nvSpPr>
        <p:spPr>
          <a:xfrm>
            <a:off x="6049975" y="539500"/>
            <a:ext cx="20904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858585"/>
                </a:solidFill>
                <a:latin typeface="PT Sans"/>
                <a:ea typeface="PT Sans"/>
                <a:cs typeface="PT Sans"/>
                <a:sym typeface="PT Sans"/>
              </a:rPr>
              <a:t>“Present day” is day 146 </a:t>
            </a:r>
            <a:endParaRPr sz="1300">
              <a:solidFill>
                <a:srgbClr val="858585"/>
              </a:solidFill>
              <a:latin typeface="PT Sans"/>
              <a:ea typeface="PT Sans"/>
              <a:cs typeface="PT Sans"/>
              <a:sym typeface="PT Sans"/>
            </a:endParaRPr>
          </a:p>
          <a:p>
            <a:pPr marL="0" lvl="0" indent="0" algn="r" rtl="0">
              <a:spcBef>
                <a:spcPts val="0"/>
              </a:spcBef>
              <a:spcAft>
                <a:spcPts val="0"/>
              </a:spcAft>
              <a:buNone/>
            </a:pPr>
            <a:r>
              <a:rPr lang="en" sz="1300">
                <a:solidFill>
                  <a:srgbClr val="858585"/>
                </a:solidFill>
                <a:latin typeface="PT Sans Narrow"/>
                <a:ea typeface="PT Sans Narrow"/>
                <a:cs typeface="PT Sans Narrow"/>
                <a:sym typeface="PT Sans Narrow"/>
              </a:rPr>
              <a:t>21 weeks / 5 months</a:t>
            </a:r>
            <a:endParaRPr sz="1300">
              <a:solidFill>
                <a:srgbClr val="858585"/>
              </a:solidFill>
              <a:latin typeface="PT Sans Narrow"/>
              <a:ea typeface="PT Sans Narrow"/>
              <a:cs typeface="PT Sans Narrow"/>
              <a:sym typeface="PT Sans Narrow"/>
            </a:endParaRPr>
          </a:p>
        </p:txBody>
      </p:sp>
      <p:sp>
        <p:nvSpPr>
          <p:cNvPr id="1179" name="Google Shape;1179;p71"/>
          <p:cNvSpPr txBox="1"/>
          <p:nvPr/>
        </p:nvSpPr>
        <p:spPr>
          <a:xfrm>
            <a:off x="2598775" y="4114350"/>
            <a:ext cx="852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858585"/>
                </a:solidFill>
                <a:latin typeface="PT Sans Narrow"/>
                <a:ea typeface="PT Sans Narrow"/>
                <a:cs typeface="PT Sans Narrow"/>
                <a:sym typeface="PT Sans Narrow"/>
              </a:rPr>
              <a:t>VSD</a:t>
            </a:r>
            <a:endParaRPr>
              <a:solidFill>
                <a:srgbClr val="858585"/>
              </a:solidFill>
            </a:endParaRPr>
          </a:p>
        </p:txBody>
      </p:sp>
      <p:cxnSp>
        <p:nvCxnSpPr>
          <p:cNvPr id="1180" name="Google Shape;1180;p71"/>
          <p:cNvCxnSpPr>
            <a:stCxn id="1179" idx="1"/>
            <a:endCxn id="1125" idx="0"/>
          </p:cNvCxnSpPr>
          <p:nvPr/>
        </p:nvCxnSpPr>
        <p:spPr>
          <a:xfrm flipH="1">
            <a:off x="1921975" y="4306800"/>
            <a:ext cx="676800" cy="173100"/>
          </a:xfrm>
          <a:prstGeom prst="bentConnector2">
            <a:avLst/>
          </a:prstGeom>
          <a:noFill/>
          <a:ln w="9525" cap="flat" cmpd="sng">
            <a:solidFill>
              <a:srgbClr val="858585"/>
            </a:solidFill>
            <a:prstDash val="solid"/>
            <a:round/>
            <a:headEnd type="none" w="med" len="med"/>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7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Back to the consult</a:t>
            </a:r>
            <a:endParaRPr/>
          </a:p>
        </p:txBody>
      </p:sp>
      <p:pic>
        <p:nvPicPr>
          <p:cNvPr id="1186" name="Google Shape;1186;p72"/>
          <p:cNvPicPr preferRelativeResize="0"/>
          <p:nvPr/>
        </p:nvPicPr>
        <p:blipFill>
          <a:blip r:embed="rId3">
            <a:alphaModFix/>
          </a:blip>
          <a:stretch>
            <a:fillRect/>
          </a:stretch>
        </p:blipFill>
        <p:spPr>
          <a:xfrm>
            <a:off x="1316800" y="1838600"/>
            <a:ext cx="6538025" cy="2909424"/>
          </a:xfrm>
          <a:prstGeom prst="rect">
            <a:avLst/>
          </a:prstGeom>
          <a:noFill/>
          <a:ln>
            <a:noFill/>
          </a:ln>
        </p:spPr>
      </p:pic>
      <p:sp>
        <p:nvSpPr>
          <p:cNvPr id="1187" name="Google Shape;1187;p72"/>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Social history, exposures, &amp; risk factors</a:t>
            </a:r>
            <a:endParaRPr/>
          </a:p>
        </p:txBody>
      </p:sp>
      <p:graphicFrame>
        <p:nvGraphicFramePr>
          <p:cNvPr id="128" name="Google Shape;128;p19"/>
          <p:cNvGraphicFramePr/>
          <p:nvPr/>
        </p:nvGraphicFramePr>
        <p:xfrm>
          <a:off x="583233" y="1566091"/>
          <a:ext cx="7981150" cy="2271870"/>
        </p:xfrm>
        <a:graphic>
          <a:graphicData uri="http://schemas.openxmlformats.org/drawingml/2006/table">
            <a:tbl>
              <a:tblPr>
                <a:noFill/>
                <a:tableStyleId>{3232B1F7-7738-40B4-A737-BE46D735E732}</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4009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 &amp; Travel</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Lives alone in PA</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travel</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531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Substance &amp; needles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EtOH, tobacco, or drugs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On insulin</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109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Animals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Two dogs at home, no bites or scratches; dogs are cuddly and sleep with her</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other animals</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346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Exposures</a:t>
                      </a:r>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Doesn’t go outside much; wound hasn’t gotten dirty or soiled</a:t>
                      </a:r>
                      <a:endParaRPr sz="1300">
                        <a:solidFill>
                          <a:schemeClr val="dk2"/>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7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Social history, exposures, &amp; risk factors</a:t>
            </a:r>
            <a:endParaRPr/>
          </a:p>
        </p:txBody>
      </p:sp>
      <p:graphicFrame>
        <p:nvGraphicFramePr>
          <p:cNvPr id="1193" name="Google Shape;1193;p73"/>
          <p:cNvGraphicFramePr/>
          <p:nvPr/>
        </p:nvGraphicFramePr>
        <p:xfrm>
          <a:off x="583233" y="1566091"/>
          <a:ext cx="7981150" cy="2697330"/>
        </p:xfrm>
        <a:graphic>
          <a:graphicData uri="http://schemas.openxmlformats.org/drawingml/2006/table">
            <a:tbl>
              <a:tblPr>
                <a:noFill/>
                <a:tableStyleId>{3232B1F7-7738-40B4-A737-BE46D735E732}</a:tableStyleId>
              </a:tblPr>
              <a:tblGrid>
                <a:gridCol w="1245900">
                  <a:extLst>
                    <a:ext uri="{9D8B030D-6E8A-4147-A177-3AD203B41FA5}">
                      <a16:colId xmlns:a16="http://schemas.microsoft.com/office/drawing/2014/main" val="20000"/>
                    </a:ext>
                  </a:extLst>
                </a:gridCol>
                <a:gridCol w="6735250">
                  <a:extLst>
                    <a:ext uri="{9D8B030D-6E8A-4147-A177-3AD203B41FA5}">
                      <a16:colId xmlns:a16="http://schemas.microsoft.com/office/drawing/2014/main" val="20001"/>
                    </a:ext>
                  </a:extLst>
                </a:gridCol>
              </a:tblGrid>
              <a:tr h="40095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Geographic &amp; Travel</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Lives with her husband in WV</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travel since TAVR</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672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Occupational </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1200"/>
                        </a:spcAft>
                        <a:buNone/>
                      </a:pPr>
                      <a:r>
                        <a:rPr lang="en" sz="1300">
                          <a:solidFill>
                            <a:srgbClr val="858585"/>
                          </a:solidFill>
                          <a:latin typeface="Open Sans"/>
                          <a:ea typeface="Open Sans"/>
                          <a:cs typeface="Open Sans"/>
                          <a:sym typeface="Open Sans"/>
                        </a:rPr>
                        <a:t>(resident took the HPI, so this was not documented)</a:t>
                      </a:r>
                      <a:endParaRPr sz="1300">
                        <a:solidFill>
                          <a:srgbClr val="858585"/>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531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Substance &amp; needles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alcohol or tobacco</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drugs</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1097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Animals</a:t>
                      </a:r>
                      <a:endParaRPr sz="1200">
                        <a:solidFill>
                          <a:srgbClr val="1A1A1A"/>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Has a dog, no bites or scratches</a:t>
                      </a:r>
                      <a:endParaRPr sz="1300">
                        <a:solidFill>
                          <a:schemeClr val="dk2"/>
                        </a:solidFill>
                        <a:latin typeface="Open Sans"/>
                        <a:ea typeface="Open Sans"/>
                        <a:cs typeface="Open Sans"/>
                        <a:sym typeface="Open Sans"/>
                      </a:endParaRPr>
                    </a:p>
                    <a:p>
                      <a:pPr marL="457200" lvl="0" indent="-311150" algn="l" rtl="0">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other animals</a:t>
                      </a:r>
                      <a:endParaRPr sz="1300">
                        <a:solidFill>
                          <a:schemeClr val="dk2"/>
                        </a:solidFill>
                        <a:latin typeface="Open Sans"/>
                        <a:ea typeface="Open Sans"/>
                        <a:cs typeface="Open Sans"/>
                        <a:sym typeface="Open Sans"/>
                      </a:endParaRPr>
                    </a:p>
                  </a:txBody>
                  <a:tcPr marL="91425" marR="91425" marT="91425" marB="91425">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34600">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Exposures</a:t>
                      </a:r>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 known tick/mosquito exposures, freshwater exposure, soil/landscaping/dust exposure, or well water exposures</a:t>
                      </a:r>
                      <a:endParaRPr sz="1300">
                        <a:solidFill>
                          <a:schemeClr val="dk2"/>
                        </a:solidFill>
                        <a:latin typeface="Open Sans"/>
                        <a:ea typeface="Open Sans"/>
                        <a:cs typeface="Open Sans"/>
                        <a:sym typeface="Open Sans"/>
                      </a:endParaRPr>
                    </a:p>
                  </a:txBody>
                  <a:tcPr marL="91425" marR="91425" marT="91425" marB="91425"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7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Physical exam</a:t>
            </a:r>
            <a:endParaRPr/>
          </a:p>
        </p:txBody>
      </p:sp>
      <p:graphicFrame>
        <p:nvGraphicFramePr>
          <p:cNvPr id="1199" name="Google Shape;1199;p74"/>
          <p:cNvGraphicFramePr/>
          <p:nvPr/>
        </p:nvGraphicFramePr>
        <p:xfrm>
          <a:off x="583220" y="1609441"/>
          <a:ext cx="7981175" cy="2895200"/>
        </p:xfrm>
        <a:graphic>
          <a:graphicData uri="http://schemas.openxmlformats.org/drawingml/2006/table">
            <a:tbl>
              <a:tblPr>
                <a:noFill/>
                <a:tableStyleId>{3232B1F7-7738-40B4-A737-BE46D735E732}</a:tableStyleId>
              </a:tblPr>
              <a:tblGrid>
                <a:gridCol w="1252075">
                  <a:extLst>
                    <a:ext uri="{9D8B030D-6E8A-4147-A177-3AD203B41FA5}">
                      <a16:colId xmlns:a16="http://schemas.microsoft.com/office/drawing/2014/main" val="20000"/>
                    </a:ext>
                  </a:extLst>
                </a:gridCol>
                <a:gridCol w="2742875">
                  <a:extLst>
                    <a:ext uri="{9D8B030D-6E8A-4147-A177-3AD203B41FA5}">
                      <a16:colId xmlns:a16="http://schemas.microsoft.com/office/drawing/2014/main" val="20001"/>
                    </a:ext>
                  </a:extLst>
                </a:gridCol>
                <a:gridCol w="1078225">
                  <a:extLst>
                    <a:ext uri="{9D8B030D-6E8A-4147-A177-3AD203B41FA5}">
                      <a16:colId xmlns:a16="http://schemas.microsoft.com/office/drawing/2014/main" val="20002"/>
                    </a:ext>
                  </a:extLst>
                </a:gridCol>
                <a:gridCol w="1031275">
                  <a:extLst>
                    <a:ext uri="{9D8B030D-6E8A-4147-A177-3AD203B41FA5}">
                      <a16:colId xmlns:a16="http://schemas.microsoft.com/office/drawing/2014/main" val="20003"/>
                    </a:ext>
                  </a:extLst>
                </a:gridCol>
                <a:gridCol w="721525">
                  <a:extLst>
                    <a:ext uri="{9D8B030D-6E8A-4147-A177-3AD203B41FA5}">
                      <a16:colId xmlns:a16="http://schemas.microsoft.com/office/drawing/2014/main" val="20004"/>
                    </a:ext>
                  </a:extLst>
                </a:gridCol>
                <a:gridCol w="1155200">
                  <a:extLst>
                    <a:ext uri="{9D8B030D-6E8A-4147-A177-3AD203B41FA5}">
                      <a16:colId xmlns:a16="http://schemas.microsoft.com/office/drawing/2014/main" val="20005"/>
                    </a:ext>
                  </a:extLst>
                </a:gridCol>
              </a:tblGrid>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BP</a:t>
                      </a:r>
                      <a:endParaRPr sz="1200">
                        <a:solidFill>
                          <a:srgbClr val="1A1A1A"/>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131/52 </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Pulse</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61</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SpO2</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93 %</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Temp</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36.8 °C (98.2 °F)</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RR</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18</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BMI</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b="1">
                          <a:solidFill>
                            <a:srgbClr val="3B71CA"/>
                          </a:solidFill>
                          <a:latin typeface="Open Sans"/>
                          <a:ea typeface="Open Sans"/>
                          <a:cs typeface="Open Sans"/>
                          <a:sym typeface="Open Sans"/>
                        </a:rPr>
                        <a:t>41 kg/m²</a:t>
                      </a:r>
                      <a:endParaRPr sz="1300" b="1">
                        <a:solidFill>
                          <a:srgbClr val="3B71CA"/>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General</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28575" cap="flat" cmpd="sng">
                      <a:solidFill>
                        <a:srgbClr val="595959"/>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Alert and oriented, NAD, vitals reviewed</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595959"/>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HEENT</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NCAT; trachea appears midline, no gross LAD; EOMI</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Resp</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Normal respiratory effort, symmetric chest rise</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CV</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b="1">
                          <a:solidFill>
                            <a:srgbClr val="DF382C"/>
                          </a:solidFill>
                          <a:latin typeface="Open Sans"/>
                          <a:ea typeface="Open Sans"/>
                          <a:cs typeface="Open Sans"/>
                          <a:sym typeface="Open Sans"/>
                        </a:rPr>
                        <a:t>2/6 murmur</a:t>
                      </a:r>
                      <a:r>
                        <a:rPr lang="en" sz="1300">
                          <a:solidFill>
                            <a:schemeClr val="dk2"/>
                          </a:solidFill>
                          <a:latin typeface="Open Sans"/>
                          <a:ea typeface="Open Sans"/>
                          <a:cs typeface="Open Sans"/>
                          <a:sym typeface="Open Sans"/>
                        </a:rPr>
                        <a:t> heard best at RSB</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GI</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Non-distended; no TTP</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Extremities</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 clubbing, cyanosis, or edema</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Neuro/MSK</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Moves extremities</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Skin</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 rash</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7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a:t>
            </a:r>
            <a:endParaRPr/>
          </a:p>
        </p:txBody>
      </p:sp>
      <p:graphicFrame>
        <p:nvGraphicFramePr>
          <p:cNvPr id="1205" name="Google Shape;1205;p75"/>
          <p:cNvGraphicFramePr/>
          <p:nvPr/>
        </p:nvGraphicFramePr>
        <p:xfrm>
          <a:off x="857475" y="1463950"/>
          <a:ext cx="1845675" cy="1966650"/>
        </p:xfrm>
        <a:graphic>
          <a:graphicData uri="http://schemas.openxmlformats.org/drawingml/2006/table">
            <a:tbl>
              <a:tblPr>
                <a:noFill/>
                <a:tableStyleId>{3232B1F7-7738-40B4-A737-BE46D735E732}</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7.0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14.2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23</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Eos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206" name="Google Shape;1206;p75"/>
          <p:cNvGraphicFramePr/>
          <p:nvPr/>
        </p:nvGraphicFramePr>
        <p:xfrm>
          <a:off x="2936725" y="1463950"/>
          <a:ext cx="1574350" cy="1685700"/>
        </p:xfrm>
        <a:graphic>
          <a:graphicData uri="http://schemas.openxmlformats.org/drawingml/2006/table">
            <a:tbl>
              <a:tblPr>
                <a:noFill/>
                <a:tableStyleId>{3232B1F7-7738-40B4-A737-BE46D735E732}</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140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207" name="Google Shape;1207;p75"/>
          <p:cNvGraphicFramePr/>
          <p:nvPr/>
        </p:nvGraphicFramePr>
        <p:xfrm>
          <a:off x="2936725" y="3314850"/>
          <a:ext cx="1574350" cy="561900"/>
        </p:xfrm>
        <a:graphic>
          <a:graphicData uri="http://schemas.openxmlformats.org/drawingml/2006/table">
            <a:tbl>
              <a:tblPr>
                <a:noFill/>
                <a:tableStyleId>{3232B1F7-7738-40B4-A737-BE46D735E732}</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Other</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5.3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7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Labs</a:t>
            </a:r>
            <a:endParaRPr/>
          </a:p>
        </p:txBody>
      </p:sp>
      <p:graphicFrame>
        <p:nvGraphicFramePr>
          <p:cNvPr id="1213" name="Google Shape;1213;p76"/>
          <p:cNvGraphicFramePr/>
          <p:nvPr/>
        </p:nvGraphicFramePr>
        <p:xfrm>
          <a:off x="857475" y="1463950"/>
          <a:ext cx="1845675" cy="1966650"/>
        </p:xfrm>
        <a:graphic>
          <a:graphicData uri="http://schemas.openxmlformats.org/drawingml/2006/table">
            <a:tbl>
              <a:tblPr>
                <a:noFill/>
                <a:tableStyleId>{3232B1F7-7738-40B4-A737-BE46D735E732}</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7.0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14.2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69</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23</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Eos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214" name="Google Shape;1214;p76"/>
          <p:cNvGraphicFramePr/>
          <p:nvPr/>
        </p:nvGraphicFramePr>
        <p:xfrm>
          <a:off x="2936725" y="1463950"/>
          <a:ext cx="1574350" cy="1685700"/>
        </p:xfrm>
        <a:graphic>
          <a:graphicData uri="http://schemas.openxmlformats.org/drawingml/2006/table">
            <a:tbl>
              <a:tblPr>
                <a:noFill/>
                <a:tableStyleId>{3232B1F7-7738-40B4-A737-BE46D735E732}</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140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.64</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215" name="Google Shape;1215;p76"/>
          <p:cNvGraphicFramePr/>
          <p:nvPr/>
        </p:nvGraphicFramePr>
        <p:xfrm>
          <a:off x="2936725" y="3314850"/>
          <a:ext cx="1574350" cy="561900"/>
        </p:xfrm>
        <a:graphic>
          <a:graphicData uri="http://schemas.openxmlformats.org/drawingml/2006/table">
            <a:tbl>
              <a:tblPr>
                <a:noFill/>
                <a:tableStyleId>{3232B1F7-7738-40B4-A737-BE46D735E732}</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Other</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5.3</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solidFill>
                      <a:srgbClr val="DCF1E4"/>
                    </a:solidFill>
                  </a:tcPr>
                </a:tc>
                <a:extLst>
                  <a:ext uri="{0D108BD9-81ED-4DB2-BD59-A6C34878D82A}">
                    <a16:rowId xmlns:a16="http://schemas.microsoft.com/office/drawing/2014/main" val="10001"/>
                  </a:ext>
                </a:extLst>
              </a:tr>
            </a:tbl>
          </a:graphicData>
        </a:graphic>
      </p:graphicFrame>
      <p:graphicFrame>
        <p:nvGraphicFramePr>
          <p:cNvPr id="1216" name="Google Shape;1216;p76"/>
          <p:cNvGraphicFramePr/>
          <p:nvPr/>
        </p:nvGraphicFramePr>
        <p:xfrm>
          <a:off x="4744650" y="1463950"/>
          <a:ext cx="3931750" cy="1408590"/>
        </p:xfrm>
        <a:graphic>
          <a:graphicData uri="http://schemas.openxmlformats.org/drawingml/2006/table">
            <a:tbl>
              <a:tblPr>
                <a:noFill/>
                <a:tableStyleId>{3232B1F7-7738-40B4-A737-BE46D735E732}</a:tableStyleId>
              </a:tblPr>
              <a:tblGrid>
                <a:gridCol w="1429050">
                  <a:extLst>
                    <a:ext uri="{9D8B030D-6E8A-4147-A177-3AD203B41FA5}">
                      <a16:colId xmlns:a16="http://schemas.microsoft.com/office/drawing/2014/main" val="20000"/>
                    </a:ext>
                  </a:extLst>
                </a:gridCol>
                <a:gridCol w="25027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Micro Hx</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Urine Cx</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0"/>
                        </a:spcAft>
                        <a:buNone/>
                      </a:pPr>
                      <a:r>
                        <a:rPr lang="en">
                          <a:solidFill>
                            <a:srgbClr val="858585"/>
                          </a:solidFill>
                          <a:latin typeface="Open Sans"/>
                          <a:ea typeface="Open Sans"/>
                          <a:cs typeface="Open Sans"/>
                          <a:sym typeface="Open Sans"/>
                        </a:rPr>
                        <a:t>The past couple have grown friendly isolates of E coli</a:t>
                      </a:r>
                      <a:endParaRPr b="1">
                        <a:solidFill>
                          <a:srgbClr val="858585"/>
                        </a:solidFill>
                        <a:latin typeface="Open Sans"/>
                        <a:ea typeface="Open Sans"/>
                        <a:cs typeface="Open Sans"/>
                        <a:sym typeface="Open Sans"/>
                      </a:endParaRPr>
                    </a:p>
                  </a:txBody>
                  <a:tcPr marL="45700" marR="45700"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Prior BCx</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0"/>
                        </a:spcAft>
                        <a:buNone/>
                      </a:pPr>
                      <a:r>
                        <a:rPr lang="en">
                          <a:solidFill>
                            <a:schemeClr val="dk2"/>
                          </a:solidFill>
                          <a:latin typeface="Open Sans"/>
                          <a:ea typeface="Open Sans"/>
                          <a:cs typeface="Open Sans"/>
                          <a:sym typeface="Open Sans"/>
                        </a:rPr>
                        <a:t>Corynebacterium</a:t>
                      </a:r>
                      <a:endParaRPr>
                        <a:solidFill>
                          <a:schemeClr val="dk2"/>
                        </a:solidFill>
                        <a:latin typeface="Open Sans"/>
                        <a:ea typeface="Open Sans"/>
                        <a:cs typeface="Open Sans"/>
                        <a:sym typeface="Open Sans"/>
                      </a:endParaRPr>
                    </a:p>
                  </a:txBody>
                  <a:tcPr marL="45700" marR="45700"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b="1">
                          <a:latin typeface="Open Sans"/>
                          <a:ea typeface="Open Sans"/>
                          <a:cs typeface="Open Sans"/>
                          <a:sym typeface="Open Sans"/>
                        </a:rPr>
                        <a:t>Current BCx</a:t>
                      </a:r>
                      <a:endParaRPr b="1">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0"/>
                        </a:spcAft>
                        <a:buNone/>
                      </a:pPr>
                      <a:r>
                        <a:rPr lang="en">
                          <a:solidFill>
                            <a:schemeClr val="dk2"/>
                          </a:solidFill>
                          <a:latin typeface="Open Sans"/>
                          <a:ea typeface="Open Sans"/>
                          <a:cs typeface="Open Sans"/>
                          <a:sym typeface="Open Sans"/>
                        </a:rPr>
                        <a:t>In process</a:t>
                      </a:r>
                      <a:endParaRPr>
                        <a:solidFill>
                          <a:schemeClr val="dk2"/>
                        </a:solidFill>
                        <a:latin typeface="Open Sans"/>
                        <a:ea typeface="Open Sans"/>
                        <a:cs typeface="Open Sans"/>
                        <a:sym typeface="Open Sans"/>
                      </a:endParaRPr>
                    </a:p>
                  </a:txBody>
                  <a:tcPr marL="45700" marR="45700"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BF1DD"/>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7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Intra-”op” TEE</a:t>
            </a:r>
            <a:endParaRPr/>
          </a:p>
        </p:txBody>
      </p:sp>
      <p:sp>
        <p:nvSpPr>
          <p:cNvPr id="1222" name="Google Shape;1222;p77"/>
          <p:cNvSpPr txBox="1">
            <a:spLocks noGrp="1"/>
          </p:cNvSpPr>
          <p:nvPr>
            <p:ph type="body" idx="1"/>
          </p:nvPr>
        </p:nvSpPr>
        <p:spPr>
          <a:xfrm>
            <a:off x="729450" y="1393075"/>
            <a:ext cx="7688700" cy="30915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Font typeface="PT Sans"/>
              <a:buChar char="●"/>
            </a:pPr>
            <a:r>
              <a:rPr lang="en" b="1" u="sng">
                <a:latin typeface="PT Sans"/>
                <a:ea typeface="PT Sans"/>
                <a:cs typeface="PT Sans"/>
                <a:sym typeface="PT Sans"/>
              </a:rPr>
              <a:t>Right atrium</a:t>
            </a:r>
            <a:r>
              <a:rPr lang="en" b="1">
                <a:latin typeface="PT Sans"/>
                <a:ea typeface="PT Sans"/>
                <a:cs typeface="PT Sans"/>
                <a:sym typeface="PT Sans"/>
              </a:rPr>
              <a:t>:</a:t>
            </a:r>
            <a:r>
              <a:rPr lang="en">
                <a:latin typeface="PT Sans"/>
                <a:ea typeface="PT Sans"/>
                <a:cs typeface="PT Sans"/>
                <a:sym typeface="PT Sans"/>
              </a:rPr>
              <a:t>   </a:t>
            </a:r>
            <a:r>
              <a:rPr lang="en">
                <a:latin typeface="PT Sans Narrow"/>
                <a:ea typeface="PT Sans Narrow"/>
                <a:cs typeface="PT Sans Narrow"/>
                <a:sym typeface="PT Sans Narrow"/>
              </a:rPr>
              <a:t>Echo density in right atrium suggestive of pacer lead</a:t>
            </a:r>
            <a:endParaRPr>
              <a:latin typeface="PT Sans Narrow"/>
              <a:ea typeface="PT Sans Narrow"/>
              <a:cs typeface="PT Sans Narrow"/>
              <a:sym typeface="PT Sans Narrow"/>
            </a:endParaRPr>
          </a:p>
          <a:p>
            <a:pPr marL="457200" lvl="0" indent="-311150" algn="l" rtl="0">
              <a:spcBef>
                <a:spcPts val="0"/>
              </a:spcBef>
              <a:spcAft>
                <a:spcPts val="0"/>
              </a:spcAft>
              <a:buSzPts val="1300"/>
              <a:buFont typeface="PT Sans"/>
              <a:buChar char="●"/>
            </a:pPr>
            <a:r>
              <a:rPr lang="en" b="1" u="sng">
                <a:latin typeface="PT Sans"/>
                <a:ea typeface="PT Sans"/>
                <a:cs typeface="PT Sans"/>
                <a:sym typeface="PT Sans"/>
              </a:rPr>
              <a:t>Aortic valve</a:t>
            </a:r>
            <a:r>
              <a:rPr lang="en" b="1">
                <a:latin typeface="PT Sans"/>
                <a:ea typeface="PT Sans"/>
                <a:cs typeface="PT Sans"/>
                <a:sym typeface="PT Sans"/>
              </a:rPr>
              <a:t>:</a:t>
            </a:r>
            <a:r>
              <a:rPr lang="en">
                <a:latin typeface="PT Sans"/>
                <a:ea typeface="PT Sans"/>
                <a:cs typeface="PT Sans"/>
                <a:sym typeface="PT Sans"/>
              </a:rPr>
              <a:t>   </a:t>
            </a:r>
            <a:r>
              <a:rPr lang="en">
                <a:latin typeface="PT Sans Narrow"/>
                <a:ea typeface="PT Sans Narrow"/>
                <a:cs typeface="PT Sans Narrow"/>
                <a:sym typeface="PT Sans Narrow"/>
              </a:rPr>
              <a:t>Normal aortic valve gradient. There is a transcatheter valve in the aortic position. 29 Navitor valve. There is no evidence of paravalvular aortic regurgitation.</a:t>
            </a:r>
            <a:endParaRPr>
              <a:latin typeface="PT Sans Narrow"/>
              <a:ea typeface="PT Sans Narrow"/>
              <a:cs typeface="PT Sans Narrow"/>
              <a:sym typeface="PT Sans Narrow"/>
            </a:endParaRPr>
          </a:p>
          <a:p>
            <a:pPr marL="457200" lvl="0" indent="-311150" algn="l" rtl="0">
              <a:spcBef>
                <a:spcPts val="0"/>
              </a:spcBef>
              <a:spcAft>
                <a:spcPts val="0"/>
              </a:spcAft>
              <a:buSzPts val="1300"/>
              <a:buFont typeface="PT Sans"/>
              <a:buChar char="●"/>
            </a:pPr>
            <a:r>
              <a:rPr lang="en" b="1" u="sng">
                <a:solidFill>
                  <a:srgbClr val="3B71CA"/>
                </a:solidFill>
                <a:latin typeface="PT Sans"/>
                <a:ea typeface="PT Sans"/>
                <a:cs typeface="PT Sans"/>
                <a:sym typeface="PT Sans"/>
              </a:rPr>
              <a:t>Aorta</a:t>
            </a:r>
            <a:r>
              <a:rPr lang="en" b="1">
                <a:latin typeface="PT Sans"/>
                <a:ea typeface="PT Sans"/>
                <a:cs typeface="PT Sans"/>
                <a:sym typeface="PT Sans"/>
              </a:rPr>
              <a:t>:</a:t>
            </a:r>
            <a:r>
              <a:rPr lang="en">
                <a:latin typeface="PT Sans"/>
                <a:ea typeface="PT Sans"/>
                <a:cs typeface="PT Sans"/>
                <a:sym typeface="PT Sans"/>
              </a:rPr>
              <a:t> </a:t>
            </a:r>
            <a:r>
              <a:rPr lang="en">
                <a:latin typeface="PT Sans Narrow"/>
                <a:ea typeface="PT Sans Narrow"/>
                <a:cs typeface="PT Sans Narrow"/>
                <a:sym typeface="PT Sans Narrow"/>
              </a:rPr>
              <a:t>TAVR architecture seen in proximal ascending aorta. </a:t>
            </a:r>
            <a:r>
              <a:rPr lang="en">
                <a:latin typeface="PT Sans"/>
                <a:ea typeface="PT Sans"/>
                <a:cs typeface="PT Sans"/>
                <a:sym typeface="PT Sans"/>
              </a:rPr>
              <a:t>There is </a:t>
            </a:r>
            <a:r>
              <a:rPr lang="en" b="1">
                <a:solidFill>
                  <a:srgbClr val="3B71CA"/>
                </a:solidFill>
                <a:latin typeface="PT Sans"/>
                <a:ea typeface="PT Sans"/>
                <a:cs typeface="PT Sans"/>
                <a:sym typeface="PT Sans"/>
              </a:rPr>
              <a:t>fluid collection seen nearly circumferential</a:t>
            </a:r>
            <a:r>
              <a:rPr lang="en">
                <a:latin typeface="PT Sans"/>
                <a:ea typeface="PT Sans"/>
                <a:cs typeface="PT Sans"/>
                <a:sym typeface="PT Sans"/>
              </a:rPr>
              <a:t>. This is concerning for potential abscess.</a:t>
            </a:r>
            <a:endParaRPr>
              <a:latin typeface="PT Sans"/>
              <a:ea typeface="PT Sans"/>
              <a:cs typeface="PT Sans"/>
              <a:sym typeface="PT Sans"/>
            </a:endParaRPr>
          </a:p>
          <a:p>
            <a:pPr marL="0" lvl="0" indent="0" algn="l" rtl="0">
              <a:spcBef>
                <a:spcPts val="1200"/>
              </a:spcBef>
              <a:spcAft>
                <a:spcPts val="0"/>
              </a:spcAft>
              <a:buNone/>
            </a:pPr>
            <a:r>
              <a:rPr lang="en" b="1">
                <a:latin typeface="PT Sans"/>
                <a:ea typeface="PT Sans"/>
                <a:cs typeface="PT Sans"/>
                <a:sym typeface="PT Sans"/>
              </a:rPr>
              <a:t>Conclusions</a:t>
            </a:r>
            <a:endParaRPr b="1">
              <a:latin typeface="PT Sans"/>
              <a:ea typeface="PT Sans"/>
              <a:cs typeface="PT Sans"/>
              <a:sym typeface="PT Sans"/>
            </a:endParaRPr>
          </a:p>
          <a:p>
            <a:pPr marL="457200" lvl="0" indent="-311150" algn="l" rtl="0">
              <a:spcBef>
                <a:spcPts val="0"/>
              </a:spcBef>
              <a:spcAft>
                <a:spcPts val="0"/>
              </a:spcAft>
              <a:buClr>
                <a:srgbClr val="858585"/>
              </a:buClr>
              <a:buSzPts val="1300"/>
              <a:buFont typeface="PT Sans Narrow"/>
              <a:buAutoNum type="arabicPeriod"/>
            </a:pPr>
            <a:r>
              <a:rPr lang="en">
                <a:solidFill>
                  <a:srgbClr val="858585"/>
                </a:solidFill>
                <a:latin typeface="PT Sans Narrow"/>
                <a:ea typeface="PT Sans Narrow"/>
                <a:cs typeface="PT Sans Narrow"/>
                <a:sym typeface="PT Sans Narrow"/>
              </a:rPr>
              <a:t>There is a color jet consistent with a membranous defect favored to be a Gerbode defect. There is left to right flow seen above the level of the tricuspid valve. There does does not appear to be interventricular communication. The defect was measured 7.4 to 7.8mm in diameter.This defect was closed with an amplatzer device. Following placement there was no apparent residual flow. The closure device does not appear to interfere with TV functioning.</a:t>
            </a:r>
            <a:endParaRPr>
              <a:solidFill>
                <a:srgbClr val="858585"/>
              </a:solidFill>
              <a:latin typeface="PT Sans Narrow"/>
              <a:ea typeface="PT Sans Narrow"/>
              <a:cs typeface="PT Sans Narrow"/>
              <a:sym typeface="PT Sans Narrow"/>
            </a:endParaRPr>
          </a:p>
          <a:p>
            <a:pPr marL="457200" lvl="0" indent="-311150" algn="l" rtl="0">
              <a:spcBef>
                <a:spcPts val="0"/>
              </a:spcBef>
              <a:spcAft>
                <a:spcPts val="0"/>
              </a:spcAft>
              <a:buSzPts val="1300"/>
              <a:buFont typeface="PT Sans"/>
              <a:buAutoNum type="arabicPeriod"/>
            </a:pPr>
            <a:r>
              <a:rPr lang="en">
                <a:latin typeface="PT Sans"/>
                <a:ea typeface="PT Sans"/>
                <a:cs typeface="PT Sans"/>
                <a:sym typeface="PT Sans"/>
              </a:rPr>
              <a:t>There is </a:t>
            </a:r>
            <a:r>
              <a:rPr lang="en" b="1">
                <a:solidFill>
                  <a:srgbClr val="DF382C"/>
                </a:solidFill>
                <a:latin typeface="PT Sans"/>
                <a:ea typeface="PT Sans"/>
                <a:cs typeface="PT Sans"/>
                <a:sym typeface="PT Sans"/>
              </a:rPr>
              <a:t>periaortic fluid</a:t>
            </a:r>
            <a:r>
              <a:rPr lang="en">
                <a:latin typeface="PT Sans"/>
                <a:ea typeface="PT Sans"/>
                <a:cs typeface="PT Sans"/>
                <a:sym typeface="PT Sans"/>
              </a:rPr>
              <a:t> that is </a:t>
            </a:r>
            <a:r>
              <a:rPr lang="en" b="1">
                <a:latin typeface="PT Sans"/>
                <a:ea typeface="PT Sans"/>
                <a:cs typeface="PT Sans"/>
                <a:sym typeface="PT Sans"/>
              </a:rPr>
              <a:t>concerning for </a:t>
            </a:r>
            <a:r>
              <a:rPr lang="en" b="1">
                <a:solidFill>
                  <a:srgbClr val="DF382C"/>
                </a:solidFill>
                <a:latin typeface="PT Sans"/>
                <a:ea typeface="PT Sans"/>
                <a:cs typeface="PT Sans"/>
                <a:sym typeface="PT Sans"/>
              </a:rPr>
              <a:t>possible abscess</a:t>
            </a:r>
            <a:r>
              <a:rPr lang="en">
                <a:latin typeface="PT Sans"/>
                <a:ea typeface="PT Sans"/>
                <a:cs typeface="PT Sans"/>
                <a:sym typeface="PT Sans"/>
              </a:rPr>
              <a:t>.</a:t>
            </a:r>
            <a:endParaRPr>
              <a:latin typeface="PT Sans"/>
              <a:ea typeface="PT Sans"/>
              <a:cs typeface="PT Sans"/>
              <a:sym typeface="PT Sans"/>
            </a:endParaRPr>
          </a:p>
          <a:p>
            <a:pPr marL="457200" lvl="0" indent="-311150" algn="l" rtl="0">
              <a:spcBef>
                <a:spcPts val="0"/>
              </a:spcBef>
              <a:spcAft>
                <a:spcPts val="0"/>
              </a:spcAft>
              <a:buClr>
                <a:srgbClr val="858585"/>
              </a:buClr>
              <a:buSzPts val="1300"/>
              <a:buFont typeface="PT Sans"/>
              <a:buAutoNum type="arabicPeriod"/>
            </a:pPr>
            <a:r>
              <a:rPr lang="en">
                <a:solidFill>
                  <a:srgbClr val="858585"/>
                </a:solidFill>
                <a:latin typeface="PT Sans"/>
                <a:ea typeface="PT Sans"/>
                <a:cs typeface="PT Sans"/>
                <a:sym typeface="PT Sans"/>
              </a:rPr>
              <a:t>LVEF estimated 45-55%. RV function is normal.</a:t>
            </a:r>
            <a:endParaRPr>
              <a:solidFill>
                <a:srgbClr val="858585"/>
              </a:solidFill>
              <a:latin typeface="PT Sans"/>
              <a:ea typeface="PT Sans"/>
              <a:cs typeface="PT Sans"/>
              <a:sym typeface="PT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78"/>
          <p:cNvSpPr txBox="1">
            <a:spLocks noGrp="1"/>
          </p:cNvSpPr>
          <p:nvPr>
            <p:ph type="body" idx="2"/>
          </p:nvPr>
        </p:nvSpPr>
        <p:spPr>
          <a:xfrm>
            <a:off x="730000" y="1407675"/>
            <a:ext cx="3374400" cy="279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79 y/o F </a:t>
            </a:r>
            <a:r>
              <a:rPr lang="en"/>
              <a:t>with many medical problems s/p </a:t>
            </a:r>
            <a:r>
              <a:rPr lang="en" b="1">
                <a:solidFill>
                  <a:srgbClr val="6B3FA0"/>
                </a:solidFill>
              </a:rPr>
              <a:t>TAVR </a:t>
            </a:r>
            <a:r>
              <a:rPr lang="en"/>
              <a:t>(</a:t>
            </a:r>
            <a:r>
              <a:rPr lang="en">
                <a:solidFill>
                  <a:srgbClr val="6B3FA0"/>
                </a:solidFill>
              </a:rPr>
              <a:t>-21 wk</a:t>
            </a:r>
            <a:r>
              <a:rPr lang="en"/>
              <a:t>), heart block s/p </a:t>
            </a:r>
            <a:r>
              <a:rPr lang="en" b="1">
                <a:solidFill>
                  <a:srgbClr val="896110"/>
                </a:solidFill>
              </a:rPr>
              <a:t>PPM</a:t>
            </a:r>
            <a:r>
              <a:rPr lang="en"/>
              <a:t> (</a:t>
            </a:r>
            <a:r>
              <a:rPr lang="en">
                <a:solidFill>
                  <a:srgbClr val="896110"/>
                </a:solidFill>
              </a:rPr>
              <a:t>-18 wk</a:t>
            </a:r>
            <a:r>
              <a:rPr lang="en"/>
              <a:t>) who had a </a:t>
            </a:r>
            <a:r>
              <a:rPr lang="en" b="1"/>
              <a:t>self resolving febrile episode</a:t>
            </a:r>
            <a:r>
              <a:rPr lang="en"/>
              <a:t> </a:t>
            </a:r>
            <a:r>
              <a:rPr lang="en">
                <a:solidFill>
                  <a:srgbClr val="896110"/>
                </a:solidFill>
              </a:rPr>
              <a:t>six days</a:t>
            </a:r>
            <a:r>
              <a:rPr lang="en"/>
              <a:t> after PPM placement (</a:t>
            </a:r>
            <a:r>
              <a:rPr lang="en">
                <a:solidFill>
                  <a:srgbClr val="8E44AD"/>
                </a:solidFill>
              </a:rPr>
              <a:t>31 days</a:t>
            </a:r>
            <a:r>
              <a:rPr lang="en"/>
              <a:t> after TAVR) where BCx grew GPR (cleared w/o abx) </a:t>
            </a:r>
            <a:endParaRPr/>
          </a:p>
          <a:p>
            <a:pPr marL="0" lvl="0" indent="0" algn="l" rtl="0">
              <a:spcBef>
                <a:spcPts val="1200"/>
              </a:spcBef>
              <a:spcAft>
                <a:spcPts val="1200"/>
              </a:spcAft>
              <a:buNone/>
            </a:pPr>
            <a:r>
              <a:rPr lang="en"/>
              <a:t>Now admitted for </a:t>
            </a:r>
            <a:r>
              <a:rPr lang="en" i="1"/>
              <a:t>elective</a:t>
            </a:r>
            <a:r>
              <a:rPr lang="en"/>
              <a:t> VSD closure, but was (incidentally?) found to have </a:t>
            </a:r>
            <a:r>
              <a:rPr lang="en" b="1">
                <a:solidFill>
                  <a:srgbClr val="DF382C"/>
                </a:solidFill>
              </a:rPr>
              <a:t>periaortic fluid</a:t>
            </a:r>
            <a:r>
              <a:rPr lang="en"/>
              <a:t> near the graft</a:t>
            </a:r>
            <a:endParaRPr/>
          </a:p>
        </p:txBody>
      </p:sp>
      <p:sp>
        <p:nvSpPr>
          <p:cNvPr id="1228" name="Google Shape;1228;p78"/>
          <p:cNvSpPr txBox="1">
            <a:spLocks noGrp="1"/>
          </p:cNvSpPr>
          <p:nvPr>
            <p:ph type="title"/>
          </p:nvPr>
        </p:nvSpPr>
        <p:spPr>
          <a:xfrm>
            <a:off x="729450" y="632850"/>
            <a:ext cx="376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Summary</a:t>
            </a:r>
            <a:endParaRPr/>
          </a:p>
        </p:txBody>
      </p:sp>
      <p:sp>
        <p:nvSpPr>
          <p:cNvPr id="1229" name="Google Shape;1229;p78"/>
          <p:cNvSpPr txBox="1"/>
          <p:nvPr/>
        </p:nvSpPr>
        <p:spPr>
          <a:xfrm>
            <a:off x="-37841" y="4662938"/>
            <a:ext cx="719703"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E44AD"/>
                </a:solidFill>
                <a:latin typeface="PT Sans"/>
                <a:ea typeface="PT Sans"/>
                <a:cs typeface="PT Sans"/>
                <a:sym typeface="PT Sans"/>
              </a:rPr>
              <a:t>TAVR</a:t>
            </a:r>
            <a:endParaRPr sz="1300" b="1">
              <a:solidFill>
                <a:srgbClr val="8E44AD"/>
              </a:solidFill>
              <a:latin typeface="PT Sans"/>
              <a:ea typeface="PT Sans"/>
              <a:cs typeface="PT Sans"/>
              <a:sym typeface="PT Sans"/>
            </a:endParaRPr>
          </a:p>
        </p:txBody>
      </p:sp>
      <p:sp>
        <p:nvSpPr>
          <p:cNvPr id="1230" name="Google Shape;1230;p78"/>
          <p:cNvSpPr txBox="1"/>
          <p:nvPr/>
        </p:nvSpPr>
        <p:spPr>
          <a:xfrm>
            <a:off x="572625" y="4662938"/>
            <a:ext cx="654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C622E"/>
                </a:solidFill>
                <a:latin typeface="PT Sans"/>
                <a:ea typeface="PT Sans"/>
                <a:cs typeface="PT Sans"/>
                <a:sym typeface="PT Sans"/>
              </a:rPr>
              <a:t>Keflex</a:t>
            </a:r>
            <a:endParaRPr sz="1300" b="1">
              <a:solidFill>
                <a:srgbClr val="0C622E"/>
              </a:solidFill>
              <a:latin typeface="PT Sans"/>
              <a:ea typeface="PT Sans"/>
              <a:cs typeface="PT Sans"/>
              <a:sym typeface="PT Sans"/>
            </a:endParaRPr>
          </a:p>
        </p:txBody>
      </p:sp>
      <p:sp>
        <p:nvSpPr>
          <p:cNvPr id="1231" name="Google Shape;1231;p78"/>
          <p:cNvSpPr txBox="1"/>
          <p:nvPr/>
        </p:nvSpPr>
        <p:spPr>
          <a:xfrm>
            <a:off x="1099013"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896110"/>
                </a:solidFill>
                <a:latin typeface="PT Sans"/>
                <a:ea typeface="PT Sans"/>
                <a:cs typeface="PT Sans"/>
                <a:sym typeface="PT Sans"/>
              </a:rPr>
              <a:t>PPM</a:t>
            </a:r>
            <a:endParaRPr sz="1300" b="1">
              <a:solidFill>
                <a:srgbClr val="896110"/>
              </a:solidFill>
              <a:latin typeface="PT Sans Narrow"/>
              <a:ea typeface="PT Sans Narrow"/>
              <a:cs typeface="PT Sans Narrow"/>
              <a:sym typeface="PT Sans Narrow"/>
            </a:endParaRPr>
          </a:p>
        </p:txBody>
      </p:sp>
      <p:sp>
        <p:nvSpPr>
          <p:cNvPr id="1232" name="Google Shape;1232;p78"/>
          <p:cNvSpPr/>
          <p:nvPr/>
        </p:nvSpPr>
        <p:spPr>
          <a:xfrm>
            <a:off x="184613"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233" name="Google Shape;1233;p78"/>
          <p:cNvSpPr/>
          <p:nvPr/>
        </p:nvSpPr>
        <p:spPr>
          <a:xfrm>
            <a:off x="367492"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234" name="Google Shape;1234;p78"/>
          <p:cNvSpPr/>
          <p:nvPr/>
        </p:nvSpPr>
        <p:spPr>
          <a:xfrm>
            <a:off x="550372"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235" name="Google Shape;1235;p78"/>
          <p:cNvSpPr/>
          <p:nvPr/>
        </p:nvSpPr>
        <p:spPr>
          <a:xfrm>
            <a:off x="733251"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236" name="Google Shape;1236;p78"/>
          <p:cNvSpPr/>
          <p:nvPr/>
        </p:nvSpPr>
        <p:spPr>
          <a:xfrm>
            <a:off x="916131" y="4479800"/>
            <a:ext cx="1830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18</a:t>
            </a:r>
            <a:endParaRPr sz="1100" b="1">
              <a:solidFill>
                <a:schemeClr val="lt1"/>
              </a:solidFill>
              <a:latin typeface="Open Sans"/>
              <a:ea typeface="Open Sans"/>
              <a:cs typeface="Open Sans"/>
              <a:sym typeface="Open Sans"/>
            </a:endParaRPr>
          </a:p>
        </p:txBody>
      </p:sp>
      <p:sp>
        <p:nvSpPr>
          <p:cNvPr id="1237" name="Google Shape;1237;p78"/>
          <p:cNvSpPr/>
          <p:nvPr/>
        </p:nvSpPr>
        <p:spPr>
          <a:xfrm>
            <a:off x="1099010"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238" name="Google Shape;1238;p78"/>
          <p:cNvSpPr/>
          <p:nvPr/>
        </p:nvSpPr>
        <p:spPr>
          <a:xfrm>
            <a:off x="1281890" y="4479800"/>
            <a:ext cx="1830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239" name="Google Shape;1239;p78"/>
          <p:cNvSpPr/>
          <p:nvPr/>
        </p:nvSpPr>
        <p:spPr>
          <a:xfrm>
            <a:off x="1464769"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240" name="Google Shape;1240;p78"/>
          <p:cNvSpPr/>
          <p:nvPr/>
        </p:nvSpPr>
        <p:spPr>
          <a:xfrm>
            <a:off x="1647649" y="4479800"/>
            <a:ext cx="183000" cy="183000"/>
          </a:xfrm>
          <a:prstGeom prst="rect">
            <a:avLst/>
          </a:prstGeom>
          <a:solidFill>
            <a:srgbClr val="3B71CA"/>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241" name="Google Shape;1241;p78"/>
          <p:cNvSpPr/>
          <p:nvPr/>
        </p:nvSpPr>
        <p:spPr>
          <a:xfrm>
            <a:off x="1830528"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242" name="Google Shape;1242;p78"/>
          <p:cNvSpPr/>
          <p:nvPr/>
        </p:nvSpPr>
        <p:spPr>
          <a:xfrm>
            <a:off x="2013413"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lt1"/>
              </a:solidFill>
              <a:latin typeface="Open Sans"/>
              <a:ea typeface="Open Sans"/>
              <a:cs typeface="Open Sans"/>
              <a:sym typeface="Open Sans"/>
            </a:endParaRPr>
          </a:p>
        </p:txBody>
      </p:sp>
      <p:sp>
        <p:nvSpPr>
          <p:cNvPr id="1243" name="Google Shape;1243;p78"/>
          <p:cNvSpPr/>
          <p:nvPr/>
        </p:nvSpPr>
        <p:spPr>
          <a:xfrm>
            <a:off x="2196293"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a:t>
            </a:r>
            <a:endParaRPr sz="1100">
              <a:solidFill>
                <a:schemeClr val="lt1"/>
              </a:solidFill>
              <a:latin typeface="Open Sans"/>
              <a:ea typeface="Open Sans"/>
              <a:cs typeface="Open Sans"/>
              <a:sym typeface="Open Sans"/>
            </a:endParaRPr>
          </a:p>
        </p:txBody>
      </p:sp>
      <p:sp>
        <p:nvSpPr>
          <p:cNvPr id="1244" name="Google Shape;1244;p78"/>
          <p:cNvSpPr/>
          <p:nvPr/>
        </p:nvSpPr>
        <p:spPr>
          <a:xfrm>
            <a:off x="2379172"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a:t>
            </a:r>
            <a:endParaRPr sz="1100">
              <a:solidFill>
                <a:schemeClr val="lt1"/>
              </a:solidFill>
              <a:latin typeface="Open Sans"/>
              <a:ea typeface="Open Sans"/>
              <a:cs typeface="Open Sans"/>
              <a:sym typeface="Open Sans"/>
            </a:endParaRPr>
          </a:p>
        </p:txBody>
      </p:sp>
      <p:sp>
        <p:nvSpPr>
          <p:cNvPr id="1245" name="Google Shape;1245;p78"/>
          <p:cNvSpPr/>
          <p:nvPr/>
        </p:nvSpPr>
        <p:spPr>
          <a:xfrm>
            <a:off x="2562052"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4</a:t>
            </a:r>
            <a:endParaRPr sz="1100">
              <a:solidFill>
                <a:schemeClr val="lt1"/>
              </a:solidFill>
              <a:latin typeface="Open Sans"/>
              <a:ea typeface="Open Sans"/>
              <a:cs typeface="Open Sans"/>
              <a:sym typeface="Open Sans"/>
            </a:endParaRPr>
          </a:p>
        </p:txBody>
      </p:sp>
      <p:sp>
        <p:nvSpPr>
          <p:cNvPr id="1246" name="Google Shape;1246;p78"/>
          <p:cNvSpPr/>
          <p:nvPr/>
        </p:nvSpPr>
        <p:spPr>
          <a:xfrm>
            <a:off x="2744931"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15</a:t>
            </a:r>
            <a:endParaRPr sz="1100">
              <a:solidFill>
                <a:schemeClr val="lt1"/>
              </a:solidFill>
              <a:latin typeface="Open Sans"/>
              <a:ea typeface="Open Sans"/>
              <a:cs typeface="Open Sans"/>
              <a:sym typeface="Open Sans"/>
            </a:endParaRPr>
          </a:p>
        </p:txBody>
      </p:sp>
      <p:sp>
        <p:nvSpPr>
          <p:cNvPr id="1247" name="Google Shape;1247;p78"/>
          <p:cNvSpPr/>
          <p:nvPr/>
        </p:nvSpPr>
        <p:spPr>
          <a:xfrm>
            <a:off x="2927811"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6</a:t>
            </a:r>
            <a:endParaRPr sz="1100">
              <a:solidFill>
                <a:schemeClr val="lt1"/>
              </a:solidFill>
              <a:latin typeface="Open Sans"/>
              <a:ea typeface="Open Sans"/>
              <a:cs typeface="Open Sans"/>
              <a:sym typeface="Open Sans"/>
            </a:endParaRPr>
          </a:p>
        </p:txBody>
      </p:sp>
      <p:sp>
        <p:nvSpPr>
          <p:cNvPr id="1248" name="Google Shape;1248;p78"/>
          <p:cNvSpPr/>
          <p:nvPr/>
        </p:nvSpPr>
        <p:spPr>
          <a:xfrm>
            <a:off x="3110690"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7</a:t>
            </a:r>
            <a:endParaRPr sz="1100">
              <a:solidFill>
                <a:schemeClr val="lt1"/>
              </a:solidFill>
              <a:latin typeface="Open Sans"/>
              <a:ea typeface="Open Sans"/>
              <a:cs typeface="Open Sans"/>
              <a:sym typeface="Open Sans"/>
            </a:endParaRPr>
          </a:p>
        </p:txBody>
      </p:sp>
      <p:sp>
        <p:nvSpPr>
          <p:cNvPr id="1249" name="Google Shape;1249;p78"/>
          <p:cNvSpPr/>
          <p:nvPr/>
        </p:nvSpPr>
        <p:spPr>
          <a:xfrm>
            <a:off x="3293570"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8</a:t>
            </a:r>
            <a:endParaRPr sz="1100">
              <a:solidFill>
                <a:schemeClr val="lt1"/>
              </a:solidFill>
              <a:latin typeface="Open Sans"/>
              <a:ea typeface="Open Sans"/>
              <a:cs typeface="Open Sans"/>
              <a:sym typeface="Open Sans"/>
            </a:endParaRPr>
          </a:p>
        </p:txBody>
      </p:sp>
      <p:sp>
        <p:nvSpPr>
          <p:cNvPr id="1250" name="Google Shape;1250;p78"/>
          <p:cNvSpPr/>
          <p:nvPr/>
        </p:nvSpPr>
        <p:spPr>
          <a:xfrm>
            <a:off x="3476450"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9</a:t>
            </a:r>
            <a:endParaRPr sz="1100">
              <a:solidFill>
                <a:schemeClr val="lt1"/>
              </a:solidFill>
              <a:latin typeface="Open Sans"/>
              <a:ea typeface="Open Sans"/>
              <a:cs typeface="Open Sans"/>
              <a:sym typeface="Open Sans"/>
            </a:endParaRPr>
          </a:p>
        </p:txBody>
      </p:sp>
      <p:sp>
        <p:nvSpPr>
          <p:cNvPr id="1251" name="Google Shape;1251;p78"/>
          <p:cNvSpPr/>
          <p:nvPr/>
        </p:nvSpPr>
        <p:spPr>
          <a:xfrm>
            <a:off x="3659329"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20</a:t>
            </a:r>
            <a:endParaRPr sz="1100">
              <a:solidFill>
                <a:schemeClr val="lt1"/>
              </a:solidFill>
              <a:latin typeface="Open Sans"/>
              <a:ea typeface="Open Sans"/>
              <a:cs typeface="Open Sans"/>
              <a:sym typeface="Open Sans"/>
            </a:endParaRPr>
          </a:p>
        </p:txBody>
      </p:sp>
      <p:sp>
        <p:nvSpPr>
          <p:cNvPr id="1252" name="Google Shape;1252;p78"/>
          <p:cNvSpPr/>
          <p:nvPr/>
        </p:nvSpPr>
        <p:spPr>
          <a:xfrm>
            <a:off x="3842214"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1</a:t>
            </a:r>
            <a:endParaRPr sz="1100">
              <a:solidFill>
                <a:schemeClr val="lt1"/>
              </a:solidFill>
              <a:latin typeface="Open Sans"/>
              <a:ea typeface="Open Sans"/>
              <a:cs typeface="Open Sans"/>
              <a:sym typeface="Open Sans"/>
            </a:endParaRPr>
          </a:p>
        </p:txBody>
      </p:sp>
      <p:sp>
        <p:nvSpPr>
          <p:cNvPr id="1253" name="Google Shape;1253;p78"/>
          <p:cNvSpPr/>
          <p:nvPr/>
        </p:nvSpPr>
        <p:spPr>
          <a:xfrm>
            <a:off x="4025093"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a:t>
            </a:r>
            <a:endParaRPr sz="1100">
              <a:solidFill>
                <a:schemeClr val="lt1"/>
              </a:solidFill>
              <a:latin typeface="Open Sans"/>
              <a:ea typeface="Open Sans"/>
              <a:cs typeface="Open Sans"/>
              <a:sym typeface="Open Sans"/>
            </a:endParaRPr>
          </a:p>
        </p:txBody>
      </p:sp>
      <p:sp>
        <p:nvSpPr>
          <p:cNvPr id="1254" name="Google Shape;1254;p78"/>
          <p:cNvSpPr/>
          <p:nvPr/>
        </p:nvSpPr>
        <p:spPr>
          <a:xfrm>
            <a:off x="4207973"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a:t>
            </a:r>
            <a:endParaRPr sz="1100">
              <a:solidFill>
                <a:schemeClr val="lt1"/>
              </a:solidFill>
              <a:latin typeface="Open Sans"/>
              <a:ea typeface="Open Sans"/>
              <a:cs typeface="Open Sans"/>
              <a:sym typeface="Open Sans"/>
            </a:endParaRPr>
          </a:p>
        </p:txBody>
      </p:sp>
      <p:sp>
        <p:nvSpPr>
          <p:cNvPr id="1255" name="Google Shape;1255;p78"/>
          <p:cNvSpPr/>
          <p:nvPr/>
        </p:nvSpPr>
        <p:spPr>
          <a:xfrm>
            <a:off x="4390852" y="4479800"/>
            <a:ext cx="183000" cy="183000"/>
          </a:xfrm>
          <a:prstGeom prst="rect">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4</a:t>
            </a:r>
            <a:endParaRPr sz="1100">
              <a:solidFill>
                <a:schemeClr val="lt1"/>
              </a:solidFill>
              <a:latin typeface="Open Sans"/>
              <a:ea typeface="Open Sans"/>
              <a:cs typeface="Open Sans"/>
              <a:sym typeface="Open Sans"/>
            </a:endParaRPr>
          </a:p>
        </p:txBody>
      </p:sp>
      <p:sp>
        <p:nvSpPr>
          <p:cNvPr id="1256" name="Google Shape;1256;p78"/>
          <p:cNvSpPr/>
          <p:nvPr/>
        </p:nvSpPr>
        <p:spPr>
          <a:xfrm>
            <a:off x="4573732" y="4479800"/>
            <a:ext cx="183000" cy="183000"/>
          </a:xfrm>
          <a:prstGeom prst="rect">
            <a:avLst/>
          </a:prstGeom>
          <a:solidFill>
            <a:srgbClr val="356635"/>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88</a:t>
            </a:r>
            <a:endParaRPr sz="1100" b="1">
              <a:solidFill>
                <a:schemeClr val="lt1"/>
              </a:solidFill>
              <a:latin typeface="Open Sans"/>
              <a:ea typeface="Open Sans"/>
              <a:cs typeface="Open Sans"/>
              <a:sym typeface="Open Sans"/>
            </a:endParaRPr>
          </a:p>
        </p:txBody>
      </p:sp>
      <p:sp>
        <p:nvSpPr>
          <p:cNvPr id="1257" name="Google Shape;1257;p78"/>
          <p:cNvSpPr/>
          <p:nvPr/>
        </p:nvSpPr>
        <p:spPr>
          <a:xfrm>
            <a:off x="475661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258" name="Google Shape;1258;p78"/>
          <p:cNvSpPr/>
          <p:nvPr/>
        </p:nvSpPr>
        <p:spPr>
          <a:xfrm>
            <a:off x="493949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259" name="Google Shape;1259;p78"/>
          <p:cNvSpPr/>
          <p:nvPr/>
        </p:nvSpPr>
        <p:spPr>
          <a:xfrm>
            <a:off x="530525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260" name="Google Shape;1260;p78"/>
          <p:cNvSpPr/>
          <p:nvPr/>
        </p:nvSpPr>
        <p:spPr>
          <a:xfrm>
            <a:off x="548813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261" name="Google Shape;1261;p78"/>
          <p:cNvSpPr/>
          <p:nvPr/>
        </p:nvSpPr>
        <p:spPr>
          <a:xfrm>
            <a:off x="567101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262" name="Google Shape;1262;p78"/>
          <p:cNvSpPr/>
          <p:nvPr/>
        </p:nvSpPr>
        <p:spPr>
          <a:xfrm>
            <a:off x="585389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263" name="Google Shape;1263;p78"/>
          <p:cNvSpPr/>
          <p:nvPr/>
        </p:nvSpPr>
        <p:spPr>
          <a:xfrm>
            <a:off x="6036774"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264" name="Google Shape;1264;p78"/>
          <p:cNvSpPr/>
          <p:nvPr/>
        </p:nvSpPr>
        <p:spPr>
          <a:xfrm>
            <a:off x="621965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265" name="Google Shape;1265;p78"/>
          <p:cNvSpPr/>
          <p:nvPr/>
        </p:nvSpPr>
        <p:spPr>
          <a:xfrm>
            <a:off x="6402533"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35</a:t>
            </a:r>
            <a:endParaRPr sz="1100">
              <a:solidFill>
                <a:schemeClr val="lt2"/>
              </a:solidFill>
              <a:latin typeface="Open Sans"/>
              <a:ea typeface="Open Sans"/>
              <a:cs typeface="Open Sans"/>
              <a:sym typeface="Open Sans"/>
            </a:endParaRPr>
          </a:p>
        </p:txBody>
      </p:sp>
      <p:sp>
        <p:nvSpPr>
          <p:cNvPr id="1266" name="Google Shape;1266;p78"/>
          <p:cNvSpPr/>
          <p:nvPr/>
        </p:nvSpPr>
        <p:spPr>
          <a:xfrm>
            <a:off x="6585412"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267" name="Google Shape;1267;p78"/>
          <p:cNvSpPr/>
          <p:nvPr/>
        </p:nvSpPr>
        <p:spPr>
          <a:xfrm>
            <a:off x="695117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268" name="Google Shape;1268;p78"/>
          <p:cNvSpPr/>
          <p:nvPr/>
        </p:nvSpPr>
        <p:spPr>
          <a:xfrm>
            <a:off x="713405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269" name="Google Shape;1269;p78"/>
          <p:cNvSpPr/>
          <p:nvPr/>
        </p:nvSpPr>
        <p:spPr>
          <a:xfrm>
            <a:off x="7316930"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40</a:t>
            </a:r>
            <a:endParaRPr sz="1100">
              <a:solidFill>
                <a:schemeClr val="lt2"/>
              </a:solidFill>
              <a:latin typeface="Open Sans"/>
              <a:ea typeface="Open Sans"/>
              <a:cs typeface="Open Sans"/>
              <a:sym typeface="Open Sans"/>
            </a:endParaRPr>
          </a:p>
        </p:txBody>
      </p:sp>
      <p:sp>
        <p:nvSpPr>
          <p:cNvPr id="1270" name="Google Shape;1270;p78"/>
          <p:cNvSpPr/>
          <p:nvPr/>
        </p:nvSpPr>
        <p:spPr>
          <a:xfrm>
            <a:off x="749983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271" name="Google Shape;1271;p78"/>
          <p:cNvSpPr/>
          <p:nvPr/>
        </p:nvSpPr>
        <p:spPr>
          <a:xfrm>
            <a:off x="768271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272" name="Google Shape;1272;p78"/>
          <p:cNvSpPr/>
          <p:nvPr/>
        </p:nvSpPr>
        <p:spPr>
          <a:xfrm>
            <a:off x="7865599"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273" name="Google Shape;1273;p78"/>
          <p:cNvSpPr/>
          <p:nvPr/>
        </p:nvSpPr>
        <p:spPr>
          <a:xfrm>
            <a:off x="804847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274" name="Google Shape;1274;p78"/>
          <p:cNvSpPr/>
          <p:nvPr/>
        </p:nvSpPr>
        <p:spPr>
          <a:xfrm>
            <a:off x="8231358"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45</a:t>
            </a:r>
            <a:endParaRPr sz="1100">
              <a:solidFill>
                <a:schemeClr val="lt2"/>
              </a:solidFill>
              <a:latin typeface="Open Sans"/>
              <a:ea typeface="Open Sans"/>
              <a:cs typeface="Open Sans"/>
              <a:sym typeface="Open Sans"/>
            </a:endParaRPr>
          </a:p>
        </p:txBody>
      </p:sp>
      <p:sp>
        <p:nvSpPr>
          <p:cNvPr id="1275" name="Google Shape;1275;p78"/>
          <p:cNvSpPr/>
          <p:nvPr/>
        </p:nvSpPr>
        <p:spPr>
          <a:xfrm>
            <a:off x="8414237"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276" name="Google Shape;1276;p78"/>
          <p:cNvSpPr/>
          <p:nvPr/>
        </p:nvSpPr>
        <p:spPr>
          <a:xfrm>
            <a:off x="8597117"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7</a:t>
            </a:r>
            <a:endParaRPr sz="1100">
              <a:solidFill>
                <a:schemeClr val="lt2"/>
              </a:solidFill>
              <a:latin typeface="Open Sans"/>
              <a:ea typeface="Open Sans"/>
              <a:cs typeface="Open Sans"/>
              <a:sym typeface="Open Sans"/>
            </a:endParaRPr>
          </a:p>
        </p:txBody>
      </p:sp>
      <p:sp>
        <p:nvSpPr>
          <p:cNvPr id="1277" name="Google Shape;1277;p78"/>
          <p:cNvSpPr/>
          <p:nvPr/>
        </p:nvSpPr>
        <p:spPr>
          <a:xfrm>
            <a:off x="8780002" y="4479800"/>
            <a:ext cx="285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147</a:t>
            </a:r>
            <a:endParaRPr sz="1100" b="1">
              <a:solidFill>
                <a:schemeClr val="lt1"/>
              </a:solidFill>
              <a:latin typeface="Open Sans"/>
              <a:ea typeface="Open Sans"/>
              <a:cs typeface="Open Sans"/>
              <a:sym typeface="Open Sans"/>
            </a:endParaRPr>
          </a:p>
        </p:txBody>
      </p:sp>
      <p:sp>
        <p:nvSpPr>
          <p:cNvPr id="1278" name="Google Shape;1278;p78"/>
          <p:cNvSpPr/>
          <p:nvPr/>
        </p:nvSpPr>
        <p:spPr>
          <a:xfrm>
            <a:off x="1718" y="4479812"/>
            <a:ext cx="1830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279" name="Google Shape;1279;p78"/>
          <p:cNvSpPr/>
          <p:nvPr/>
        </p:nvSpPr>
        <p:spPr>
          <a:xfrm>
            <a:off x="5122371" y="4479800"/>
            <a:ext cx="1830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dk2"/>
                </a:solidFill>
                <a:latin typeface="Open Sans"/>
                <a:ea typeface="Open Sans"/>
                <a:cs typeface="Open Sans"/>
                <a:sym typeface="Open Sans"/>
              </a:rPr>
              <a:t>98</a:t>
            </a:r>
            <a:endParaRPr sz="1100">
              <a:solidFill>
                <a:schemeClr val="dk2"/>
              </a:solidFill>
              <a:latin typeface="Open Sans"/>
              <a:ea typeface="Open Sans"/>
              <a:cs typeface="Open Sans"/>
              <a:sym typeface="Open Sans"/>
            </a:endParaRPr>
          </a:p>
        </p:txBody>
      </p:sp>
      <p:sp>
        <p:nvSpPr>
          <p:cNvPr id="1280" name="Google Shape;1280;p78"/>
          <p:cNvSpPr txBox="1"/>
          <p:nvPr/>
        </p:nvSpPr>
        <p:spPr>
          <a:xfrm>
            <a:off x="1529438" y="4662938"/>
            <a:ext cx="57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3B71CA"/>
                </a:solidFill>
                <a:latin typeface="PT Sans"/>
                <a:ea typeface="PT Sans"/>
                <a:cs typeface="PT Sans"/>
                <a:sym typeface="PT Sans"/>
              </a:rPr>
              <a:t>BCx</a:t>
            </a:r>
            <a:endParaRPr sz="1300" b="1">
              <a:solidFill>
                <a:srgbClr val="3B71CA"/>
              </a:solidFill>
              <a:latin typeface="PT Sans Narrow"/>
              <a:ea typeface="PT Sans Narrow"/>
              <a:cs typeface="PT Sans Narrow"/>
              <a:sym typeface="PT Sans Narrow"/>
            </a:endParaRPr>
          </a:p>
        </p:txBody>
      </p:sp>
      <p:sp>
        <p:nvSpPr>
          <p:cNvPr id="1281" name="Google Shape;1281;p78"/>
          <p:cNvSpPr txBox="1"/>
          <p:nvPr/>
        </p:nvSpPr>
        <p:spPr>
          <a:xfrm>
            <a:off x="4090875" y="4662950"/>
            <a:ext cx="1148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PT Sans"/>
                <a:ea typeface="PT Sans"/>
                <a:cs typeface="PT Sans"/>
                <a:sym typeface="PT Sans"/>
              </a:rPr>
              <a:t>UTI:</a:t>
            </a:r>
            <a:r>
              <a:rPr lang="en" sz="1300" b="1">
                <a:solidFill>
                  <a:srgbClr val="0C622E"/>
                </a:solidFill>
                <a:latin typeface="PT Sans"/>
                <a:ea typeface="PT Sans"/>
                <a:cs typeface="PT Sans"/>
                <a:sym typeface="PT Sans"/>
              </a:rPr>
              <a:t> Keflex</a:t>
            </a:r>
            <a:r>
              <a:rPr lang="en" sz="1300">
                <a:solidFill>
                  <a:schemeClr val="dk2"/>
                </a:solidFill>
                <a:latin typeface="PT Sans Narrow"/>
                <a:ea typeface="PT Sans Narrow"/>
                <a:cs typeface="PT Sans Narrow"/>
                <a:sym typeface="PT Sans Narrow"/>
              </a:rPr>
              <a:t> </a:t>
            </a:r>
            <a:endParaRPr sz="1300" b="1">
              <a:solidFill>
                <a:srgbClr val="0C622E"/>
              </a:solidFill>
              <a:latin typeface="PT Sans"/>
              <a:ea typeface="PT Sans"/>
              <a:cs typeface="PT Sans"/>
              <a:sym typeface="PT Sans"/>
            </a:endParaRPr>
          </a:p>
        </p:txBody>
      </p:sp>
      <p:sp>
        <p:nvSpPr>
          <p:cNvPr id="1282" name="Google Shape;1282;p78"/>
          <p:cNvSpPr/>
          <p:nvPr/>
        </p:nvSpPr>
        <p:spPr>
          <a:xfrm>
            <a:off x="6722849" y="4479800"/>
            <a:ext cx="285600" cy="183000"/>
          </a:xfrm>
          <a:prstGeom prst="rect">
            <a:avLst/>
          </a:prstGeom>
          <a:solidFill>
            <a:srgbClr val="0C622E"/>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131</a:t>
            </a:r>
            <a:endParaRPr sz="1000" b="1">
              <a:solidFill>
                <a:schemeClr val="lt1"/>
              </a:solidFill>
              <a:latin typeface="Open Sans"/>
              <a:ea typeface="Open Sans"/>
              <a:cs typeface="Open Sans"/>
              <a:sym typeface="Open Sans"/>
            </a:endParaRPr>
          </a:p>
        </p:txBody>
      </p:sp>
      <p:sp>
        <p:nvSpPr>
          <p:cNvPr id="1283" name="Google Shape;1283;p78"/>
          <p:cNvSpPr txBox="1"/>
          <p:nvPr/>
        </p:nvSpPr>
        <p:spPr>
          <a:xfrm>
            <a:off x="6291300" y="4662950"/>
            <a:ext cx="11487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dk2"/>
                </a:solidFill>
                <a:latin typeface="PT Sans"/>
                <a:ea typeface="PT Sans"/>
                <a:cs typeface="PT Sans"/>
                <a:sym typeface="PT Sans"/>
              </a:rPr>
              <a:t>UTI:</a:t>
            </a:r>
            <a:r>
              <a:rPr lang="en" sz="1300" b="1">
                <a:solidFill>
                  <a:srgbClr val="0C622E"/>
                </a:solidFill>
                <a:latin typeface="PT Sans"/>
                <a:ea typeface="PT Sans"/>
                <a:cs typeface="PT Sans"/>
                <a:sym typeface="PT Sans"/>
              </a:rPr>
              <a:t> Keflex</a:t>
            </a:r>
            <a:r>
              <a:rPr lang="en" sz="1300">
                <a:solidFill>
                  <a:schemeClr val="dk2"/>
                </a:solidFill>
                <a:latin typeface="PT Sans Narrow"/>
                <a:ea typeface="PT Sans Narrow"/>
                <a:cs typeface="PT Sans Narrow"/>
                <a:sym typeface="PT Sans Narrow"/>
              </a:rPr>
              <a:t> </a:t>
            </a:r>
            <a:endParaRPr sz="1300" b="1">
              <a:solidFill>
                <a:srgbClr val="0C622E"/>
              </a:solidFill>
              <a:latin typeface="PT Sans"/>
              <a:ea typeface="PT Sans"/>
              <a:cs typeface="PT Sans"/>
              <a:sym typeface="PT Sans"/>
            </a:endParaRPr>
          </a:p>
        </p:txBody>
      </p:sp>
      <p:sp>
        <p:nvSpPr>
          <p:cNvPr id="1284" name="Google Shape;1284;p78"/>
          <p:cNvSpPr txBox="1"/>
          <p:nvPr/>
        </p:nvSpPr>
        <p:spPr>
          <a:xfrm>
            <a:off x="2722654" y="4688725"/>
            <a:ext cx="10173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858585"/>
                </a:solidFill>
                <a:latin typeface="PT Sans Narrow"/>
                <a:ea typeface="PT Sans Narrow"/>
                <a:cs typeface="PT Sans Narrow"/>
                <a:sym typeface="PT Sans Narrow"/>
              </a:rPr>
              <a:t>TTE </a:t>
            </a:r>
            <a:endParaRPr>
              <a:solidFill>
                <a:srgbClr val="858585"/>
              </a:solidFill>
            </a:endParaRPr>
          </a:p>
        </p:txBody>
      </p:sp>
      <p:cxnSp>
        <p:nvCxnSpPr>
          <p:cNvPr id="1285" name="Google Shape;1285;p78"/>
          <p:cNvCxnSpPr>
            <a:stCxn id="1284" idx="1"/>
            <a:endCxn id="1241" idx="3"/>
          </p:cNvCxnSpPr>
          <p:nvPr/>
        </p:nvCxnSpPr>
        <p:spPr>
          <a:xfrm rot="10800000">
            <a:off x="2013454" y="4571275"/>
            <a:ext cx="709200" cy="309900"/>
          </a:xfrm>
          <a:prstGeom prst="bentConnector3">
            <a:avLst>
              <a:gd name="adj1" fmla="val 49995"/>
            </a:avLst>
          </a:prstGeom>
          <a:noFill/>
          <a:ln w="9525" cap="flat" cmpd="sng">
            <a:solidFill>
              <a:srgbClr val="858585"/>
            </a:solidFill>
            <a:prstDash val="solid"/>
            <a:round/>
            <a:headEnd type="none" w="med" len="med"/>
            <a:tailEnd type="triangle" w="med" len="med"/>
          </a:ln>
        </p:spPr>
      </p:cxnSp>
      <p:cxnSp>
        <p:nvCxnSpPr>
          <p:cNvPr id="1286" name="Google Shape;1286;p78"/>
          <p:cNvCxnSpPr>
            <a:stCxn id="1284" idx="0"/>
            <a:endCxn id="1238" idx="0"/>
          </p:cNvCxnSpPr>
          <p:nvPr/>
        </p:nvCxnSpPr>
        <p:spPr>
          <a:xfrm rot="5400000" flipH="1">
            <a:off x="2197954" y="3655375"/>
            <a:ext cx="208800" cy="1857900"/>
          </a:xfrm>
          <a:prstGeom prst="bentConnector3">
            <a:avLst>
              <a:gd name="adj1" fmla="val 214104"/>
            </a:avLst>
          </a:prstGeom>
          <a:noFill/>
          <a:ln w="9525" cap="flat" cmpd="sng">
            <a:solidFill>
              <a:srgbClr val="858585"/>
            </a:solidFill>
            <a:prstDash val="solid"/>
            <a:round/>
            <a:headEnd type="none" w="med" len="med"/>
            <a:tailEnd type="triangle" w="med" len="med"/>
          </a:ln>
        </p:spPr>
      </p:cxnSp>
      <p:sp>
        <p:nvSpPr>
          <p:cNvPr id="1287" name="Google Shape;1287;p78"/>
          <p:cNvSpPr txBox="1"/>
          <p:nvPr/>
        </p:nvSpPr>
        <p:spPr>
          <a:xfrm>
            <a:off x="5553954" y="4014950"/>
            <a:ext cx="1514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858585"/>
                </a:solidFill>
                <a:latin typeface="PT Sans Narrow"/>
                <a:ea typeface="PT Sans Narrow"/>
                <a:cs typeface="PT Sans Narrow"/>
                <a:sym typeface="PT Sans Narrow"/>
              </a:rPr>
              <a:t>TEE normal</a:t>
            </a:r>
            <a:endParaRPr>
              <a:solidFill>
                <a:srgbClr val="858585"/>
              </a:solidFill>
            </a:endParaRPr>
          </a:p>
        </p:txBody>
      </p:sp>
      <p:cxnSp>
        <p:nvCxnSpPr>
          <p:cNvPr id="1288" name="Google Shape;1288;p78"/>
          <p:cNvCxnSpPr>
            <a:stCxn id="1287" idx="1"/>
            <a:endCxn id="1279" idx="0"/>
          </p:cNvCxnSpPr>
          <p:nvPr/>
        </p:nvCxnSpPr>
        <p:spPr>
          <a:xfrm flipH="1">
            <a:off x="5213754" y="4207400"/>
            <a:ext cx="340200" cy="272400"/>
          </a:xfrm>
          <a:prstGeom prst="bentConnector2">
            <a:avLst/>
          </a:prstGeom>
          <a:noFill/>
          <a:ln w="9525" cap="flat" cmpd="sng">
            <a:solidFill>
              <a:srgbClr val="858585"/>
            </a:solidFill>
            <a:prstDash val="solid"/>
            <a:round/>
            <a:headEnd type="none" w="med" len="med"/>
            <a:tailEnd type="triangle" w="med" len="med"/>
          </a:ln>
        </p:spPr>
      </p:cxnSp>
      <p:cxnSp>
        <p:nvCxnSpPr>
          <p:cNvPr id="1289" name="Google Shape;1289;p78"/>
          <p:cNvCxnSpPr>
            <a:stCxn id="1290" idx="3"/>
          </p:cNvCxnSpPr>
          <p:nvPr/>
        </p:nvCxnSpPr>
        <p:spPr>
          <a:xfrm>
            <a:off x="8648625" y="3555200"/>
            <a:ext cx="274200" cy="924900"/>
          </a:xfrm>
          <a:prstGeom prst="bentConnector2">
            <a:avLst/>
          </a:prstGeom>
          <a:noFill/>
          <a:ln w="19050" cap="flat" cmpd="sng">
            <a:solidFill>
              <a:schemeClr val="dk2"/>
            </a:solidFill>
            <a:prstDash val="solid"/>
            <a:round/>
            <a:headEnd type="none" w="med" len="med"/>
            <a:tailEnd type="triangle" w="med" len="med"/>
          </a:ln>
        </p:spPr>
      </p:cxnSp>
      <p:sp>
        <p:nvSpPr>
          <p:cNvPr id="1290" name="Google Shape;1290;p78"/>
          <p:cNvSpPr txBox="1"/>
          <p:nvPr/>
        </p:nvSpPr>
        <p:spPr>
          <a:xfrm>
            <a:off x="5648625" y="3017600"/>
            <a:ext cx="3000000" cy="1075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300" u="sng">
                <a:solidFill>
                  <a:schemeClr val="dk2"/>
                </a:solidFill>
                <a:latin typeface="PT Sans"/>
                <a:ea typeface="PT Sans"/>
                <a:cs typeface="PT Sans"/>
                <a:sym typeface="PT Sans"/>
              </a:rPr>
              <a:t>Trans-esophageal echo</a:t>
            </a:r>
            <a:r>
              <a:rPr lang="en" sz="1300">
                <a:solidFill>
                  <a:schemeClr val="dk2"/>
                </a:solidFill>
                <a:latin typeface="PT Sans"/>
                <a:ea typeface="PT Sans"/>
                <a:cs typeface="PT Sans"/>
                <a:sym typeface="PT Sans"/>
              </a:rPr>
              <a:t> (intra-op): </a:t>
            </a:r>
            <a:endParaRPr sz="1300">
              <a:solidFill>
                <a:schemeClr val="dk2"/>
              </a:solidFill>
              <a:latin typeface="PT Sans"/>
              <a:ea typeface="PT Sans"/>
              <a:cs typeface="PT Sans"/>
              <a:sym typeface="PT Sans"/>
            </a:endParaRPr>
          </a:p>
          <a:p>
            <a:pPr marL="0" lvl="0" indent="0" algn="r" rtl="0">
              <a:lnSpc>
                <a:spcPct val="115000"/>
              </a:lnSpc>
              <a:spcBef>
                <a:spcPts val="0"/>
              </a:spcBef>
              <a:spcAft>
                <a:spcPts val="0"/>
              </a:spcAft>
              <a:buNone/>
            </a:pPr>
            <a:r>
              <a:rPr lang="en" sz="1300">
                <a:solidFill>
                  <a:schemeClr val="dk2"/>
                </a:solidFill>
                <a:latin typeface="PT Sans"/>
                <a:ea typeface="PT Sans"/>
                <a:cs typeface="PT Sans"/>
                <a:sym typeface="PT Sans"/>
              </a:rPr>
              <a:t>Circumferential periaortic fluid collection concerning for possible abscess</a:t>
            </a:r>
            <a:endParaRPr sz="1300">
              <a:solidFill>
                <a:schemeClr val="dk2"/>
              </a:solidFill>
              <a:latin typeface="PT Sans"/>
              <a:ea typeface="PT Sans"/>
              <a:cs typeface="PT Sans"/>
              <a:sym typeface="PT Sans"/>
            </a:endParaRPr>
          </a:p>
        </p:txBody>
      </p:sp>
      <p:graphicFrame>
        <p:nvGraphicFramePr>
          <p:cNvPr id="1291" name="Google Shape;1291;p78"/>
          <p:cNvGraphicFramePr/>
          <p:nvPr/>
        </p:nvGraphicFramePr>
        <p:xfrm>
          <a:off x="6080925" y="1106975"/>
          <a:ext cx="1845675" cy="842850"/>
        </p:xfrm>
        <a:graphic>
          <a:graphicData uri="http://schemas.openxmlformats.org/drawingml/2006/table">
            <a:tbl>
              <a:tblPr>
                <a:noFill/>
                <a:tableStyleId>{3232B1F7-7738-40B4-A737-BE46D735E732}</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Labs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7.0</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5.3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292" name="Google Shape;1292;p78"/>
          <p:cNvSpPr txBox="1"/>
          <p:nvPr/>
        </p:nvSpPr>
        <p:spPr>
          <a:xfrm>
            <a:off x="4755525" y="2117950"/>
            <a:ext cx="1648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858585"/>
                </a:solidFill>
                <a:latin typeface="Open Sans"/>
                <a:ea typeface="Open Sans"/>
                <a:cs typeface="Open Sans"/>
                <a:sym typeface="Open Sans"/>
              </a:rPr>
              <a:t>Never has had an elevated WBC</a:t>
            </a:r>
            <a:endParaRPr sz="1300">
              <a:solidFill>
                <a:srgbClr val="858585"/>
              </a:solidFill>
              <a:latin typeface="Open Sans"/>
              <a:ea typeface="Open Sans"/>
              <a:cs typeface="Open Sans"/>
              <a:sym typeface="Open Sans"/>
            </a:endParaRPr>
          </a:p>
        </p:txBody>
      </p:sp>
      <p:cxnSp>
        <p:nvCxnSpPr>
          <p:cNvPr id="1293" name="Google Shape;1293;p78"/>
          <p:cNvCxnSpPr>
            <a:stCxn id="1292" idx="0"/>
          </p:cNvCxnSpPr>
          <p:nvPr/>
        </p:nvCxnSpPr>
        <p:spPr>
          <a:xfrm rot="-5400000">
            <a:off x="5515575" y="1620400"/>
            <a:ext cx="561600" cy="433500"/>
          </a:xfrm>
          <a:prstGeom prst="bentConnector3">
            <a:avLst>
              <a:gd name="adj1" fmla="val 99982"/>
            </a:avLst>
          </a:prstGeom>
          <a:noFill/>
          <a:ln w="9525" cap="flat" cmpd="sng">
            <a:solidFill>
              <a:srgbClr val="858585"/>
            </a:solidFill>
            <a:prstDash val="solid"/>
            <a:round/>
            <a:headEnd type="none" w="med" len="med"/>
            <a:tailEnd type="triangle" w="med" len="med"/>
          </a:ln>
        </p:spPr>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7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Micro data</a:t>
            </a:r>
            <a:endParaRPr/>
          </a:p>
        </p:txBody>
      </p:sp>
      <p:sp>
        <p:nvSpPr>
          <p:cNvPr id="1299" name="Google Shape;1299;p79"/>
          <p:cNvSpPr txBox="1">
            <a:spLocks noGrp="1"/>
          </p:cNvSpPr>
          <p:nvPr>
            <p:ph type="body" idx="1"/>
          </p:nvPr>
        </p:nvSpPr>
        <p:spPr>
          <a:xfrm>
            <a:off x="729450" y="1393075"/>
            <a:ext cx="76887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Blood cultures finalized at 5 days </a:t>
            </a:r>
            <a:r>
              <a:rPr lang="en" b="1"/>
              <a:t>without any growth</a:t>
            </a:r>
            <a:endParaRPr b="1"/>
          </a:p>
          <a:p>
            <a:pPr marL="457200" lvl="0" indent="-311150" algn="l" rtl="0">
              <a:spcBef>
                <a:spcPts val="0"/>
              </a:spcBef>
              <a:spcAft>
                <a:spcPts val="0"/>
              </a:spcAft>
              <a:buSzPts val="1300"/>
              <a:buChar char="●"/>
            </a:pPr>
            <a:r>
              <a:rPr lang="en"/>
              <a:t>Labs are good on daptomycin (but they were never abnormal)</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8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[Q2.1] Infectious or not?</a:t>
            </a:r>
            <a:endParaRPr/>
          </a:p>
        </p:txBody>
      </p:sp>
      <p:sp>
        <p:nvSpPr>
          <p:cNvPr id="1305" name="Google Shape;1305;p80"/>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306" name="Google Shape;1306;p80"/>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8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Next steps?</a:t>
            </a:r>
            <a:endParaRPr/>
          </a:p>
        </p:txBody>
      </p:sp>
      <p:sp>
        <p:nvSpPr>
          <p:cNvPr id="1312" name="Google Shape;1312;p81"/>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313" name="Google Shape;1313;p81"/>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1314" name="Google Shape;1314;p81"/>
          <p:cNvSpPr/>
          <p:nvPr/>
        </p:nvSpPr>
        <p:spPr>
          <a:xfrm>
            <a:off x="4737425" y="183125"/>
            <a:ext cx="4339500" cy="931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315" name="Google Shape;1315;p81"/>
          <p:cNvPicPr preferRelativeResize="0"/>
          <p:nvPr/>
        </p:nvPicPr>
        <p:blipFill rotWithShape="1">
          <a:blip r:embed="rId3">
            <a:alphaModFix/>
          </a:blip>
          <a:srcRect l="14820" t="38849" r="11957" b="44142"/>
          <a:stretch/>
        </p:blipFill>
        <p:spPr>
          <a:xfrm>
            <a:off x="4946450" y="211463"/>
            <a:ext cx="3766251" cy="87482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8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Cardiac PET/CT</a:t>
            </a:r>
            <a:endParaRPr/>
          </a:p>
        </p:txBody>
      </p:sp>
      <p:pic>
        <p:nvPicPr>
          <p:cNvPr id="1321" name="Google Shape;1321;p82" title="TAVR_PET_2_Cor.gif"/>
          <p:cNvPicPr preferRelativeResize="0"/>
          <p:nvPr/>
        </p:nvPicPr>
        <p:blipFill rotWithShape="1">
          <a:blip r:embed="rId3">
            <a:alphaModFix/>
          </a:blip>
          <a:srcRect r="17430"/>
          <a:stretch/>
        </p:blipFill>
        <p:spPr>
          <a:xfrm>
            <a:off x="1563475" y="1282406"/>
            <a:ext cx="5602876" cy="3823050"/>
          </a:xfrm>
          <a:prstGeom prst="rect">
            <a:avLst/>
          </a:prstGeom>
          <a:noFill/>
          <a:ln>
            <a:noFill/>
          </a:ln>
        </p:spPr>
      </p:pic>
      <p:pic>
        <p:nvPicPr>
          <p:cNvPr id="1322" name="Google Shape;1322;p82" title="TAVR_PET_2_ax.gif"/>
          <p:cNvPicPr preferRelativeResize="0"/>
          <p:nvPr/>
        </p:nvPicPr>
        <p:blipFill rotWithShape="1">
          <a:blip r:embed="rId4">
            <a:alphaModFix/>
          </a:blip>
          <a:srcRect l="94752" t="7443" b="6895"/>
          <a:stretch/>
        </p:blipFill>
        <p:spPr>
          <a:xfrm>
            <a:off x="7164845" y="1282406"/>
            <a:ext cx="415683" cy="3823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Physical exam</a:t>
            </a:r>
            <a:endParaRPr/>
          </a:p>
        </p:txBody>
      </p:sp>
      <p:graphicFrame>
        <p:nvGraphicFramePr>
          <p:cNvPr id="134" name="Google Shape;134;p20"/>
          <p:cNvGraphicFramePr/>
          <p:nvPr/>
        </p:nvGraphicFramePr>
        <p:xfrm>
          <a:off x="583220" y="1609441"/>
          <a:ext cx="7981175" cy="2316160"/>
        </p:xfrm>
        <a:graphic>
          <a:graphicData uri="http://schemas.openxmlformats.org/drawingml/2006/table">
            <a:tbl>
              <a:tblPr>
                <a:noFill/>
                <a:tableStyleId>{3232B1F7-7738-40B4-A737-BE46D735E732}</a:tableStyleId>
              </a:tblPr>
              <a:tblGrid>
                <a:gridCol w="1252075">
                  <a:extLst>
                    <a:ext uri="{9D8B030D-6E8A-4147-A177-3AD203B41FA5}">
                      <a16:colId xmlns:a16="http://schemas.microsoft.com/office/drawing/2014/main" val="20000"/>
                    </a:ext>
                  </a:extLst>
                </a:gridCol>
                <a:gridCol w="2742875">
                  <a:extLst>
                    <a:ext uri="{9D8B030D-6E8A-4147-A177-3AD203B41FA5}">
                      <a16:colId xmlns:a16="http://schemas.microsoft.com/office/drawing/2014/main" val="20001"/>
                    </a:ext>
                  </a:extLst>
                </a:gridCol>
                <a:gridCol w="1078225">
                  <a:extLst>
                    <a:ext uri="{9D8B030D-6E8A-4147-A177-3AD203B41FA5}">
                      <a16:colId xmlns:a16="http://schemas.microsoft.com/office/drawing/2014/main" val="20002"/>
                    </a:ext>
                  </a:extLst>
                </a:gridCol>
                <a:gridCol w="1031275">
                  <a:extLst>
                    <a:ext uri="{9D8B030D-6E8A-4147-A177-3AD203B41FA5}">
                      <a16:colId xmlns:a16="http://schemas.microsoft.com/office/drawing/2014/main" val="20003"/>
                    </a:ext>
                  </a:extLst>
                </a:gridCol>
                <a:gridCol w="721525">
                  <a:extLst>
                    <a:ext uri="{9D8B030D-6E8A-4147-A177-3AD203B41FA5}">
                      <a16:colId xmlns:a16="http://schemas.microsoft.com/office/drawing/2014/main" val="20004"/>
                    </a:ext>
                  </a:extLst>
                </a:gridCol>
                <a:gridCol w="1155200">
                  <a:extLst>
                    <a:ext uri="{9D8B030D-6E8A-4147-A177-3AD203B41FA5}">
                      <a16:colId xmlns:a16="http://schemas.microsoft.com/office/drawing/2014/main" val="20005"/>
                    </a:ext>
                  </a:extLst>
                </a:gridCol>
              </a:tblGrid>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BP</a:t>
                      </a:r>
                      <a:endParaRPr sz="1200">
                        <a:solidFill>
                          <a:srgbClr val="1A1A1A"/>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b="1">
                          <a:solidFill>
                            <a:srgbClr val="3B7E94"/>
                          </a:solidFill>
                          <a:latin typeface="Open Sans"/>
                          <a:ea typeface="Open Sans"/>
                          <a:cs typeface="Open Sans"/>
                          <a:sym typeface="Open Sans"/>
                        </a:rPr>
                        <a:t>108/48</a:t>
                      </a:r>
                      <a:r>
                        <a:rPr lang="en" sz="1300">
                          <a:solidFill>
                            <a:srgbClr val="3B7E94"/>
                          </a:solidFill>
                          <a:latin typeface="Open Sans"/>
                          <a:ea typeface="Open Sans"/>
                          <a:cs typeface="Open Sans"/>
                          <a:sym typeface="Open Sans"/>
                        </a:rPr>
                        <a:t> </a:t>
                      </a:r>
                      <a:endParaRPr sz="1300">
                        <a:solidFill>
                          <a:srgbClr val="3B7E94"/>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Pulse</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53</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SpO2</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96 %</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Temp</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36.6 °C (97.9 °F)</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RR</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18</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BMI</a:t>
                      </a:r>
                      <a:endParaRPr sz="1300">
                        <a:solidFill>
                          <a:schemeClr val="dk2"/>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28575" cap="flat" cmpd="sng">
                      <a:solidFill>
                        <a:srgbClr val="595959"/>
                      </a:solidFill>
                      <a:prstDash val="solid"/>
                      <a:round/>
                      <a:headEnd type="none" w="sm" len="sm"/>
                      <a:tailEnd type="none" w="sm" len="sm"/>
                    </a:lnB>
                    <a:solidFill>
                      <a:srgbClr val="F1F2F3"/>
                    </a:solidFill>
                  </a:tcPr>
                </a:tc>
                <a:tc>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27 kg/m²</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28575"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General</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28575" cap="flat" cmpd="sng">
                      <a:solidFill>
                        <a:srgbClr val="595959"/>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Alert and oriented, NAD</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28575" cap="flat" cmpd="sng">
                      <a:solidFill>
                        <a:srgbClr val="595959"/>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Resp</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Normal respiratory effort, symmetric chest rise</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CV</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b="1">
                          <a:solidFill>
                            <a:schemeClr val="dk2"/>
                          </a:solidFill>
                          <a:latin typeface="Open Sans"/>
                          <a:ea typeface="Open Sans"/>
                          <a:cs typeface="Open Sans"/>
                          <a:sym typeface="Open Sans"/>
                        </a:rPr>
                        <a:t>systolic murmur </a:t>
                      </a:r>
                      <a:r>
                        <a:rPr lang="en" sz="1300">
                          <a:solidFill>
                            <a:schemeClr val="dk2"/>
                          </a:solidFill>
                          <a:latin typeface="Open Sans"/>
                          <a:ea typeface="Open Sans"/>
                          <a:cs typeface="Open Sans"/>
                          <a:sym typeface="Open Sans"/>
                        </a:rPr>
                        <a:t>heard throughout pericardium; extremities perfused</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GI</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Non-distended; no TTP</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Extremities</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b="1">
                          <a:solidFill>
                            <a:schemeClr val="dk2"/>
                          </a:solidFill>
                          <a:latin typeface="Open Sans"/>
                          <a:ea typeface="Open Sans"/>
                          <a:cs typeface="Open Sans"/>
                          <a:sym typeface="Open Sans"/>
                        </a:rPr>
                        <a:t>erythematous RLE </a:t>
                      </a:r>
                      <a:r>
                        <a:rPr lang="en" sz="1300">
                          <a:solidFill>
                            <a:schemeClr val="dk2"/>
                          </a:solidFill>
                          <a:latin typeface="Open Sans"/>
                          <a:ea typeface="Open Sans"/>
                          <a:cs typeface="Open Sans"/>
                          <a:sym typeface="Open Sans"/>
                        </a:rPr>
                        <a:t>up to mid shin, </a:t>
                      </a:r>
                      <a:r>
                        <a:rPr lang="en" sz="1300" b="1" u="sng">
                          <a:solidFill>
                            <a:srgbClr val="EF1E0E"/>
                          </a:solidFill>
                          <a:latin typeface="Open Sans"/>
                          <a:ea typeface="Open Sans"/>
                          <a:cs typeface="Open Sans"/>
                          <a:sym typeface="Open Sans"/>
                        </a:rPr>
                        <a:t>plantar</a:t>
                      </a:r>
                      <a:r>
                        <a:rPr lang="en" sz="1300" b="1">
                          <a:solidFill>
                            <a:schemeClr val="dk2"/>
                          </a:solidFill>
                          <a:latin typeface="Open Sans"/>
                          <a:ea typeface="Open Sans"/>
                          <a:cs typeface="Open Sans"/>
                          <a:sym typeface="Open Sans"/>
                        </a:rPr>
                        <a:t> foot ulcer</a:t>
                      </a:r>
                      <a:endParaRPr sz="1300" b="1">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279825">
                <a:tc>
                  <a:txBody>
                    <a:bodyPr/>
                    <a:lstStyle/>
                    <a:p>
                      <a:pPr marL="0" lvl="0" indent="0" algn="ctr" rtl="0">
                        <a:spcBef>
                          <a:spcPts val="0"/>
                        </a:spcBef>
                        <a:spcAft>
                          <a:spcPts val="0"/>
                        </a:spcAft>
                        <a:buNone/>
                      </a:pPr>
                      <a:r>
                        <a:rPr lang="en" sz="1200" b="1">
                          <a:solidFill>
                            <a:srgbClr val="404247"/>
                          </a:solidFill>
                          <a:latin typeface="Open Sans"/>
                          <a:ea typeface="Open Sans"/>
                          <a:cs typeface="Open Sans"/>
                          <a:sym typeface="Open Sans"/>
                        </a:rPr>
                        <a:t>Neuro/MSK</a:t>
                      </a:r>
                      <a:endParaRPr sz="1200" b="1">
                        <a:solidFill>
                          <a:srgbClr val="404247"/>
                        </a:solidFill>
                        <a:latin typeface="Open Sans"/>
                        <a:ea typeface="Open Sans"/>
                        <a:cs typeface="Open Sans"/>
                        <a:sym typeface="Open Sans"/>
                      </a:endParaRPr>
                    </a:p>
                  </a:txBody>
                  <a:tcPr marL="91425" marR="91425" marT="45700" marB="4570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gridSpan="5">
                  <a:txBody>
                    <a:bodyPr/>
                    <a:lstStyle/>
                    <a:p>
                      <a:pPr marL="0" lvl="0" indent="0" algn="l" rtl="0">
                        <a:spcBef>
                          <a:spcPts val="0"/>
                        </a:spcBef>
                        <a:spcAft>
                          <a:spcPts val="1200"/>
                        </a:spcAft>
                        <a:buNone/>
                      </a:pPr>
                      <a:r>
                        <a:rPr lang="en" sz="1300">
                          <a:solidFill>
                            <a:schemeClr val="dk2"/>
                          </a:solidFill>
                          <a:latin typeface="Open Sans"/>
                          <a:ea typeface="Open Sans"/>
                          <a:cs typeface="Open Sans"/>
                          <a:sym typeface="Open Sans"/>
                        </a:rPr>
                        <a:t>Moves extremities</a:t>
                      </a:r>
                      <a:endParaRPr sz="1300">
                        <a:solidFill>
                          <a:schemeClr val="dk2"/>
                        </a:solidFill>
                        <a:latin typeface="Open Sans"/>
                        <a:ea typeface="Open Sans"/>
                        <a:cs typeface="Open Sans"/>
                        <a:sym typeface="Open Sans"/>
                      </a:endParaRPr>
                    </a:p>
                  </a:txBody>
                  <a:tcPr marL="91425" marR="91425" marT="45700" marB="45700">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83"/>
          <p:cNvSpPr txBox="1">
            <a:spLocks noGrp="1"/>
          </p:cNvSpPr>
          <p:nvPr>
            <p:ph type="title"/>
          </p:nvPr>
        </p:nvSpPr>
        <p:spPr>
          <a:xfrm>
            <a:off x="729450" y="632850"/>
            <a:ext cx="4832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Cardiac PET/CT</a:t>
            </a:r>
            <a:endParaRPr/>
          </a:p>
        </p:txBody>
      </p:sp>
      <p:sp>
        <p:nvSpPr>
          <p:cNvPr id="1328" name="Google Shape;1328;p83"/>
          <p:cNvSpPr txBox="1">
            <a:spLocks noGrp="1"/>
          </p:cNvSpPr>
          <p:nvPr>
            <p:ph type="body" idx="1"/>
          </p:nvPr>
        </p:nvSpPr>
        <p:spPr>
          <a:xfrm>
            <a:off x="729325" y="1393075"/>
            <a:ext cx="4758900" cy="3220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solidFill>
                  <a:srgbClr val="858585"/>
                </a:solidFill>
                <a:latin typeface="PT Sans Narrow"/>
                <a:ea typeface="PT Sans Narrow"/>
                <a:cs typeface="PT Sans Narrow"/>
                <a:sym typeface="PT Sans Narrow"/>
              </a:rPr>
              <a:t>Left chest pacemaker and leads in place. Diffuse myocardial heterogeneous FDG uptake is noted, probably related to suboptimal patient preparation.</a:t>
            </a:r>
            <a:r>
              <a:rPr lang="en">
                <a:solidFill>
                  <a:srgbClr val="858585"/>
                </a:solidFill>
                <a:latin typeface="PT Sans"/>
                <a:ea typeface="PT Sans"/>
                <a:cs typeface="PT Sans"/>
                <a:sym typeface="PT Sans"/>
              </a:rPr>
              <a:t> </a:t>
            </a:r>
            <a:r>
              <a:rPr lang="en">
                <a:latin typeface="PT Sans"/>
                <a:ea typeface="PT Sans"/>
                <a:cs typeface="PT Sans"/>
                <a:sym typeface="PT Sans"/>
              </a:rPr>
              <a:t>Focal uptake along the aortic root (SUV 5.6) with subsequent increased FDG uptake on delayed images (</a:t>
            </a:r>
            <a:r>
              <a:rPr lang="en" b="1">
                <a:solidFill>
                  <a:srgbClr val="3B71CA"/>
                </a:solidFill>
                <a:latin typeface="PT Sans"/>
                <a:ea typeface="PT Sans"/>
                <a:cs typeface="PT Sans"/>
                <a:sym typeface="PT Sans"/>
              </a:rPr>
              <a:t>SUV 8.8</a:t>
            </a:r>
            <a:r>
              <a:rPr lang="en">
                <a:latin typeface="PT Sans"/>
                <a:ea typeface="PT Sans"/>
                <a:cs typeface="PT Sans"/>
                <a:sym typeface="PT Sans"/>
              </a:rPr>
              <a:t>). These findings appear persistent in the nonattenuation corrected images and extends to the proximal aspect of the TAVR hardware</a:t>
            </a:r>
            <a:r>
              <a:rPr lang="en">
                <a:latin typeface="PT Sans Narrow"/>
                <a:ea typeface="PT Sans Narrow"/>
                <a:cs typeface="PT Sans Narrow"/>
                <a:sym typeface="PT Sans Narrow"/>
              </a:rPr>
              <a:t>. </a:t>
            </a:r>
            <a:r>
              <a:rPr lang="en">
                <a:solidFill>
                  <a:srgbClr val="858585"/>
                </a:solidFill>
                <a:latin typeface="PT Sans Narrow"/>
                <a:ea typeface="PT Sans Narrow"/>
                <a:cs typeface="PT Sans Narrow"/>
                <a:sym typeface="PT Sans Narrow"/>
              </a:rPr>
              <a:t>The rest of the hardware demonstrates mild heterogeneous diffuse FDG uptake, probably inflammatory and appears less prominent on the delayed images</a:t>
            </a:r>
            <a:endParaRPr>
              <a:solidFill>
                <a:srgbClr val="858585"/>
              </a:solidFill>
              <a:latin typeface="PT Sans Narrow"/>
              <a:ea typeface="PT Sans Narrow"/>
              <a:cs typeface="PT Sans Narrow"/>
              <a:sym typeface="PT Sans Narrow"/>
            </a:endParaRPr>
          </a:p>
          <a:p>
            <a:pPr marL="0" lvl="0" indent="0" algn="l" rtl="0">
              <a:spcBef>
                <a:spcPts val="0"/>
              </a:spcBef>
              <a:spcAft>
                <a:spcPts val="0"/>
              </a:spcAft>
              <a:buNone/>
            </a:pPr>
            <a:endParaRPr>
              <a:latin typeface="PT Sans"/>
              <a:ea typeface="PT Sans"/>
              <a:cs typeface="PT Sans"/>
              <a:sym typeface="PT Sans"/>
            </a:endParaRPr>
          </a:p>
          <a:p>
            <a:pPr marL="0" lvl="0" indent="0" algn="l" rtl="0">
              <a:spcBef>
                <a:spcPts val="0"/>
              </a:spcBef>
              <a:spcAft>
                <a:spcPts val="0"/>
              </a:spcAft>
              <a:buNone/>
            </a:pPr>
            <a:r>
              <a:rPr lang="en" b="1" u="sng">
                <a:latin typeface="PT Sans"/>
                <a:ea typeface="PT Sans"/>
                <a:cs typeface="PT Sans"/>
                <a:sym typeface="PT Sans"/>
              </a:rPr>
              <a:t>IMPRESSION</a:t>
            </a:r>
            <a:endParaRPr b="1" u="sng">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Focal radiotracer </a:t>
            </a:r>
            <a:r>
              <a:rPr lang="en" b="1">
                <a:solidFill>
                  <a:srgbClr val="DF382C"/>
                </a:solidFill>
                <a:latin typeface="PT Sans"/>
                <a:ea typeface="PT Sans"/>
                <a:cs typeface="PT Sans"/>
                <a:sym typeface="PT Sans"/>
              </a:rPr>
              <a:t>uptake at the aortic root</a:t>
            </a:r>
            <a:r>
              <a:rPr lang="en">
                <a:latin typeface="PT Sans"/>
                <a:ea typeface="PT Sans"/>
                <a:cs typeface="PT Sans"/>
                <a:sym typeface="PT Sans"/>
              </a:rPr>
              <a:t> with progressive </a:t>
            </a:r>
            <a:r>
              <a:rPr lang="en" b="1">
                <a:latin typeface="PT Sans"/>
                <a:ea typeface="PT Sans"/>
                <a:cs typeface="PT Sans"/>
                <a:sym typeface="PT Sans"/>
              </a:rPr>
              <a:t>increase in metabolic activity on delayed images</a:t>
            </a:r>
            <a:r>
              <a:rPr lang="en">
                <a:latin typeface="PT Sans"/>
                <a:ea typeface="PT Sans"/>
                <a:cs typeface="PT Sans"/>
                <a:sym typeface="PT Sans"/>
              </a:rPr>
              <a:t>, </a:t>
            </a:r>
            <a:r>
              <a:rPr lang="en" b="1">
                <a:solidFill>
                  <a:srgbClr val="DF382C"/>
                </a:solidFill>
                <a:latin typeface="PT Sans"/>
                <a:ea typeface="PT Sans"/>
                <a:cs typeface="PT Sans"/>
                <a:sym typeface="PT Sans"/>
              </a:rPr>
              <a:t>suspicious for an infectious process</a:t>
            </a:r>
            <a:endParaRPr b="1">
              <a:solidFill>
                <a:srgbClr val="DF382C"/>
              </a:solidFill>
              <a:latin typeface="PT Sans"/>
              <a:ea typeface="PT Sans"/>
              <a:cs typeface="PT Sans"/>
              <a:sym typeface="PT Sans"/>
            </a:endParaRPr>
          </a:p>
        </p:txBody>
      </p:sp>
      <p:pic>
        <p:nvPicPr>
          <p:cNvPr id="1329" name="Google Shape;1329;p83" title="TAVR_PET_2 (1).gif"/>
          <p:cNvPicPr preferRelativeResize="0"/>
          <p:nvPr/>
        </p:nvPicPr>
        <p:blipFill rotWithShape="1">
          <a:blip r:embed="rId3">
            <a:alphaModFix/>
          </a:blip>
          <a:srcRect l="12064" t="15403" b="12849"/>
          <a:stretch/>
        </p:blipFill>
        <p:spPr>
          <a:xfrm>
            <a:off x="5561900" y="0"/>
            <a:ext cx="3582100" cy="51877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8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When did she develop endocarditis?</a:t>
            </a:r>
            <a:endParaRPr/>
          </a:p>
        </p:txBody>
      </p:sp>
      <p:sp>
        <p:nvSpPr>
          <p:cNvPr id="1335" name="Google Shape;1335;p84"/>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336" name="Google Shape;1336;p84"/>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337" name="Google Shape;1337;p84"/>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338" name="Google Shape;1338;p84"/>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339" name="Google Shape;1339;p84"/>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1340" name="Google Shape;1340;p84"/>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341" name="Google Shape;1341;p84"/>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342" name="Google Shape;1342;p84"/>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343" name="Google Shape;1343;p84"/>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344" name="Google Shape;1344;p84"/>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1345" name="Google Shape;1345;p84"/>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1346" name="Google Shape;1346;p84"/>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1347" name="Google Shape;1347;p84"/>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1348" name="Google Shape;1348;p84"/>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1349" name="Google Shape;1349;p84"/>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350" name="Google Shape;1350;p84"/>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1351" name="Google Shape;1351;p84"/>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1352" name="Google Shape;1352;p84"/>
          <p:cNvSpPr/>
          <p:nvPr/>
        </p:nvSpPr>
        <p:spPr>
          <a:xfrm>
            <a:off x="4114853"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dk2"/>
                </a:solidFill>
                <a:latin typeface="Open Sans"/>
                <a:ea typeface="Open Sans"/>
                <a:cs typeface="Open Sans"/>
                <a:sym typeface="Open Sans"/>
              </a:rPr>
              <a:t>18</a:t>
            </a:r>
            <a:endParaRPr sz="1100" b="1">
              <a:solidFill>
                <a:schemeClr val="dk2"/>
              </a:solidFill>
              <a:latin typeface="Open Sans"/>
              <a:ea typeface="Open Sans"/>
              <a:cs typeface="Open Sans"/>
              <a:sym typeface="Open Sans"/>
            </a:endParaRPr>
          </a:p>
        </p:txBody>
      </p:sp>
      <p:sp>
        <p:nvSpPr>
          <p:cNvPr id="1353" name="Google Shape;1353;p84"/>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1354" name="Google Shape;1354;p84"/>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355" name="Google Shape;1355;p84"/>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1356" name="Google Shape;1356;p84"/>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1357" name="Google Shape;1357;p84"/>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1358" name="Google Shape;1358;p84"/>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1359" name="Google Shape;1359;p84"/>
          <p:cNvSpPr/>
          <p:nvPr/>
        </p:nvSpPr>
        <p:spPr>
          <a:xfrm>
            <a:off x="571503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360" name="Google Shape;1360;p84"/>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1361" name="Google Shape;1361;p84"/>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1362" name="Google Shape;1362;p84"/>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1363" name="Google Shape;1363;p84"/>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1364" name="Google Shape;1364;p84"/>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365" name="Google Shape;1365;p84"/>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366" name="Google Shape;1366;p84"/>
          <p:cNvSpPr/>
          <p:nvPr/>
        </p:nvSpPr>
        <p:spPr>
          <a:xfrm>
            <a:off x="731522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32</a:t>
            </a:r>
            <a:endParaRPr sz="1100">
              <a:solidFill>
                <a:schemeClr val="lt1"/>
              </a:solidFill>
              <a:latin typeface="Open Sans"/>
              <a:ea typeface="Open Sans"/>
              <a:cs typeface="Open Sans"/>
              <a:sym typeface="Open Sans"/>
            </a:endParaRPr>
          </a:p>
        </p:txBody>
      </p:sp>
      <p:sp>
        <p:nvSpPr>
          <p:cNvPr id="1367" name="Google Shape;1367;p84"/>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1368" name="Google Shape;1368;p84"/>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
        <p:nvSpPr>
          <p:cNvPr id="1369" name="Google Shape;1369;p84"/>
          <p:cNvSpPr/>
          <p:nvPr/>
        </p:nvSpPr>
        <p:spPr>
          <a:xfrm>
            <a:off x="800101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35</a:t>
            </a:r>
            <a:endParaRPr sz="1100" b="1">
              <a:solidFill>
                <a:schemeClr val="lt1"/>
              </a:solidFill>
              <a:latin typeface="Open Sans"/>
              <a:ea typeface="Open Sans"/>
              <a:cs typeface="Open Sans"/>
              <a:sym typeface="Open Sans"/>
            </a:endParaRPr>
          </a:p>
        </p:txBody>
      </p:sp>
      <p:sp>
        <p:nvSpPr>
          <p:cNvPr id="1370" name="Google Shape;1370;p84"/>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371" name="Google Shape;1371;p84"/>
          <p:cNvSpPr txBox="1"/>
          <p:nvPr/>
        </p:nvSpPr>
        <p:spPr>
          <a:xfrm>
            <a:off x="395975" y="4420881"/>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1372" name="Google Shape;1372;p84"/>
          <p:cNvCxnSpPr>
            <a:stCxn id="1371" idx="1"/>
            <a:endCxn id="1370" idx="0"/>
          </p:cNvCxnSpPr>
          <p:nvPr/>
        </p:nvCxnSpPr>
        <p:spPr>
          <a:xfrm flipH="1">
            <a:off x="114275" y="4613331"/>
            <a:ext cx="281700" cy="222900"/>
          </a:xfrm>
          <a:prstGeom prst="bentConnector2">
            <a:avLst/>
          </a:prstGeom>
          <a:noFill/>
          <a:ln w="19050" cap="flat" cmpd="sng">
            <a:solidFill>
              <a:schemeClr val="dk2"/>
            </a:solidFill>
            <a:prstDash val="solid"/>
            <a:round/>
            <a:headEnd type="none" w="med" len="med"/>
            <a:tailEnd type="triangle" w="med" len="med"/>
          </a:ln>
        </p:spPr>
      </p:cxnSp>
      <p:sp>
        <p:nvSpPr>
          <p:cNvPr id="1373" name="Google Shape;1373;p84"/>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Dysuria, UTI</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a:ea typeface="PT Sans"/>
                <a:cs typeface="PT Sans"/>
                <a:sym typeface="PT Sans"/>
              </a:rPr>
              <a:t>Rx Keflex</a:t>
            </a:r>
            <a:endParaRPr sz="1300">
              <a:solidFill>
                <a:srgbClr val="9E9E9E"/>
              </a:solidFill>
              <a:latin typeface="PT Sans"/>
              <a:ea typeface="PT Sans"/>
              <a:cs typeface="PT Sans"/>
              <a:sym typeface="PT Sans"/>
            </a:endParaRPr>
          </a:p>
        </p:txBody>
      </p:sp>
      <p:cxnSp>
        <p:nvCxnSpPr>
          <p:cNvPr id="1374" name="Google Shape;1374;p84"/>
          <p:cNvCxnSpPr>
            <a:stCxn id="1373" idx="3"/>
            <a:endCxn id="1352" idx="0"/>
          </p:cNvCxnSpPr>
          <p:nvPr/>
        </p:nvCxnSpPr>
        <p:spPr>
          <a:xfrm>
            <a:off x="4056950" y="4498636"/>
            <a:ext cx="172200" cy="337800"/>
          </a:xfrm>
          <a:prstGeom prst="bentConnector2">
            <a:avLst/>
          </a:prstGeom>
          <a:noFill/>
          <a:ln w="19050" cap="flat" cmpd="sng">
            <a:solidFill>
              <a:srgbClr val="9E9E9E"/>
            </a:solidFill>
            <a:prstDash val="solid"/>
            <a:round/>
            <a:headEnd type="none" w="med" len="med"/>
            <a:tailEnd type="triangle" w="med" len="med"/>
          </a:ln>
        </p:spPr>
      </p:cxnSp>
      <p:sp>
        <p:nvSpPr>
          <p:cNvPr id="1375" name="Google Shape;1375;p84"/>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PPM placed</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Narrow"/>
                <a:ea typeface="PT Sans Narrow"/>
                <a:cs typeface="PT Sans Narrow"/>
                <a:sym typeface="PT Sans Narrow"/>
              </a:rPr>
              <a:t>(TTE normal)</a:t>
            </a:r>
            <a:endParaRPr sz="1300">
              <a:solidFill>
                <a:srgbClr val="9E9E9E"/>
              </a:solidFill>
              <a:latin typeface="PT Sans Narrow"/>
              <a:ea typeface="PT Sans Narrow"/>
              <a:cs typeface="PT Sans Narrow"/>
              <a:sym typeface="PT Sans Narrow"/>
            </a:endParaRPr>
          </a:p>
        </p:txBody>
      </p:sp>
      <p:cxnSp>
        <p:nvCxnSpPr>
          <p:cNvPr id="1376" name="Google Shape;1376;p84"/>
          <p:cNvCxnSpPr>
            <a:stCxn id="1375" idx="3"/>
            <a:endCxn id="1359" idx="0"/>
          </p:cNvCxnSpPr>
          <p:nvPr/>
        </p:nvCxnSpPr>
        <p:spPr>
          <a:xfrm>
            <a:off x="5652200" y="4502000"/>
            <a:ext cx="177000" cy="334500"/>
          </a:xfrm>
          <a:prstGeom prst="bentConnector2">
            <a:avLst/>
          </a:prstGeom>
          <a:noFill/>
          <a:ln w="19050" cap="flat" cmpd="sng">
            <a:solidFill>
              <a:srgbClr val="9E9E9E"/>
            </a:solidFill>
            <a:prstDash val="solid"/>
            <a:round/>
            <a:headEnd type="none" w="med" len="med"/>
            <a:tailEnd type="triangle" w="med" len="med"/>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8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When did she develop endocarditis?</a:t>
            </a:r>
            <a:endParaRPr/>
          </a:p>
        </p:txBody>
      </p:sp>
      <p:sp>
        <p:nvSpPr>
          <p:cNvPr id="1382" name="Google Shape;1382;p85"/>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383" name="Google Shape;1383;p85"/>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384" name="Google Shape;1384;p85"/>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385" name="Google Shape;1385;p85"/>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386" name="Google Shape;1386;p85"/>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1387" name="Google Shape;1387;p85"/>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388" name="Google Shape;1388;p85"/>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389" name="Google Shape;1389;p85"/>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390" name="Google Shape;1390;p85"/>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391" name="Google Shape;1391;p85"/>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1392" name="Google Shape;1392;p85"/>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1393" name="Google Shape;1393;p85"/>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1394" name="Google Shape;1394;p85"/>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1395" name="Google Shape;1395;p85"/>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1396" name="Google Shape;1396;p85"/>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397" name="Google Shape;1397;p85"/>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1398" name="Google Shape;1398;p85"/>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1399" name="Google Shape;1399;p85"/>
          <p:cNvSpPr/>
          <p:nvPr/>
        </p:nvSpPr>
        <p:spPr>
          <a:xfrm>
            <a:off x="4114853"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dk2"/>
                </a:solidFill>
                <a:latin typeface="Open Sans"/>
                <a:ea typeface="Open Sans"/>
                <a:cs typeface="Open Sans"/>
                <a:sym typeface="Open Sans"/>
              </a:rPr>
              <a:t>18</a:t>
            </a:r>
            <a:endParaRPr sz="1100" b="1">
              <a:solidFill>
                <a:schemeClr val="dk2"/>
              </a:solidFill>
              <a:latin typeface="Open Sans"/>
              <a:ea typeface="Open Sans"/>
              <a:cs typeface="Open Sans"/>
              <a:sym typeface="Open Sans"/>
            </a:endParaRPr>
          </a:p>
        </p:txBody>
      </p:sp>
      <p:sp>
        <p:nvSpPr>
          <p:cNvPr id="1400" name="Google Shape;1400;p85"/>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1401" name="Google Shape;1401;p85"/>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402" name="Google Shape;1402;p85"/>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1403" name="Google Shape;1403;p85"/>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1404" name="Google Shape;1404;p85"/>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1405" name="Google Shape;1405;p85"/>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1406" name="Google Shape;1406;p85"/>
          <p:cNvSpPr/>
          <p:nvPr/>
        </p:nvSpPr>
        <p:spPr>
          <a:xfrm>
            <a:off x="571503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407" name="Google Shape;1407;p85"/>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1408" name="Google Shape;1408;p85"/>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1409" name="Google Shape;1409;p85"/>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1410" name="Google Shape;1410;p85"/>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1411" name="Google Shape;1411;p85"/>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412" name="Google Shape;1412;p85"/>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413" name="Google Shape;1413;p85"/>
          <p:cNvSpPr/>
          <p:nvPr/>
        </p:nvSpPr>
        <p:spPr>
          <a:xfrm>
            <a:off x="731522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32</a:t>
            </a:r>
            <a:endParaRPr sz="1100">
              <a:solidFill>
                <a:schemeClr val="lt1"/>
              </a:solidFill>
              <a:latin typeface="Open Sans"/>
              <a:ea typeface="Open Sans"/>
              <a:cs typeface="Open Sans"/>
              <a:sym typeface="Open Sans"/>
            </a:endParaRPr>
          </a:p>
        </p:txBody>
      </p:sp>
      <p:sp>
        <p:nvSpPr>
          <p:cNvPr id="1414" name="Google Shape;1414;p85"/>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1415" name="Google Shape;1415;p85"/>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
        <p:nvSpPr>
          <p:cNvPr id="1416" name="Google Shape;1416;p85"/>
          <p:cNvSpPr/>
          <p:nvPr/>
        </p:nvSpPr>
        <p:spPr>
          <a:xfrm>
            <a:off x="800101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35</a:t>
            </a:r>
            <a:endParaRPr sz="1100" b="1">
              <a:solidFill>
                <a:schemeClr val="lt1"/>
              </a:solidFill>
              <a:latin typeface="Open Sans"/>
              <a:ea typeface="Open Sans"/>
              <a:cs typeface="Open Sans"/>
              <a:sym typeface="Open Sans"/>
            </a:endParaRPr>
          </a:p>
        </p:txBody>
      </p:sp>
      <p:sp>
        <p:nvSpPr>
          <p:cNvPr id="1417" name="Google Shape;1417;p85"/>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418" name="Google Shape;1418;p85"/>
          <p:cNvSpPr txBox="1"/>
          <p:nvPr/>
        </p:nvSpPr>
        <p:spPr>
          <a:xfrm>
            <a:off x="395975" y="4420881"/>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1419" name="Google Shape;1419;p85"/>
          <p:cNvCxnSpPr>
            <a:stCxn id="1418" idx="1"/>
            <a:endCxn id="1417" idx="0"/>
          </p:cNvCxnSpPr>
          <p:nvPr/>
        </p:nvCxnSpPr>
        <p:spPr>
          <a:xfrm flipH="1">
            <a:off x="114275" y="4613331"/>
            <a:ext cx="281700" cy="222900"/>
          </a:xfrm>
          <a:prstGeom prst="bentConnector2">
            <a:avLst/>
          </a:prstGeom>
          <a:noFill/>
          <a:ln w="19050" cap="flat" cmpd="sng">
            <a:solidFill>
              <a:schemeClr val="dk2"/>
            </a:solidFill>
            <a:prstDash val="solid"/>
            <a:round/>
            <a:headEnd type="none" w="med" len="med"/>
            <a:tailEnd type="triangle" w="med" len="med"/>
          </a:ln>
        </p:spPr>
      </p:cxnSp>
      <p:sp>
        <p:nvSpPr>
          <p:cNvPr id="1420" name="Google Shape;1420;p85"/>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Dysuria, UTI</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a:ea typeface="PT Sans"/>
                <a:cs typeface="PT Sans"/>
                <a:sym typeface="PT Sans"/>
              </a:rPr>
              <a:t>Rx Keflex</a:t>
            </a:r>
            <a:endParaRPr sz="1300">
              <a:solidFill>
                <a:srgbClr val="9E9E9E"/>
              </a:solidFill>
              <a:latin typeface="PT Sans"/>
              <a:ea typeface="PT Sans"/>
              <a:cs typeface="PT Sans"/>
              <a:sym typeface="PT Sans"/>
            </a:endParaRPr>
          </a:p>
        </p:txBody>
      </p:sp>
      <p:cxnSp>
        <p:nvCxnSpPr>
          <p:cNvPr id="1421" name="Google Shape;1421;p85"/>
          <p:cNvCxnSpPr>
            <a:stCxn id="1420" idx="3"/>
            <a:endCxn id="1399" idx="0"/>
          </p:cNvCxnSpPr>
          <p:nvPr/>
        </p:nvCxnSpPr>
        <p:spPr>
          <a:xfrm>
            <a:off x="4056950" y="4498636"/>
            <a:ext cx="172200" cy="337800"/>
          </a:xfrm>
          <a:prstGeom prst="bentConnector2">
            <a:avLst/>
          </a:prstGeom>
          <a:noFill/>
          <a:ln w="19050" cap="flat" cmpd="sng">
            <a:solidFill>
              <a:srgbClr val="9E9E9E"/>
            </a:solidFill>
            <a:prstDash val="solid"/>
            <a:round/>
            <a:headEnd type="none" w="med" len="med"/>
            <a:tailEnd type="triangle" w="med" len="med"/>
          </a:ln>
        </p:spPr>
      </p:cxnSp>
      <p:sp>
        <p:nvSpPr>
          <p:cNvPr id="1422" name="Google Shape;1422;p85"/>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PPM placed</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Narrow"/>
                <a:ea typeface="PT Sans Narrow"/>
                <a:cs typeface="PT Sans Narrow"/>
                <a:sym typeface="PT Sans Narrow"/>
              </a:rPr>
              <a:t>(TTE normal)</a:t>
            </a:r>
            <a:endParaRPr sz="1300">
              <a:solidFill>
                <a:srgbClr val="9E9E9E"/>
              </a:solidFill>
              <a:latin typeface="PT Sans Narrow"/>
              <a:ea typeface="PT Sans Narrow"/>
              <a:cs typeface="PT Sans Narrow"/>
              <a:sym typeface="PT Sans Narrow"/>
            </a:endParaRPr>
          </a:p>
        </p:txBody>
      </p:sp>
      <p:cxnSp>
        <p:nvCxnSpPr>
          <p:cNvPr id="1423" name="Google Shape;1423;p85"/>
          <p:cNvCxnSpPr>
            <a:stCxn id="1422" idx="3"/>
            <a:endCxn id="1406" idx="0"/>
          </p:cNvCxnSpPr>
          <p:nvPr/>
        </p:nvCxnSpPr>
        <p:spPr>
          <a:xfrm>
            <a:off x="5652200" y="4502000"/>
            <a:ext cx="177000" cy="334500"/>
          </a:xfrm>
          <a:prstGeom prst="bentConnector2">
            <a:avLst/>
          </a:prstGeom>
          <a:noFill/>
          <a:ln w="19050" cap="flat" cmpd="sng">
            <a:solidFill>
              <a:srgbClr val="9E9E9E"/>
            </a:solidFill>
            <a:prstDash val="solid"/>
            <a:round/>
            <a:headEnd type="none" w="med" len="med"/>
            <a:tailEnd type="triangle" w="med" len="med"/>
          </a:ln>
        </p:spPr>
      </p:cxnSp>
      <p:sp>
        <p:nvSpPr>
          <p:cNvPr id="1424" name="Google Shape;1424;p85"/>
          <p:cNvSpPr/>
          <p:nvPr/>
        </p:nvSpPr>
        <p:spPr>
          <a:xfrm>
            <a:off x="3541550" y="1652413"/>
            <a:ext cx="1832400" cy="691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Already had possible endocarditis</a:t>
            </a:r>
            <a:endParaRPr sz="1200">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Minor (x3)</a:t>
            </a:r>
            <a:endParaRPr sz="1200">
              <a:solidFill>
                <a:srgbClr val="1A1A1A"/>
              </a:solidFill>
              <a:latin typeface="Open Sans"/>
              <a:ea typeface="Open Sans"/>
              <a:cs typeface="Open Sans"/>
              <a:sym typeface="Open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8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When did she develop endocarditis?</a:t>
            </a:r>
            <a:endParaRPr/>
          </a:p>
        </p:txBody>
      </p:sp>
      <p:sp>
        <p:nvSpPr>
          <p:cNvPr id="1430" name="Google Shape;1430;p86"/>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431" name="Google Shape;1431;p86"/>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432" name="Google Shape;1432;p86"/>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433" name="Google Shape;1433;p86"/>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434" name="Google Shape;1434;p86"/>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1435" name="Google Shape;1435;p86"/>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436" name="Google Shape;1436;p86"/>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437" name="Google Shape;1437;p86"/>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438" name="Google Shape;1438;p86"/>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439" name="Google Shape;1439;p86"/>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1440" name="Google Shape;1440;p86"/>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1441" name="Google Shape;1441;p86"/>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1442" name="Google Shape;1442;p86"/>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1443" name="Google Shape;1443;p86"/>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1444" name="Google Shape;1444;p86"/>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445" name="Google Shape;1445;p86"/>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1446" name="Google Shape;1446;p86"/>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1447" name="Google Shape;1447;p86"/>
          <p:cNvSpPr/>
          <p:nvPr/>
        </p:nvSpPr>
        <p:spPr>
          <a:xfrm>
            <a:off x="4114853"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dk2"/>
                </a:solidFill>
                <a:latin typeface="Open Sans"/>
                <a:ea typeface="Open Sans"/>
                <a:cs typeface="Open Sans"/>
                <a:sym typeface="Open Sans"/>
              </a:rPr>
              <a:t>18</a:t>
            </a:r>
            <a:endParaRPr sz="1100" b="1">
              <a:solidFill>
                <a:schemeClr val="dk2"/>
              </a:solidFill>
              <a:latin typeface="Open Sans"/>
              <a:ea typeface="Open Sans"/>
              <a:cs typeface="Open Sans"/>
              <a:sym typeface="Open Sans"/>
            </a:endParaRPr>
          </a:p>
        </p:txBody>
      </p:sp>
      <p:sp>
        <p:nvSpPr>
          <p:cNvPr id="1448" name="Google Shape;1448;p86"/>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1449" name="Google Shape;1449;p86"/>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450" name="Google Shape;1450;p86"/>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1451" name="Google Shape;1451;p86"/>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1452" name="Google Shape;1452;p86"/>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1453" name="Google Shape;1453;p86"/>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1454" name="Google Shape;1454;p86"/>
          <p:cNvSpPr/>
          <p:nvPr/>
        </p:nvSpPr>
        <p:spPr>
          <a:xfrm>
            <a:off x="571503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455" name="Google Shape;1455;p86"/>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1456" name="Google Shape;1456;p86"/>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1457" name="Google Shape;1457;p86"/>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1458" name="Google Shape;1458;p86"/>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1459" name="Google Shape;1459;p86"/>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460" name="Google Shape;1460;p86"/>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461" name="Google Shape;1461;p86"/>
          <p:cNvSpPr/>
          <p:nvPr/>
        </p:nvSpPr>
        <p:spPr>
          <a:xfrm>
            <a:off x="731522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32</a:t>
            </a:r>
            <a:endParaRPr sz="1100">
              <a:solidFill>
                <a:schemeClr val="lt1"/>
              </a:solidFill>
              <a:latin typeface="Open Sans"/>
              <a:ea typeface="Open Sans"/>
              <a:cs typeface="Open Sans"/>
              <a:sym typeface="Open Sans"/>
            </a:endParaRPr>
          </a:p>
        </p:txBody>
      </p:sp>
      <p:sp>
        <p:nvSpPr>
          <p:cNvPr id="1462" name="Google Shape;1462;p86"/>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1463" name="Google Shape;1463;p86"/>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
        <p:nvSpPr>
          <p:cNvPr id="1464" name="Google Shape;1464;p86"/>
          <p:cNvSpPr/>
          <p:nvPr/>
        </p:nvSpPr>
        <p:spPr>
          <a:xfrm>
            <a:off x="800101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35</a:t>
            </a:r>
            <a:endParaRPr sz="1100" b="1">
              <a:solidFill>
                <a:schemeClr val="lt1"/>
              </a:solidFill>
              <a:latin typeface="Open Sans"/>
              <a:ea typeface="Open Sans"/>
              <a:cs typeface="Open Sans"/>
              <a:sym typeface="Open Sans"/>
            </a:endParaRPr>
          </a:p>
        </p:txBody>
      </p:sp>
      <p:sp>
        <p:nvSpPr>
          <p:cNvPr id="1465" name="Google Shape;1465;p86"/>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466" name="Google Shape;1466;p86"/>
          <p:cNvSpPr txBox="1"/>
          <p:nvPr/>
        </p:nvSpPr>
        <p:spPr>
          <a:xfrm>
            <a:off x="395975" y="4420881"/>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1467" name="Google Shape;1467;p86"/>
          <p:cNvCxnSpPr>
            <a:stCxn id="1466" idx="1"/>
            <a:endCxn id="1465" idx="0"/>
          </p:cNvCxnSpPr>
          <p:nvPr/>
        </p:nvCxnSpPr>
        <p:spPr>
          <a:xfrm flipH="1">
            <a:off x="114275" y="4613331"/>
            <a:ext cx="281700" cy="222900"/>
          </a:xfrm>
          <a:prstGeom prst="bentConnector2">
            <a:avLst/>
          </a:prstGeom>
          <a:noFill/>
          <a:ln w="19050" cap="flat" cmpd="sng">
            <a:solidFill>
              <a:schemeClr val="dk2"/>
            </a:solidFill>
            <a:prstDash val="solid"/>
            <a:round/>
            <a:headEnd type="none" w="med" len="med"/>
            <a:tailEnd type="triangle" w="med" len="med"/>
          </a:ln>
        </p:spPr>
      </p:cxnSp>
      <p:sp>
        <p:nvSpPr>
          <p:cNvPr id="1468" name="Google Shape;1468;p86"/>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Dysuria, UTI</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a:ea typeface="PT Sans"/>
                <a:cs typeface="PT Sans"/>
                <a:sym typeface="PT Sans"/>
              </a:rPr>
              <a:t>Rx Keflex</a:t>
            </a:r>
            <a:endParaRPr sz="1300">
              <a:solidFill>
                <a:srgbClr val="9E9E9E"/>
              </a:solidFill>
              <a:latin typeface="PT Sans"/>
              <a:ea typeface="PT Sans"/>
              <a:cs typeface="PT Sans"/>
              <a:sym typeface="PT Sans"/>
            </a:endParaRPr>
          </a:p>
        </p:txBody>
      </p:sp>
      <p:cxnSp>
        <p:nvCxnSpPr>
          <p:cNvPr id="1469" name="Google Shape;1469;p86"/>
          <p:cNvCxnSpPr>
            <a:stCxn id="1468" idx="3"/>
            <a:endCxn id="1447" idx="0"/>
          </p:cNvCxnSpPr>
          <p:nvPr/>
        </p:nvCxnSpPr>
        <p:spPr>
          <a:xfrm>
            <a:off x="4056950" y="4498636"/>
            <a:ext cx="172200" cy="337800"/>
          </a:xfrm>
          <a:prstGeom prst="bentConnector2">
            <a:avLst/>
          </a:prstGeom>
          <a:noFill/>
          <a:ln w="19050" cap="flat" cmpd="sng">
            <a:solidFill>
              <a:srgbClr val="9E9E9E"/>
            </a:solidFill>
            <a:prstDash val="solid"/>
            <a:round/>
            <a:headEnd type="none" w="med" len="med"/>
            <a:tailEnd type="triangle" w="med" len="med"/>
          </a:ln>
        </p:spPr>
      </p:cxnSp>
      <p:sp>
        <p:nvSpPr>
          <p:cNvPr id="1470" name="Google Shape;1470;p86"/>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PPM placed</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Narrow"/>
                <a:ea typeface="PT Sans Narrow"/>
                <a:cs typeface="PT Sans Narrow"/>
                <a:sym typeface="PT Sans Narrow"/>
              </a:rPr>
              <a:t>(TTE normal)</a:t>
            </a:r>
            <a:endParaRPr sz="1300">
              <a:solidFill>
                <a:srgbClr val="9E9E9E"/>
              </a:solidFill>
              <a:latin typeface="PT Sans Narrow"/>
              <a:ea typeface="PT Sans Narrow"/>
              <a:cs typeface="PT Sans Narrow"/>
              <a:sym typeface="PT Sans Narrow"/>
            </a:endParaRPr>
          </a:p>
        </p:txBody>
      </p:sp>
      <p:cxnSp>
        <p:nvCxnSpPr>
          <p:cNvPr id="1471" name="Google Shape;1471;p86"/>
          <p:cNvCxnSpPr>
            <a:stCxn id="1470" idx="3"/>
            <a:endCxn id="1454" idx="0"/>
          </p:cNvCxnSpPr>
          <p:nvPr/>
        </p:nvCxnSpPr>
        <p:spPr>
          <a:xfrm>
            <a:off x="5652200" y="4502000"/>
            <a:ext cx="177000" cy="334500"/>
          </a:xfrm>
          <a:prstGeom prst="bentConnector2">
            <a:avLst/>
          </a:prstGeom>
          <a:noFill/>
          <a:ln w="19050" cap="flat" cmpd="sng">
            <a:solidFill>
              <a:srgbClr val="9E9E9E"/>
            </a:solidFill>
            <a:prstDash val="solid"/>
            <a:round/>
            <a:headEnd type="none" w="med" len="med"/>
            <a:tailEnd type="triangle" w="med" len="med"/>
          </a:ln>
        </p:spPr>
      </p:cxnSp>
      <p:sp>
        <p:nvSpPr>
          <p:cNvPr id="1472" name="Google Shape;1472;p86"/>
          <p:cNvSpPr txBox="1">
            <a:spLocks noGrp="1"/>
          </p:cNvSpPr>
          <p:nvPr>
            <p:ph type="body" idx="1"/>
          </p:nvPr>
        </p:nvSpPr>
        <p:spPr>
          <a:xfrm>
            <a:off x="272150" y="4047600"/>
            <a:ext cx="1823100" cy="384900"/>
          </a:xfrm>
          <a:prstGeom prst="rect">
            <a:avLst/>
          </a:prstGeom>
          <a:solidFill>
            <a:schemeClr val="lt2"/>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latin typeface="PT Serif"/>
                <a:ea typeface="PT Serif"/>
                <a:cs typeface="PT Serif"/>
                <a:sym typeface="PT Serif"/>
              </a:rPr>
              <a:t>Predisposition </a:t>
            </a:r>
            <a:r>
              <a:rPr lang="en" b="1">
                <a:solidFill>
                  <a:srgbClr val="0C622E"/>
                </a:solidFill>
                <a:latin typeface="PT Serif"/>
                <a:ea typeface="PT Serif"/>
                <a:cs typeface="PT Serif"/>
                <a:sym typeface="PT Serif"/>
              </a:rPr>
              <a:t>Minor </a:t>
            </a:r>
            <a:endParaRPr>
              <a:latin typeface="PT Sans Narrow"/>
              <a:ea typeface="PT Sans Narrow"/>
              <a:cs typeface="PT Sans Narrow"/>
              <a:sym typeface="PT Sans Narrow"/>
            </a:endParaRPr>
          </a:p>
        </p:txBody>
      </p:sp>
      <p:cxnSp>
        <p:nvCxnSpPr>
          <p:cNvPr id="1473" name="Google Shape;1473;p86"/>
          <p:cNvCxnSpPr>
            <a:stCxn id="1472" idx="3"/>
            <a:endCxn id="1466" idx="3"/>
          </p:cNvCxnSpPr>
          <p:nvPr/>
        </p:nvCxnSpPr>
        <p:spPr>
          <a:xfrm flipH="1">
            <a:off x="966950" y="4240050"/>
            <a:ext cx="1128300" cy="373200"/>
          </a:xfrm>
          <a:prstGeom prst="bentConnector3">
            <a:avLst>
              <a:gd name="adj1" fmla="val -21105"/>
            </a:avLst>
          </a:prstGeom>
          <a:noFill/>
          <a:ln w="9525" cap="flat" cmpd="sng">
            <a:solidFill>
              <a:schemeClr val="dk2"/>
            </a:solidFill>
            <a:prstDash val="solid"/>
            <a:round/>
            <a:headEnd type="none" w="med" len="med"/>
            <a:tailEnd type="triangle" w="med" len="med"/>
          </a:ln>
        </p:spPr>
      </p:cxnSp>
      <p:sp>
        <p:nvSpPr>
          <p:cNvPr id="1474" name="Google Shape;1474;p86"/>
          <p:cNvSpPr/>
          <p:nvPr/>
        </p:nvSpPr>
        <p:spPr>
          <a:xfrm>
            <a:off x="3541550" y="1652413"/>
            <a:ext cx="1832400" cy="691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Already had possible endocarditis</a:t>
            </a:r>
            <a:endParaRPr sz="1200">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Minor (x3)</a:t>
            </a:r>
            <a:endParaRPr sz="1200">
              <a:solidFill>
                <a:srgbClr val="1A1A1A"/>
              </a:solidFill>
              <a:latin typeface="Open Sans"/>
              <a:ea typeface="Open Sans"/>
              <a:cs typeface="Open Sans"/>
              <a:sym typeface="Open Sans"/>
            </a:endParaRPr>
          </a:p>
        </p:txBody>
      </p:sp>
      <p:sp>
        <p:nvSpPr>
          <p:cNvPr id="1475" name="Google Shape;1475;p86"/>
          <p:cNvSpPr/>
          <p:nvPr/>
        </p:nvSpPr>
        <p:spPr>
          <a:xfrm>
            <a:off x="3429075" y="1611475"/>
            <a:ext cx="2100000" cy="852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476" name="Google Shape;1476;p86"/>
          <p:cNvSpPr/>
          <p:nvPr/>
        </p:nvSpPr>
        <p:spPr>
          <a:xfrm>
            <a:off x="228700" y="4836225"/>
            <a:ext cx="8001000" cy="257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8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When did she develop endocarditis?</a:t>
            </a:r>
            <a:endParaRPr/>
          </a:p>
        </p:txBody>
      </p:sp>
      <p:sp>
        <p:nvSpPr>
          <p:cNvPr id="1482" name="Google Shape;1482;p87"/>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483" name="Google Shape;1483;p87"/>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484" name="Google Shape;1484;p87"/>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485" name="Google Shape;1485;p87"/>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486" name="Google Shape;1486;p87"/>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1487" name="Google Shape;1487;p87"/>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488" name="Google Shape;1488;p87"/>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489" name="Google Shape;1489;p87"/>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490" name="Google Shape;1490;p87"/>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491" name="Google Shape;1491;p87"/>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1492" name="Google Shape;1492;p87"/>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1493" name="Google Shape;1493;p87"/>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1494" name="Google Shape;1494;p87"/>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1495" name="Google Shape;1495;p87"/>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1496" name="Google Shape;1496;p87"/>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497" name="Google Shape;1497;p87"/>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1498" name="Google Shape;1498;p87"/>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1499" name="Google Shape;1499;p87"/>
          <p:cNvSpPr/>
          <p:nvPr/>
        </p:nvSpPr>
        <p:spPr>
          <a:xfrm>
            <a:off x="4114853"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dk2"/>
                </a:solidFill>
                <a:latin typeface="Open Sans"/>
                <a:ea typeface="Open Sans"/>
                <a:cs typeface="Open Sans"/>
                <a:sym typeface="Open Sans"/>
              </a:rPr>
              <a:t>18</a:t>
            </a:r>
            <a:endParaRPr sz="1100" b="1">
              <a:solidFill>
                <a:schemeClr val="dk2"/>
              </a:solidFill>
              <a:latin typeface="Open Sans"/>
              <a:ea typeface="Open Sans"/>
              <a:cs typeface="Open Sans"/>
              <a:sym typeface="Open Sans"/>
            </a:endParaRPr>
          </a:p>
        </p:txBody>
      </p:sp>
      <p:sp>
        <p:nvSpPr>
          <p:cNvPr id="1500" name="Google Shape;1500;p87"/>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1501" name="Google Shape;1501;p87"/>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502" name="Google Shape;1502;p87"/>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1503" name="Google Shape;1503;p87"/>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1504" name="Google Shape;1504;p87"/>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1505" name="Google Shape;1505;p87"/>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1506" name="Google Shape;1506;p87"/>
          <p:cNvSpPr/>
          <p:nvPr/>
        </p:nvSpPr>
        <p:spPr>
          <a:xfrm>
            <a:off x="571503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507" name="Google Shape;1507;p87"/>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1508" name="Google Shape;1508;p87"/>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1509" name="Google Shape;1509;p87"/>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1510" name="Google Shape;1510;p87"/>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1511" name="Google Shape;1511;p87"/>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512" name="Google Shape;1512;p87"/>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513" name="Google Shape;1513;p87"/>
          <p:cNvSpPr/>
          <p:nvPr/>
        </p:nvSpPr>
        <p:spPr>
          <a:xfrm>
            <a:off x="731522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32</a:t>
            </a:r>
            <a:endParaRPr sz="1100">
              <a:solidFill>
                <a:schemeClr val="lt1"/>
              </a:solidFill>
              <a:latin typeface="Open Sans"/>
              <a:ea typeface="Open Sans"/>
              <a:cs typeface="Open Sans"/>
              <a:sym typeface="Open Sans"/>
            </a:endParaRPr>
          </a:p>
        </p:txBody>
      </p:sp>
      <p:sp>
        <p:nvSpPr>
          <p:cNvPr id="1514" name="Google Shape;1514;p87"/>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1515" name="Google Shape;1515;p87"/>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
        <p:nvSpPr>
          <p:cNvPr id="1516" name="Google Shape;1516;p87"/>
          <p:cNvSpPr/>
          <p:nvPr/>
        </p:nvSpPr>
        <p:spPr>
          <a:xfrm>
            <a:off x="800101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35</a:t>
            </a:r>
            <a:endParaRPr sz="1100" b="1">
              <a:solidFill>
                <a:schemeClr val="lt1"/>
              </a:solidFill>
              <a:latin typeface="Open Sans"/>
              <a:ea typeface="Open Sans"/>
              <a:cs typeface="Open Sans"/>
              <a:sym typeface="Open Sans"/>
            </a:endParaRPr>
          </a:p>
        </p:txBody>
      </p:sp>
      <p:sp>
        <p:nvSpPr>
          <p:cNvPr id="1517" name="Google Shape;1517;p87"/>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518" name="Google Shape;1518;p87"/>
          <p:cNvSpPr txBox="1"/>
          <p:nvPr/>
        </p:nvSpPr>
        <p:spPr>
          <a:xfrm>
            <a:off x="395975" y="4420881"/>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1519" name="Google Shape;1519;p87"/>
          <p:cNvCxnSpPr>
            <a:stCxn id="1518" idx="1"/>
            <a:endCxn id="1517" idx="0"/>
          </p:cNvCxnSpPr>
          <p:nvPr/>
        </p:nvCxnSpPr>
        <p:spPr>
          <a:xfrm flipH="1">
            <a:off x="114275" y="4613331"/>
            <a:ext cx="281700" cy="222900"/>
          </a:xfrm>
          <a:prstGeom prst="bentConnector2">
            <a:avLst/>
          </a:prstGeom>
          <a:noFill/>
          <a:ln w="19050" cap="flat" cmpd="sng">
            <a:solidFill>
              <a:schemeClr val="dk2"/>
            </a:solidFill>
            <a:prstDash val="solid"/>
            <a:round/>
            <a:headEnd type="none" w="med" len="med"/>
            <a:tailEnd type="triangle" w="med" len="med"/>
          </a:ln>
        </p:spPr>
      </p:cxnSp>
      <p:sp>
        <p:nvSpPr>
          <p:cNvPr id="1520" name="Google Shape;1520;p87"/>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Dysuria, UTI</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a:ea typeface="PT Sans"/>
                <a:cs typeface="PT Sans"/>
                <a:sym typeface="PT Sans"/>
              </a:rPr>
              <a:t>Rx Keflex</a:t>
            </a:r>
            <a:endParaRPr sz="1300">
              <a:solidFill>
                <a:srgbClr val="9E9E9E"/>
              </a:solidFill>
              <a:latin typeface="PT Sans"/>
              <a:ea typeface="PT Sans"/>
              <a:cs typeface="PT Sans"/>
              <a:sym typeface="PT Sans"/>
            </a:endParaRPr>
          </a:p>
        </p:txBody>
      </p:sp>
      <p:cxnSp>
        <p:nvCxnSpPr>
          <p:cNvPr id="1521" name="Google Shape;1521;p87"/>
          <p:cNvCxnSpPr>
            <a:stCxn id="1520" idx="3"/>
            <a:endCxn id="1499" idx="0"/>
          </p:cNvCxnSpPr>
          <p:nvPr/>
        </p:nvCxnSpPr>
        <p:spPr>
          <a:xfrm>
            <a:off x="4056950" y="4498636"/>
            <a:ext cx="172200" cy="337800"/>
          </a:xfrm>
          <a:prstGeom prst="bentConnector2">
            <a:avLst/>
          </a:prstGeom>
          <a:noFill/>
          <a:ln w="19050" cap="flat" cmpd="sng">
            <a:solidFill>
              <a:srgbClr val="9E9E9E"/>
            </a:solidFill>
            <a:prstDash val="solid"/>
            <a:round/>
            <a:headEnd type="none" w="med" len="med"/>
            <a:tailEnd type="triangle" w="med" len="med"/>
          </a:ln>
        </p:spPr>
      </p:cxnSp>
      <p:sp>
        <p:nvSpPr>
          <p:cNvPr id="1522" name="Google Shape;1522;p87"/>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PPM placed</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Narrow"/>
                <a:ea typeface="PT Sans Narrow"/>
                <a:cs typeface="PT Sans Narrow"/>
                <a:sym typeface="PT Sans Narrow"/>
              </a:rPr>
              <a:t>(TTE normal)</a:t>
            </a:r>
            <a:endParaRPr sz="1300">
              <a:solidFill>
                <a:srgbClr val="9E9E9E"/>
              </a:solidFill>
              <a:latin typeface="PT Sans Narrow"/>
              <a:ea typeface="PT Sans Narrow"/>
              <a:cs typeface="PT Sans Narrow"/>
              <a:sym typeface="PT Sans Narrow"/>
            </a:endParaRPr>
          </a:p>
        </p:txBody>
      </p:sp>
      <p:cxnSp>
        <p:nvCxnSpPr>
          <p:cNvPr id="1523" name="Google Shape;1523;p87"/>
          <p:cNvCxnSpPr>
            <a:stCxn id="1522" idx="3"/>
            <a:endCxn id="1506" idx="0"/>
          </p:cNvCxnSpPr>
          <p:nvPr/>
        </p:nvCxnSpPr>
        <p:spPr>
          <a:xfrm>
            <a:off x="5652200" y="4502000"/>
            <a:ext cx="177000" cy="334500"/>
          </a:xfrm>
          <a:prstGeom prst="bentConnector2">
            <a:avLst/>
          </a:prstGeom>
          <a:noFill/>
          <a:ln w="19050" cap="flat" cmpd="sng">
            <a:solidFill>
              <a:srgbClr val="9E9E9E"/>
            </a:solidFill>
            <a:prstDash val="solid"/>
            <a:round/>
            <a:headEnd type="none" w="med" len="med"/>
            <a:tailEnd type="triangle" w="med" len="med"/>
          </a:ln>
        </p:spPr>
      </p:cxnSp>
      <p:cxnSp>
        <p:nvCxnSpPr>
          <p:cNvPr id="1524" name="Google Shape;1524;p87"/>
          <p:cNvCxnSpPr>
            <a:stCxn id="1525" idx="3"/>
            <a:endCxn id="1512" idx="1"/>
          </p:cNvCxnSpPr>
          <p:nvPr/>
        </p:nvCxnSpPr>
        <p:spPr>
          <a:xfrm>
            <a:off x="6310425" y="3780525"/>
            <a:ext cx="776100" cy="1147200"/>
          </a:xfrm>
          <a:prstGeom prst="bentConnector3">
            <a:avLst>
              <a:gd name="adj1" fmla="val 50006"/>
            </a:avLst>
          </a:prstGeom>
          <a:noFill/>
          <a:ln w="19050" cap="flat" cmpd="sng">
            <a:solidFill>
              <a:schemeClr val="dk2"/>
            </a:solidFill>
            <a:prstDash val="solid"/>
            <a:round/>
            <a:headEnd type="none" w="med" len="med"/>
            <a:tailEnd type="triangle" w="med" len="med"/>
          </a:ln>
        </p:spPr>
      </p:cxnSp>
      <p:sp>
        <p:nvSpPr>
          <p:cNvPr id="1525" name="Google Shape;1525;p87"/>
          <p:cNvSpPr txBox="1"/>
          <p:nvPr/>
        </p:nvSpPr>
        <p:spPr>
          <a:xfrm>
            <a:off x="3310425" y="3588075"/>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300">
                <a:solidFill>
                  <a:schemeClr val="dk2"/>
                </a:solidFill>
                <a:latin typeface="Open Sans"/>
                <a:ea typeface="Open Sans"/>
                <a:cs typeface="Open Sans"/>
                <a:sym typeface="Open Sans"/>
              </a:rPr>
              <a:t>Develops </a:t>
            </a:r>
            <a:r>
              <a:rPr lang="en" sz="1300" b="1">
                <a:solidFill>
                  <a:srgbClr val="DF382C"/>
                </a:solidFill>
                <a:latin typeface="Open Sans"/>
                <a:ea typeface="Open Sans"/>
                <a:cs typeface="Open Sans"/>
                <a:sym typeface="Open Sans"/>
              </a:rPr>
              <a:t>isolated fevers</a:t>
            </a:r>
            <a:r>
              <a:rPr lang="en" sz="1300">
                <a:solidFill>
                  <a:schemeClr val="dk2"/>
                </a:solidFill>
                <a:latin typeface="Open Sans"/>
                <a:ea typeface="Open Sans"/>
                <a:cs typeface="Open Sans"/>
                <a:sym typeface="Open Sans"/>
              </a:rPr>
              <a:t> (to 101.5)</a:t>
            </a:r>
            <a:endParaRPr/>
          </a:p>
        </p:txBody>
      </p:sp>
      <p:sp>
        <p:nvSpPr>
          <p:cNvPr id="1526" name="Google Shape;1526;p87"/>
          <p:cNvSpPr txBox="1">
            <a:spLocks noGrp="1"/>
          </p:cNvSpPr>
          <p:nvPr>
            <p:ph type="body" idx="1"/>
          </p:nvPr>
        </p:nvSpPr>
        <p:spPr>
          <a:xfrm>
            <a:off x="272150" y="3593213"/>
            <a:ext cx="1823100" cy="384900"/>
          </a:xfrm>
          <a:prstGeom prst="rect">
            <a:avLst/>
          </a:prstGeom>
          <a:solidFill>
            <a:schemeClr val="lt2"/>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latin typeface="PT Serif"/>
                <a:ea typeface="PT Serif"/>
                <a:cs typeface="PT Serif"/>
                <a:sym typeface="PT Serif"/>
              </a:rPr>
              <a:t>Fever </a:t>
            </a:r>
            <a:r>
              <a:rPr lang="en" b="1">
                <a:solidFill>
                  <a:srgbClr val="0C622E"/>
                </a:solidFill>
                <a:latin typeface="PT Serif"/>
                <a:ea typeface="PT Serif"/>
                <a:cs typeface="PT Serif"/>
                <a:sym typeface="PT Serif"/>
              </a:rPr>
              <a:t>Minor Criteria</a:t>
            </a:r>
            <a:endParaRPr>
              <a:latin typeface="PT Sans Narrow"/>
              <a:ea typeface="PT Sans Narrow"/>
              <a:cs typeface="PT Sans Narrow"/>
              <a:sym typeface="PT Sans Narrow"/>
            </a:endParaRPr>
          </a:p>
        </p:txBody>
      </p:sp>
      <p:cxnSp>
        <p:nvCxnSpPr>
          <p:cNvPr id="1527" name="Google Shape;1527;p87"/>
          <p:cNvCxnSpPr>
            <a:stCxn id="1526" idx="3"/>
            <a:endCxn id="1525" idx="1"/>
          </p:cNvCxnSpPr>
          <p:nvPr/>
        </p:nvCxnSpPr>
        <p:spPr>
          <a:xfrm rot="10800000" flipH="1">
            <a:off x="2095250" y="3780563"/>
            <a:ext cx="1215300" cy="5100"/>
          </a:xfrm>
          <a:prstGeom prst="straightConnector1">
            <a:avLst/>
          </a:prstGeom>
          <a:noFill/>
          <a:ln w="9525" cap="flat" cmpd="sng">
            <a:solidFill>
              <a:schemeClr val="dk2"/>
            </a:solidFill>
            <a:prstDash val="solid"/>
            <a:round/>
            <a:headEnd type="none" w="med" len="med"/>
            <a:tailEnd type="stealth" w="med" len="med"/>
          </a:ln>
        </p:spPr>
      </p:cxnSp>
      <p:sp>
        <p:nvSpPr>
          <p:cNvPr id="1528" name="Google Shape;1528;p87"/>
          <p:cNvSpPr txBox="1">
            <a:spLocks noGrp="1"/>
          </p:cNvSpPr>
          <p:nvPr>
            <p:ph type="body" idx="1"/>
          </p:nvPr>
        </p:nvSpPr>
        <p:spPr>
          <a:xfrm>
            <a:off x="272150" y="4047600"/>
            <a:ext cx="1823100" cy="384900"/>
          </a:xfrm>
          <a:prstGeom prst="rect">
            <a:avLst/>
          </a:prstGeom>
          <a:solidFill>
            <a:schemeClr val="lt2"/>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latin typeface="PT Serif"/>
                <a:ea typeface="PT Serif"/>
                <a:cs typeface="PT Serif"/>
                <a:sym typeface="PT Serif"/>
              </a:rPr>
              <a:t>Predisposition </a:t>
            </a:r>
            <a:r>
              <a:rPr lang="en" b="1">
                <a:solidFill>
                  <a:srgbClr val="0C622E"/>
                </a:solidFill>
                <a:latin typeface="PT Serif"/>
                <a:ea typeface="PT Serif"/>
                <a:cs typeface="PT Serif"/>
                <a:sym typeface="PT Serif"/>
              </a:rPr>
              <a:t>Minor </a:t>
            </a:r>
            <a:endParaRPr>
              <a:latin typeface="PT Sans Narrow"/>
              <a:ea typeface="PT Sans Narrow"/>
              <a:cs typeface="PT Sans Narrow"/>
              <a:sym typeface="PT Sans Narrow"/>
            </a:endParaRPr>
          </a:p>
        </p:txBody>
      </p:sp>
      <p:cxnSp>
        <p:nvCxnSpPr>
          <p:cNvPr id="1529" name="Google Shape;1529;p87"/>
          <p:cNvCxnSpPr>
            <a:stCxn id="1528" idx="3"/>
            <a:endCxn id="1518" idx="3"/>
          </p:cNvCxnSpPr>
          <p:nvPr/>
        </p:nvCxnSpPr>
        <p:spPr>
          <a:xfrm flipH="1">
            <a:off x="966950" y="4240050"/>
            <a:ext cx="1128300" cy="373200"/>
          </a:xfrm>
          <a:prstGeom prst="bentConnector3">
            <a:avLst>
              <a:gd name="adj1" fmla="val -21105"/>
            </a:avLst>
          </a:prstGeom>
          <a:noFill/>
          <a:ln w="9525" cap="flat" cmpd="sng">
            <a:solidFill>
              <a:schemeClr val="dk2"/>
            </a:solidFill>
            <a:prstDash val="solid"/>
            <a:round/>
            <a:headEnd type="none" w="med" len="med"/>
            <a:tailEnd type="triangle" w="med" len="med"/>
          </a:ln>
        </p:spPr>
      </p:cxnSp>
      <p:sp>
        <p:nvSpPr>
          <p:cNvPr id="1530" name="Google Shape;1530;p87"/>
          <p:cNvSpPr/>
          <p:nvPr/>
        </p:nvSpPr>
        <p:spPr>
          <a:xfrm>
            <a:off x="3541550" y="1652413"/>
            <a:ext cx="1832400" cy="691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Already had possible endocarditis</a:t>
            </a:r>
            <a:endParaRPr sz="1200">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Minor (x3)</a:t>
            </a:r>
            <a:endParaRPr sz="1200">
              <a:solidFill>
                <a:srgbClr val="1A1A1A"/>
              </a:solidFill>
              <a:latin typeface="Open Sans"/>
              <a:ea typeface="Open Sans"/>
              <a:cs typeface="Open Sans"/>
              <a:sym typeface="Open Sans"/>
            </a:endParaRPr>
          </a:p>
        </p:txBody>
      </p:sp>
      <p:sp>
        <p:nvSpPr>
          <p:cNvPr id="1531" name="Google Shape;1531;p87"/>
          <p:cNvSpPr/>
          <p:nvPr/>
        </p:nvSpPr>
        <p:spPr>
          <a:xfrm>
            <a:off x="3429075" y="1611475"/>
            <a:ext cx="2100000" cy="852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32" name="Google Shape;1532;p87"/>
          <p:cNvSpPr/>
          <p:nvPr/>
        </p:nvSpPr>
        <p:spPr>
          <a:xfrm>
            <a:off x="100" y="4836225"/>
            <a:ext cx="6172200" cy="257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33" name="Google Shape;1533;p87"/>
          <p:cNvSpPr/>
          <p:nvPr/>
        </p:nvSpPr>
        <p:spPr>
          <a:xfrm>
            <a:off x="100" y="4047600"/>
            <a:ext cx="2468100" cy="788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34" name="Google Shape;1534;p87"/>
          <p:cNvSpPr/>
          <p:nvPr/>
        </p:nvSpPr>
        <p:spPr>
          <a:xfrm>
            <a:off x="7315225" y="4799150"/>
            <a:ext cx="1143000" cy="257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8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When did she develop endocarditis?</a:t>
            </a:r>
            <a:endParaRPr/>
          </a:p>
        </p:txBody>
      </p:sp>
      <p:sp>
        <p:nvSpPr>
          <p:cNvPr id="1540" name="Google Shape;1540;p88"/>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541" name="Google Shape;1541;p88"/>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542" name="Google Shape;1542;p88"/>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543" name="Google Shape;1543;p88"/>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544" name="Google Shape;1544;p88"/>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1545" name="Google Shape;1545;p88"/>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546" name="Google Shape;1546;p88"/>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547" name="Google Shape;1547;p88"/>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548" name="Google Shape;1548;p88"/>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549" name="Google Shape;1549;p88"/>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1550" name="Google Shape;1550;p88"/>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1551" name="Google Shape;1551;p88"/>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1552" name="Google Shape;1552;p88"/>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1553" name="Google Shape;1553;p88"/>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1554" name="Google Shape;1554;p88"/>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555" name="Google Shape;1555;p88"/>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1556" name="Google Shape;1556;p88"/>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1557" name="Google Shape;1557;p88"/>
          <p:cNvSpPr/>
          <p:nvPr/>
        </p:nvSpPr>
        <p:spPr>
          <a:xfrm>
            <a:off x="4114853"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dk2"/>
                </a:solidFill>
                <a:latin typeface="Open Sans"/>
                <a:ea typeface="Open Sans"/>
                <a:cs typeface="Open Sans"/>
                <a:sym typeface="Open Sans"/>
              </a:rPr>
              <a:t>18</a:t>
            </a:r>
            <a:endParaRPr sz="1100" b="1">
              <a:solidFill>
                <a:schemeClr val="dk2"/>
              </a:solidFill>
              <a:latin typeface="Open Sans"/>
              <a:ea typeface="Open Sans"/>
              <a:cs typeface="Open Sans"/>
              <a:sym typeface="Open Sans"/>
            </a:endParaRPr>
          </a:p>
        </p:txBody>
      </p:sp>
      <p:sp>
        <p:nvSpPr>
          <p:cNvPr id="1558" name="Google Shape;1558;p88"/>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1559" name="Google Shape;1559;p88"/>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560" name="Google Shape;1560;p88"/>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1561" name="Google Shape;1561;p88"/>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1562" name="Google Shape;1562;p88"/>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1563" name="Google Shape;1563;p88"/>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1564" name="Google Shape;1564;p88"/>
          <p:cNvSpPr/>
          <p:nvPr/>
        </p:nvSpPr>
        <p:spPr>
          <a:xfrm>
            <a:off x="571503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565" name="Google Shape;1565;p88"/>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1566" name="Google Shape;1566;p88"/>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1567" name="Google Shape;1567;p88"/>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1568" name="Google Shape;1568;p88"/>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1569" name="Google Shape;1569;p88"/>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570" name="Google Shape;1570;p88"/>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571" name="Google Shape;1571;p88"/>
          <p:cNvSpPr/>
          <p:nvPr/>
        </p:nvSpPr>
        <p:spPr>
          <a:xfrm>
            <a:off x="731522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32</a:t>
            </a:r>
            <a:endParaRPr sz="1100">
              <a:solidFill>
                <a:schemeClr val="lt1"/>
              </a:solidFill>
              <a:latin typeface="Open Sans"/>
              <a:ea typeface="Open Sans"/>
              <a:cs typeface="Open Sans"/>
              <a:sym typeface="Open Sans"/>
            </a:endParaRPr>
          </a:p>
        </p:txBody>
      </p:sp>
      <p:sp>
        <p:nvSpPr>
          <p:cNvPr id="1572" name="Google Shape;1572;p88"/>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1573" name="Google Shape;1573;p88"/>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
        <p:nvSpPr>
          <p:cNvPr id="1574" name="Google Shape;1574;p88"/>
          <p:cNvSpPr/>
          <p:nvPr/>
        </p:nvSpPr>
        <p:spPr>
          <a:xfrm>
            <a:off x="800101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35</a:t>
            </a:r>
            <a:endParaRPr sz="1100" b="1">
              <a:solidFill>
                <a:schemeClr val="lt1"/>
              </a:solidFill>
              <a:latin typeface="Open Sans"/>
              <a:ea typeface="Open Sans"/>
              <a:cs typeface="Open Sans"/>
              <a:sym typeface="Open Sans"/>
            </a:endParaRPr>
          </a:p>
        </p:txBody>
      </p:sp>
      <p:sp>
        <p:nvSpPr>
          <p:cNvPr id="1575" name="Google Shape;1575;p88"/>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576" name="Google Shape;1576;p88"/>
          <p:cNvSpPr txBox="1"/>
          <p:nvPr/>
        </p:nvSpPr>
        <p:spPr>
          <a:xfrm>
            <a:off x="395975" y="4420881"/>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1577" name="Google Shape;1577;p88"/>
          <p:cNvCxnSpPr>
            <a:stCxn id="1576" idx="1"/>
            <a:endCxn id="1575" idx="0"/>
          </p:cNvCxnSpPr>
          <p:nvPr/>
        </p:nvCxnSpPr>
        <p:spPr>
          <a:xfrm flipH="1">
            <a:off x="114275" y="4613331"/>
            <a:ext cx="281700" cy="222900"/>
          </a:xfrm>
          <a:prstGeom prst="bentConnector2">
            <a:avLst/>
          </a:prstGeom>
          <a:noFill/>
          <a:ln w="19050" cap="flat" cmpd="sng">
            <a:solidFill>
              <a:schemeClr val="dk2"/>
            </a:solidFill>
            <a:prstDash val="solid"/>
            <a:round/>
            <a:headEnd type="none" w="med" len="med"/>
            <a:tailEnd type="triangle" w="med" len="med"/>
          </a:ln>
        </p:spPr>
      </p:cxnSp>
      <p:sp>
        <p:nvSpPr>
          <p:cNvPr id="1578" name="Google Shape;1578;p88"/>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Dysuria, UTI</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a:ea typeface="PT Sans"/>
                <a:cs typeface="PT Sans"/>
                <a:sym typeface="PT Sans"/>
              </a:rPr>
              <a:t>Rx Keflex</a:t>
            </a:r>
            <a:endParaRPr sz="1300">
              <a:solidFill>
                <a:srgbClr val="9E9E9E"/>
              </a:solidFill>
              <a:latin typeface="PT Sans"/>
              <a:ea typeface="PT Sans"/>
              <a:cs typeface="PT Sans"/>
              <a:sym typeface="PT Sans"/>
            </a:endParaRPr>
          </a:p>
        </p:txBody>
      </p:sp>
      <p:cxnSp>
        <p:nvCxnSpPr>
          <p:cNvPr id="1579" name="Google Shape;1579;p88"/>
          <p:cNvCxnSpPr>
            <a:stCxn id="1578" idx="3"/>
            <a:endCxn id="1557" idx="0"/>
          </p:cNvCxnSpPr>
          <p:nvPr/>
        </p:nvCxnSpPr>
        <p:spPr>
          <a:xfrm>
            <a:off x="4056950" y="4498636"/>
            <a:ext cx="172200" cy="337800"/>
          </a:xfrm>
          <a:prstGeom prst="bentConnector2">
            <a:avLst/>
          </a:prstGeom>
          <a:noFill/>
          <a:ln w="19050" cap="flat" cmpd="sng">
            <a:solidFill>
              <a:srgbClr val="9E9E9E"/>
            </a:solidFill>
            <a:prstDash val="solid"/>
            <a:round/>
            <a:headEnd type="none" w="med" len="med"/>
            <a:tailEnd type="triangle" w="med" len="med"/>
          </a:ln>
        </p:spPr>
      </p:cxnSp>
      <p:sp>
        <p:nvSpPr>
          <p:cNvPr id="1580" name="Google Shape;1580;p88"/>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PPM placed</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Narrow"/>
                <a:ea typeface="PT Sans Narrow"/>
                <a:cs typeface="PT Sans Narrow"/>
                <a:sym typeface="PT Sans Narrow"/>
              </a:rPr>
              <a:t>(TTE normal)</a:t>
            </a:r>
            <a:endParaRPr sz="1300">
              <a:solidFill>
                <a:srgbClr val="9E9E9E"/>
              </a:solidFill>
              <a:latin typeface="PT Sans Narrow"/>
              <a:ea typeface="PT Sans Narrow"/>
              <a:cs typeface="PT Sans Narrow"/>
              <a:sym typeface="PT Sans Narrow"/>
            </a:endParaRPr>
          </a:p>
        </p:txBody>
      </p:sp>
      <p:cxnSp>
        <p:nvCxnSpPr>
          <p:cNvPr id="1581" name="Google Shape;1581;p88"/>
          <p:cNvCxnSpPr>
            <a:stCxn id="1580" idx="3"/>
            <a:endCxn id="1564" idx="0"/>
          </p:cNvCxnSpPr>
          <p:nvPr/>
        </p:nvCxnSpPr>
        <p:spPr>
          <a:xfrm>
            <a:off x="5652200" y="4502000"/>
            <a:ext cx="177000" cy="334500"/>
          </a:xfrm>
          <a:prstGeom prst="bentConnector2">
            <a:avLst/>
          </a:prstGeom>
          <a:noFill/>
          <a:ln w="19050" cap="flat" cmpd="sng">
            <a:solidFill>
              <a:srgbClr val="9E9E9E"/>
            </a:solidFill>
            <a:prstDash val="solid"/>
            <a:round/>
            <a:headEnd type="none" w="med" len="med"/>
            <a:tailEnd type="triangle" w="med" len="med"/>
          </a:ln>
        </p:spPr>
      </p:cxnSp>
      <p:cxnSp>
        <p:nvCxnSpPr>
          <p:cNvPr id="1582" name="Google Shape;1582;p88"/>
          <p:cNvCxnSpPr>
            <a:stCxn id="1583" idx="3"/>
            <a:endCxn id="1570" idx="1"/>
          </p:cNvCxnSpPr>
          <p:nvPr/>
        </p:nvCxnSpPr>
        <p:spPr>
          <a:xfrm>
            <a:off x="6310425" y="3780525"/>
            <a:ext cx="776100" cy="1147200"/>
          </a:xfrm>
          <a:prstGeom prst="bentConnector3">
            <a:avLst>
              <a:gd name="adj1" fmla="val 50006"/>
            </a:avLst>
          </a:prstGeom>
          <a:noFill/>
          <a:ln w="19050" cap="flat" cmpd="sng">
            <a:solidFill>
              <a:schemeClr val="dk2"/>
            </a:solidFill>
            <a:prstDash val="solid"/>
            <a:round/>
            <a:headEnd type="none" w="med" len="med"/>
            <a:tailEnd type="triangle" w="med" len="med"/>
          </a:ln>
        </p:spPr>
      </p:cxnSp>
      <p:sp>
        <p:nvSpPr>
          <p:cNvPr id="1583" name="Google Shape;1583;p88"/>
          <p:cNvSpPr txBox="1"/>
          <p:nvPr/>
        </p:nvSpPr>
        <p:spPr>
          <a:xfrm>
            <a:off x="3310425" y="3588075"/>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300">
                <a:solidFill>
                  <a:schemeClr val="dk2"/>
                </a:solidFill>
                <a:latin typeface="Open Sans"/>
                <a:ea typeface="Open Sans"/>
                <a:cs typeface="Open Sans"/>
                <a:sym typeface="Open Sans"/>
              </a:rPr>
              <a:t>Develops </a:t>
            </a:r>
            <a:r>
              <a:rPr lang="en" sz="1300" b="1">
                <a:solidFill>
                  <a:srgbClr val="DF382C"/>
                </a:solidFill>
                <a:latin typeface="Open Sans"/>
                <a:ea typeface="Open Sans"/>
                <a:cs typeface="Open Sans"/>
                <a:sym typeface="Open Sans"/>
              </a:rPr>
              <a:t>isolated fevers</a:t>
            </a:r>
            <a:r>
              <a:rPr lang="en" sz="1300">
                <a:solidFill>
                  <a:schemeClr val="dk2"/>
                </a:solidFill>
                <a:latin typeface="Open Sans"/>
                <a:ea typeface="Open Sans"/>
                <a:cs typeface="Open Sans"/>
                <a:sym typeface="Open Sans"/>
              </a:rPr>
              <a:t> (to 101.5)</a:t>
            </a:r>
            <a:endParaRPr/>
          </a:p>
        </p:txBody>
      </p:sp>
      <p:sp>
        <p:nvSpPr>
          <p:cNvPr id="1584" name="Google Shape;1584;p88"/>
          <p:cNvSpPr txBox="1">
            <a:spLocks noGrp="1"/>
          </p:cNvSpPr>
          <p:nvPr>
            <p:ph type="body" idx="1"/>
          </p:nvPr>
        </p:nvSpPr>
        <p:spPr>
          <a:xfrm>
            <a:off x="272150" y="3593213"/>
            <a:ext cx="1823100" cy="384900"/>
          </a:xfrm>
          <a:prstGeom prst="rect">
            <a:avLst/>
          </a:prstGeom>
          <a:solidFill>
            <a:schemeClr val="lt2"/>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latin typeface="PT Serif"/>
                <a:ea typeface="PT Serif"/>
                <a:cs typeface="PT Serif"/>
                <a:sym typeface="PT Serif"/>
              </a:rPr>
              <a:t>Fever </a:t>
            </a:r>
            <a:r>
              <a:rPr lang="en" b="1">
                <a:solidFill>
                  <a:srgbClr val="0C622E"/>
                </a:solidFill>
                <a:latin typeface="PT Serif"/>
                <a:ea typeface="PT Serif"/>
                <a:cs typeface="PT Serif"/>
                <a:sym typeface="PT Serif"/>
              </a:rPr>
              <a:t>Minor Criteria</a:t>
            </a:r>
            <a:endParaRPr>
              <a:latin typeface="PT Sans Narrow"/>
              <a:ea typeface="PT Sans Narrow"/>
              <a:cs typeface="PT Sans Narrow"/>
              <a:sym typeface="PT Sans Narrow"/>
            </a:endParaRPr>
          </a:p>
        </p:txBody>
      </p:sp>
      <p:cxnSp>
        <p:nvCxnSpPr>
          <p:cNvPr id="1585" name="Google Shape;1585;p88"/>
          <p:cNvCxnSpPr>
            <a:stCxn id="1584" idx="3"/>
            <a:endCxn id="1583" idx="1"/>
          </p:cNvCxnSpPr>
          <p:nvPr/>
        </p:nvCxnSpPr>
        <p:spPr>
          <a:xfrm rot="10800000" flipH="1">
            <a:off x="2095250" y="3780563"/>
            <a:ext cx="1215300" cy="5100"/>
          </a:xfrm>
          <a:prstGeom prst="straightConnector1">
            <a:avLst/>
          </a:prstGeom>
          <a:noFill/>
          <a:ln w="9525" cap="flat" cmpd="sng">
            <a:solidFill>
              <a:schemeClr val="dk2"/>
            </a:solidFill>
            <a:prstDash val="solid"/>
            <a:round/>
            <a:headEnd type="none" w="med" len="med"/>
            <a:tailEnd type="stealth" w="med" len="med"/>
          </a:ln>
        </p:spPr>
      </p:cxnSp>
      <p:sp>
        <p:nvSpPr>
          <p:cNvPr id="1586" name="Google Shape;1586;p88"/>
          <p:cNvSpPr txBox="1">
            <a:spLocks noGrp="1"/>
          </p:cNvSpPr>
          <p:nvPr>
            <p:ph type="body" idx="1"/>
          </p:nvPr>
        </p:nvSpPr>
        <p:spPr>
          <a:xfrm>
            <a:off x="272150" y="4047600"/>
            <a:ext cx="1823100" cy="384900"/>
          </a:xfrm>
          <a:prstGeom prst="rect">
            <a:avLst/>
          </a:prstGeom>
          <a:solidFill>
            <a:schemeClr val="lt2"/>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latin typeface="PT Serif"/>
                <a:ea typeface="PT Serif"/>
                <a:cs typeface="PT Serif"/>
                <a:sym typeface="PT Serif"/>
              </a:rPr>
              <a:t>Predisposition </a:t>
            </a:r>
            <a:r>
              <a:rPr lang="en" b="1">
                <a:solidFill>
                  <a:srgbClr val="0C622E"/>
                </a:solidFill>
                <a:latin typeface="PT Serif"/>
                <a:ea typeface="PT Serif"/>
                <a:cs typeface="PT Serif"/>
                <a:sym typeface="PT Serif"/>
              </a:rPr>
              <a:t>Minor </a:t>
            </a:r>
            <a:endParaRPr>
              <a:latin typeface="PT Sans Narrow"/>
              <a:ea typeface="PT Sans Narrow"/>
              <a:cs typeface="PT Sans Narrow"/>
              <a:sym typeface="PT Sans Narrow"/>
            </a:endParaRPr>
          </a:p>
        </p:txBody>
      </p:sp>
      <p:cxnSp>
        <p:nvCxnSpPr>
          <p:cNvPr id="1587" name="Google Shape;1587;p88"/>
          <p:cNvCxnSpPr>
            <a:stCxn id="1586" idx="3"/>
            <a:endCxn id="1576" idx="3"/>
          </p:cNvCxnSpPr>
          <p:nvPr/>
        </p:nvCxnSpPr>
        <p:spPr>
          <a:xfrm flipH="1">
            <a:off x="966950" y="4240050"/>
            <a:ext cx="1128300" cy="373200"/>
          </a:xfrm>
          <a:prstGeom prst="bentConnector3">
            <a:avLst>
              <a:gd name="adj1" fmla="val -21105"/>
            </a:avLst>
          </a:prstGeom>
          <a:noFill/>
          <a:ln w="9525" cap="flat" cmpd="sng">
            <a:solidFill>
              <a:schemeClr val="dk2"/>
            </a:solidFill>
            <a:prstDash val="solid"/>
            <a:round/>
            <a:headEnd type="none" w="med" len="med"/>
            <a:tailEnd type="triangle" w="med" len="med"/>
          </a:ln>
        </p:spPr>
      </p:cxnSp>
      <p:sp>
        <p:nvSpPr>
          <p:cNvPr id="1588" name="Google Shape;1588;p88"/>
          <p:cNvSpPr/>
          <p:nvPr/>
        </p:nvSpPr>
        <p:spPr>
          <a:xfrm>
            <a:off x="3277725" y="2912500"/>
            <a:ext cx="2100000" cy="53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DF382C"/>
                </a:solidFill>
                <a:latin typeface="PT Serif"/>
                <a:ea typeface="PT Serif"/>
                <a:cs typeface="PT Serif"/>
                <a:sym typeface="PT Serif"/>
              </a:rPr>
              <a:t>Corynebacterium amycolatum </a:t>
            </a:r>
            <a:r>
              <a:rPr lang="en" sz="1300">
                <a:latin typeface="PT Serif"/>
                <a:ea typeface="PT Serif"/>
                <a:cs typeface="PT Serif"/>
                <a:sym typeface="PT Serif"/>
              </a:rPr>
              <a:t>(Both sets)</a:t>
            </a:r>
            <a:endParaRPr sz="1300">
              <a:latin typeface="PT Serif"/>
              <a:ea typeface="PT Serif"/>
              <a:cs typeface="PT Serif"/>
              <a:sym typeface="PT Serif"/>
            </a:endParaRPr>
          </a:p>
        </p:txBody>
      </p:sp>
      <p:cxnSp>
        <p:nvCxnSpPr>
          <p:cNvPr id="1589" name="Google Shape;1589;p88"/>
          <p:cNvCxnSpPr>
            <a:stCxn id="1588" idx="3"/>
            <a:endCxn id="1570" idx="0"/>
          </p:cNvCxnSpPr>
          <p:nvPr/>
        </p:nvCxnSpPr>
        <p:spPr>
          <a:xfrm>
            <a:off x="5377725" y="3180100"/>
            <a:ext cx="1823100" cy="1656300"/>
          </a:xfrm>
          <a:prstGeom prst="bentConnector2">
            <a:avLst/>
          </a:prstGeom>
          <a:noFill/>
          <a:ln w="19050" cap="flat" cmpd="sng">
            <a:solidFill>
              <a:schemeClr val="dk2"/>
            </a:solidFill>
            <a:prstDash val="solid"/>
            <a:round/>
            <a:headEnd type="none" w="med" len="med"/>
            <a:tailEnd type="triangle" w="med" len="med"/>
          </a:ln>
        </p:spPr>
      </p:cxnSp>
      <p:sp>
        <p:nvSpPr>
          <p:cNvPr id="1590" name="Google Shape;1590;p88"/>
          <p:cNvSpPr txBox="1">
            <a:spLocks noGrp="1"/>
          </p:cNvSpPr>
          <p:nvPr>
            <p:ph type="body" idx="1"/>
          </p:nvPr>
        </p:nvSpPr>
        <p:spPr>
          <a:xfrm>
            <a:off x="272150" y="2852350"/>
            <a:ext cx="2158800" cy="655500"/>
          </a:xfrm>
          <a:prstGeom prst="rect">
            <a:avLst/>
          </a:prstGeom>
          <a:solidFill>
            <a:schemeClr val="lt2"/>
          </a:solidFill>
        </p:spPr>
        <p:txBody>
          <a:bodyPr spcFirstLastPara="1" wrap="square" lIns="91425" tIns="91425" rIns="91425" bIns="91425" anchor="t" anchorCtr="0">
            <a:normAutofit/>
          </a:bodyPr>
          <a:lstStyle/>
          <a:p>
            <a:pPr marL="0" lvl="0" indent="0" algn="l" rtl="0">
              <a:spcBef>
                <a:spcPts val="0"/>
              </a:spcBef>
              <a:spcAft>
                <a:spcPts val="0"/>
              </a:spcAft>
              <a:buNone/>
            </a:pPr>
            <a:r>
              <a:rPr lang="en" b="1">
                <a:latin typeface="PT Serif"/>
                <a:ea typeface="PT Serif"/>
                <a:cs typeface="PT Serif"/>
                <a:sym typeface="PT Serif"/>
              </a:rPr>
              <a:t>Micro </a:t>
            </a:r>
            <a:r>
              <a:rPr lang="en" b="1">
                <a:solidFill>
                  <a:srgbClr val="0C622E"/>
                </a:solidFill>
                <a:latin typeface="PT Serif"/>
                <a:ea typeface="PT Serif"/>
                <a:cs typeface="PT Serif"/>
                <a:sym typeface="PT Serif"/>
              </a:rPr>
              <a:t>Minor Criteria</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 BCx not meeting Major</a:t>
            </a:r>
            <a:endParaRPr>
              <a:latin typeface="PT Sans Narrow"/>
              <a:ea typeface="PT Sans Narrow"/>
              <a:cs typeface="PT Sans Narrow"/>
              <a:sym typeface="PT Sans Narrow"/>
            </a:endParaRPr>
          </a:p>
        </p:txBody>
      </p:sp>
      <p:cxnSp>
        <p:nvCxnSpPr>
          <p:cNvPr id="1591" name="Google Shape;1591;p88"/>
          <p:cNvCxnSpPr>
            <a:stCxn id="1590" idx="3"/>
            <a:endCxn id="1588" idx="1"/>
          </p:cNvCxnSpPr>
          <p:nvPr/>
        </p:nvCxnSpPr>
        <p:spPr>
          <a:xfrm>
            <a:off x="2430950" y="3180100"/>
            <a:ext cx="846900" cy="0"/>
          </a:xfrm>
          <a:prstGeom prst="straightConnector1">
            <a:avLst/>
          </a:prstGeom>
          <a:noFill/>
          <a:ln w="9525" cap="flat" cmpd="sng">
            <a:solidFill>
              <a:schemeClr val="dk2"/>
            </a:solidFill>
            <a:prstDash val="solid"/>
            <a:round/>
            <a:headEnd type="none" w="med" len="med"/>
            <a:tailEnd type="stealth" w="med" len="med"/>
          </a:ln>
        </p:spPr>
      </p:cxnSp>
      <p:sp>
        <p:nvSpPr>
          <p:cNvPr id="1592" name="Google Shape;1592;p88"/>
          <p:cNvSpPr/>
          <p:nvPr/>
        </p:nvSpPr>
        <p:spPr>
          <a:xfrm>
            <a:off x="3541550" y="1652413"/>
            <a:ext cx="1832400" cy="691500"/>
          </a:xfrm>
          <a:prstGeom prst="rect">
            <a:avLst/>
          </a:prstGeom>
          <a:solidFill>
            <a:srgbClr val="FBF1DD"/>
          </a:solidFill>
          <a:ln w="9525" cap="flat" cmpd="sng">
            <a:solidFill>
              <a:srgbClr val="89611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896110"/>
                </a:solidFill>
                <a:latin typeface="Open Sans"/>
                <a:ea typeface="Open Sans"/>
                <a:cs typeface="Open Sans"/>
                <a:sym typeface="Open Sans"/>
              </a:rPr>
              <a:t>Already had possible endocarditis</a:t>
            </a:r>
            <a:endParaRPr sz="1200">
              <a:solidFill>
                <a:srgbClr val="E4A11B"/>
              </a:solidFill>
              <a:latin typeface="Open Sans"/>
              <a:ea typeface="Open Sans"/>
              <a:cs typeface="Open Sans"/>
              <a:sym typeface="Open Sans"/>
            </a:endParaRPr>
          </a:p>
          <a:p>
            <a:pPr marL="0" lvl="0" indent="0" algn="l" rtl="0">
              <a:spcBef>
                <a:spcPts val="0"/>
              </a:spcBef>
              <a:spcAft>
                <a:spcPts val="0"/>
              </a:spcAft>
              <a:buNone/>
            </a:pPr>
            <a:r>
              <a:rPr lang="en" sz="1200">
                <a:solidFill>
                  <a:srgbClr val="1A1A1A"/>
                </a:solidFill>
                <a:latin typeface="Open Sans"/>
                <a:ea typeface="Open Sans"/>
                <a:cs typeface="Open Sans"/>
                <a:sym typeface="Open Sans"/>
              </a:rPr>
              <a:t>Minor (x3)</a:t>
            </a:r>
            <a:endParaRPr sz="1200">
              <a:solidFill>
                <a:srgbClr val="1A1A1A"/>
              </a:solidFill>
              <a:latin typeface="Open Sans"/>
              <a:ea typeface="Open Sans"/>
              <a:cs typeface="Open Sans"/>
              <a:sym typeface="Open Sans"/>
            </a:endParaRPr>
          </a:p>
        </p:txBody>
      </p:sp>
      <p:sp>
        <p:nvSpPr>
          <p:cNvPr id="1593" name="Google Shape;1593;p88"/>
          <p:cNvSpPr/>
          <p:nvPr/>
        </p:nvSpPr>
        <p:spPr>
          <a:xfrm>
            <a:off x="3429075" y="1611475"/>
            <a:ext cx="2100000" cy="852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94" name="Google Shape;1594;p88"/>
          <p:cNvSpPr/>
          <p:nvPr/>
        </p:nvSpPr>
        <p:spPr>
          <a:xfrm>
            <a:off x="100" y="4836225"/>
            <a:ext cx="6172200" cy="257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95" name="Google Shape;1595;p88"/>
          <p:cNvSpPr/>
          <p:nvPr/>
        </p:nvSpPr>
        <p:spPr>
          <a:xfrm>
            <a:off x="100" y="3529488"/>
            <a:ext cx="2468100" cy="130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96" name="Google Shape;1596;p88"/>
          <p:cNvSpPr/>
          <p:nvPr/>
        </p:nvSpPr>
        <p:spPr>
          <a:xfrm>
            <a:off x="2597850" y="3658025"/>
            <a:ext cx="3574500" cy="373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97" name="Google Shape;1597;p88"/>
          <p:cNvSpPr/>
          <p:nvPr/>
        </p:nvSpPr>
        <p:spPr>
          <a:xfrm>
            <a:off x="7315225" y="4741250"/>
            <a:ext cx="1573500" cy="373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598" name="Google Shape;1598;p88"/>
          <p:cNvSpPr/>
          <p:nvPr/>
        </p:nvSpPr>
        <p:spPr>
          <a:xfrm>
            <a:off x="6310400" y="3720575"/>
            <a:ext cx="776100" cy="1339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8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When did she develop endocarditis?</a:t>
            </a:r>
            <a:endParaRPr/>
          </a:p>
        </p:txBody>
      </p:sp>
      <p:sp>
        <p:nvSpPr>
          <p:cNvPr id="1604" name="Google Shape;1604;p89"/>
          <p:cNvSpPr txBox="1">
            <a:spLocks noGrp="1"/>
          </p:cNvSpPr>
          <p:nvPr>
            <p:ph type="body" idx="1"/>
          </p:nvPr>
        </p:nvSpPr>
        <p:spPr>
          <a:xfrm>
            <a:off x="272150" y="1393075"/>
            <a:ext cx="3614100" cy="1341900"/>
          </a:xfrm>
          <a:prstGeom prst="rect">
            <a:avLst/>
          </a:prstGeom>
          <a:solidFill>
            <a:schemeClr val="lt2"/>
          </a:solidFill>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b="1">
                <a:latin typeface="PT Serif"/>
                <a:ea typeface="PT Serif"/>
                <a:cs typeface="PT Serif"/>
                <a:sym typeface="PT Serif"/>
              </a:rPr>
              <a:t>Imaging </a:t>
            </a:r>
            <a:r>
              <a:rPr lang="en" b="1" u="sng">
                <a:solidFill>
                  <a:srgbClr val="0C622E"/>
                </a:solidFill>
                <a:latin typeface="PT Serif"/>
                <a:ea typeface="PT Serif"/>
                <a:cs typeface="PT Serif"/>
                <a:sym typeface="PT Serif"/>
              </a:rPr>
              <a:t>Major</a:t>
            </a:r>
            <a:r>
              <a:rPr lang="en" b="1">
                <a:solidFill>
                  <a:srgbClr val="0C622E"/>
                </a:solidFill>
                <a:latin typeface="PT Serif"/>
                <a:ea typeface="PT Serif"/>
                <a:cs typeface="PT Serif"/>
                <a:sym typeface="PT Serif"/>
              </a:rPr>
              <a:t> Criteria</a:t>
            </a:r>
            <a:endParaRPr b="1">
              <a:solidFill>
                <a:srgbClr val="0C622E"/>
              </a:solidFill>
              <a:latin typeface="PT Serif"/>
              <a:ea typeface="PT Serif"/>
              <a:cs typeface="PT Serif"/>
              <a:sym typeface="PT Serif"/>
            </a:endParaRPr>
          </a:p>
          <a:p>
            <a:pPr marL="0" lvl="0" indent="0" algn="l" rtl="0">
              <a:spcBef>
                <a:spcPts val="0"/>
              </a:spcBef>
              <a:spcAft>
                <a:spcPts val="1200"/>
              </a:spcAft>
              <a:buNone/>
            </a:pPr>
            <a:r>
              <a:rPr lang="en">
                <a:latin typeface="PT Sans"/>
                <a:ea typeface="PT Sans"/>
                <a:cs typeface="PT Sans"/>
                <a:sym typeface="PT Sans"/>
              </a:rPr>
              <a:t>(1) Echocardiography showing </a:t>
            </a:r>
            <a:r>
              <a:rPr lang="en">
                <a:solidFill>
                  <a:srgbClr val="9E9E9E"/>
                </a:solidFill>
                <a:latin typeface="PT Sans Narrow"/>
                <a:ea typeface="PT Sans Narrow"/>
                <a:cs typeface="PT Sans Narrow"/>
                <a:sym typeface="PT Sans Narrow"/>
              </a:rPr>
              <a:t>vegetation, valvular/leaflet perforation… </a:t>
            </a:r>
            <a:r>
              <a:rPr lang="en">
                <a:latin typeface="PT Sans"/>
                <a:ea typeface="PT Sans"/>
                <a:cs typeface="PT Sans"/>
                <a:sym typeface="PT Sans"/>
              </a:rPr>
              <a:t>or intracardiac fistula </a:t>
            </a:r>
            <a:r>
              <a:rPr lang="en">
                <a:latin typeface="PT Sans Narrow"/>
                <a:ea typeface="PT Sans Narrow"/>
                <a:cs typeface="PT Sans Narrow"/>
                <a:sym typeface="PT Sans Narrow"/>
              </a:rPr>
              <a:t>[Communication between </a:t>
            </a:r>
            <a:r>
              <a:rPr lang="en" b="1">
                <a:latin typeface="PT Sans Narrow"/>
                <a:ea typeface="PT Sans Narrow"/>
                <a:cs typeface="PT Sans Narrow"/>
                <a:sym typeface="PT Sans Narrow"/>
              </a:rPr>
              <a:t>2 neighboring cardiac chambers</a:t>
            </a:r>
            <a:r>
              <a:rPr lang="en">
                <a:latin typeface="PT Sans Narrow"/>
                <a:ea typeface="PT Sans Narrow"/>
                <a:cs typeface="PT Sans Narrow"/>
                <a:sym typeface="PT Sans Narrow"/>
              </a:rPr>
              <a:t> through a perforation]</a:t>
            </a:r>
            <a:endParaRPr>
              <a:latin typeface="PT Sans Narrow"/>
              <a:ea typeface="PT Sans Narrow"/>
              <a:cs typeface="PT Sans Narrow"/>
              <a:sym typeface="PT Sans Narrow"/>
            </a:endParaRPr>
          </a:p>
        </p:txBody>
      </p:sp>
      <p:sp>
        <p:nvSpPr>
          <p:cNvPr id="1605" name="Google Shape;1605;p89"/>
          <p:cNvSpPr/>
          <p:nvPr/>
        </p:nvSpPr>
        <p:spPr>
          <a:xfrm>
            <a:off x="22870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a:t>
            </a:r>
            <a:endParaRPr sz="1100">
              <a:solidFill>
                <a:schemeClr val="lt2"/>
              </a:solidFill>
              <a:latin typeface="Open Sans"/>
              <a:ea typeface="Open Sans"/>
              <a:cs typeface="Open Sans"/>
              <a:sym typeface="Open Sans"/>
            </a:endParaRPr>
          </a:p>
        </p:txBody>
      </p:sp>
      <p:sp>
        <p:nvSpPr>
          <p:cNvPr id="1606" name="Google Shape;1606;p89"/>
          <p:cNvSpPr/>
          <p:nvPr/>
        </p:nvSpPr>
        <p:spPr>
          <a:xfrm>
            <a:off x="45729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a:t>
            </a:r>
            <a:endParaRPr sz="1100">
              <a:solidFill>
                <a:schemeClr val="lt2"/>
              </a:solidFill>
              <a:latin typeface="Open Sans"/>
              <a:ea typeface="Open Sans"/>
              <a:cs typeface="Open Sans"/>
              <a:sym typeface="Open Sans"/>
            </a:endParaRPr>
          </a:p>
        </p:txBody>
      </p:sp>
      <p:sp>
        <p:nvSpPr>
          <p:cNvPr id="1607" name="Google Shape;1607;p89"/>
          <p:cNvSpPr/>
          <p:nvPr/>
        </p:nvSpPr>
        <p:spPr>
          <a:xfrm>
            <a:off x="68589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a:t>
            </a:r>
            <a:endParaRPr sz="1100">
              <a:solidFill>
                <a:schemeClr val="lt2"/>
              </a:solidFill>
              <a:latin typeface="Open Sans"/>
              <a:ea typeface="Open Sans"/>
              <a:cs typeface="Open Sans"/>
              <a:sym typeface="Open Sans"/>
            </a:endParaRPr>
          </a:p>
        </p:txBody>
      </p:sp>
      <p:sp>
        <p:nvSpPr>
          <p:cNvPr id="1608" name="Google Shape;1608;p89"/>
          <p:cNvSpPr/>
          <p:nvPr/>
        </p:nvSpPr>
        <p:spPr>
          <a:xfrm>
            <a:off x="91449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4</a:t>
            </a:r>
            <a:endParaRPr sz="1100">
              <a:solidFill>
                <a:schemeClr val="lt2"/>
              </a:solidFill>
              <a:latin typeface="Open Sans"/>
              <a:ea typeface="Open Sans"/>
              <a:cs typeface="Open Sans"/>
              <a:sym typeface="Open Sans"/>
            </a:endParaRPr>
          </a:p>
        </p:txBody>
      </p:sp>
      <p:sp>
        <p:nvSpPr>
          <p:cNvPr id="1609" name="Google Shape;1609;p89"/>
          <p:cNvSpPr/>
          <p:nvPr/>
        </p:nvSpPr>
        <p:spPr>
          <a:xfrm>
            <a:off x="114308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5</a:t>
            </a:r>
            <a:endParaRPr sz="1100">
              <a:solidFill>
                <a:schemeClr val="lt2"/>
              </a:solidFill>
              <a:latin typeface="Open Sans"/>
              <a:ea typeface="Open Sans"/>
              <a:cs typeface="Open Sans"/>
              <a:sym typeface="Open Sans"/>
            </a:endParaRPr>
          </a:p>
        </p:txBody>
      </p:sp>
      <p:sp>
        <p:nvSpPr>
          <p:cNvPr id="1610" name="Google Shape;1610;p89"/>
          <p:cNvSpPr/>
          <p:nvPr/>
        </p:nvSpPr>
        <p:spPr>
          <a:xfrm>
            <a:off x="1371684"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6</a:t>
            </a:r>
            <a:endParaRPr sz="1100">
              <a:solidFill>
                <a:schemeClr val="lt2"/>
              </a:solidFill>
              <a:latin typeface="Open Sans"/>
              <a:ea typeface="Open Sans"/>
              <a:cs typeface="Open Sans"/>
              <a:sym typeface="Open Sans"/>
            </a:endParaRPr>
          </a:p>
        </p:txBody>
      </p:sp>
      <p:sp>
        <p:nvSpPr>
          <p:cNvPr id="1611" name="Google Shape;1611;p89"/>
          <p:cNvSpPr/>
          <p:nvPr/>
        </p:nvSpPr>
        <p:spPr>
          <a:xfrm>
            <a:off x="160028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endParaRPr sz="1100">
              <a:solidFill>
                <a:schemeClr val="dk2"/>
              </a:solidFill>
              <a:latin typeface="Open Sans"/>
              <a:ea typeface="Open Sans"/>
              <a:cs typeface="Open Sans"/>
              <a:sym typeface="Open Sans"/>
            </a:endParaRPr>
          </a:p>
        </p:txBody>
      </p:sp>
      <p:sp>
        <p:nvSpPr>
          <p:cNvPr id="1612" name="Google Shape;1612;p89"/>
          <p:cNvSpPr/>
          <p:nvPr/>
        </p:nvSpPr>
        <p:spPr>
          <a:xfrm>
            <a:off x="182887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8</a:t>
            </a:r>
            <a:endParaRPr sz="1100">
              <a:solidFill>
                <a:schemeClr val="lt2"/>
              </a:solidFill>
              <a:latin typeface="Open Sans"/>
              <a:ea typeface="Open Sans"/>
              <a:cs typeface="Open Sans"/>
              <a:sym typeface="Open Sans"/>
            </a:endParaRPr>
          </a:p>
        </p:txBody>
      </p:sp>
      <p:sp>
        <p:nvSpPr>
          <p:cNvPr id="1613" name="Google Shape;1613;p89"/>
          <p:cNvSpPr/>
          <p:nvPr/>
        </p:nvSpPr>
        <p:spPr>
          <a:xfrm>
            <a:off x="20574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9</a:t>
            </a:r>
            <a:endParaRPr sz="1100">
              <a:solidFill>
                <a:schemeClr val="lt2"/>
              </a:solidFill>
              <a:latin typeface="Open Sans"/>
              <a:ea typeface="Open Sans"/>
              <a:cs typeface="Open Sans"/>
              <a:sym typeface="Open Sans"/>
            </a:endParaRPr>
          </a:p>
        </p:txBody>
      </p:sp>
      <p:sp>
        <p:nvSpPr>
          <p:cNvPr id="1614" name="Google Shape;1614;p89"/>
          <p:cNvSpPr/>
          <p:nvPr/>
        </p:nvSpPr>
        <p:spPr>
          <a:xfrm>
            <a:off x="22860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10</a:t>
            </a:r>
            <a:endParaRPr sz="1100">
              <a:solidFill>
                <a:schemeClr val="lt2"/>
              </a:solidFill>
              <a:latin typeface="Open Sans"/>
              <a:ea typeface="Open Sans"/>
              <a:cs typeface="Open Sans"/>
              <a:sym typeface="Open Sans"/>
            </a:endParaRPr>
          </a:p>
        </p:txBody>
      </p:sp>
      <p:sp>
        <p:nvSpPr>
          <p:cNvPr id="1615" name="Google Shape;1615;p89"/>
          <p:cNvSpPr/>
          <p:nvPr/>
        </p:nvSpPr>
        <p:spPr>
          <a:xfrm>
            <a:off x="251467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11</a:t>
            </a:r>
            <a:endParaRPr sz="1100">
              <a:solidFill>
                <a:schemeClr val="lt2"/>
              </a:solidFill>
              <a:latin typeface="Open Sans"/>
              <a:ea typeface="Open Sans"/>
              <a:cs typeface="Open Sans"/>
              <a:sym typeface="Open Sans"/>
            </a:endParaRPr>
          </a:p>
        </p:txBody>
      </p:sp>
      <p:sp>
        <p:nvSpPr>
          <p:cNvPr id="1616" name="Google Shape;1616;p89"/>
          <p:cNvSpPr/>
          <p:nvPr/>
        </p:nvSpPr>
        <p:spPr>
          <a:xfrm>
            <a:off x="274327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12</a:t>
            </a:r>
            <a:endParaRPr sz="1100">
              <a:solidFill>
                <a:schemeClr val="lt2"/>
              </a:solidFill>
              <a:latin typeface="Open Sans"/>
              <a:ea typeface="Open Sans"/>
              <a:cs typeface="Open Sans"/>
              <a:sym typeface="Open Sans"/>
            </a:endParaRPr>
          </a:p>
        </p:txBody>
      </p:sp>
      <p:sp>
        <p:nvSpPr>
          <p:cNvPr id="1617" name="Google Shape;1617;p89"/>
          <p:cNvSpPr/>
          <p:nvPr/>
        </p:nvSpPr>
        <p:spPr>
          <a:xfrm>
            <a:off x="297186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13</a:t>
            </a:r>
            <a:endParaRPr sz="1100">
              <a:solidFill>
                <a:schemeClr val="lt2"/>
              </a:solidFill>
              <a:latin typeface="Open Sans"/>
              <a:ea typeface="Open Sans"/>
              <a:cs typeface="Open Sans"/>
              <a:sym typeface="Open Sans"/>
            </a:endParaRPr>
          </a:p>
        </p:txBody>
      </p:sp>
      <p:sp>
        <p:nvSpPr>
          <p:cNvPr id="1618" name="Google Shape;1618;p89"/>
          <p:cNvSpPr/>
          <p:nvPr/>
        </p:nvSpPr>
        <p:spPr>
          <a:xfrm>
            <a:off x="320046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14</a:t>
            </a:r>
            <a:endParaRPr sz="1100">
              <a:solidFill>
                <a:schemeClr val="lt2"/>
              </a:solidFill>
              <a:latin typeface="Open Sans"/>
              <a:ea typeface="Open Sans"/>
              <a:cs typeface="Open Sans"/>
              <a:sym typeface="Open Sans"/>
            </a:endParaRPr>
          </a:p>
        </p:txBody>
      </p:sp>
      <p:sp>
        <p:nvSpPr>
          <p:cNvPr id="1619" name="Google Shape;1619;p89"/>
          <p:cNvSpPr/>
          <p:nvPr/>
        </p:nvSpPr>
        <p:spPr>
          <a:xfrm>
            <a:off x="342906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15</a:t>
            </a:r>
            <a:endParaRPr sz="1100">
              <a:solidFill>
                <a:schemeClr val="lt2"/>
              </a:solidFill>
              <a:latin typeface="Open Sans"/>
              <a:ea typeface="Open Sans"/>
              <a:cs typeface="Open Sans"/>
              <a:sym typeface="Open Sans"/>
            </a:endParaRPr>
          </a:p>
        </p:txBody>
      </p:sp>
      <p:sp>
        <p:nvSpPr>
          <p:cNvPr id="1620" name="Google Shape;1620;p89"/>
          <p:cNvSpPr/>
          <p:nvPr/>
        </p:nvSpPr>
        <p:spPr>
          <a:xfrm>
            <a:off x="3657659"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16</a:t>
            </a:r>
            <a:endParaRPr sz="1100">
              <a:solidFill>
                <a:schemeClr val="lt2"/>
              </a:solidFill>
              <a:latin typeface="Open Sans"/>
              <a:ea typeface="Open Sans"/>
              <a:cs typeface="Open Sans"/>
              <a:sym typeface="Open Sans"/>
            </a:endParaRPr>
          </a:p>
        </p:txBody>
      </p:sp>
      <p:sp>
        <p:nvSpPr>
          <p:cNvPr id="1621" name="Google Shape;1621;p89"/>
          <p:cNvSpPr/>
          <p:nvPr/>
        </p:nvSpPr>
        <p:spPr>
          <a:xfrm>
            <a:off x="3886256"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17</a:t>
            </a:r>
            <a:endParaRPr sz="1100">
              <a:solidFill>
                <a:schemeClr val="lt2"/>
              </a:solidFill>
              <a:latin typeface="Open Sans"/>
              <a:ea typeface="Open Sans"/>
              <a:cs typeface="Open Sans"/>
              <a:sym typeface="Open Sans"/>
            </a:endParaRPr>
          </a:p>
        </p:txBody>
      </p:sp>
      <p:sp>
        <p:nvSpPr>
          <p:cNvPr id="1622" name="Google Shape;1622;p89"/>
          <p:cNvSpPr/>
          <p:nvPr/>
        </p:nvSpPr>
        <p:spPr>
          <a:xfrm>
            <a:off x="4114853"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dk2"/>
                </a:solidFill>
                <a:latin typeface="Open Sans"/>
                <a:ea typeface="Open Sans"/>
                <a:cs typeface="Open Sans"/>
                <a:sym typeface="Open Sans"/>
              </a:rPr>
              <a:t>18</a:t>
            </a:r>
            <a:endParaRPr sz="1100" b="1">
              <a:solidFill>
                <a:schemeClr val="dk2"/>
              </a:solidFill>
              <a:latin typeface="Open Sans"/>
              <a:ea typeface="Open Sans"/>
              <a:cs typeface="Open Sans"/>
              <a:sym typeface="Open Sans"/>
            </a:endParaRPr>
          </a:p>
        </p:txBody>
      </p:sp>
      <p:sp>
        <p:nvSpPr>
          <p:cNvPr id="1623" name="Google Shape;1623;p89"/>
          <p:cNvSpPr/>
          <p:nvPr/>
        </p:nvSpPr>
        <p:spPr>
          <a:xfrm>
            <a:off x="43434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19</a:t>
            </a:r>
            <a:endParaRPr sz="1100">
              <a:solidFill>
                <a:schemeClr val="lt2"/>
              </a:solidFill>
              <a:latin typeface="Open Sans"/>
              <a:ea typeface="Open Sans"/>
              <a:cs typeface="Open Sans"/>
              <a:sym typeface="Open Sans"/>
            </a:endParaRPr>
          </a:p>
        </p:txBody>
      </p:sp>
      <p:sp>
        <p:nvSpPr>
          <p:cNvPr id="1624" name="Google Shape;1624;p89"/>
          <p:cNvSpPr/>
          <p:nvPr/>
        </p:nvSpPr>
        <p:spPr>
          <a:xfrm>
            <a:off x="4572047"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20</a:t>
            </a:r>
            <a:endParaRPr sz="1100">
              <a:solidFill>
                <a:schemeClr val="lt2"/>
              </a:solidFill>
              <a:latin typeface="Open Sans"/>
              <a:ea typeface="Open Sans"/>
              <a:cs typeface="Open Sans"/>
              <a:sym typeface="Open Sans"/>
            </a:endParaRPr>
          </a:p>
        </p:txBody>
      </p:sp>
      <p:sp>
        <p:nvSpPr>
          <p:cNvPr id="1625" name="Google Shape;1625;p89"/>
          <p:cNvSpPr/>
          <p:nvPr/>
        </p:nvSpPr>
        <p:spPr>
          <a:xfrm>
            <a:off x="4800650"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21</a:t>
            </a:r>
            <a:endParaRPr sz="1100">
              <a:solidFill>
                <a:schemeClr val="lt2"/>
              </a:solidFill>
              <a:latin typeface="Open Sans"/>
              <a:ea typeface="Open Sans"/>
              <a:cs typeface="Open Sans"/>
              <a:sym typeface="Open Sans"/>
            </a:endParaRPr>
          </a:p>
        </p:txBody>
      </p:sp>
      <p:sp>
        <p:nvSpPr>
          <p:cNvPr id="1626" name="Google Shape;1626;p89"/>
          <p:cNvSpPr/>
          <p:nvPr/>
        </p:nvSpPr>
        <p:spPr>
          <a:xfrm>
            <a:off x="502924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22</a:t>
            </a:r>
            <a:endParaRPr sz="1100">
              <a:solidFill>
                <a:schemeClr val="lt1"/>
              </a:solidFill>
              <a:latin typeface="Open Sans"/>
              <a:ea typeface="Open Sans"/>
              <a:cs typeface="Open Sans"/>
              <a:sym typeface="Open Sans"/>
            </a:endParaRPr>
          </a:p>
        </p:txBody>
      </p:sp>
      <p:sp>
        <p:nvSpPr>
          <p:cNvPr id="1627" name="Google Shape;1627;p89"/>
          <p:cNvSpPr/>
          <p:nvPr/>
        </p:nvSpPr>
        <p:spPr>
          <a:xfrm>
            <a:off x="525784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23</a:t>
            </a:r>
            <a:endParaRPr sz="1100">
              <a:solidFill>
                <a:schemeClr val="lt1"/>
              </a:solidFill>
              <a:latin typeface="Open Sans"/>
              <a:ea typeface="Open Sans"/>
              <a:cs typeface="Open Sans"/>
              <a:sym typeface="Open Sans"/>
            </a:endParaRPr>
          </a:p>
        </p:txBody>
      </p:sp>
      <p:sp>
        <p:nvSpPr>
          <p:cNvPr id="1628" name="Google Shape;1628;p89"/>
          <p:cNvSpPr/>
          <p:nvPr/>
        </p:nvSpPr>
        <p:spPr>
          <a:xfrm>
            <a:off x="5486441"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24</a:t>
            </a:r>
            <a:endParaRPr sz="1100">
              <a:solidFill>
                <a:schemeClr val="lt1"/>
              </a:solidFill>
              <a:latin typeface="Open Sans"/>
              <a:ea typeface="Open Sans"/>
              <a:cs typeface="Open Sans"/>
              <a:sym typeface="Open Sans"/>
            </a:endParaRPr>
          </a:p>
        </p:txBody>
      </p:sp>
      <p:sp>
        <p:nvSpPr>
          <p:cNvPr id="1629" name="Google Shape;1629;p89"/>
          <p:cNvSpPr/>
          <p:nvPr/>
        </p:nvSpPr>
        <p:spPr>
          <a:xfrm>
            <a:off x="5715037"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25</a:t>
            </a:r>
            <a:endParaRPr sz="1100" b="1">
              <a:solidFill>
                <a:schemeClr val="lt1"/>
              </a:solidFill>
              <a:latin typeface="Open Sans"/>
              <a:ea typeface="Open Sans"/>
              <a:cs typeface="Open Sans"/>
              <a:sym typeface="Open Sans"/>
            </a:endParaRPr>
          </a:p>
        </p:txBody>
      </p:sp>
      <p:sp>
        <p:nvSpPr>
          <p:cNvPr id="1630" name="Google Shape;1630;p89"/>
          <p:cNvSpPr/>
          <p:nvPr/>
        </p:nvSpPr>
        <p:spPr>
          <a:xfrm>
            <a:off x="5943634"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26</a:t>
            </a:r>
            <a:endParaRPr sz="1100">
              <a:solidFill>
                <a:schemeClr val="lt1"/>
              </a:solidFill>
              <a:latin typeface="Open Sans"/>
              <a:ea typeface="Open Sans"/>
              <a:cs typeface="Open Sans"/>
              <a:sym typeface="Open Sans"/>
            </a:endParaRPr>
          </a:p>
        </p:txBody>
      </p:sp>
      <p:sp>
        <p:nvSpPr>
          <p:cNvPr id="1631" name="Google Shape;1631;p89"/>
          <p:cNvSpPr/>
          <p:nvPr/>
        </p:nvSpPr>
        <p:spPr>
          <a:xfrm>
            <a:off x="6172231"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27</a:t>
            </a:r>
            <a:endParaRPr sz="1100">
              <a:solidFill>
                <a:schemeClr val="lt2"/>
              </a:solidFill>
              <a:latin typeface="Open Sans"/>
              <a:ea typeface="Open Sans"/>
              <a:cs typeface="Open Sans"/>
              <a:sym typeface="Open Sans"/>
            </a:endParaRPr>
          </a:p>
        </p:txBody>
      </p:sp>
      <p:sp>
        <p:nvSpPr>
          <p:cNvPr id="1632" name="Google Shape;1632;p89"/>
          <p:cNvSpPr/>
          <p:nvPr/>
        </p:nvSpPr>
        <p:spPr>
          <a:xfrm>
            <a:off x="6400828"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28</a:t>
            </a:r>
            <a:endParaRPr sz="1100">
              <a:solidFill>
                <a:schemeClr val="lt2"/>
              </a:solidFill>
              <a:latin typeface="Open Sans"/>
              <a:ea typeface="Open Sans"/>
              <a:cs typeface="Open Sans"/>
              <a:sym typeface="Open Sans"/>
            </a:endParaRPr>
          </a:p>
        </p:txBody>
      </p:sp>
      <p:sp>
        <p:nvSpPr>
          <p:cNvPr id="1633" name="Google Shape;1633;p89"/>
          <p:cNvSpPr/>
          <p:nvPr/>
        </p:nvSpPr>
        <p:spPr>
          <a:xfrm>
            <a:off x="6629425"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29</a:t>
            </a:r>
            <a:endParaRPr sz="1100">
              <a:solidFill>
                <a:schemeClr val="lt2"/>
              </a:solidFill>
              <a:latin typeface="Open Sans"/>
              <a:ea typeface="Open Sans"/>
              <a:cs typeface="Open Sans"/>
              <a:sym typeface="Open Sans"/>
            </a:endParaRPr>
          </a:p>
        </p:txBody>
      </p:sp>
      <p:sp>
        <p:nvSpPr>
          <p:cNvPr id="1634" name="Google Shape;1634;p89"/>
          <p:cNvSpPr/>
          <p:nvPr/>
        </p:nvSpPr>
        <p:spPr>
          <a:xfrm>
            <a:off x="6858022" y="4836350"/>
            <a:ext cx="228600" cy="183000"/>
          </a:xfrm>
          <a:prstGeom prst="rect">
            <a:avLst/>
          </a:prstGeom>
          <a:solidFill>
            <a:schemeClr val="l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2"/>
                </a:solidFill>
                <a:latin typeface="Open Sans"/>
                <a:ea typeface="Open Sans"/>
                <a:cs typeface="Open Sans"/>
                <a:sym typeface="Open Sans"/>
              </a:rPr>
              <a:t>30</a:t>
            </a:r>
            <a:endParaRPr sz="1100">
              <a:solidFill>
                <a:schemeClr val="lt2"/>
              </a:solidFill>
              <a:latin typeface="Open Sans"/>
              <a:ea typeface="Open Sans"/>
              <a:cs typeface="Open Sans"/>
              <a:sym typeface="Open Sans"/>
            </a:endParaRPr>
          </a:p>
        </p:txBody>
      </p:sp>
      <p:sp>
        <p:nvSpPr>
          <p:cNvPr id="1635" name="Google Shape;1635;p89"/>
          <p:cNvSpPr/>
          <p:nvPr/>
        </p:nvSpPr>
        <p:spPr>
          <a:xfrm>
            <a:off x="7086625" y="4836350"/>
            <a:ext cx="228600" cy="183000"/>
          </a:xfrm>
          <a:prstGeom prst="rect">
            <a:avLst/>
          </a:prstGeom>
          <a:solidFill>
            <a:srgbClr val="DF382C"/>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31</a:t>
            </a:r>
            <a:endParaRPr sz="1100" b="1">
              <a:solidFill>
                <a:schemeClr val="lt1"/>
              </a:solidFill>
              <a:latin typeface="Open Sans"/>
              <a:ea typeface="Open Sans"/>
              <a:cs typeface="Open Sans"/>
              <a:sym typeface="Open Sans"/>
            </a:endParaRPr>
          </a:p>
        </p:txBody>
      </p:sp>
      <p:sp>
        <p:nvSpPr>
          <p:cNvPr id="1636" name="Google Shape;1636;p89"/>
          <p:cNvSpPr/>
          <p:nvPr/>
        </p:nvSpPr>
        <p:spPr>
          <a:xfrm>
            <a:off x="7315222"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32</a:t>
            </a:r>
            <a:endParaRPr sz="1100">
              <a:solidFill>
                <a:schemeClr val="lt1"/>
              </a:solidFill>
              <a:latin typeface="Open Sans"/>
              <a:ea typeface="Open Sans"/>
              <a:cs typeface="Open Sans"/>
              <a:sym typeface="Open Sans"/>
            </a:endParaRPr>
          </a:p>
        </p:txBody>
      </p:sp>
      <p:sp>
        <p:nvSpPr>
          <p:cNvPr id="1637" name="Google Shape;1637;p89"/>
          <p:cNvSpPr/>
          <p:nvPr/>
        </p:nvSpPr>
        <p:spPr>
          <a:xfrm>
            <a:off x="7543819"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33</a:t>
            </a:r>
            <a:endParaRPr sz="1100">
              <a:solidFill>
                <a:schemeClr val="lt1"/>
              </a:solidFill>
              <a:latin typeface="Open Sans"/>
              <a:ea typeface="Open Sans"/>
              <a:cs typeface="Open Sans"/>
              <a:sym typeface="Open Sans"/>
            </a:endParaRPr>
          </a:p>
        </p:txBody>
      </p:sp>
      <p:sp>
        <p:nvSpPr>
          <p:cNvPr id="1638" name="Google Shape;1638;p89"/>
          <p:cNvSpPr/>
          <p:nvPr/>
        </p:nvSpPr>
        <p:spPr>
          <a:xfrm>
            <a:off x="7772416" y="4836350"/>
            <a:ext cx="228600" cy="183000"/>
          </a:xfrm>
          <a:prstGeom prst="rect">
            <a:avLst/>
          </a:prstGeom>
          <a:solidFill>
            <a:schemeClr val="dk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a:solidFill>
                  <a:schemeClr val="lt1"/>
                </a:solidFill>
                <a:latin typeface="Open Sans"/>
                <a:ea typeface="Open Sans"/>
                <a:cs typeface="Open Sans"/>
                <a:sym typeface="Open Sans"/>
              </a:rPr>
              <a:t>34</a:t>
            </a:r>
            <a:endParaRPr sz="1100">
              <a:solidFill>
                <a:schemeClr val="lt1"/>
              </a:solidFill>
              <a:latin typeface="Open Sans"/>
              <a:ea typeface="Open Sans"/>
              <a:cs typeface="Open Sans"/>
              <a:sym typeface="Open Sans"/>
            </a:endParaRPr>
          </a:p>
        </p:txBody>
      </p:sp>
      <p:sp>
        <p:nvSpPr>
          <p:cNvPr id="1639" name="Google Shape;1639;p89"/>
          <p:cNvSpPr/>
          <p:nvPr/>
        </p:nvSpPr>
        <p:spPr>
          <a:xfrm>
            <a:off x="8001012" y="4836350"/>
            <a:ext cx="228600" cy="183000"/>
          </a:xfrm>
          <a:prstGeom prst="rect">
            <a:avLst/>
          </a:prstGeom>
          <a:solidFill>
            <a:srgbClr val="89611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35</a:t>
            </a:r>
            <a:endParaRPr sz="1100" b="1">
              <a:solidFill>
                <a:schemeClr val="lt1"/>
              </a:solidFill>
              <a:latin typeface="Open Sans"/>
              <a:ea typeface="Open Sans"/>
              <a:cs typeface="Open Sans"/>
              <a:sym typeface="Open Sans"/>
            </a:endParaRPr>
          </a:p>
        </p:txBody>
      </p:sp>
      <p:sp>
        <p:nvSpPr>
          <p:cNvPr id="1640" name="Google Shape;1640;p89"/>
          <p:cNvSpPr/>
          <p:nvPr/>
        </p:nvSpPr>
        <p:spPr>
          <a:xfrm>
            <a:off x="108" y="4836350"/>
            <a:ext cx="228600" cy="183000"/>
          </a:xfrm>
          <a:prstGeom prst="rect">
            <a:avLst/>
          </a:prstGeom>
          <a:solidFill>
            <a:srgbClr val="6C348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100" b="1">
                <a:solidFill>
                  <a:schemeClr val="lt1"/>
                </a:solidFill>
                <a:latin typeface="Open Sans"/>
                <a:ea typeface="Open Sans"/>
                <a:cs typeface="Open Sans"/>
                <a:sym typeface="Open Sans"/>
              </a:rPr>
              <a:t>0</a:t>
            </a:r>
            <a:endParaRPr sz="1100" b="1">
              <a:solidFill>
                <a:schemeClr val="lt1"/>
              </a:solidFill>
              <a:latin typeface="Open Sans"/>
              <a:ea typeface="Open Sans"/>
              <a:cs typeface="Open Sans"/>
              <a:sym typeface="Open Sans"/>
            </a:endParaRPr>
          </a:p>
        </p:txBody>
      </p:sp>
      <p:sp>
        <p:nvSpPr>
          <p:cNvPr id="1641" name="Google Shape;1641;p89"/>
          <p:cNvSpPr txBox="1"/>
          <p:nvPr/>
        </p:nvSpPr>
        <p:spPr>
          <a:xfrm>
            <a:off x="395975" y="4420881"/>
            <a:ext cx="570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PT Sans"/>
                <a:ea typeface="PT Sans"/>
                <a:cs typeface="PT Sans"/>
                <a:sym typeface="PT Sans"/>
              </a:rPr>
              <a:t>TAVR</a:t>
            </a:r>
            <a:endParaRPr sz="1300">
              <a:solidFill>
                <a:schemeClr val="dk2"/>
              </a:solidFill>
              <a:latin typeface="PT Sans"/>
              <a:ea typeface="PT Sans"/>
              <a:cs typeface="PT Sans"/>
              <a:sym typeface="PT Sans"/>
            </a:endParaRPr>
          </a:p>
        </p:txBody>
      </p:sp>
      <p:cxnSp>
        <p:nvCxnSpPr>
          <p:cNvPr id="1642" name="Google Shape;1642;p89"/>
          <p:cNvCxnSpPr>
            <a:stCxn id="1641" idx="1"/>
            <a:endCxn id="1640" idx="0"/>
          </p:cNvCxnSpPr>
          <p:nvPr/>
        </p:nvCxnSpPr>
        <p:spPr>
          <a:xfrm flipH="1">
            <a:off x="114275" y="4613331"/>
            <a:ext cx="281700" cy="222900"/>
          </a:xfrm>
          <a:prstGeom prst="bentConnector2">
            <a:avLst/>
          </a:prstGeom>
          <a:noFill/>
          <a:ln w="19050" cap="flat" cmpd="sng">
            <a:solidFill>
              <a:schemeClr val="dk2"/>
            </a:solidFill>
            <a:prstDash val="solid"/>
            <a:round/>
            <a:headEnd type="none" w="med" len="med"/>
            <a:tailEnd type="triangle" w="med" len="med"/>
          </a:ln>
        </p:spPr>
      </p:cxnSp>
      <p:sp>
        <p:nvSpPr>
          <p:cNvPr id="1643" name="Google Shape;1643;p89"/>
          <p:cNvSpPr txBox="1"/>
          <p:nvPr/>
        </p:nvSpPr>
        <p:spPr>
          <a:xfrm>
            <a:off x="2813750" y="4206136"/>
            <a:ext cx="12432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Dysuria, UTI</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a:ea typeface="PT Sans"/>
                <a:cs typeface="PT Sans"/>
                <a:sym typeface="PT Sans"/>
              </a:rPr>
              <a:t>Rx Keflex</a:t>
            </a:r>
            <a:endParaRPr sz="1300">
              <a:solidFill>
                <a:srgbClr val="9E9E9E"/>
              </a:solidFill>
              <a:latin typeface="PT Sans"/>
              <a:ea typeface="PT Sans"/>
              <a:cs typeface="PT Sans"/>
              <a:sym typeface="PT Sans"/>
            </a:endParaRPr>
          </a:p>
        </p:txBody>
      </p:sp>
      <p:cxnSp>
        <p:nvCxnSpPr>
          <p:cNvPr id="1644" name="Google Shape;1644;p89"/>
          <p:cNvCxnSpPr>
            <a:stCxn id="1643" idx="3"/>
            <a:endCxn id="1622" idx="0"/>
          </p:cNvCxnSpPr>
          <p:nvPr/>
        </p:nvCxnSpPr>
        <p:spPr>
          <a:xfrm>
            <a:off x="4056950" y="4498636"/>
            <a:ext cx="172200" cy="337800"/>
          </a:xfrm>
          <a:prstGeom prst="bentConnector2">
            <a:avLst/>
          </a:prstGeom>
          <a:noFill/>
          <a:ln w="19050" cap="flat" cmpd="sng">
            <a:solidFill>
              <a:srgbClr val="9E9E9E"/>
            </a:solidFill>
            <a:prstDash val="solid"/>
            <a:round/>
            <a:headEnd type="none" w="med" len="med"/>
            <a:tailEnd type="triangle" w="med" len="med"/>
          </a:ln>
        </p:spPr>
      </p:cxnSp>
      <p:sp>
        <p:nvSpPr>
          <p:cNvPr id="1645" name="Google Shape;1645;p89"/>
          <p:cNvSpPr txBox="1"/>
          <p:nvPr/>
        </p:nvSpPr>
        <p:spPr>
          <a:xfrm>
            <a:off x="4634900" y="4209500"/>
            <a:ext cx="1017300" cy="585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rgbClr val="9E9E9E"/>
                </a:solidFill>
                <a:latin typeface="PT Sans"/>
                <a:ea typeface="PT Sans"/>
                <a:cs typeface="PT Sans"/>
                <a:sym typeface="PT Sans"/>
              </a:rPr>
              <a:t>PPM placed</a:t>
            </a:r>
            <a:endParaRPr sz="1300">
              <a:solidFill>
                <a:srgbClr val="9E9E9E"/>
              </a:solidFill>
              <a:latin typeface="PT Sans"/>
              <a:ea typeface="PT Sans"/>
              <a:cs typeface="PT Sans"/>
              <a:sym typeface="PT Sans"/>
            </a:endParaRPr>
          </a:p>
          <a:p>
            <a:pPr marL="0" lvl="0" indent="0" algn="r" rtl="0">
              <a:spcBef>
                <a:spcPts val="0"/>
              </a:spcBef>
              <a:spcAft>
                <a:spcPts val="0"/>
              </a:spcAft>
              <a:buNone/>
            </a:pPr>
            <a:r>
              <a:rPr lang="en" sz="1300">
                <a:solidFill>
                  <a:srgbClr val="9E9E9E"/>
                </a:solidFill>
                <a:latin typeface="PT Sans Narrow"/>
                <a:ea typeface="PT Sans Narrow"/>
                <a:cs typeface="PT Sans Narrow"/>
                <a:sym typeface="PT Sans Narrow"/>
              </a:rPr>
              <a:t>(TTE normal)</a:t>
            </a:r>
            <a:endParaRPr sz="1300">
              <a:solidFill>
                <a:srgbClr val="9E9E9E"/>
              </a:solidFill>
              <a:latin typeface="PT Sans Narrow"/>
              <a:ea typeface="PT Sans Narrow"/>
              <a:cs typeface="PT Sans Narrow"/>
              <a:sym typeface="PT Sans Narrow"/>
            </a:endParaRPr>
          </a:p>
        </p:txBody>
      </p:sp>
      <p:cxnSp>
        <p:nvCxnSpPr>
          <p:cNvPr id="1646" name="Google Shape;1646;p89"/>
          <p:cNvCxnSpPr>
            <a:stCxn id="1645" idx="3"/>
            <a:endCxn id="1629" idx="0"/>
          </p:cNvCxnSpPr>
          <p:nvPr/>
        </p:nvCxnSpPr>
        <p:spPr>
          <a:xfrm>
            <a:off x="5652200" y="4502000"/>
            <a:ext cx="177000" cy="334500"/>
          </a:xfrm>
          <a:prstGeom prst="bentConnector2">
            <a:avLst/>
          </a:prstGeom>
          <a:noFill/>
          <a:ln w="19050" cap="flat" cmpd="sng">
            <a:solidFill>
              <a:srgbClr val="9E9E9E"/>
            </a:solidFill>
            <a:prstDash val="solid"/>
            <a:round/>
            <a:headEnd type="none" w="med" len="med"/>
            <a:tailEnd type="triangle" w="med" len="med"/>
          </a:ln>
        </p:spPr>
      </p:cxnSp>
      <p:cxnSp>
        <p:nvCxnSpPr>
          <p:cNvPr id="1647" name="Google Shape;1647;p89"/>
          <p:cNvCxnSpPr>
            <a:stCxn id="1648" idx="3"/>
            <a:endCxn id="1635" idx="1"/>
          </p:cNvCxnSpPr>
          <p:nvPr/>
        </p:nvCxnSpPr>
        <p:spPr>
          <a:xfrm>
            <a:off x="6310425" y="3780525"/>
            <a:ext cx="776100" cy="1147200"/>
          </a:xfrm>
          <a:prstGeom prst="bentConnector3">
            <a:avLst>
              <a:gd name="adj1" fmla="val 50006"/>
            </a:avLst>
          </a:prstGeom>
          <a:noFill/>
          <a:ln w="19050" cap="flat" cmpd="sng">
            <a:solidFill>
              <a:srgbClr val="858585"/>
            </a:solidFill>
            <a:prstDash val="solid"/>
            <a:round/>
            <a:headEnd type="none" w="med" len="med"/>
            <a:tailEnd type="triangle" w="med" len="med"/>
          </a:ln>
        </p:spPr>
      </p:cxnSp>
      <p:cxnSp>
        <p:nvCxnSpPr>
          <p:cNvPr id="1649" name="Google Shape;1649;p89"/>
          <p:cNvCxnSpPr>
            <a:stCxn id="1650" idx="2"/>
            <a:endCxn id="1639" idx="0"/>
          </p:cNvCxnSpPr>
          <p:nvPr/>
        </p:nvCxnSpPr>
        <p:spPr>
          <a:xfrm rot="-5400000" flipH="1">
            <a:off x="6365100" y="3086050"/>
            <a:ext cx="1978500" cy="1522200"/>
          </a:xfrm>
          <a:prstGeom prst="bentConnector3">
            <a:avLst>
              <a:gd name="adj1" fmla="val 9143"/>
            </a:avLst>
          </a:prstGeom>
          <a:noFill/>
          <a:ln w="19050" cap="flat" cmpd="sng">
            <a:solidFill>
              <a:schemeClr val="dk2"/>
            </a:solidFill>
            <a:prstDash val="solid"/>
            <a:round/>
            <a:headEnd type="none" w="med" len="med"/>
            <a:tailEnd type="triangle" w="med" len="med"/>
          </a:ln>
        </p:spPr>
      </p:cxnSp>
      <p:sp>
        <p:nvSpPr>
          <p:cNvPr id="1651" name="Google Shape;1651;p89"/>
          <p:cNvSpPr/>
          <p:nvPr/>
        </p:nvSpPr>
        <p:spPr>
          <a:xfrm>
            <a:off x="3277725" y="2912500"/>
            <a:ext cx="2100000" cy="535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rgbClr val="DF382C"/>
                </a:solidFill>
                <a:latin typeface="PT Serif"/>
                <a:ea typeface="PT Serif"/>
                <a:cs typeface="PT Serif"/>
                <a:sym typeface="PT Serif"/>
              </a:rPr>
              <a:t>Corynebacterium amycolatum </a:t>
            </a:r>
            <a:r>
              <a:rPr lang="en" sz="1300">
                <a:latin typeface="PT Serif"/>
                <a:ea typeface="PT Serif"/>
                <a:cs typeface="PT Serif"/>
                <a:sym typeface="PT Serif"/>
              </a:rPr>
              <a:t>(Both sets)</a:t>
            </a:r>
            <a:endParaRPr sz="1300">
              <a:latin typeface="PT Serif"/>
              <a:ea typeface="PT Serif"/>
              <a:cs typeface="PT Serif"/>
              <a:sym typeface="PT Serif"/>
            </a:endParaRPr>
          </a:p>
        </p:txBody>
      </p:sp>
      <p:sp>
        <p:nvSpPr>
          <p:cNvPr id="1648" name="Google Shape;1648;p89"/>
          <p:cNvSpPr txBox="1"/>
          <p:nvPr/>
        </p:nvSpPr>
        <p:spPr>
          <a:xfrm>
            <a:off x="3310425" y="3588075"/>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300">
                <a:solidFill>
                  <a:schemeClr val="dk2"/>
                </a:solidFill>
                <a:latin typeface="Open Sans"/>
                <a:ea typeface="Open Sans"/>
                <a:cs typeface="Open Sans"/>
                <a:sym typeface="Open Sans"/>
              </a:rPr>
              <a:t>Develops </a:t>
            </a:r>
            <a:r>
              <a:rPr lang="en" sz="1300" b="1">
                <a:solidFill>
                  <a:srgbClr val="DF382C"/>
                </a:solidFill>
                <a:latin typeface="Open Sans"/>
                <a:ea typeface="Open Sans"/>
                <a:cs typeface="Open Sans"/>
                <a:sym typeface="Open Sans"/>
              </a:rPr>
              <a:t>isolated fevers</a:t>
            </a:r>
            <a:r>
              <a:rPr lang="en" sz="1300">
                <a:solidFill>
                  <a:schemeClr val="dk2"/>
                </a:solidFill>
                <a:latin typeface="Open Sans"/>
                <a:ea typeface="Open Sans"/>
                <a:cs typeface="Open Sans"/>
                <a:sym typeface="Open Sans"/>
              </a:rPr>
              <a:t> (to 101.5)</a:t>
            </a:r>
            <a:endParaRPr/>
          </a:p>
        </p:txBody>
      </p:sp>
      <p:cxnSp>
        <p:nvCxnSpPr>
          <p:cNvPr id="1652" name="Google Shape;1652;p89"/>
          <p:cNvCxnSpPr>
            <a:stCxn id="1651" idx="3"/>
            <a:endCxn id="1635" idx="0"/>
          </p:cNvCxnSpPr>
          <p:nvPr/>
        </p:nvCxnSpPr>
        <p:spPr>
          <a:xfrm>
            <a:off x="5377725" y="3180100"/>
            <a:ext cx="1823100" cy="1656300"/>
          </a:xfrm>
          <a:prstGeom prst="bentConnector2">
            <a:avLst/>
          </a:prstGeom>
          <a:noFill/>
          <a:ln w="19050" cap="flat" cmpd="sng">
            <a:solidFill>
              <a:srgbClr val="858585"/>
            </a:solidFill>
            <a:prstDash val="solid"/>
            <a:round/>
            <a:headEnd type="none" w="med" len="med"/>
            <a:tailEnd type="triangle" w="med" len="med"/>
          </a:ln>
        </p:spPr>
      </p:cxnSp>
      <p:sp>
        <p:nvSpPr>
          <p:cNvPr id="1650" name="Google Shape;1650;p89"/>
          <p:cNvSpPr txBox="1"/>
          <p:nvPr/>
        </p:nvSpPr>
        <p:spPr>
          <a:xfrm>
            <a:off x="4572000" y="1272400"/>
            <a:ext cx="40425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896110"/>
                </a:solidFill>
                <a:latin typeface="PT Sans"/>
                <a:ea typeface="PT Sans"/>
                <a:cs typeface="PT Sans"/>
                <a:sym typeface="PT Sans"/>
              </a:rPr>
              <a:t>Transthoracic echo</a:t>
            </a:r>
            <a:endParaRPr sz="1300" b="1">
              <a:solidFill>
                <a:srgbClr val="896110"/>
              </a:solidFill>
              <a:latin typeface="PT Sans"/>
              <a:ea typeface="PT Sans"/>
              <a:cs typeface="PT Sans"/>
              <a:sym typeface="PT Sans"/>
            </a:endParaRPr>
          </a:p>
          <a:p>
            <a:pPr marL="457200" lvl="0" indent="-311150" algn="l" rtl="0">
              <a:spcBef>
                <a:spcPts val="0"/>
              </a:spcBef>
              <a:spcAft>
                <a:spcPts val="0"/>
              </a:spcAft>
              <a:buClr>
                <a:schemeClr val="dk2"/>
              </a:buClr>
              <a:buSzPts val="1300"/>
              <a:buFont typeface="PT Sans Narrow"/>
              <a:buChar char="●"/>
            </a:pPr>
            <a:r>
              <a:rPr lang="en" sz="1300">
                <a:solidFill>
                  <a:schemeClr val="dk2"/>
                </a:solidFill>
                <a:latin typeface="PT Sans Narrow"/>
                <a:ea typeface="PT Sans Narrow"/>
                <a:cs typeface="PT Sans Narrow"/>
                <a:sym typeface="PT Sans Narrow"/>
              </a:rPr>
              <a:t>There is no gross evidence of infective endocarditis</a:t>
            </a:r>
            <a:endParaRPr sz="1300">
              <a:solidFill>
                <a:schemeClr val="dk2"/>
              </a:solidFill>
              <a:latin typeface="PT Sans Narrow"/>
              <a:ea typeface="PT Sans Narrow"/>
              <a:cs typeface="PT Sans Narrow"/>
              <a:sym typeface="PT Sans Narrow"/>
            </a:endParaRPr>
          </a:p>
          <a:p>
            <a:pPr marL="457200" lvl="0" indent="-311150" algn="l" rtl="0">
              <a:spcBef>
                <a:spcPts val="0"/>
              </a:spcBef>
              <a:spcAft>
                <a:spcPts val="0"/>
              </a:spcAft>
              <a:buClr>
                <a:schemeClr val="dk2"/>
              </a:buClr>
              <a:buSzPts val="1300"/>
              <a:buFont typeface="PT Sans"/>
              <a:buChar char="●"/>
            </a:pPr>
            <a:r>
              <a:rPr lang="en" sz="1300">
                <a:solidFill>
                  <a:srgbClr val="9E9E9E"/>
                </a:solidFill>
                <a:latin typeface="PT Sans Narrow"/>
                <a:ea typeface="PT Sans Narrow"/>
                <a:cs typeface="PT Sans Narrow"/>
                <a:sym typeface="PT Sans Narrow"/>
              </a:rPr>
              <a:t>Ejection Fraction is 65.8 %. Left ventricular systolic function is normal....</a:t>
            </a:r>
            <a:r>
              <a:rPr lang="en" sz="1300">
                <a:solidFill>
                  <a:schemeClr val="dk2"/>
                </a:solidFill>
                <a:latin typeface="PT Sans"/>
                <a:ea typeface="PT Sans"/>
                <a:cs typeface="PT Sans"/>
                <a:sym typeface="PT Sans"/>
              </a:rPr>
              <a:t>There appears to be a </a:t>
            </a:r>
            <a:r>
              <a:rPr lang="en" sz="1300" b="1">
                <a:solidFill>
                  <a:schemeClr val="dk2"/>
                </a:solidFill>
                <a:latin typeface="PT Sans"/>
                <a:ea typeface="PT Sans"/>
                <a:cs typeface="PT Sans"/>
                <a:sym typeface="PT Sans"/>
              </a:rPr>
              <a:t>turbulent flow across the interventricular septum</a:t>
            </a:r>
            <a:r>
              <a:rPr lang="en" sz="1300">
                <a:solidFill>
                  <a:schemeClr val="dk2"/>
                </a:solidFill>
                <a:latin typeface="PT Sans"/>
                <a:ea typeface="PT Sans"/>
                <a:cs typeface="PT Sans"/>
                <a:sym typeface="PT Sans"/>
              </a:rPr>
              <a:t>, suggestive of a </a:t>
            </a:r>
            <a:r>
              <a:rPr lang="en" sz="1300">
                <a:solidFill>
                  <a:srgbClr val="3B71CA"/>
                </a:solidFill>
                <a:latin typeface="PT Sans"/>
                <a:ea typeface="PT Sans"/>
                <a:cs typeface="PT Sans"/>
                <a:sym typeface="PT Sans"/>
              </a:rPr>
              <a:t>ventricular septal defect</a:t>
            </a:r>
            <a:endParaRPr sz="1300">
              <a:solidFill>
                <a:srgbClr val="3B71CA"/>
              </a:solidFill>
              <a:latin typeface="PT Sans"/>
              <a:ea typeface="PT Sans"/>
              <a:cs typeface="PT Sans"/>
              <a:sym typeface="PT Sans"/>
            </a:endParaRPr>
          </a:p>
          <a:p>
            <a:pPr marL="457200" lvl="0" indent="-311150" algn="l" rtl="0">
              <a:spcBef>
                <a:spcPts val="0"/>
              </a:spcBef>
              <a:spcAft>
                <a:spcPts val="0"/>
              </a:spcAft>
              <a:buClr>
                <a:srgbClr val="9E9E9E"/>
              </a:buClr>
              <a:buSzPts val="1300"/>
              <a:buFont typeface="PT Sans Narrow"/>
              <a:buChar char="●"/>
            </a:pPr>
            <a:r>
              <a:rPr lang="en" sz="1300">
                <a:solidFill>
                  <a:srgbClr val="9E9E9E"/>
                </a:solidFill>
                <a:latin typeface="PT Sans Narrow"/>
                <a:ea typeface="PT Sans Narrow"/>
                <a:cs typeface="PT Sans Narrow"/>
                <a:sym typeface="PT Sans Narrow"/>
              </a:rPr>
              <a:t>Normal right ventricular size</a:t>
            </a:r>
            <a:endParaRPr sz="1300">
              <a:solidFill>
                <a:srgbClr val="9E9E9E"/>
              </a:solidFill>
              <a:latin typeface="PT Sans Narrow"/>
              <a:ea typeface="PT Sans Narrow"/>
              <a:cs typeface="PT Sans Narrow"/>
              <a:sym typeface="PT Sans Narrow"/>
            </a:endParaRPr>
          </a:p>
        </p:txBody>
      </p:sp>
      <p:cxnSp>
        <p:nvCxnSpPr>
          <p:cNvPr id="1653" name="Google Shape;1653;p89"/>
          <p:cNvCxnSpPr>
            <a:stCxn id="1604" idx="3"/>
            <a:endCxn id="1650" idx="1"/>
          </p:cNvCxnSpPr>
          <p:nvPr/>
        </p:nvCxnSpPr>
        <p:spPr>
          <a:xfrm>
            <a:off x="3886250" y="2064025"/>
            <a:ext cx="685800" cy="1200"/>
          </a:xfrm>
          <a:prstGeom prst="straightConnector1">
            <a:avLst/>
          </a:prstGeom>
          <a:noFill/>
          <a:ln w="9525" cap="flat" cmpd="sng">
            <a:solidFill>
              <a:schemeClr val="dk2"/>
            </a:solidFill>
            <a:prstDash val="solid"/>
            <a:round/>
            <a:headEnd type="none" w="med" len="med"/>
            <a:tailEnd type="stealth" w="med" len="med"/>
          </a:ln>
        </p:spPr>
      </p:cxnSp>
      <p:sp>
        <p:nvSpPr>
          <p:cNvPr id="1654" name="Google Shape;1654;p89"/>
          <p:cNvSpPr txBox="1">
            <a:spLocks noGrp="1"/>
          </p:cNvSpPr>
          <p:nvPr>
            <p:ph type="body" idx="1"/>
          </p:nvPr>
        </p:nvSpPr>
        <p:spPr>
          <a:xfrm>
            <a:off x="272150" y="2852350"/>
            <a:ext cx="2158800" cy="655500"/>
          </a:xfrm>
          <a:prstGeom prst="rect">
            <a:avLst/>
          </a:prstGeom>
          <a:solidFill>
            <a:schemeClr val="lt2"/>
          </a:solidFill>
        </p:spPr>
        <p:txBody>
          <a:bodyPr spcFirstLastPara="1" wrap="square" lIns="91425" tIns="91425" rIns="91425" bIns="91425" anchor="t" anchorCtr="0">
            <a:normAutofit/>
          </a:bodyPr>
          <a:lstStyle/>
          <a:p>
            <a:pPr marL="0" lvl="0" indent="0" algn="l" rtl="0">
              <a:spcBef>
                <a:spcPts val="0"/>
              </a:spcBef>
              <a:spcAft>
                <a:spcPts val="0"/>
              </a:spcAft>
              <a:buNone/>
            </a:pPr>
            <a:r>
              <a:rPr lang="en" b="1">
                <a:latin typeface="PT Serif"/>
                <a:ea typeface="PT Serif"/>
                <a:cs typeface="PT Serif"/>
                <a:sym typeface="PT Serif"/>
              </a:rPr>
              <a:t>Micro </a:t>
            </a:r>
            <a:r>
              <a:rPr lang="en" b="1">
                <a:solidFill>
                  <a:srgbClr val="0C622E"/>
                </a:solidFill>
                <a:latin typeface="PT Serif"/>
                <a:ea typeface="PT Serif"/>
                <a:cs typeface="PT Serif"/>
                <a:sym typeface="PT Serif"/>
              </a:rPr>
              <a:t>Minor Criteria</a:t>
            </a:r>
            <a:r>
              <a:rPr lang="en">
                <a:latin typeface="PT Sans"/>
                <a:ea typeface="PT Sans"/>
                <a:cs typeface="PT Sans"/>
                <a:sym typeface="PT Sans"/>
              </a:rPr>
              <a:t> </a:t>
            </a:r>
            <a:endParaRPr>
              <a:latin typeface="PT Sans"/>
              <a:ea typeface="PT Sans"/>
              <a:cs typeface="PT Sans"/>
              <a:sym typeface="PT Sans"/>
            </a:endParaRPr>
          </a:p>
          <a:p>
            <a:pPr marL="0" lvl="0" indent="0" algn="l" rtl="0">
              <a:spcBef>
                <a:spcPts val="0"/>
              </a:spcBef>
              <a:spcAft>
                <a:spcPts val="0"/>
              </a:spcAft>
              <a:buNone/>
            </a:pPr>
            <a:r>
              <a:rPr lang="en">
                <a:latin typeface="PT Sans"/>
                <a:ea typeface="PT Sans"/>
                <a:cs typeface="PT Sans"/>
                <a:sym typeface="PT Sans"/>
              </a:rPr>
              <a:t>(+) BCx not meeting Major</a:t>
            </a:r>
            <a:endParaRPr>
              <a:latin typeface="PT Sans Narrow"/>
              <a:ea typeface="PT Sans Narrow"/>
              <a:cs typeface="PT Sans Narrow"/>
              <a:sym typeface="PT Sans Narrow"/>
            </a:endParaRPr>
          </a:p>
        </p:txBody>
      </p:sp>
      <p:sp>
        <p:nvSpPr>
          <p:cNvPr id="1655" name="Google Shape;1655;p89"/>
          <p:cNvSpPr txBox="1">
            <a:spLocks noGrp="1"/>
          </p:cNvSpPr>
          <p:nvPr>
            <p:ph type="body" idx="1"/>
          </p:nvPr>
        </p:nvSpPr>
        <p:spPr>
          <a:xfrm>
            <a:off x="272150" y="3593213"/>
            <a:ext cx="1823100" cy="384900"/>
          </a:xfrm>
          <a:prstGeom prst="rect">
            <a:avLst/>
          </a:prstGeom>
          <a:solidFill>
            <a:schemeClr val="lt2"/>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latin typeface="PT Serif"/>
                <a:ea typeface="PT Serif"/>
                <a:cs typeface="PT Serif"/>
                <a:sym typeface="PT Serif"/>
              </a:rPr>
              <a:t>Fever </a:t>
            </a:r>
            <a:r>
              <a:rPr lang="en" b="1">
                <a:solidFill>
                  <a:srgbClr val="0C622E"/>
                </a:solidFill>
                <a:latin typeface="PT Serif"/>
                <a:ea typeface="PT Serif"/>
                <a:cs typeface="PT Serif"/>
                <a:sym typeface="PT Serif"/>
              </a:rPr>
              <a:t>Minor Criteria</a:t>
            </a:r>
            <a:endParaRPr>
              <a:latin typeface="PT Sans Narrow"/>
              <a:ea typeface="PT Sans Narrow"/>
              <a:cs typeface="PT Sans Narrow"/>
              <a:sym typeface="PT Sans Narrow"/>
            </a:endParaRPr>
          </a:p>
        </p:txBody>
      </p:sp>
      <p:cxnSp>
        <p:nvCxnSpPr>
          <p:cNvPr id="1656" name="Google Shape;1656;p89"/>
          <p:cNvCxnSpPr>
            <a:stCxn id="1654" idx="3"/>
            <a:endCxn id="1651" idx="1"/>
          </p:cNvCxnSpPr>
          <p:nvPr/>
        </p:nvCxnSpPr>
        <p:spPr>
          <a:xfrm>
            <a:off x="2430950" y="3180100"/>
            <a:ext cx="846900" cy="0"/>
          </a:xfrm>
          <a:prstGeom prst="straightConnector1">
            <a:avLst/>
          </a:prstGeom>
          <a:noFill/>
          <a:ln w="9525" cap="flat" cmpd="sng">
            <a:solidFill>
              <a:schemeClr val="dk2"/>
            </a:solidFill>
            <a:prstDash val="solid"/>
            <a:round/>
            <a:headEnd type="none" w="med" len="med"/>
            <a:tailEnd type="stealth" w="med" len="med"/>
          </a:ln>
        </p:spPr>
      </p:cxnSp>
      <p:cxnSp>
        <p:nvCxnSpPr>
          <p:cNvPr id="1657" name="Google Shape;1657;p89"/>
          <p:cNvCxnSpPr>
            <a:stCxn id="1655" idx="3"/>
            <a:endCxn id="1648" idx="1"/>
          </p:cNvCxnSpPr>
          <p:nvPr/>
        </p:nvCxnSpPr>
        <p:spPr>
          <a:xfrm rot="10800000" flipH="1">
            <a:off x="2095250" y="3780563"/>
            <a:ext cx="1215300" cy="5100"/>
          </a:xfrm>
          <a:prstGeom prst="straightConnector1">
            <a:avLst/>
          </a:prstGeom>
          <a:noFill/>
          <a:ln w="9525" cap="flat" cmpd="sng">
            <a:solidFill>
              <a:schemeClr val="dk2"/>
            </a:solidFill>
            <a:prstDash val="solid"/>
            <a:round/>
            <a:headEnd type="none" w="med" len="med"/>
            <a:tailEnd type="stealth" w="med" len="med"/>
          </a:ln>
        </p:spPr>
      </p:cxnSp>
      <p:sp>
        <p:nvSpPr>
          <p:cNvPr id="1658" name="Google Shape;1658;p89"/>
          <p:cNvSpPr txBox="1">
            <a:spLocks noGrp="1"/>
          </p:cNvSpPr>
          <p:nvPr>
            <p:ph type="body" idx="1"/>
          </p:nvPr>
        </p:nvSpPr>
        <p:spPr>
          <a:xfrm>
            <a:off x="272150" y="4047600"/>
            <a:ext cx="1823100" cy="384900"/>
          </a:xfrm>
          <a:prstGeom prst="rect">
            <a:avLst/>
          </a:prstGeom>
          <a:solidFill>
            <a:schemeClr val="lt2"/>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latin typeface="PT Serif"/>
                <a:ea typeface="PT Serif"/>
                <a:cs typeface="PT Serif"/>
                <a:sym typeface="PT Serif"/>
              </a:rPr>
              <a:t>Predisposition </a:t>
            </a:r>
            <a:r>
              <a:rPr lang="en" b="1">
                <a:solidFill>
                  <a:srgbClr val="0C622E"/>
                </a:solidFill>
                <a:latin typeface="PT Serif"/>
                <a:ea typeface="PT Serif"/>
                <a:cs typeface="PT Serif"/>
                <a:sym typeface="PT Serif"/>
              </a:rPr>
              <a:t>Minor </a:t>
            </a:r>
            <a:endParaRPr>
              <a:latin typeface="PT Sans Narrow"/>
              <a:ea typeface="PT Sans Narrow"/>
              <a:cs typeface="PT Sans Narrow"/>
              <a:sym typeface="PT Sans Narrow"/>
            </a:endParaRPr>
          </a:p>
        </p:txBody>
      </p:sp>
      <p:cxnSp>
        <p:nvCxnSpPr>
          <p:cNvPr id="1659" name="Google Shape;1659;p89"/>
          <p:cNvCxnSpPr>
            <a:stCxn id="1658" idx="3"/>
            <a:endCxn id="1641" idx="3"/>
          </p:cNvCxnSpPr>
          <p:nvPr/>
        </p:nvCxnSpPr>
        <p:spPr>
          <a:xfrm flipH="1">
            <a:off x="966950" y="4240050"/>
            <a:ext cx="1128300" cy="373200"/>
          </a:xfrm>
          <a:prstGeom prst="bentConnector3">
            <a:avLst>
              <a:gd name="adj1" fmla="val -21105"/>
            </a:avLst>
          </a:prstGeom>
          <a:noFill/>
          <a:ln w="9525" cap="flat" cmpd="sng">
            <a:solidFill>
              <a:schemeClr val="dk2"/>
            </a:solidFill>
            <a:prstDash val="solid"/>
            <a:round/>
            <a:headEnd type="none" w="med" len="med"/>
            <a:tailEnd type="triangle" w="med" len="med"/>
          </a:ln>
        </p:spPr>
      </p:cxnSp>
      <p:sp>
        <p:nvSpPr>
          <p:cNvPr id="1660" name="Google Shape;1660;p89"/>
          <p:cNvSpPr/>
          <p:nvPr/>
        </p:nvSpPr>
        <p:spPr>
          <a:xfrm>
            <a:off x="-3521" y="4011619"/>
            <a:ext cx="2402100" cy="8250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61" name="Google Shape;1661;p89"/>
          <p:cNvSpPr/>
          <p:nvPr/>
        </p:nvSpPr>
        <p:spPr>
          <a:xfrm>
            <a:off x="114275" y="3551850"/>
            <a:ext cx="6057900" cy="426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62" name="Google Shape;1662;p89"/>
          <p:cNvSpPr/>
          <p:nvPr/>
        </p:nvSpPr>
        <p:spPr>
          <a:xfrm>
            <a:off x="228700" y="2825275"/>
            <a:ext cx="5029200" cy="72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63" name="Google Shape;1663;p89"/>
          <p:cNvSpPr/>
          <p:nvPr/>
        </p:nvSpPr>
        <p:spPr>
          <a:xfrm>
            <a:off x="100" y="4836225"/>
            <a:ext cx="8001000" cy="257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pic>
        <p:nvPicPr>
          <p:cNvPr id="1668" name="Google Shape;1668;p90"/>
          <p:cNvPicPr preferRelativeResize="0"/>
          <p:nvPr/>
        </p:nvPicPr>
        <p:blipFill>
          <a:blip r:embed="rId3">
            <a:alphaModFix/>
          </a:blip>
          <a:stretch>
            <a:fillRect/>
          </a:stretch>
        </p:blipFill>
        <p:spPr>
          <a:xfrm>
            <a:off x="4631850" y="728125"/>
            <a:ext cx="4337300" cy="4337300"/>
          </a:xfrm>
          <a:prstGeom prst="rect">
            <a:avLst/>
          </a:prstGeom>
          <a:noFill/>
          <a:ln>
            <a:noFill/>
          </a:ln>
        </p:spPr>
      </p:pic>
      <p:sp>
        <p:nvSpPr>
          <p:cNvPr id="1669" name="Google Shape;1669;p90"/>
          <p:cNvSpPr txBox="1">
            <a:spLocks noGrp="1"/>
          </p:cNvSpPr>
          <p:nvPr>
            <p:ph type="title"/>
          </p:nvPr>
        </p:nvSpPr>
        <p:spPr>
          <a:xfrm>
            <a:off x="729450" y="632850"/>
            <a:ext cx="37743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Not so (PEN)fast…</a:t>
            </a:r>
            <a:endParaRPr/>
          </a:p>
        </p:txBody>
      </p:sp>
      <p:sp>
        <p:nvSpPr>
          <p:cNvPr id="1670" name="Google Shape;1670;p90"/>
          <p:cNvSpPr txBox="1">
            <a:spLocks noGrp="1"/>
          </p:cNvSpPr>
          <p:nvPr>
            <p:ph type="body" idx="1"/>
          </p:nvPr>
        </p:nvSpPr>
        <p:spPr>
          <a:xfrm>
            <a:off x="729325" y="1393075"/>
            <a:ext cx="37743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Oh I almost forgot…</a:t>
            </a:r>
            <a:endParaRPr/>
          </a:p>
        </p:txBody>
      </p:sp>
      <p:grpSp>
        <p:nvGrpSpPr>
          <p:cNvPr id="1671" name="Google Shape;1671;p90"/>
          <p:cNvGrpSpPr/>
          <p:nvPr/>
        </p:nvGrpSpPr>
        <p:grpSpPr>
          <a:xfrm>
            <a:off x="631225" y="2009450"/>
            <a:ext cx="2362200" cy="622750"/>
            <a:chOff x="152400" y="545300"/>
            <a:chExt cx="2362200" cy="622750"/>
          </a:xfrm>
        </p:grpSpPr>
        <p:pic>
          <p:nvPicPr>
            <p:cNvPr id="1672" name="Google Shape;1672;p90"/>
            <p:cNvPicPr preferRelativeResize="0"/>
            <p:nvPr/>
          </p:nvPicPr>
          <p:blipFill rotWithShape="1">
            <a:blip r:embed="rId4">
              <a:alphaModFix/>
            </a:blip>
            <a:srcRect r="49277"/>
            <a:stretch/>
          </p:blipFill>
          <p:spPr>
            <a:xfrm>
              <a:off x="152400" y="545300"/>
              <a:ext cx="2241800" cy="622750"/>
            </a:xfrm>
            <a:prstGeom prst="rect">
              <a:avLst/>
            </a:prstGeom>
            <a:noFill/>
            <a:ln>
              <a:noFill/>
            </a:ln>
          </p:spPr>
        </p:pic>
        <p:pic>
          <p:nvPicPr>
            <p:cNvPr id="1673" name="Google Shape;1673;p90"/>
            <p:cNvPicPr preferRelativeResize="0"/>
            <p:nvPr/>
          </p:nvPicPr>
          <p:blipFill rotWithShape="1">
            <a:blip r:embed="rId4">
              <a:alphaModFix/>
            </a:blip>
            <a:srcRect l="93947"/>
            <a:stretch/>
          </p:blipFill>
          <p:spPr>
            <a:xfrm>
              <a:off x="2247100" y="545300"/>
              <a:ext cx="267500" cy="622750"/>
            </a:xfrm>
            <a:prstGeom prst="rect">
              <a:avLst/>
            </a:prstGeom>
            <a:noFill/>
            <a:ln>
              <a:noFill/>
            </a:ln>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grpSp>
        <p:nvGrpSpPr>
          <p:cNvPr id="1678" name="Google Shape;1678;p91"/>
          <p:cNvGrpSpPr/>
          <p:nvPr/>
        </p:nvGrpSpPr>
        <p:grpSpPr>
          <a:xfrm>
            <a:off x="3428668" y="0"/>
            <a:ext cx="4875657" cy="5143501"/>
            <a:chOff x="2744343" y="0"/>
            <a:chExt cx="4875657" cy="5143501"/>
          </a:xfrm>
        </p:grpSpPr>
        <p:pic>
          <p:nvPicPr>
            <p:cNvPr id="1679" name="Google Shape;1679;p91"/>
            <p:cNvPicPr preferRelativeResize="0"/>
            <p:nvPr/>
          </p:nvPicPr>
          <p:blipFill rotWithShape="1">
            <a:blip r:embed="rId3">
              <a:alphaModFix/>
            </a:blip>
            <a:srcRect r="74823"/>
            <a:stretch/>
          </p:blipFill>
          <p:spPr>
            <a:xfrm>
              <a:off x="2744343" y="0"/>
              <a:ext cx="1611251" cy="5143501"/>
            </a:xfrm>
            <a:prstGeom prst="rect">
              <a:avLst/>
            </a:prstGeom>
            <a:noFill/>
            <a:ln>
              <a:noFill/>
            </a:ln>
          </p:spPr>
        </p:pic>
        <p:pic>
          <p:nvPicPr>
            <p:cNvPr id="1680" name="Google Shape;1680;p91"/>
            <p:cNvPicPr preferRelativeResize="0"/>
            <p:nvPr/>
          </p:nvPicPr>
          <p:blipFill rotWithShape="1">
            <a:blip r:embed="rId3">
              <a:alphaModFix/>
            </a:blip>
            <a:srcRect l="48741"/>
            <a:stretch/>
          </p:blipFill>
          <p:spPr>
            <a:xfrm>
              <a:off x="4339550" y="0"/>
              <a:ext cx="3280450" cy="5143501"/>
            </a:xfrm>
            <a:prstGeom prst="rect">
              <a:avLst/>
            </a:prstGeom>
            <a:noFill/>
            <a:ln>
              <a:noFill/>
            </a:ln>
          </p:spPr>
        </p:pic>
      </p:grpSp>
      <p:grpSp>
        <p:nvGrpSpPr>
          <p:cNvPr id="1681" name="Google Shape;1681;p91"/>
          <p:cNvGrpSpPr/>
          <p:nvPr/>
        </p:nvGrpSpPr>
        <p:grpSpPr>
          <a:xfrm>
            <a:off x="631225" y="2009450"/>
            <a:ext cx="2362200" cy="622750"/>
            <a:chOff x="152400" y="545300"/>
            <a:chExt cx="2362200" cy="622750"/>
          </a:xfrm>
        </p:grpSpPr>
        <p:pic>
          <p:nvPicPr>
            <p:cNvPr id="1682" name="Google Shape;1682;p91"/>
            <p:cNvPicPr preferRelativeResize="0"/>
            <p:nvPr/>
          </p:nvPicPr>
          <p:blipFill rotWithShape="1">
            <a:blip r:embed="rId4">
              <a:alphaModFix/>
            </a:blip>
            <a:srcRect r="49277"/>
            <a:stretch/>
          </p:blipFill>
          <p:spPr>
            <a:xfrm>
              <a:off x="152400" y="545300"/>
              <a:ext cx="2241800" cy="622750"/>
            </a:xfrm>
            <a:prstGeom prst="rect">
              <a:avLst/>
            </a:prstGeom>
            <a:noFill/>
            <a:ln>
              <a:noFill/>
            </a:ln>
          </p:spPr>
        </p:pic>
        <p:pic>
          <p:nvPicPr>
            <p:cNvPr id="1683" name="Google Shape;1683;p91"/>
            <p:cNvPicPr preferRelativeResize="0"/>
            <p:nvPr/>
          </p:nvPicPr>
          <p:blipFill rotWithShape="1">
            <a:blip r:embed="rId4">
              <a:alphaModFix/>
            </a:blip>
            <a:srcRect l="93947"/>
            <a:stretch/>
          </p:blipFill>
          <p:spPr>
            <a:xfrm>
              <a:off x="2247100" y="545300"/>
              <a:ext cx="267500" cy="622750"/>
            </a:xfrm>
            <a:prstGeom prst="rect">
              <a:avLst/>
            </a:prstGeom>
            <a:noFill/>
            <a:ln>
              <a:noFill/>
            </a:ln>
          </p:spPr>
        </p:pic>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92"/>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Hx</a:t>
            </a:r>
            <a:endParaRPr/>
          </a:p>
        </p:txBody>
      </p:sp>
      <p:sp>
        <p:nvSpPr>
          <p:cNvPr id="1689" name="Google Shape;1689;p92"/>
          <p:cNvSpPr txBox="1">
            <a:spLocks noGrp="1"/>
          </p:cNvSpPr>
          <p:nvPr>
            <p:ph type="body" idx="1"/>
          </p:nvPr>
        </p:nvSpPr>
        <p:spPr>
          <a:xfrm>
            <a:off x="729325" y="1393075"/>
            <a:ext cx="3774300" cy="342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896110"/>
                </a:solidFill>
              </a:rPr>
              <a:t>Doxycycline </a:t>
            </a:r>
            <a:endParaRPr>
              <a:solidFill>
                <a:srgbClr val="896110"/>
              </a:solidFill>
            </a:endParaRPr>
          </a:p>
          <a:p>
            <a:pPr marL="457200" lvl="0" indent="-311150" algn="l" rtl="0">
              <a:spcBef>
                <a:spcPts val="0"/>
              </a:spcBef>
              <a:spcAft>
                <a:spcPts val="0"/>
              </a:spcAft>
              <a:buSzPts val="1300"/>
              <a:buChar char="●"/>
            </a:pPr>
            <a:r>
              <a:rPr lang="en" b="1"/>
              <a:t>Numbness &amp; tingling</a:t>
            </a:r>
            <a:r>
              <a:rPr lang="en"/>
              <a:t> of lips, mouth, throat, tongue </a:t>
            </a:r>
            <a:endParaRPr/>
          </a:p>
          <a:p>
            <a:pPr marL="914400" lvl="1" indent="-298450" algn="l" rtl="0">
              <a:spcBef>
                <a:spcPts val="0"/>
              </a:spcBef>
              <a:spcAft>
                <a:spcPts val="0"/>
              </a:spcAft>
              <a:buSzPts val="1100"/>
              <a:buChar char="○"/>
            </a:pPr>
            <a:r>
              <a:rPr lang="en"/>
              <a:t>Occurs </a:t>
            </a:r>
            <a:r>
              <a:rPr lang="en">
                <a:solidFill>
                  <a:srgbClr val="EF1E0E"/>
                </a:solidFill>
              </a:rPr>
              <a:t>within minutes</a:t>
            </a:r>
            <a:endParaRPr>
              <a:solidFill>
                <a:srgbClr val="EF1E0E"/>
              </a:solidFill>
            </a:endParaRPr>
          </a:p>
          <a:p>
            <a:pPr marL="457200" lvl="0" indent="-311150" algn="l" rtl="0">
              <a:spcBef>
                <a:spcPts val="0"/>
              </a:spcBef>
              <a:spcAft>
                <a:spcPts val="0"/>
              </a:spcAft>
              <a:buSzPts val="1300"/>
              <a:buChar char="●"/>
            </a:pPr>
            <a:r>
              <a:rPr lang="en"/>
              <a:t>Similar to many of her other drug allergies </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chemeClr val="lt1"/>
                </a:solidFill>
              </a:rPr>
              <a:t>Cefdinir </a:t>
            </a:r>
            <a:r>
              <a:rPr lang="en">
                <a:solidFill>
                  <a:schemeClr val="lt1"/>
                </a:solidFill>
              </a:rPr>
              <a:t>- Cannot recall details</a:t>
            </a:r>
            <a:endParaRPr>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Chart say </a:t>
            </a:r>
            <a:r>
              <a:rPr lang="en" b="1">
                <a:solidFill>
                  <a:schemeClr val="lt1"/>
                </a:solidFill>
              </a:rPr>
              <a:t>anaphylaxis</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Never issues with </a:t>
            </a:r>
            <a:r>
              <a:rPr lang="en" b="1">
                <a:solidFill>
                  <a:schemeClr val="lt1"/>
                </a:solidFill>
              </a:rPr>
              <a:t>cephalexin </a:t>
            </a:r>
            <a:r>
              <a:rPr lang="en">
                <a:solidFill>
                  <a:schemeClr val="lt1"/>
                </a:solidFill>
              </a:rPr>
              <a:t>(different R1 and R2 from cefdinir)</a:t>
            </a:r>
            <a:endParaRPr>
              <a:solidFill>
                <a:schemeClr val="lt1"/>
              </a:solidFill>
            </a:endParaRPr>
          </a:p>
          <a:p>
            <a:pPr marL="0" lvl="0" indent="0" algn="l" rtl="0">
              <a:spcBef>
                <a:spcPts val="1000"/>
              </a:spcBef>
              <a:spcAft>
                <a:spcPts val="0"/>
              </a:spcAft>
              <a:buNone/>
            </a:pPr>
            <a:r>
              <a:rPr lang="en" b="1">
                <a:solidFill>
                  <a:schemeClr val="lt1"/>
                </a:solidFill>
              </a:rPr>
              <a:t>Penicillin </a:t>
            </a:r>
            <a:r>
              <a:rPr lang="en">
                <a:solidFill>
                  <a:schemeClr val="lt1"/>
                </a:solidFill>
              </a:rPr>
              <a:t>- </a:t>
            </a:r>
            <a:r>
              <a:rPr lang="en" b="1">
                <a:solidFill>
                  <a:schemeClr val="lt1"/>
                </a:solidFill>
              </a:rPr>
              <a:t>Swelling in her arm</a:t>
            </a:r>
            <a:r>
              <a:rPr lang="en">
                <a:solidFill>
                  <a:schemeClr val="lt1"/>
                </a:solidFill>
              </a:rPr>
              <a:t> after IM injection at age 16</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Labs</a:t>
            </a:r>
            <a:endParaRPr/>
          </a:p>
        </p:txBody>
      </p:sp>
      <p:graphicFrame>
        <p:nvGraphicFramePr>
          <p:cNvPr id="140" name="Google Shape;140;p21"/>
          <p:cNvGraphicFramePr/>
          <p:nvPr/>
        </p:nvGraphicFramePr>
        <p:xfrm>
          <a:off x="1841238" y="1454725"/>
          <a:ext cx="1845675" cy="2247600"/>
        </p:xfrm>
        <a:graphic>
          <a:graphicData uri="http://schemas.openxmlformats.org/drawingml/2006/table">
            <a:tbl>
              <a:tblPr>
                <a:noFill/>
                <a:tableStyleId>{3232B1F7-7738-40B4-A737-BE46D735E732}</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261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Eos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255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41" name="Google Shape;141;p21"/>
          <p:cNvGraphicFramePr/>
          <p:nvPr/>
        </p:nvGraphicFramePr>
        <p:xfrm>
          <a:off x="3920488" y="1454725"/>
          <a:ext cx="1574350" cy="1685700"/>
        </p:xfrm>
        <a:graphic>
          <a:graphicData uri="http://schemas.openxmlformats.org/drawingml/2006/table">
            <a:tbl>
              <a:tblPr>
                <a:noFill/>
                <a:tableStyleId>{3232B1F7-7738-40B4-A737-BE46D735E732}</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134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93"/>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Hx</a:t>
            </a:r>
            <a:endParaRPr/>
          </a:p>
        </p:txBody>
      </p:sp>
      <p:sp>
        <p:nvSpPr>
          <p:cNvPr id="1695" name="Google Shape;1695;p93"/>
          <p:cNvSpPr txBox="1">
            <a:spLocks noGrp="1"/>
          </p:cNvSpPr>
          <p:nvPr>
            <p:ph type="body" idx="1"/>
          </p:nvPr>
        </p:nvSpPr>
        <p:spPr>
          <a:xfrm>
            <a:off x="729325" y="1393075"/>
            <a:ext cx="3774300" cy="342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896110"/>
                </a:solidFill>
              </a:rPr>
              <a:t>Doxycycline </a:t>
            </a:r>
            <a:endParaRPr>
              <a:solidFill>
                <a:srgbClr val="896110"/>
              </a:solidFill>
            </a:endParaRPr>
          </a:p>
          <a:p>
            <a:pPr marL="457200" lvl="0" indent="-311150" algn="l" rtl="0">
              <a:spcBef>
                <a:spcPts val="0"/>
              </a:spcBef>
              <a:spcAft>
                <a:spcPts val="0"/>
              </a:spcAft>
              <a:buSzPts val="1300"/>
              <a:buChar char="●"/>
            </a:pPr>
            <a:r>
              <a:rPr lang="en" b="1"/>
              <a:t>Numbness &amp; tingling</a:t>
            </a:r>
            <a:r>
              <a:rPr lang="en"/>
              <a:t> of lips, mouth, throat, tongue </a:t>
            </a:r>
            <a:endParaRPr/>
          </a:p>
          <a:p>
            <a:pPr marL="914400" lvl="1" indent="-298450" algn="l" rtl="0">
              <a:spcBef>
                <a:spcPts val="0"/>
              </a:spcBef>
              <a:spcAft>
                <a:spcPts val="0"/>
              </a:spcAft>
              <a:buSzPts val="1100"/>
              <a:buChar char="○"/>
            </a:pPr>
            <a:r>
              <a:rPr lang="en"/>
              <a:t>Occurs </a:t>
            </a:r>
            <a:r>
              <a:rPr lang="en">
                <a:solidFill>
                  <a:srgbClr val="EF1E0E"/>
                </a:solidFill>
              </a:rPr>
              <a:t>within minutes</a:t>
            </a:r>
            <a:endParaRPr>
              <a:solidFill>
                <a:srgbClr val="EF1E0E"/>
              </a:solidFill>
            </a:endParaRPr>
          </a:p>
          <a:p>
            <a:pPr marL="457200" lvl="0" indent="-311150" algn="l" rtl="0">
              <a:spcBef>
                <a:spcPts val="0"/>
              </a:spcBef>
              <a:spcAft>
                <a:spcPts val="0"/>
              </a:spcAft>
              <a:buSzPts val="1300"/>
              <a:buChar char="●"/>
            </a:pPr>
            <a:r>
              <a:rPr lang="en"/>
              <a:t>Similar to many of her other drug allergies </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rgbClr val="896110"/>
                </a:solidFill>
              </a:rPr>
              <a:t>Cefdinir </a:t>
            </a:r>
            <a:r>
              <a:rPr lang="en"/>
              <a:t>- Cannot recall details</a:t>
            </a:r>
            <a:endParaRPr/>
          </a:p>
          <a:p>
            <a:pPr marL="457200" lvl="0" indent="-311150" algn="l" rtl="0">
              <a:spcBef>
                <a:spcPts val="0"/>
              </a:spcBef>
              <a:spcAft>
                <a:spcPts val="0"/>
              </a:spcAft>
              <a:buSzPts val="1300"/>
              <a:buChar char="●"/>
            </a:pPr>
            <a:r>
              <a:rPr lang="en"/>
              <a:t>Chart say </a:t>
            </a:r>
            <a:r>
              <a:rPr lang="en" b="1">
                <a:solidFill>
                  <a:srgbClr val="EF1E0E"/>
                </a:solidFill>
              </a:rPr>
              <a:t>anaphylaxis</a:t>
            </a:r>
            <a:endParaRPr b="1">
              <a:solidFill>
                <a:srgbClr val="EF1E0E"/>
              </a:solidFill>
            </a:endParaRPr>
          </a:p>
          <a:p>
            <a:pPr marL="457200" lvl="0" indent="-311150" algn="l" rtl="0">
              <a:spcBef>
                <a:spcPts val="0"/>
              </a:spcBef>
              <a:spcAft>
                <a:spcPts val="0"/>
              </a:spcAft>
              <a:buSzPts val="1300"/>
              <a:buChar char="●"/>
            </a:pPr>
            <a:r>
              <a:rPr lang="en"/>
              <a:t>Never issues with </a:t>
            </a:r>
            <a:r>
              <a:rPr lang="en" b="1">
                <a:solidFill>
                  <a:srgbClr val="0C622E"/>
                </a:solidFill>
              </a:rPr>
              <a:t>cephalexin </a:t>
            </a:r>
            <a:r>
              <a:rPr lang="en">
                <a:solidFill>
                  <a:srgbClr val="858585"/>
                </a:solidFill>
              </a:rPr>
              <a:t>(different R1 and R2 from cefdinir)</a:t>
            </a:r>
            <a:endParaRPr>
              <a:solidFill>
                <a:srgbClr val="858585"/>
              </a:solidFill>
            </a:endParaRPr>
          </a:p>
          <a:p>
            <a:pPr marL="0" lvl="0" indent="0" algn="l" rtl="0">
              <a:spcBef>
                <a:spcPts val="1000"/>
              </a:spcBef>
              <a:spcAft>
                <a:spcPts val="0"/>
              </a:spcAft>
              <a:buNone/>
            </a:pPr>
            <a:r>
              <a:rPr lang="en" b="1">
                <a:solidFill>
                  <a:srgbClr val="2F5AA2"/>
                </a:solidFill>
              </a:rPr>
              <a:t>Penicillin </a:t>
            </a:r>
            <a:r>
              <a:rPr lang="en"/>
              <a:t>- </a:t>
            </a:r>
            <a:r>
              <a:rPr lang="en" b="1"/>
              <a:t>Swelling in her arm</a:t>
            </a:r>
            <a:r>
              <a:rPr lang="en"/>
              <a:t> after IM injection at age 16</a:t>
            </a:r>
            <a:endParaRPr/>
          </a:p>
        </p:txBody>
      </p:sp>
      <p:sp>
        <p:nvSpPr>
          <p:cNvPr id="1696" name="Google Shape;1696;p93"/>
          <p:cNvSpPr/>
          <p:nvPr/>
        </p:nvSpPr>
        <p:spPr>
          <a:xfrm>
            <a:off x="729325" y="1342550"/>
            <a:ext cx="3544200" cy="1594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9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Hx</a:t>
            </a:r>
            <a:endParaRPr/>
          </a:p>
        </p:txBody>
      </p:sp>
      <p:sp>
        <p:nvSpPr>
          <p:cNvPr id="1702" name="Google Shape;1702;p94"/>
          <p:cNvSpPr txBox="1">
            <a:spLocks noGrp="1"/>
          </p:cNvSpPr>
          <p:nvPr>
            <p:ph type="body" idx="1"/>
          </p:nvPr>
        </p:nvSpPr>
        <p:spPr>
          <a:xfrm>
            <a:off x="729325" y="1393075"/>
            <a:ext cx="3774300" cy="342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896110"/>
                </a:solidFill>
              </a:rPr>
              <a:t>Doxycycline </a:t>
            </a:r>
            <a:endParaRPr>
              <a:solidFill>
                <a:srgbClr val="896110"/>
              </a:solidFill>
            </a:endParaRPr>
          </a:p>
          <a:p>
            <a:pPr marL="457200" lvl="0" indent="-311150" algn="l" rtl="0">
              <a:spcBef>
                <a:spcPts val="0"/>
              </a:spcBef>
              <a:spcAft>
                <a:spcPts val="0"/>
              </a:spcAft>
              <a:buSzPts val="1300"/>
              <a:buChar char="●"/>
            </a:pPr>
            <a:r>
              <a:rPr lang="en" b="1"/>
              <a:t>Numbness &amp; tingling</a:t>
            </a:r>
            <a:r>
              <a:rPr lang="en"/>
              <a:t> of lips, mouth, throat, tongue </a:t>
            </a:r>
            <a:endParaRPr/>
          </a:p>
          <a:p>
            <a:pPr marL="914400" lvl="1" indent="-298450" algn="l" rtl="0">
              <a:spcBef>
                <a:spcPts val="0"/>
              </a:spcBef>
              <a:spcAft>
                <a:spcPts val="0"/>
              </a:spcAft>
              <a:buSzPts val="1100"/>
              <a:buChar char="○"/>
            </a:pPr>
            <a:r>
              <a:rPr lang="en"/>
              <a:t>Occurs </a:t>
            </a:r>
            <a:r>
              <a:rPr lang="en">
                <a:solidFill>
                  <a:srgbClr val="EF1E0E"/>
                </a:solidFill>
              </a:rPr>
              <a:t>within minutes</a:t>
            </a:r>
            <a:endParaRPr>
              <a:solidFill>
                <a:srgbClr val="EF1E0E"/>
              </a:solidFill>
            </a:endParaRPr>
          </a:p>
          <a:p>
            <a:pPr marL="457200" lvl="0" indent="-311150" algn="l" rtl="0">
              <a:spcBef>
                <a:spcPts val="0"/>
              </a:spcBef>
              <a:spcAft>
                <a:spcPts val="0"/>
              </a:spcAft>
              <a:buSzPts val="1300"/>
              <a:buChar char="●"/>
            </a:pPr>
            <a:r>
              <a:rPr lang="en"/>
              <a:t>Similar to many of her other drug allergies </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rgbClr val="896110"/>
                </a:solidFill>
              </a:rPr>
              <a:t>Cefdinir </a:t>
            </a:r>
            <a:r>
              <a:rPr lang="en"/>
              <a:t>- Cannot recall details</a:t>
            </a:r>
            <a:endParaRPr/>
          </a:p>
          <a:p>
            <a:pPr marL="457200" lvl="0" indent="-311150" algn="l" rtl="0">
              <a:spcBef>
                <a:spcPts val="0"/>
              </a:spcBef>
              <a:spcAft>
                <a:spcPts val="0"/>
              </a:spcAft>
              <a:buSzPts val="1300"/>
              <a:buChar char="●"/>
            </a:pPr>
            <a:r>
              <a:rPr lang="en"/>
              <a:t>Chart say </a:t>
            </a:r>
            <a:r>
              <a:rPr lang="en" b="1">
                <a:solidFill>
                  <a:srgbClr val="EF1E0E"/>
                </a:solidFill>
              </a:rPr>
              <a:t>anaphylaxis</a:t>
            </a:r>
            <a:endParaRPr b="1">
              <a:solidFill>
                <a:srgbClr val="EF1E0E"/>
              </a:solidFill>
            </a:endParaRPr>
          </a:p>
          <a:p>
            <a:pPr marL="457200" lvl="0" indent="-311150" algn="l" rtl="0">
              <a:spcBef>
                <a:spcPts val="0"/>
              </a:spcBef>
              <a:spcAft>
                <a:spcPts val="0"/>
              </a:spcAft>
              <a:buSzPts val="1300"/>
              <a:buChar char="●"/>
            </a:pPr>
            <a:r>
              <a:rPr lang="en"/>
              <a:t>Never issues with </a:t>
            </a:r>
            <a:r>
              <a:rPr lang="en" b="1">
                <a:solidFill>
                  <a:srgbClr val="0C622E"/>
                </a:solidFill>
              </a:rPr>
              <a:t>cephalexin </a:t>
            </a:r>
            <a:r>
              <a:rPr lang="en">
                <a:solidFill>
                  <a:srgbClr val="858585"/>
                </a:solidFill>
              </a:rPr>
              <a:t>(different R1 and R2 from cefdinir)</a:t>
            </a:r>
            <a:endParaRPr>
              <a:solidFill>
                <a:srgbClr val="858585"/>
              </a:solidFill>
            </a:endParaRPr>
          </a:p>
          <a:p>
            <a:pPr marL="0" lvl="0" indent="0" algn="l" rtl="0">
              <a:spcBef>
                <a:spcPts val="1000"/>
              </a:spcBef>
              <a:spcAft>
                <a:spcPts val="0"/>
              </a:spcAft>
              <a:buNone/>
            </a:pPr>
            <a:r>
              <a:rPr lang="en" b="1">
                <a:solidFill>
                  <a:srgbClr val="2F5AA2"/>
                </a:solidFill>
              </a:rPr>
              <a:t>Penicillin </a:t>
            </a:r>
            <a:r>
              <a:rPr lang="en"/>
              <a:t>- </a:t>
            </a:r>
            <a:r>
              <a:rPr lang="en" b="1"/>
              <a:t>Swelling in her arm</a:t>
            </a:r>
            <a:r>
              <a:rPr lang="en"/>
              <a:t> after IM injection at age 16</a:t>
            </a:r>
            <a:endParaRPr/>
          </a:p>
        </p:txBody>
      </p:sp>
      <p:sp>
        <p:nvSpPr>
          <p:cNvPr id="1703" name="Google Shape;1703;p94"/>
          <p:cNvSpPr txBox="1">
            <a:spLocks noGrp="1"/>
          </p:cNvSpPr>
          <p:nvPr>
            <p:ph type="body" idx="2"/>
          </p:nvPr>
        </p:nvSpPr>
        <p:spPr>
          <a:xfrm>
            <a:off x="4643604" y="1393075"/>
            <a:ext cx="3774300" cy="226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b="1">
                <a:solidFill>
                  <a:srgbClr val="896110"/>
                </a:solidFill>
              </a:rPr>
              <a:t>Levofloxacin </a:t>
            </a:r>
            <a:r>
              <a:rPr lang="en"/>
              <a:t>- </a:t>
            </a:r>
            <a:r>
              <a:rPr lang="en" b="1">
                <a:solidFill>
                  <a:srgbClr val="EF1E0E"/>
                </a:solidFill>
              </a:rPr>
              <a:t>Throat itching </a:t>
            </a:r>
            <a:r>
              <a:rPr lang="en"/>
              <a:t>&amp; swelling of face </a:t>
            </a:r>
            <a:endParaRPr/>
          </a:p>
          <a:p>
            <a:pPr marL="457200" lvl="0" indent="-311150" algn="l" rtl="0">
              <a:spcBef>
                <a:spcPts val="0"/>
              </a:spcBef>
              <a:spcAft>
                <a:spcPts val="0"/>
              </a:spcAft>
              <a:buSzPts val="1300"/>
              <a:buChar char="●"/>
            </a:pPr>
            <a:r>
              <a:rPr lang="en" b="1">
                <a:solidFill>
                  <a:srgbClr val="2F5AA2"/>
                </a:solidFill>
              </a:rPr>
              <a:t>Nitrofurantoin </a:t>
            </a:r>
            <a:r>
              <a:rPr lang="en"/>
              <a:t>- </a:t>
            </a:r>
            <a:r>
              <a:rPr lang="en" b="1"/>
              <a:t>Sick to her stomach</a:t>
            </a:r>
            <a:r>
              <a:rPr lang="en"/>
              <a:t> and “felt weird all over”</a:t>
            </a:r>
            <a:endParaRPr/>
          </a:p>
          <a:p>
            <a:pPr marL="457200" lvl="0" indent="-311150" algn="l" rtl="0">
              <a:spcBef>
                <a:spcPts val="0"/>
              </a:spcBef>
              <a:spcAft>
                <a:spcPts val="0"/>
              </a:spcAft>
              <a:buSzPts val="1300"/>
              <a:buChar char="●"/>
            </a:pPr>
            <a:r>
              <a:rPr lang="en" b="1">
                <a:solidFill>
                  <a:srgbClr val="2F5AA2"/>
                </a:solidFill>
              </a:rPr>
              <a:t>Sulfa </a:t>
            </a:r>
            <a:r>
              <a:rPr lang="en"/>
              <a:t>- </a:t>
            </a:r>
            <a:r>
              <a:rPr lang="en" b="1"/>
              <a:t>Severe nausea</a:t>
            </a:r>
            <a:r>
              <a:rPr lang="en"/>
              <a:t> and “weird feeling”</a:t>
            </a:r>
            <a:endParaRPr/>
          </a:p>
          <a:p>
            <a:pPr marL="457200" lvl="0" indent="-311150" algn="l" rtl="0">
              <a:spcBef>
                <a:spcPts val="0"/>
              </a:spcBef>
              <a:spcAft>
                <a:spcPts val="0"/>
              </a:spcAft>
              <a:buSzPts val="1300"/>
              <a:buChar char="●"/>
            </a:pPr>
            <a:r>
              <a:rPr lang="en" b="1">
                <a:solidFill>
                  <a:srgbClr val="2F5AA2"/>
                </a:solidFill>
              </a:rPr>
              <a:t>Vanco </a:t>
            </a:r>
            <a:r>
              <a:rPr lang="en"/>
              <a:t>- </a:t>
            </a:r>
            <a:r>
              <a:rPr lang="en" b="1"/>
              <a:t>Flushing </a:t>
            </a:r>
            <a:r>
              <a:rPr lang="en"/>
              <a:t>and itching</a:t>
            </a:r>
            <a:endParaRPr/>
          </a:p>
        </p:txBody>
      </p:sp>
      <p:sp>
        <p:nvSpPr>
          <p:cNvPr id="1704" name="Google Shape;1704;p94"/>
          <p:cNvSpPr/>
          <p:nvPr/>
        </p:nvSpPr>
        <p:spPr>
          <a:xfrm>
            <a:off x="729325" y="1342550"/>
            <a:ext cx="3774300" cy="33255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9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challenge</a:t>
            </a:r>
            <a:endParaRPr/>
          </a:p>
        </p:txBody>
      </p:sp>
      <p:sp>
        <p:nvSpPr>
          <p:cNvPr id="1710" name="Google Shape;1710;p95"/>
          <p:cNvSpPr txBox="1">
            <a:spLocks noGrp="1"/>
          </p:cNvSpPr>
          <p:nvPr>
            <p:ph type="body" idx="1"/>
          </p:nvPr>
        </p:nvSpPr>
        <p:spPr>
          <a:xfrm>
            <a:off x="729325" y="1393075"/>
            <a:ext cx="3774300" cy="35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Doxycycline </a:t>
            </a:r>
            <a:r>
              <a:rPr lang="en"/>
              <a:t>- Numbness &amp; tingling of lips, mouth, throat, tongue. Occurs within minutes. Similar to many of her other allergies</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rgbClr val="EF1E0E"/>
                </a:solidFill>
              </a:rPr>
              <a:t>Seen by allergy</a:t>
            </a:r>
            <a:endParaRPr b="1">
              <a:solidFill>
                <a:srgbClr val="EF1E0E"/>
              </a:solidFill>
            </a:endParaRPr>
          </a:p>
          <a:p>
            <a:pPr marL="457200" lvl="0" indent="-311150" algn="l" rtl="0">
              <a:spcBef>
                <a:spcPts val="0"/>
              </a:spcBef>
              <a:spcAft>
                <a:spcPts val="0"/>
              </a:spcAft>
              <a:buClr>
                <a:schemeClr val="lt1"/>
              </a:buClr>
              <a:buSzPts val="1300"/>
              <a:buChar char="●"/>
            </a:pPr>
            <a:r>
              <a:rPr lang="en" b="1">
                <a:solidFill>
                  <a:schemeClr val="lt1"/>
                </a:solidFill>
              </a:rPr>
              <a:t>Passes PO doxy challenge</a:t>
            </a:r>
            <a:r>
              <a:rPr lang="en">
                <a:solidFill>
                  <a:schemeClr val="lt1"/>
                </a:solidFill>
              </a:rPr>
              <a:t> in office</a:t>
            </a:r>
            <a:endParaRPr>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Calls the next day saying “numbness/tingling of her lips, tongue and roof of mouth” after challenge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Switch </a:t>
            </a:r>
            <a:r>
              <a:rPr lang="en" b="1">
                <a:solidFill>
                  <a:schemeClr val="lt1"/>
                </a:solidFill>
              </a:rPr>
              <a:t>doxy </a:t>
            </a:r>
            <a:r>
              <a:rPr lang="en">
                <a:solidFill>
                  <a:schemeClr val="lt1"/>
                </a:solidFill>
              </a:rPr>
              <a:t>→ </a:t>
            </a:r>
            <a:r>
              <a:rPr lang="en" b="1">
                <a:solidFill>
                  <a:schemeClr val="lt1"/>
                </a:solidFill>
              </a:rPr>
              <a:t>linezolid</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Calls the next day saying “same thing happening” with </a:t>
            </a:r>
            <a:r>
              <a:rPr lang="en" b="1">
                <a:solidFill>
                  <a:schemeClr val="lt1"/>
                </a:solidFill>
              </a:rPr>
              <a:t>Zyvox</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Resumed </a:t>
            </a:r>
            <a:r>
              <a:rPr lang="en" b="1">
                <a:solidFill>
                  <a:schemeClr val="lt1"/>
                </a:solidFill>
              </a:rPr>
              <a:t>dapto OPAT</a:t>
            </a:r>
            <a:endParaRPr b="1">
              <a:solidFill>
                <a:schemeClr val="lt1"/>
              </a:solidFill>
            </a:endParaRPr>
          </a:p>
        </p:txBody>
      </p:sp>
      <p:sp>
        <p:nvSpPr>
          <p:cNvPr id="1711" name="Google Shape;1711;p95"/>
          <p:cNvSpPr/>
          <p:nvPr/>
        </p:nvSpPr>
        <p:spPr>
          <a:xfrm>
            <a:off x="4705225" y="1393075"/>
            <a:ext cx="3712500" cy="236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404247"/>
                </a:solidFill>
                <a:latin typeface="Open Sans"/>
                <a:ea typeface="Open Sans"/>
                <a:cs typeface="Open Sans"/>
                <a:sym typeface="Open Sans"/>
              </a:rPr>
              <a:t>Other allergies/reactions</a:t>
            </a:r>
            <a:endParaRPr sz="1300">
              <a:solidFill>
                <a:srgbClr val="9FA6B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Cefdinir </a:t>
            </a:r>
            <a:r>
              <a:rPr lang="en" sz="1200">
                <a:solidFill>
                  <a:schemeClr val="dk2"/>
                </a:solidFill>
                <a:latin typeface="Open Sans"/>
                <a:ea typeface="Open Sans"/>
                <a:cs typeface="Open Sans"/>
                <a:sym typeface="Open Sans"/>
              </a:rPr>
              <a:t>- Chart say </a:t>
            </a:r>
            <a:r>
              <a:rPr lang="en" sz="1200" b="1">
                <a:solidFill>
                  <a:schemeClr val="dk2"/>
                </a:solidFill>
                <a:latin typeface="Open Sans"/>
                <a:ea typeface="Open Sans"/>
                <a:cs typeface="Open Sans"/>
                <a:sym typeface="Open Sans"/>
              </a:rPr>
              <a:t>anaphylaxis</a:t>
            </a:r>
            <a:r>
              <a:rPr lang="en" sz="1200">
                <a:solidFill>
                  <a:schemeClr val="dk2"/>
                </a:solidFill>
                <a:latin typeface="Open Sans"/>
                <a:ea typeface="Open Sans"/>
                <a:cs typeface="Open Sans"/>
                <a:sym typeface="Open Sans"/>
              </a:rPr>
              <a:t>, but patient doesn’t recall details. </a:t>
            </a:r>
            <a:r>
              <a:rPr lang="en" sz="1200">
                <a:solidFill>
                  <a:srgbClr val="858585"/>
                </a:solidFill>
                <a:latin typeface="Open Sans"/>
                <a:ea typeface="Open Sans"/>
                <a:cs typeface="Open Sans"/>
                <a:sym typeface="Open Sans"/>
              </a:rPr>
              <a:t>No issues with cephalexin; had arm swelling with IM penicillin</a:t>
            </a:r>
            <a:endParaRPr sz="1200">
              <a:solidFill>
                <a:srgbClr val="858585"/>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Levofloxacin </a:t>
            </a:r>
            <a:r>
              <a:rPr lang="en" sz="1200">
                <a:solidFill>
                  <a:schemeClr val="dk2"/>
                </a:solidFill>
                <a:latin typeface="Open Sans"/>
                <a:ea typeface="Open Sans"/>
                <a:cs typeface="Open Sans"/>
                <a:sym typeface="Open Sans"/>
              </a:rPr>
              <a:t>- </a:t>
            </a:r>
            <a:r>
              <a:rPr lang="en" sz="1200" b="1">
                <a:solidFill>
                  <a:schemeClr val="dk2"/>
                </a:solidFill>
                <a:latin typeface="Open Sans"/>
                <a:ea typeface="Open Sans"/>
                <a:cs typeface="Open Sans"/>
                <a:sym typeface="Open Sans"/>
              </a:rPr>
              <a:t>throat itching</a:t>
            </a:r>
            <a:r>
              <a:rPr lang="en" sz="1200">
                <a:solidFill>
                  <a:schemeClr val="dk2"/>
                </a:solidFill>
                <a:latin typeface="Open Sans"/>
                <a:ea typeface="Open Sans"/>
                <a:cs typeface="Open Sans"/>
                <a:sym typeface="Open Sans"/>
              </a:rPr>
              <a:t> &amp; swelling of face </a:t>
            </a:r>
            <a:endParaRPr sz="1200" b="1">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Nitrofurantoin </a:t>
            </a:r>
            <a:r>
              <a:rPr lang="en" sz="1200">
                <a:solidFill>
                  <a:schemeClr val="dk2"/>
                </a:solidFill>
                <a:latin typeface="Open Sans"/>
                <a:ea typeface="Open Sans"/>
                <a:cs typeface="Open Sans"/>
                <a:sym typeface="Open Sans"/>
              </a:rPr>
              <a:t>- Sick to her stomach and “felt weird all over”</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Sulfa </a:t>
            </a:r>
            <a:r>
              <a:rPr lang="en" sz="1200">
                <a:solidFill>
                  <a:schemeClr val="dk2"/>
                </a:solidFill>
                <a:latin typeface="Open Sans"/>
                <a:ea typeface="Open Sans"/>
                <a:cs typeface="Open Sans"/>
                <a:sym typeface="Open Sans"/>
              </a:rPr>
              <a:t>- Severe nausea and “weird feeling”</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Vanco </a:t>
            </a:r>
            <a:r>
              <a:rPr lang="en" sz="1200">
                <a:solidFill>
                  <a:schemeClr val="dk2"/>
                </a:solidFill>
                <a:latin typeface="Open Sans"/>
                <a:ea typeface="Open Sans"/>
                <a:cs typeface="Open Sans"/>
                <a:sym typeface="Open Sans"/>
              </a:rPr>
              <a:t>- Flushing and itching</a:t>
            </a:r>
            <a:endParaRPr sz="1100">
              <a:solidFill>
                <a:srgbClr val="1A1A1A"/>
              </a:solidFill>
              <a:latin typeface="Open Sans"/>
              <a:ea typeface="Open Sans"/>
              <a:cs typeface="Open Sans"/>
              <a:sym typeface="Open Sans"/>
            </a:endParaRPr>
          </a:p>
        </p:txBody>
      </p:sp>
      <p:sp>
        <p:nvSpPr>
          <p:cNvPr id="1712" name="Google Shape;1712;p95"/>
          <p:cNvSpPr/>
          <p:nvPr/>
        </p:nvSpPr>
        <p:spPr>
          <a:xfrm>
            <a:off x="1228750" y="2918350"/>
            <a:ext cx="2728500" cy="7839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Open Sans"/>
                <a:ea typeface="Open Sans"/>
                <a:cs typeface="Open Sans"/>
                <a:sym typeface="Open Sans"/>
              </a:rPr>
              <a:t>Has been on </a:t>
            </a:r>
            <a:r>
              <a:rPr lang="en" b="1">
                <a:solidFill>
                  <a:srgbClr val="2F5AA2"/>
                </a:solidFill>
                <a:latin typeface="Open Sans"/>
                <a:ea typeface="Open Sans"/>
                <a:cs typeface="Open Sans"/>
                <a:sym typeface="Open Sans"/>
              </a:rPr>
              <a:t>8+ weeks of daptomycin</a:t>
            </a:r>
            <a:r>
              <a:rPr lang="en">
                <a:solidFill>
                  <a:srgbClr val="1A1A1A"/>
                </a:solidFill>
                <a:latin typeface="Open Sans"/>
                <a:ea typeface="Open Sans"/>
                <a:cs typeface="Open Sans"/>
                <a:sym typeface="Open Sans"/>
              </a:rPr>
              <a:t> while waiting on allergy appointment </a:t>
            </a:r>
            <a:endParaRPr>
              <a:solidFill>
                <a:srgbClr val="1A1A1A"/>
              </a:solidFill>
              <a:latin typeface="Open Sans"/>
              <a:ea typeface="Open Sans"/>
              <a:cs typeface="Open Sans"/>
              <a:sym typeface="Open Sans"/>
            </a:endParaRPr>
          </a:p>
        </p:txBody>
      </p:sp>
      <p:sp>
        <p:nvSpPr>
          <p:cNvPr id="1713" name="Google Shape;1713;p95"/>
          <p:cNvSpPr/>
          <p:nvPr/>
        </p:nvSpPr>
        <p:spPr>
          <a:xfrm>
            <a:off x="995250" y="2735900"/>
            <a:ext cx="3264600" cy="1213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Google Shape;1718;p9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challenge</a:t>
            </a:r>
            <a:endParaRPr/>
          </a:p>
        </p:txBody>
      </p:sp>
      <p:sp>
        <p:nvSpPr>
          <p:cNvPr id="1719" name="Google Shape;1719;p96"/>
          <p:cNvSpPr txBox="1">
            <a:spLocks noGrp="1"/>
          </p:cNvSpPr>
          <p:nvPr>
            <p:ph type="body" idx="1"/>
          </p:nvPr>
        </p:nvSpPr>
        <p:spPr>
          <a:xfrm>
            <a:off x="729325" y="1393075"/>
            <a:ext cx="3774300" cy="35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Doxycycline </a:t>
            </a:r>
            <a:r>
              <a:rPr lang="en"/>
              <a:t>- Numbness &amp; tingling of lips, mouth, throat, tongue. Occurs within minutes. Similar to many of her other allergies</a:t>
            </a:r>
            <a:endParaRPr/>
          </a:p>
          <a:p>
            <a:pPr marL="0" lvl="0" indent="0" algn="l" rtl="0">
              <a:spcBef>
                <a:spcPts val="0"/>
              </a:spcBef>
              <a:spcAft>
                <a:spcPts val="0"/>
              </a:spcAft>
              <a:buNone/>
            </a:pPr>
            <a:endParaRPr/>
          </a:p>
          <a:p>
            <a:pPr marL="0" lvl="0" indent="0" algn="l" rtl="0">
              <a:spcBef>
                <a:spcPts val="0"/>
              </a:spcBef>
              <a:spcAft>
                <a:spcPts val="0"/>
              </a:spcAft>
              <a:buNone/>
            </a:pPr>
            <a:r>
              <a:rPr lang="en" b="1"/>
              <a:t>Seen by allergy</a:t>
            </a:r>
            <a:endParaRPr b="1"/>
          </a:p>
          <a:p>
            <a:pPr marL="457200" lvl="0" indent="-311150" algn="l" rtl="0">
              <a:spcBef>
                <a:spcPts val="0"/>
              </a:spcBef>
              <a:spcAft>
                <a:spcPts val="0"/>
              </a:spcAft>
              <a:buSzPts val="1300"/>
              <a:buChar char="●"/>
            </a:pPr>
            <a:r>
              <a:rPr lang="en" b="1">
                <a:solidFill>
                  <a:srgbClr val="14A44D"/>
                </a:solidFill>
              </a:rPr>
              <a:t>Passes PO doxy challenge</a:t>
            </a:r>
            <a:r>
              <a:rPr lang="en"/>
              <a:t> in office</a:t>
            </a:r>
            <a:endParaRPr/>
          </a:p>
          <a:p>
            <a:pPr marL="457200" lvl="0" indent="-311150" algn="l" rtl="0">
              <a:spcBef>
                <a:spcPts val="0"/>
              </a:spcBef>
              <a:spcAft>
                <a:spcPts val="0"/>
              </a:spcAft>
              <a:buClr>
                <a:schemeClr val="lt1"/>
              </a:buClr>
              <a:buSzPts val="1300"/>
              <a:buChar char="●"/>
            </a:pPr>
            <a:r>
              <a:rPr lang="en">
                <a:solidFill>
                  <a:schemeClr val="lt1"/>
                </a:solidFill>
              </a:rPr>
              <a:t>Calls the next day saying “numbness/tingling of her lips, tongue and roof of mouth” after challenge</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a:solidFill>
                  <a:schemeClr val="lt1"/>
                </a:solidFill>
              </a:rPr>
              <a:t>Switch </a:t>
            </a:r>
            <a:r>
              <a:rPr lang="en" b="1">
                <a:solidFill>
                  <a:schemeClr val="lt1"/>
                </a:solidFill>
              </a:rPr>
              <a:t>doxy </a:t>
            </a:r>
            <a:r>
              <a:rPr lang="en">
                <a:solidFill>
                  <a:schemeClr val="lt1"/>
                </a:solidFill>
              </a:rPr>
              <a:t>→ </a:t>
            </a:r>
            <a:r>
              <a:rPr lang="en" b="1">
                <a:solidFill>
                  <a:schemeClr val="lt1"/>
                </a:solidFill>
              </a:rPr>
              <a:t>linezolid</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Calls the next day saying “same thing happening” with </a:t>
            </a:r>
            <a:r>
              <a:rPr lang="en" b="1">
                <a:solidFill>
                  <a:schemeClr val="lt1"/>
                </a:solidFill>
              </a:rPr>
              <a:t>Zyvox</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Resumed </a:t>
            </a:r>
            <a:r>
              <a:rPr lang="en" b="1">
                <a:solidFill>
                  <a:schemeClr val="lt1"/>
                </a:solidFill>
              </a:rPr>
              <a:t>dapto OPAT</a:t>
            </a:r>
            <a:endParaRPr b="1">
              <a:solidFill>
                <a:schemeClr val="lt1"/>
              </a:solidFill>
            </a:endParaRPr>
          </a:p>
        </p:txBody>
      </p:sp>
      <p:sp>
        <p:nvSpPr>
          <p:cNvPr id="1720" name="Google Shape;1720;p96"/>
          <p:cNvSpPr/>
          <p:nvPr/>
        </p:nvSpPr>
        <p:spPr>
          <a:xfrm>
            <a:off x="4705225" y="1393075"/>
            <a:ext cx="3712500" cy="236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404247"/>
                </a:solidFill>
                <a:latin typeface="Open Sans"/>
                <a:ea typeface="Open Sans"/>
                <a:cs typeface="Open Sans"/>
                <a:sym typeface="Open Sans"/>
              </a:rPr>
              <a:t>Other allergies/reactions</a:t>
            </a:r>
            <a:endParaRPr sz="1300">
              <a:solidFill>
                <a:srgbClr val="9FA6B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Cefdinir </a:t>
            </a:r>
            <a:r>
              <a:rPr lang="en" sz="1200">
                <a:solidFill>
                  <a:schemeClr val="dk2"/>
                </a:solidFill>
                <a:latin typeface="Open Sans"/>
                <a:ea typeface="Open Sans"/>
                <a:cs typeface="Open Sans"/>
                <a:sym typeface="Open Sans"/>
              </a:rPr>
              <a:t>- Chart say </a:t>
            </a:r>
            <a:r>
              <a:rPr lang="en" sz="1200" b="1">
                <a:solidFill>
                  <a:schemeClr val="dk2"/>
                </a:solidFill>
                <a:latin typeface="Open Sans"/>
                <a:ea typeface="Open Sans"/>
                <a:cs typeface="Open Sans"/>
                <a:sym typeface="Open Sans"/>
              </a:rPr>
              <a:t>anaphylaxis</a:t>
            </a:r>
            <a:r>
              <a:rPr lang="en" sz="1200">
                <a:solidFill>
                  <a:schemeClr val="dk2"/>
                </a:solidFill>
                <a:latin typeface="Open Sans"/>
                <a:ea typeface="Open Sans"/>
                <a:cs typeface="Open Sans"/>
                <a:sym typeface="Open Sans"/>
              </a:rPr>
              <a:t>, but patient doesn’t recall details. </a:t>
            </a:r>
            <a:r>
              <a:rPr lang="en" sz="1200">
                <a:solidFill>
                  <a:srgbClr val="858585"/>
                </a:solidFill>
                <a:latin typeface="Open Sans"/>
                <a:ea typeface="Open Sans"/>
                <a:cs typeface="Open Sans"/>
                <a:sym typeface="Open Sans"/>
              </a:rPr>
              <a:t>No issues with cephalexin; had arm swelling with IM penicillin</a:t>
            </a:r>
            <a:endParaRPr sz="1200">
              <a:solidFill>
                <a:srgbClr val="858585"/>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Levofloxacin </a:t>
            </a:r>
            <a:r>
              <a:rPr lang="en" sz="1200">
                <a:solidFill>
                  <a:schemeClr val="dk2"/>
                </a:solidFill>
                <a:latin typeface="Open Sans"/>
                <a:ea typeface="Open Sans"/>
                <a:cs typeface="Open Sans"/>
                <a:sym typeface="Open Sans"/>
              </a:rPr>
              <a:t>- </a:t>
            </a:r>
            <a:r>
              <a:rPr lang="en" sz="1200" b="1">
                <a:solidFill>
                  <a:schemeClr val="dk2"/>
                </a:solidFill>
                <a:latin typeface="Open Sans"/>
                <a:ea typeface="Open Sans"/>
                <a:cs typeface="Open Sans"/>
                <a:sym typeface="Open Sans"/>
              </a:rPr>
              <a:t>throat itching</a:t>
            </a:r>
            <a:r>
              <a:rPr lang="en" sz="1200">
                <a:solidFill>
                  <a:schemeClr val="dk2"/>
                </a:solidFill>
                <a:latin typeface="Open Sans"/>
                <a:ea typeface="Open Sans"/>
                <a:cs typeface="Open Sans"/>
                <a:sym typeface="Open Sans"/>
              </a:rPr>
              <a:t> &amp; swelling of face </a:t>
            </a:r>
            <a:endParaRPr sz="1200" b="1">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Nitrofurantoin </a:t>
            </a:r>
            <a:r>
              <a:rPr lang="en" sz="1200">
                <a:solidFill>
                  <a:schemeClr val="dk2"/>
                </a:solidFill>
                <a:latin typeface="Open Sans"/>
                <a:ea typeface="Open Sans"/>
                <a:cs typeface="Open Sans"/>
                <a:sym typeface="Open Sans"/>
              </a:rPr>
              <a:t>- Sick to her stomach and “felt weird all over”</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Sulfa </a:t>
            </a:r>
            <a:r>
              <a:rPr lang="en" sz="1200">
                <a:solidFill>
                  <a:schemeClr val="dk2"/>
                </a:solidFill>
                <a:latin typeface="Open Sans"/>
                <a:ea typeface="Open Sans"/>
                <a:cs typeface="Open Sans"/>
                <a:sym typeface="Open Sans"/>
              </a:rPr>
              <a:t>- Severe nausea and “weird feeling”</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Vanco </a:t>
            </a:r>
            <a:r>
              <a:rPr lang="en" sz="1200">
                <a:solidFill>
                  <a:schemeClr val="dk2"/>
                </a:solidFill>
                <a:latin typeface="Open Sans"/>
                <a:ea typeface="Open Sans"/>
                <a:cs typeface="Open Sans"/>
                <a:sym typeface="Open Sans"/>
              </a:rPr>
              <a:t>- Flushing and itching</a:t>
            </a:r>
            <a:endParaRPr sz="1100">
              <a:solidFill>
                <a:srgbClr val="1A1A1A"/>
              </a:solidFill>
              <a:latin typeface="Open Sans"/>
              <a:ea typeface="Open Sans"/>
              <a:cs typeface="Open Sans"/>
              <a:sym typeface="Open Sans"/>
            </a:endParaRPr>
          </a:p>
        </p:txBody>
      </p:sp>
      <p:sp>
        <p:nvSpPr>
          <p:cNvPr id="1721" name="Google Shape;1721;p96"/>
          <p:cNvSpPr/>
          <p:nvPr/>
        </p:nvSpPr>
        <p:spPr>
          <a:xfrm>
            <a:off x="729325" y="1342550"/>
            <a:ext cx="3774300" cy="9063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22" name="Google Shape;1722;p96"/>
          <p:cNvSpPr/>
          <p:nvPr/>
        </p:nvSpPr>
        <p:spPr>
          <a:xfrm>
            <a:off x="4674325" y="1342550"/>
            <a:ext cx="3774300" cy="253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Google Shape;1727;p97"/>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challenge</a:t>
            </a:r>
            <a:endParaRPr/>
          </a:p>
        </p:txBody>
      </p:sp>
      <p:sp>
        <p:nvSpPr>
          <p:cNvPr id="1728" name="Google Shape;1728;p97"/>
          <p:cNvSpPr txBox="1">
            <a:spLocks noGrp="1"/>
          </p:cNvSpPr>
          <p:nvPr>
            <p:ph type="body" idx="1"/>
          </p:nvPr>
        </p:nvSpPr>
        <p:spPr>
          <a:xfrm>
            <a:off x="729325" y="1393075"/>
            <a:ext cx="3774300" cy="35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EF1E0E"/>
                </a:solidFill>
              </a:rPr>
              <a:t>Doxycycline</a:t>
            </a:r>
            <a:r>
              <a:rPr lang="en" b="1"/>
              <a:t> </a:t>
            </a:r>
            <a:r>
              <a:rPr lang="en"/>
              <a:t>- Numbness &amp; tingling of lips, mouth, throat, tongue. Occurs within minutes. Similar to many of her other allergies</a:t>
            </a:r>
            <a:endParaRPr/>
          </a:p>
          <a:p>
            <a:pPr marL="0" lvl="0" indent="0" algn="l" rtl="0">
              <a:spcBef>
                <a:spcPts val="0"/>
              </a:spcBef>
              <a:spcAft>
                <a:spcPts val="0"/>
              </a:spcAft>
              <a:buNone/>
            </a:pPr>
            <a:endParaRPr/>
          </a:p>
          <a:p>
            <a:pPr marL="0" lvl="0" indent="0" algn="l" rtl="0">
              <a:spcBef>
                <a:spcPts val="0"/>
              </a:spcBef>
              <a:spcAft>
                <a:spcPts val="0"/>
              </a:spcAft>
              <a:buNone/>
            </a:pPr>
            <a:r>
              <a:rPr lang="en" b="1"/>
              <a:t>Seen by allergy</a:t>
            </a:r>
            <a:endParaRPr b="1"/>
          </a:p>
          <a:p>
            <a:pPr marL="457200" lvl="0" indent="-311150" algn="l" rtl="0">
              <a:spcBef>
                <a:spcPts val="0"/>
              </a:spcBef>
              <a:spcAft>
                <a:spcPts val="0"/>
              </a:spcAft>
              <a:buSzPts val="1300"/>
              <a:buChar char="●"/>
            </a:pPr>
            <a:r>
              <a:rPr lang="en" b="1">
                <a:solidFill>
                  <a:srgbClr val="14A44D"/>
                </a:solidFill>
              </a:rPr>
              <a:t>Passes PO doxy challenge</a:t>
            </a:r>
            <a:r>
              <a:rPr lang="en"/>
              <a:t> in office</a:t>
            </a:r>
            <a:endParaRPr/>
          </a:p>
          <a:p>
            <a:pPr marL="457200" lvl="0" indent="-311150" algn="l" rtl="0">
              <a:spcBef>
                <a:spcPts val="0"/>
              </a:spcBef>
              <a:spcAft>
                <a:spcPts val="0"/>
              </a:spcAft>
              <a:buSzPts val="1300"/>
              <a:buChar char="●"/>
            </a:pPr>
            <a:r>
              <a:rPr lang="en"/>
              <a:t>Calls the next day saying “</a:t>
            </a:r>
            <a:r>
              <a:rPr lang="en">
                <a:solidFill>
                  <a:srgbClr val="896110"/>
                </a:solidFill>
              </a:rPr>
              <a:t>numbness/tingling of her lips, tongue and roof of mouth</a:t>
            </a:r>
            <a:r>
              <a:rPr lang="en"/>
              <a:t>” after challenge</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lt1"/>
                </a:solidFill>
              </a:rPr>
              <a:t>Switch </a:t>
            </a:r>
            <a:r>
              <a:rPr lang="en" b="1">
                <a:solidFill>
                  <a:schemeClr val="lt1"/>
                </a:solidFill>
              </a:rPr>
              <a:t>doxy </a:t>
            </a:r>
            <a:r>
              <a:rPr lang="en">
                <a:solidFill>
                  <a:schemeClr val="lt1"/>
                </a:solidFill>
              </a:rPr>
              <a:t>→ </a:t>
            </a:r>
            <a:r>
              <a:rPr lang="en" b="1">
                <a:solidFill>
                  <a:schemeClr val="lt1"/>
                </a:solidFill>
              </a:rPr>
              <a:t>linezolid</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Calls the next day saying “same thing happening” with </a:t>
            </a:r>
            <a:r>
              <a:rPr lang="en" b="1">
                <a:solidFill>
                  <a:schemeClr val="lt1"/>
                </a:solidFill>
              </a:rPr>
              <a:t>Zyvox</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Resumed </a:t>
            </a:r>
            <a:r>
              <a:rPr lang="en" b="1">
                <a:solidFill>
                  <a:schemeClr val="lt1"/>
                </a:solidFill>
              </a:rPr>
              <a:t>dapto OPAT</a:t>
            </a:r>
            <a:endParaRPr b="1">
              <a:solidFill>
                <a:schemeClr val="lt1"/>
              </a:solidFill>
            </a:endParaRPr>
          </a:p>
        </p:txBody>
      </p:sp>
      <p:sp>
        <p:nvSpPr>
          <p:cNvPr id="1729" name="Google Shape;1729;p97"/>
          <p:cNvSpPr/>
          <p:nvPr/>
        </p:nvSpPr>
        <p:spPr>
          <a:xfrm>
            <a:off x="4705225" y="1393075"/>
            <a:ext cx="3712500" cy="236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404247"/>
                </a:solidFill>
                <a:latin typeface="Open Sans"/>
                <a:ea typeface="Open Sans"/>
                <a:cs typeface="Open Sans"/>
                <a:sym typeface="Open Sans"/>
              </a:rPr>
              <a:t>Other allergies/reactions</a:t>
            </a:r>
            <a:endParaRPr sz="1300">
              <a:solidFill>
                <a:srgbClr val="9FA6B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Cefdinir </a:t>
            </a:r>
            <a:r>
              <a:rPr lang="en" sz="1200">
                <a:solidFill>
                  <a:schemeClr val="dk2"/>
                </a:solidFill>
                <a:latin typeface="Open Sans"/>
                <a:ea typeface="Open Sans"/>
                <a:cs typeface="Open Sans"/>
                <a:sym typeface="Open Sans"/>
              </a:rPr>
              <a:t>- Chart say </a:t>
            </a:r>
            <a:r>
              <a:rPr lang="en" sz="1200" b="1">
                <a:solidFill>
                  <a:schemeClr val="dk2"/>
                </a:solidFill>
                <a:latin typeface="Open Sans"/>
                <a:ea typeface="Open Sans"/>
                <a:cs typeface="Open Sans"/>
                <a:sym typeface="Open Sans"/>
              </a:rPr>
              <a:t>anaphylaxis</a:t>
            </a:r>
            <a:r>
              <a:rPr lang="en" sz="1200">
                <a:solidFill>
                  <a:schemeClr val="dk2"/>
                </a:solidFill>
                <a:latin typeface="Open Sans"/>
                <a:ea typeface="Open Sans"/>
                <a:cs typeface="Open Sans"/>
                <a:sym typeface="Open Sans"/>
              </a:rPr>
              <a:t>, but patient doesn’t recall details. </a:t>
            </a:r>
            <a:r>
              <a:rPr lang="en" sz="1200">
                <a:solidFill>
                  <a:srgbClr val="858585"/>
                </a:solidFill>
                <a:latin typeface="Open Sans"/>
                <a:ea typeface="Open Sans"/>
                <a:cs typeface="Open Sans"/>
                <a:sym typeface="Open Sans"/>
              </a:rPr>
              <a:t>No issues with cephalexin; had arm swelling with IM penicillin</a:t>
            </a:r>
            <a:endParaRPr sz="1200">
              <a:solidFill>
                <a:srgbClr val="858585"/>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Levofloxacin </a:t>
            </a:r>
            <a:r>
              <a:rPr lang="en" sz="1200">
                <a:solidFill>
                  <a:schemeClr val="dk2"/>
                </a:solidFill>
                <a:latin typeface="Open Sans"/>
                <a:ea typeface="Open Sans"/>
                <a:cs typeface="Open Sans"/>
                <a:sym typeface="Open Sans"/>
              </a:rPr>
              <a:t>- </a:t>
            </a:r>
            <a:r>
              <a:rPr lang="en" sz="1200" b="1">
                <a:solidFill>
                  <a:schemeClr val="dk2"/>
                </a:solidFill>
                <a:latin typeface="Open Sans"/>
                <a:ea typeface="Open Sans"/>
                <a:cs typeface="Open Sans"/>
                <a:sym typeface="Open Sans"/>
              </a:rPr>
              <a:t>throat itching</a:t>
            </a:r>
            <a:r>
              <a:rPr lang="en" sz="1200">
                <a:solidFill>
                  <a:schemeClr val="dk2"/>
                </a:solidFill>
                <a:latin typeface="Open Sans"/>
                <a:ea typeface="Open Sans"/>
                <a:cs typeface="Open Sans"/>
                <a:sym typeface="Open Sans"/>
              </a:rPr>
              <a:t> &amp; swelling of face </a:t>
            </a:r>
            <a:endParaRPr sz="1200" b="1">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Nitrofurantoin </a:t>
            </a:r>
            <a:r>
              <a:rPr lang="en" sz="1200">
                <a:solidFill>
                  <a:schemeClr val="dk2"/>
                </a:solidFill>
                <a:latin typeface="Open Sans"/>
                <a:ea typeface="Open Sans"/>
                <a:cs typeface="Open Sans"/>
                <a:sym typeface="Open Sans"/>
              </a:rPr>
              <a:t>- Sick to her stomach and “felt weird all over”</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Sulfa </a:t>
            </a:r>
            <a:r>
              <a:rPr lang="en" sz="1200">
                <a:solidFill>
                  <a:schemeClr val="dk2"/>
                </a:solidFill>
                <a:latin typeface="Open Sans"/>
                <a:ea typeface="Open Sans"/>
                <a:cs typeface="Open Sans"/>
                <a:sym typeface="Open Sans"/>
              </a:rPr>
              <a:t>- Severe nausea and “weird feeling”</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Vanco </a:t>
            </a:r>
            <a:r>
              <a:rPr lang="en" sz="1200">
                <a:solidFill>
                  <a:schemeClr val="dk2"/>
                </a:solidFill>
                <a:latin typeface="Open Sans"/>
                <a:ea typeface="Open Sans"/>
                <a:cs typeface="Open Sans"/>
                <a:sym typeface="Open Sans"/>
              </a:rPr>
              <a:t>- Flushing and itching</a:t>
            </a:r>
            <a:endParaRPr sz="1100">
              <a:solidFill>
                <a:srgbClr val="1A1A1A"/>
              </a:solidFill>
              <a:latin typeface="Open Sans"/>
              <a:ea typeface="Open Sans"/>
              <a:cs typeface="Open Sans"/>
              <a:sym typeface="Open Sans"/>
            </a:endParaRPr>
          </a:p>
        </p:txBody>
      </p:sp>
      <p:sp>
        <p:nvSpPr>
          <p:cNvPr id="1730" name="Google Shape;1730;p97"/>
          <p:cNvSpPr/>
          <p:nvPr/>
        </p:nvSpPr>
        <p:spPr>
          <a:xfrm>
            <a:off x="729325" y="1960950"/>
            <a:ext cx="3774300" cy="8847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31" name="Google Shape;1731;p97"/>
          <p:cNvSpPr/>
          <p:nvPr/>
        </p:nvSpPr>
        <p:spPr>
          <a:xfrm>
            <a:off x="4674325" y="1342550"/>
            <a:ext cx="3774300" cy="253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98"/>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challenge</a:t>
            </a:r>
            <a:endParaRPr/>
          </a:p>
        </p:txBody>
      </p:sp>
      <p:sp>
        <p:nvSpPr>
          <p:cNvPr id="1737" name="Google Shape;1737;p98"/>
          <p:cNvSpPr txBox="1">
            <a:spLocks noGrp="1"/>
          </p:cNvSpPr>
          <p:nvPr>
            <p:ph type="body" idx="1"/>
          </p:nvPr>
        </p:nvSpPr>
        <p:spPr>
          <a:xfrm>
            <a:off x="729325" y="1393075"/>
            <a:ext cx="3774300" cy="35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Doxycycline </a:t>
            </a:r>
            <a:r>
              <a:rPr lang="en"/>
              <a:t>- Numbness &amp; tingling of lips, mouth, throat, tongue. Occurs within minutes. Similar to many of her other allergies</a:t>
            </a:r>
            <a:endParaRPr/>
          </a:p>
          <a:p>
            <a:pPr marL="0" lvl="0" indent="0" algn="l" rtl="0">
              <a:spcBef>
                <a:spcPts val="0"/>
              </a:spcBef>
              <a:spcAft>
                <a:spcPts val="0"/>
              </a:spcAft>
              <a:buNone/>
            </a:pPr>
            <a:endParaRPr/>
          </a:p>
          <a:p>
            <a:pPr marL="0" lvl="0" indent="0" algn="l" rtl="0">
              <a:spcBef>
                <a:spcPts val="0"/>
              </a:spcBef>
              <a:spcAft>
                <a:spcPts val="0"/>
              </a:spcAft>
              <a:buNone/>
            </a:pPr>
            <a:r>
              <a:rPr lang="en" b="1"/>
              <a:t>Seen by allergy</a:t>
            </a:r>
            <a:endParaRPr b="1"/>
          </a:p>
          <a:p>
            <a:pPr marL="457200" lvl="0" indent="-311150" algn="l" rtl="0">
              <a:spcBef>
                <a:spcPts val="0"/>
              </a:spcBef>
              <a:spcAft>
                <a:spcPts val="0"/>
              </a:spcAft>
              <a:buSzPts val="1300"/>
              <a:buChar char="●"/>
            </a:pPr>
            <a:r>
              <a:rPr lang="en" b="1">
                <a:solidFill>
                  <a:srgbClr val="14A44D"/>
                </a:solidFill>
              </a:rPr>
              <a:t>Passes PO doxy challenge</a:t>
            </a:r>
            <a:r>
              <a:rPr lang="en"/>
              <a:t> in office</a:t>
            </a:r>
            <a:endParaRPr/>
          </a:p>
          <a:p>
            <a:pPr marL="457200" lvl="0" indent="-311150" algn="l" rtl="0">
              <a:spcBef>
                <a:spcPts val="0"/>
              </a:spcBef>
              <a:spcAft>
                <a:spcPts val="0"/>
              </a:spcAft>
              <a:buSzPts val="1300"/>
              <a:buChar char="●"/>
            </a:pPr>
            <a:r>
              <a:rPr lang="en"/>
              <a:t>Calls the next day saying “</a:t>
            </a:r>
            <a:r>
              <a:rPr lang="en">
                <a:solidFill>
                  <a:srgbClr val="896110"/>
                </a:solidFill>
              </a:rPr>
              <a:t>numbness/tingling of her lips, tongue and roof of mouth</a:t>
            </a:r>
            <a:r>
              <a:rPr lang="en"/>
              <a:t>” after challenge</a:t>
            </a:r>
            <a:endParaRPr/>
          </a:p>
          <a:p>
            <a:pPr marL="0" lvl="0" indent="0" algn="l" rtl="0">
              <a:spcBef>
                <a:spcPts val="0"/>
              </a:spcBef>
              <a:spcAft>
                <a:spcPts val="0"/>
              </a:spcAft>
              <a:buNone/>
            </a:pPr>
            <a:endParaRPr/>
          </a:p>
          <a:p>
            <a:pPr marL="0" lvl="0" indent="0" algn="l" rtl="0">
              <a:spcBef>
                <a:spcPts val="0"/>
              </a:spcBef>
              <a:spcAft>
                <a:spcPts val="0"/>
              </a:spcAft>
              <a:buNone/>
            </a:pPr>
            <a:r>
              <a:rPr lang="en"/>
              <a:t>Switch </a:t>
            </a:r>
            <a:r>
              <a:rPr lang="en" b="1"/>
              <a:t>doxy </a:t>
            </a:r>
            <a:r>
              <a:rPr lang="en"/>
              <a:t>→ </a:t>
            </a:r>
            <a:r>
              <a:rPr lang="en" b="1">
                <a:solidFill>
                  <a:srgbClr val="0C622E"/>
                </a:solidFill>
              </a:rPr>
              <a:t>linezolid</a:t>
            </a:r>
            <a:endParaRPr b="1">
              <a:solidFill>
                <a:srgbClr val="0C622E"/>
              </a:solidFill>
            </a:endParaRPr>
          </a:p>
          <a:p>
            <a:pPr marL="457200" lvl="0" indent="-311150" algn="l" rtl="0">
              <a:spcBef>
                <a:spcPts val="0"/>
              </a:spcBef>
              <a:spcAft>
                <a:spcPts val="0"/>
              </a:spcAft>
              <a:buClr>
                <a:schemeClr val="lt1"/>
              </a:buClr>
              <a:buSzPts val="1300"/>
              <a:buChar char="●"/>
            </a:pPr>
            <a:r>
              <a:rPr lang="en">
                <a:solidFill>
                  <a:schemeClr val="lt1"/>
                </a:solidFill>
              </a:rPr>
              <a:t>Calls the next day saying “same thing happening” with </a:t>
            </a:r>
            <a:r>
              <a:rPr lang="en" b="1">
                <a:solidFill>
                  <a:schemeClr val="lt1"/>
                </a:solidFill>
              </a:rPr>
              <a:t>Zyvox</a:t>
            </a:r>
            <a:endParaRPr b="1">
              <a:solidFill>
                <a:schemeClr val="lt1"/>
              </a:solidFill>
            </a:endParaRPr>
          </a:p>
          <a:p>
            <a:pPr marL="457200" lvl="0" indent="-311150" algn="l" rtl="0">
              <a:spcBef>
                <a:spcPts val="0"/>
              </a:spcBef>
              <a:spcAft>
                <a:spcPts val="0"/>
              </a:spcAft>
              <a:buClr>
                <a:schemeClr val="lt1"/>
              </a:buClr>
              <a:buSzPts val="1300"/>
              <a:buChar char="●"/>
            </a:pPr>
            <a:r>
              <a:rPr lang="en">
                <a:solidFill>
                  <a:schemeClr val="lt1"/>
                </a:solidFill>
              </a:rPr>
              <a:t>Resumed </a:t>
            </a:r>
            <a:r>
              <a:rPr lang="en" b="1">
                <a:solidFill>
                  <a:schemeClr val="lt1"/>
                </a:solidFill>
              </a:rPr>
              <a:t>dapto OPAT</a:t>
            </a:r>
            <a:endParaRPr b="1">
              <a:solidFill>
                <a:schemeClr val="lt1"/>
              </a:solidFill>
            </a:endParaRPr>
          </a:p>
        </p:txBody>
      </p:sp>
      <p:sp>
        <p:nvSpPr>
          <p:cNvPr id="1738" name="Google Shape;1738;p98"/>
          <p:cNvSpPr/>
          <p:nvPr/>
        </p:nvSpPr>
        <p:spPr>
          <a:xfrm>
            <a:off x="4705225" y="1393075"/>
            <a:ext cx="3712500" cy="236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404247"/>
                </a:solidFill>
                <a:latin typeface="Open Sans"/>
                <a:ea typeface="Open Sans"/>
                <a:cs typeface="Open Sans"/>
                <a:sym typeface="Open Sans"/>
              </a:rPr>
              <a:t>Other allergies/reactions</a:t>
            </a:r>
            <a:endParaRPr sz="1300">
              <a:solidFill>
                <a:srgbClr val="9FA6B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Cefdinir </a:t>
            </a:r>
            <a:r>
              <a:rPr lang="en" sz="1200">
                <a:solidFill>
                  <a:schemeClr val="dk2"/>
                </a:solidFill>
                <a:latin typeface="Open Sans"/>
                <a:ea typeface="Open Sans"/>
                <a:cs typeface="Open Sans"/>
                <a:sym typeface="Open Sans"/>
              </a:rPr>
              <a:t>- Chart say </a:t>
            </a:r>
            <a:r>
              <a:rPr lang="en" sz="1200" b="1">
                <a:solidFill>
                  <a:schemeClr val="dk2"/>
                </a:solidFill>
                <a:latin typeface="Open Sans"/>
                <a:ea typeface="Open Sans"/>
                <a:cs typeface="Open Sans"/>
                <a:sym typeface="Open Sans"/>
              </a:rPr>
              <a:t>anaphylaxis</a:t>
            </a:r>
            <a:r>
              <a:rPr lang="en" sz="1200">
                <a:solidFill>
                  <a:schemeClr val="dk2"/>
                </a:solidFill>
                <a:latin typeface="Open Sans"/>
                <a:ea typeface="Open Sans"/>
                <a:cs typeface="Open Sans"/>
                <a:sym typeface="Open Sans"/>
              </a:rPr>
              <a:t>, but patient doesn’t recall details. </a:t>
            </a:r>
            <a:r>
              <a:rPr lang="en" sz="1200">
                <a:solidFill>
                  <a:srgbClr val="858585"/>
                </a:solidFill>
                <a:latin typeface="Open Sans"/>
                <a:ea typeface="Open Sans"/>
                <a:cs typeface="Open Sans"/>
                <a:sym typeface="Open Sans"/>
              </a:rPr>
              <a:t>No issues with cephalexin; had arm swelling with IM penicillin</a:t>
            </a:r>
            <a:endParaRPr sz="1200">
              <a:solidFill>
                <a:srgbClr val="858585"/>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Levofloxacin </a:t>
            </a:r>
            <a:r>
              <a:rPr lang="en" sz="1200">
                <a:solidFill>
                  <a:schemeClr val="dk2"/>
                </a:solidFill>
                <a:latin typeface="Open Sans"/>
                <a:ea typeface="Open Sans"/>
                <a:cs typeface="Open Sans"/>
                <a:sym typeface="Open Sans"/>
              </a:rPr>
              <a:t>- </a:t>
            </a:r>
            <a:r>
              <a:rPr lang="en" sz="1200" b="1">
                <a:solidFill>
                  <a:schemeClr val="dk2"/>
                </a:solidFill>
                <a:latin typeface="Open Sans"/>
                <a:ea typeface="Open Sans"/>
                <a:cs typeface="Open Sans"/>
                <a:sym typeface="Open Sans"/>
              </a:rPr>
              <a:t>throat itching</a:t>
            </a:r>
            <a:r>
              <a:rPr lang="en" sz="1200">
                <a:solidFill>
                  <a:schemeClr val="dk2"/>
                </a:solidFill>
                <a:latin typeface="Open Sans"/>
                <a:ea typeface="Open Sans"/>
                <a:cs typeface="Open Sans"/>
                <a:sym typeface="Open Sans"/>
              </a:rPr>
              <a:t> &amp; swelling of face </a:t>
            </a:r>
            <a:endParaRPr sz="1200" b="1">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Nitrofurantoin </a:t>
            </a:r>
            <a:r>
              <a:rPr lang="en" sz="1200">
                <a:solidFill>
                  <a:schemeClr val="dk2"/>
                </a:solidFill>
                <a:latin typeface="Open Sans"/>
                <a:ea typeface="Open Sans"/>
                <a:cs typeface="Open Sans"/>
                <a:sym typeface="Open Sans"/>
              </a:rPr>
              <a:t>- Sick to her stomach and “felt weird all over”</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Sulfa </a:t>
            </a:r>
            <a:r>
              <a:rPr lang="en" sz="1200">
                <a:solidFill>
                  <a:schemeClr val="dk2"/>
                </a:solidFill>
                <a:latin typeface="Open Sans"/>
                <a:ea typeface="Open Sans"/>
                <a:cs typeface="Open Sans"/>
                <a:sym typeface="Open Sans"/>
              </a:rPr>
              <a:t>- Severe nausea and “weird feeling”</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Vanco </a:t>
            </a:r>
            <a:r>
              <a:rPr lang="en" sz="1200">
                <a:solidFill>
                  <a:schemeClr val="dk2"/>
                </a:solidFill>
                <a:latin typeface="Open Sans"/>
                <a:ea typeface="Open Sans"/>
                <a:cs typeface="Open Sans"/>
                <a:sym typeface="Open Sans"/>
              </a:rPr>
              <a:t>- Flushing and itching</a:t>
            </a:r>
            <a:endParaRPr sz="1100">
              <a:solidFill>
                <a:srgbClr val="1A1A1A"/>
              </a:solidFill>
              <a:latin typeface="Open Sans"/>
              <a:ea typeface="Open Sans"/>
              <a:cs typeface="Open Sans"/>
              <a:sym typeface="Open Sans"/>
            </a:endParaRPr>
          </a:p>
        </p:txBody>
      </p:sp>
      <p:sp>
        <p:nvSpPr>
          <p:cNvPr id="1739" name="Google Shape;1739;p98"/>
          <p:cNvSpPr/>
          <p:nvPr/>
        </p:nvSpPr>
        <p:spPr>
          <a:xfrm>
            <a:off x="729325" y="1342550"/>
            <a:ext cx="3774300" cy="2270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40" name="Google Shape;1740;p98"/>
          <p:cNvSpPr/>
          <p:nvPr/>
        </p:nvSpPr>
        <p:spPr>
          <a:xfrm>
            <a:off x="4674325" y="1342550"/>
            <a:ext cx="3774300" cy="253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99"/>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challenge</a:t>
            </a:r>
            <a:endParaRPr/>
          </a:p>
        </p:txBody>
      </p:sp>
      <p:sp>
        <p:nvSpPr>
          <p:cNvPr id="1746" name="Google Shape;1746;p99"/>
          <p:cNvSpPr txBox="1">
            <a:spLocks noGrp="1"/>
          </p:cNvSpPr>
          <p:nvPr>
            <p:ph type="body" idx="1"/>
          </p:nvPr>
        </p:nvSpPr>
        <p:spPr>
          <a:xfrm>
            <a:off x="729325" y="1393075"/>
            <a:ext cx="3774300" cy="35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Doxycycline </a:t>
            </a:r>
            <a:r>
              <a:rPr lang="en"/>
              <a:t>- Numbness &amp; tingling of lips, mouth, throat, tongue. Occurs within minutes. Similar to many of her other allergies</a:t>
            </a:r>
            <a:endParaRPr/>
          </a:p>
          <a:p>
            <a:pPr marL="0" lvl="0" indent="0" algn="l" rtl="0">
              <a:spcBef>
                <a:spcPts val="0"/>
              </a:spcBef>
              <a:spcAft>
                <a:spcPts val="0"/>
              </a:spcAft>
              <a:buNone/>
            </a:pPr>
            <a:endParaRPr/>
          </a:p>
          <a:p>
            <a:pPr marL="0" lvl="0" indent="0" algn="l" rtl="0">
              <a:spcBef>
                <a:spcPts val="0"/>
              </a:spcBef>
              <a:spcAft>
                <a:spcPts val="0"/>
              </a:spcAft>
              <a:buNone/>
            </a:pPr>
            <a:r>
              <a:rPr lang="en" b="1"/>
              <a:t>Seen by allergy</a:t>
            </a:r>
            <a:endParaRPr b="1"/>
          </a:p>
          <a:p>
            <a:pPr marL="457200" lvl="0" indent="-311150" algn="l" rtl="0">
              <a:spcBef>
                <a:spcPts val="0"/>
              </a:spcBef>
              <a:spcAft>
                <a:spcPts val="0"/>
              </a:spcAft>
              <a:buSzPts val="1300"/>
              <a:buChar char="●"/>
            </a:pPr>
            <a:r>
              <a:rPr lang="en" b="1">
                <a:solidFill>
                  <a:srgbClr val="14A44D"/>
                </a:solidFill>
              </a:rPr>
              <a:t>Passes PO doxy challenge</a:t>
            </a:r>
            <a:r>
              <a:rPr lang="en"/>
              <a:t> in office</a:t>
            </a:r>
            <a:endParaRPr/>
          </a:p>
          <a:p>
            <a:pPr marL="457200" lvl="0" indent="-311150" algn="l" rtl="0">
              <a:spcBef>
                <a:spcPts val="0"/>
              </a:spcBef>
              <a:spcAft>
                <a:spcPts val="0"/>
              </a:spcAft>
              <a:buSzPts val="1300"/>
              <a:buChar char="●"/>
            </a:pPr>
            <a:r>
              <a:rPr lang="en"/>
              <a:t>Calls the next day saying “</a:t>
            </a:r>
            <a:r>
              <a:rPr lang="en">
                <a:solidFill>
                  <a:srgbClr val="896110"/>
                </a:solidFill>
              </a:rPr>
              <a:t>numbness/tingling of her lips, tongue and roof of mouth</a:t>
            </a:r>
            <a:r>
              <a:rPr lang="en"/>
              <a:t>” after challenge</a:t>
            </a:r>
            <a:endParaRPr/>
          </a:p>
          <a:p>
            <a:pPr marL="0" lvl="0" indent="0" algn="l" rtl="0">
              <a:spcBef>
                <a:spcPts val="0"/>
              </a:spcBef>
              <a:spcAft>
                <a:spcPts val="0"/>
              </a:spcAft>
              <a:buNone/>
            </a:pPr>
            <a:endParaRPr/>
          </a:p>
          <a:p>
            <a:pPr marL="0" lvl="0" indent="0" algn="l" rtl="0">
              <a:spcBef>
                <a:spcPts val="0"/>
              </a:spcBef>
              <a:spcAft>
                <a:spcPts val="0"/>
              </a:spcAft>
              <a:buNone/>
            </a:pPr>
            <a:r>
              <a:rPr lang="en"/>
              <a:t>Switch </a:t>
            </a:r>
            <a:r>
              <a:rPr lang="en" b="1">
                <a:solidFill>
                  <a:srgbClr val="EF1E0E"/>
                </a:solidFill>
              </a:rPr>
              <a:t>doxy </a:t>
            </a:r>
            <a:r>
              <a:rPr lang="en"/>
              <a:t>→ </a:t>
            </a:r>
            <a:r>
              <a:rPr lang="en" b="1">
                <a:solidFill>
                  <a:srgbClr val="EF1E0E"/>
                </a:solidFill>
              </a:rPr>
              <a:t>linezolid</a:t>
            </a:r>
            <a:endParaRPr b="1">
              <a:solidFill>
                <a:srgbClr val="EF1E0E"/>
              </a:solidFill>
            </a:endParaRPr>
          </a:p>
          <a:p>
            <a:pPr marL="457200" lvl="0" indent="-311150" algn="l" rtl="0">
              <a:spcBef>
                <a:spcPts val="0"/>
              </a:spcBef>
              <a:spcAft>
                <a:spcPts val="0"/>
              </a:spcAft>
              <a:buSzPts val="1300"/>
              <a:buChar char="●"/>
            </a:pPr>
            <a:r>
              <a:rPr lang="en"/>
              <a:t>Calls the next day saying “</a:t>
            </a:r>
            <a:r>
              <a:rPr lang="en">
                <a:solidFill>
                  <a:srgbClr val="896110"/>
                </a:solidFill>
              </a:rPr>
              <a:t>same thing happening</a:t>
            </a:r>
            <a:r>
              <a:rPr lang="en"/>
              <a:t>” with </a:t>
            </a:r>
            <a:r>
              <a:rPr lang="en" b="1"/>
              <a:t>Zyvox</a:t>
            </a:r>
            <a:endParaRPr b="1"/>
          </a:p>
          <a:p>
            <a:pPr marL="457200" lvl="0" indent="-311150" algn="l" rtl="0">
              <a:spcBef>
                <a:spcPts val="0"/>
              </a:spcBef>
              <a:spcAft>
                <a:spcPts val="0"/>
              </a:spcAft>
              <a:buClr>
                <a:schemeClr val="lt1"/>
              </a:buClr>
              <a:buSzPts val="1300"/>
              <a:buChar char="●"/>
            </a:pPr>
            <a:r>
              <a:rPr lang="en">
                <a:solidFill>
                  <a:schemeClr val="lt1"/>
                </a:solidFill>
              </a:rPr>
              <a:t>Resumed </a:t>
            </a:r>
            <a:r>
              <a:rPr lang="en" b="1">
                <a:solidFill>
                  <a:schemeClr val="lt1"/>
                </a:solidFill>
              </a:rPr>
              <a:t>dapto OPAT</a:t>
            </a:r>
            <a:endParaRPr b="1">
              <a:solidFill>
                <a:schemeClr val="lt1"/>
              </a:solidFill>
            </a:endParaRPr>
          </a:p>
        </p:txBody>
      </p:sp>
      <p:sp>
        <p:nvSpPr>
          <p:cNvPr id="1747" name="Google Shape;1747;p99"/>
          <p:cNvSpPr/>
          <p:nvPr/>
        </p:nvSpPr>
        <p:spPr>
          <a:xfrm>
            <a:off x="4705225" y="1393075"/>
            <a:ext cx="3712500" cy="236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404247"/>
                </a:solidFill>
                <a:latin typeface="Open Sans"/>
                <a:ea typeface="Open Sans"/>
                <a:cs typeface="Open Sans"/>
                <a:sym typeface="Open Sans"/>
              </a:rPr>
              <a:t>Other allergies/reactions</a:t>
            </a:r>
            <a:endParaRPr sz="1300">
              <a:solidFill>
                <a:srgbClr val="9FA6B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Cefdinir </a:t>
            </a:r>
            <a:r>
              <a:rPr lang="en" sz="1200">
                <a:solidFill>
                  <a:schemeClr val="dk2"/>
                </a:solidFill>
                <a:latin typeface="Open Sans"/>
                <a:ea typeface="Open Sans"/>
                <a:cs typeface="Open Sans"/>
                <a:sym typeface="Open Sans"/>
              </a:rPr>
              <a:t>- Chart say </a:t>
            </a:r>
            <a:r>
              <a:rPr lang="en" sz="1200" b="1">
                <a:solidFill>
                  <a:schemeClr val="dk2"/>
                </a:solidFill>
                <a:latin typeface="Open Sans"/>
                <a:ea typeface="Open Sans"/>
                <a:cs typeface="Open Sans"/>
                <a:sym typeface="Open Sans"/>
              </a:rPr>
              <a:t>anaphylaxis</a:t>
            </a:r>
            <a:r>
              <a:rPr lang="en" sz="1200">
                <a:solidFill>
                  <a:schemeClr val="dk2"/>
                </a:solidFill>
                <a:latin typeface="Open Sans"/>
                <a:ea typeface="Open Sans"/>
                <a:cs typeface="Open Sans"/>
                <a:sym typeface="Open Sans"/>
              </a:rPr>
              <a:t>, but patient doesn’t recall details. </a:t>
            </a:r>
            <a:r>
              <a:rPr lang="en" sz="1200">
                <a:solidFill>
                  <a:srgbClr val="858585"/>
                </a:solidFill>
                <a:latin typeface="Open Sans"/>
                <a:ea typeface="Open Sans"/>
                <a:cs typeface="Open Sans"/>
                <a:sym typeface="Open Sans"/>
              </a:rPr>
              <a:t>No issues with cephalexin; had arm swelling with IM penicillin</a:t>
            </a:r>
            <a:endParaRPr sz="1200">
              <a:solidFill>
                <a:srgbClr val="858585"/>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Levofloxacin </a:t>
            </a:r>
            <a:r>
              <a:rPr lang="en" sz="1200">
                <a:solidFill>
                  <a:schemeClr val="dk2"/>
                </a:solidFill>
                <a:latin typeface="Open Sans"/>
                <a:ea typeface="Open Sans"/>
                <a:cs typeface="Open Sans"/>
                <a:sym typeface="Open Sans"/>
              </a:rPr>
              <a:t>- </a:t>
            </a:r>
            <a:r>
              <a:rPr lang="en" sz="1200" b="1">
                <a:solidFill>
                  <a:schemeClr val="dk2"/>
                </a:solidFill>
                <a:latin typeface="Open Sans"/>
                <a:ea typeface="Open Sans"/>
                <a:cs typeface="Open Sans"/>
                <a:sym typeface="Open Sans"/>
              </a:rPr>
              <a:t>throat itching</a:t>
            </a:r>
            <a:r>
              <a:rPr lang="en" sz="1200">
                <a:solidFill>
                  <a:schemeClr val="dk2"/>
                </a:solidFill>
                <a:latin typeface="Open Sans"/>
                <a:ea typeface="Open Sans"/>
                <a:cs typeface="Open Sans"/>
                <a:sym typeface="Open Sans"/>
              </a:rPr>
              <a:t> &amp; swelling of face </a:t>
            </a:r>
            <a:endParaRPr sz="1200" b="1">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Nitrofurantoin </a:t>
            </a:r>
            <a:r>
              <a:rPr lang="en" sz="1200">
                <a:solidFill>
                  <a:schemeClr val="dk2"/>
                </a:solidFill>
                <a:latin typeface="Open Sans"/>
                <a:ea typeface="Open Sans"/>
                <a:cs typeface="Open Sans"/>
                <a:sym typeface="Open Sans"/>
              </a:rPr>
              <a:t>- Sick to her stomach and “felt weird all over”</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Sulfa </a:t>
            </a:r>
            <a:r>
              <a:rPr lang="en" sz="1200">
                <a:solidFill>
                  <a:schemeClr val="dk2"/>
                </a:solidFill>
                <a:latin typeface="Open Sans"/>
                <a:ea typeface="Open Sans"/>
                <a:cs typeface="Open Sans"/>
                <a:sym typeface="Open Sans"/>
              </a:rPr>
              <a:t>- Severe nausea and “weird feeling”</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Vanco </a:t>
            </a:r>
            <a:r>
              <a:rPr lang="en" sz="1200">
                <a:solidFill>
                  <a:schemeClr val="dk2"/>
                </a:solidFill>
                <a:latin typeface="Open Sans"/>
                <a:ea typeface="Open Sans"/>
                <a:cs typeface="Open Sans"/>
                <a:sym typeface="Open Sans"/>
              </a:rPr>
              <a:t>- Flushing and itching</a:t>
            </a:r>
            <a:endParaRPr sz="1100">
              <a:solidFill>
                <a:srgbClr val="1A1A1A"/>
              </a:solidFill>
              <a:latin typeface="Open Sans"/>
              <a:ea typeface="Open Sans"/>
              <a:cs typeface="Open Sans"/>
              <a:sym typeface="Open Sans"/>
            </a:endParaRPr>
          </a:p>
        </p:txBody>
      </p:sp>
      <p:sp>
        <p:nvSpPr>
          <p:cNvPr id="1748" name="Google Shape;1748;p99"/>
          <p:cNvSpPr/>
          <p:nvPr/>
        </p:nvSpPr>
        <p:spPr>
          <a:xfrm>
            <a:off x="729325" y="1342550"/>
            <a:ext cx="3774300" cy="2270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49" name="Google Shape;1749;p99"/>
          <p:cNvSpPr/>
          <p:nvPr/>
        </p:nvSpPr>
        <p:spPr>
          <a:xfrm>
            <a:off x="4674325" y="1342550"/>
            <a:ext cx="3774300" cy="253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100"/>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2:</a:t>
            </a:r>
            <a:r>
              <a:rPr lang="en"/>
              <a:t> Allergy challenge</a:t>
            </a:r>
            <a:endParaRPr/>
          </a:p>
        </p:txBody>
      </p:sp>
      <p:sp>
        <p:nvSpPr>
          <p:cNvPr id="1755" name="Google Shape;1755;p100"/>
          <p:cNvSpPr txBox="1">
            <a:spLocks noGrp="1"/>
          </p:cNvSpPr>
          <p:nvPr>
            <p:ph type="body" idx="1"/>
          </p:nvPr>
        </p:nvSpPr>
        <p:spPr>
          <a:xfrm>
            <a:off x="729325" y="1393075"/>
            <a:ext cx="3774300" cy="35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Doxycycline </a:t>
            </a:r>
            <a:r>
              <a:rPr lang="en"/>
              <a:t>- Numbness &amp; tingling of lips, mouth, throat, tongue. Occurs within minutes. Similar to many of her other allergies</a:t>
            </a:r>
            <a:endParaRPr/>
          </a:p>
          <a:p>
            <a:pPr marL="0" lvl="0" indent="0" algn="l" rtl="0">
              <a:spcBef>
                <a:spcPts val="0"/>
              </a:spcBef>
              <a:spcAft>
                <a:spcPts val="0"/>
              </a:spcAft>
              <a:buNone/>
            </a:pPr>
            <a:endParaRPr/>
          </a:p>
          <a:p>
            <a:pPr marL="0" lvl="0" indent="0" algn="l" rtl="0">
              <a:spcBef>
                <a:spcPts val="0"/>
              </a:spcBef>
              <a:spcAft>
                <a:spcPts val="0"/>
              </a:spcAft>
              <a:buNone/>
            </a:pPr>
            <a:r>
              <a:rPr lang="en" b="1"/>
              <a:t>Seen by allergy</a:t>
            </a:r>
            <a:endParaRPr b="1"/>
          </a:p>
          <a:p>
            <a:pPr marL="457200" lvl="0" indent="-311150" algn="l" rtl="0">
              <a:spcBef>
                <a:spcPts val="0"/>
              </a:spcBef>
              <a:spcAft>
                <a:spcPts val="0"/>
              </a:spcAft>
              <a:buSzPts val="1300"/>
              <a:buChar char="●"/>
            </a:pPr>
            <a:r>
              <a:rPr lang="en" b="1">
                <a:solidFill>
                  <a:srgbClr val="14A44D"/>
                </a:solidFill>
              </a:rPr>
              <a:t>Passes PO doxy challenge</a:t>
            </a:r>
            <a:r>
              <a:rPr lang="en"/>
              <a:t> in office</a:t>
            </a:r>
            <a:endParaRPr/>
          </a:p>
          <a:p>
            <a:pPr marL="457200" lvl="0" indent="-311150" algn="l" rtl="0">
              <a:spcBef>
                <a:spcPts val="0"/>
              </a:spcBef>
              <a:spcAft>
                <a:spcPts val="0"/>
              </a:spcAft>
              <a:buSzPts val="1300"/>
              <a:buChar char="●"/>
            </a:pPr>
            <a:r>
              <a:rPr lang="en"/>
              <a:t>Calls the next day saying “</a:t>
            </a:r>
            <a:r>
              <a:rPr lang="en">
                <a:solidFill>
                  <a:srgbClr val="896110"/>
                </a:solidFill>
              </a:rPr>
              <a:t>numbness/tingling of her lips, tongue and roof of mouth</a:t>
            </a:r>
            <a:r>
              <a:rPr lang="en"/>
              <a:t>” after challenge</a:t>
            </a:r>
            <a:endParaRPr/>
          </a:p>
          <a:p>
            <a:pPr marL="0" lvl="0" indent="0" algn="l" rtl="0">
              <a:spcBef>
                <a:spcPts val="0"/>
              </a:spcBef>
              <a:spcAft>
                <a:spcPts val="0"/>
              </a:spcAft>
              <a:buNone/>
            </a:pPr>
            <a:endParaRPr/>
          </a:p>
          <a:p>
            <a:pPr marL="0" lvl="0" indent="0" algn="l" rtl="0">
              <a:spcBef>
                <a:spcPts val="0"/>
              </a:spcBef>
              <a:spcAft>
                <a:spcPts val="0"/>
              </a:spcAft>
              <a:buNone/>
            </a:pPr>
            <a:r>
              <a:rPr lang="en"/>
              <a:t>Switch </a:t>
            </a:r>
            <a:r>
              <a:rPr lang="en" b="1">
                <a:solidFill>
                  <a:srgbClr val="EF1E0E"/>
                </a:solidFill>
              </a:rPr>
              <a:t>doxy </a:t>
            </a:r>
            <a:r>
              <a:rPr lang="en"/>
              <a:t>→ </a:t>
            </a:r>
            <a:r>
              <a:rPr lang="en" b="1">
                <a:solidFill>
                  <a:srgbClr val="EF1E0E"/>
                </a:solidFill>
              </a:rPr>
              <a:t>linezolid</a:t>
            </a:r>
            <a:endParaRPr b="1">
              <a:solidFill>
                <a:srgbClr val="EF1E0E"/>
              </a:solidFill>
            </a:endParaRPr>
          </a:p>
          <a:p>
            <a:pPr marL="457200" lvl="0" indent="-311150" algn="l" rtl="0">
              <a:spcBef>
                <a:spcPts val="0"/>
              </a:spcBef>
              <a:spcAft>
                <a:spcPts val="0"/>
              </a:spcAft>
              <a:buSzPts val="1300"/>
              <a:buChar char="●"/>
            </a:pPr>
            <a:r>
              <a:rPr lang="en"/>
              <a:t>Calls the next day saying “</a:t>
            </a:r>
            <a:r>
              <a:rPr lang="en">
                <a:solidFill>
                  <a:srgbClr val="896110"/>
                </a:solidFill>
              </a:rPr>
              <a:t>same thing happening</a:t>
            </a:r>
            <a:r>
              <a:rPr lang="en"/>
              <a:t>” with </a:t>
            </a:r>
            <a:r>
              <a:rPr lang="en" b="1"/>
              <a:t>Zyvox</a:t>
            </a:r>
            <a:endParaRPr b="1"/>
          </a:p>
          <a:p>
            <a:pPr marL="457200" lvl="0" indent="-311150" algn="l" rtl="0">
              <a:spcBef>
                <a:spcPts val="0"/>
              </a:spcBef>
              <a:spcAft>
                <a:spcPts val="0"/>
              </a:spcAft>
              <a:buSzPts val="1300"/>
              <a:buChar char="●"/>
            </a:pPr>
            <a:r>
              <a:rPr lang="en"/>
              <a:t>Resumed </a:t>
            </a:r>
            <a:r>
              <a:rPr lang="en" b="1">
                <a:solidFill>
                  <a:srgbClr val="0C622E"/>
                </a:solidFill>
              </a:rPr>
              <a:t>dapto OPAT</a:t>
            </a:r>
            <a:endParaRPr b="1">
              <a:solidFill>
                <a:srgbClr val="0C622E"/>
              </a:solidFill>
            </a:endParaRPr>
          </a:p>
        </p:txBody>
      </p:sp>
      <p:sp>
        <p:nvSpPr>
          <p:cNvPr id="1756" name="Google Shape;1756;p100"/>
          <p:cNvSpPr/>
          <p:nvPr/>
        </p:nvSpPr>
        <p:spPr>
          <a:xfrm>
            <a:off x="4705225" y="1393075"/>
            <a:ext cx="3712500" cy="236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404247"/>
                </a:solidFill>
                <a:latin typeface="Open Sans"/>
                <a:ea typeface="Open Sans"/>
                <a:cs typeface="Open Sans"/>
                <a:sym typeface="Open Sans"/>
              </a:rPr>
              <a:t>Other allergies/reactions</a:t>
            </a:r>
            <a:endParaRPr sz="1300">
              <a:solidFill>
                <a:srgbClr val="9FA6B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Cefdinir </a:t>
            </a:r>
            <a:r>
              <a:rPr lang="en" sz="1200">
                <a:solidFill>
                  <a:schemeClr val="dk2"/>
                </a:solidFill>
                <a:latin typeface="Open Sans"/>
                <a:ea typeface="Open Sans"/>
                <a:cs typeface="Open Sans"/>
                <a:sym typeface="Open Sans"/>
              </a:rPr>
              <a:t>- Chart say </a:t>
            </a:r>
            <a:r>
              <a:rPr lang="en" sz="1200" b="1">
                <a:solidFill>
                  <a:schemeClr val="dk2"/>
                </a:solidFill>
                <a:latin typeface="Open Sans"/>
                <a:ea typeface="Open Sans"/>
                <a:cs typeface="Open Sans"/>
                <a:sym typeface="Open Sans"/>
              </a:rPr>
              <a:t>anaphylaxis</a:t>
            </a:r>
            <a:r>
              <a:rPr lang="en" sz="1200">
                <a:solidFill>
                  <a:schemeClr val="dk2"/>
                </a:solidFill>
                <a:latin typeface="Open Sans"/>
                <a:ea typeface="Open Sans"/>
                <a:cs typeface="Open Sans"/>
                <a:sym typeface="Open Sans"/>
              </a:rPr>
              <a:t>, but patient doesn’t recall details. </a:t>
            </a:r>
            <a:r>
              <a:rPr lang="en" sz="1200">
                <a:solidFill>
                  <a:srgbClr val="858585"/>
                </a:solidFill>
                <a:latin typeface="Open Sans"/>
                <a:ea typeface="Open Sans"/>
                <a:cs typeface="Open Sans"/>
                <a:sym typeface="Open Sans"/>
              </a:rPr>
              <a:t>No issues with cephalexin; had arm swelling with IM penicillin</a:t>
            </a:r>
            <a:endParaRPr sz="1200">
              <a:solidFill>
                <a:srgbClr val="858585"/>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rgbClr val="896110"/>
                </a:solidFill>
                <a:latin typeface="Open Sans"/>
                <a:ea typeface="Open Sans"/>
                <a:cs typeface="Open Sans"/>
                <a:sym typeface="Open Sans"/>
              </a:rPr>
              <a:t>Levofloxacin </a:t>
            </a:r>
            <a:r>
              <a:rPr lang="en" sz="1200">
                <a:solidFill>
                  <a:schemeClr val="dk2"/>
                </a:solidFill>
                <a:latin typeface="Open Sans"/>
                <a:ea typeface="Open Sans"/>
                <a:cs typeface="Open Sans"/>
                <a:sym typeface="Open Sans"/>
              </a:rPr>
              <a:t>- </a:t>
            </a:r>
            <a:r>
              <a:rPr lang="en" sz="1200" b="1">
                <a:solidFill>
                  <a:schemeClr val="dk2"/>
                </a:solidFill>
                <a:latin typeface="Open Sans"/>
                <a:ea typeface="Open Sans"/>
                <a:cs typeface="Open Sans"/>
                <a:sym typeface="Open Sans"/>
              </a:rPr>
              <a:t>throat itching</a:t>
            </a:r>
            <a:r>
              <a:rPr lang="en" sz="1200">
                <a:solidFill>
                  <a:schemeClr val="dk2"/>
                </a:solidFill>
                <a:latin typeface="Open Sans"/>
                <a:ea typeface="Open Sans"/>
                <a:cs typeface="Open Sans"/>
                <a:sym typeface="Open Sans"/>
              </a:rPr>
              <a:t> &amp; swelling of face </a:t>
            </a:r>
            <a:endParaRPr sz="1200" b="1">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Nitrofurantoin </a:t>
            </a:r>
            <a:r>
              <a:rPr lang="en" sz="1200">
                <a:solidFill>
                  <a:schemeClr val="dk2"/>
                </a:solidFill>
                <a:latin typeface="Open Sans"/>
                <a:ea typeface="Open Sans"/>
                <a:cs typeface="Open Sans"/>
                <a:sym typeface="Open Sans"/>
              </a:rPr>
              <a:t>- Sick to her stomach and “felt weird all over”</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Sulfa </a:t>
            </a:r>
            <a:r>
              <a:rPr lang="en" sz="1200">
                <a:solidFill>
                  <a:schemeClr val="dk2"/>
                </a:solidFill>
                <a:latin typeface="Open Sans"/>
                <a:ea typeface="Open Sans"/>
                <a:cs typeface="Open Sans"/>
                <a:sym typeface="Open Sans"/>
              </a:rPr>
              <a:t>- Severe nausea and “weird feeling”</a:t>
            </a:r>
            <a:endParaRPr sz="1200">
              <a:solidFill>
                <a:schemeClr val="dk2"/>
              </a:solidFill>
              <a:latin typeface="Open Sans"/>
              <a:ea typeface="Open Sans"/>
              <a:cs typeface="Open Sans"/>
              <a:sym typeface="Open Sans"/>
            </a:endParaRPr>
          </a:p>
          <a:p>
            <a:pPr marL="457200" lvl="0" indent="-304800" algn="l" rtl="0">
              <a:lnSpc>
                <a:spcPct val="115000"/>
              </a:lnSpc>
              <a:spcBef>
                <a:spcPts val="0"/>
              </a:spcBef>
              <a:spcAft>
                <a:spcPts val="0"/>
              </a:spcAft>
              <a:buClr>
                <a:schemeClr val="dk2"/>
              </a:buClr>
              <a:buSzPts val="1200"/>
              <a:buFont typeface="Open Sans"/>
              <a:buChar char="●"/>
            </a:pPr>
            <a:r>
              <a:rPr lang="en" sz="1200" b="1">
                <a:solidFill>
                  <a:schemeClr val="dk2"/>
                </a:solidFill>
                <a:latin typeface="Open Sans"/>
                <a:ea typeface="Open Sans"/>
                <a:cs typeface="Open Sans"/>
                <a:sym typeface="Open Sans"/>
              </a:rPr>
              <a:t>Vanco </a:t>
            </a:r>
            <a:r>
              <a:rPr lang="en" sz="1200">
                <a:solidFill>
                  <a:schemeClr val="dk2"/>
                </a:solidFill>
                <a:latin typeface="Open Sans"/>
                <a:ea typeface="Open Sans"/>
                <a:cs typeface="Open Sans"/>
                <a:sym typeface="Open Sans"/>
              </a:rPr>
              <a:t>- Flushing and itching</a:t>
            </a:r>
            <a:endParaRPr sz="1100">
              <a:solidFill>
                <a:srgbClr val="1A1A1A"/>
              </a:solidFill>
              <a:latin typeface="Open Sans"/>
              <a:ea typeface="Open Sans"/>
              <a:cs typeface="Open Sans"/>
              <a:sym typeface="Open Sans"/>
            </a:endParaRPr>
          </a:p>
        </p:txBody>
      </p:sp>
      <p:sp>
        <p:nvSpPr>
          <p:cNvPr id="1757" name="Google Shape;1757;p100"/>
          <p:cNvSpPr/>
          <p:nvPr/>
        </p:nvSpPr>
        <p:spPr>
          <a:xfrm>
            <a:off x="729325" y="1342550"/>
            <a:ext cx="3774300" cy="30909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58" name="Google Shape;1758;p100"/>
          <p:cNvSpPr/>
          <p:nvPr/>
        </p:nvSpPr>
        <p:spPr>
          <a:xfrm>
            <a:off x="4674325" y="1342550"/>
            <a:ext cx="3774300" cy="25368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759" name="Google Shape;1759;p100"/>
          <p:cNvSpPr/>
          <p:nvPr/>
        </p:nvSpPr>
        <p:spPr>
          <a:xfrm>
            <a:off x="5201825" y="4025075"/>
            <a:ext cx="2728500" cy="783900"/>
          </a:xfrm>
          <a:prstGeom prst="rect">
            <a:avLst/>
          </a:prstGeom>
          <a:solidFill>
            <a:srgbClr val="E2EAF7"/>
          </a:solidFill>
          <a:ln w="9525" cap="flat" cmpd="sng">
            <a:solidFill>
              <a:srgbClr val="2F5AA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latin typeface="Open Sans"/>
                <a:ea typeface="Open Sans"/>
                <a:cs typeface="Open Sans"/>
                <a:sym typeface="Open Sans"/>
              </a:rPr>
              <a:t>Has been on </a:t>
            </a:r>
            <a:r>
              <a:rPr lang="en" b="1">
                <a:solidFill>
                  <a:srgbClr val="2F5AA2"/>
                </a:solidFill>
                <a:latin typeface="Open Sans"/>
                <a:ea typeface="Open Sans"/>
                <a:cs typeface="Open Sans"/>
                <a:sym typeface="Open Sans"/>
              </a:rPr>
              <a:t>8+ weeks of daptomycin</a:t>
            </a:r>
            <a:r>
              <a:rPr lang="en">
                <a:solidFill>
                  <a:srgbClr val="1A1A1A"/>
                </a:solidFill>
                <a:latin typeface="Open Sans"/>
                <a:ea typeface="Open Sans"/>
                <a:cs typeface="Open Sans"/>
                <a:sym typeface="Open Sans"/>
              </a:rPr>
              <a:t> while waiting on allergy appointment </a:t>
            </a:r>
            <a:endParaRPr>
              <a:solidFill>
                <a:srgbClr val="1A1A1A"/>
              </a:solidFill>
              <a:latin typeface="Open Sans"/>
              <a:ea typeface="Open Sans"/>
              <a:cs typeface="Open Sans"/>
              <a:sym typeface="Open Sans"/>
            </a:endParaRPr>
          </a:p>
        </p:txBody>
      </p:sp>
      <p:sp>
        <p:nvSpPr>
          <p:cNvPr id="1760" name="Google Shape;1760;p100"/>
          <p:cNvSpPr/>
          <p:nvPr/>
        </p:nvSpPr>
        <p:spPr>
          <a:xfrm>
            <a:off x="4968325" y="3842625"/>
            <a:ext cx="3264600" cy="12132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10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[Q2.2] Would you ever stop antibiotics?</a:t>
            </a:r>
            <a:endParaRPr/>
          </a:p>
        </p:txBody>
      </p:sp>
      <p:sp>
        <p:nvSpPr>
          <p:cNvPr id="1766" name="Google Shape;1766;p101"/>
          <p:cNvSpPr txBox="1">
            <a:spLocks noGrp="1"/>
          </p:cNvSpPr>
          <p:nvPr>
            <p:ph type="subTitle" idx="2"/>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For endovascular infection</a:t>
            </a:r>
            <a:endParaRPr/>
          </a:p>
        </p:txBody>
      </p:sp>
      <p:sp>
        <p:nvSpPr>
          <p:cNvPr id="1767" name="Google Shape;1767;p101"/>
          <p:cNvSpPr txBox="1">
            <a:spLocks noGrp="1"/>
          </p:cNvSpPr>
          <p:nvPr>
            <p:ph type="body" idx="1"/>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Google Shape;1772;p102"/>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Discussion</a:t>
            </a:r>
            <a:endParaRPr/>
          </a:p>
        </p:txBody>
      </p:sp>
      <p:sp>
        <p:nvSpPr>
          <p:cNvPr id="1773" name="Google Shape;1773;p102"/>
          <p:cNvSpPr txBox="1"/>
          <p:nvPr/>
        </p:nvSpPr>
        <p:spPr>
          <a:xfrm>
            <a:off x="5681275" y="3837950"/>
            <a:ext cx="2279700" cy="57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lt1"/>
                </a:solidFill>
                <a:latin typeface="Open Sans"/>
                <a:ea typeface="Open Sans"/>
                <a:cs typeface="Open Sans"/>
                <a:sym typeface="Open Sans"/>
              </a:rPr>
              <a:t>Links to articles discussed here</a:t>
            </a:r>
            <a:endParaRPr sz="1200" b="1">
              <a:solidFill>
                <a:schemeClr val="lt1"/>
              </a:solidFill>
              <a:latin typeface="Open Sans"/>
              <a:ea typeface="Open Sans"/>
              <a:cs typeface="Open Sans"/>
              <a:sym typeface="Open Sans"/>
            </a:endParaRPr>
          </a:p>
        </p:txBody>
      </p:sp>
      <p:pic>
        <p:nvPicPr>
          <p:cNvPr id="1774" name="Google Shape;1774;p102" title="frame (10).png"/>
          <p:cNvPicPr preferRelativeResize="0"/>
          <p:nvPr/>
        </p:nvPicPr>
        <p:blipFill rotWithShape="1">
          <a:blip r:embed="rId3">
            <a:alphaModFix/>
          </a:blip>
          <a:srcRect l="11206" t="11553" r="11183" b="11268"/>
          <a:stretch/>
        </p:blipFill>
        <p:spPr>
          <a:xfrm>
            <a:off x="5681275" y="1344850"/>
            <a:ext cx="2301438" cy="228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6635"/>
                </a:solidFill>
              </a:rPr>
              <a:t>Case 1:</a:t>
            </a:r>
            <a:r>
              <a:rPr lang="en"/>
              <a:t> Labs</a:t>
            </a:r>
            <a:endParaRPr/>
          </a:p>
        </p:txBody>
      </p:sp>
      <p:graphicFrame>
        <p:nvGraphicFramePr>
          <p:cNvPr id="147" name="Google Shape;147;p22"/>
          <p:cNvGraphicFramePr/>
          <p:nvPr/>
        </p:nvGraphicFramePr>
        <p:xfrm>
          <a:off x="1841238" y="1454725"/>
          <a:ext cx="1845675" cy="2247600"/>
        </p:xfrm>
        <a:graphic>
          <a:graphicData uri="http://schemas.openxmlformats.org/drawingml/2006/table">
            <a:tbl>
              <a:tblPr>
                <a:noFill/>
                <a:tableStyleId>{3232B1F7-7738-40B4-A737-BE46D735E732}</a:tableStyleId>
              </a:tblPr>
              <a:tblGrid>
                <a:gridCol w="1109475">
                  <a:extLst>
                    <a:ext uri="{9D8B030D-6E8A-4147-A177-3AD203B41FA5}">
                      <a16:colId xmlns:a16="http://schemas.microsoft.com/office/drawing/2014/main" val="20000"/>
                    </a:ext>
                  </a:extLst>
                </a:gridCol>
                <a:gridCol w="736200">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CBC</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WBC</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17.7</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Hgb</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10.8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Platelets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261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Neut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85%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Lymph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4%</a:t>
                      </a:r>
                      <a:endParaRPr b="1">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Eos %</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0%</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CRP</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255</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graphicFrame>
        <p:nvGraphicFramePr>
          <p:cNvPr id="148" name="Google Shape;148;p22"/>
          <p:cNvGraphicFramePr/>
          <p:nvPr/>
        </p:nvGraphicFramePr>
        <p:xfrm>
          <a:off x="3920488" y="1454725"/>
          <a:ext cx="1574350" cy="1685700"/>
        </p:xfrm>
        <a:graphic>
          <a:graphicData uri="http://schemas.openxmlformats.org/drawingml/2006/table">
            <a:tbl>
              <a:tblPr>
                <a:noFill/>
                <a:tableStyleId>{3232B1F7-7738-40B4-A737-BE46D735E732}</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Chem7</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134</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K</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HCO3</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23</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BUN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rgbClr val="1A1A1A"/>
                          </a:solidFill>
                          <a:latin typeface="Open Sans"/>
                          <a:ea typeface="Open Sans"/>
                          <a:cs typeface="Open Sans"/>
                          <a:sym typeface="Open Sans"/>
                        </a:rPr>
                        <a:t>46</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Cr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DF382C"/>
                          </a:solidFill>
                          <a:latin typeface="Open Sans"/>
                          <a:ea typeface="Open Sans"/>
                          <a:cs typeface="Open Sans"/>
                          <a:sym typeface="Open Sans"/>
                        </a:rPr>
                        <a:t>1.2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49" name="Google Shape;149;p22"/>
          <p:cNvGraphicFramePr/>
          <p:nvPr/>
        </p:nvGraphicFramePr>
        <p:xfrm>
          <a:off x="5728413" y="1454725"/>
          <a:ext cx="1574350" cy="1685700"/>
        </p:xfrm>
        <a:graphic>
          <a:graphicData uri="http://schemas.openxmlformats.org/drawingml/2006/table">
            <a:tbl>
              <a:tblPr>
                <a:noFill/>
                <a:tableStyleId>{3232B1F7-7738-40B4-A737-BE46D735E732}</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LFTs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AST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32</a:t>
                      </a:r>
                      <a:endParaRPr b="1">
                        <a:solidFill>
                          <a:srgbClr val="DF382C"/>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ALT</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18</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Alk Phos</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81</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Bili</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0.5</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Albumin</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a:solidFill>
                            <a:schemeClr val="dk2"/>
                          </a:solidFill>
                          <a:latin typeface="Open Sans"/>
                          <a:ea typeface="Open Sans"/>
                          <a:cs typeface="Open Sans"/>
                          <a:sym typeface="Open Sans"/>
                        </a:rPr>
                        <a:t>2.2</a:t>
                      </a:r>
                      <a:endParaRPr>
                        <a:solidFill>
                          <a:srgbClr val="1A1A1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50" name="Google Shape;150;p22"/>
          <p:cNvGraphicFramePr/>
          <p:nvPr/>
        </p:nvGraphicFramePr>
        <p:xfrm>
          <a:off x="4866863" y="3513275"/>
          <a:ext cx="1574350" cy="561900"/>
        </p:xfrm>
        <a:graphic>
          <a:graphicData uri="http://schemas.openxmlformats.org/drawingml/2006/table">
            <a:tbl>
              <a:tblPr>
                <a:noFill/>
                <a:tableStyleId>{3232B1F7-7738-40B4-A737-BE46D735E732}</a:tableStyleId>
              </a:tblPr>
              <a:tblGrid>
                <a:gridCol w="946375">
                  <a:extLst>
                    <a:ext uri="{9D8B030D-6E8A-4147-A177-3AD203B41FA5}">
                      <a16:colId xmlns:a16="http://schemas.microsoft.com/office/drawing/2014/main" val="20000"/>
                    </a:ext>
                  </a:extLst>
                </a:gridCol>
                <a:gridCol w="627975">
                  <a:extLst>
                    <a:ext uri="{9D8B030D-6E8A-4147-A177-3AD203B41FA5}">
                      <a16:colId xmlns:a16="http://schemas.microsoft.com/office/drawing/2014/main" val="20001"/>
                    </a:ext>
                  </a:extLst>
                </a:gridCol>
              </a:tblGrid>
              <a:tr h="280950">
                <a:tc>
                  <a:txBody>
                    <a:bodyPr/>
                    <a:lstStyle/>
                    <a:p>
                      <a:pPr marL="0" lvl="0" indent="0" algn="l" rtl="0">
                        <a:spcBef>
                          <a:spcPts val="0"/>
                        </a:spcBef>
                        <a:spcAft>
                          <a:spcPts val="0"/>
                        </a:spcAft>
                        <a:buNone/>
                      </a:pPr>
                      <a:r>
                        <a:rPr lang="en" b="1">
                          <a:solidFill>
                            <a:srgbClr val="FFFFFF"/>
                          </a:solidFill>
                          <a:latin typeface="Open Sans"/>
                          <a:ea typeface="Open Sans"/>
                          <a:cs typeface="Open Sans"/>
                          <a:sym typeface="Open Sans"/>
                        </a:rPr>
                        <a:t>Coags</a:t>
                      </a:r>
                      <a:endParaRPr b="1">
                        <a:solidFill>
                          <a:srgbClr val="FFFFFF"/>
                        </a:solidFill>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tc>
                  <a:txBody>
                    <a:bodyPr/>
                    <a:lstStyle/>
                    <a:p>
                      <a:pPr marL="0" lvl="0" indent="0" algn="ctr" rtl="0">
                        <a:spcBef>
                          <a:spcPts val="0"/>
                        </a:spcBef>
                        <a:spcAft>
                          <a:spcPts val="0"/>
                        </a:spcAft>
                        <a:buNone/>
                      </a:pPr>
                      <a:r>
                        <a:rPr lang="en" b="1">
                          <a:solidFill>
                            <a:srgbClr val="FFFFFF"/>
                          </a:solidFill>
                          <a:latin typeface="Open Sans"/>
                          <a:ea typeface="Open Sans"/>
                          <a:cs typeface="Open Sans"/>
                          <a:sym typeface="Open Sans"/>
                        </a:rPr>
                        <a:t>Result</a:t>
                      </a:r>
                      <a:endParaRPr b="1">
                        <a:solidFill>
                          <a:srgbClr val="FFFFFF"/>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9525" cap="flat" cmpd="sng">
                      <a:solidFill>
                        <a:srgbClr val="404247"/>
                      </a:solidFill>
                      <a:prstDash val="solid"/>
                      <a:round/>
                      <a:headEnd type="none" w="sm" len="sm"/>
                      <a:tailEnd type="none" w="sm" len="sm"/>
                    </a:lnT>
                    <a:lnB w="19050" cap="flat" cmpd="sng">
                      <a:solidFill>
                        <a:srgbClr val="404247"/>
                      </a:solidFill>
                      <a:prstDash val="solid"/>
                      <a:round/>
                      <a:headEnd type="none" w="sm" len="sm"/>
                      <a:tailEnd type="none" w="sm" len="sm"/>
                    </a:lnB>
                    <a:solidFill>
                      <a:srgbClr val="404247"/>
                    </a:solidFill>
                  </a:tcPr>
                </a:tc>
                <a:extLst>
                  <a:ext uri="{0D108BD9-81ED-4DB2-BD59-A6C34878D82A}">
                    <a16:rowId xmlns:a16="http://schemas.microsoft.com/office/drawing/2014/main" val="10000"/>
                  </a:ext>
                </a:extLst>
              </a:tr>
              <a:tr h="280950">
                <a:tc>
                  <a:txBody>
                    <a:bodyPr/>
                    <a:lstStyle/>
                    <a:p>
                      <a:pPr marL="0" lvl="0" indent="0" algn="l" rtl="0">
                        <a:spcBef>
                          <a:spcPts val="0"/>
                        </a:spcBef>
                        <a:spcAft>
                          <a:spcPts val="0"/>
                        </a:spcAft>
                        <a:buNone/>
                      </a:pPr>
                      <a:r>
                        <a:rPr lang="en">
                          <a:latin typeface="Open Sans"/>
                          <a:ea typeface="Open Sans"/>
                          <a:cs typeface="Open Sans"/>
                          <a:sym typeface="Open Sans"/>
                        </a:rPr>
                        <a:t>INR</a:t>
                      </a:r>
                      <a:endParaRPr>
                        <a:latin typeface="Open Sans"/>
                        <a:ea typeface="Open Sans"/>
                        <a:cs typeface="Open Sans"/>
                        <a:sym typeface="Open Sans"/>
                      </a:endParaRPr>
                    </a:p>
                  </a:txBody>
                  <a:tcPr marL="4570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404247"/>
                      </a:solidFill>
                      <a:prstDash val="solid"/>
                      <a:round/>
                      <a:headEnd type="none" w="sm" len="sm"/>
                      <a:tailEnd type="none" w="sm" len="sm"/>
                    </a:lnB>
                    <a:solidFill>
                      <a:srgbClr val="F1F2F3"/>
                    </a:solidFill>
                  </a:tcPr>
                </a:tc>
                <a:tc>
                  <a:txBody>
                    <a:bodyPr/>
                    <a:lstStyle/>
                    <a:p>
                      <a:pPr marL="0" lvl="0" indent="0" algn="ctr" rtl="0">
                        <a:spcBef>
                          <a:spcPts val="0"/>
                        </a:spcBef>
                        <a:spcAft>
                          <a:spcPts val="0"/>
                        </a:spcAft>
                        <a:buNone/>
                      </a:pPr>
                      <a:r>
                        <a:rPr lang="en" b="1">
                          <a:solidFill>
                            <a:srgbClr val="3B71CA"/>
                          </a:solidFill>
                          <a:latin typeface="Open Sans"/>
                          <a:ea typeface="Open Sans"/>
                          <a:cs typeface="Open Sans"/>
                          <a:sym typeface="Open Sans"/>
                        </a:rPr>
                        <a:t>1.55</a:t>
                      </a:r>
                      <a:endParaRPr b="1">
                        <a:solidFill>
                          <a:srgbClr val="3B71CA"/>
                        </a:solidFill>
                        <a:latin typeface="Open Sans"/>
                        <a:ea typeface="Open Sans"/>
                        <a:cs typeface="Open Sans"/>
                        <a:sym typeface="Open Sans"/>
                      </a:endParaRPr>
                    </a:p>
                  </a:txBody>
                  <a:tcPr marL="0" marR="0" marT="0" marB="0" anchor="ctr">
                    <a:lnL w="9525" cap="flat" cmpd="sng">
                      <a:solidFill>
                        <a:srgbClr val="404247"/>
                      </a:solidFill>
                      <a:prstDash val="solid"/>
                      <a:round/>
                      <a:headEnd type="none" w="sm" len="sm"/>
                      <a:tailEnd type="none" w="sm" len="sm"/>
                    </a:lnL>
                    <a:lnR w="9525" cap="flat" cmpd="sng">
                      <a:solidFill>
                        <a:srgbClr val="404247"/>
                      </a:solidFill>
                      <a:prstDash val="solid"/>
                      <a:round/>
                      <a:headEnd type="none" w="sm" len="sm"/>
                      <a:tailEnd type="none" w="sm" len="sm"/>
                    </a:lnR>
                    <a:lnT w="19050" cap="flat" cmpd="sng">
                      <a:solidFill>
                        <a:srgbClr val="404247"/>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51" name="Google Shape;151;p22"/>
          <p:cNvSpPr txBox="1"/>
          <p:nvPr/>
        </p:nvSpPr>
        <p:spPr>
          <a:xfrm>
            <a:off x="4866875" y="4180275"/>
            <a:ext cx="1961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2"/>
                </a:solidFill>
                <a:latin typeface="Open Sans"/>
                <a:ea typeface="Open Sans"/>
                <a:cs typeface="Open Sans"/>
                <a:sym typeface="Open Sans"/>
              </a:rPr>
              <a:t>INR goal 2.5 - 3.5</a:t>
            </a:r>
            <a:endParaRPr sz="1300">
              <a:solidFill>
                <a:schemeClr val="dk2"/>
              </a:solidFill>
              <a:latin typeface="Open Sans"/>
              <a:ea typeface="Open Sans"/>
              <a:cs typeface="Open Sans"/>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103"/>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Objectives</a:t>
            </a:r>
            <a:endParaRPr/>
          </a:p>
        </p:txBody>
      </p:sp>
      <p:sp>
        <p:nvSpPr>
          <p:cNvPr id="1780" name="Google Shape;1780;p103"/>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81" name="Google Shape;1781;p103"/>
          <p:cNvSpPr txBox="1">
            <a:spLocks noGrp="1"/>
          </p:cNvSpPr>
          <p:nvPr>
            <p:ph type="body" idx="2"/>
          </p:nvPr>
        </p:nvSpPr>
        <p:spPr>
          <a:xfrm>
            <a:off x="5174225" y="1352625"/>
            <a:ext cx="3374400" cy="3496200"/>
          </a:xfrm>
          <a:prstGeom prst="rect">
            <a:avLst/>
          </a:prstGeom>
        </p:spPr>
        <p:txBody>
          <a:bodyPr spcFirstLastPara="1" wrap="square" lIns="91425" tIns="91425" rIns="91425" bIns="91425" anchor="t" anchorCtr="0">
            <a:normAutofit fontScale="85000" lnSpcReduction="10000"/>
          </a:bodyPr>
          <a:lstStyle/>
          <a:p>
            <a:pPr marL="457200" lvl="0" indent="-292576" algn="l" rtl="0">
              <a:spcBef>
                <a:spcPts val="0"/>
              </a:spcBef>
              <a:spcAft>
                <a:spcPts val="0"/>
              </a:spcAft>
              <a:buSzPct val="100000"/>
              <a:buChar char="●"/>
            </a:pPr>
            <a:r>
              <a:rPr lang="en">
                <a:latin typeface="PT Sans"/>
                <a:ea typeface="PT Sans"/>
                <a:cs typeface="PT Sans"/>
                <a:sym typeface="PT Sans"/>
              </a:rPr>
              <a:t>Differentiate the presentation of </a:t>
            </a:r>
            <a:r>
              <a:rPr lang="en" b="1">
                <a:solidFill>
                  <a:srgbClr val="DF382C"/>
                </a:solidFill>
                <a:latin typeface="PT Sans"/>
                <a:ea typeface="PT Sans"/>
                <a:cs typeface="PT Sans"/>
                <a:sym typeface="PT Sans"/>
              </a:rPr>
              <a:t>endocarditis in TAVR</a:t>
            </a:r>
            <a:r>
              <a:rPr lang="en" b="1">
                <a:latin typeface="PT Sans"/>
                <a:ea typeface="PT Sans"/>
                <a:cs typeface="PT Sans"/>
                <a:sym typeface="PT Sans"/>
              </a:rPr>
              <a:t> </a:t>
            </a:r>
            <a:r>
              <a:rPr lang="en">
                <a:solidFill>
                  <a:srgbClr val="9E9E9E"/>
                </a:solidFill>
                <a:latin typeface="PT Sans Narrow"/>
                <a:ea typeface="PT Sans Narrow"/>
                <a:cs typeface="PT Sans Narrow"/>
                <a:sym typeface="PT Sans Narrow"/>
              </a:rPr>
              <a:t>(Transcatheter Aortic Valve Replacement)</a:t>
            </a:r>
            <a:r>
              <a:rPr lang="en" b="1">
                <a:latin typeface="PT Sans"/>
                <a:ea typeface="PT Sans"/>
                <a:cs typeface="PT Sans"/>
                <a:sym typeface="PT Sans"/>
              </a:rPr>
              <a:t> </a:t>
            </a:r>
            <a:r>
              <a:rPr lang="en" b="1">
                <a:solidFill>
                  <a:srgbClr val="DF382C"/>
                </a:solidFill>
                <a:latin typeface="PT Sans"/>
                <a:ea typeface="PT Sans"/>
                <a:cs typeface="PT Sans"/>
                <a:sym typeface="PT Sans"/>
              </a:rPr>
              <a:t>compared to SAVR</a:t>
            </a:r>
            <a:r>
              <a:rPr lang="en" b="1">
                <a:latin typeface="PT Sans"/>
                <a:ea typeface="PT Sans"/>
                <a:cs typeface="PT Sans"/>
                <a:sym typeface="PT Sans"/>
              </a:rPr>
              <a:t> </a:t>
            </a:r>
            <a:r>
              <a:rPr lang="en">
                <a:solidFill>
                  <a:srgbClr val="9E9E9E"/>
                </a:solidFill>
                <a:latin typeface="PT Sans Narrow"/>
                <a:ea typeface="PT Sans Narrow"/>
                <a:cs typeface="PT Sans Narrow"/>
                <a:sym typeface="PT Sans Narrow"/>
              </a:rPr>
              <a:t>(Surgical Aortic Valve Replacement)</a:t>
            </a:r>
            <a:r>
              <a:rPr lang="en">
                <a:latin typeface="PT Sans"/>
                <a:ea typeface="PT Sans"/>
                <a:cs typeface="PT Sans"/>
                <a:sym typeface="PT Sans"/>
              </a:rPr>
              <a:t>, including</a:t>
            </a:r>
            <a:endParaRPr>
              <a:latin typeface="PT Sans"/>
              <a:ea typeface="PT Sans"/>
              <a:cs typeface="PT Sans"/>
              <a:sym typeface="PT Sans"/>
            </a:endParaRPr>
          </a:p>
          <a:p>
            <a:pPr marL="914400" lvl="1" indent="-288523" algn="l" rtl="0">
              <a:spcBef>
                <a:spcPts val="0"/>
              </a:spcBef>
              <a:spcAft>
                <a:spcPts val="0"/>
              </a:spcAft>
              <a:buSzPct val="100000"/>
              <a:buFont typeface="PT Sans"/>
              <a:buChar char="○"/>
            </a:pPr>
            <a:r>
              <a:rPr lang="en" sz="1217" b="1">
                <a:solidFill>
                  <a:schemeClr val="hlink"/>
                </a:solidFill>
                <a:uFill>
                  <a:noFill/>
                </a:uFill>
                <a:latin typeface="PT Sans"/>
                <a:ea typeface="PT Sans"/>
                <a:cs typeface="PT Sans"/>
                <a:sym typeface="PT Sans"/>
                <a:hlinkClick r:id="rId3" action="ppaction://hlinksldjump"/>
              </a:rPr>
              <a:t>Clinical manifestations</a:t>
            </a:r>
            <a:endParaRPr sz="1217" b="1">
              <a:latin typeface="PT Sans"/>
              <a:ea typeface="PT Sans"/>
              <a:cs typeface="PT Sans"/>
              <a:sym typeface="PT Sans"/>
            </a:endParaRPr>
          </a:p>
          <a:p>
            <a:pPr marL="914400" lvl="1" indent="-288523" algn="l" rtl="0">
              <a:spcBef>
                <a:spcPts val="0"/>
              </a:spcBef>
              <a:spcAft>
                <a:spcPts val="0"/>
              </a:spcAft>
              <a:buSzPct val="100000"/>
              <a:buFont typeface="PT Sans"/>
              <a:buChar char="○"/>
            </a:pPr>
            <a:r>
              <a:rPr lang="en" sz="1217" b="1">
                <a:solidFill>
                  <a:schemeClr val="hlink"/>
                </a:solidFill>
                <a:uFill>
                  <a:noFill/>
                </a:uFill>
                <a:latin typeface="PT Sans"/>
                <a:ea typeface="PT Sans"/>
                <a:cs typeface="PT Sans"/>
                <a:sym typeface="PT Sans"/>
                <a:hlinkClick r:id="rId4" action="ppaction://hlinksldjump"/>
              </a:rPr>
              <a:t>Microbiology</a:t>
            </a:r>
            <a:endParaRPr sz="1217" b="1">
              <a:latin typeface="PT Sans"/>
              <a:ea typeface="PT Sans"/>
              <a:cs typeface="PT Sans"/>
              <a:sym typeface="PT Sans"/>
            </a:endParaRPr>
          </a:p>
          <a:p>
            <a:pPr marL="914400" lvl="1" indent="-288523" algn="l" rtl="0">
              <a:spcBef>
                <a:spcPts val="0"/>
              </a:spcBef>
              <a:spcAft>
                <a:spcPts val="0"/>
              </a:spcAft>
              <a:buSzPct val="100000"/>
              <a:buFont typeface="PT Sans"/>
              <a:buChar char="○"/>
            </a:pPr>
            <a:r>
              <a:rPr lang="en" sz="1217" b="1">
                <a:solidFill>
                  <a:schemeClr val="hlink"/>
                </a:solidFill>
                <a:uFill>
                  <a:noFill/>
                </a:uFill>
                <a:latin typeface="PT Sans"/>
                <a:ea typeface="PT Sans"/>
                <a:cs typeface="PT Sans"/>
                <a:sym typeface="PT Sans"/>
                <a:hlinkClick r:id="rId5" action="ppaction://hlinksldjump"/>
              </a:rPr>
              <a:t>Echo findings</a:t>
            </a:r>
            <a:r>
              <a:rPr lang="en" sz="1217">
                <a:solidFill>
                  <a:schemeClr val="dk2"/>
                </a:solidFill>
                <a:latin typeface="PT Sans"/>
                <a:ea typeface="PT Sans"/>
                <a:cs typeface="PT Sans"/>
                <a:sym typeface="PT Sans"/>
              </a:rPr>
              <a:t> (and why it may be a</a:t>
            </a:r>
            <a:r>
              <a:rPr lang="en" sz="1217" b="1">
                <a:solidFill>
                  <a:schemeClr val="dk2"/>
                </a:solidFill>
                <a:latin typeface="PT Sans"/>
                <a:ea typeface="PT Sans"/>
                <a:cs typeface="PT Sans"/>
                <a:sym typeface="PT Sans"/>
              </a:rPr>
              <a:t> </a:t>
            </a:r>
            <a:r>
              <a:rPr lang="en" sz="1217" b="1">
                <a:solidFill>
                  <a:schemeClr val="hlink"/>
                </a:solidFill>
                <a:uFill>
                  <a:noFill/>
                </a:uFill>
                <a:latin typeface="PT Sans"/>
                <a:ea typeface="PT Sans"/>
                <a:cs typeface="PT Sans"/>
                <a:sym typeface="PT Sans"/>
                <a:hlinkClick r:id="rId6" action="ppaction://hlinksldjump"/>
              </a:rPr>
              <a:t>good idea to get a PET/CT</a:t>
            </a:r>
            <a:r>
              <a:rPr lang="en" sz="1217">
                <a:solidFill>
                  <a:schemeClr val="dk2"/>
                </a:solidFill>
                <a:latin typeface="PT Sans"/>
                <a:ea typeface="PT Sans"/>
                <a:cs typeface="PT Sans"/>
                <a:sym typeface="PT Sans"/>
              </a:rPr>
              <a:t>)</a:t>
            </a:r>
            <a:endParaRPr sz="1217">
              <a:solidFill>
                <a:schemeClr val="dk2"/>
              </a:solidFill>
              <a:latin typeface="PT Sans"/>
              <a:ea typeface="PT Sans"/>
              <a:cs typeface="PT Sans"/>
              <a:sym typeface="PT Sans"/>
            </a:endParaRPr>
          </a:p>
          <a:p>
            <a:pPr marL="457200" lvl="0" indent="-292576" algn="l" rtl="0">
              <a:spcBef>
                <a:spcPts val="1000"/>
              </a:spcBef>
              <a:spcAft>
                <a:spcPts val="0"/>
              </a:spcAft>
              <a:buClr>
                <a:srgbClr val="9E9E9E"/>
              </a:buClr>
              <a:buSzPct val="100000"/>
              <a:buChar char="●"/>
            </a:pPr>
            <a:r>
              <a:rPr lang="en">
                <a:solidFill>
                  <a:srgbClr val="9E9E9E"/>
                </a:solidFill>
                <a:latin typeface="PT Sans"/>
                <a:ea typeface="PT Sans"/>
                <a:cs typeface="PT Sans"/>
                <a:sym typeface="PT Sans"/>
              </a:rPr>
              <a:t>Review the use of </a:t>
            </a:r>
            <a:r>
              <a:rPr lang="en" b="1">
                <a:solidFill>
                  <a:srgbClr val="9E9E9E"/>
                </a:solidFill>
                <a:latin typeface="PT Sans"/>
                <a:ea typeface="PT Sans"/>
                <a:cs typeface="PT Sans"/>
                <a:sym typeface="PT Sans"/>
              </a:rPr>
              <a:t>PET/CT for endocarditis</a:t>
            </a:r>
            <a:r>
              <a:rPr lang="en">
                <a:solidFill>
                  <a:srgbClr val="9E9E9E"/>
                </a:solidFill>
                <a:latin typeface="PT Sans"/>
                <a:ea typeface="PT Sans"/>
                <a:cs typeface="PT Sans"/>
                <a:sym typeface="PT Sans"/>
              </a:rPr>
              <a:t>, including </a:t>
            </a:r>
            <a:endParaRPr>
              <a:solidFill>
                <a:srgbClr val="9E9E9E"/>
              </a:solidFill>
              <a:latin typeface="PT Sans"/>
              <a:ea typeface="PT Sans"/>
              <a:cs typeface="PT Sans"/>
              <a:sym typeface="PT Sans"/>
            </a:endParaRPr>
          </a:p>
          <a:p>
            <a:pPr marL="914400" lvl="1" indent="-288523" algn="l" rtl="0">
              <a:spcBef>
                <a:spcPts val="0"/>
              </a:spcBef>
              <a:spcAft>
                <a:spcPts val="0"/>
              </a:spcAft>
              <a:buSzPct val="100000"/>
              <a:buChar char="○"/>
            </a:pPr>
            <a:r>
              <a:rPr lang="en" sz="1217" b="1">
                <a:solidFill>
                  <a:srgbClr val="9E9E9E"/>
                </a:solidFill>
                <a:latin typeface="PT Sans"/>
                <a:ea typeface="PT Sans"/>
                <a:cs typeface="PT Sans"/>
                <a:sym typeface="PT Sans"/>
              </a:rPr>
              <a:t>Practical considerations</a:t>
            </a:r>
            <a:r>
              <a:rPr lang="en" sz="1217">
                <a:solidFill>
                  <a:srgbClr val="9E9E9E"/>
                </a:solidFill>
                <a:latin typeface="PT Sans"/>
                <a:ea typeface="PT Sans"/>
                <a:cs typeface="PT Sans"/>
                <a:sym typeface="PT Sans"/>
              </a:rPr>
              <a:t> including</a:t>
            </a:r>
            <a:r>
              <a:rPr lang="en" sz="1217">
                <a:latin typeface="PT Sans"/>
                <a:ea typeface="PT Sans"/>
                <a:cs typeface="PT Sans"/>
                <a:sym typeface="PT Sans"/>
              </a:rPr>
              <a:t> </a:t>
            </a:r>
            <a:r>
              <a:rPr lang="en" sz="1217">
                <a:solidFill>
                  <a:srgbClr val="54B4D3"/>
                </a:solidFill>
                <a:uFill>
                  <a:noFill/>
                </a:uFill>
                <a:latin typeface="PT Sans"/>
                <a:ea typeface="PT Sans"/>
                <a:cs typeface="PT Sans"/>
                <a:sym typeface="PT Sans"/>
                <a:hlinkClick r:id="rId7" action="ppaction://hlinksldjump">
                  <a:extLst>
                    <a:ext uri="{A12FA001-AC4F-418D-AE19-62706E023703}">
                      <ahyp:hlinkClr xmlns:ahyp="http://schemas.microsoft.com/office/drawing/2018/hyperlinkcolor" val="tx"/>
                    </a:ext>
                  </a:extLst>
                </a:hlinkClick>
              </a:rPr>
              <a:t>patient prep</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and what </a:t>
            </a:r>
            <a:r>
              <a:rPr lang="en" sz="1217">
                <a:solidFill>
                  <a:srgbClr val="54B4D3"/>
                </a:solidFill>
                <a:uFill>
                  <a:noFill/>
                </a:uFill>
                <a:latin typeface="PT Sans"/>
                <a:ea typeface="PT Sans"/>
                <a:cs typeface="PT Sans"/>
                <a:sym typeface="PT Sans"/>
                <a:hlinkClick r:id="rId8" action="ppaction://hlinksldjump">
                  <a:extLst>
                    <a:ext uri="{A12FA001-AC4F-418D-AE19-62706E023703}">
                      <ahyp:hlinkClr xmlns:ahyp="http://schemas.microsoft.com/office/drawing/2018/hyperlinkcolor" val="tx"/>
                    </a:ext>
                  </a:extLst>
                </a:hlinkClick>
              </a:rPr>
              <a:t>radiology is looking at</a:t>
            </a:r>
            <a:endParaRPr sz="1217">
              <a:solidFill>
                <a:srgbClr val="54B4D3"/>
              </a:solidFill>
              <a:latin typeface="PT Sans"/>
              <a:ea typeface="PT Sans"/>
              <a:cs typeface="PT Sans"/>
              <a:sym typeface="PT Sans"/>
            </a:endParaRPr>
          </a:p>
          <a:p>
            <a:pPr marL="914400" lvl="1" indent="-288523" algn="l" rtl="0">
              <a:spcBef>
                <a:spcPts val="0"/>
              </a:spcBef>
              <a:spcAft>
                <a:spcPts val="0"/>
              </a:spcAft>
              <a:buSzPct val="100000"/>
              <a:buChar char="○"/>
            </a:pPr>
            <a:r>
              <a:rPr lang="en" sz="1217" b="1">
                <a:solidFill>
                  <a:srgbClr val="9E9E9E"/>
                </a:solidFill>
                <a:latin typeface="PT Sans"/>
                <a:ea typeface="PT Sans"/>
                <a:cs typeface="PT Sans"/>
                <a:sym typeface="PT Sans"/>
              </a:rPr>
              <a:t>Indications for PET/CT</a:t>
            </a:r>
            <a:r>
              <a:rPr lang="en" sz="1217">
                <a:solidFill>
                  <a:srgbClr val="9E9E9E"/>
                </a:solidFill>
                <a:latin typeface="PT Sans"/>
                <a:ea typeface="PT Sans"/>
                <a:cs typeface="PT Sans"/>
                <a:sym typeface="PT Sans"/>
              </a:rPr>
              <a:t> with a focus on </a:t>
            </a:r>
            <a:r>
              <a:rPr lang="en" sz="1217">
                <a:solidFill>
                  <a:srgbClr val="54B4D3"/>
                </a:solidFill>
                <a:uFill>
                  <a:noFill/>
                </a:uFill>
                <a:latin typeface="PT Sans"/>
                <a:ea typeface="PT Sans"/>
                <a:cs typeface="PT Sans"/>
                <a:sym typeface="PT Sans"/>
                <a:hlinkClick r:id="rId9" action="ppaction://hlinksldjump">
                  <a:extLst>
                    <a:ext uri="{A12FA001-AC4F-418D-AE19-62706E023703}">
                      <ahyp:hlinkClr xmlns:ahyp="http://schemas.microsoft.com/office/drawing/2018/hyperlinkcolor" val="tx"/>
                    </a:ext>
                  </a:extLst>
                </a:hlinkClick>
              </a:rPr>
              <a:t>endocarditis</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as well as other indications listed in the 2024 guidelines (</a:t>
            </a:r>
            <a:r>
              <a:rPr lang="en" sz="1217">
                <a:solidFill>
                  <a:srgbClr val="54B4D3"/>
                </a:solidFill>
                <a:uFill>
                  <a:noFill/>
                </a:uFill>
                <a:latin typeface="PT Sans"/>
                <a:ea typeface="PT Sans"/>
                <a:cs typeface="PT Sans"/>
                <a:sym typeface="PT Sans"/>
                <a:hlinkClick r:id="rId10" action="ppaction://hlinksldjump">
                  <a:extLst>
                    <a:ext uri="{A12FA001-AC4F-418D-AE19-62706E023703}">
                      <ahyp:hlinkClr xmlns:ahyp="http://schemas.microsoft.com/office/drawing/2018/hyperlinkcolor" val="tx"/>
                    </a:ext>
                  </a:extLst>
                </a:hlinkClick>
              </a:rPr>
              <a:t>CIED</a:t>
            </a:r>
            <a:r>
              <a:rPr lang="en" sz="1217">
                <a:latin typeface="PT Sans"/>
                <a:ea typeface="PT Sans"/>
                <a:cs typeface="PT Sans"/>
                <a:sym typeface="PT Sans"/>
              </a:rPr>
              <a:t> </a:t>
            </a:r>
            <a:r>
              <a:rPr lang="en" sz="1217">
                <a:solidFill>
                  <a:srgbClr val="9E9E9E"/>
                </a:solidFill>
                <a:latin typeface="PT Sans"/>
                <a:ea typeface="PT Sans"/>
                <a:cs typeface="PT Sans"/>
                <a:sym typeface="PT Sans"/>
              </a:rPr>
              <a:t>&amp;</a:t>
            </a:r>
            <a:r>
              <a:rPr lang="en" sz="1217">
                <a:latin typeface="PT Sans"/>
                <a:ea typeface="PT Sans"/>
                <a:cs typeface="PT Sans"/>
                <a:sym typeface="PT Sans"/>
              </a:rPr>
              <a:t> </a:t>
            </a:r>
            <a:r>
              <a:rPr lang="en" sz="1217">
                <a:solidFill>
                  <a:srgbClr val="54B4D3"/>
                </a:solidFill>
                <a:uFill>
                  <a:noFill/>
                </a:uFill>
                <a:latin typeface="PT Sans"/>
                <a:ea typeface="PT Sans"/>
                <a:cs typeface="PT Sans"/>
                <a:sym typeface="PT Sans"/>
                <a:hlinkClick r:id="rId11" action="ppaction://hlinksldjump">
                  <a:extLst>
                    <a:ext uri="{A12FA001-AC4F-418D-AE19-62706E023703}">
                      <ahyp:hlinkClr xmlns:ahyp="http://schemas.microsoft.com/office/drawing/2018/hyperlinkcolor" val="tx"/>
                    </a:ext>
                  </a:extLst>
                </a:hlinkClick>
              </a:rPr>
              <a:t>LVAD</a:t>
            </a:r>
            <a:r>
              <a:rPr lang="en" sz="1217">
                <a:solidFill>
                  <a:srgbClr val="9E9E9E"/>
                </a:solidFill>
                <a:latin typeface="PT Sans"/>
                <a:ea typeface="PT Sans"/>
                <a:cs typeface="PT Sans"/>
                <a:sym typeface="PT Sans"/>
              </a:rPr>
              <a:t>)</a:t>
            </a:r>
            <a:endParaRPr>
              <a:latin typeface="PT Sans"/>
              <a:ea typeface="PT Sans"/>
              <a:cs typeface="PT Sans"/>
              <a:sym typeface="PT Sans"/>
            </a:endParaRPr>
          </a:p>
          <a:p>
            <a:pPr marL="457200" lvl="0" indent="-292576" algn="l" rtl="0">
              <a:spcBef>
                <a:spcPts val="1000"/>
              </a:spcBef>
              <a:spcAft>
                <a:spcPts val="0"/>
              </a:spcAft>
              <a:buSzPct val="100000"/>
              <a:buChar char="●"/>
            </a:pPr>
            <a:r>
              <a:rPr lang="en">
                <a:solidFill>
                  <a:srgbClr val="858585"/>
                </a:solidFill>
                <a:latin typeface="PT Sans"/>
                <a:ea typeface="PT Sans"/>
                <a:cs typeface="PT Sans"/>
                <a:sym typeface="PT Sans"/>
              </a:rPr>
              <a:t>Appraise the very limited data on </a:t>
            </a:r>
            <a:r>
              <a:rPr lang="en" b="1">
                <a:solidFill>
                  <a:srgbClr val="54B4D3"/>
                </a:solidFill>
                <a:uFill>
                  <a:noFill/>
                </a:uFill>
                <a:latin typeface="PT Sans"/>
                <a:ea typeface="PT Sans"/>
                <a:cs typeface="PT Sans"/>
                <a:sym typeface="PT Sans"/>
                <a:hlinkClick r:id="rId12" action="ppaction://hlinksldjump">
                  <a:extLst>
                    <a:ext uri="{A12FA001-AC4F-418D-AE19-62706E023703}">
                      <ahyp:hlinkClr xmlns:ahyp="http://schemas.microsoft.com/office/drawing/2018/hyperlinkcolor" val="tx"/>
                    </a:ext>
                  </a:extLst>
                </a:hlinkClick>
              </a:rPr>
              <a:t>serial PET/CTs</a:t>
            </a:r>
            <a:r>
              <a:rPr lang="en">
                <a:latin typeface="PT Sans"/>
                <a:ea typeface="PT Sans"/>
                <a:cs typeface="PT Sans"/>
                <a:sym typeface="PT Sans"/>
              </a:rPr>
              <a:t> </a:t>
            </a:r>
            <a:r>
              <a:rPr lang="en">
                <a:solidFill>
                  <a:srgbClr val="858585"/>
                </a:solidFill>
                <a:latin typeface="PT Sans"/>
                <a:ea typeface="PT Sans"/>
                <a:cs typeface="PT Sans"/>
                <a:sym typeface="PT Sans"/>
              </a:rPr>
              <a:t>in </a:t>
            </a:r>
            <a:r>
              <a:rPr lang="en" b="1">
                <a:solidFill>
                  <a:srgbClr val="858585"/>
                </a:solidFill>
                <a:latin typeface="PT Sans"/>
                <a:ea typeface="PT Sans"/>
                <a:cs typeface="PT Sans"/>
                <a:sym typeface="PT Sans"/>
              </a:rPr>
              <a:t>the long term monitoring</a:t>
            </a:r>
            <a:r>
              <a:rPr lang="en">
                <a:solidFill>
                  <a:srgbClr val="858585"/>
                </a:solidFill>
                <a:latin typeface="PT Sans"/>
                <a:ea typeface="PT Sans"/>
                <a:cs typeface="PT Sans"/>
                <a:sym typeface="PT Sans"/>
              </a:rPr>
              <a:t> of endovascular infections</a:t>
            </a:r>
            <a:endParaRPr>
              <a:latin typeface="PT Sans"/>
              <a:ea typeface="PT Sans"/>
              <a:cs typeface="PT Sans"/>
              <a:sym typeface="PT Sans"/>
            </a:endParaRPr>
          </a:p>
        </p:txBody>
      </p:sp>
      <p:pic>
        <p:nvPicPr>
          <p:cNvPr id="1782" name="Google Shape;1782;p103" title="frame (10).png"/>
          <p:cNvPicPr preferRelativeResize="0"/>
          <p:nvPr/>
        </p:nvPicPr>
        <p:blipFill rotWithShape="1">
          <a:blip r:embed="rId13">
            <a:alphaModFix/>
          </a:blip>
          <a:srcRect l="11206" t="11553" r="11183" b="11268"/>
          <a:stretch/>
        </p:blipFill>
        <p:spPr>
          <a:xfrm>
            <a:off x="7683800" y="102225"/>
            <a:ext cx="1300500" cy="129329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pic>
        <p:nvPicPr>
          <p:cNvPr id="1787" name="Google Shape;1787;p104"/>
          <p:cNvPicPr preferRelativeResize="0"/>
          <p:nvPr/>
        </p:nvPicPr>
        <p:blipFill>
          <a:blip r:embed="rId3">
            <a:alphaModFix/>
          </a:blip>
          <a:stretch>
            <a:fillRect/>
          </a:stretch>
        </p:blipFill>
        <p:spPr>
          <a:xfrm>
            <a:off x="729413" y="1393075"/>
            <a:ext cx="1204400" cy="1204400"/>
          </a:xfrm>
          <a:prstGeom prst="rect">
            <a:avLst/>
          </a:prstGeom>
          <a:noFill/>
          <a:ln>
            <a:noFill/>
          </a:ln>
        </p:spPr>
      </p:pic>
      <p:pic>
        <p:nvPicPr>
          <p:cNvPr id="1788" name="Google Shape;1788;p104"/>
          <p:cNvPicPr preferRelativeResize="0"/>
          <p:nvPr/>
        </p:nvPicPr>
        <p:blipFill>
          <a:blip r:embed="rId4">
            <a:alphaModFix/>
          </a:blip>
          <a:stretch>
            <a:fillRect/>
          </a:stretch>
        </p:blipFill>
        <p:spPr>
          <a:xfrm>
            <a:off x="4643688" y="1393075"/>
            <a:ext cx="1204400" cy="1204400"/>
          </a:xfrm>
          <a:prstGeom prst="rect">
            <a:avLst/>
          </a:prstGeom>
          <a:noFill/>
          <a:ln>
            <a:noFill/>
          </a:ln>
        </p:spPr>
      </p:pic>
      <p:sp>
        <p:nvSpPr>
          <p:cNvPr id="1789" name="Google Shape;1789;p104"/>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vs SAVR</a:t>
            </a:r>
            <a:endParaRPr/>
          </a:p>
        </p:txBody>
      </p:sp>
      <p:sp>
        <p:nvSpPr>
          <p:cNvPr id="1790" name="Google Shape;1790;p104"/>
          <p:cNvSpPr txBox="1"/>
          <p:nvPr/>
        </p:nvSpPr>
        <p:spPr>
          <a:xfrm>
            <a:off x="1933938" y="1393075"/>
            <a:ext cx="2569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PT Sans Narrow"/>
                <a:ea typeface="PT Sans Narrow"/>
                <a:cs typeface="PT Sans Narrow"/>
                <a:sym typeface="PT Sans Narrow"/>
              </a:rPr>
              <a:t>T</a:t>
            </a:r>
            <a:r>
              <a:rPr lang="en" sz="1300">
                <a:solidFill>
                  <a:schemeClr val="dk2"/>
                </a:solidFill>
                <a:latin typeface="PT Sans Narrow"/>
                <a:ea typeface="PT Sans Narrow"/>
                <a:cs typeface="PT Sans Narrow"/>
                <a:sym typeface="PT Sans Narrow"/>
              </a:rPr>
              <a:t>ranscatheter </a:t>
            </a:r>
            <a:r>
              <a:rPr lang="en" sz="1300" b="1">
                <a:solidFill>
                  <a:schemeClr val="dk2"/>
                </a:solidFill>
                <a:latin typeface="PT Sans Narrow"/>
                <a:ea typeface="PT Sans Narrow"/>
                <a:cs typeface="PT Sans Narrow"/>
                <a:sym typeface="PT Sans Narrow"/>
              </a:rPr>
              <a:t>A</a:t>
            </a:r>
            <a:r>
              <a:rPr lang="en" sz="1300">
                <a:solidFill>
                  <a:schemeClr val="dk2"/>
                </a:solidFill>
                <a:latin typeface="PT Sans Narrow"/>
                <a:ea typeface="PT Sans Narrow"/>
                <a:cs typeface="PT Sans Narrow"/>
                <a:sym typeface="PT Sans Narrow"/>
              </a:rPr>
              <a:t>ortic </a:t>
            </a:r>
            <a:r>
              <a:rPr lang="en" sz="1300" b="1">
                <a:solidFill>
                  <a:schemeClr val="dk2"/>
                </a:solidFill>
                <a:latin typeface="PT Sans Narrow"/>
                <a:ea typeface="PT Sans Narrow"/>
                <a:cs typeface="PT Sans Narrow"/>
                <a:sym typeface="PT Sans Narrow"/>
              </a:rPr>
              <a:t>V</a:t>
            </a:r>
            <a:r>
              <a:rPr lang="en" sz="1300">
                <a:solidFill>
                  <a:schemeClr val="dk2"/>
                </a:solidFill>
                <a:latin typeface="PT Sans Narrow"/>
                <a:ea typeface="PT Sans Narrow"/>
                <a:cs typeface="PT Sans Narrow"/>
                <a:sym typeface="PT Sans Narrow"/>
              </a:rPr>
              <a:t>alve </a:t>
            </a:r>
            <a:r>
              <a:rPr lang="en" sz="1300" b="1">
                <a:solidFill>
                  <a:schemeClr val="dk2"/>
                </a:solidFill>
                <a:latin typeface="PT Sans Narrow"/>
                <a:ea typeface="PT Sans Narrow"/>
                <a:cs typeface="PT Sans Narrow"/>
                <a:sym typeface="PT Sans Narrow"/>
              </a:rPr>
              <a:t>R</a:t>
            </a:r>
            <a:r>
              <a:rPr lang="en" sz="1300">
                <a:solidFill>
                  <a:schemeClr val="dk2"/>
                </a:solidFill>
                <a:latin typeface="PT Sans Narrow"/>
                <a:ea typeface="PT Sans Narrow"/>
                <a:cs typeface="PT Sans Narrow"/>
                <a:sym typeface="PT Sans Narrow"/>
              </a:rPr>
              <a:t>eplacement</a:t>
            </a: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Narrow"/>
                <a:ea typeface="PT Sans Narrow"/>
                <a:cs typeface="PT Sans Narrow"/>
                <a:sym typeface="PT Sans Narrow"/>
              </a:rPr>
              <a:t>(</a:t>
            </a:r>
            <a:r>
              <a:rPr lang="en" sz="1300" b="1">
                <a:solidFill>
                  <a:srgbClr val="858585"/>
                </a:solidFill>
                <a:latin typeface="PT Sans Narrow"/>
                <a:ea typeface="PT Sans Narrow"/>
                <a:cs typeface="PT Sans Narrow"/>
                <a:sym typeface="PT Sans Narrow"/>
              </a:rPr>
              <a:t>TAVI</a:t>
            </a:r>
            <a:r>
              <a:rPr lang="en" sz="1300">
                <a:solidFill>
                  <a:srgbClr val="858585"/>
                </a:solidFill>
                <a:latin typeface="PT Sans Narrow"/>
                <a:ea typeface="PT Sans Narrow"/>
                <a:cs typeface="PT Sans Narrow"/>
                <a:sym typeface="PT Sans Narrow"/>
              </a:rPr>
              <a:t> is </a:t>
            </a:r>
            <a:r>
              <a:rPr lang="en" sz="1300" b="1">
                <a:solidFill>
                  <a:srgbClr val="858585"/>
                </a:solidFill>
                <a:latin typeface="PT Sans Narrow"/>
                <a:ea typeface="PT Sans Narrow"/>
                <a:cs typeface="PT Sans Narrow"/>
                <a:sym typeface="PT Sans Narrow"/>
              </a:rPr>
              <a:t>i</a:t>
            </a:r>
            <a:r>
              <a:rPr lang="en" sz="1300">
                <a:solidFill>
                  <a:srgbClr val="858585"/>
                </a:solidFill>
                <a:latin typeface="PT Sans Narrow"/>
                <a:ea typeface="PT Sans Narrow"/>
                <a:cs typeface="PT Sans Narrow"/>
                <a:sym typeface="PT Sans Narrow"/>
              </a:rPr>
              <a:t>mplantation)</a:t>
            </a:r>
            <a:endParaRPr sz="1300">
              <a:solidFill>
                <a:srgbClr val="858585"/>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rgbClr val="858585"/>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a:ea typeface="PT Sans"/>
                <a:cs typeface="PT Sans"/>
                <a:sym typeface="PT Sans"/>
              </a:rPr>
              <a:t>First TAVR was done in </a:t>
            </a:r>
            <a:r>
              <a:rPr lang="en" sz="1300">
                <a:solidFill>
                  <a:srgbClr val="3B71CA"/>
                </a:solidFill>
                <a:latin typeface="PT Sans"/>
                <a:ea typeface="PT Sans"/>
                <a:cs typeface="PT Sans"/>
                <a:sym typeface="PT Sans"/>
              </a:rPr>
              <a:t>2002</a:t>
            </a:r>
            <a:endParaRPr sz="1300">
              <a:solidFill>
                <a:srgbClr val="3B71CA"/>
              </a:solidFill>
              <a:latin typeface="PT Sans"/>
              <a:ea typeface="PT Sans"/>
              <a:cs typeface="PT Sans"/>
              <a:sym typeface="PT Sans"/>
            </a:endParaRPr>
          </a:p>
        </p:txBody>
      </p:sp>
      <p:sp>
        <p:nvSpPr>
          <p:cNvPr id="1791" name="Google Shape;1791;p104"/>
          <p:cNvSpPr txBox="1"/>
          <p:nvPr/>
        </p:nvSpPr>
        <p:spPr>
          <a:xfrm>
            <a:off x="5848088" y="1393075"/>
            <a:ext cx="2569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PT Sans Narrow"/>
                <a:ea typeface="PT Sans Narrow"/>
                <a:cs typeface="PT Sans Narrow"/>
                <a:sym typeface="PT Sans Narrow"/>
              </a:rPr>
              <a:t>S</a:t>
            </a:r>
            <a:r>
              <a:rPr lang="en" sz="1300">
                <a:solidFill>
                  <a:schemeClr val="dk2"/>
                </a:solidFill>
                <a:latin typeface="PT Sans Narrow"/>
                <a:ea typeface="PT Sans Narrow"/>
                <a:cs typeface="PT Sans Narrow"/>
                <a:sym typeface="PT Sans Narrow"/>
              </a:rPr>
              <a:t>urgical </a:t>
            </a:r>
            <a:r>
              <a:rPr lang="en" sz="1300" b="1">
                <a:solidFill>
                  <a:schemeClr val="dk2"/>
                </a:solidFill>
                <a:latin typeface="PT Sans Narrow"/>
                <a:ea typeface="PT Sans Narrow"/>
                <a:cs typeface="PT Sans Narrow"/>
                <a:sym typeface="PT Sans Narrow"/>
              </a:rPr>
              <a:t>A</a:t>
            </a:r>
            <a:r>
              <a:rPr lang="en" sz="1300">
                <a:solidFill>
                  <a:schemeClr val="dk2"/>
                </a:solidFill>
                <a:latin typeface="PT Sans Narrow"/>
                <a:ea typeface="PT Sans Narrow"/>
                <a:cs typeface="PT Sans Narrow"/>
                <a:sym typeface="PT Sans Narrow"/>
              </a:rPr>
              <a:t>ortic </a:t>
            </a:r>
            <a:r>
              <a:rPr lang="en" sz="1300" b="1">
                <a:solidFill>
                  <a:schemeClr val="dk2"/>
                </a:solidFill>
                <a:latin typeface="PT Sans Narrow"/>
                <a:ea typeface="PT Sans Narrow"/>
                <a:cs typeface="PT Sans Narrow"/>
                <a:sym typeface="PT Sans Narrow"/>
              </a:rPr>
              <a:t>V</a:t>
            </a:r>
            <a:r>
              <a:rPr lang="en" sz="1300">
                <a:solidFill>
                  <a:schemeClr val="dk2"/>
                </a:solidFill>
                <a:latin typeface="PT Sans Narrow"/>
                <a:ea typeface="PT Sans Narrow"/>
                <a:cs typeface="PT Sans Narrow"/>
                <a:sym typeface="PT Sans Narrow"/>
              </a:rPr>
              <a:t>alve </a:t>
            </a:r>
            <a:r>
              <a:rPr lang="en" sz="1300" b="1">
                <a:solidFill>
                  <a:schemeClr val="dk2"/>
                </a:solidFill>
                <a:latin typeface="PT Sans Narrow"/>
                <a:ea typeface="PT Sans Narrow"/>
                <a:cs typeface="PT Sans Narrow"/>
                <a:sym typeface="PT Sans Narrow"/>
              </a:rPr>
              <a:t>R</a:t>
            </a:r>
            <a:r>
              <a:rPr lang="en" sz="1300">
                <a:solidFill>
                  <a:schemeClr val="dk2"/>
                </a:solidFill>
                <a:latin typeface="PT Sans Narrow"/>
                <a:ea typeface="PT Sans Narrow"/>
                <a:cs typeface="PT Sans Narrow"/>
                <a:sym typeface="PT Sans Narrow"/>
              </a:rPr>
              <a:t>eplacement</a:t>
            </a: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a:ea typeface="PT Sans"/>
                <a:cs typeface="PT Sans"/>
                <a:sym typeface="PT Sans"/>
              </a:rPr>
              <a:t>First SAVR was 1952</a:t>
            </a:r>
            <a:endParaRPr sz="1300">
              <a:solidFill>
                <a:srgbClr val="858585"/>
              </a:solidFill>
              <a:latin typeface="PT Sans"/>
              <a:ea typeface="PT Sans"/>
              <a:cs typeface="PT Sans"/>
              <a:sym typeface="PT San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pic>
        <p:nvPicPr>
          <p:cNvPr id="1796" name="Google Shape;1796;p105"/>
          <p:cNvPicPr preferRelativeResize="0"/>
          <p:nvPr/>
        </p:nvPicPr>
        <p:blipFill>
          <a:blip r:embed="rId3">
            <a:alphaModFix/>
          </a:blip>
          <a:stretch>
            <a:fillRect/>
          </a:stretch>
        </p:blipFill>
        <p:spPr>
          <a:xfrm>
            <a:off x="729413" y="1393075"/>
            <a:ext cx="1204400" cy="1204400"/>
          </a:xfrm>
          <a:prstGeom prst="rect">
            <a:avLst/>
          </a:prstGeom>
          <a:noFill/>
          <a:ln>
            <a:noFill/>
          </a:ln>
        </p:spPr>
      </p:pic>
      <p:pic>
        <p:nvPicPr>
          <p:cNvPr id="1797" name="Google Shape;1797;p105"/>
          <p:cNvPicPr preferRelativeResize="0"/>
          <p:nvPr/>
        </p:nvPicPr>
        <p:blipFill>
          <a:blip r:embed="rId4">
            <a:alphaModFix/>
          </a:blip>
          <a:stretch>
            <a:fillRect/>
          </a:stretch>
        </p:blipFill>
        <p:spPr>
          <a:xfrm>
            <a:off x="4643688" y="1393075"/>
            <a:ext cx="1204400" cy="1204400"/>
          </a:xfrm>
          <a:prstGeom prst="rect">
            <a:avLst/>
          </a:prstGeom>
          <a:noFill/>
          <a:ln>
            <a:noFill/>
          </a:ln>
        </p:spPr>
      </p:pic>
      <p:sp>
        <p:nvSpPr>
          <p:cNvPr id="1798" name="Google Shape;1798;p105"/>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vs SAVR</a:t>
            </a:r>
            <a:endParaRPr/>
          </a:p>
        </p:txBody>
      </p:sp>
      <p:sp>
        <p:nvSpPr>
          <p:cNvPr id="1799" name="Google Shape;1799;p105"/>
          <p:cNvSpPr txBox="1"/>
          <p:nvPr/>
        </p:nvSpPr>
        <p:spPr>
          <a:xfrm>
            <a:off x="1933938" y="1393075"/>
            <a:ext cx="2569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PT Sans Narrow"/>
                <a:ea typeface="PT Sans Narrow"/>
                <a:cs typeface="PT Sans Narrow"/>
                <a:sym typeface="PT Sans Narrow"/>
              </a:rPr>
              <a:t>T</a:t>
            </a:r>
            <a:r>
              <a:rPr lang="en" sz="1300">
                <a:solidFill>
                  <a:schemeClr val="dk2"/>
                </a:solidFill>
                <a:latin typeface="PT Sans Narrow"/>
                <a:ea typeface="PT Sans Narrow"/>
                <a:cs typeface="PT Sans Narrow"/>
                <a:sym typeface="PT Sans Narrow"/>
              </a:rPr>
              <a:t>ranscatheter </a:t>
            </a:r>
            <a:r>
              <a:rPr lang="en" sz="1300" b="1">
                <a:solidFill>
                  <a:schemeClr val="dk2"/>
                </a:solidFill>
                <a:latin typeface="PT Sans Narrow"/>
                <a:ea typeface="PT Sans Narrow"/>
                <a:cs typeface="PT Sans Narrow"/>
                <a:sym typeface="PT Sans Narrow"/>
              </a:rPr>
              <a:t>A</a:t>
            </a:r>
            <a:r>
              <a:rPr lang="en" sz="1300">
                <a:solidFill>
                  <a:schemeClr val="dk2"/>
                </a:solidFill>
                <a:latin typeface="PT Sans Narrow"/>
                <a:ea typeface="PT Sans Narrow"/>
                <a:cs typeface="PT Sans Narrow"/>
                <a:sym typeface="PT Sans Narrow"/>
              </a:rPr>
              <a:t>ortic </a:t>
            </a:r>
            <a:r>
              <a:rPr lang="en" sz="1300" b="1">
                <a:solidFill>
                  <a:schemeClr val="dk2"/>
                </a:solidFill>
                <a:latin typeface="PT Sans Narrow"/>
                <a:ea typeface="PT Sans Narrow"/>
                <a:cs typeface="PT Sans Narrow"/>
                <a:sym typeface="PT Sans Narrow"/>
              </a:rPr>
              <a:t>V</a:t>
            </a:r>
            <a:r>
              <a:rPr lang="en" sz="1300">
                <a:solidFill>
                  <a:schemeClr val="dk2"/>
                </a:solidFill>
                <a:latin typeface="PT Sans Narrow"/>
                <a:ea typeface="PT Sans Narrow"/>
                <a:cs typeface="PT Sans Narrow"/>
                <a:sym typeface="PT Sans Narrow"/>
              </a:rPr>
              <a:t>alve </a:t>
            </a:r>
            <a:r>
              <a:rPr lang="en" sz="1300" b="1">
                <a:solidFill>
                  <a:schemeClr val="dk2"/>
                </a:solidFill>
                <a:latin typeface="PT Sans Narrow"/>
                <a:ea typeface="PT Sans Narrow"/>
                <a:cs typeface="PT Sans Narrow"/>
                <a:sym typeface="PT Sans Narrow"/>
              </a:rPr>
              <a:t>R</a:t>
            </a:r>
            <a:r>
              <a:rPr lang="en" sz="1300">
                <a:solidFill>
                  <a:schemeClr val="dk2"/>
                </a:solidFill>
                <a:latin typeface="PT Sans Narrow"/>
                <a:ea typeface="PT Sans Narrow"/>
                <a:cs typeface="PT Sans Narrow"/>
                <a:sym typeface="PT Sans Narrow"/>
              </a:rPr>
              <a:t>eplacement</a:t>
            </a: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Narrow"/>
                <a:ea typeface="PT Sans Narrow"/>
                <a:cs typeface="PT Sans Narrow"/>
                <a:sym typeface="PT Sans Narrow"/>
              </a:rPr>
              <a:t>(</a:t>
            </a:r>
            <a:r>
              <a:rPr lang="en" sz="1300" b="1">
                <a:solidFill>
                  <a:srgbClr val="858585"/>
                </a:solidFill>
                <a:latin typeface="PT Sans Narrow"/>
                <a:ea typeface="PT Sans Narrow"/>
                <a:cs typeface="PT Sans Narrow"/>
                <a:sym typeface="PT Sans Narrow"/>
              </a:rPr>
              <a:t>TAVI</a:t>
            </a:r>
            <a:r>
              <a:rPr lang="en" sz="1300">
                <a:solidFill>
                  <a:srgbClr val="858585"/>
                </a:solidFill>
                <a:latin typeface="PT Sans Narrow"/>
                <a:ea typeface="PT Sans Narrow"/>
                <a:cs typeface="PT Sans Narrow"/>
                <a:sym typeface="PT Sans Narrow"/>
              </a:rPr>
              <a:t> is </a:t>
            </a:r>
            <a:r>
              <a:rPr lang="en" sz="1300" b="1">
                <a:solidFill>
                  <a:srgbClr val="858585"/>
                </a:solidFill>
                <a:latin typeface="PT Sans Narrow"/>
                <a:ea typeface="PT Sans Narrow"/>
                <a:cs typeface="PT Sans Narrow"/>
                <a:sym typeface="PT Sans Narrow"/>
              </a:rPr>
              <a:t>i</a:t>
            </a:r>
            <a:r>
              <a:rPr lang="en" sz="1300">
                <a:solidFill>
                  <a:srgbClr val="858585"/>
                </a:solidFill>
                <a:latin typeface="PT Sans Narrow"/>
                <a:ea typeface="PT Sans Narrow"/>
                <a:cs typeface="PT Sans Narrow"/>
                <a:sym typeface="PT Sans Narrow"/>
              </a:rPr>
              <a:t>mplantation)</a:t>
            </a:r>
            <a:endParaRPr sz="1300">
              <a:solidFill>
                <a:srgbClr val="858585"/>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rgbClr val="858585"/>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a:ea typeface="PT Sans"/>
                <a:cs typeface="PT Sans"/>
                <a:sym typeface="PT Sans"/>
              </a:rPr>
              <a:t>First TAVR was done in </a:t>
            </a:r>
            <a:r>
              <a:rPr lang="en" sz="1300">
                <a:solidFill>
                  <a:srgbClr val="3B71CA"/>
                </a:solidFill>
                <a:latin typeface="PT Sans"/>
                <a:ea typeface="PT Sans"/>
                <a:cs typeface="PT Sans"/>
                <a:sym typeface="PT Sans"/>
              </a:rPr>
              <a:t>2002</a:t>
            </a:r>
            <a:endParaRPr sz="1300">
              <a:solidFill>
                <a:srgbClr val="3B71CA"/>
              </a:solidFill>
              <a:latin typeface="PT Sans"/>
              <a:ea typeface="PT Sans"/>
              <a:cs typeface="PT Sans"/>
              <a:sym typeface="PT Sans"/>
            </a:endParaRPr>
          </a:p>
        </p:txBody>
      </p:sp>
      <p:sp>
        <p:nvSpPr>
          <p:cNvPr id="1800" name="Google Shape;1800;p105"/>
          <p:cNvSpPr txBox="1"/>
          <p:nvPr/>
        </p:nvSpPr>
        <p:spPr>
          <a:xfrm>
            <a:off x="5848088" y="1393075"/>
            <a:ext cx="2569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PT Sans Narrow"/>
                <a:ea typeface="PT Sans Narrow"/>
                <a:cs typeface="PT Sans Narrow"/>
                <a:sym typeface="PT Sans Narrow"/>
              </a:rPr>
              <a:t>S</a:t>
            </a:r>
            <a:r>
              <a:rPr lang="en" sz="1300">
                <a:solidFill>
                  <a:schemeClr val="dk2"/>
                </a:solidFill>
                <a:latin typeface="PT Sans Narrow"/>
                <a:ea typeface="PT Sans Narrow"/>
                <a:cs typeface="PT Sans Narrow"/>
                <a:sym typeface="PT Sans Narrow"/>
              </a:rPr>
              <a:t>urgical </a:t>
            </a:r>
            <a:r>
              <a:rPr lang="en" sz="1300" b="1">
                <a:solidFill>
                  <a:schemeClr val="dk2"/>
                </a:solidFill>
                <a:latin typeface="PT Sans Narrow"/>
                <a:ea typeface="PT Sans Narrow"/>
                <a:cs typeface="PT Sans Narrow"/>
                <a:sym typeface="PT Sans Narrow"/>
              </a:rPr>
              <a:t>A</a:t>
            </a:r>
            <a:r>
              <a:rPr lang="en" sz="1300">
                <a:solidFill>
                  <a:schemeClr val="dk2"/>
                </a:solidFill>
                <a:latin typeface="PT Sans Narrow"/>
                <a:ea typeface="PT Sans Narrow"/>
                <a:cs typeface="PT Sans Narrow"/>
                <a:sym typeface="PT Sans Narrow"/>
              </a:rPr>
              <a:t>ortic </a:t>
            </a:r>
            <a:r>
              <a:rPr lang="en" sz="1300" b="1">
                <a:solidFill>
                  <a:schemeClr val="dk2"/>
                </a:solidFill>
                <a:latin typeface="PT Sans Narrow"/>
                <a:ea typeface="PT Sans Narrow"/>
                <a:cs typeface="PT Sans Narrow"/>
                <a:sym typeface="PT Sans Narrow"/>
              </a:rPr>
              <a:t>V</a:t>
            </a:r>
            <a:r>
              <a:rPr lang="en" sz="1300">
                <a:solidFill>
                  <a:schemeClr val="dk2"/>
                </a:solidFill>
                <a:latin typeface="PT Sans Narrow"/>
                <a:ea typeface="PT Sans Narrow"/>
                <a:cs typeface="PT Sans Narrow"/>
                <a:sym typeface="PT Sans Narrow"/>
              </a:rPr>
              <a:t>alve </a:t>
            </a:r>
            <a:r>
              <a:rPr lang="en" sz="1300" b="1">
                <a:solidFill>
                  <a:schemeClr val="dk2"/>
                </a:solidFill>
                <a:latin typeface="PT Sans Narrow"/>
                <a:ea typeface="PT Sans Narrow"/>
                <a:cs typeface="PT Sans Narrow"/>
                <a:sym typeface="PT Sans Narrow"/>
              </a:rPr>
              <a:t>R</a:t>
            </a:r>
            <a:r>
              <a:rPr lang="en" sz="1300">
                <a:solidFill>
                  <a:schemeClr val="dk2"/>
                </a:solidFill>
                <a:latin typeface="PT Sans Narrow"/>
                <a:ea typeface="PT Sans Narrow"/>
                <a:cs typeface="PT Sans Narrow"/>
                <a:sym typeface="PT Sans Narrow"/>
              </a:rPr>
              <a:t>eplacement</a:t>
            </a: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a:ea typeface="PT Sans"/>
                <a:cs typeface="PT Sans"/>
                <a:sym typeface="PT Sans"/>
              </a:rPr>
              <a:t>First SAVR was 1952</a:t>
            </a:r>
            <a:endParaRPr sz="1300">
              <a:solidFill>
                <a:srgbClr val="858585"/>
              </a:solidFill>
              <a:latin typeface="PT Sans"/>
              <a:ea typeface="PT Sans"/>
              <a:cs typeface="PT Sans"/>
              <a:sym typeface="PT Sans"/>
            </a:endParaRPr>
          </a:p>
        </p:txBody>
      </p:sp>
      <p:sp>
        <p:nvSpPr>
          <p:cNvPr id="1801" name="Google Shape;1801;p105"/>
          <p:cNvSpPr txBox="1"/>
          <p:nvPr/>
        </p:nvSpPr>
        <p:spPr>
          <a:xfrm>
            <a:off x="1606800" y="3279700"/>
            <a:ext cx="2965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latin typeface="Open Sans"/>
                <a:ea typeface="Open Sans"/>
                <a:cs typeface="Open Sans"/>
                <a:sym typeface="Open Sans"/>
              </a:rPr>
              <a:t>Modified Duke’s criteria was </a:t>
            </a:r>
            <a:r>
              <a:rPr lang="en" sz="1300">
                <a:solidFill>
                  <a:srgbClr val="DF382C"/>
                </a:solidFill>
                <a:latin typeface="Open Sans"/>
                <a:ea typeface="Open Sans"/>
                <a:cs typeface="Open Sans"/>
                <a:sym typeface="Open Sans"/>
              </a:rPr>
              <a:t>2000</a:t>
            </a:r>
            <a:endParaRPr sz="1300">
              <a:solidFill>
                <a:srgbClr val="DF382C"/>
              </a:solidFill>
              <a:latin typeface="Open Sans"/>
              <a:ea typeface="Open Sans"/>
              <a:cs typeface="Open Sans"/>
              <a:sym typeface="Open Sans"/>
            </a:endParaRPr>
          </a:p>
        </p:txBody>
      </p:sp>
      <p:cxnSp>
        <p:nvCxnSpPr>
          <p:cNvPr id="1802" name="Google Shape;1802;p105"/>
          <p:cNvCxnSpPr>
            <a:stCxn id="1801" idx="0"/>
          </p:cNvCxnSpPr>
          <p:nvPr/>
        </p:nvCxnSpPr>
        <p:spPr>
          <a:xfrm rot="-5400000">
            <a:off x="3008100" y="2438800"/>
            <a:ext cx="922200" cy="759600"/>
          </a:xfrm>
          <a:prstGeom prst="bentConnector3">
            <a:avLst>
              <a:gd name="adj1" fmla="val 50000"/>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pic>
        <p:nvPicPr>
          <p:cNvPr id="1807" name="Google Shape;1807;p106"/>
          <p:cNvPicPr preferRelativeResize="0"/>
          <p:nvPr/>
        </p:nvPicPr>
        <p:blipFill>
          <a:blip r:embed="rId3">
            <a:alphaModFix/>
          </a:blip>
          <a:stretch>
            <a:fillRect/>
          </a:stretch>
        </p:blipFill>
        <p:spPr>
          <a:xfrm>
            <a:off x="729413" y="1393075"/>
            <a:ext cx="1204400" cy="1204400"/>
          </a:xfrm>
          <a:prstGeom prst="rect">
            <a:avLst/>
          </a:prstGeom>
          <a:noFill/>
          <a:ln>
            <a:noFill/>
          </a:ln>
        </p:spPr>
      </p:pic>
      <p:pic>
        <p:nvPicPr>
          <p:cNvPr id="1808" name="Google Shape;1808;p106"/>
          <p:cNvPicPr preferRelativeResize="0"/>
          <p:nvPr/>
        </p:nvPicPr>
        <p:blipFill>
          <a:blip r:embed="rId4">
            <a:alphaModFix/>
          </a:blip>
          <a:stretch>
            <a:fillRect/>
          </a:stretch>
        </p:blipFill>
        <p:spPr>
          <a:xfrm>
            <a:off x="4643688" y="1393075"/>
            <a:ext cx="1204400" cy="1204400"/>
          </a:xfrm>
          <a:prstGeom prst="rect">
            <a:avLst/>
          </a:prstGeom>
          <a:noFill/>
          <a:ln>
            <a:noFill/>
          </a:ln>
        </p:spPr>
      </p:pic>
      <p:sp>
        <p:nvSpPr>
          <p:cNvPr id="1809" name="Google Shape;1809;p106"/>
          <p:cNvSpPr txBox="1">
            <a:spLocks noGrp="1"/>
          </p:cNvSpPr>
          <p:nvPr>
            <p:ph type="body" idx="2"/>
          </p:nvPr>
        </p:nvSpPr>
        <p:spPr>
          <a:xfrm>
            <a:off x="4643600" y="2749950"/>
            <a:ext cx="3774300" cy="1056600"/>
          </a:xfrm>
          <a:prstGeom prst="rect">
            <a:avLst/>
          </a:prstGeom>
          <a:ln>
            <a:noFill/>
          </a:ln>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Preferred in younger patients (not as good data on how long TAVR lasts)</a:t>
            </a:r>
            <a:endParaRPr/>
          </a:p>
          <a:p>
            <a:pPr marL="457200" lvl="0" indent="-311150" algn="l" rtl="0">
              <a:spcBef>
                <a:spcPts val="0"/>
              </a:spcBef>
              <a:spcAft>
                <a:spcPts val="0"/>
              </a:spcAft>
              <a:buSzPts val="1300"/>
              <a:buChar char="●"/>
            </a:pPr>
            <a:r>
              <a:rPr lang="en"/>
              <a:t>Longer recovery time since it’s an open surgery</a:t>
            </a:r>
            <a:endParaRPr/>
          </a:p>
        </p:txBody>
      </p:sp>
      <p:sp>
        <p:nvSpPr>
          <p:cNvPr id="1810" name="Google Shape;1810;p106"/>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vs SAVR</a:t>
            </a:r>
            <a:endParaRPr/>
          </a:p>
        </p:txBody>
      </p:sp>
      <p:sp>
        <p:nvSpPr>
          <p:cNvPr id="1811" name="Google Shape;1811;p106"/>
          <p:cNvSpPr txBox="1">
            <a:spLocks noGrp="1"/>
          </p:cNvSpPr>
          <p:nvPr>
            <p:ph type="body" idx="1"/>
          </p:nvPr>
        </p:nvSpPr>
        <p:spPr>
          <a:xfrm>
            <a:off x="729325" y="2749875"/>
            <a:ext cx="3774300" cy="1056600"/>
          </a:xfrm>
          <a:prstGeom prst="rect">
            <a:avLst/>
          </a:prstGeom>
          <a:ln>
            <a:noFill/>
          </a:ln>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Originally for high risk surgical candidates </a:t>
            </a:r>
            <a:endParaRPr/>
          </a:p>
          <a:p>
            <a:pPr marL="457200" lvl="0" indent="-311150" algn="l" rtl="0">
              <a:spcBef>
                <a:spcPts val="0"/>
              </a:spcBef>
              <a:spcAft>
                <a:spcPts val="0"/>
              </a:spcAft>
              <a:buSzPts val="1300"/>
              <a:buChar char="●"/>
            </a:pPr>
            <a:r>
              <a:rPr lang="en"/>
              <a:t>Becoming </a:t>
            </a:r>
            <a:r>
              <a:rPr lang="en" b="1"/>
              <a:t>more popular</a:t>
            </a:r>
            <a:r>
              <a:rPr lang="en"/>
              <a:t> for low/intermediate risk</a:t>
            </a:r>
            <a:endParaRPr/>
          </a:p>
        </p:txBody>
      </p:sp>
      <p:sp>
        <p:nvSpPr>
          <p:cNvPr id="1812" name="Google Shape;1812;p106"/>
          <p:cNvSpPr txBox="1"/>
          <p:nvPr/>
        </p:nvSpPr>
        <p:spPr>
          <a:xfrm>
            <a:off x="1933938" y="1393075"/>
            <a:ext cx="2569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PT Sans Narrow"/>
                <a:ea typeface="PT Sans Narrow"/>
                <a:cs typeface="PT Sans Narrow"/>
                <a:sym typeface="PT Sans Narrow"/>
              </a:rPr>
              <a:t>T</a:t>
            </a:r>
            <a:r>
              <a:rPr lang="en" sz="1300">
                <a:solidFill>
                  <a:schemeClr val="dk2"/>
                </a:solidFill>
                <a:latin typeface="PT Sans Narrow"/>
                <a:ea typeface="PT Sans Narrow"/>
                <a:cs typeface="PT Sans Narrow"/>
                <a:sym typeface="PT Sans Narrow"/>
              </a:rPr>
              <a:t>ranscatheter </a:t>
            </a:r>
            <a:r>
              <a:rPr lang="en" sz="1300" b="1">
                <a:solidFill>
                  <a:schemeClr val="dk2"/>
                </a:solidFill>
                <a:latin typeface="PT Sans Narrow"/>
                <a:ea typeface="PT Sans Narrow"/>
                <a:cs typeface="PT Sans Narrow"/>
                <a:sym typeface="PT Sans Narrow"/>
              </a:rPr>
              <a:t>A</a:t>
            </a:r>
            <a:r>
              <a:rPr lang="en" sz="1300">
                <a:solidFill>
                  <a:schemeClr val="dk2"/>
                </a:solidFill>
                <a:latin typeface="PT Sans Narrow"/>
                <a:ea typeface="PT Sans Narrow"/>
                <a:cs typeface="PT Sans Narrow"/>
                <a:sym typeface="PT Sans Narrow"/>
              </a:rPr>
              <a:t>ortic </a:t>
            </a:r>
            <a:r>
              <a:rPr lang="en" sz="1300" b="1">
                <a:solidFill>
                  <a:schemeClr val="dk2"/>
                </a:solidFill>
                <a:latin typeface="PT Sans Narrow"/>
                <a:ea typeface="PT Sans Narrow"/>
                <a:cs typeface="PT Sans Narrow"/>
                <a:sym typeface="PT Sans Narrow"/>
              </a:rPr>
              <a:t>V</a:t>
            </a:r>
            <a:r>
              <a:rPr lang="en" sz="1300">
                <a:solidFill>
                  <a:schemeClr val="dk2"/>
                </a:solidFill>
                <a:latin typeface="PT Sans Narrow"/>
                <a:ea typeface="PT Sans Narrow"/>
                <a:cs typeface="PT Sans Narrow"/>
                <a:sym typeface="PT Sans Narrow"/>
              </a:rPr>
              <a:t>alve </a:t>
            </a:r>
            <a:r>
              <a:rPr lang="en" sz="1300" b="1">
                <a:solidFill>
                  <a:schemeClr val="dk2"/>
                </a:solidFill>
                <a:latin typeface="PT Sans Narrow"/>
                <a:ea typeface="PT Sans Narrow"/>
                <a:cs typeface="PT Sans Narrow"/>
                <a:sym typeface="PT Sans Narrow"/>
              </a:rPr>
              <a:t>R</a:t>
            </a:r>
            <a:r>
              <a:rPr lang="en" sz="1300">
                <a:solidFill>
                  <a:schemeClr val="dk2"/>
                </a:solidFill>
                <a:latin typeface="PT Sans Narrow"/>
                <a:ea typeface="PT Sans Narrow"/>
                <a:cs typeface="PT Sans Narrow"/>
                <a:sym typeface="PT Sans Narrow"/>
              </a:rPr>
              <a:t>eplacement</a:t>
            </a: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Narrow"/>
                <a:ea typeface="PT Sans Narrow"/>
                <a:cs typeface="PT Sans Narrow"/>
                <a:sym typeface="PT Sans Narrow"/>
              </a:rPr>
              <a:t>(</a:t>
            </a:r>
            <a:r>
              <a:rPr lang="en" sz="1300" b="1">
                <a:solidFill>
                  <a:srgbClr val="858585"/>
                </a:solidFill>
                <a:latin typeface="PT Sans Narrow"/>
                <a:ea typeface="PT Sans Narrow"/>
                <a:cs typeface="PT Sans Narrow"/>
                <a:sym typeface="PT Sans Narrow"/>
              </a:rPr>
              <a:t>TAVI</a:t>
            </a:r>
            <a:r>
              <a:rPr lang="en" sz="1300">
                <a:solidFill>
                  <a:srgbClr val="858585"/>
                </a:solidFill>
                <a:latin typeface="PT Sans Narrow"/>
                <a:ea typeface="PT Sans Narrow"/>
                <a:cs typeface="PT Sans Narrow"/>
                <a:sym typeface="PT Sans Narrow"/>
              </a:rPr>
              <a:t> is </a:t>
            </a:r>
            <a:r>
              <a:rPr lang="en" sz="1300" b="1">
                <a:solidFill>
                  <a:srgbClr val="858585"/>
                </a:solidFill>
                <a:latin typeface="PT Sans Narrow"/>
                <a:ea typeface="PT Sans Narrow"/>
                <a:cs typeface="PT Sans Narrow"/>
                <a:sym typeface="PT Sans Narrow"/>
              </a:rPr>
              <a:t>i</a:t>
            </a:r>
            <a:r>
              <a:rPr lang="en" sz="1300">
                <a:solidFill>
                  <a:srgbClr val="858585"/>
                </a:solidFill>
                <a:latin typeface="PT Sans Narrow"/>
                <a:ea typeface="PT Sans Narrow"/>
                <a:cs typeface="PT Sans Narrow"/>
                <a:sym typeface="PT Sans Narrow"/>
              </a:rPr>
              <a:t>mplantation)</a:t>
            </a:r>
            <a:endParaRPr sz="1300">
              <a:solidFill>
                <a:srgbClr val="858585"/>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rgbClr val="858585"/>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a:ea typeface="PT Sans"/>
                <a:cs typeface="PT Sans"/>
                <a:sym typeface="PT Sans"/>
              </a:rPr>
              <a:t>First TAVR was done in 2002</a:t>
            </a:r>
            <a:endParaRPr sz="1300">
              <a:solidFill>
                <a:srgbClr val="858585"/>
              </a:solidFill>
              <a:latin typeface="PT Sans"/>
              <a:ea typeface="PT Sans"/>
              <a:cs typeface="PT Sans"/>
              <a:sym typeface="PT Sans"/>
            </a:endParaRPr>
          </a:p>
        </p:txBody>
      </p:sp>
      <p:sp>
        <p:nvSpPr>
          <p:cNvPr id="1813" name="Google Shape;1813;p106"/>
          <p:cNvSpPr txBox="1"/>
          <p:nvPr/>
        </p:nvSpPr>
        <p:spPr>
          <a:xfrm>
            <a:off x="5848088" y="1393075"/>
            <a:ext cx="2569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latin typeface="PT Sans Narrow"/>
                <a:ea typeface="PT Sans Narrow"/>
                <a:cs typeface="PT Sans Narrow"/>
                <a:sym typeface="PT Sans Narrow"/>
              </a:rPr>
              <a:t>S</a:t>
            </a:r>
            <a:r>
              <a:rPr lang="en" sz="1300">
                <a:solidFill>
                  <a:schemeClr val="dk2"/>
                </a:solidFill>
                <a:latin typeface="PT Sans Narrow"/>
                <a:ea typeface="PT Sans Narrow"/>
                <a:cs typeface="PT Sans Narrow"/>
                <a:sym typeface="PT Sans Narrow"/>
              </a:rPr>
              <a:t>urgical </a:t>
            </a:r>
            <a:r>
              <a:rPr lang="en" sz="1300" b="1">
                <a:solidFill>
                  <a:schemeClr val="dk2"/>
                </a:solidFill>
                <a:latin typeface="PT Sans Narrow"/>
                <a:ea typeface="PT Sans Narrow"/>
                <a:cs typeface="PT Sans Narrow"/>
                <a:sym typeface="PT Sans Narrow"/>
              </a:rPr>
              <a:t>A</a:t>
            </a:r>
            <a:r>
              <a:rPr lang="en" sz="1300">
                <a:solidFill>
                  <a:schemeClr val="dk2"/>
                </a:solidFill>
                <a:latin typeface="PT Sans Narrow"/>
                <a:ea typeface="PT Sans Narrow"/>
                <a:cs typeface="PT Sans Narrow"/>
                <a:sym typeface="PT Sans Narrow"/>
              </a:rPr>
              <a:t>ortic </a:t>
            </a:r>
            <a:r>
              <a:rPr lang="en" sz="1300" b="1">
                <a:solidFill>
                  <a:schemeClr val="dk2"/>
                </a:solidFill>
                <a:latin typeface="PT Sans Narrow"/>
                <a:ea typeface="PT Sans Narrow"/>
                <a:cs typeface="PT Sans Narrow"/>
                <a:sym typeface="PT Sans Narrow"/>
              </a:rPr>
              <a:t>V</a:t>
            </a:r>
            <a:r>
              <a:rPr lang="en" sz="1300">
                <a:solidFill>
                  <a:schemeClr val="dk2"/>
                </a:solidFill>
                <a:latin typeface="PT Sans Narrow"/>
                <a:ea typeface="PT Sans Narrow"/>
                <a:cs typeface="PT Sans Narrow"/>
                <a:sym typeface="PT Sans Narrow"/>
              </a:rPr>
              <a:t>alve </a:t>
            </a:r>
            <a:r>
              <a:rPr lang="en" sz="1300" b="1">
                <a:solidFill>
                  <a:schemeClr val="dk2"/>
                </a:solidFill>
                <a:latin typeface="PT Sans Narrow"/>
                <a:ea typeface="PT Sans Narrow"/>
                <a:cs typeface="PT Sans Narrow"/>
                <a:sym typeface="PT Sans Narrow"/>
              </a:rPr>
              <a:t>R</a:t>
            </a:r>
            <a:r>
              <a:rPr lang="en" sz="1300">
                <a:solidFill>
                  <a:schemeClr val="dk2"/>
                </a:solidFill>
                <a:latin typeface="PT Sans Narrow"/>
                <a:ea typeface="PT Sans Narrow"/>
                <a:cs typeface="PT Sans Narrow"/>
                <a:sym typeface="PT Sans Narrow"/>
              </a:rPr>
              <a:t>eplacement</a:t>
            </a: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endParaRPr sz="1300">
              <a:solidFill>
                <a:schemeClr val="dk2"/>
              </a:solidFill>
              <a:latin typeface="PT Sans Narrow"/>
              <a:ea typeface="PT Sans Narrow"/>
              <a:cs typeface="PT Sans Narrow"/>
              <a:sym typeface="PT Sans Narrow"/>
            </a:endParaRPr>
          </a:p>
          <a:p>
            <a:pPr marL="0" lvl="0" indent="0" algn="l" rtl="0">
              <a:spcBef>
                <a:spcPts val="0"/>
              </a:spcBef>
              <a:spcAft>
                <a:spcPts val="0"/>
              </a:spcAft>
              <a:buNone/>
            </a:pPr>
            <a:r>
              <a:rPr lang="en" sz="1300">
                <a:solidFill>
                  <a:srgbClr val="858585"/>
                </a:solidFill>
                <a:latin typeface="PT Sans"/>
                <a:ea typeface="PT Sans"/>
                <a:cs typeface="PT Sans"/>
                <a:sym typeface="PT Sans"/>
              </a:rPr>
              <a:t>First SAVR was 1952</a:t>
            </a:r>
            <a:endParaRPr sz="1300">
              <a:solidFill>
                <a:srgbClr val="858585"/>
              </a:solidFill>
              <a:latin typeface="PT Sans"/>
              <a:ea typeface="PT Sans"/>
              <a:cs typeface="PT Sans"/>
              <a:sym typeface="PT Sans"/>
            </a:endParaRPr>
          </a:p>
        </p:txBody>
      </p:sp>
      <p:sp>
        <p:nvSpPr>
          <p:cNvPr id="1814" name="Google Shape;1814;p106"/>
          <p:cNvSpPr/>
          <p:nvPr/>
        </p:nvSpPr>
        <p:spPr>
          <a:xfrm>
            <a:off x="1988725" y="1393075"/>
            <a:ext cx="2385300" cy="105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815" name="Google Shape;1815;p106"/>
          <p:cNvSpPr/>
          <p:nvPr/>
        </p:nvSpPr>
        <p:spPr>
          <a:xfrm>
            <a:off x="5888975" y="1430700"/>
            <a:ext cx="2385300" cy="10566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107"/>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vs SAVR</a:t>
            </a:r>
            <a:endParaRPr/>
          </a:p>
          <a:p>
            <a:pPr marL="0" lvl="0" indent="0" algn="l" rtl="0">
              <a:spcBef>
                <a:spcPts val="0"/>
              </a:spcBef>
              <a:spcAft>
                <a:spcPts val="0"/>
              </a:spcAft>
              <a:buNone/>
            </a:pPr>
            <a:endParaRPr/>
          </a:p>
        </p:txBody>
      </p:sp>
      <p:sp>
        <p:nvSpPr>
          <p:cNvPr id="1821" name="Google Shape;1821;p107"/>
          <p:cNvSpPr txBox="1"/>
          <p:nvPr/>
        </p:nvSpPr>
        <p:spPr>
          <a:xfrm>
            <a:off x="2012800" y="3582100"/>
            <a:ext cx="1204500" cy="2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dk2"/>
                </a:solidFill>
                <a:latin typeface="PT Sans Narrow"/>
                <a:ea typeface="PT Sans Narrow"/>
                <a:cs typeface="PT Sans Narrow"/>
                <a:sym typeface="PT Sans Narrow"/>
              </a:rPr>
              <a:t>TAVR</a:t>
            </a:r>
            <a:endParaRPr sz="1300" b="1">
              <a:solidFill>
                <a:schemeClr val="dk2"/>
              </a:solidFill>
              <a:latin typeface="PT Sans Narrow"/>
              <a:ea typeface="PT Sans Narrow"/>
              <a:cs typeface="PT Sans Narrow"/>
              <a:sym typeface="PT Sans Narrow"/>
            </a:endParaRPr>
          </a:p>
        </p:txBody>
      </p:sp>
      <p:sp>
        <p:nvSpPr>
          <p:cNvPr id="1822" name="Google Shape;1822;p107"/>
          <p:cNvSpPr txBox="1"/>
          <p:nvPr/>
        </p:nvSpPr>
        <p:spPr>
          <a:xfrm>
            <a:off x="5928500" y="3582100"/>
            <a:ext cx="1204500" cy="2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dk2"/>
                </a:solidFill>
                <a:latin typeface="PT Sans Narrow"/>
                <a:ea typeface="PT Sans Narrow"/>
                <a:cs typeface="PT Sans Narrow"/>
                <a:sym typeface="PT Sans Narrow"/>
              </a:rPr>
              <a:t>SAVR</a:t>
            </a:r>
            <a:endParaRPr sz="1300" b="1">
              <a:solidFill>
                <a:schemeClr val="dk2"/>
              </a:solidFill>
              <a:latin typeface="PT Sans Narrow"/>
              <a:ea typeface="PT Sans Narrow"/>
              <a:cs typeface="PT Sans Narrow"/>
              <a:sym typeface="PT Sans Narrow"/>
            </a:endParaRPr>
          </a:p>
        </p:txBody>
      </p:sp>
      <p:pic>
        <p:nvPicPr>
          <p:cNvPr id="1823" name="Google Shape;1823;p107"/>
          <p:cNvPicPr preferRelativeResize="0"/>
          <p:nvPr/>
        </p:nvPicPr>
        <p:blipFill rotWithShape="1">
          <a:blip r:embed="rId3">
            <a:alphaModFix/>
          </a:blip>
          <a:srcRect t="5598"/>
          <a:stretch/>
        </p:blipFill>
        <p:spPr>
          <a:xfrm>
            <a:off x="815950" y="1443758"/>
            <a:ext cx="7512101" cy="31102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Google Shape;1828;p108"/>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vs SAVR</a:t>
            </a:r>
            <a:endParaRPr/>
          </a:p>
        </p:txBody>
      </p:sp>
      <p:pic>
        <p:nvPicPr>
          <p:cNvPr id="1829" name="Google Shape;1829;p108"/>
          <p:cNvPicPr preferRelativeResize="0"/>
          <p:nvPr/>
        </p:nvPicPr>
        <p:blipFill>
          <a:blip r:embed="rId3">
            <a:alphaModFix/>
          </a:blip>
          <a:stretch>
            <a:fillRect/>
          </a:stretch>
        </p:blipFill>
        <p:spPr>
          <a:xfrm>
            <a:off x="2774650" y="1593200"/>
            <a:ext cx="1204400" cy="1204400"/>
          </a:xfrm>
          <a:prstGeom prst="rect">
            <a:avLst/>
          </a:prstGeom>
          <a:noFill/>
          <a:ln>
            <a:noFill/>
          </a:ln>
        </p:spPr>
      </p:pic>
      <p:pic>
        <p:nvPicPr>
          <p:cNvPr id="1830" name="Google Shape;1830;p108"/>
          <p:cNvPicPr preferRelativeResize="0"/>
          <p:nvPr/>
        </p:nvPicPr>
        <p:blipFill>
          <a:blip r:embed="rId4">
            <a:alphaModFix/>
          </a:blip>
          <a:stretch>
            <a:fillRect/>
          </a:stretch>
        </p:blipFill>
        <p:spPr>
          <a:xfrm>
            <a:off x="5164925" y="1593200"/>
            <a:ext cx="1204400" cy="1204400"/>
          </a:xfrm>
          <a:prstGeom prst="rect">
            <a:avLst/>
          </a:prstGeom>
          <a:noFill/>
          <a:ln>
            <a:noFill/>
          </a:ln>
        </p:spPr>
      </p:pic>
      <p:sp>
        <p:nvSpPr>
          <p:cNvPr id="1831" name="Google Shape;1831;p108"/>
          <p:cNvSpPr txBox="1"/>
          <p:nvPr/>
        </p:nvSpPr>
        <p:spPr>
          <a:xfrm>
            <a:off x="2012800" y="1296100"/>
            <a:ext cx="1204500" cy="2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dk2"/>
                </a:solidFill>
                <a:latin typeface="PT Sans Narrow"/>
                <a:ea typeface="PT Sans Narrow"/>
                <a:cs typeface="PT Sans Narrow"/>
                <a:sym typeface="PT Sans Narrow"/>
              </a:rPr>
              <a:t>TAVR</a:t>
            </a:r>
            <a:endParaRPr sz="1300" b="1">
              <a:solidFill>
                <a:schemeClr val="dk2"/>
              </a:solidFill>
              <a:latin typeface="PT Sans Narrow"/>
              <a:ea typeface="PT Sans Narrow"/>
              <a:cs typeface="PT Sans Narrow"/>
              <a:sym typeface="PT Sans Narrow"/>
            </a:endParaRPr>
          </a:p>
        </p:txBody>
      </p:sp>
      <p:sp>
        <p:nvSpPr>
          <p:cNvPr id="1832" name="Google Shape;1832;p108"/>
          <p:cNvSpPr txBox="1"/>
          <p:nvPr/>
        </p:nvSpPr>
        <p:spPr>
          <a:xfrm>
            <a:off x="5928500" y="1296100"/>
            <a:ext cx="1204500" cy="2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dk2"/>
                </a:solidFill>
                <a:latin typeface="PT Sans Narrow"/>
                <a:ea typeface="PT Sans Narrow"/>
                <a:cs typeface="PT Sans Narrow"/>
                <a:sym typeface="PT Sans Narrow"/>
              </a:rPr>
              <a:t>SAVR</a:t>
            </a:r>
            <a:endParaRPr sz="1300" b="1">
              <a:solidFill>
                <a:schemeClr val="dk2"/>
              </a:solidFill>
              <a:latin typeface="PT Sans Narrow"/>
              <a:ea typeface="PT Sans Narrow"/>
              <a:cs typeface="PT Sans Narrow"/>
              <a:sym typeface="PT Sans Narrow"/>
            </a:endParaRPr>
          </a:p>
        </p:txBody>
      </p:sp>
      <p:sp>
        <p:nvSpPr>
          <p:cNvPr id="1833" name="Google Shape;1833;p108"/>
          <p:cNvSpPr txBox="1">
            <a:spLocks noGrp="1"/>
          </p:cNvSpPr>
          <p:nvPr>
            <p:ph type="body" idx="1"/>
          </p:nvPr>
        </p:nvSpPr>
        <p:spPr>
          <a:xfrm>
            <a:off x="729325" y="2797600"/>
            <a:ext cx="3774300" cy="16596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Font typeface="PT Sans"/>
              <a:buChar char="●"/>
            </a:pPr>
            <a:r>
              <a:rPr lang="en" sz="1600">
                <a:latin typeface="PT Sans"/>
                <a:ea typeface="PT Sans"/>
                <a:cs typeface="PT Sans"/>
                <a:sym typeface="PT Sans"/>
              </a:rPr>
              <a:t>Accessed through </a:t>
            </a:r>
            <a:r>
              <a:rPr lang="en" sz="1600" b="1">
                <a:solidFill>
                  <a:srgbClr val="DF382C"/>
                </a:solidFill>
                <a:latin typeface="PT Sans"/>
                <a:ea typeface="PT Sans"/>
                <a:cs typeface="PT Sans"/>
                <a:sym typeface="PT Sans"/>
              </a:rPr>
              <a:t>the groin</a:t>
            </a:r>
            <a:endParaRPr sz="1600" b="1">
              <a:solidFill>
                <a:srgbClr val="DF382C"/>
              </a:solidFill>
              <a:latin typeface="PT Sans"/>
              <a:ea typeface="PT Sans"/>
              <a:cs typeface="PT Sans"/>
              <a:sym typeface="PT Sans"/>
            </a:endParaRPr>
          </a:p>
          <a:p>
            <a:pPr marL="457200" lvl="0" indent="-330200" algn="l" rtl="0">
              <a:spcBef>
                <a:spcPts val="0"/>
              </a:spcBef>
              <a:spcAft>
                <a:spcPts val="0"/>
              </a:spcAft>
              <a:buSzPts val="1600"/>
              <a:buFont typeface="PT Sans"/>
              <a:buChar char="●"/>
            </a:pPr>
            <a:r>
              <a:rPr lang="en" sz="1600" b="1">
                <a:solidFill>
                  <a:srgbClr val="3B71CA"/>
                </a:solidFill>
                <a:latin typeface="PT Sans"/>
                <a:ea typeface="PT Sans"/>
                <a:cs typeface="PT Sans"/>
                <a:sym typeface="PT Sans"/>
              </a:rPr>
              <a:t>More metal</a:t>
            </a:r>
            <a:r>
              <a:rPr lang="en" sz="1600">
                <a:latin typeface="PT Sans"/>
                <a:ea typeface="PT Sans"/>
                <a:cs typeface="PT Sans"/>
                <a:sym typeface="PT Sans"/>
              </a:rPr>
              <a:t> around the valve (because of the stent frame)</a:t>
            </a:r>
            <a:endParaRPr sz="1600">
              <a:latin typeface="PT Sans"/>
              <a:ea typeface="PT Sans"/>
              <a:cs typeface="PT Sans"/>
              <a:sym typeface="PT Sans"/>
            </a:endParaRPr>
          </a:p>
          <a:p>
            <a:pPr marL="457200" lvl="0" indent="-330200" algn="l" rtl="0">
              <a:spcBef>
                <a:spcPts val="0"/>
              </a:spcBef>
              <a:spcAft>
                <a:spcPts val="0"/>
              </a:spcAft>
              <a:buSzPts val="1600"/>
              <a:buFont typeface="PT Sans"/>
              <a:buChar char="●"/>
            </a:pPr>
            <a:r>
              <a:rPr lang="en" sz="1600">
                <a:latin typeface="PT Sans"/>
                <a:ea typeface="PT Sans"/>
                <a:cs typeface="PT Sans"/>
                <a:sym typeface="PT Sans"/>
              </a:rPr>
              <a:t>May be </a:t>
            </a:r>
            <a:r>
              <a:rPr lang="en" sz="1600" b="1">
                <a:latin typeface="PT Sans"/>
                <a:ea typeface="PT Sans"/>
                <a:cs typeface="PT Sans"/>
                <a:sym typeface="PT Sans"/>
              </a:rPr>
              <a:t>balloon-expandable</a:t>
            </a:r>
            <a:r>
              <a:rPr lang="en" sz="1600">
                <a:latin typeface="PT Sans"/>
                <a:ea typeface="PT Sans"/>
                <a:cs typeface="PT Sans"/>
                <a:sym typeface="PT Sans"/>
              </a:rPr>
              <a:t> or </a:t>
            </a:r>
            <a:r>
              <a:rPr lang="en" sz="1600" b="1">
                <a:latin typeface="PT Sans"/>
                <a:ea typeface="PT Sans"/>
                <a:cs typeface="PT Sans"/>
                <a:sym typeface="PT Sans"/>
              </a:rPr>
              <a:t>self-expanding</a:t>
            </a:r>
            <a:endParaRPr sz="1600" b="1">
              <a:latin typeface="PT Sans"/>
              <a:ea typeface="PT Sans"/>
              <a:cs typeface="PT Sans"/>
              <a:sym typeface="PT Sans"/>
            </a:endParaRPr>
          </a:p>
        </p:txBody>
      </p:sp>
      <p:sp>
        <p:nvSpPr>
          <p:cNvPr id="1834" name="Google Shape;1834;p108"/>
          <p:cNvSpPr txBox="1">
            <a:spLocks noGrp="1"/>
          </p:cNvSpPr>
          <p:nvPr>
            <p:ph type="body" idx="2"/>
          </p:nvPr>
        </p:nvSpPr>
        <p:spPr>
          <a:xfrm>
            <a:off x="4643600" y="2797275"/>
            <a:ext cx="3774300" cy="16596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Font typeface="PT Sans"/>
              <a:buChar char="●"/>
            </a:pPr>
            <a:r>
              <a:rPr lang="en" sz="1600">
                <a:latin typeface="PT Sans"/>
                <a:ea typeface="PT Sans"/>
                <a:cs typeface="PT Sans"/>
                <a:sym typeface="PT Sans"/>
              </a:rPr>
              <a:t>Open surgery</a:t>
            </a:r>
            <a:endParaRPr sz="1600">
              <a:latin typeface="PT Sans"/>
              <a:ea typeface="PT Sans"/>
              <a:cs typeface="PT Sans"/>
              <a:sym typeface="PT Sans"/>
            </a:endParaRPr>
          </a:p>
          <a:p>
            <a:pPr marL="457200" lvl="0" indent="-330200" algn="l" rtl="0">
              <a:spcBef>
                <a:spcPts val="0"/>
              </a:spcBef>
              <a:spcAft>
                <a:spcPts val="0"/>
              </a:spcAft>
              <a:buSzPts val="1600"/>
              <a:buFont typeface="PT Sans"/>
              <a:buChar char="●"/>
            </a:pPr>
            <a:r>
              <a:rPr lang="en" sz="1600">
                <a:latin typeface="PT Sans"/>
                <a:ea typeface="PT Sans"/>
                <a:cs typeface="PT Sans"/>
                <a:sym typeface="PT Sans"/>
              </a:rPr>
              <a:t>Mechanical or bioprosthetic </a:t>
            </a:r>
            <a:r>
              <a:rPr lang="en" sz="1600">
                <a:solidFill>
                  <a:srgbClr val="858585"/>
                </a:solidFill>
                <a:latin typeface="PT Sans Narrow"/>
                <a:ea typeface="PT Sans Narrow"/>
                <a:cs typeface="PT Sans Narrow"/>
                <a:sym typeface="PT Sans Narrow"/>
              </a:rPr>
              <a:t>(all TAVRs are bioprosthetic)</a:t>
            </a:r>
            <a:endParaRPr sz="1600">
              <a:solidFill>
                <a:srgbClr val="858585"/>
              </a:solidFill>
              <a:latin typeface="PT Sans Narrow"/>
              <a:ea typeface="PT Sans Narrow"/>
              <a:cs typeface="PT Sans Narrow"/>
              <a:sym typeface="PT Sans Narrow"/>
            </a:endParaRPr>
          </a:p>
          <a:p>
            <a:pPr marL="457200" lvl="0" indent="-330200" algn="l" rtl="0">
              <a:spcBef>
                <a:spcPts val="0"/>
              </a:spcBef>
              <a:spcAft>
                <a:spcPts val="0"/>
              </a:spcAft>
              <a:buSzPts val="1600"/>
              <a:buFont typeface="PT Sans"/>
              <a:buChar char="●"/>
            </a:pPr>
            <a:r>
              <a:rPr lang="en" sz="1600">
                <a:latin typeface="PT Sans"/>
                <a:ea typeface="PT Sans"/>
                <a:cs typeface="PT Sans"/>
                <a:sym typeface="PT Sans"/>
              </a:rPr>
              <a:t>Honestly, no idea how they do them</a:t>
            </a:r>
            <a:endParaRPr sz="1600">
              <a:latin typeface="PT Sans"/>
              <a:ea typeface="PT Sans"/>
              <a:cs typeface="PT Sans"/>
              <a:sym typeface="PT Sans"/>
            </a:endParaRPr>
          </a:p>
        </p:txBody>
      </p:sp>
      <p:pic>
        <p:nvPicPr>
          <p:cNvPr id="1835" name="Google Shape;1835;p108"/>
          <p:cNvPicPr preferRelativeResize="0"/>
          <p:nvPr/>
        </p:nvPicPr>
        <p:blipFill>
          <a:blip r:embed="rId5">
            <a:alphaModFix/>
          </a:blip>
          <a:stretch>
            <a:fillRect/>
          </a:stretch>
        </p:blipFill>
        <p:spPr>
          <a:xfrm>
            <a:off x="6371000" y="1452814"/>
            <a:ext cx="1914575" cy="1485174"/>
          </a:xfrm>
          <a:prstGeom prst="rect">
            <a:avLst/>
          </a:prstGeom>
          <a:noFill/>
          <a:ln>
            <a:noFill/>
          </a:ln>
        </p:spPr>
      </p:pic>
      <p:pic>
        <p:nvPicPr>
          <p:cNvPr id="1836" name="Google Shape;1836;p108"/>
          <p:cNvPicPr preferRelativeResize="0"/>
          <p:nvPr/>
        </p:nvPicPr>
        <p:blipFill>
          <a:blip r:embed="rId6">
            <a:alphaModFix/>
          </a:blip>
          <a:stretch>
            <a:fillRect/>
          </a:stretch>
        </p:blipFill>
        <p:spPr>
          <a:xfrm>
            <a:off x="1331863" y="1456988"/>
            <a:ext cx="1311212" cy="14168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109"/>
          <p:cNvSpPr txBox="1">
            <a:spLocks noGrp="1"/>
          </p:cNvSpPr>
          <p:nvPr>
            <p:ph type="title"/>
          </p:nvPr>
        </p:nvSpPr>
        <p:spPr>
          <a:xfrm>
            <a:off x="729450" y="6328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vs SAVR</a:t>
            </a:r>
            <a:endParaRPr/>
          </a:p>
        </p:txBody>
      </p:sp>
      <p:pic>
        <p:nvPicPr>
          <p:cNvPr id="1842" name="Google Shape;1842;p109"/>
          <p:cNvPicPr preferRelativeResize="0"/>
          <p:nvPr/>
        </p:nvPicPr>
        <p:blipFill>
          <a:blip r:embed="rId3">
            <a:alphaModFix/>
          </a:blip>
          <a:stretch>
            <a:fillRect/>
          </a:stretch>
        </p:blipFill>
        <p:spPr>
          <a:xfrm>
            <a:off x="2012650" y="1593200"/>
            <a:ext cx="1204400" cy="1204400"/>
          </a:xfrm>
          <a:prstGeom prst="rect">
            <a:avLst/>
          </a:prstGeom>
          <a:noFill/>
          <a:ln>
            <a:noFill/>
          </a:ln>
        </p:spPr>
      </p:pic>
      <p:pic>
        <p:nvPicPr>
          <p:cNvPr id="1843" name="Google Shape;1843;p109"/>
          <p:cNvPicPr preferRelativeResize="0"/>
          <p:nvPr/>
        </p:nvPicPr>
        <p:blipFill>
          <a:blip r:embed="rId4">
            <a:alphaModFix/>
          </a:blip>
          <a:stretch>
            <a:fillRect/>
          </a:stretch>
        </p:blipFill>
        <p:spPr>
          <a:xfrm>
            <a:off x="5926925" y="1593200"/>
            <a:ext cx="1204400" cy="1204400"/>
          </a:xfrm>
          <a:prstGeom prst="rect">
            <a:avLst/>
          </a:prstGeom>
          <a:noFill/>
          <a:ln>
            <a:noFill/>
          </a:ln>
        </p:spPr>
      </p:pic>
      <p:sp>
        <p:nvSpPr>
          <p:cNvPr id="1844" name="Google Shape;1844;p109"/>
          <p:cNvSpPr txBox="1"/>
          <p:nvPr/>
        </p:nvSpPr>
        <p:spPr>
          <a:xfrm>
            <a:off x="2012800" y="1296100"/>
            <a:ext cx="1204500" cy="2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dk2"/>
                </a:solidFill>
                <a:latin typeface="PT Sans Narrow"/>
                <a:ea typeface="PT Sans Narrow"/>
                <a:cs typeface="PT Sans Narrow"/>
                <a:sym typeface="PT Sans Narrow"/>
              </a:rPr>
              <a:t>TAVR</a:t>
            </a:r>
            <a:endParaRPr sz="1300" b="1">
              <a:solidFill>
                <a:schemeClr val="dk2"/>
              </a:solidFill>
              <a:latin typeface="PT Sans Narrow"/>
              <a:ea typeface="PT Sans Narrow"/>
              <a:cs typeface="PT Sans Narrow"/>
              <a:sym typeface="PT Sans Narrow"/>
            </a:endParaRPr>
          </a:p>
        </p:txBody>
      </p:sp>
      <p:sp>
        <p:nvSpPr>
          <p:cNvPr id="1845" name="Google Shape;1845;p109"/>
          <p:cNvSpPr txBox="1"/>
          <p:nvPr/>
        </p:nvSpPr>
        <p:spPr>
          <a:xfrm>
            <a:off x="5928500" y="1296100"/>
            <a:ext cx="1204500" cy="29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dk2"/>
                </a:solidFill>
                <a:latin typeface="PT Sans Narrow"/>
                <a:ea typeface="PT Sans Narrow"/>
                <a:cs typeface="PT Sans Narrow"/>
                <a:sym typeface="PT Sans Narrow"/>
              </a:rPr>
              <a:t>SAVR</a:t>
            </a:r>
            <a:endParaRPr sz="1300" b="1">
              <a:solidFill>
                <a:schemeClr val="dk2"/>
              </a:solidFill>
              <a:latin typeface="PT Sans Narrow"/>
              <a:ea typeface="PT Sans Narrow"/>
              <a:cs typeface="PT Sans Narrow"/>
              <a:sym typeface="PT Sans Narrow"/>
            </a:endParaRPr>
          </a:p>
        </p:txBody>
      </p:sp>
      <p:sp>
        <p:nvSpPr>
          <p:cNvPr id="1846" name="Google Shape;1846;p109"/>
          <p:cNvSpPr txBox="1">
            <a:spLocks noGrp="1"/>
          </p:cNvSpPr>
          <p:nvPr>
            <p:ph type="body" idx="1"/>
          </p:nvPr>
        </p:nvSpPr>
        <p:spPr>
          <a:xfrm>
            <a:off x="729325" y="2797600"/>
            <a:ext cx="3774300" cy="1204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a:latin typeface="PT Sans"/>
                <a:ea typeface="PT Sans"/>
                <a:cs typeface="PT Sans"/>
                <a:sym typeface="PT Sans"/>
              </a:rPr>
              <a:t>Most of the </a:t>
            </a:r>
            <a:r>
              <a:rPr lang="en" sz="1600" b="1">
                <a:solidFill>
                  <a:srgbClr val="DF382C"/>
                </a:solidFill>
                <a:latin typeface="PT Sans"/>
                <a:ea typeface="PT Sans"/>
                <a:cs typeface="PT Sans"/>
                <a:sym typeface="PT Sans"/>
              </a:rPr>
              <a:t>new aortic valves</a:t>
            </a:r>
            <a:r>
              <a:rPr lang="en" sz="1600">
                <a:latin typeface="PT Sans"/>
                <a:ea typeface="PT Sans"/>
                <a:cs typeface="PT Sans"/>
                <a:sym typeface="PT Sans"/>
              </a:rPr>
              <a:t> in the present era are TAVRs</a:t>
            </a:r>
            <a:endParaRPr sz="1600">
              <a:latin typeface="PT Sans"/>
              <a:ea typeface="PT Sans"/>
              <a:cs typeface="PT Sans"/>
              <a:sym typeface="PT Sans"/>
            </a:endParaRPr>
          </a:p>
        </p:txBody>
      </p:sp>
      <p:sp>
        <p:nvSpPr>
          <p:cNvPr id="1847" name="Google Shape;1847;p109"/>
          <p:cNvSpPr txBox="1">
            <a:spLocks noGrp="1"/>
          </p:cNvSpPr>
          <p:nvPr>
            <p:ph type="body" idx="2"/>
          </p:nvPr>
        </p:nvSpPr>
        <p:spPr>
          <a:xfrm>
            <a:off x="4643600" y="2797275"/>
            <a:ext cx="3774300" cy="1245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a:latin typeface="PT Sans"/>
                <a:ea typeface="PT Sans"/>
                <a:cs typeface="PT Sans"/>
                <a:sym typeface="PT Sans"/>
              </a:rPr>
              <a:t>Most of the </a:t>
            </a:r>
            <a:r>
              <a:rPr lang="en" sz="1600" b="1">
                <a:solidFill>
                  <a:srgbClr val="DF382C"/>
                </a:solidFill>
                <a:latin typeface="PT Sans"/>
                <a:ea typeface="PT Sans"/>
                <a:cs typeface="PT Sans"/>
                <a:sym typeface="PT Sans"/>
              </a:rPr>
              <a:t>data &amp; experience</a:t>
            </a:r>
            <a:r>
              <a:rPr lang="en" sz="1600">
                <a:latin typeface="PT Sans"/>
                <a:ea typeface="PT Sans"/>
                <a:cs typeface="PT Sans"/>
                <a:sym typeface="PT Sans"/>
              </a:rPr>
              <a:t> has been from SAVR [</a:t>
            </a:r>
            <a:r>
              <a:rPr lang="en" sz="1600" b="1">
                <a:solidFill>
                  <a:schemeClr val="hlink"/>
                </a:solidFill>
                <a:uFill>
                  <a:noFill/>
                </a:uFill>
                <a:latin typeface="PT Sans"/>
                <a:ea typeface="PT Sans"/>
                <a:cs typeface="PT Sans"/>
                <a:sym typeface="PT Sans"/>
                <a:hlinkClick r:id="rId5"/>
              </a:rPr>
              <a:t>2</a:t>
            </a:r>
            <a:r>
              <a:rPr lang="en" sz="1600">
                <a:latin typeface="PT Sans"/>
                <a:ea typeface="PT Sans"/>
                <a:cs typeface="PT Sans"/>
                <a:sym typeface="PT Sans"/>
              </a:rPr>
              <a:t>]</a:t>
            </a:r>
            <a:endParaRPr sz="1600">
              <a:latin typeface="PT Sans"/>
              <a:ea typeface="PT Sans"/>
              <a:cs typeface="PT Sans"/>
              <a:sym typeface="PT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110"/>
          <p:cNvSpPr txBox="1">
            <a:spLocks noGrp="1"/>
          </p:cNvSpPr>
          <p:nvPr>
            <p:ph type="title"/>
          </p:nvPr>
        </p:nvSpPr>
        <p:spPr>
          <a:xfrm>
            <a:off x="729450" y="632850"/>
            <a:ext cx="6305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endocarditis</a:t>
            </a:r>
            <a:endParaRPr/>
          </a:p>
        </p:txBody>
      </p:sp>
      <p:sp>
        <p:nvSpPr>
          <p:cNvPr id="1853" name="Google Shape;1853;p110"/>
          <p:cNvSpPr txBox="1">
            <a:spLocks noGrp="1"/>
          </p:cNvSpPr>
          <p:nvPr>
            <p:ph type="body" idx="1"/>
          </p:nvPr>
        </p:nvSpPr>
        <p:spPr>
          <a:xfrm>
            <a:off x="729325" y="2161500"/>
            <a:ext cx="3774300" cy="14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PT Sans"/>
                <a:ea typeface="PT Sans"/>
                <a:cs typeface="PT Sans"/>
                <a:sym typeface="PT Sans"/>
              </a:rPr>
              <a:t>↓ fever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0"/>
              </a:spcAft>
              <a:buNone/>
            </a:pPr>
            <a:r>
              <a:rPr lang="en" sz="1500">
                <a:latin typeface="PT Sans"/>
                <a:ea typeface="PT Sans"/>
                <a:cs typeface="PT Sans"/>
                <a:sym typeface="PT Sans"/>
              </a:rPr>
              <a:t>↓ embolic phenomenon </a:t>
            </a:r>
            <a:r>
              <a:rPr lang="en" sz="1500">
                <a:solidFill>
                  <a:srgbClr val="858585"/>
                </a:solidFill>
                <a:latin typeface="PT Sans Narrow"/>
                <a:ea typeface="PT Sans Narrow"/>
                <a:cs typeface="PT Sans Narrow"/>
                <a:sym typeface="PT Sans Narrow"/>
              </a:rPr>
              <a:t>(stroke, emboli)</a:t>
            </a:r>
            <a:r>
              <a:rPr lang="en" sz="1500">
                <a:latin typeface="PT Sans"/>
                <a:ea typeface="PT Sans"/>
                <a:cs typeface="PT Sans"/>
                <a:sym typeface="PT Sans"/>
              </a:rPr>
              <a:t> [</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Aortic regurg [</a:t>
            </a:r>
            <a:r>
              <a:rPr lang="en" sz="1500" b="1">
                <a:solidFill>
                  <a:schemeClr val="hlink"/>
                </a:solidFill>
                <a:uFill>
                  <a:noFill/>
                </a:uFill>
                <a:latin typeface="PT Sans"/>
                <a:ea typeface="PT Sans"/>
                <a:cs typeface="PT Sans"/>
                <a:sym typeface="PT Sans"/>
                <a:hlinkClick r:id="rId4"/>
              </a:rPr>
              <a:t>4</a:t>
            </a:r>
            <a:r>
              <a:rPr lang="en" sz="1500">
                <a:latin typeface="PT Sans"/>
                <a:ea typeface="PT Sans"/>
                <a:cs typeface="PT Sans"/>
                <a:sym typeface="PT Sans"/>
              </a:rPr>
              <a:t>]</a:t>
            </a:r>
            <a:endParaRPr sz="1500">
              <a:latin typeface="PT Sans"/>
              <a:ea typeface="PT Sans"/>
              <a:cs typeface="PT Sans"/>
              <a:sym typeface="PT Sans"/>
            </a:endParaRPr>
          </a:p>
        </p:txBody>
      </p:sp>
      <p:pic>
        <p:nvPicPr>
          <p:cNvPr id="1854" name="Google Shape;1854;p110"/>
          <p:cNvPicPr preferRelativeResize="0"/>
          <p:nvPr/>
        </p:nvPicPr>
        <p:blipFill>
          <a:blip r:embed="rId5">
            <a:alphaModFix/>
          </a:blip>
          <a:stretch>
            <a:fillRect/>
          </a:stretch>
        </p:blipFill>
        <p:spPr>
          <a:xfrm>
            <a:off x="7598400" y="0"/>
            <a:ext cx="1545600" cy="1545600"/>
          </a:xfrm>
          <a:prstGeom prst="rect">
            <a:avLst/>
          </a:prstGeom>
          <a:noFill/>
          <a:ln>
            <a:noFill/>
          </a:ln>
        </p:spPr>
      </p:pic>
      <p:sp>
        <p:nvSpPr>
          <p:cNvPr id="1855" name="Google Shape;1855;p110"/>
          <p:cNvSpPr txBox="1">
            <a:spLocks noGrp="1"/>
          </p:cNvSpPr>
          <p:nvPr>
            <p:ph type="body" idx="1"/>
          </p:nvPr>
        </p:nvSpPr>
        <p:spPr>
          <a:xfrm>
            <a:off x="729325" y="1393075"/>
            <a:ext cx="7688400" cy="4119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1200"/>
              </a:spcAft>
              <a:buNone/>
            </a:pPr>
            <a:r>
              <a:rPr lang="en" b="1"/>
              <a:t>Compared to SAVR endocarditis…</a:t>
            </a:r>
            <a:endParaRPr b="1"/>
          </a:p>
        </p:txBody>
      </p:sp>
      <p:sp>
        <p:nvSpPr>
          <p:cNvPr id="1856" name="Google Shape;1856;p110"/>
          <p:cNvSpPr/>
          <p:nvPr/>
        </p:nvSpPr>
        <p:spPr>
          <a:xfrm>
            <a:off x="729325" y="1749600"/>
            <a:ext cx="3774300" cy="411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3B7E94"/>
                </a:solidFill>
                <a:latin typeface="Open Sans"/>
                <a:ea typeface="Open Sans"/>
                <a:cs typeface="Open Sans"/>
                <a:sym typeface="Open Sans"/>
              </a:rPr>
              <a:t>Lower rates of</a:t>
            </a:r>
            <a:endParaRPr sz="1600">
              <a:solidFill>
                <a:srgbClr val="1A1A1A"/>
              </a:solidFill>
              <a:latin typeface="Open Sans"/>
              <a:ea typeface="Open Sans"/>
              <a:cs typeface="Open Sans"/>
              <a:sym typeface="Open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Google Shape;1861;p111"/>
          <p:cNvSpPr txBox="1">
            <a:spLocks noGrp="1"/>
          </p:cNvSpPr>
          <p:nvPr>
            <p:ph type="title"/>
          </p:nvPr>
        </p:nvSpPr>
        <p:spPr>
          <a:xfrm>
            <a:off x="729450" y="632850"/>
            <a:ext cx="6305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endocarditis</a:t>
            </a:r>
            <a:endParaRPr/>
          </a:p>
        </p:txBody>
      </p:sp>
      <p:sp>
        <p:nvSpPr>
          <p:cNvPr id="1862" name="Google Shape;1862;p111"/>
          <p:cNvSpPr txBox="1">
            <a:spLocks noGrp="1"/>
          </p:cNvSpPr>
          <p:nvPr>
            <p:ph type="body" idx="1"/>
          </p:nvPr>
        </p:nvSpPr>
        <p:spPr>
          <a:xfrm>
            <a:off x="729325" y="2161500"/>
            <a:ext cx="3774300" cy="14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PT Sans"/>
                <a:ea typeface="PT Sans"/>
                <a:cs typeface="PT Sans"/>
                <a:sym typeface="PT Sans"/>
              </a:rPr>
              <a:t>↓ </a:t>
            </a:r>
            <a:r>
              <a:rPr lang="en" sz="1500" b="1">
                <a:solidFill>
                  <a:srgbClr val="DF382C"/>
                </a:solidFill>
                <a:latin typeface="PT Sans"/>
                <a:ea typeface="PT Sans"/>
                <a:cs typeface="PT Sans"/>
                <a:sym typeface="PT Sans"/>
              </a:rPr>
              <a:t>fever</a:t>
            </a:r>
            <a:r>
              <a:rPr lang="en" sz="1500">
                <a:latin typeface="PT Sans"/>
                <a:ea typeface="PT Sans"/>
                <a:cs typeface="PT Sans"/>
                <a:sym typeface="PT Sans"/>
              </a:rPr>
              <a:t>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0"/>
              </a:spcAft>
              <a:buNone/>
            </a:pPr>
            <a:r>
              <a:rPr lang="en" sz="1500">
                <a:latin typeface="PT Sans"/>
                <a:ea typeface="PT Sans"/>
                <a:cs typeface="PT Sans"/>
                <a:sym typeface="PT Sans"/>
              </a:rPr>
              <a:t>↓ </a:t>
            </a:r>
            <a:r>
              <a:rPr lang="en" sz="1500" b="1">
                <a:solidFill>
                  <a:srgbClr val="DF382C"/>
                </a:solidFill>
                <a:latin typeface="PT Sans"/>
                <a:ea typeface="PT Sans"/>
                <a:cs typeface="PT Sans"/>
                <a:sym typeface="PT Sans"/>
              </a:rPr>
              <a:t>embolic phenomenon</a:t>
            </a:r>
            <a:r>
              <a:rPr lang="en" sz="1500">
                <a:latin typeface="PT Sans"/>
                <a:ea typeface="PT Sans"/>
                <a:cs typeface="PT Sans"/>
                <a:sym typeface="PT Sans"/>
              </a:rPr>
              <a:t> </a:t>
            </a:r>
            <a:r>
              <a:rPr lang="en" sz="1500">
                <a:solidFill>
                  <a:srgbClr val="858585"/>
                </a:solidFill>
                <a:latin typeface="PT Sans Narrow"/>
                <a:ea typeface="PT Sans Narrow"/>
                <a:cs typeface="PT Sans Narrow"/>
                <a:sym typeface="PT Sans Narrow"/>
              </a:rPr>
              <a:t>(stroke, emboli)</a:t>
            </a:r>
            <a:r>
              <a:rPr lang="en" sz="1500">
                <a:latin typeface="PT Sans"/>
                <a:ea typeface="PT Sans"/>
                <a:cs typeface="PT Sans"/>
                <a:sym typeface="PT Sans"/>
              </a:rPr>
              <a:t> [</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Aortic regurg [</a:t>
            </a:r>
            <a:r>
              <a:rPr lang="en" sz="1500" b="1">
                <a:solidFill>
                  <a:schemeClr val="hlink"/>
                </a:solidFill>
                <a:uFill>
                  <a:noFill/>
                </a:uFill>
                <a:latin typeface="PT Sans"/>
                <a:ea typeface="PT Sans"/>
                <a:cs typeface="PT Sans"/>
                <a:sym typeface="PT Sans"/>
                <a:hlinkClick r:id="rId4"/>
              </a:rPr>
              <a:t>4</a:t>
            </a:r>
            <a:r>
              <a:rPr lang="en" sz="1500">
                <a:latin typeface="PT Sans"/>
                <a:ea typeface="PT Sans"/>
                <a:cs typeface="PT Sans"/>
                <a:sym typeface="PT Sans"/>
              </a:rPr>
              <a:t>]</a:t>
            </a:r>
            <a:endParaRPr sz="1500">
              <a:latin typeface="PT Sans"/>
              <a:ea typeface="PT Sans"/>
              <a:cs typeface="PT Sans"/>
              <a:sym typeface="PT Sans"/>
            </a:endParaRPr>
          </a:p>
        </p:txBody>
      </p:sp>
      <p:pic>
        <p:nvPicPr>
          <p:cNvPr id="1863" name="Google Shape;1863;p111"/>
          <p:cNvPicPr preferRelativeResize="0"/>
          <p:nvPr/>
        </p:nvPicPr>
        <p:blipFill>
          <a:blip r:embed="rId5">
            <a:alphaModFix/>
          </a:blip>
          <a:stretch>
            <a:fillRect/>
          </a:stretch>
        </p:blipFill>
        <p:spPr>
          <a:xfrm>
            <a:off x="7598400" y="0"/>
            <a:ext cx="1545600" cy="1545600"/>
          </a:xfrm>
          <a:prstGeom prst="rect">
            <a:avLst/>
          </a:prstGeom>
          <a:noFill/>
          <a:ln>
            <a:noFill/>
          </a:ln>
        </p:spPr>
      </p:pic>
      <p:sp>
        <p:nvSpPr>
          <p:cNvPr id="1864" name="Google Shape;1864;p111"/>
          <p:cNvSpPr txBox="1">
            <a:spLocks noGrp="1"/>
          </p:cNvSpPr>
          <p:nvPr>
            <p:ph type="body" idx="1"/>
          </p:nvPr>
        </p:nvSpPr>
        <p:spPr>
          <a:xfrm>
            <a:off x="729325" y="1393075"/>
            <a:ext cx="7688400" cy="4119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1200"/>
              </a:spcAft>
              <a:buNone/>
            </a:pPr>
            <a:r>
              <a:rPr lang="en" b="1"/>
              <a:t>Compared to SAVR endocarditis…</a:t>
            </a:r>
            <a:endParaRPr b="1"/>
          </a:p>
        </p:txBody>
      </p:sp>
      <p:sp>
        <p:nvSpPr>
          <p:cNvPr id="1865" name="Google Shape;1865;p111"/>
          <p:cNvSpPr/>
          <p:nvPr/>
        </p:nvSpPr>
        <p:spPr>
          <a:xfrm>
            <a:off x="729325" y="1749600"/>
            <a:ext cx="3774300" cy="411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3B7E94"/>
                </a:solidFill>
                <a:latin typeface="Open Sans"/>
                <a:ea typeface="Open Sans"/>
                <a:cs typeface="Open Sans"/>
                <a:sym typeface="Open Sans"/>
              </a:rPr>
              <a:t>Lower rates of</a:t>
            </a:r>
            <a:endParaRPr sz="1600">
              <a:solidFill>
                <a:srgbClr val="1A1A1A"/>
              </a:solidFill>
              <a:latin typeface="Open Sans"/>
              <a:ea typeface="Open Sans"/>
              <a:cs typeface="Open Sans"/>
              <a:sym typeface="Open Sans"/>
            </a:endParaRPr>
          </a:p>
        </p:txBody>
      </p:sp>
      <p:sp>
        <p:nvSpPr>
          <p:cNvPr id="1866" name="Google Shape;1866;p111"/>
          <p:cNvSpPr/>
          <p:nvPr/>
        </p:nvSpPr>
        <p:spPr>
          <a:xfrm>
            <a:off x="5092525" y="1940550"/>
            <a:ext cx="3325200" cy="23691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404247"/>
                </a:solidFill>
                <a:latin typeface="Open Sans"/>
                <a:ea typeface="Open Sans"/>
                <a:cs typeface="Open Sans"/>
                <a:sym typeface="Open Sans"/>
              </a:rPr>
              <a:t>Modified Duke (2000)</a:t>
            </a:r>
            <a:endParaRPr sz="1500">
              <a:solidFill>
                <a:srgbClr val="9FA6B2"/>
              </a:solidFill>
              <a:latin typeface="Open Sans"/>
              <a:ea typeface="Open Sans"/>
              <a:cs typeface="Open Sans"/>
              <a:sym typeface="Open Sans"/>
            </a:endParaRPr>
          </a:p>
          <a:p>
            <a:pPr marL="0" lvl="0" indent="0" algn="l" rtl="0">
              <a:spcBef>
                <a:spcPts val="0"/>
              </a:spcBef>
              <a:spcAft>
                <a:spcPts val="0"/>
              </a:spcAft>
              <a:buNone/>
            </a:pPr>
            <a:r>
              <a:rPr lang="en" sz="1200" u="sng">
                <a:solidFill>
                  <a:srgbClr val="1A1A1A"/>
                </a:solidFill>
                <a:latin typeface="Open Sans"/>
                <a:ea typeface="Open Sans"/>
                <a:cs typeface="Open Sans"/>
                <a:sym typeface="Open Sans"/>
              </a:rPr>
              <a:t>Major</a:t>
            </a: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BCx w/ typical pathogen</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Echo showing valvular vegetation</a:t>
            </a:r>
            <a:endParaRPr sz="1200">
              <a:solidFill>
                <a:srgbClr val="1A1A1A"/>
              </a:solidFill>
              <a:latin typeface="Open Sans"/>
              <a:ea typeface="Open Sans"/>
              <a:cs typeface="Open Sans"/>
              <a:sym typeface="Open Sans"/>
            </a:endParaRPr>
          </a:p>
          <a:p>
            <a:pPr marL="0" lvl="0" indent="0" algn="l" rtl="0">
              <a:spcBef>
                <a:spcPts val="1000"/>
              </a:spcBef>
              <a:spcAft>
                <a:spcPts val="0"/>
              </a:spcAft>
              <a:buNone/>
            </a:pPr>
            <a:r>
              <a:rPr lang="en" sz="1200" u="sng">
                <a:solidFill>
                  <a:srgbClr val="1A1A1A"/>
                </a:solidFill>
                <a:latin typeface="Open Sans"/>
                <a:ea typeface="Open Sans"/>
                <a:cs typeface="Open Sans"/>
                <a:sym typeface="Open Sans"/>
              </a:rPr>
              <a:t>Minor</a:t>
            </a: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Predisposition </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IVDU</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b="1">
                <a:solidFill>
                  <a:srgbClr val="DF382C"/>
                </a:solidFill>
                <a:latin typeface="Open Sans"/>
                <a:ea typeface="Open Sans"/>
                <a:cs typeface="Open Sans"/>
                <a:sym typeface="Open Sans"/>
              </a:rPr>
              <a:t>Fever</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b="1">
                <a:solidFill>
                  <a:srgbClr val="DF382C"/>
                </a:solidFill>
                <a:latin typeface="Open Sans"/>
                <a:ea typeface="Open Sans"/>
                <a:cs typeface="Open Sans"/>
                <a:sym typeface="Open Sans"/>
              </a:rPr>
              <a:t>Embolic phenomena</a:t>
            </a:r>
            <a:r>
              <a:rPr lang="en" sz="1200" b="1">
                <a:solidFill>
                  <a:srgbClr val="1A1A1A"/>
                </a:solidFill>
                <a:latin typeface="Open Sans"/>
                <a:ea typeface="Open Sans"/>
                <a:cs typeface="Open Sans"/>
                <a:sym typeface="Open Sans"/>
              </a:rPr>
              <a:t> </a:t>
            </a:r>
            <a:endParaRPr sz="1200" b="1">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Immunologic phenomena</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BCx not meeting major criteria</a:t>
            </a:r>
            <a:endParaRPr sz="1200">
              <a:solidFill>
                <a:srgbClr val="1A1A1A"/>
              </a:solidFill>
              <a:latin typeface="Open Sans"/>
              <a:ea typeface="Open Sans"/>
              <a:cs typeface="Open Sans"/>
              <a:sym typeface="Open Sans"/>
            </a:endParaRPr>
          </a:p>
        </p:txBody>
      </p:sp>
      <p:sp>
        <p:nvSpPr>
          <p:cNvPr id="1867" name="Google Shape;1867;p111"/>
          <p:cNvSpPr/>
          <p:nvPr/>
        </p:nvSpPr>
        <p:spPr>
          <a:xfrm>
            <a:off x="653525" y="1677475"/>
            <a:ext cx="3969000" cy="1895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12"/>
          <p:cNvSpPr txBox="1">
            <a:spLocks noGrp="1"/>
          </p:cNvSpPr>
          <p:nvPr>
            <p:ph type="title"/>
          </p:nvPr>
        </p:nvSpPr>
        <p:spPr>
          <a:xfrm>
            <a:off x="729450" y="632850"/>
            <a:ext cx="6305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TAVR endocarditis</a:t>
            </a:r>
            <a:endParaRPr/>
          </a:p>
        </p:txBody>
      </p:sp>
      <p:sp>
        <p:nvSpPr>
          <p:cNvPr id="1873" name="Google Shape;1873;p112"/>
          <p:cNvSpPr txBox="1">
            <a:spLocks noGrp="1"/>
          </p:cNvSpPr>
          <p:nvPr>
            <p:ph type="body" idx="1"/>
          </p:nvPr>
        </p:nvSpPr>
        <p:spPr>
          <a:xfrm>
            <a:off x="729325" y="2161500"/>
            <a:ext cx="3774300" cy="14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PT Sans"/>
                <a:ea typeface="PT Sans"/>
                <a:cs typeface="PT Sans"/>
                <a:sym typeface="PT Sans"/>
              </a:rPr>
              <a:t>↓ fever [</a:t>
            </a:r>
            <a:r>
              <a:rPr lang="en" sz="1500" b="1">
                <a:solidFill>
                  <a:schemeClr val="hlink"/>
                </a:solidFill>
                <a:uFill>
                  <a:noFill/>
                </a:uFill>
                <a:latin typeface="PT Sans"/>
                <a:ea typeface="PT Sans"/>
                <a:cs typeface="PT Sans"/>
                <a:sym typeface="PT Sans"/>
                <a:hlinkClick r:id="rId3"/>
              </a:rPr>
              <a:t>2</a:t>
            </a:r>
            <a:r>
              <a:rPr lang="en" sz="1500">
                <a:latin typeface="PT Sans"/>
                <a:ea typeface="PT Sans"/>
                <a:cs typeface="PT Sans"/>
                <a:sym typeface="PT Sans"/>
              </a:rPr>
              <a:t>][</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0"/>
              </a:spcAft>
              <a:buNone/>
            </a:pPr>
            <a:r>
              <a:rPr lang="en" sz="1500">
                <a:latin typeface="PT Sans"/>
                <a:ea typeface="PT Sans"/>
                <a:cs typeface="PT Sans"/>
                <a:sym typeface="PT Sans"/>
              </a:rPr>
              <a:t>↓ embolic phenomenon </a:t>
            </a:r>
            <a:r>
              <a:rPr lang="en" sz="1500">
                <a:solidFill>
                  <a:srgbClr val="858585"/>
                </a:solidFill>
                <a:latin typeface="PT Sans Narrow"/>
                <a:ea typeface="PT Sans Narrow"/>
                <a:cs typeface="PT Sans Narrow"/>
                <a:sym typeface="PT Sans Narrow"/>
              </a:rPr>
              <a:t>(stroke, emboli)</a:t>
            </a:r>
            <a:r>
              <a:rPr lang="en" sz="1500">
                <a:latin typeface="PT Sans"/>
                <a:ea typeface="PT Sans"/>
                <a:cs typeface="PT Sans"/>
                <a:sym typeface="PT Sans"/>
              </a:rPr>
              <a:t> [</a:t>
            </a:r>
            <a:r>
              <a:rPr lang="en" sz="1500" b="1">
                <a:solidFill>
                  <a:schemeClr val="accent5"/>
                </a:solidFill>
                <a:uFill>
                  <a:noFill/>
                </a:uFill>
                <a:latin typeface="PT Sans"/>
                <a:ea typeface="PT Sans"/>
                <a:cs typeface="PT Sans"/>
                <a:sym typeface="PT Sans"/>
                <a:hlinkClick r:id="rId4">
                  <a:extLst>
                    <a:ext uri="{A12FA001-AC4F-418D-AE19-62706E023703}">
                      <ahyp:hlinkClr xmlns:ahyp="http://schemas.microsoft.com/office/drawing/2018/hyperlinkcolor" val="tx"/>
                    </a:ext>
                  </a:extLst>
                </a:hlinkClick>
              </a:rPr>
              <a:t>4</a:t>
            </a:r>
            <a:r>
              <a:rPr lang="en" sz="1500">
                <a:latin typeface="PT Sans"/>
                <a:ea typeface="PT Sans"/>
                <a:cs typeface="PT Sans"/>
                <a:sym typeface="PT Sans"/>
              </a:rPr>
              <a:t>]</a:t>
            </a:r>
            <a:endParaRPr sz="1500">
              <a:latin typeface="PT Sans"/>
              <a:ea typeface="PT Sans"/>
              <a:cs typeface="PT Sans"/>
              <a:sym typeface="PT Sans"/>
            </a:endParaRPr>
          </a:p>
          <a:p>
            <a:pPr marL="0" lvl="0" indent="0" algn="l" rtl="0">
              <a:spcBef>
                <a:spcPts val="1200"/>
              </a:spcBef>
              <a:spcAft>
                <a:spcPts val="1200"/>
              </a:spcAft>
              <a:buNone/>
            </a:pPr>
            <a:r>
              <a:rPr lang="en" sz="1500">
                <a:latin typeface="PT Sans"/>
                <a:ea typeface="PT Sans"/>
                <a:cs typeface="PT Sans"/>
                <a:sym typeface="PT Sans"/>
              </a:rPr>
              <a:t>↓ </a:t>
            </a:r>
            <a:r>
              <a:rPr lang="en" sz="1500" b="1">
                <a:solidFill>
                  <a:srgbClr val="DF382C"/>
                </a:solidFill>
                <a:latin typeface="PT Sans"/>
                <a:ea typeface="PT Sans"/>
                <a:cs typeface="PT Sans"/>
                <a:sym typeface="PT Sans"/>
              </a:rPr>
              <a:t>Aortic regurg</a:t>
            </a:r>
            <a:r>
              <a:rPr lang="en" sz="1500">
                <a:latin typeface="PT Sans"/>
                <a:ea typeface="PT Sans"/>
                <a:cs typeface="PT Sans"/>
                <a:sym typeface="PT Sans"/>
              </a:rPr>
              <a:t> [</a:t>
            </a:r>
            <a:r>
              <a:rPr lang="en" sz="1500" b="1">
                <a:solidFill>
                  <a:schemeClr val="hlink"/>
                </a:solidFill>
                <a:uFill>
                  <a:noFill/>
                </a:uFill>
                <a:latin typeface="PT Sans"/>
                <a:ea typeface="PT Sans"/>
                <a:cs typeface="PT Sans"/>
                <a:sym typeface="PT Sans"/>
                <a:hlinkClick r:id="rId4"/>
              </a:rPr>
              <a:t>4</a:t>
            </a:r>
            <a:r>
              <a:rPr lang="en" sz="1500">
                <a:latin typeface="PT Sans"/>
                <a:ea typeface="PT Sans"/>
                <a:cs typeface="PT Sans"/>
                <a:sym typeface="PT Sans"/>
              </a:rPr>
              <a:t>]</a:t>
            </a:r>
            <a:endParaRPr sz="1500">
              <a:latin typeface="PT Sans"/>
              <a:ea typeface="PT Sans"/>
              <a:cs typeface="PT Sans"/>
              <a:sym typeface="PT Sans"/>
            </a:endParaRPr>
          </a:p>
        </p:txBody>
      </p:sp>
      <p:pic>
        <p:nvPicPr>
          <p:cNvPr id="1874" name="Google Shape;1874;p112"/>
          <p:cNvPicPr preferRelativeResize="0"/>
          <p:nvPr/>
        </p:nvPicPr>
        <p:blipFill>
          <a:blip r:embed="rId5">
            <a:alphaModFix/>
          </a:blip>
          <a:stretch>
            <a:fillRect/>
          </a:stretch>
        </p:blipFill>
        <p:spPr>
          <a:xfrm>
            <a:off x="7598400" y="0"/>
            <a:ext cx="1545600" cy="1545600"/>
          </a:xfrm>
          <a:prstGeom prst="rect">
            <a:avLst/>
          </a:prstGeom>
          <a:noFill/>
          <a:ln>
            <a:noFill/>
          </a:ln>
        </p:spPr>
      </p:pic>
      <p:sp>
        <p:nvSpPr>
          <p:cNvPr id="1875" name="Google Shape;1875;p112"/>
          <p:cNvSpPr txBox="1">
            <a:spLocks noGrp="1"/>
          </p:cNvSpPr>
          <p:nvPr>
            <p:ph type="body" idx="1"/>
          </p:nvPr>
        </p:nvSpPr>
        <p:spPr>
          <a:xfrm>
            <a:off x="729325" y="1393075"/>
            <a:ext cx="7688400" cy="411900"/>
          </a:xfrm>
          <a:prstGeom prst="rect">
            <a:avLst/>
          </a:prstGeom>
        </p:spPr>
        <p:txBody>
          <a:bodyPr spcFirstLastPara="1" wrap="square" lIns="91425" tIns="91425" rIns="91425" bIns="91425" anchor="t" anchorCtr="0">
            <a:normAutofit fontScale="40000" lnSpcReduction="20000"/>
          </a:bodyPr>
          <a:lstStyle/>
          <a:p>
            <a:pPr marL="0" lvl="0" indent="0" algn="ctr" rtl="0">
              <a:spcBef>
                <a:spcPts val="0"/>
              </a:spcBef>
              <a:spcAft>
                <a:spcPts val="1200"/>
              </a:spcAft>
              <a:buNone/>
            </a:pPr>
            <a:r>
              <a:rPr lang="en" b="1"/>
              <a:t>Compared to SAVR endocarditis…</a:t>
            </a:r>
            <a:endParaRPr b="1"/>
          </a:p>
        </p:txBody>
      </p:sp>
      <p:sp>
        <p:nvSpPr>
          <p:cNvPr id="1876" name="Google Shape;1876;p112"/>
          <p:cNvSpPr/>
          <p:nvPr/>
        </p:nvSpPr>
        <p:spPr>
          <a:xfrm>
            <a:off x="729325" y="1749600"/>
            <a:ext cx="3774300" cy="411900"/>
          </a:xfrm>
          <a:prstGeom prst="rect">
            <a:avLst/>
          </a:prstGeom>
          <a:solidFill>
            <a:srgbClr val="E5F4F8"/>
          </a:solidFill>
          <a:ln w="9525" cap="flat" cmpd="sng">
            <a:solidFill>
              <a:srgbClr val="3B7E9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3B7E94"/>
                </a:solidFill>
                <a:latin typeface="Open Sans"/>
                <a:ea typeface="Open Sans"/>
                <a:cs typeface="Open Sans"/>
                <a:sym typeface="Open Sans"/>
              </a:rPr>
              <a:t>Lower rates of</a:t>
            </a:r>
            <a:endParaRPr sz="1600">
              <a:solidFill>
                <a:srgbClr val="1A1A1A"/>
              </a:solidFill>
              <a:latin typeface="Open Sans"/>
              <a:ea typeface="Open Sans"/>
              <a:cs typeface="Open Sans"/>
              <a:sym typeface="Open Sans"/>
            </a:endParaRPr>
          </a:p>
        </p:txBody>
      </p:sp>
      <p:sp>
        <p:nvSpPr>
          <p:cNvPr id="1877" name="Google Shape;1877;p112"/>
          <p:cNvSpPr/>
          <p:nvPr/>
        </p:nvSpPr>
        <p:spPr>
          <a:xfrm>
            <a:off x="5092525" y="1940550"/>
            <a:ext cx="3325200" cy="2488800"/>
          </a:xfrm>
          <a:prstGeom prst="rect">
            <a:avLst/>
          </a:prstGeom>
          <a:solidFill>
            <a:srgbClr val="F1F2F3"/>
          </a:solidFill>
          <a:ln w="9525" cap="flat" cmpd="sng">
            <a:solidFill>
              <a:srgbClr val="4042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404247"/>
                </a:solidFill>
                <a:latin typeface="Open Sans"/>
                <a:ea typeface="Open Sans"/>
                <a:cs typeface="Open Sans"/>
                <a:sym typeface="Open Sans"/>
              </a:rPr>
              <a:t>ISCVID-Duke (2023)</a:t>
            </a:r>
            <a:endParaRPr sz="1200">
              <a:solidFill>
                <a:srgbClr val="1A1A1A"/>
              </a:solidFill>
              <a:latin typeface="Open Sans"/>
              <a:ea typeface="Open Sans"/>
              <a:cs typeface="Open Sans"/>
              <a:sym typeface="Open Sans"/>
            </a:endParaRPr>
          </a:p>
          <a:p>
            <a:pPr marL="0" lvl="0" indent="0" algn="l" rtl="0">
              <a:spcBef>
                <a:spcPts val="0"/>
              </a:spcBef>
              <a:spcAft>
                <a:spcPts val="0"/>
              </a:spcAft>
              <a:buNone/>
            </a:pPr>
            <a:r>
              <a:rPr lang="en" sz="1200" u="sng">
                <a:solidFill>
                  <a:schemeClr val="dk2"/>
                </a:solidFill>
                <a:latin typeface="Open Sans"/>
                <a:ea typeface="Open Sans"/>
                <a:cs typeface="Open Sans"/>
                <a:sym typeface="Open Sans"/>
              </a:rPr>
              <a:t>Major imaging</a:t>
            </a:r>
            <a:r>
              <a:rPr lang="en" sz="1200">
                <a:solidFill>
                  <a:schemeClr val="dk2"/>
                </a:solidFill>
                <a:latin typeface="Open Sans"/>
                <a:ea typeface="Open Sans"/>
                <a:cs typeface="Open Sans"/>
                <a:sym typeface="Open Sans"/>
              </a:rPr>
              <a:t>:</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chemeClr val="dk2"/>
              </a:buClr>
              <a:buSzPts val="1200"/>
              <a:buFont typeface="Open Sans"/>
              <a:buChar char="●"/>
            </a:pPr>
            <a:r>
              <a:rPr lang="en" sz="1200">
                <a:solidFill>
                  <a:srgbClr val="858585"/>
                </a:solidFill>
                <a:latin typeface="Open Sans"/>
                <a:ea typeface="Open Sans"/>
                <a:cs typeface="Open Sans"/>
                <a:sym typeface="Open Sans"/>
              </a:rPr>
              <a:t>Echo showing valvular vegetation</a:t>
            </a:r>
            <a:r>
              <a:rPr lang="en" sz="1200">
                <a:solidFill>
                  <a:schemeClr val="dk2"/>
                </a:solidFill>
                <a:latin typeface="Open Sans"/>
                <a:ea typeface="Open Sans"/>
                <a:cs typeface="Open Sans"/>
                <a:sym typeface="Open Sans"/>
              </a:rPr>
              <a:t> </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chemeClr val="dk2"/>
              </a:buClr>
              <a:buSzPts val="1200"/>
              <a:buFont typeface="Open Sans"/>
              <a:buChar char="●"/>
            </a:pPr>
            <a:r>
              <a:rPr lang="en" sz="1200" b="1">
                <a:solidFill>
                  <a:srgbClr val="DF382C"/>
                </a:solidFill>
                <a:latin typeface="Open Sans"/>
                <a:ea typeface="Open Sans"/>
                <a:cs typeface="Open Sans"/>
                <a:sym typeface="Open Sans"/>
              </a:rPr>
              <a:t>Significant valvular regurg</a:t>
            </a:r>
            <a:r>
              <a:rPr lang="en" sz="1200">
                <a:solidFill>
                  <a:schemeClr val="dk2"/>
                </a:solidFill>
                <a:latin typeface="Open Sans"/>
                <a:ea typeface="Open Sans"/>
                <a:cs typeface="Open Sans"/>
                <a:sym typeface="Open Sans"/>
              </a:rPr>
              <a:t> that is new</a:t>
            </a:r>
            <a:endParaRPr sz="1200">
              <a:solidFill>
                <a:schemeClr val="dk2"/>
              </a:solidFill>
              <a:latin typeface="Open Sans"/>
              <a:ea typeface="Open Sans"/>
              <a:cs typeface="Open Sans"/>
              <a:sym typeface="Open Sans"/>
            </a:endParaRPr>
          </a:p>
          <a:p>
            <a:pPr marL="457200" lvl="0" indent="-304800" algn="l" rtl="0">
              <a:spcBef>
                <a:spcPts val="0"/>
              </a:spcBef>
              <a:spcAft>
                <a:spcPts val="0"/>
              </a:spcAft>
              <a:buClr>
                <a:schemeClr val="dk2"/>
              </a:buClr>
              <a:buSzPts val="1200"/>
              <a:buFont typeface="Open Sans"/>
              <a:buChar char="●"/>
            </a:pPr>
            <a:r>
              <a:rPr lang="en" sz="1200">
                <a:solidFill>
                  <a:srgbClr val="858585"/>
                </a:solidFill>
                <a:latin typeface="Open Sans"/>
                <a:ea typeface="Open Sans"/>
                <a:cs typeface="Open Sans"/>
                <a:sym typeface="Open Sans"/>
              </a:rPr>
              <a:t>…</a:t>
            </a:r>
            <a:r>
              <a:rPr lang="en" sz="1200">
                <a:solidFill>
                  <a:schemeClr val="dk2"/>
                </a:solidFill>
                <a:latin typeface="Open Sans"/>
                <a:ea typeface="Open Sans"/>
                <a:cs typeface="Open Sans"/>
                <a:sym typeface="Open Sans"/>
              </a:rPr>
              <a:t> </a:t>
            </a:r>
            <a:endParaRPr sz="1200">
              <a:solidFill>
                <a:schemeClr val="dk2"/>
              </a:solidFill>
              <a:latin typeface="Open Sans"/>
              <a:ea typeface="Open Sans"/>
              <a:cs typeface="Open Sans"/>
              <a:sym typeface="Open Sans"/>
            </a:endParaRPr>
          </a:p>
          <a:p>
            <a:pPr marL="0" lvl="0" indent="0" algn="l" rtl="0">
              <a:spcBef>
                <a:spcPts val="1000"/>
              </a:spcBef>
              <a:spcAft>
                <a:spcPts val="0"/>
              </a:spcAft>
              <a:buNone/>
            </a:pPr>
            <a:r>
              <a:rPr lang="en" sz="1200" u="sng">
                <a:solidFill>
                  <a:srgbClr val="1A1A1A"/>
                </a:solidFill>
                <a:latin typeface="Open Sans"/>
                <a:ea typeface="Open Sans"/>
                <a:cs typeface="Open Sans"/>
                <a:sym typeface="Open Sans"/>
              </a:rPr>
              <a:t>Minor imaging</a:t>
            </a: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858585"/>
                </a:solidFill>
                <a:latin typeface="Open Sans"/>
                <a:ea typeface="Open Sans"/>
                <a:cs typeface="Open Sans"/>
                <a:sym typeface="Open Sans"/>
              </a:rPr>
              <a:t>…</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b="1">
                <a:solidFill>
                  <a:srgbClr val="DF382C"/>
                </a:solidFill>
                <a:latin typeface="Open Sans"/>
                <a:ea typeface="Open Sans"/>
                <a:cs typeface="Open Sans"/>
                <a:sym typeface="Open Sans"/>
              </a:rPr>
              <a:t>More than mild regurg</a:t>
            </a:r>
            <a:r>
              <a:rPr lang="en" sz="1200" b="1">
                <a:solidFill>
                  <a:srgbClr val="1A1A1A"/>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of any etiology</a:t>
            </a:r>
            <a:endParaRPr sz="1200">
              <a:solidFill>
                <a:srgbClr val="1A1A1A"/>
              </a:solidFill>
              <a:latin typeface="Open Sans"/>
              <a:ea typeface="Open Sans"/>
              <a:cs typeface="Open Sans"/>
              <a:sym typeface="Open Sans"/>
            </a:endParaRPr>
          </a:p>
          <a:p>
            <a:pPr marL="457200" lvl="0" indent="-304800" algn="l" rtl="0">
              <a:spcBef>
                <a:spcPts val="0"/>
              </a:spcBef>
              <a:spcAft>
                <a:spcPts val="0"/>
              </a:spcAft>
              <a:buClr>
                <a:srgbClr val="1A1A1A"/>
              </a:buClr>
              <a:buSzPts val="1200"/>
              <a:buFont typeface="Open Sans"/>
              <a:buChar char="●"/>
            </a:pPr>
            <a:r>
              <a:rPr lang="en" sz="1200">
                <a:solidFill>
                  <a:srgbClr val="858585"/>
                </a:solidFill>
                <a:latin typeface="Open Sans"/>
                <a:ea typeface="Open Sans"/>
                <a:cs typeface="Open Sans"/>
                <a:sym typeface="Open Sans"/>
              </a:rPr>
              <a:t>New regurg on auscultation (if no echo available)</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p:txBody>
      </p:sp>
      <p:sp>
        <p:nvSpPr>
          <p:cNvPr id="1878" name="Google Shape;1878;p112"/>
          <p:cNvSpPr/>
          <p:nvPr/>
        </p:nvSpPr>
        <p:spPr>
          <a:xfrm>
            <a:off x="653525" y="1677475"/>
            <a:ext cx="3969000" cy="1895400"/>
          </a:xfrm>
          <a:prstGeom prst="rect">
            <a:avLst/>
          </a:prstGeom>
          <a:solidFill>
            <a:srgbClr val="FFFFFF">
              <a:alpha val="5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13315</Words>
  <Application>Microsoft Office PowerPoint</Application>
  <PresentationFormat>On-screen Show (16:9)</PresentationFormat>
  <Paragraphs>2788</Paragraphs>
  <Slides>180</Slides>
  <Notes>180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180</vt:i4>
      </vt:variant>
    </vt:vector>
  </HeadingPairs>
  <TitlesOfParts>
    <vt:vector size="194" baseType="lpstr">
      <vt:lpstr>Raleway</vt:lpstr>
      <vt:lpstr>Open Sans Light</vt:lpstr>
      <vt:lpstr>Open Sans SemiBold</vt:lpstr>
      <vt:lpstr>Roboto</vt:lpstr>
      <vt:lpstr>Open Sans Medium</vt:lpstr>
      <vt:lpstr>Lato</vt:lpstr>
      <vt:lpstr>Raleway Black</vt:lpstr>
      <vt:lpstr>PT Serif</vt:lpstr>
      <vt:lpstr>Open Sans ExtraBold</vt:lpstr>
      <vt:lpstr>Arial</vt:lpstr>
      <vt:lpstr>PT Sans Narrow</vt:lpstr>
      <vt:lpstr>PT Sans</vt:lpstr>
      <vt:lpstr>Open Sans</vt:lpstr>
      <vt:lpstr>Streamline</vt:lpstr>
      <vt:lpstr>PowerPoint Presentation</vt:lpstr>
      <vt:lpstr>Case #1</vt:lpstr>
      <vt:lpstr>Case 1: HPI</vt:lpstr>
      <vt:lpstr>Case 1: HPI</vt:lpstr>
      <vt:lpstr>Case 1: HPI</vt:lpstr>
      <vt:lpstr>Case 1: Social history, exposures, &amp; risk factors</vt:lpstr>
      <vt:lpstr>Case 1: Physical exam</vt:lpstr>
      <vt:lpstr>Case 1: Labs</vt:lpstr>
      <vt:lpstr>Case 1: Labs</vt:lpstr>
      <vt:lpstr>Case 1: Micro</vt:lpstr>
      <vt:lpstr>Case 1: Micro</vt:lpstr>
      <vt:lpstr>Case 1: Micro</vt:lpstr>
      <vt:lpstr>Case 1: Backstory</vt:lpstr>
      <vt:lpstr>Case 1: Backstory</vt:lpstr>
      <vt:lpstr>Case 1: Backstory</vt:lpstr>
      <vt:lpstr>Case 1: Backstory</vt:lpstr>
      <vt:lpstr>Case 1: Backstory</vt:lpstr>
      <vt:lpstr>Case 1: Backstory</vt:lpstr>
      <vt:lpstr>Case 1: Backstory</vt:lpstr>
      <vt:lpstr>Case 1: Backstory (admission #1)</vt:lpstr>
      <vt:lpstr>Case 1: Admission #1</vt:lpstr>
      <vt:lpstr>Case 1: Between admissions</vt:lpstr>
      <vt:lpstr>Case 1: Admission #2</vt:lpstr>
      <vt:lpstr>Case 1: Admission #2</vt:lpstr>
      <vt:lpstr>Case 1: Admission #2</vt:lpstr>
      <vt:lpstr>Case 1: Summary</vt:lpstr>
      <vt:lpstr>[Q1.1] You can buy one test…</vt:lpstr>
      <vt:lpstr>Case 1: Hospital course</vt:lpstr>
      <vt:lpstr>Case 1: Hospital course</vt:lpstr>
      <vt:lpstr>Case 1: Hospital course</vt:lpstr>
      <vt:lpstr>Case 1: Hospital course</vt:lpstr>
      <vt:lpstr>[Q1.2] What caused the bacteremia?</vt:lpstr>
      <vt:lpstr>PowerPoint Presentation</vt:lpstr>
      <vt:lpstr>PowerPoint Presentation</vt:lpstr>
      <vt:lpstr>PowerPoint Presentation</vt:lpstr>
      <vt:lpstr>PowerPoint Presentation</vt:lpstr>
      <vt:lpstr>PowerPoint Presentation</vt:lpstr>
      <vt:lpstr>PowerPoint Presentation</vt:lpstr>
      <vt:lpstr>Case 1: Cardiac PET/CT</vt:lpstr>
      <vt:lpstr>Case #2</vt:lpstr>
      <vt:lpstr>Case 2</vt:lpstr>
      <vt:lpstr>Case 2: HPI</vt:lpstr>
      <vt:lpstr>Case 2: Going back in time… </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Timeline of events</vt:lpstr>
      <vt:lpstr>Case 2: Back to the consult</vt:lpstr>
      <vt:lpstr>Case 2: Social history, exposures, &amp; risk factors</vt:lpstr>
      <vt:lpstr>Case 2: Physical exam</vt:lpstr>
      <vt:lpstr>Case 2: Labs</vt:lpstr>
      <vt:lpstr>Case 2: Labs</vt:lpstr>
      <vt:lpstr>Case 2: Intra-”op” TEE</vt:lpstr>
      <vt:lpstr>Case 2: Summary</vt:lpstr>
      <vt:lpstr>Case 2: Micro data</vt:lpstr>
      <vt:lpstr>[Q2.1] Infectious or not?</vt:lpstr>
      <vt:lpstr>Next steps?</vt:lpstr>
      <vt:lpstr>Case 2: Cardiac PET/CT</vt:lpstr>
      <vt:lpstr>Case 2: Cardiac PET/CT</vt:lpstr>
      <vt:lpstr>Case 2: When did she develop endocarditis?</vt:lpstr>
      <vt:lpstr>Case 2: When did she develop endocarditis?</vt:lpstr>
      <vt:lpstr>Case 2: When did she develop endocarditis?</vt:lpstr>
      <vt:lpstr>Case 2: When did she develop endocarditis?</vt:lpstr>
      <vt:lpstr>Case 2: When did she develop endocarditis?</vt:lpstr>
      <vt:lpstr>Case 2: When did she develop endocarditis?</vt:lpstr>
      <vt:lpstr>Case 2: Not so (PEN)fast…</vt:lpstr>
      <vt:lpstr>PowerPoint Presentation</vt:lpstr>
      <vt:lpstr>Case 2: Allergy Hx</vt:lpstr>
      <vt:lpstr>Case 2: Allergy Hx</vt:lpstr>
      <vt:lpstr>Case 2: Allergy Hx</vt:lpstr>
      <vt:lpstr>Case 2: Allergy challenge</vt:lpstr>
      <vt:lpstr>Case 2: Allergy challenge</vt:lpstr>
      <vt:lpstr>Case 2: Allergy challenge</vt:lpstr>
      <vt:lpstr>Case 2: Allergy challenge</vt:lpstr>
      <vt:lpstr>Case 2: Allergy challenge</vt:lpstr>
      <vt:lpstr>Case 2: Allergy challenge</vt:lpstr>
      <vt:lpstr>[Q2.2] Would you ever stop antibiotics?</vt:lpstr>
      <vt:lpstr>Discussion</vt:lpstr>
      <vt:lpstr>Objectives</vt:lpstr>
      <vt:lpstr>TAVR vs SAVR</vt:lpstr>
      <vt:lpstr>TAVR vs SAVR</vt:lpstr>
      <vt:lpstr>TAVR vs SAVR</vt:lpstr>
      <vt:lpstr>TAVR vs SAVR </vt:lpstr>
      <vt:lpstr>TAVR vs SAVR</vt:lpstr>
      <vt:lpstr>TAVR vs SAVR</vt:lpstr>
      <vt:lpstr>TAVR endocarditis</vt:lpstr>
      <vt:lpstr>TAVR endocarditis</vt:lpstr>
      <vt:lpstr>TAVR endocarditis</vt:lpstr>
      <vt:lpstr>TAVR endocarditis</vt:lpstr>
      <vt:lpstr>TAVR endocarditis</vt:lpstr>
      <vt:lpstr>TAVR endocarditis</vt:lpstr>
      <vt:lpstr>TAVR-IE: microbiology &amp; timing</vt:lpstr>
      <vt:lpstr>TAVR-IE: microbiology &amp; timing</vt:lpstr>
      <vt:lpstr>TAVR-IE: microbiology &amp; timing</vt:lpstr>
      <vt:lpstr>TAVR-IE: microbiology &amp; timing</vt:lpstr>
      <vt:lpstr>TAVR-IE: Locations [2]</vt:lpstr>
      <vt:lpstr>TAVR-IE: Locations [2]</vt:lpstr>
      <vt:lpstr>TAVR-IE: Imaging considerations [2]</vt:lpstr>
      <vt:lpstr>TAVR-IE: Imaging considerations [2]</vt:lpstr>
      <vt:lpstr>TAVR-IE: Imaging considerations [2]</vt:lpstr>
      <vt:lpstr>TAVR-IE: Imaging considerations [2]</vt:lpstr>
      <vt:lpstr>TAVR-IE: Imaging considerations [2]</vt:lpstr>
      <vt:lpstr>TAVR-IE: Imaging considerations</vt:lpstr>
      <vt:lpstr>TAVR-IE: Imaging considerations</vt:lpstr>
      <vt:lpstr>Cardiac PET/CT: Practical considerations</vt:lpstr>
      <vt:lpstr>I thought we couldn’t do PET scans?</vt:lpstr>
      <vt:lpstr>I thought we couldn’t do PET scans?</vt:lpstr>
      <vt:lpstr>I thought we couldn’t do PET scans?</vt:lpstr>
      <vt:lpstr>Cardiac PET/CT (for PVE)</vt:lpstr>
      <vt:lpstr>Cardiac PET/CT (for PVE)</vt:lpstr>
      <vt:lpstr>Cardiac PET/CT (for PVE)</vt:lpstr>
      <vt:lpstr>What do the look at?</vt:lpstr>
      <vt:lpstr>What do the look at?</vt:lpstr>
      <vt:lpstr>What do the look at?</vt:lpstr>
      <vt:lpstr>Cardiac PET/CT: When to use</vt:lpstr>
      <vt:lpstr>PowerPoint Presentation</vt:lpstr>
      <vt:lpstr>PET/CT-IE: Diagnostic parameters [1]</vt:lpstr>
      <vt:lpstr>PET/CT-IE: Diagnostic parameters [1]</vt:lpstr>
      <vt:lpstr>PET/CT-IE: Appropriate utilization [1]</vt:lpstr>
      <vt:lpstr>PET/CT-IE: Appropriate utilization [1]</vt:lpstr>
      <vt:lpstr>PET/CT-IE: Appropriate utilization [1]</vt:lpstr>
      <vt:lpstr>PET/CT-IE: Appropriate utilization [1]</vt:lpstr>
      <vt:lpstr>PET/CT-IE: Appropriate utilization [1]</vt:lpstr>
      <vt:lpstr>PET/CT-IE: Appropriate utilization [1]</vt:lpstr>
      <vt:lpstr>PET/CT-IE: Appropriate utilization [1]</vt:lpstr>
      <vt:lpstr>PET/CT-IE: Appropriate utilization [1]</vt:lpstr>
      <vt:lpstr>PET/CT-IE: Appropriate utilization [1]</vt:lpstr>
      <vt:lpstr>PET/CT-IE: Appropriate utilization [1]</vt:lpstr>
      <vt:lpstr>PET/CT-IE: Appropriate utilization [1]</vt:lpstr>
      <vt:lpstr>PET/CT: Other situations [1]</vt:lpstr>
      <vt:lpstr>PET/CT: Other situations [1]</vt:lpstr>
      <vt:lpstr>PET/CT: Other situations [1]</vt:lpstr>
      <vt:lpstr>Predicting the future?</vt:lpstr>
      <vt:lpstr>PowerPoint Presentation</vt:lpstr>
      <vt:lpstr>VASGRA study [8]</vt:lpstr>
      <vt:lpstr>VASGRA study [8]</vt:lpstr>
      <vt:lpstr>VASGRA study [8]</vt:lpstr>
      <vt:lpstr>VASGRA study [8]</vt:lpstr>
      <vt:lpstr>Let’s look at their cases</vt:lpstr>
      <vt:lpstr>VASGRA: Case 1 [8]</vt:lpstr>
      <vt:lpstr>VASGRA: Case 1 [8]</vt:lpstr>
      <vt:lpstr>VASGRA: Case 1 [8]</vt:lpstr>
      <vt:lpstr>VASGRA: Case 1 [8]</vt:lpstr>
      <vt:lpstr>VASGRA: Case 2 [8]</vt:lpstr>
      <vt:lpstr>VASGRA: Case 2 [8]</vt:lpstr>
      <vt:lpstr>VASGRA: Case 2 [8]</vt:lpstr>
      <vt:lpstr>VASGRA: Case 2 [8]</vt:lpstr>
      <vt:lpstr>VASGRA: Case 2 [8]</vt:lpstr>
      <vt:lpstr>VASGRA: Case 3 [8]</vt:lpstr>
      <vt:lpstr>VASGRA: Case 3 [8]</vt:lpstr>
      <vt:lpstr>VASGRA: Case 3 [8]</vt:lpstr>
      <vt:lpstr>VASGRA: Case 3 [8]</vt:lpstr>
      <vt:lpstr>VASGRA: Case 3 [8]</vt:lpstr>
      <vt:lpstr>VASGRA: Case 3 [8]</vt:lpstr>
      <vt:lpstr>VASGRA: Case 3 [8]</vt:lpstr>
      <vt:lpstr>VASGRA: Patient characteristics [8]</vt:lpstr>
      <vt:lpstr>VASGRA: Outcomes [8] </vt:lpstr>
      <vt:lpstr>VASGRA: Outcomes [8] </vt:lpstr>
      <vt:lpstr>VASGRA: Outcomes [8] </vt:lpstr>
      <vt:lpstr>VASGRA: Results [8]</vt:lpstr>
      <vt:lpstr>VASGRA: Results [8]</vt:lpstr>
      <vt:lpstr>VASGRA: Results [8]</vt:lpstr>
      <vt:lpstr>VASGRA: Results [8]</vt:lpstr>
      <vt:lpstr>PowerPoint Presentation</vt:lpstr>
      <vt:lpstr>PowerPoint Presentation</vt:lpstr>
      <vt:lpstr>PowerPoint Presentation</vt:lpstr>
      <vt:lpstr>PowerPoint Presentation</vt:lpstr>
      <vt:lpstr>Learning points &amp; take aways</vt:lpstr>
      <vt:lpstr>Learning points &amp; take 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Ratliff, Hunter</cp:lastModifiedBy>
  <cp:revision>2</cp:revision>
  <dcterms:modified xsi:type="dcterms:W3CDTF">2026-01-29T03:29:03Z</dcterms:modified>
</cp:coreProperties>
</file>