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40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</p:sldIdLst>
  <p:sldSz cx="9144000" cy="5143500" type="screen16x9"/>
  <p:notesSz cx="6858000" cy="9144000"/>
  <p:embeddedFontLst>
    <p:embeddedFont>
      <p:font typeface="Bitter" panose="020B0604020202020204" charset="0"/>
      <p:regular r:id="rId183"/>
      <p:bold r:id="rId184"/>
      <p:italic r:id="rId185"/>
      <p:boldItalic r:id="rId186"/>
    </p:embeddedFont>
    <p:embeddedFont>
      <p:font typeface="Lato" panose="020F0502020204030203" pitchFamily="34" charset="0"/>
      <p:regular r:id="rId187"/>
      <p:bold r:id="rId188"/>
      <p:italic r:id="rId189"/>
      <p:boldItalic r:id="rId190"/>
    </p:embeddedFont>
    <p:embeddedFont>
      <p:font typeface="Open Sans" panose="020B0606030504020204" pitchFamily="34" charset="0"/>
      <p:regular r:id="rId191"/>
      <p:bold r:id="rId192"/>
      <p:italic r:id="rId193"/>
      <p:boldItalic r:id="rId194"/>
    </p:embeddedFont>
    <p:embeddedFont>
      <p:font typeface="Raleway" pitchFamily="2" charset="0"/>
      <p:regular r:id="rId195"/>
      <p:bold r:id="rId196"/>
      <p:italic r:id="rId197"/>
      <p:boldItalic r:id="rId198"/>
    </p:embeddedFont>
    <p:embeddedFont>
      <p:font typeface="Roboto" panose="02000000000000000000" pitchFamily="2" charset="0"/>
      <p:regular r:id="rId199"/>
      <p:bold r:id="rId200"/>
      <p:italic r:id="rId201"/>
      <p:boldItalic r:id="rId20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6D823C-A87A-4A66-AB85-BD402D89BD96}">
  <a:tblStyle styleId="{A46D823C-A87A-4A66-AB85-BD402D89BD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font" Target="fonts/font9.fntdata"/><Relationship Id="rId205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font" Target="fonts/font10.fntdata"/><Relationship Id="rId206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font" Target="fonts/font11.fntdata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font" Target="fonts/font1.fntdata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font" Target="fonts/font12.fntdata"/><Relationship Id="rId199" Type="http://schemas.openxmlformats.org/officeDocument/2006/relationships/font" Target="fonts/font17.fntdata"/><Relationship Id="rId20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font" Target="fonts/font2.fntdata"/><Relationship Id="rId189" Type="http://schemas.openxmlformats.org/officeDocument/2006/relationships/font" Target="fonts/font7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font" Target="fonts/font13.fntdata"/><Relationship Id="rId190" Type="http://schemas.openxmlformats.org/officeDocument/2006/relationships/font" Target="fonts/font8.fntdata"/><Relationship Id="rId20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font" Target="fonts/font14.fntdata"/><Relationship Id="rId200" Type="http://schemas.openxmlformats.org/officeDocument/2006/relationships/font" Target="fonts/font18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font" Target="fonts/font4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font" Target="fonts/font15.fntdata"/><Relationship Id="rId201" Type="http://schemas.openxmlformats.org/officeDocument/2006/relationships/font" Target="fonts/font19.fntdata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font" Target="fonts/font16.fntdata"/><Relationship Id="rId202" Type="http://schemas.openxmlformats.org/officeDocument/2006/relationships/font" Target="fonts/font20.fntdata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font" Target="fonts/font6.fntdata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720174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720174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442e371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c442e371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3c2ba9f02ca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3c2ba9f02ca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3c2ba9f02ca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3c2ba9f02ca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3c2ba9f02ca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3c2ba9f02ca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3c679e942a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3c679e942a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3c679e942a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3c679e942a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3c679e942a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3c679e942a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3c679e942ac_1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3c679e942ac_1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3c2ba9f02ca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3c2ba9f02ca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3c2ba9f02ca_1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3c2ba9f02ca_1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3c2ba9f02ca_1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3c2ba9f02ca_1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c442e371d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c442e371d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3c2ba9f02ca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3c2ba9f02ca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g3c2ba9f02ca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Google Shape;1772;g3c2ba9f02ca_1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c2ba9f02ca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3c2ba9f02ca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3c679e942ac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3c679e942ac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3c679e942a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3c679e942a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3c2ba9f02ca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3c2ba9f02ca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c2ba9f02ca_1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c2ba9f02ca_1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3c2ba9f02ca_1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3c2ba9f02ca_1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3c2ba9f02ca_1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3c2ba9f02ca_1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c40f80969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c40f80969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40f80969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c40f80969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3c40f80969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3c40f80969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3c40f80969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3c40f80969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3c40f80969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3c40f80969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3c40f80969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3c40f80969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3c40f80969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3c40f80969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3c40f8096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3c40f8096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3c679e942a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3c679e942a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3c679e942ac_1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3c679e942ac_1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3c40f80969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3c40f80969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3c679e942a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3c679e942a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40f80969d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c40f80969d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3c6584861a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3c6584861a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3c679e942a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3c679e942a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3c679e942ac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3c679e942ac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3c679e942ac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3c679e942ac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3c679e942a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3c679e942a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3c679e942a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3c679e942ac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3c679e942ac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Google Shape;2028;g3c679e942ac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3c679e942a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3c679e942a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3c679e942ac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3c679e942ac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3c679e942a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3c679e942a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442e371d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c442e371d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3c679e942ac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3c679e942ac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3c679e942ac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3c679e942ac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3c679e942ac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3c679e942ac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3c679e942a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3c679e942a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3c679e942ac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3c679e942ac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3c679e942ac_1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3c679e942ac_1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3c679e942ac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3c679e942ac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3c679e942ac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1" name="Google Shape;2191;g3c679e942ac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3c679e942ac_1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3c679e942ac_1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3c679e942ac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3c679e942ac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40f80969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c40f80969d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3c679e942ac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3c679e942ac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g3c679e942ac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1" name="Google Shape;2221;g3c679e942ac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3c679e942ac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3c679e942ac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3075796cf05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3075796cf05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3075796cf05_1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3075796cf05_1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3075796cf05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5" name="Google Shape;2445;g3075796cf05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g3075796cf05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0" name="Google Shape;2450;g3075796cf05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3c62f2cdc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3c62f2cdc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3c62f2cdc7e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0" name="Google Shape;2470;g3c62f2cdc7e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3c62f2cdc7e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3c62f2cdc7e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c40f80969d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c40f80969d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g3c62f2cdc7e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2" name="Google Shape;2542;g3c62f2cdc7e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3c62f2cdc7e_1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3c62f2cdc7e_1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g3c62f2cdc7e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1" name="Google Shape;2641;g3c62f2cdc7e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3c62f2cdc7e_1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3c62f2cdc7e_1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3c62f2cdc7e_1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3c62f2cdc7e_1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38adf31d6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38adf31d6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38adf31d6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38adf31d6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g3c62f2cdc7e_1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3" name="Google Shape;2843;g3c62f2cdc7e_1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g3c62f2cdc7e_1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2" name="Google Shape;2922;g3c62f2cdc7e_1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g3c62f2cdc7e_1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9" name="Google Shape;2929;g3c62f2cdc7e_1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c40f80969d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c40f80969d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g3c62f2cdc7e_1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6" name="Google Shape;2936;g3c62f2cdc7e_1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3c62f2cdc7e_1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9" name="Google Shape;3019;g3c62f2cdc7e_1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g3c62f2cdc7e_1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3" name="Google Shape;3103;g3c62f2cdc7e_1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Google Shape;3191;g3c62f2cdc7e_1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2" name="Google Shape;3192;g3c62f2cdc7e_1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g3c62f2cdc7e_1_2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0" name="Google Shape;3280;g3c62f2cdc7e_1_2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3c62f2cdc7e_1_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3c62f2cdc7e_1_1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g3c62f2cdc7e_1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7" name="Google Shape;3377;g3c62f2cdc7e_1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3c62f2cdc7e_1_2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3c62f2cdc7e_1_2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7" name="Google Shape;3557;g3c62f2cdc7e_1_2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8" name="Google Shape;3558;g3c62f2cdc7e_1_2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" name="Google Shape;3659;g3c62f2cdc7e_1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0" name="Google Shape;3660;g3c62f2cdc7e_1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c40f80969d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c40f80969d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c40f80969d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c40f80969d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62f2cdc7e_1_2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62f2cdc7e_1_2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40f80969d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c40f80969d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c40f80969d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c40f80969d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c40f80969d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c40f80969d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c40f80969d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c40f80969d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c40f80969d_1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c40f80969d_1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c40f80969d_1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c40f80969d_1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c40f80969d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c40f80969d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c40f80969d_1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c40f80969d_1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c40f80969d_1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c40f80969d_1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6434b6f2c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6434b6f2c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75796cf0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75796cf0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6434b6f2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6434b6f2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c40f80969d_1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c40f80969d_1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c40f80969d_1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c40f80969d_1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fab4437b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2fab4437b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c40f80969d_1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c40f80969d_1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c40f80969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c40f80969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c40f80969d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c40f80969d_1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c40f80969d_1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c40f80969d_1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c40f80969d_1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c40f80969d_1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c40f80969d_1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3c40f80969d_1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75796cf05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75796cf05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c40f80969d_1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c40f80969d_1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c40f80969d_1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c40f80969d_1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c40f80969d_1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c40f80969d_1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c40f80969d_1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c40f80969d_1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c40f80969d_1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3c40f80969d_1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c40f80969d_1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c40f80969d_1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3c40f80969d_1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3c40f80969d_1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3c40f80969d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3c40f80969d_1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c40f80969d_1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3c40f80969d_1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c40f80969d_1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c40f80969d_1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679e942ac_1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679e942ac_1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c40f80969d_1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3c40f80969d_1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3c40f80969d_1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3c40f80969d_1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c40f80969d_1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3c40f80969d_1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c40f80969d_1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3c40f80969d_1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3c40f80969d_1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3c40f80969d_1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075796cf05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3075796cf05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c62f2cdc7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3c62f2cdc7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c62f2cdc7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3c62f2cdc7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c62f2cdc7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3c62f2cdc7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3075796cf05_1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3075796cf05_1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679e942ac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679e942ac_1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07b0312d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307b0312dc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3c2b81cdf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3c2b81cdf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3c2d8ab49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3c2d8ab49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c2d8ab494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c2d8ab494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c2d8ab494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c2d8ab494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3c2d8ab494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3c2d8ab494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3c2ba9f02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3c2ba9f02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c2ba9f02c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3c2ba9f02c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3c2ba9f02c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3c2ba9f02c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3c2ba9f02c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3c2ba9f02c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679e942ac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c679e942ac_1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3c2ba9f02c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3c2ba9f02c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3c2ba9f02ca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3c2ba9f02ca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3c2ba9f02ca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3c2ba9f02ca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3c2ba9f02ca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3c2ba9f02ca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c2ba9f02c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3c2ba9f02c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3c2ba9f02ca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3c2ba9f02ca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3c2ba9f02ca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3c2ba9f02ca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3c2ba9f02ca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3c2ba9f02ca_1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3c2ba9f02ca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3c2ba9f02ca_1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3c2ba9f02ca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3c2ba9f02ca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442e371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c442e371d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3c2ba9f02ca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3c2ba9f02ca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3c2ba9f02c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3c2ba9f02c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3c2ba9f02c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3c2ba9f02c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c2ba9f02ca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3c2ba9f02ca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3c2ba9f02ca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3c2ba9f02ca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3c2ba9f02c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3c2ba9f02c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3c2ba9f02c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3c2ba9f02c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3c2ba9f02c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3c2ba9f02c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3c2ba9f02c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3c2ba9f02c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3c679e942a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3c679e942a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442e371d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442e371d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c2ba9f02ca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c2ba9f02ca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3c2ba9f02ca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3c2ba9f02ca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c2ba9f02ca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3c2ba9f02ca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3c2ba9f02c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3c2ba9f02ca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3c679e942a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3c679e942a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3c2ba9f02c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3c2ba9f02c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3c2ba9f02ca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3c2ba9f02ca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3c2ba9f02ca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3c2ba9f02ca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Abacavir</a:t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3c2ba9f02ca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3c2ba9f02ca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3c2ba9f02ca_1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3c2ba9f02ca_1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eamline2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timeter question">
  <p:cSld name="SECTION_TITLE_AND_DESCRIPTION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7088" y="-1"/>
            <a:ext cx="4148674" cy="15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drive.google.com/file/d/1AJfL-QU3judak1Nd28t7wd1mHzOsufE1/view?usp=sharing" TargetMode="External"/><Relationship Id="rId4" Type="http://schemas.openxmlformats.org/officeDocument/2006/relationships/hyperlink" Target="https://pubmed.ncbi.nlm.nih.gov/37376660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fL-QU3judak1Nd28t7wd1mHzOsufE1/view?usp=sharing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pubmed.ncbi.nlm.nih.gov/20628133" TargetMode="External"/><Relationship Id="rId4" Type="http://schemas.openxmlformats.org/officeDocument/2006/relationships/hyperlink" Target="https://pubmed.ncbi.nlm.nih.gov/37376660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fL-QU3judak1Nd28t7wd1mHzOsufE1/view?usp=sharing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pubmed.ncbi.nlm.nih.gov/20628133" TargetMode="External"/><Relationship Id="rId4" Type="http://schemas.openxmlformats.org/officeDocument/2006/relationships/hyperlink" Target="https://pubmed.ncbi.nlm.nih.gov/37376660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fL-QU3judak1Nd28t7wd1mHzOsufE1/view?usp=shari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pubmed.ncbi.nlm.nih.gov/20628133" TargetMode="External"/><Relationship Id="rId4" Type="http://schemas.openxmlformats.org/officeDocument/2006/relationships/hyperlink" Target="https://pubmed.ncbi.nlm.nih.gov/37376660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fL-QU3judak1Nd28t7wd1mHzOsufE1/view?usp=shari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pubmed.ncbi.nlm.nih.gov/20628133" TargetMode="External"/><Relationship Id="rId4" Type="http://schemas.openxmlformats.org/officeDocument/2006/relationships/hyperlink" Target="https://pubmed.ncbi.nlm.nih.gov/3737666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fL-QU3judak1Nd28t7wd1mHzOsufE1/view?usp=shari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pubmed.ncbi.nlm.nih.gov/20628133" TargetMode="External"/><Relationship Id="rId4" Type="http://schemas.openxmlformats.org/officeDocument/2006/relationships/hyperlink" Target="https://pubmed.ncbi.nlm.nih.gov/37376660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fL-QU3judak1Nd28t7wd1mHzOsufE1/view?usp=shari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pubmed.ncbi.nlm.nih.gov/20628133" TargetMode="External"/><Relationship Id="rId4" Type="http://schemas.openxmlformats.org/officeDocument/2006/relationships/hyperlink" Target="https://pubmed.ncbi.nlm.nih.gov/37376660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0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819447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819447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pubmed.ncbi.nlm.nih.gov/40398500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819447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pubmed.ncbi.nlm.nih.gov/40398500" TargetMode="Externa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867010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867010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867010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867010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med.ncbi.nlm.nih.gov/24996041" TargetMode="External"/><Relationship Id="rId4" Type="http://schemas.openxmlformats.org/officeDocument/2006/relationships/image" Target="../media/image2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867010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med.ncbi.nlm.nih.gov/24996041" TargetMode="External"/><Relationship Id="rId4" Type="http://schemas.openxmlformats.org/officeDocument/2006/relationships/image" Target="../media/image2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0398500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0398500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ubmed.ncbi.nlm.nih.gov/40398500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ubmed.ncbi.nlm.nih.gov/40398500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819447" TargetMode="Externa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linicalinfo.hiv.gov/sites/default/files/guidelines/documents/adult-adolescent-arv/guidelines-adult-adolescent-arv.pdf#page=74" TargetMode="External"/><Relationship Id="rId4" Type="http://schemas.openxmlformats.org/officeDocument/2006/relationships/image" Target="../media/image30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819447" TargetMode="Externa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linicalinfo.hiv.gov/sites/default/files/guidelines/documents/adult-adolescent-arv/guidelines-adult-adolescent-arv.pdf#page=74" TargetMode="External"/><Relationship Id="rId4" Type="http://schemas.openxmlformats.org/officeDocument/2006/relationships/image" Target="../media/image30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sites/default/files/guidelines/documents/adult-adolescent-arv/guidelines-adult-adolescent-arv.pdf#page=74" TargetMode="Externa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med.ncbi.nlm.nih.gov/26423816" TargetMode="External"/><Relationship Id="rId4" Type="http://schemas.openxmlformats.org/officeDocument/2006/relationships/image" Target="../media/image6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nterratliff1.com/talk/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9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9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13" Type="http://schemas.openxmlformats.org/officeDocument/2006/relationships/slide" Target="slide134.xml"/><Relationship Id="rId18" Type="http://schemas.openxmlformats.org/officeDocument/2006/relationships/slide" Target="slide168.xml"/><Relationship Id="rId3" Type="http://schemas.openxmlformats.org/officeDocument/2006/relationships/slide" Target="slide3.xml"/><Relationship Id="rId7" Type="http://schemas.openxmlformats.org/officeDocument/2006/relationships/slide" Target="slide89.xml"/><Relationship Id="rId12" Type="http://schemas.openxmlformats.org/officeDocument/2006/relationships/slide" Target="slide131.xml"/><Relationship Id="rId17" Type="http://schemas.openxmlformats.org/officeDocument/2006/relationships/slide" Target="slide156.xml"/><Relationship Id="rId2" Type="http://schemas.openxmlformats.org/officeDocument/2006/relationships/notesSlide" Target="../notesSlides/notesSlide2.xml"/><Relationship Id="rId16" Type="http://schemas.openxmlformats.org/officeDocument/2006/relationships/slide" Target="slide14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0.xml"/><Relationship Id="rId11" Type="http://schemas.openxmlformats.org/officeDocument/2006/relationships/slide" Target="slide129.xml"/><Relationship Id="rId5" Type="http://schemas.openxmlformats.org/officeDocument/2006/relationships/slide" Target="slide60.xml"/><Relationship Id="rId15" Type="http://schemas.openxmlformats.org/officeDocument/2006/relationships/slide" Target="slide143.xml"/><Relationship Id="rId10" Type="http://schemas.openxmlformats.org/officeDocument/2006/relationships/slide" Target="slide118.xml"/><Relationship Id="rId4" Type="http://schemas.openxmlformats.org/officeDocument/2006/relationships/slide" Target="slide33.xml"/><Relationship Id="rId9" Type="http://schemas.openxmlformats.org/officeDocument/2006/relationships/slide" Target="slide115.xml"/><Relationship Id="rId14" Type="http://schemas.openxmlformats.org/officeDocument/2006/relationships/slide" Target="slide1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20628133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20628133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20628133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2062813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22363409" TargetMode="External"/><Relationship Id="rId5" Type="http://schemas.openxmlformats.org/officeDocument/2006/relationships/hyperlink" Target="https://pubmed.ncbi.nlm.nih.gov/26423816" TargetMode="External"/><Relationship Id="rId4" Type="http://schemas.openxmlformats.org/officeDocument/2006/relationships/hyperlink" Target="https://pubmed.ncbi.nlm.nih.gov/2062813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22363409" TargetMode="External"/><Relationship Id="rId5" Type="http://schemas.openxmlformats.org/officeDocument/2006/relationships/hyperlink" Target="https://pubmed.ncbi.nlm.nih.gov/26423816" TargetMode="External"/><Relationship Id="rId4" Type="http://schemas.openxmlformats.org/officeDocument/2006/relationships/hyperlink" Target="https://pubmed.ncbi.nlm.nih.gov/20628133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22363409" TargetMode="External"/><Relationship Id="rId5" Type="http://schemas.openxmlformats.org/officeDocument/2006/relationships/hyperlink" Target="https://pubmed.ncbi.nlm.nih.gov/26423816" TargetMode="External"/><Relationship Id="rId4" Type="http://schemas.openxmlformats.org/officeDocument/2006/relationships/hyperlink" Target="https://pubmed.ncbi.nlm.nih.gov/20628133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6423816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19852669" TargetMode="External"/><Relationship Id="rId5" Type="http://schemas.openxmlformats.org/officeDocument/2006/relationships/hyperlink" Target="https://pubmed.ncbi.nlm.nih.gov/22363409" TargetMode="External"/><Relationship Id="rId4" Type="http://schemas.openxmlformats.org/officeDocument/2006/relationships/hyperlink" Target="https://pubmed.ncbi.nlm.nih.gov/20628133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6423816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19852669" TargetMode="External"/><Relationship Id="rId5" Type="http://schemas.openxmlformats.org/officeDocument/2006/relationships/hyperlink" Target="https://pubmed.ncbi.nlm.nih.gov/22363409" TargetMode="External"/><Relationship Id="rId4" Type="http://schemas.openxmlformats.org/officeDocument/2006/relationships/hyperlink" Target="https://pubmed.ncbi.nlm.nih.gov/20628133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6423816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19852669" TargetMode="External"/><Relationship Id="rId5" Type="http://schemas.openxmlformats.org/officeDocument/2006/relationships/hyperlink" Target="https://pubmed.ncbi.nlm.nih.gov/22363409" TargetMode="External"/><Relationship Id="rId4" Type="http://schemas.openxmlformats.org/officeDocument/2006/relationships/hyperlink" Target="https://pubmed.ncbi.nlm.nih.gov/20628133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pubmed.ncbi.nlm.nih.gov/19852669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22363409" TargetMode="External"/><Relationship Id="rId5" Type="http://schemas.openxmlformats.org/officeDocument/2006/relationships/hyperlink" Target="https://pubmed.ncbi.nlm.nih.gov/20628133" TargetMode="External"/><Relationship Id="rId4" Type="http://schemas.openxmlformats.org/officeDocument/2006/relationships/hyperlink" Target="https://pubmed.ncbi.nlm.nih.gov/26423816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628133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19852669" TargetMode="External"/><Relationship Id="rId5" Type="http://schemas.openxmlformats.org/officeDocument/2006/relationships/hyperlink" Target="https://pubmed.ncbi.nlm.nih.gov/22363409" TargetMode="External"/><Relationship Id="rId4" Type="http://schemas.openxmlformats.org/officeDocument/2006/relationships/hyperlink" Target="https://pubmed.ncbi.nlm.nih.gov/26423816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628133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19852669" TargetMode="External"/><Relationship Id="rId5" Type="http://schemas.openxmlformats.org/officeDocument/2006/relationships/hyperlink" Target="https://pubmed.ncbi.nlm.nih.gov/22363409" TargetMode="External"/><Relationship Id="rId4" Type="http://schemas.openxmlformats.org/officeDocument/2006/relationships/hyperlink" Target="https://pubmed.ncbi.nlm.nih.gov/2642381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pubmed.ncbi.nlm.nih.gov/20628133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7" Type="http://schemas.openxmlformats.org/officeDocument/2006/relationships/hyperlink" Target="https://pubmed.ncbi.nlm.nih.gov/31867010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37376660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pubmed.ncbi.nlm.nih.gov/20628133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med.ncbi.nlm.nih.gov/20628133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med.ncbi.nlm.nih.gov/20628133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852669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med.ncbi.nlm.nih.gov/20628133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20628133" TargetMode="External"/><Relationship Id="rId5" Type="http://schemas.openxmlformats.org/officeDocument/2006/relationships/hyperlink" Target="https://pubmed.ncbi.nlm.nih.gov/31867010" TargetMode="External"/><Relationship Id="rId4" Type="http://schemas.openxmlformats.org/officeDocument/2006/relationships/hyperlink" Target="https://pubmed.ncbi.nlm.nih.gov/37376660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7" Type="http://schemas.openxmlformats.org/officeDocument/2006/relationships/hyperlink" Target="https://pubmed.ncbi.nlm.nih.gov/31867010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37376660" TargetMode="External"/><Relationship Id="rId5" Type="http://schemas.openxmlformats.org/officeDocument/2006/relationships/hyperlink" Target="https://pubmed.ncbi.nlm.nih.gov/19852669" TargetMode="External"/><Relationship Id="rId4" Type="http://schemas.openxmlformats.org/officeDocument/2006/relationships/hyperlink" Target="https://pubmed.ncbi.nlm.nih.gov/20628133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363409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med.ncbi.nlm.nih.gov/19852669" TargetMode="External"/><Relationship Id="rId4" Type="http://schemas.openxmlformats.org/officeDocument/2006/relationships/hyperlink" Target="https://pubmed.ncbi.nlm.nih.gov/20628133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628133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628133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pubmed.ncbi.nlm.nih.gov/37376660" TargetMode="External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628133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pubmed.ncbi.nlm.nih.gov/37376660" TargetMode="External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628133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pubmed.ncbi.nlm.nih.gov/37376660" TargetMode="External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file/d/1AJfL-QU3judak1Nd28t7wd1mHzOsufE1/view?usp=sharing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76660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file/d/1AJfL-QU3judak1Nd28t7wd1mHzOsufE1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Slow burn</a:t>
            </a:r>
            <a:endParaRPr sz="38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conference</a:t>
            </a:r>
            <a:endParaRPr sz="16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02/12/2025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0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ago,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r>
              <a:rPr lang="en"/>
              <a:t>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management. Lost to follow up and not on ART because "she feels fine &amp; doesn't need ART".</a:t>
            </a:r>
            <a:endParaRPr b="1"/>
          </a:p>
        </p:txBody>
      </p:sp>
      <p:graphicFrame>
        <p:nvGraphicFramePr>
          <p:cNvPr id="160" name="Google Shape;160;p23"/>
          <p:cNvGraphicFramePr/>
          <p:nvPr/>
        </p:nvGraphicFramePr>
        <p:xfrm>
          <a:off x="1375263" y="2494200"/>
          <a:ext cx="1845675" cy="2066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abs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4800 </a:t>
                      </a: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(64%)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abs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2320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(31%)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1" name="Google Shape;161;p23"/>
          <p:cNvGraphicFramePr/>
          <p:nvPr/>
        </p:nvGraphicFramePr>
        <p:xfrm>
          <a:off x="3732313" y="2494200"/>
          <a:ext cx="2389775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CD4/CD8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CD8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940 (47%)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(37%)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CD4:CD8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2" name="Google Shape;162;p23"/>
          <p:cNvSpPr/>
          <p:nvPr/>
        </p:nvSpPr>
        <p:spPr>
          <a:xfrm>
            <a:off x="1254500" y="2347725"/>
            <a:ext cx="2105700" cy="2374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63" name="Google Shape;163;p23"/>
          <p:cNvGraphicFramePr/>
          <p:nvPr/>
        </p:nvGraphicFramePr>
        <p:xfrm>
          <a:off x="3732313" y="3766700"/>
          <a:ext cx="2389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 VL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1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Host genetics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606" name="Google Shape;1606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7" name="Google Shape;1607;p113"/>
          <p:cNvSpPr txBox="1">
            <a:spLocks noGrp="1"/>
          </p:cNvSpPr>
          <p:nvPr>
            <p:ph type="body" idx="2"/>
          </p:nvPr>
        </p:nvSpPr>
        <p:spPr>
          <a:xfrm>
            <a:off x="4643600" y="1393075"/>
            <a:ext cx="37743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association with HIV control is the presence of specific HLA Class I alleles, specifically HLA-B57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Studies of </a:t>
            </a:r>
            <a:r>
              <a:rPr lang="en" b="1">
                <a:solidFill>
                  <a:srgbClr val="8E44AD"/>
                </a:solidFill>
              </a:rPr>
              <a:t>LTNPs</a:t>
            </a:r>
            <a:r>
              <a:rPr lang="en"/>
              <a:t> with </a:t>
            </a:r>
            <a:r>
              <a:rPr lang="en" b="1"/>
              <a:t>the lowest viral loads</a:t>
            </a:r>
            <a:r>
              <a:rPr lang="en"/>
              <a:t> (&lt;75) found that </a:t>
            </a:r>
            <a:r>
              <a:rPr lang="en" b="1">
                <a:solidFill>
                  <a:srgbClr val="DF382C"/>
                </a:solidFill>
              </a:rPr>
              <a:t>B57</a:t>
            </a:r>
            <a:r>
              <a:rPr lang="en" b="1"/>
              <a:t> is found in </a:t>
            </a:r>
            <a:r>
              <a:rPr lang="en" b="1">
                <a:solidFill>
                  <a:srgbClr val="DF382C"/>
                </a:solidFill>
              </a:rPr>
              <a:t>considerably higher frequencies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(compared to typical progressors and healthy seronegative controls)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90-95% of </a:t>
            </a:r>
            <a:r>
              <a:rPr lang="en" b="1">
                <a:solidFill>
                  <a:srgbClr val="8E44AD"/>
                </a:solidFill>
              </a:rPr>
              <a:t>LTNPs</a:t>
            </a:r>
            <a:r>
              <a:rPr lang="en">
                <a:solidFill>
                  <a:srgbClr val="8E44AD"/>
                </a:solidFill>
              </a:rPr>
              <a:t> </a:t>
            </a:r>
            <a:r>
              <a:rPr lang="en"/>
              <a:t>carry </a:t>
            </a:r>
            <a:r>
              <a:rPr lang="en" b="1">
                <a:solidFill>
                  <a:srgbClr val="3B71CA"/>
                </a:solidFill>
              </a:rPr>
              <a:t>at least one HLA-B allele</a:t>
            </a:r>
            <a:r>
              <a:rPr lang="en"/>
              <a:t> that mediate a slow rate of HIV progression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E.g. B57, B13, B15, B44, B51, B58</a:t>
            </a:r>
            <a:endParaRPr>
              <a:solidFill>
                <a:srgbClr val="858585"/>
              </a:solidFill>
            </a:endParaRPr>
          </a:p>
        </p:txBody>
      </p:sp>
      <p:pic>
        <p:nvPicPr>
          <p:cNvPr id="1608" name="Google Shape;1608;p113" title="MHC-I and HIV edited.png"/>
          <p:cNvPicPr preferRelativeResize="0"/>
          <p:nvPr/>
        </p:nvPicPr>
        <p:blipFill rotWithShape="1">
          <a:blip r:embed="rId6">
            <a:alphaModFix/>
          </a:blip>
          <a:srcRect t="20083" r="50765"/>
          <a:stretch/>
        </p:blipFill>
        <p:spPr>
          <a:xfrm>
            <a:off x="101375" y="1168050"/>
            <a:ext cx="4402249" cy="3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Google Shape;1609;p113"/>
          <p:cNvSpPr/>
          <p:nvPr/>
        </p:nvSpPr>
        <p:spPr>
          <a:xfrm>
            <a:off x="231175" y="4578225"/>
            <a:ext cx="1450200" cy="4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0" name="Google Shape;1610;p113"/>
          <p:cNvSpPr/>
          <p:nvPr/>
        </p:nvSpPr>
        <p:spPr>
          <a:xfrm>
            <a:off x="101375" y="1168050"/>
            <a:ext cx="4470600" cy="3945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1" name="Google Shape;1611;p113"/>
          <p:cNvSpPr/>
          <p:nvPr/>
        </p:nvSpPr>
        <p:spPr>
          <a:xfrm>
            <a:off x="4643600" y="1356275"/>
            <a:ext cx="3546000" cy="209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" name="Google Shape;1616;p114" title="MHC-I and HIV edited.png"/>
          <p:cNvPicPr preferRelativeResize="0"/>
          <p:nvPr/>
        </p:nvPicPr>
        <p:blipFill rotWithShape="1">
          <a:blip r:embed="rId3">
            <a:alphaModFix/>
          </a:blip>
          <a:srcRect t="20083"/>
          <a:stretch/>
        </p:blipFill>
        <p:spPr>
          <a:xfrm>
            <a:off x="101375" y="1168050"/>
            <a:ext cx="8941398" cy="3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7" name="Google Shape;1617;p11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Host genetics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618" name="Google Shape;1618;p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9" name="Google Shape;1619;p114"/>
          <p:cNvSpPr/>
          <p:nvPr/>
        </p:nvSpPr>
        <p:spPr>
          <a:xfrm>
            <a:off x="6240375" y="2819750"/>
            <a:ext cx="155700" cy="181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0" name="Google Shape;1620;p114"/>
          <p:cNvSpPr/>
          <p:nvPr/>
        </p:nvSpPr>
        <p:spPr>
          <a:xfrm>
            <a:off x="101375" y="3001550"/>
            <a:ext cx="4470600" cy="162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1" name="Google Shape;1621;p114"/>
          <p:cNvSpPr/>
          <p:nvPr/>
        </p:nvSpPr>
        <p:spPr>
          <a:xfrm>
            <a:off x="6066700" y="4627050"/>
            <a:ext cx="1114800" cy="242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p114"/>
          <p:cNvSpPr/>
          <p:nvPr/>
        </p:nvSpPr>
        <p:spPr>
          <a:xfrm>
            <a:off x="1919550" y="4627050"/>
            <a:ext cx="1000500" cy="242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3" name="Google Shape;1623;p114"/>
          <p:cNvSpPr/>
          <p:nvPr/>
        </p:nvSpPr>
        <p:spPr>
          <a:xfrm>
            <a:off x="3116225" y="2801725"/>
            <a:ext cx="155700" cy="181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4" name="Google Shape;1624;p114"/>
          <p:cNvSpPr/>
          <p:nvPr/>
        </p:nvSpPr>
        <p:spPr>
          <a:xfrm>
            <a:off x="2920050" y="4627050"/>
            <a:ext cx="1651800" cy="438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5" name="Google Shape;1625;p114"/>
          <p:cNvSpPr/>
          <p:nvPr/>
        </p:nvSpPr>
        <p:spPr>
          <a:xfrm>
            <a:off x="216725" y="1208950"/>
            <a:ext cx="4470600" cy="1592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6" name="Google Shape;1626;p114"/>
          <p:cNvSpPr/>
          <p:nvPr/>
        </p:nvSpPr>
        <p:spPr>
          <a:xfrm>
            <a:off x="124050" y="2801650"/>
            <a:ext cx="2992200" cy="199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7" name="Google Shape;1627;p114"/>
          <p:cNvSpPr/>
          <p:nvPr/>
        </p:nvSpPr>
        <p:spPr>
          <a:xfrm>
            <a:off x="3271925" y="2801850"/>
            <a:ext cx="1300200" cy="199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8" name="Google Shape;1628;p114"/>
          <p:cNvSpPr/>
          <p:nvPr/>
        </p:nvSpPr>
        <p:spPr>
          <a:xfrm>
            <a:off x="176850" y="4627050"/>
            <a:ext cx="1651800" cy="438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The immune system</a:t>
            </a:r>
            <a:endParaRPr/>
          </a:p>
        </p:txBody>
      </p:sp>
      <p:sp>
        <p:nvSpPr>
          <p:cNvPr id="1634" name="Google Shape;1634;p115"/>
          <p:cNvSpPr/>
          <p:nvPr/>
        </p:nvSpPr>
        <p:spPr>
          <a:xfrm>
            <a:off x="5901975" y="2183650"/>
            <a:ext cx="1832400" cy="350400"/>
          </a:xfrm>
          <a:prstGeom prst="rect">
            <a:avLst/>
          </a:prstGeom>
          <a:noFill/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system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5" name="Google Shape;1635;p115"/>
          <p:cNvSpPr/>
          <p:nvPr/>
        </p:nvSpPr>
        <p:spPr>
          <a:xfrm>
            <a:off x="4812525" y="2907550"/>
            <a:ext cx="1626300" cy="350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Innate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6" name="Google Shape;1636;p115"/>
          <p:cNvSpPr/>
          <p:nvPr/>
        </p:nvSpPr>
        <p:spPr>
          <a:xfrm>
            <a:off x="6953825" y="2907550"/>
            <a:ext cx="1832400" cy="350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Adaptive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7" name="Google Shape;1637;p115"/>
          <p:cNvSpPr/>
          <p:nvPr/>
        </p:nvSpPr>
        <p:spPr>
          <a:xfrm>
            <a:off x="4812525" y="3562350"/>
            <a:ext cx="1626300" cy="752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Phagocytes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Neutrophils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8" name="Google Shape;1638;p115"/>
          <p:cNvSpPr/>
          <p:nvPr/>
        </p:nvSpPr>
        <p:spPr>
          <a:xfrm>
            <a:off x="4812525" y="4469650"/>
            <a:ext cx="1626300" cy="350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Natural killer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9" name="Google Shape;1639;p115"/>
          <p:cNvSpPr/>
          <p:nvPr/>
        </p:nvSpPr>
        <p:spPr>
          <a:xfrm>
            <a:off x="6801075" y="3562350"/>
            <a:ext cx="933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Humoral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0" name="Google Shape;1640;p115"/>
          <p:cNvSpPr/>
          <p:nvPr/>
        </p:nvSpPr>
        <p:spPr>
          <a:xfrm>
            <a:off x="7972650" y="3562350"/>
            <a:ext cx="933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Cellular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41" name="Google Shape;1641;p115"/>
          <p:cNvCxnSpPr>
            <a:stCxn id="1634" idx="3"/>
            <a:endCxn id="1636" idx="0"/>
          </p:cNvCxnSpPr>
          <p:nvPr/>
        </p:nvCxnSpPr>
        <p:spPr>
          <a:xfrm>
            <a:off x="7734375" y="2358850"/>
            <a:ext cx="1356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2" name="Google Shape;1642;p115"/>
          <p:cNvCxnSpPr>
            <a:stCxn id="1634" idx="1"/>
            <a:endCxn id="1635" idx="0"/>
          </p:cNvCxnSpPr>
          <p:nvPr/>
        </p:nvCxnSpPr>
        <p:spPr>
          <a:xfrm flipH="1">
            <a:off x="5625675" y="2358850"/>
            <a:ext cx="2763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3" name="Google Shape;1643;p115"/>
          <p:cNvCxnSpPr>
            <a:stCxn id="1636" idx="2"/>
            <a:endCxn id="1639" idx="0"/>
          </p:cNvCxnSpPr>
          <p:nvPr/>
        </p:nvCxnSpPr>
        <p:spPr>
          <a:xfrm rot="5400000">
            <a:off x="7416575" y="3109000"/>
            <a:ext cx="304500" cy="602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4" name="Google Shape;1644;p115"/>
          <p:cNvCxnSpPr>
            <a:stCxn id="1635" idx="2"/>
            <a:endCxn id="1637" idx="0"/>
          </p:cNvCxnSpPr>
          <p:nvPr/>
        </p:nvCxnSpPr>
        <p:spPr>
          <a:xfrm rot="-5400000" flipH="1">
            <a:off x="5473725" y="3409900"/>
            <a:ext cx="304500" cy="6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5" name="Google Shape;1645;p115"/>
          <p:cNvCxnSpPr>
            <a:stCxn id="1635" idx="1"/>
            <a:endCxn id="1638" idx="1"/>
          </p:cNvCxnSpPr>
          <p:nvPr/>
        </p:nvCxnSpPr>
        <p:spPr>
          <a:xfrm>
            <a:off x="4812525" y="3082750"/>
            <a:ext cx="600" cy="15621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6" name="Google Shape;1646;p115"/>
          <p:cNvCxnSpPr>
            <a:stCxn id="1636" idx="2"/>
            <a:endCxn id="1640" idx="0"/>
          </p:cNvCxnSpPr>
          <p:nvPr/>
        </p:nvCxnSpPr>
        <p:spPr>
          <a:xfrm rot="-5400000" flipH="1">
            <a:off x="8002475" y="3125500"/>
            <a:ext cx="304500" cy="569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1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The immune system</a:t>
            </a:r>
            <a:endParaRPr/>
          </a:p>
        </p:txBody>
      </p:sp>
      <p:sp>
        <p:nvSpPr>
          <p:cNvPr id="1652" name="Google Shape;1652;p11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>
                <a:solidFill>
                  <a:srgbClr val="DF382C"/>
                </a:solidFill>
              </a:rPr>
              <a:t>Adaptive</a:t>
            </a:r>
            <a:r>
              <a:rPr lang="en" sz="1400">
                <a:solidFill>
                  <a:srgbClr val="DF382C"/>
                </a:solidFill>
              </a:rPr>
              <a:t> </a:t>
            </a:r>
            <a:r>
              <a:rPr lang="en" sz="1400"/>
              <a:t>&gt;&gt;&gt;&gt; innate immunity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Innate immunity only matters early in the infection</a:t>
            </a:r>
            <a:endParaRPr sz="12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Cellular </a:t>
            </a:r>
            <a:r>
              <a:rPr lang="en" sz="1400"/>
              <a:t>&gt;&gt;&gt; humoral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Neutralizing antibodies develop too late in most infections</a:t>
            </a:r>
            <a:endParaRPr sz="1200"/>
          </a:p>
          <a:p>
            <a:pPr marL="457200" lvl="0" indent="-317500" algn="l" rtl="0">
              <a:spcBef>
                <a:spcPts val="1000"/>
              </a:spcBef>
              <a:spcAft>
                <a:spcPts val="1200"/>
              </a:spcAft>
              <a:buSzPts val="1400"/>
              <a:buChar char="●"/>
            </a:pPr>
            <a:r>
              <a:rPr lang="en" sz="1400" b="1"/>
              <a:t>CD8</a:t>
            </a:r>
            <a:r>
              <a:rPr lang="en" sz="1400"/>
              <a:t> &gt;&gt; CD4</a:t>
            </a:r>
            <a:endParaRPr sz="1400"/>
          </a:p>
        </p:txBody>
      </p:sp>
      <p:sp>
        <p:nvSpPr>
          <p:cNvPr id="1653" name="Google Shape;1653;p116"/>
          <p:cNvSpPr/>
          <p:nvPr/>
        </p:nvSpPr>
        <p:spPr>
          <a:xfrm>
            <a:off x="4812525" y="2907550"/>
            <a:ext cx="1626300" cy="350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Innate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4" name="Google Shape;1654;p116"/>
          <p:cNvSpPr/>
          <p:nvPr/>
        </p:nvSpPr>
        <p:spPr>
          <a:xfrm>
            <a:off x="4812525" y="3562350"/>
            <a:ext cx="1626300" cy="752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Phagocytes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Neutrophils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5" name="Google Shape;1655;p116"/>
          <p:cNvSpPr/>
          <p:nvPr/>
        </p:nvSpPr>
        <p:spPr>
          <a:xfrm>
            <a:off x="4812525" y="4469650"/>
            <a:ext cx="1626300" cy="350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Natural killer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56" name="Google Shape;1656;p116"/>
          <p:cNvCxnSpPr>
            <a:stCxn id="1657" idx="1"/>
            <a:endCxn id="1653" idx="0"/>
          </p:cNvCxnSpPr>
          <p:nvPr/>
        </p:nvCxnSpPr>
        <p:spPr>
          <a:xfrm flipH="1">
            <a:off x="5625675" y="2358850"/>
            <a:ext cx="2763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8" name="Google Shape;1658;p116"/>
          <p:cNvCxnSpPr>
            <a:stCxn id="1653" idx="2"/>
            <a:endCxn id="1654" idx="0"/>
          </p:cNvCxnSpPr>
          <p:nvPr/>
        </p:nvCxnSpPr>
        <p:spPr>
          <a:xfrm rot="-5400000" flipH="1">
            <a:off x="5473725" y="3409900"/>
            <a:ext cx="304500" cy="6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9" name="Google Shape;1659;p116"/>
          <p:cNvCxnSpPr>
            <a:stCxn id="1653" idx="1"/>
            <a:endCxn id="1655" idx="1"/>
          </p:cNvCxnSpPr>
          <p:nvPr/>
        </p:nvCxnSpPr>
        <p:spPr>
          <a:xfrm>
            <a:off x="4812525" y="3082750"/>
            <a:ext cx="600" cy="15621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0" name="Google Shape;1660;p116"/>
          <p:cNvCxnSpPr/>
          <p:nvPr/>
        </p:nvCxnSpPr>
        <p:spPr>
          <a:xfrm>
            <a:off x="5905500" y="1647825"/>
            <a:ext cx="1895400" cy="0"/>
          </a:xfrm>
          <a:prstGeom prst="straightConnector1">
            <a:avLst/>
          </a:prstGeom>
          <a:noFill/>
          <a:ln w="114300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1" name="Google Shape;1661;p116"/>
          <p:cNvSpPr txBox="1"/>
          <p:nvPr/>
        </p:nvSpPr>
        <p:spPr>
          <a:xfrm>
            <a:off x="7800900" y="1355325"/>
            <a:ext cx="125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2" name="Google Shape;1662;p116"/>
          <p:cNvSpPr txBox="1"/>
          <p:nvPr/>
        </p:nvSpPr>
        <p:spPr>
          <a:xfrm>
            <a:off x="4717200" y="1317350"/>
            <a:ext cx="118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Least</a:t>
            </a:r>
            <a:endParaRPr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3" name="Google Shape;1663;p116"/>
          <p:cNvSpPr/>
          <p:nvPr/>
        </p:nvSpPr>
        <p:spPr>
          <a:xfrm>
            <a:off x="729450" y="2255400"/>
            <a:ext cx="3614100" cy="111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4" name="Google Shape;1664;p116"/>
          <p:cNvSpPr/>
          <p:nvPr/>
        </p:nvSpPr>
        <p:spPr>
          <a:xfrm>
            <a:off x="4456050" y="2036850"/>
            <a:ext cx="4522200" cy="2850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7" name="Google Shape;1657;p116"/>
          <p:cNvSpPr/>
          <p:nvPr/>
        </p:nvSpPr>
        <p:spPr>
          <a:xfrm>
            <a:off x="5901975" y="2183650"/>
            <a:ext cx="1832400" cy="350400"/>
          </a:xfrm>
          <a:prstGeom prst="rect">
            <a:avLst/>
          </a:prstGeom>
          <a:noFill/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system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5" name="Google Shape;1665;p116"/>
          <p:cNvSpPr/>
          <p:nvPr/>
        </p:nvSpPr>
        <p:spPr>
          <a:xfrm>
            <a:off x="6953825" y="2907550"/>
            <a:ext cx="1832400" cy="3504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Adaptive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6" name="Google Shape;1666;p116"/>
          <p:cNvSpPr/>
          <p:nvPr/>
        </p:nvSpPr>
        <p:spPr>
          <a:xfrm>
            <a:off x="6801075" y="3562350"/>
            <a:ext cx="933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Humoral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7" name="Google Shape;1667;p116"/>
          <p:cNvSpPr/>
          <p:nvPr/>
        </p:nvSpPr>
        <p:spPr>
          <a:xfrm>
            <a:off x="7972650" y="3562350"/>
            <a:ext cx="933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Cellular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68" name="Google Shape;1668;p116"/>
          <p:cNvCxnSpPr>
            <a:stCxn id="1657" idx="3"/>
            <a:endCxn id="1665" idx="0"/>
          </p:cNvCxnSpPr>
          <p:nvPr/>
        </p:nvCxnSpPr>
        <p:spPr>
          <a:xfrm>
            <a:off x="7734375" y="2358850"/>
            <a:ext cx="1356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9" name="Google Shape;1669;p116"/>
          <p:cNvCxnSpPr>
            <a:stCxn id="1665" idx="2"/>
            <a:endCxn id="1666" idx="0"/>
          </p:cNvCxnSpPr>
          <p:nvPr/>
        </p:nvCxnSpPr>
        <p:spPr>
          <a:xfrm rot="5400000">
            <a:off x="7416575" y="3109000"/>
            <a:ext cx="304500" cy="602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0" name="Google Shape;1670;p116"/>
          <p:cNvCxnSpPr>
            <a:stCxn id="1665" idx="2"/>
            <a:endCxn id="1667" idx="0"/>
          </p:cNvCxnSpPr>
          <p:nvPr/>
        </p:nvCxnSpPr>
        <p:spPr>
          <a:xfrm rot="-5400000" flipH="1">
            <a:off x="8002475" y="3125500"/>
            <a:ext cx="304500" cy="569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17"/>
          <p:cNvSpPr/>
          <p:nvPr/>
        </p:nvSpPr>
        <p:spPr>
          <a:xfrm>
            <a:off x="6801075" y="3562350"/>
            <a:ext cx="933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Humoral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76" name="Google Shape;1676;p117"/>
          <p:cNvCxnSpPr>
            <a:stCxn id="1677" idx="2"/>
            <a:endCxn id="1675" idx="0"/>
          </p:cNvCxnSpPr>
          <p:nvPr/>
        </p:nvCxnSpPr>
        <p:spPr>
          <a:xfrm rot="5400000">
            <a:off x="7416575" y="3109000"/>
            <a:ext cx="304500" cy="602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8" name="Google Shape;1678;p1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The immune system</a:t>
            </a:r>
            <a:endParaRPr/>
          </a:p>
        </p:txBody>
      </p:sp>
      <p:sp>
        <p:nvSpPr>
          <p:cNvPr id="1679" name="Google Shape;1679;p11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Adaptive</a:t>
            </a:r>
            <a:r>
              <a:rPr lang="en" sz="1400"/>
              <a:t> &gt;&gt;&gt;&gt; innate immunity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Innate immunity only matters early in the infection</a:t>
            </a:r>
            <a:endParaRPr sz="12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 b="1">
                <a:solidFill>
                  <a:srgbClr val="DF382C"/>
                </a:solidFill>
              </a:rPr>
              <a:t>Cellular </a:t>
            </a:r>
            <a:r>
              <a:rPr lang="en" sz="1400"/>
              <a:t>&gt;&gt;&gt; humoral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Neutralizing antibodies develop too late in most infections</a:t>
            </a:r>
            <a:endParaRPr sz="1200"/>
          </a:p>
          <a:p>
            <a:pPr marL="457200" lvl="0" indent="-317500" algn="l" rtl="0">
              <a:spcBef>
                <a:spcPts val="1000"/>
              </a:spcBef>
              <a:spcAft>
                <a:spcPts val="1200"/>
              </a:spcAft>
              <a:buSzPts val="1400"/>
              <a:buChar char="●"/>
            </a:pPr>
            <a:r>
              <a:rPr lang="en" sz="1400" b="1"/>
              <a:t>CD8</a:t>
            </a:r>
            <a:r>
              <a:rPr lang="en" sz="1400"/>
              <a:t> &gt;&gt; CD4</a:t>
            </a:r>
            <a:endParaRPr sz="1400"/>
          </a:p>
        </p:txBody>
      </p:sp>
      <p:sp>
        <p:nvSpPr>
          <p:cNvPr id="1680" name="Google Shape;1680;p117"/>
          <p:cNvSpPr/>
          <p:nvPr/>
        </p:nvSpPr>
        <p:spPr>
          <a:xfrm>
            <a:off x="4812525" y="2907550"/>
            <a:ext cx="1626300" cy="350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Innate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1" name="Google Shape;1681;p117"/>
          <p:cNvSpPr/>
          <p:nvPr/>
        </p:nvSpPr>
        <p:spPr>
          <a:xfrm>
            <a:off x="4812525" y="3562350"/>
            <a:ext cx="1626300" cy="752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Phagocytes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Neutrophils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2" name="Google Shape;1682;p117"/>
          <p:cNvSpPr/>
          <p:nvPr/>
        </p:nvSpPr>
        <p:spPr>
          <a:xfrm>
            <a:off x="4812525" y="4469650"/>
            <a:ext cx="1626300" cy="350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Natural killer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83" name="Google Shape;1683;p117"/>
          <p:cNvCxnSpPr>
            <a:stCxn id="1684" idx="1"/>
            <a:endCxn id="1680" idx="0"/>
          </p:cNvCxnSpPr>
          <p:nvPr/>
        </p:nvCxnSpPr>
        <p:spPr>
          <a:xfrm flipH="1">
            <a:off x="5625675" y="2358850"/>
            <a:ext cx="2763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5" name="Google Shape;1685;p117"/>
          <p:cNvCxnSpPr>
            <a:stCxn id="1680" idx="2"/>
            <a:endCxn id="1681" idx="0"/>
          </p:cNvCxnSpPr>
          <p:nvPr/>
        </p:nvCxnSpPr>
        <p:spPr>
          <a:xfrm rot="-5400000" flipH="1">
            <a:off x="5473725" y="3409900"/>
            <a:ext cx="304500" cy="6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6" name="Google Shape;1686;p117"/>
          <p:cNvCxnSpPr>
            <a:stCxn id="1680" idx="1"/>
            <a:endCxn id="1682" idx="1"/>
          </p:cNvCxnSpPr>
          <p:nvPr/>
        </p:nvCxnSpPr>
        <p:spPr>
          <a:xfrm>
            <a:off x="4812525" y="3082750"/>
            <a:ext cx="600" cy="15621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7" name="Google Shape;1687;p117"/>
          <p:cNvCxnSpPr/>
          <p:nvPr/>
        </p:nvCxnSpPr>
        <p:spPr>
          <a:xfrm>
            <a:off x="5905500" y="1647825"/>
            <a:ext cx="1895400" cy="0"/>
          </a:xfrm>
          <a:prstGeom prst="straightConnector1">
            <a:avLst/>
          </a:prstGeom>
          <a:noFill/>
          <a:ln w="114300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8" name="Google Shape;1688;p117"/>
          <p:cNvSpPr txBox="1"/>
          <p:nvPr/>
        </p:nvSpPr>
        <p:spPr>
          <a:xfrm>
            <a:off x="7800900" y="1355325"/>
            <a:ext cx="125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9" name="Google Shape;1689;p117"/>
          <p:cNvSpPr txBox="1"/>
          <p:nvPr/>
        </p:nvSpPr>
        <p:spPr>
          <a:xfrm>
            <a:off x="4717200" y="1317350"/>
            <a:ext cx="118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Least</a:t>
            </a:r>
            <a:endParaRPr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0" name="Google Shape;1690;p117"/>
          <p:cNvSpPr/>
          <p:nvPr/>
        </p:nvSpPr>
        <p:spPr>
          <a:xfrm>
            <a:off x="692400" y="1355325"/>
            <a:ext cx="3811200" cy="828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1" name="Google Shape;1691;p117"/>
          <p:cNvSpPr/>
          <p:nvPr/>
        </p:nvSpPr>
        <p:spPr>
          <a:xfrm>
            <a:off x="729450" y="2973450"/>
            <a:ext cx="3614100" cy="39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2" name="Google Shape;1692;p117"/>
          <p:cNvSpPr/>
          <p:nvPr/>
        </p:nvSpPr>
        <p:spPr>
          <a:xfrm>
            <a:off x="4746750" y="2036850"/>
            <a:ext cx="1155300" cy="870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3" name="Google Shape;1693;p117"/>
          <p:cNvSpPr/>
          <p:nvPr/>
        </p:nvSpPr>
        <p:spPr>
          <a:xfrm>
            <a:off x="4406962" y="2087228"/>
            <a:ext cx="4651200" cy="2816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4" name="Google Shape;1684;p117"/>
          <p:cNvSpPr/>
          <p:nvPr/>
        </p:nvSpPr>
        <p:spPr>
          <a:xfrm>
            <a:off x="5901975" y="2183650"/>
            <a:ext cx="1832400" cy="350400"/>
          </a:xfrm>
          <a:prstGeom prst="rect">
            <a:avLst/>
          </a:prstGeom>
          <a:noFill/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system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7" name="Google Shape;1677;p117"/>
          <p:cNvSpPr/>
          <p:nvPr/>
        </p:nvSpPr>
        <p:spPr>
          <a:xfrm>
            <a:off x="6953825" y="2907550"/>
            <a:ext cx="1832400" cy="350400"/>
          </a:xfrm>
          <a:prstGeom prst="rect">
            <a:avLst/>
          </a:prstGeom>
          <a:solidFill>
            <a:srgbClr val="1A1A1A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Adaptive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4" name="Google Shape;1694;p117"/>
          <p:cNvSpPr/>
          <p:nvPr/>
        </p:nvSpPr>
        <p:spPr>
          <a:xfrm>
            <a:off x="7972650" y="3562350"/>
            <a:ext cx="933300" cy="5352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Cellular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T-cells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5" name="Google Shape;1695;p117"/>
          <p:cNvCxnSpPr>
            <a:stCxn id="1684" idx="3"/>
            <a:endCxn id="1677" idx="0"/>
          </p:cNvCxnSpPr>
          <p:nvPr/>
        </p:nvCxnSpPr>
        <p:spPr>
          <a:xfrm>
            <a:off x="7734375" y="2358850"/>
            <a:ext cx="1356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6" name="Google Shape;1696;p117"/>
          <p:cNvCxnSpPr>
            <a:stCxn id="1677" idx="2"/>
            <a:endCxn id="1694" idx="0"/>
          </p:cNvCxnSpPr>
          <p:nvPr/>
        </p:nvCxnSpPr>
        <p:spPr>
          <a:xfrm rot="-5400000" flipH="1">
            <a:off x="8002475" y="3125500"/>
            <a:ext cx="304500" cy="569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7" name="Google Shape;1697;p117"/>
          <p:cNvSpPr txBox="1"/>
          <p:nvPr/>
        </p:nvSpPr>
        <p:spPr>
          <a:xfrm>
            <a:off x="7149725" y="4401938"/>
            <a:ext cx="83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3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(CD4)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8" name="Google Shape;1698;p117"/>
          <p:cNvSpPr txBox="1"/>
          <p:nvPr/>
        </p:nvSpPr>
        <p:spPr>
          <a:xfrm>
            <a:off x="8020200" y="4431238"/>
            <a:ext cx="83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3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(CD8)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9" name="Google Shape;1699;p117"/>
          <p:cNvCxnSpPr>
            <a:stCxn id="1694" idx="2"/>
            <a:endCxn id="1698" idx="0"/>
          </p:cNvCxnSpPr>
          <p:nvPr/>
        </p:nvCxnSpPr>
        <p:spPr>
          <a:xfrm rot="-5400000" flipH="1">
            <a:off x="8272800" y="4264050"/>
            <a:ext cx="333600" cy="600"/>
          </a:xfrm>
          <a:prstGeom prst="bentConnector3">
            <a:avLst>
              <a:gd name="adj1" fmla="val 5001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0" name="Google Shape;1700;p117"/>
          <p:cNvCxnSpPr>
            <a:stCxn id="1694" idx="2"/>
            <a:endCxn id="1697" idx="0"/>
          </p:cNvCxnSpPr>
          <p:nvPr/>
        </p:nvCxnSpPr>
        <p:spPr>
          <a:xfrm rot="5400000">
            <a:off x="7851750" y="3814500"/>
            <a:ext cx="304500" cy="870600"/>
          </a:xfrm>
          <a:prstGeom prst="bentConnector3">
            <a:avLst>
              <a:gd name="adj1" fmla="val 4998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1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The immune system</a:t>
            </a:r>
            <a:endParaRPr/>
          </a:p>
        </p:txBody>
      </p:sp>
      <p:sp>
        <p:nvSpPr>
          <p:cNvPr id="1706" name="Google Shape;1706;p11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Adaptive</a:t>
            </a:r>
            <a:r>
              <a:rPr lang="en" sz="1400"/>
              <a:t> &gt;&gt;&gt;&gt; innate immunity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Innate immunity only matters early in the infection</a:t>
            </a:r>
            <a:endParaRPr sz="12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Cellular </a:t>
            </a:r>
            <a:r>
              <a:rPr lang="en" sz="1400"/>
              <a:t>&gt;&gt;&gt; humoral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Neutralizing antibodies develop too late in most infections</a:t>
            </a:r>
            <a:endParaRPr sz="1200"/>
          </a:p>
          <a:p>
            <a:pPr marL="457200" lvl="0" indent="-317500" algn="l" rtl="0">
              <a:spcBef>
                <a:spcPts val="1000"/>
              </a:spcBef>
              <a:spcAft>
                <a:spcPts val="1200"/>
              </a:spcAft>
              <a:buSzPts val="1400"/>
              <a:buChar char="●"/>
            </a:pPr>
            <a:r>
              <a:rPr lang="en" sz="1400" b="1">
                <a:solidFill>
                  <a:srgbClr val="DF382C"/>
                </a:solidFill>
              </a:rPr>
              <a:t>CD8</a:t>
            </a:r>
            <a:r>
              <a:rPr lang="en" sz="1400"/>
              <a:t> &gt;&gt; CD4</a:t>
            </a:r>
            <a:endParaRPr sz="1400"/>
          </a:p>
        </p:txBody>
      </p:sp>
      <p:sp>
        <p:nvSpPr>
          <p:cNvPr id="1707" name="Google Shape;1707;p118"/>
          <p:cNvSpPr/>
          <p:nvPr/>
        </p:nvSpPr>
        <p:spPr>
          <a:xfrm>
            <a:off x="4812525" y="2907550"/>
            <a:ext cx="1626300" cy="350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Innate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8" name="Google Shape;1708;p118"/>
          <p:cNvSpPr/>
          <p:nvPr/>
        </p:nvSpPr>
        <p:spPr>
          <a:xfrm>
            <a:off x="4812525" y="3562350"/>
            <a:ext cx="1626300" cy="752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Phagocytes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Neutrophils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9" name="Google Shape;1709;p118"/>
          <p:cNvSpPr/>
          <p:nvPr/>
        </p:nvSpPr>
        <p:spPr>
          <a:xfrm>
            <a:off x="4812525" y="4469650"/>
            <a:ext cx="1626300" cy="350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Natural killer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0" name="Google Shape;1710;p118"/>
          <p:cNvSpPr/>
          <p:nvPr/>
        </p:nvSpPr>
        <p:spPr>
          <a:xfrm>
            <a:off x="6801075" y="3562350"/>
            <a:ext cx="933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Humoral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11" name="Google Shape;1711;p118"/>
          <p:cNvCxnSpPr>
            <a:stCxn id="1712" idx="1"/>
            <a:endCxn id="1707" idx="0"/>
          </p:cNvCxnSpPr>
          <p:nvPr/>
        </p:nvCxnSpPr>
        <p:spPr>
          <a:xfrm flipH="1">
            <a:off x="5625675" y="2358850"/>
            <a:ext cx="2763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3" name="Google Shape;1713;p118"/>
          <p:cNvCxnSpPr>
            <a:stCxn id="1714" idx="2"/>
            <a:endCxn id="1710" idx="0"/>
          </p:cNvCxnSpPr>
          <p:nvPr/>
        </p:nvCxnSpPr>
        <p:spPr>
          <a:xfrm rot="5400000">
            <a:off x="7416575" y="3109000"/>
            <a:ext cx="304500" cy="602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5" name="Google Shape;1715;p118"/>
          <p:cNvCxnSpPr>
            <a:stCxn id="1707" idx="2"/>
            <a:endCxn id="1708" idx="0"/>
          </p:cNvCxnSpPr>
          <p:nvPr/>
        </p:nvCxnSpPr>
        <p:spPr>
          <a:xfrm rot="-5400000" flipH="1">
            <a:off x="5473725" y="3409900"/>
            <a:ext cx="304500" cy="6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6" name="Google Shape;1716;p118"/>
          <p:cNvCxnSpPr>
            <a:stCxn id="1707" idx="1"/>
            <a:endCxn id="1709" idx="1"/>
          </p:cNvCxnSpPr>
          <p:nvPr/>
        </p:nvCxnSpPr>
        <p:spPr>
          <a:xfrm>
            <a:off x="4812525" y="3082750"/>
            <a:ext cx="600" cy="15621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7" name="Google Shape;1717;p118"/>
          <p:cNvSpPr txBox="1"/>
          <p:nvPr/>
        </p:nvSpPr>
        <p:spPr>
          <a:xfrm>
            <a:off x="7149725" y="4401938"/>
            <a:ext cx="83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3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(CD4)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18" name="Google Shape;1718;p118"/>
          <p:cNvCxnSpPr>
            <a:stCxn id="1719" idx="2"/>
            <a:endCxn id="1717" idx="0"/>
          </p:cNvCxnSpPr>
          <p:nvPr/>
        </p:nvCxnSpPr>
        <p:spPr>
          <a:xfrm rot="5400000">
            <a:off x="7851750" y="3814500"/>
            <a:ext cx="304500" cy="870600"/>
          </a:xfrm>
          <a:prstGeom prst="bentConnector3">
            <a:avLst>
              <a:gd name="adj1" fmla="val 4998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0" name="Google Shape;1720;p118"/>
          <p:cNvCxnSpPr/>
          <p:nvPr/>
        </p:nvCxnSpPr>
        <p:spPr>
          <a:xfrm>
            <a:off x="5905500" y="1647825"/>
            <a:ext cx="1895400" cy="0"/>
          </a:xfrm>
          <a:prstGeom prst="straightConnector1">
            <a:avLst/>
          </a:prstGeom>
          <a:noFill/>
          <a:ln w="114300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1" name="Google Shape;1721;p118"/>
          <p:cNvSpPr txBox="1"/>
          <p:nvPr/>
        </p:nvSpPr>
        <p:spPr>
          <a:xfrm>
            <a:off x="7800900" y="1355325"/>
            <a:ext cx="125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2" name="Google Shape;1722;p118"/>
          <p:cNvSpPr txBox="1"/>
          <p:nvPr/>
        </p:nvSpPr>
        <p:spPr>
          <a:xfrm>
            <a:off x="4717200" y="1317350"/>
            <a:ext cx="118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Least</a:t>
            </a:r>
            <a:endParaRPr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3" name="Google Shape;1723;p118"/>
          <p:cNvSpPr/>
          <p:nvPr/>
        </p:nvSpPr>
        <p:spPr>
          <a:xfrm>
            <a:off x="692400" y="1355325"/>
            <a:ext cx="3811200" cy="163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4" name="Google Shape;1724;p118"/>
          <p:cNvSpPr/>
          <p:nvPr/>
        </p:nvSpPr>
        <p:spPr>
          <a:xfrm>
            <a:off x="4406975" y="2127600"/>
            <a:ext cx="4695600" cy="292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2" name="Google Shape;1712;p118"/>
          <p:cNvSpPr/>
          <p:nvPr/>
        </p:nvSpPr>
        <p:spPr>
          <a:xfrm>
            <a:off x="5901975" y="2183650"/>
            <a:ext cx="1832400" cy="350400"/>
          </a:xfrm>
          <a:prstGeom prst="rect">
            <a:avLst/>
          </a:prstGeom>
          <a:noFill/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system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4" name="Google Shape;1714;p118"/>
          <p:cNvSpPr/>
          <p:nvPr/>
        </p:nvSpPr>
        <p:spPr>
          <a:xfrm>
            <a:off x="6953825" y="2907550"/>
            <a:ext cx="1832400" cy="350400"/>
          </a:xfrm>
          <a:prstGeom prst="rect">
            <a:avLst/>
          </a:prstGeom>
          <a:solidFill>
            <a:srgbClr val="1A1A1A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Adaptive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9" name="Google Shape;1719;p118"/>
          <p:cNvSpPr/>
          <p:nvPr/>
        </p:nvSpPr>
        <p:spPr>
          <a:xfrm>
            <a:off x="7972650" y="3562350"/>
            <a:ext cx="933300" cy="5352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Cellular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25" name="Google Shape;1725;p118"/>
          <p:cNvCxnSpPr>
            <a:stCxn id="1712" idx="3"/>
            <a:endCxn id="1714" idx="0"/>
          </p:cNvCxnSpPr>
          <p:nvPr/>
        </p:nvCxnSpPr>
        <p:spPr>
          <a:xfrm>
            <a:off x="7734375" y="2358850"/>
            <a:ext cx="135600" cy="548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6" name="Google Shape;1726;p118"/>
          <p:cNvCxnSpPr>
            <a:stCxn id="1714" idx="2"/>
            <a:endCxn id="1719" idx="0"/>
          </p:cNvCxnSpPr>
          <p:nvPr/>
        </p:nvCxnSpPr>
        <p:spPr>
          <a:xfrm rot="-5400000" flipH="1">
            <a:off x="8002475" y="3125500"/>
            <a:ext cx="304500" cy="569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7" name="Google Shape;1727;p118"/>
          <p:cNvSpPr txBox="1"/>
          <p:nvPr/>
        </p:nvSpPr>
        <p:spPr>
          <a:xfrm>
            <a:off x="8020200" y="4431238"/>
            <a:ext cx="838200" cy="585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300" b="1" baseline="-250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(CD8)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28" name="Google Shape;1728;p118"/>
          <p:cNvCxnSpPr>
            <a:stCxn id="1719" idx="2"/>
            <a:endCxn id="1727" idx="0"/>
          </p:cNvCxnSpPr>
          <p:nvPr/>
        </p:nvCxnSpPr>
        <p:spPr>
          <a:xfrm rot="-5400000" flipH="1">
            <a:off x="8272800" y="4264050"/>
            <a:ext cx="333600" cy="600"/>
          </a:xfrm>
          <a:prstGeom prst="bentConnector3">
            <a:avLst>
              <a:gd name="adj1" fmla="val 5001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(CD8)</a:t>
            </a:r>
            <a:endParaRPr/>
          </a:p>
        </p:txBody>
      </p:sp>
      <p:sp>
        <p:nvSpPr>
          <p:cNvPr id="1734" name="Google Shape;1734;p11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5919000" cy="30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CD8+ cytotoxic T cells</a:t>
            </a:r>
            <a:r>
              <a:rPr lang="en"/>
              <a:t> are </a:t>
            </a:r>
            <a:r>
              <a:rPr lang="en" b="1" u="sng"/>
              <a:t>not</a:t>
            </a:r>
            <a:r>
              <a:rPr lang="en" u="sng"/>
              <a:t> more numerous</a:t>
            </a:r>
            <a:r>
              <a:rPr lang="en"/>
              <a:t> in </a:t>
            </a: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/</a:t>
            </a:r>
            <a:r>
              <a:rPr lang="en">
                <a:solidFill>
                  <a:srgbClr val="0C622E"/>
                </a:solidFill>
              </a:rPr>
              <a:t>ECs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They exhibit </a:t>
            </a:r>
            <a:r>
              <a:rPr lang="en" b="1">
                <a:solidFill>
                  <a:schemeClr val="lt1"/>
                </a:solidFill>
              </a:rPr>
              <a:t>higher expression of cytolytic enzymes</a:t>
            </a:r>
            <a:r>
              <a:rPr lang="en">
                <a:solidFill>
                  <a:schemeClr val="lt1"/>
                </a:solidFill>
              </a:rPr>
              <a:t> → better kill infected CD4 cells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Simultaneously, express high levels of </a:t>
            </a:r>
            <a:r>
              <a:rPr lang="en" b="1">
                <a:solidFill>
                  <a:schemeClr val="lt1"/>
                </a:solidFill>
              </a:rPr>
              <a:t>cytokines</a:t>
            </a:r>
            <a:r>
              <a:rPr lang="en">
                <a:solidFill>
                  <a:schemeClr val="lt1"/>
                </a:solidFill>
              </a:rPr>
              <a:t> (e.g. IL-2) </a:t>
            </a:r>
            <a:r>
              <a:rPr lang="en" b="1">
                <a:solidFill>
                  <a:schemeClr val="lt1"/>
                </a:solidFill>
              </a:rPr>
              <a:t>to sustain their own proliferative capacity</a:t>
            </a:r>
            <a:r>
              <a:rPr lang="en">
                <a:solidFill>
                  <a:schemeClr val="lt1"/>
                </a:solidFill>
              </a:rPr>
              <a:t>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In some </a:t>
            </a:r>
            <a:r>
              <a:rPr lang="en" b="1">
                <a:solidFill>
                  <a:schemeClr val="lt1"/>
                </a:solidFill>
              </a:rPr>
              <a:t>ECs</a:t>
            </a:r>
            <a:r>
              <a:rPr lang="en">
                <a:solidFill>
                  <a:schemeClr val="lt1"/>
                </a:solidFill>
              </a:rPr>
              <a:t>, CD8+ cells are able to recognize and kill HIV infected CD4 cells even </a:t>
            </a:r>
            <a:r>
              <a:rPr lang="en" b="1" u="sng">
                <a:solidFill>
                  <a:schemeClr val="lt1"/>
                </a:solidFill>
              </a:rPr>
              <a:t>before</a:t>
            </a:r>
            <a:r>
              <a:rPr lang="en" b="1">
                <a:solidFill>
                  <a:schemeClr val="lt1"/>
                </a:solidFill>
              </a:rPr>
              <a:t> the CD4 cells become activated</a:t>
            </a:r>
            <a:r>
              <a:rPr lang="en">
                <a:solidFill>
                  <a:schemeClr val="lt1"/>
                </a:solidFill>
              </a:rPr>
              <a:t> or start producing new copies of HIV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35" name="Google Shape;1735;p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2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(CD8)</a:t>
            </a:r>
            <a:endParaRPr/>
          </a:p>
        </p:txBody>
      </p:sp>
      <p:sp>
        <p:nvSpPr>
          <p:cNvPr id="1741" name="Google Shape;1741;p120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5919000" cy="30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CD8+ cytotoxic T cells</a:t>
            </a:r>
            <a:r>
              <a:rPr lang="en"/>
              <a:t> are </a:t>
            </a:r>
            <a:r>
              <a:rPr lang="en" u="sng"/>
              <a:t>not more numerous</a:t>
            </a:r>
            <a:r>
              <a:rPr lang="en"/>
              <a:t> in </a:t>
            </a: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/</a:t>
            </a:r>
            <a:r>
              <a:rPr lang="en">
                <a:solidFill>
                  <a:srgbClr val="0C622E"/>
                </a:solidFill>
              </a:rPr>
              <a:t>ECs</a:t>
            </a:r>
            <a:r>
              <a:rPr lang="en"/>
              <a:t>, but are </a:t>
            </a:r>
            <a:r>
              <a:rPr lang="en" b="1">
                <a:solidFill>
                  <a:srgbClr val="DF382C"/>
                </a:solidFill>
              </a:rPr>
              <a:t>polyfunctional</a:t>
            </a:r>
            <a:r>
              <a:rPr lang="en"/>
              <a:t>. </a:t>
            </a:r>
            <a:r>
              <a:rPr lang="en" b="1">
                <a:solidFill>
                  <a:srgbClr val="896110"/>
                </a:solidFill>
              </a:rPr>
              <a:t>Quality matters</a:t>
            </a:r>
            <a:r>
              <a:rPr lang="en"/>
              <a:t> more than quantity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They exhibit </a:t>
            </a:r>
            <a:r>
              <a:rPr lang="en" b="1">
                <a:solidFill>
                  <a:schemeClr val="lt1"/>
                </a:solidFill>
              </a:rPr>
              <a:t>higher expression of cytolytic enzymes</a:t>
            </a:r>
            <a:r>
              <a:rPr lang="en">
                <a:solidFill>
                  <a:schemeClr val="lt1"/>
                </a:solidFill>
              </a:rPr>
              <a:t> → better kill infected CD4 cells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Simultaneously, express high levels of </a:t>
            </a:r>
            <a:r>
              <a:rPr lang="en" b="1">
                <a:solidFill>
                  <a:schemeClr val="lt1"/>
                </a:solidFill>
              </a:rPr>
              <a:t>cytokines</a:t>
            </a:r>
            <a:r>
              <a:rPr lang="en">
                <a:solidFill>
                  <a:schemeClr val="lt1"/>
                </a:solidFill>
              </a:rPr>
              <a:t> (e.g. IL-2) </a:t>
            </a:r>
            <a:r>
              <a:rPr lang="en" b="1">
                <a:solidFill>
                  <a:schemeClr val="lt1"/>
                </a:solidFill>
              </a:rPr>
              <a:t>to sustain their own proliferative capacity</a:t>
            </a:r>
            <a:r>
              <a:rPr lang="en">
                <a:solidFill>
                  <a:schemeClr val="lt1"/>
                </a:solidFill>
              </a:rPr>
              <a:t>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In some </a:t>
            </a:r>
            <a:r>
              <a:rPr lang="en" b="1">
                <a:solidFill>
                  <a:schemeClr val="lt1"/>
                </a:solidFill>
              </a:rPr>
              <a:t>ECs</a:t>
            </a:r>
            <a:r>
              <a:rPr lang="en">
                <a:solidFill>
                  <a:schemeClr val="lt1"/>
                </a:solidFill>
              </a:rPr>
              <a:t>, CD8+ cells are able to recognize and kill HIV infected CD4 cells even </a:t>
            </a:r>
            <a:r>
              <a:rPr lang="en" b="1" u="sng">
                <a:solidFill>
                  <a:schemeClr val="lt1"/>
                </a:solidFill>
              </a:rPr>
              <a:t>before</a:t>
            </a:r>
            <a:r>
              <a:rPr lang="en" b="1">
                <a:solidFill>
                  <a:schemeClr val="lt1"/>
                </a:solidFill>
              </a:rPr>
              <a:t> the CD4 cells become activated</a:t>
            </a:r>
            <a:r>
              <a:rPr lang="en">
                <a:solidFill>
                  <a:schemeClr val="lt1"/>
                </a:solidFill>
              </a:rPr>
              <a:t> or start producing new copies of HIV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42" name="Google Shape;1742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2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(CD8)</a:t>
            </a:r>
            <a:endParaRPr/>
          </a:p>
        </p:txBody>
      </p:sp>
      <p:sp>
        <p:nvSpPr>
          <p:cNvPr id="1748" name="Google Shape;1748;p12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5919000" cy="30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CD8+ cytotoxic T cells</a:t>
            </a:r>
            <a:r>
              <a:rPr lang="en"/>
              <a:t> are </a:t>
            </a:r>
            <a:r>
              <a:rPr lang="en" u="sng"/>
              <a:t>not more numerous</a:t>
            </a:r>
            <a:r>
              <a:rPr lang="en"/>
              <a:t> in </a:t>
            </a: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/</a:t>
            </a:r>
            <a:r>
              <a:rPr lang="en">
                <a:solidFill>
                  <a:srgbClr val="0C622E"/>
                </a:solidFill>
              </a:rPr>
              <a:t>ECs</a:t>
            </a:r>
            <a:r>
              <a:rPr lang="en"/>
              <a:t>, but are </a:t>
            </a:r>
            <a:r>
              <a:rPr lang="en" b="1">
                <a:solidFill>
                  <a:srgbClr val="DF382C"/>
                </a:solidFill>
              </a:rPr>
              <a:t>polyfunctional</a:t>
            </a:r>
            <a:r>
              <a:rPr lang="en"/>
              <a:t>. </a:t>
            </a:r>
            <a:r>
              <a:rPr lang="en" b="1">
                <a:solidFill>
                  <a:srgbClr val="896110"/>
                </a:solidFill>
              </a:rPr>
              <a:t>Quality matters</a:t>
            </a:r>
            <a:r>
              <a:rPr lang="en"/>
              <a:t> more than quantity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exhibit </a:t>
            </a:r>
            <a:r>
              <a:rPr lang="en" b="1">
                <a:solidFill>
                  <a:srgbClr val="3B71CA"/>
                </a:solidFill>
              </a:rPr>
              <a:t>higher expression of cytolytic enzymes</a:t>
            </a:r>
            <a:r>
              <a:rPr lang="en"/>
              <a:t> → better kill infected CD4 cells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Simultaneously, express high levels of </a:t>
            </a:r>
            <a:r>
              <a:rPr lang="en" b="1">
                <a:solidFill>
                  <a:schemeClr val="lt1"/>
                </a:solidFill>
              </a:rPr>
              <a:t>cytokines</a:t>
            </a:r>
            <a:r>
              <a:rPr lang="en">
                <a:solidFill>
                  <a:schemeClr val="lt1"/>
                </a:solidFill>
              </a:rPr>
              <a:t> (e.g. IL-2) </a:t>
            </a:r>
            <a:r>
              <a:rPr lang="en" b="1">
                <a:solidFill>
                  <a:schemeClr val="lt1"/>
                </a:solidFill>
              </a:rPr>
              <a:t>to sustain their own proliferative capacity</a:t>
            </a:r>
            <a:r>
              <a:rPr lang="en">
                <a:solidFill>
                  <a:schemeClr val="lt1"/>
                </a:solidFill>
              </a:rPr>
              <a:t>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In some </a:t>
            </a:r>
            <a:r>
              <a:rPr lang="en" b="1">
                <a:solidFill>
                  <a:schemeClr val="lt1"/>
                </a:solidFill>
              </a:rPr>
              <a:t>ECs</a:t>
            </a:r>
            <a:r>
              <a:rPr lang="en">
                <a:solidFill>
                  <a:schemeClr val="lt1"/>
                </a:solidFill>
              </a:rPr>
              <a:t>, CD8+ cells are able to recognize and kill HIV infected CD4 cells even </a:t>
            </a:r>
            <a:r>
              <a:rPr lang="en" b="1" u="sng">
                <a:solidFill>
                  <a:schemeClr val="lt1"/>
                </a:solidFill>
              </a:rPr>
              <a:t>before</a:t>
            </a:r>
            <a:r>
              <a:rPr lang="en" b="1">
                <a:solidFill>
                  <a:schemeClr val="lt1"/>
                </a:solidFill>
              </a:rPr>
              <a:t> the CD4 cells become activated</a:t>
            </a:r>
            <a:r>
              <a:rPr lang="en">
                <a:solidFill>
                  <a:schemeClr val="lt1"/>
                </a:solidFill>
              </a:rPr>
              <a:t> or start producing new copies of HIV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49" name="Google Shape;1749;p121"/>
          <p:cNvPicPr preferRelativeResize="0"/>
          <p:nvPr/>
        </p:nvPicPr>
        <p:blipFill rotWithShape="1">
          <a:blip r:embed="rId6">
            <a:alphaModFix/>
          </a:blip>
          <a:srcRect t="4680"/>
          <a:stretch/>
        </p:blipFill>
        <p:spPr>
          <a:xfrm>
            <a:off x="6648550" y="1046450"/>
            <a:ext cx="1844925" cy="40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Google Shape;1750;p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1" name="Google Shape;1751;p121"/>
          <p:cNvSpPr/>
          <p:nvPr/>
        </p:nvSpPr>
        <p:spPr>
          <a:xfrm>
            <a:off x="692100" y="1393075"/>
            <a:ext cx="5919000" cy="652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2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(CD8)</a:t>
            </a:r>
            <a:endParaRPr/>
          </a:p>
        </p:txBody>
      </p:sp>
      <p:sp>
        <p:nvSpPr>
          <p:cNvPr id="1757" name="Google Shape;1757;p122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5919000" cy="30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CD8+ cytotoxic T cells</a:t>
            </a:r>
            <a:r>
              <a:rPr lang="en"/>
              <a:t> are </a:t>
            </a:r>
            <a:r>
              <a:rPr lang="en" u="sng"/>
              <a:t>not more numerous</a:t>
            </a:r>
            <a:r>
              <a:rPr lang="en"/>
              <a:t> in </a:t>
            </a: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/</a:t>
            </a:r>
            <a:r>
              <a:rPr lang="en">
                <a:solidFill>
                  <a:srgbClr val="0C622E"/>
                </a:solidFill>
              </a:rPr>
              <a:t>ECs</a:t>
            </a:r>
            <a:r>
              <a:rPr lang="en"/>
              <a:t>, but are </a:t>
            </a:r>
            <a:r>
              <a:rPr lang="en" b="1">
                <a:solidFill>
                  <a:srgbClr val="DF382C"/>
                </a:solidFill>
              </a:rPr>
              <a:t>polyfunctional</a:t>
            </a:r>
            <a:r>
              <a:rPr lang="en"/>
              <a:t>. </a:t>
            </a:r>
            <a:r>
              <a:rPr lang="en" b="1">
                <a:solidFill>
                  <a:srgbClr val="896110"/>
                </a:solidFill>
              </a:rPr>
              <a:t>Quality matters</a:t>
            </a:r>
            <a:r>
              <a:rPr lang="en"/>
              <a:t> more than quantity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exhibit </a:t>
            </a:r>
            <a:r>
              <a:rPr lang="en" b="1">
                <a:solidFill>
                  <a:srgbClr val="3B71CA"/>
                </a:solidFill>
              </a:rPr>
              <a:t>higher expression of cytolytic enzymes</a:t>
            </a:r>
            <a:r>
              <a:rPr lang="en"/>
              <a:t> → better kill infected CD4 cells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Simultaneously</a:t>
            </a:r>
            <a:r>
              <a:rPr lang="en"/>
              <a:t>, express high levels of </a:t>
            </a:r>
            <a:r>
              <a:rPr lang="en" b="1"/>
              <a:t>cytokines</a:t>
            </a:r>
            <a:r>
              <a:rPr lang="en"/>
              <a:t> (e.g. IL-2) </a:t>
            </a:r>
            <a:r>
              <a:rPr lang="en" b="1"/>
              <a:t>to sustain their </a:t>
            </a:r>
            <a:r>
              <a:rPr lang="en" b="1">
                <a:solidFill>
                  <a:srgbClr val="3B71CA"/>
                </a:solidFill>
              </a:rPr>
              <a:t>own proliferative capacity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In some </a:t>
            </a:r>
            <a:r>
              <a:rPr lang="en" b="1">
                <a:solidFill>
                  <a:schemeClr val="lt1"/>
                </a:solidFill>
              </a:rPr>
              <a:t>ECs</a:t>
            </a:r>
            <a:r>
              <a:rPr lang="en">
                <a:solidFill>
                  <a:schemeClr val="lt1"/>
                </a:solidFill>
              </a:rPr>
              <a:t>, CD8+ cells are able to recognize and kill HIV infected CD4 cells even </a:t>
            </a:r>
            <a:r>
              <a:rPr lang="en" b="1" u="sng">
                <a:solidFill>
                  <a:schemeClr val="lt1"/>
                </a:solidFill>
              </a:rPr>
              <a:t>before</a:t>
            </a:r>
            <a:r>
              <a:rPr lang="en" b="1">
                <a:solidFill>
                  <a:schemeClr val="lt1"/>
                </a:solidFill>
              </a:rPr>
              <a:t> the CD4 cells become activated</a:t>
            </a:r>
            <a:r>
              <a:rPr lang="en">
                <a:solidFill>
                  <a:schemeClr val="lt1"/>
                </a:solidFill>
              </a:rPr>
              <a:t> or start producing new copies of HIV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58" name="Google Shape;1758;p122"/>
          <p:cNvPicPr preferRelativeResize="0"/>
          <p:nvPr/>
        </p:nvPicPr>
        <p:blipFill rotWithShape="1">
          <a:blip r:embed="rId6">
            <a:alphaModFix/>
          </a:blip>
          <a:srcRect t="4680"/>
          <a:stretch/>
        </p:blipFill>
        <p:spPr>
          <a:xfrm>
            <a:off x="6648550" y="1046450"/>
            <a:ext cx="1844925" cy="40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9" name="Google Shape;1759;p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0" name="Google Shape;1760;p122"/>
          <p:cNvSpPr/>
          <p:nvPr/>
        </p:nvSpPr>
        <p:spPr>
          <a:xfrm>
            <a:off x="692100" y="1393075"/>
            <a:ext cx="5919000" cy="120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0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ago,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r>
              <a:rPr lang="en"/>
              <a:t>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management. Lost to follow up and not on ART because "she feels fine &amp; doesn't need ART".</a:t>
            </a:r>
            <a:endParaRPr b="1"/>
          </a:p>
        </p:txBody>
      </p:sp>
      <p:graphicFrame>
        <p:nvGraphicFramePr>
          <p:cNvPr id="170" name="Google Shape;170;p24"/>
          <p:cNvGraphicFramePr/>
          <p:nvPr/>
        </p:nvGraphicFramePr>
        <p:xfrm>
          <a:off x="1375263" y="2494200"/>
          <a:ext cx="1845675" cy="2066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abs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4800 </a:t>
                      </a: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(64%)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abs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2320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(31%)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1" name="Google Shape;171;p24"/>
          <p:cNvGraphicFramePr/>
          <p:nvPr/>
        </p:nvGraphicFramePr>
        <p:xfrm>
          <a:off x="3732313" y="2494200"/>
          <a:ext cx="2389775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CD4/CD8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CD8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940 (47%)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(37%)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CD4:CD8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2" name="Google Shape;172;p24"/>
          <p:cNvGraphicFramePr/>
          <p:nvPr/>
        </p:nvGraphicFramePr>
        <p:xfrm>
          <a:off x="3732313" y="3766700"/>
          <a:ext cx="2389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 b="1">
                        <a:solidFill>
                          <a:srgbClr val="8E44AD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 VL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2.45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3" name="Google Shape;173;p24"/>
          <p:cNvSpPr/>
          <p:nvPr/>
        </p:nvSpPr>
        <p:spPr>
          <a:xfrm>
            <a:off x="1254500" y="2347725"/>
            <a:ext cx="2105700" cy="2374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12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(CD8)</a:t>
            </a:r>
            <a:endParaRPr/>
          </a:p>
        </p:txBody>
      </p:sp>
      <p:sp>
        <p:nvSpPr>
          <p:cNvPr id="1766" name="Google Shape;1766;p12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5919000" cy="30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CD8+ cytotoxic T cells</a:t>
            </a:r>
            <a:r>
              <a:rPr lang="en"/>
              <a:t> are </a:t>
            </a:r>
            <a:r>
              <a:rPr lang="en" u="sng"/>
              <a:t>not more numerous</a:t>
            </a:r>
            <a:r>
              <a:rPr lang="en"/>
              <a:t> in </a:t>
            </a: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/</a:t>
            </a:r>
            <a:r>
              <a:rPr lang="en">
                <a:solidFill>
                  <a:srgbClr val="0C622E"/>
                </a:solidFill>
              </a:rPr>
              <a:t>ECs</a:t>
            </a:r>
            <a:r>
              <a:rPr lang="en"/>
              <a:t>, but are </a:t>
            </a:r>
            <a:r>
              <a:rPr lang="en" b="1">
                <a:solidFill>
                  <a:srgbClr val="DF382C"/>
                </a:solidFill>
              </a:rPr>
              <a:t>polyfunctional</a:t>
            </a:r>
            <a:r>
              <a:rPr lang="en"/>
              <a:t>. </a:t>
            </a:r>
            <a:r>
              <a:rPr lang="en" b="1">
                <a:solidFill>
                  <a:srgbClr val="896110"/>
                </a:solidFill>
              </a:rPr>
              <a:t>Quality matters</a:t>
            </a:r>
            <a:r>
              <a:rPr lang="en"/>
              <a:t> more than quantity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exhibit </a:t>
            </a:r>
            <a:r>
              <a:rPr lang="en" b="1">
                <a:solidFill>
                  <a:srgbClr val="3B71CA"/>
                </a:solidFill>
              </a:rPr>
              <a:t>higher expression of cytolytic enzymes</a:t>
            </a:r>
            <a:r>
              <a:rPr lang="en"/>
              <a:t> → better kill infected CD4 cells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Simultaneously, express high levels of </a:t>
            </a:r>
            <a:r>
              <a:rPr lang="en" b="1"/>
              <a:t>cytokines</a:t>
            </a:r>
            <a:r>
              <a:rPr lang="en"/>
              <a:t> (e.g. IL-2) </a:t>
            </a:r>
            <a:r>
              <a:rPr lang="en" b="1"/>
              <a:t>to sustain their </a:t>
            </a:r>
            <a:r>
              <a:rPr lang="en" b="1">
                <a:solidFill>
                  <a:srgbClr val="3B71CA"/>
                </a:solidFill>
              </a:rPr>
              <a:t>own proliferative capacity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SzPts val="1300"/>
              <a:buChar char="●"/>
            </a:pPr>
            <a:r>
              <a:rPr lang="en"/>
              <a:t>In some </a:t>
            </a:r>
            <a:r>
              <a:rPr lang="en" b="1">
                <a:solidFill>
                  <a:srgbClr val="14A44D"/>
                </a:solidFill>
              </a:rPr>
              <a:t>ECs</a:t>
            </a:r>
            <a:r>
              <a:rPr lang="en"/>
              <a:t>, CD8+ cells are able to recognize (and kill) HIV infected CD4 cells even </a:t>
            </a:r>
            <a:r>
              <a:rPr lang="en" b="1" u="sng">
                <a:solidFill>
                  <a:srgbClr val="3B71CA"/>
                </a:solidFill>
              </a:rPr>
              <a:t>before</a:t>
            </a:r>
            <a:r>
              <a:rPr lang="en" b="1">
                <a:solidFill>
                  <a:srgbClr val="3B71CA"/>
                </a:solidFill>
              </a:rPr>
              <a:t> the CD4 cells become activated</a:t>
            </a:r>
            <a:r>
              <a:rPr lang="en"/>
              <a:t> or start producing new copies of HIV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pic>
        <p:nvPicPr>
          <p:cNvPr id="1767" name="Google Shape;1767;p123"/>
          <p:cNvPicPr preferRelativeResize="0"/>
          <p:nvPr/>
        </p:nvPicPr>
        <p:blipFill rotWithShape="1">
          <a:blip r:embed="rId6">
            <a:alphaModFix/>
          </a:blip>
          <a:srcRect t="4680"/>
          <a:stretch/>
        </p:blipFill>
        <p:spPr>
          <a:xfrm>
            <a:off x="6648550" y="1046450"/>
            <a:ext cx="1844925" cy="40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8" name="Google Shape;1768;p1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9" name="Google Shape;1769;p123"/>
          <p:cNvSpPr/>
          <p:nvPr/>
        </p:nvSpPr>
        <p:spPr>
          <a:xfrm>
            <a:off x="692100" y="1393075"/>
            <a:ext cx="5919000" cy="1689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2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(CD8)</a:t>
            </a:r>
            <a:endParaRPr/>
          </a:p>
        </p:txBody>
      </p:sp>
      <p:sp>
        <p:nvSpPr>
          <p:cNvPr id="1775" name="Google Shape;1775;p12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5919000" cy="30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CD8+ cytotoxic T cells</a:t>
            </a:r>
            <a:r>
              <a:rPr lang="en"/>
              <a:t> are </a:t>
            </a:r>
            <a:r>
              <a:rPr lang="en" u="sng"/>
              <a:t>not more numerous</a:t>
            </a:r>
            <a:r>
              <a:rPr lang="en"/>
              <a:t> in </a:t>
            </a: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/</a:t>
            </a:r>
            <a:r>
              <a:rPr lang="en">
                <a:solidFill>
                  <a:srgbClr val="0C622E"/>
                </a:solidFill>
              </a:rPr>
              <a:t>ECs</a:t>
            </a:r>
            <a:r>
              <a:rPr lang="en"/>
              <a:t>, but are </a:t>
            </a:r>
            <a:r>
              <a:rPr lang="en" b="1">
                <a:solidFill>
                  <a:srgbClr val="DF382C"/>
                </a:solidFill>
              </a:rPr>
              <a:t>polyfunctional</a:t>
            </a:r>
            <a:r>
              <a:rPr lang="en"/>
              <a:t>. </a:t>
            </a:r>
            <a:r>
              <a:rPr lang="en" b="1">
                <a:solidFill>
                  <a:srgbClr val="896110"/>
                </a:solidFill>
              </a:rPr>
              <a:t>Quality matters</a:t>
            </a:r>
            <a:r>
              <a:rPr lang="en"/>
              <a:t> more than quantity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exhibit </a:t>
            </a:r>
            <a:r>
              <a:rPr lang="en" b="1">
                <a:solidFill>
                  <a:srgbClr val="3B71CA"/>
                </a:solidFill>
              </a:rPr>
              <a:t>higher expression of cytolytic enzymes</a:t>
            </a:r>
            <a:r>
              <a:rPr lang="en"/>
              <a:t> → better kill infected CD4 cells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Simultaneously, express high levels of </a:t>
            </a:r>
            <a:r>
              <a:rPr lang="en" b="1"/>
              <a:t>cytokines</a:t>
            </a:r>
            <a:r>
              <a:rPr lang="en"/>
              <a:t> (e.g. IL-2) </a:t>
            </a:r>
            <a:r>
              <a:rPr lang="en" b="1"/>
              <a:t>to sustain their </a:t>
            </a:r>
            <a:r>
              <a:rPr lang="en" b="1">
                <a:solidFill>
                  <a:srgbClr val="3B71CA"/>
                </a:solidFill>
              </a:rPr>
              <a:t>own proliferative capacity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400"/>
              </a:spcBef>
              <a:spcAft>
                <a:spcPts val="400"/>
              </a:spcAft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In some </a:t>
            </a:r>
            <a:r>
              <a:rPr lang="en" b="1">
                <a:solidFill>
                  <a:srgbClr val="858585"/>
                </a:solidFill>
              </a:rPr>
              <a:t>ECs</a:t>
            </a:r>
            <a:r>
              <a:rPr lang="en">
                <a:solidFill>
                  <a:srgbClr val="858585"/>
                </a:solidFill>
              </a:rPr>
              <a:t>, </a:t>
            </a:r>
            <a:r>
              <a:rPr lang="en"/>
              <a:t>CD8+ cells </a:t>
            </a:r>
            <a:r>
              <a:rPr lang="en">
                <a:solidFill>
                  <a:srgbClr val="858585"/>
                </a:solidFill>
              </a:rPr>
              <a:t>are able to (recognize and) </a:t>
            </a:r>
            <a:r>
              <a:rPr lang="en"/>
              <a:t>kill HIV infected CD4 cells even </a:t>
            </a:r>
            <a:r>
              <a:rPr lang="en" b="1" u="sng">
                <a:solidFill>
                  <a:srgbClr val="3B71CA"/>
                </a:solidFill>
              </a:rPr>
              <a:t>before</a:t>
            </a:r>
            <a:r>
              <a:rPr lang="en" b="1">
                <a:solidFill>
                  <a:srgbClr val="3B71CA"/>
                </a:solidFill>
              </a:rPr>
              <a:t> the CD4 cells become activated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or start producing new copies of HIV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pic>
        <p:nvPicPr>
          <p:cNvPr id="1776" name="Google Shape;1776;p124"/>
          <p:cNvPicPr preferRelativeResize="0"/>
          <p:nvPr/>
        </p:nvPicPr>
        <p:blipFill rotWithShape="1">
          <a:blip r:embed="rId6">
            <a:alphaModFix/>
          </a:blip>
          <a:srcRect t="4680"/>
          <a:stretch/>
        </p:blipFill>
        <p:spPr>
          <a:xfrm>
            <a:off x="6648550" y="1046450"/>
            <a:ext cx="1844925" cy="40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p124"/>
          <p:cNvSpPr/>
          <p:nvPr/>
        </p:nvSpPr>
        <p:spPr>
          <a:xfrm>
            <a:off x="1623100" y="3869175"/>
            <a:ext cx="4380300" cy="11091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Speculation (on my part)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Does make one wonder if the ability of CD8 cells to recognize CD4 cells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(prior to them transcribing new copies of HIV)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is related to the </a:t>
            </a:r>
            <a:r>
              <a:rPr lang="en" sz="1200" b="1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high affinity MHC-I proteins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expressed by certain HLA-B alleles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[citation needed]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9" name="Google Shape;1779;p124"/>
          <p:cNvSpPr/>
          <p:nvPr/>
        </p:nvSpPr>
        <p:spPr>
          <a:xfrm>
            <a:off x="0" y="0"/>
            <a:ext cx="9144000" cy="3083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0" name="Google Shape;1780;p124"/>
          <p:cNvSpPr/>
          <p:nvPr/>
        </p:nvSpPr>
        <p:spPr>
          <a:xfrm>
            <a:off x="6447900" y="3083100"/>
            <a:ext cx="2696100" cy="2060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12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(CD4)</a:t>
            </a:r>
            <a:endParaRPr/>
          </a:p>
        </p:txBody>
      </p:sp>
      <p:sp>
        <p:nvSpPr>
          <p:cNvPr id="1786" name="Google Shape;1786;p12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</a:t>
            </a:r>
            <a:r>
              <a:rPr lang="en" b="1"/>
              <a:t>CD8+ cytotoxic T cells are the main players</a:t>
            </a:r>
            <a:r>
              <a:rPr lang="en"/>
              <a:t> here, some elite controllers have </a:t>
            </a:r>
            <a:r>
              <a:rPr lang="en" b="1">
                <a:solidFill>
                  <a:srgbClr val="3B71CA"/>
                </a:solidFill>
              </a:rPr>
              <a:t>increased CD4+</a:t>
            </a:r>
            <a:r>
              <a:rPr lang="en" b="1"/>
              <a:t> expression of </a:t>
            </a:r>
            <a:r>
              <a:rPr lang="en" b="1">
                <a:solidFill>
                  <a:srgbClr val="DF382C"/>
                </a:solidFill>
              </a:rPr>
              <a:t>p21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p21 is a cyclin-dependent kinase inhibitor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Specifically, </a:t>
            </a:r>
            <a:r>
              <a:rPr lang="en" b="1"/>
              <a:t>p21 inhibits CDK9</a:t>
            </a:r>
            <a:r>
              <a:rPr lang="en"/>
              <a:t> (a cofactor for reverse transcription of HIV)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87" name="Google Shape;1787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125"/>
          <p:cNvPicPr preferRelativeResize="0"/>
          <p:nvPr/>
        </p:nvPicPr>
        <p:blipFill rotWithShape="1">
          <a:blip r:embed="rId5">
            <a:alphaModFix/>
          </a:blip>
          <a:srcRect l="44688" t="58053" r="15582"/>
          <a:stretch/>
        </p:blipFill>
        <p:spPr>
          <a:xfrm>
            <a:off x="3056313" y="3140550"/>
            <a:ext cx="3031375" cy="1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9" name="Google Shape;1789;p125"/>
          <p:cNvSpPr/>
          <p:nvPr/>
        </p:nvSpPr>
        <p:spPr>
          <a:xfrm>
            <a:off x="729450" y="2010050"/>
            <a:ext cx="7081500" cy="28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2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Cell-mediated immunity (CD4)</a:t>
            </a:r>
            <a:endParaRPr/>
          </a:p>
        </p:txBody>
      </p:sp>
      <p:sp>
        <p:nvSpPr>
          <p:cNvPr id="1795" name="Google Shape;1795;p12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</a:t>
            </a:r>
            <a:r>
              <a:rPr lang="en" b="1"/>
              <a:t>CD8+ cytotoxic T cells are the main players</a:t>
            </a:r>
            <a:r>
              <a:rPr lang="en"/>
              <a:t> here, some elite controllers have </a:t>
            </a:r>
            <a:r>
              <a:rPr lang="en" b="1">
                <a:solidFill>
                  <a:srgbClr val="3B71CA"/>
                </a:solidFill>
              </a:rPr>
              <a:t>increased CD4+</a:t>
            </a:r>
            <a:r>
              <a:rPr lang="en" b="1"/>
              <a:t> expression of </a:t>
            </a:r>
            <a:r>
              <a:rPr lang="en" b="1">
                <a:solidFill>
                  <a:srgbClr val="DF382C"/>
                </a:solidFill>
              </a:rPr>
              <a:t>p21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p21 is a cyclin-dependent kinase inhibitor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Specifically, </a:t>
            </a:r>
            <a:r>
              <a:rPr lang="en" b="1"/>
              <a:t>p21 inhibits CDK9</a:t>
            </a:r>
            <a:r>
              <a:rPr lang="en"/>
              <a:t> (a cofactor for reverse transcription of HIV)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96" name="Google Shape;1796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5525" y="76200"/>
            <a:ext cx="1202275" cy="12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126"/>
          <p:cNvPicPr preferRelativeResize="0"/>
          <p:nvPr/>
        </p:nvPicPr>
        <p:blipFill rotWithShape="1">
          <a:blip r:embed="rId5">
            <a:alphaModFix/>
          </a:blip>
          <a:srcRect l="44688" t="58053" r="15582"/>
          <a:stretch/>
        </p:blipFill>
        <p:spPr>
          <a:xfrm>
            <a:off x="3056313" y="3140550"/>
            <a:ext cx="3031375" cy="1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2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Pathophysiology: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mechanisms</a:t>
            </a:r>
            <a:endParaRPr/>
          </a:p>
        </p:txBody>
      </p:sp>
      <p:sp>
        <p:nvSpPr>
          <p:cNvPr id="1803" name="Google Shape;1803;p127"/>
          <p:cNvSpPr txBox="1">
            <a:spLocks noGrp="1"/>
          </p:cNvSpPr>
          <p:nvPr>
            <p:ph type="body" idx="2"/>
          </p:nvPr>
        </p:nvSpPr>
        <p:spPr>
          <a:xfrm>
            <a:off x="5174225" y="423575"/>
            <a:ext cx="3604500" cy="45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(EC) and </a:t>
            </a: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 (LTNP)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Distinguish between</a:t>
            </a:r>
            <a:r>
              <a:rPr lang="en" b="1"/>
              <a:t> </a:t>
            </a:r>
            <a:r>
              <a:rPr lang="en" b="1">
                <a:highlight>
                  <a:srgbClr val="F0E6F5"/>
                </a:highlight>
              </a:rPr>
              <a:t>immunologic control</a:t>
            </a:r>
            <a:r>
              <a:rPr lang="en"/>
              <a:t> and </a:t>
            </a:r>
            <a:r>
              <a:rPr lang="en" b="1">
                <a:highlight>
                  <a:srgbClr val="DCF1E4"/>
                </a:highlight>
              </a:rPr>
              <a:t>virologic control</a:t>
            </a:r>
            <a:endParaRPr b="1">
              <a:highlight>
                <a:srgbClr val="DCF1E4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Contrast the </a:t>
            </a:r>
            <a:r>
              <a:rPr lang="en" b="1"/>
              <a:t>natural history</a:t>
            </a: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Describe the </a:t>
            </a:r>
            <a:r>
              <a:rPr lang="en" b="1"/>
              <a:t>risk factors for progression</a:t>
            </a:r>
            <a:endParaRPr b="1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Investigate the current understanding of the </a:t>
            </a:r>
            <a:r>
              <a:rPr lang="en" b="1">
                <a:solidFill>
                  <a:srgbClr val="3B71CA"/>
                </a:solidFill>
              </a:rPr>
              <a:t>pathophysiology </a:t>
            </a:r>
            <a:r>
              <a:rPr lang="en" b="1"/>
              <a:t>in EC &amp; LTNP</a:t>
            </a:r>
            <a:r>
              <a:rPr lang="en"/>
              <a:t>, including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Factors related to the </a:t>
            </a:r>
            <a:r>
              <a:rPr lang="en" b="1">
                <a:solidFill>
                  <a:srgbClr val="858585"/>
                </a:solidFill>
              </a:rPr>
              <a:t>viral strain of HIV</a:t>
            </a:r>
            <a:r>
              <a:rPr lang="en">
                <a:solidFill>
                  <a:srgbClr val="858585"/>
                </a:solidFill>
              </a:rPr>
              <a:t> </a:t>
            </a:r>
            <a:endParaRPr>
              <a:solidFill>
                <a:srgbClr val="858585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Differences in their </a:t>
            </a:r>
            <a:r>
              <a:rPr lang="en" b="1">
                <a:solidFill>
                  <a:schemeClr val="dk2"/>
                </a:solidFill>
              </a:rPr>
              <a:t>immune function</a:t>
            </a:r>
            <a:r>
              <a:rPr lang="en">
                <a:solidFill>
                  <a:schemeClr val="dk2"/>
                </a:solidFill>
              </a:rPr>
              <a:t> (</a:t>
            </a:r>
            <a:r>
              <a:rPr lang="en" b="1">
                <a:solidFill>
                  <a:srgbClr val="DF382C"/>
                </a:solidFill>
              </a:rPr>
              <a:t>humoral</a:t>
            </a:r>
            <a:r>
              <a:rPr lang="en">
                <a:solidFill>
                  <a:schemeClr val="dk2"/>
                </a:solidFill>
              </a:rPr>
              <a:t> vs cellular immunity)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Possible </a:t>
            </a:r>
            <a:r>
              <a:rPr lang="en" b="1">
                <a:solidFill>
                  <a:srgbClr val="DF382C"/>
                </a:solidFill>
              </a:rPr>
              <a:t>other factors</a:t>
            </a:r>
            <a:endParaRPr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Evaluate the </a:t>
            </a:r>
            <a:r>
              <a:rPr lang="en" b="1"/>
              <a:t>inflammation &amp; immunologic aging</a:t>
            </a:r>
            <a:r>
              <a:rPr lang="en"/>
              <a:t> that occurs in EC/LTNP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the risk/benefits of </a:t>
            </a:r>
            <a:r>
              <a:rPr lang="en" b="1"/>
              <a:t>starting ART</a:t>
            </a:r>
            <a:r>
              <a:rPr lang="en"/>
              <a:t> in this population, and review the 2025 </a:t>
            </a:r>
            <a:r>
              <a:rPr lang="en" b="1"/>
              <a:t>guidelines from HHS</a:t>
            </a:r>
            <a:endParaRPr b="1"/>
          </a:p>
        </p:txBody>
      </p:sp>
      <p:pic>
        <p:nvPicPr>
          <p:cNvPr id="1804" name="Google Shape;1804;p127" title="frame (10).png"/>
          <p:cNvPicPr preferRelativeResize="0"/>
          <p:nvPr/>
        </p:nvPicPr>
        <p:blipFill rotWithShape="1">
          <a:blip r:embed="rId3">
            <a:alphaModFix/>
          </a:blip>
          <a:srcRect l="12365" t="11441" r="11773" b="11824"/>
          <a:stretch/>
        </p:blipFill>
        <p:spPr>
          <a:xfrm>
            <a:off x="3921750" y="48150"/>
            <a:ext cx="1300500" cy="131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805" name="Google Shape;1805;p127"/>
          <p:cNvSpPr/>
          <p:nvPr/>
        </p:nvSpPr>
        <p:spPr>
          <a:xfrm>
            <a:off x="5315325" y="278725"/>
            <a:ext cx="3356100" cy="1432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6" name="Google Shape;1806;p127"/>
          <p:cNvSpPr/>
          <p:nvPr/>
        </p:nvSpPr>
        <p:spPr>
          <a:xfrm>
            <a:off x="5422625" y="3255625"/>
            <a:ext cx="3356100" cy="1586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2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Humoral immunity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1812" name="Google Shape;1812;p128"/>
          <p:cNvSpPr txBox="1">
            <a:spLocks noGrp="1"/>
          </p:cNvSpPr>
          <p:nvPr>
            <p:ph type="body" idx="1"/>
          </p:nvPr>
        </p:nvSpPr>
        <p:spPr>
          <a:xfrm>
            <a:off x="729325" y="1789075"/>
            <a:ext cx="3774300" cy="22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studies show LTNPs have </a:t>
            </a:r>
            <a:r>
              <a:rPr lang="en" b="1">
                <a:solidFill>
                  <a:srgbClr val="3B71CA"/>
                </a:solidFill>
              </a:rPr>
              <a:t>higher rates</a:t>
            </a:r>
            <a:r>
              <a:rPr lang="en"/>
              <a:t> of </a:t>
            </a:r>
            <a:r>
              <a:rPr lang="en" b="1">
                <a:solidFill>
                  <a:srgbClr val="896110"/>
                </a:solidFill>
              </a:rPr>
              <a:t>broad acting neutralizing antibodies</a:t>
            </a:r>
            <a:r>
              <a:rPr lang="en"/>
              <a:t> (</a:t>
            </a:r>
            <a:r>
              <a:rPr lang="en" b="1"/>
              <a:t>NAbs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others </a:t>
            </a:r>
            <a:r>
              <a:rPr lang="en" b="1">
                <a:solidFill>
                  <a:srgbClr val="3B71CA"/>
                </a:solidFill>
              </a:rPr>
              <a:t>could not replicate</a:t>
            </a:r>
            <a:r>
              <a:rPr lang="en"/>
              <a:t> this findings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1813" name="Google Shape;1813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0325" y="76200"/>
            <a:ext cx="1277475" cy="12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4" name="Google Shape;1814;p128"/>
          <p:cNvSpPr/>
          <p:nvPr/>
        </p:nvSpPr>
        <p:spPr>
          <a:xfrm>
            <a:off x="729463" y="1393075"/>
            <a:ext cx="3774300" cy="39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2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Humoral immunity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1820" name="Google Shape;1820;p129"/>
          <p:cNvSpPr txBox="1">
            <a:spLocks noGrp="1"/>
          </p:cNvSpPr>
          <p:nvPr>
            <p:ph type="body" idx="1"/>
          </p:nvPr>
        </p:nvSpPr>
        <p:spPr>
          <a:xfrm>
            <a:off x="729325" y="1789075"/>
            <a:ext cx="3774300" cy="22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studies show LTNPs have </a:t>
            </a:r>
            <a:r>
              <a:rPr lang="en" b="1">
                <a:solidFill>
                  <a:srgbClr val="3B71CA"/>
                </a:solidFill>
              </a:rPr>
              <a:t>higher rates</a:t>
            </a:r>
            <a:r>
              <a:rPr lang="en"/>
              <a:t> of </a:t>
            </a:r>
            <a:r>
              <a:rPr lang="en" b="1">
                <a:solidFill>
                  <a:srgbClr val="896110"/>
                </a:solidFill>
              </a:rPr>
              <a:t>broad acting neutralizing antibodies</a:t>
            </a:r>
            <a:r>
              <a:rPr lang="en"/>
              <a:t> (</a:t>
            </a:r>
            <a:r>
              <a:rPr lang="en" b="1"/>
              <a:t>NAbs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others </a:t>
            </a:r>
            <a:r>
              <a:rPr lang="en" b="1">
                <a:solidFill>
                  <a:srgbClr val="3B71CA"/>
                </a:solidFill>
              </a:rPr>
              <a:t>could not replicate</a:t>
            </a:r>
            <a:r>
              <a:rPr lang="en"/>
              <a:t> this findings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1821" name="Google Shape;1821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0325" y="76200"/>
            <a:ext cx="1277475" cy="12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129"/>
          <p:cNvSpPr txBox="1">
            <a:spLocks noGrp="1"/>
          </p:cNvSpPr>
          <p:nvPr>
            <p:ph type="body" idx="2"/>
          </p:nvPr>
        </p:nvSpPr>
        <p:spPr>
          <a:xfrm>
            <a:off x="4643600" y="1789075"/>
            <a:ext cx="3774300" cy="2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Generally do </a:t>
            </a:r>
            <a:r>
              <a:rPr lang="en" u="sng"/>
              <a:t>not</a:t>
            </a:r>
            <a:r>
              <a:rPr lang="en"/>
              <a:t> have </a:t>
            </a:r>
            <a:r>
              <a:rPr lang="en" i="1"/>
              <a:t>higher rates</a:t>
            </a:r>
            <a:r>
              <a:rPr lang="en"/>
              <a:t> of </a:t>
            </a:r>
            <a:r>
              <a:rPr lang="en" b="1">
                <a:solidFill>
                  <a:srgbClr val="896110"/>
                </a:solidFill>
              </a:rPr>
              <a:t>NAbs</a:t>
            </a:r>
            <a:r>
              <a:rPr lang="en"/>
              <a:t>, but instead the antibodies produced by ECs have </a:t>
            </a:r>
            <a:r>
              <a:rPr lang="en" b="1">
                <a:solidFill>
                  <a:srgbClr val="3B71CA"/>
                </a:solidFill>
              </a:rPr>
              <a:t>unique effector functions</a:t>
            </a:r>
            <a:endParaRPr/>
          </a:p>
        </p:txBody>
      </p:sp>
      <p:sp>
        <p:nvSpPr>
          <p:cNvPr id="1823" name="Google Shape;1823;p129"/>
          <p:cNvSpPr/>
          <p:nvPr/>
        </p:nvSpPr>
        <p:spPr>
          <a:xfrm>
            <a:off x="4643600" y="1393075"/>
            <a:ext cx="3774300" cy="3960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4" name="Google Shape;1824;p129"/>
          <p:cNvSpPr/>
          <p:nvPr/>
        </p:nvSpPr>
        <p:spPr>
          <a:xfrm>
            <a:off x="729463" y="1393075"/>
            <a:ext cx="3774300" cy="39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5" name="Google Shape;1825;p129"/>
          <p:cNvSpPr/>
          <p:nvPr/>
        </p:nvSpPr>
        <p:spPr>
          <a:xfrm>
            <a:off x="649875" y="1299925"/>
            <a:ext cx="3922200" cy="1956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3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Humoral immunity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1831" name="Google Shape;1831;p130"/>
          <p:cNvSpPr txBox="1">
            <a:spLocks noGrp="1"/>
          </p:cNvSpPr>
          <p:nvPr>
            <p:ph type="body" idx="1"/>
          </p:nvPr>
        </p:nvSpPr>
        <p:spPr>
          <a:xfrm>
            <a:off x="729325" y="1789075"/>
            <a:ext cx="3774300" cy="22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studies show LTNPs have </a:t>
            </a:r>
            <a:r>
              <a:rPr lang="en" b="1">
                <a:solidFill>
                  <a:srgbClr val="3B71CA"/>
                </a:solidFill>
              </a:rPr>
              <a:t>higher rates</a:t>
            </a:r>
            <a:r>
              <a:rPr lang="en"/>
              <a:t> of </a:t>
            </a:r>
            <a:r>
              <a:rPr lang="en" b="1">
                <a:solidFill>
                  <a:srgbClr val="896110"/>
                </a:solidFill>
              </a:rPr>
              <a:t>broad acting neutralizing antibodies</a:t>
            </a:r>
            <a:r>
              <a:rPr lang="en"/>
              <a:t> (</a:t>
            </a:r>
            <a:r>
              <a:rPr lang="en" b="1"/>
              <a:t>NAbs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others </a:t>
            </a:r>
            <a:r>
              <a:rPr lang="en" b="1">
                <a:solidFill>
                  <a:srgbClr val="3B71CA"/>
                </a:solidFill>
              </a:rPr>
              <a:t>could not replicate</a:t>
            </a:r>
            <a:r>
              <a:rPr lang="en"/>
              <a:t> this findings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1832" name="Google Shape;1832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0325" y="76200"/>
            <a:ext cx="1277475" cy="12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Google Shape;1833;p130"/>
          <p:cNvSpPr txBox="1">
            <a:spLocks noGrp="1"/>
          </p:cNvSpPr>
          <p:nvPr>
            <p:ph type="body" idx="2"/>
          </p:nvPr>
        </p:nvSpPr>
        <p:spPr>
          <a:xfrm>
            <a:off x="4643600" y="1789075"/>
            <a:ext cx="3774300" cy="2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Generally do </a:t>
            </a:r>
            <a:r>
              <a:rPr lang="en" u="sng"/>
              <a:t>not</a:t>
            </a:r>
            <a:r>
              <a:rPr lang="en"/>
              <a:t> have </a:t>
            </a:r>
            <a:r>
              <a:rPr lang="en" i="1"/>
              <a:t>higher rates</a:t>
            </a:r>
            <a:r>
              <a:rPr lang="en"/>
              <a:t> of </a:t>
            </a:r>
            <a:r>
              <a:rPr lang="en" b="1">
                <a:solidFill>
                  <a:srgbClr val="896110"/>
                </a:solidFill>
              </a:rPr>
              <a:t>NAbs</a:t>
            </a:r>
            <a:r>
              <a:rPr lang="en"/>
              <a:t>, but instead the antibodies produced by ECs have </a:t>
            </a:r>
            <a:r>
              <a:rPr lang="en" b="1">
                <a:solidFill>
                  <a:srgbClr val="3B71CA"/>
                </a:solidFill>
              </a:rPr>
              <a:t>unique effector functions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/>
              <a:t>Namely </a:t>
            </a:r>
            <a:r>
              <a:rPr lang="en" b="1">
                <a:solidFill>
                  <a:srgbClr val="DF382C"/>
                </a:solidFill>
              </a:rPr>
              <a:t>antibody dependent cellular cytotoxicity</a:t>
            </a:r>
            <a:r>
              <a:rPr lang="en"/>
              <a:t>, which targets and kills infected cells </a:t>
            </a:r>
            <a:r>
              <a:rPr lang="en" b="1">
                <a:solidFill>
                  <a:srgbClr val="3B71CA"/>
                </a:solidFill>
              </a:rPr>
              <a:t>by recruiting natural killer cells</a:t>
            </a:r>
            <a:endParaRPr/>
          </a:p>
        </p:txBody>
      </p:sp>
      <p:sp>
        <p:nvSpPr>
          <p:cNvPr id="1834" name="Google Shape;1834;p130"/>
          <p:cNvSpPr/>
          <p:nvPr/>
        </p:nvSpPr>
        <p:spPr>
          <a:xfrm>
            <a:off x="4643600" y="1393075"/>
            <a:ext cx="3774300" cy="3960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5" name="Google Shape;1835;p130"/>
          <p:cNvSpPr/>
          <p:nvPr/>
        </p:nvSpPr>
        <p:spPr>
          <a:xfrm>
            <a:off x="729463" y="1393075"/>
            <a:ext cx="3774300" cy="39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6" name="Google Shape;1836;p130"/>
          <p:cNvSpPr/>
          <p:nvPr/>
        </p:nvSpPr>
        <p:spPr>
          <a:xfrm>
            <a:off x="649875" y="1299925"/>
            <a:ext cx="3922200" cy="1988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13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842" name="Google Shape;1842;p13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0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ECs, HIV proviruses are </a:t>
            </a:r>
            <a:r>
              <a:rPr lang="en" b="1">
                <a:solidFill>
                  <a:srgbClr val="3B71CA"/>
                </a:solidFill>
              </a:rPr>
              <a:t>disproportionately</a:t>
            </a:r>
            <a:r>
              <a:rPr lang="en"/>
              <a:t> found </a:t>
            </a:r>
            <a:r>
              <a:rPr lang="en" b="1"/>
              <a:t>integrated into </a:t>
            </a:r>
            <a:r>
              <a:rPr lang="en" b="1">
                <a:solidFill>
                  <a:srgbClr val="3B71CA"/>
                </a:solidFill>
              </a:rPr>
              <a:t>non-coding regions</a:t>
            </a:r>
            <a:r>
              <a:rPr lang="en"/>
              <a:t> (“gene deserts”; e.g. heterochromatin)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3" name="Google Shape;1843;p131"/>
          <p:cNvPicPr preferRelativeResize="0"/>
          <p:nvPr/>
        </p:nvPicPr>
        <p:blipFill rotWithShape="1">
          <a:blip r:embed="rId5">
            <a:alphaModFix/>
          </a:blip>
          <a:srcRect t="566" r="388"/>
          <a:stretch/>
        </p:blipFill>
        <p:spPr>
          <a:xfrm>
            <a:off x="4656175" y="1448875"/>
            <a:ext cx="4003525" cy="354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3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850" name="Google Shape;1850;p13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0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ECs, HIV proviruses are </a:t>
            </a:r>
            <a:r>
              <a:rPr lang="en" b="1">
                <a:solidFill>
                  <a:srgbClr val="3B71CA"/>
                </a:solidFill>
              </a:rPr>
              <a:t>disproportionately</a:t>
            </a:r>
            <a:r>
              <a:rPr lang="en"/>
              <a:t> found </a:t>
            </a:r>
            <a:r>
              <a:rPr lang="en" b="1"/>
              <a:t>integrated into </a:t>
            </a:r>
            <a:r>
              <a:rPr lang="en" b="1">
                <a:solidFill>
                  <a:srgbClr val="3B71CA"/>
                </a:solidFill>
              </a:rPr>
              <a:t>non-coding regions</a:t>
            </a:r>
            <a:r>
              <a:rPr lang="en"/>
              <a:t> (“gene deserts”; e.g. </a:t>
            </a:r>
            <a:r>
              <a:rPr lang="en" u="sng"/>
              <a:t>heterochromatin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Non-controllers (on ART) are more likely to have integration into </a:t>
            </a:r>
            <a:r>
              <a:rPr lang="en" u="sng"/>
              <a:t>euchromatin</a:t>
            </a:r>
            <a:r>
              <a:rPr lang="en"/>
              <a:t> → more prone to reactivation</a:t>
            </a:r>
            <a:endParaRPr/>
          </a:p>
        </p:txBody>
      </p:sp>
      <p:pic>
        <p:nvPicPr>
          <p:cNvPr id="1851" name="Google Shape;1851;p132"/>
          <p:cNvPicPr preferRelativeResize="0"/>
          <p:nvPr/>
        </p:nvPicPr>
        <p:blipFill rotWithShape="1">
          <a:blip r:embed="rId5">
            <a:alphaModFix/>
          </a:blip>
          <a:srcRect t="566" r="388"/>
          <a:stretch/>
        </p:blipFill>
        <p:spPr>
          <a:xfrm>
            <a:off x="4656175" y="1448875"/>
            <a:ext cx="4003525" cy="3542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2" name="Google Shape;1852;p132"/>
          <p:cNvCxnSpPr/>
          <p:nvPr/>
        </p:nvCxnSpPr>
        <p:spPr>
          <a:xfrm>
            <a:off x="3803775" y="2092900"/>
            <a:ext cx="2765700" cy="11628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3" name="Google Shape;1853;p132"/>
          <p:cNvCxnSpPr/>
          <p:nvPr/>
        </p:nvCxnSpPr>
        <p:spPr>
          <a:xfrm>
            <a:off x="3803775" y="2798850"/>
            <a:ext cx="1320600" cy="7392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4" name="Google Shape;1854;p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body" idx="2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/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(diagnosed 7 years ago)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She has had </a:t>
            </a:r>
            <a:r>
              <a:rPr lang="en" b="1"/>
              <a:t>difficulty with keeping appointments</a:t>
            </a:r>
            <a:r>
              <a:rPr lang="en"/>
              <a:t> and has </a:t>
            </a:r>
            <a:r>
              <a:rPr lang="en" b="1">
                <a:solidFill>
                  <a:srgbClr val="DF382C"/>
                </a:solidFill>
              </a:rPr>
              <a:t>not been on ART </a:t>
            </a:r>
            <a:r>
              <a:rPr lang="en" b="1"/>
              <a:t>for awhile</a:t>
            </a:r>
            <a:r>
              <a:rPr lang="en"/>
              <a:t> (details unclear) because "</a:t>
            </a:r>
            <a:r>
              <a:rPr lang="en" b="1">
                <a:solidFill>
                  <a:srgbClr val="8E44AD"/>
                </a:solidFill>
              </a:rPr>
              <a:t>she feels fine</a:t>
            </a:r>
            <a:r>
              <a:rPr lang="en"/>
              <a:t> &amp; doesn't need ART"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grpSp>
        <p:nvGrpSpPr>
          <p:cNvPr id="180" name="Google Shape;180;p25"/>
          <p:cNvGrpSpPr/>
          <p:nvPr/>
        </p:nvGrpSpPr>
        <p:grpSpPr>
          <a:xfrm>
            <a:off x="4968000" y="641203"/>
            <a:ext cx="4094300" cy="1803055"/>
            <a:chOff x="3978500" y="946003"/>
            <a:chExt cx="4094300" cy="1803055"/>
          </a:xfrm>
        </p:grpSpPr>
        <p:grpSp>
          <p:nvGrpSpPr>
            <p:cNvPr id="181" name="Google Shape;181;p25"/>
            <p:cNvGrpSpPr/>
            <p:nvPr/>
          </p:nvGrpSpPr>
          <p:grpSpPr>
            <a:xfrm>
              <a:off x="4734025" y="1140951"/>
              <a:ext cx="529800" cy="1608108"/>
              <a:chOff x="4318975" y="1083450"/>
              <a:chExt cx="529800" cy="1190045"/>
            </a:xfrm>
          </p:grpSpPr>
          <p:sp>
            <p:nvSpPr>
              <p:cNvPr id="182" name="Google Shape;182;p25"/>
              <p:cNvSpPr/>
              <p:nvPr/>
            </p:nvSpPr>
            <p:spPr>
              <a:xfrm>
                <a:off x="4517125" y="1086095"/>
                <a:ext cx="133500" cy="11874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3" name="Google Shape;183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84" name="Google Shape;184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25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-7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p25"/>
          <p:cNvGrpSpPr/>
          <p:nvPr/>
        </p:nvGrpSpPr>
        <p:grpSpPr>
          <a:xfrm>
            <a:off x="4968000" y="2238617"/>
            <a:ext cx="4094300" cy="589327"/>
            <a:chOff x="3978500" y="946003"/>
            <a:chExt cx="4094300" cy="589327"/>
          </a:xfrm>
        </p:grpSpPr>
        <p:grpSp>
          <p:nvGrpSpPr>
            <p:cNvPr id="188" name="Google Shape;188;p25"/>
            <p:cNvGrpSpPr/>
            <p:nvPr/>
          </p:nvGrpSpPr>
          <p:grpSpPr>
            <a:xfrm>
              <a:off x="4734025" y="1140951"/>
              <a:ext cx="529800" cy="394380"/>
              <a:chOff x="4318975" y="1083450"/>
              <a:chExt cx="529800" cy="291852"/>
            </a:xfrm>
          </p:grpSpPr>
          <p:sp>
            <p:nvSpPr>
              <p:cNvPr id="189" name="Google Shape;189;p25"/>
              <p:cNvSpPr/>
              <p:nvPr/>
            </p:nvSpPr>
            <p:spPr>
              <a:xfrm>
                <a:off x="4517125" y="1086102"/>
                <a:ext cx="133500" cy="2892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0" name="Google Shape;190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1" name="Google Shape;191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Became pregnant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-32 weeks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p25"/>
          <p:cNvGrpSpPr/>
          <p:nvPr/>
        </p:nvGrpSpPr>
        <p:grpSpPr>
          <a:xfrm>
            <a:off x="4968000" y="2627122"/>
            <a:ext cx="4094300" cy="686945"/>
            <a:chOff x="3978500" y="946003"/>
            <a:chExt cx="4094300" cy="686945"/>
          </a:xfrm>
        </p:grpSpPr>
        <p:grpSp>
          <p:nvGrpSpPr>
            <p:cNvPr id="194" name="Google Shape;194;p25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195" name="Google Shape;195;p25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6" name="Google Shape;196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7" name="Google Shape;197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Presenting to clinic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25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200" name="Google Shape;200;p25"/>
          <p:cNvGraphicFramePr/>
          <p:nvPr/>
        </p:nvGraphicFramePr>
        <p:xfrm>
          <a:off x="4796063" y="3589575"/>
          <a:ext cx="225440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7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CD4/CD8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CD8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940 (47%)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(37%)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CD4:CD8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1" name="Google Shape;201;p25"/>
          <p:cNvGraphicFramePr/>
          <p:nvPr/>
        </p:nvGraphicFramePr>
        <p:xfrm>
          <a:off x="7280388" y="3589575"/>
          <a:ext cx="174685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 b="1">
                        <a:solidFill>
                          <a:srgbClr val="8E44AD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 VL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2.45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2" name="Google Shape;202;p25"/>
          <p:cNvGrpSpPr/>
          <p:nvPr/>
        </p:nvGrpSpPr>
        <p:grpSpPr>
          <a:xfrm>
            <a:off x="5665333" y="1407209"/>
            <a:ext cx="645079" cy="475349"/>
            <a:chOff x="5665485" y="1483395"/>
            <a:chExt cx="645079" cy="623900"/>
          </a:xfrm>
        </p:grpSpPr>
        <p:sp>
          <p:nvSpPr>
            <p:cNvPr id="203" name="Google Shape;203;p25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6" name="Google Shape;206;p25"/>
          <p:cNvSpPr/>
          <p:nvPr/>
        </p:nvSpPr>
        <p:spPr>
          <a:xfrm>
            <a:off x="6202450" y="899725"/>
            <a:ext cx="326400" cy="1451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6528850" y="1407275"/>
            <a:ext cx="15765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Details unclear, but minimal time on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13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860" name="Google Shape;1860;p13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2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ECs, HIV proviruses are </a:t>
            </a:r>
            <a:r>
              <a:rPr lang="en" b="1">
                <a:solidFill>
                  <a:srgbClr val="3B71CA"/>
                </a:solidFill>
              </a:rPr>
              <a:t>disproportionately</a:t>
            </a:r>
            <a:r>
              <a:rPr lang="en"/>
              <a:t> found </a:t>
            </a:r>
            <a:r>
              <a:rPr lang="en" b="1"/>
              <a:t>integrated into </a:t>
            </a:r>
            <a:r>
              <a:rPr lang="en" b="1">
                <a:solidFill>
                  <a:srgbClr val="3B71CA"/>
                </a:solidFill>
              </a:rPr>
              <a:t>non-coding regions</a:t>
            </a:r>
            <a:r>
              <a:rPr lang="en"/>
              <a:t> (“gene deserts”; e.g. heterochromatin)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Non-controllers (on ART) are more likely to have integration into euchromatin → more prone to reactivation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</a:t>
            </a:r>
            <a:r>
              <a:rPr lang="en" b="1"/>
              <a:t>partially explains </a:t>
            </a:r>
            <a:r>
              <a:rPr lang="en" b="1">
                <a:solidFill>
                  <a:srgbClr val="DF382C"/>
                </a:solidFill>
              </a:rPr>
              <a:t>why ECs have undetectable viral loads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of their </a:t>
            </a:r>
            <a:r>
              <a:rPr lang="en" b="1" i="1"/>
              <a:t>actively</a:t>
            </a:r>
            <a:r>
              <a:rPr lang="en" b="1"/>
              <a:t> infected cells</a:t>
            </a:r>
            <a:r>
              <a:rPr lang="en"/>
              <a:t> </a:t>
            </a:r>
            <a:r>
              <a:rPr lang="en" b="1"/>
              <a:t>are being killed</a:t>
            </a:r>
            <a:r>
              <a:rPr lang="en"/>
              <a:t> by CD8 cells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Their </a:t>
            </a:r>
            <a:r>
              <a:rPr lang="en" b="1"/>
              <a:t>latent reservoir</a:t>
            </a:r>
            <a:r>
              <a:rPr lang="en"/>
              <a:t> “genome” is </a:t>
            </a:r>
            <a:r>
              <a:rPr lang="en" b="1"/>
              <a:t>not transcribed</a:t>
            </a:r>
            <a:endParaRPr b="1"/>
          </a:p>
        </p:txBody>
      </p:sp>
      <p:pic>
        <p:nvPicPr>
          <p:cNvPr id="1861" name="Google Shape;1861;p133"/>
          <p:cNvPicPr preferRelativeResize="0"/>
          <p:nvPr/>
        </p:nvPicPr>
        <p:blipFill rotWithShape="1">
          <a:blip r:embed="rId5">
            <a:alphaModFix/>
          </a:blip>
          <a:srcRect t="566" r="388"/>
          <a:stretch/>
        </p:blipFill>
        <p:spPr>
          <a:xfrm>
            <a:off x="4656175" y="1448875"/>
            <a:ext cx="4003525" cy="354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2" name="Google Shape;1862;p133"/>
          <p:cNvSpPr/>
          <p:nvPr/>
        </p:nvSpPr>
        <p:spPr>
          <a:xfrm>
            <a:off x="808625" y="1393075"/>
            <a:ext cx="3609600" cy="1594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3" name="Google Shape;1863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13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869" name="Google Shape;1869;p13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0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ECs, HIV proviruses are </a:t>
            </a:r>
            <a:r>
              <a:rPr lang="en" b="1">
                <a:solidFill>
                  <a:srgbClr val="3B71CA"/>
                </a:solidFill>
              </a:rPr>
              <a:t>disproportionately</a:t>
            </a:r>
            <a:r>
              <a:rPr lang="en"/>
              <a:t> found </a:t>
            </a:r>
            <a:r>
              <a:rPr lang="en" b="1"/>
              <a:t>integrated into </a:t>
            </a:r>
            <a:r>
              <a:rPr lang="en" b="1">
                <a:solidFill>
                  <a:srgbClr val="3B71CA"/>
                </a:solidFill>
              </a:rPr>
              <a:t>non-coding regions</a:t>
            </a:r>
            <a:r>
              <a:rPr lang="en"/>
              <a:t> (“gene deserts”; e.g. heterochromatin)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Interestingly, </a:t>
            </a:r>
            <a:r>
              <a:rPr lang="en" b="1">
                <a:solidFill>
                  <a:srgbClr val="DF382C"/>
                </a:solidFill>
              </a:rPr>
              <a:t>after prolonged ART</a:t>
            </a:r>
            <a:r>
              <a:rPr lang="en"/>
              <a:t> (&gt;20 years), the </a:t>
            </a:r>
            <a:r>
              <a:rPr lang="en" b="1">
                <a:solidFill>
                  <a:srgbClr val="3B71CA"/>
                </a:solidFill>
              </a:rPr>
              <a:t>sites of integration</a:t>
            </a:r>
            <a:r>
              <a:rPr lang="en"/>
              <a:t> begins to </a:t>
            </a:r>
            <a:r>
              <a:rPr lang="en" b="1">
                <a:solidFill>
                  <a:srgbClr val="3B71CA"/>
                </a:solidFill>
              </a:rPr>
              <a:t>mimic elite controllers</a:t>
            </a:r>
            <a:endParaRPr b="1">
              <a:solidFill>
                <a:srgbClr val="3B71C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Both cases are thought to be </a:t>
            </a:r>
            <a:r>
              <a:rPr lang="en" b="1">
                <a:solidFill>
                  <a:schemeClr val="lt1"/>
                </a:solidFill>
              </a:rPr>
              <a:t>a result of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b="1">
                <a:solidFill>
                  <a:schemeClr val="lt1"/>
                </a:solidFill>
              </a:rPr>
              <a:t>selective pressure from the immune system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870" name="Google Shape;1870;p134"/>
          <p:cNvPicPr preferRelativeResize="0"/>
          <p:nvPr/>
        </p:nvPicPr>
        <p:blipFill rotWithShape="1">
          <a:blip r:embed="rId5">
            <a:alphaModFix/>
          </a:blip>
          <a:srcRect t="566" r="388"/>
          <a:stretch/>
        </p:blipFill>
        <p:spPr>
          <a:xfrm>
            <a:off x="4656175" y="1448875"/>
            <a:ext cx="4003525" cy="354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134"/>
          <p:cNvSpPr/>
          <p:nvPr/>
        </p:nvSpPr>
        <p:spPr>
          <a:xfrm>
            <a:off x="808625" y="1393075"/>
            <a:ext cx="3609600" cy="807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72" name="Google Shape;1872;p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134"/>
          <p:cNvSpPr/>
          <p:nvPr/>
        </p:nvSpPr>
        <p:spPr>
          <a:xfrm>
            <a:off x="4572000" y="1393075"/>
            <a:ext cx="4286700" cy="3660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13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879" name="Google Shape;1879;p13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0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ECs, HIV proviruses are </a:t>
            </a:r>
            <a:r>
              <a:rPr lang="en" b="1">
                <a:solidFill>
                  <a:srgbClr val="3B71CA"/>
                </a:solidFill>
              </a:rPr>
              <a:t>disproportionately</a:t>
            </a:r>
            <a:r>
              <a:rPr lang="en"/>
              <a:t> found </a:t>
            </a:r>
            <a:r>
              <a:rPr lang="en" b="1"/>
              <a:t>integrated into </a:t>
            </a:r>
            <a:r>
              <a:rPr lang="en" b="1">
                <a:solidFill>
                  <a:srgbClr val="3B71CA"/>
                </a:solidFill>
              </a:rPr>
              <a:t>non-coding regions</a:t>
            </a:r>
            <a:r>
              <a:rPr lang="en"/>
              <a:t> (“gene deserts”; e.g. heterochromatin)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Interestingly, </a:t>
            </a:r>
            <a:r>
              <a:rPr lang="en" b="1">
                <a:solidFill>
                  <a:srgbClr val="DF382C"/>
                </a:solidFill>
              </a:rPr>
              <a:t>after prolonged ART</a:t>
            </a:r>
            <a:r>
              <a:rPr lang="en"/>
              <a:t> (&gt;20 years), the </a:t>
            </a:r>
            <a:r>
              <a:rPr lang="en" b="1">
                <a:solidFill>
                  <a:srgbClr val="3B71CA"/>
                </a:solidFill>
              </a:rPr>
              <a:t>sites of integration</a:t>
            </a:r>
            <a:r>
              <a:rPr lang="en"/>
              <a:t> begins to </a:t>
            </a:r>
            <a:r>
              <a:rPr lang="en" b="1">
                <a:solidFill>
                  <a:srgbClr val="3B71CA"/>
                </a:solidFill>
              </a:rPr>
              <a:t>mimic elite controllers</a:t>
            </a:r>
            <a:endParaRPr b="1">
              <a:solidFill>
                <a:srgbClr val="3B71C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Both cases are thought to be </a:t>
            </a:r>
            <a:r>
              <a:rPr lang="en" b="1"/>
              <a:t>a result of</a:t>
            </a:r>
            <a:r>
              <a:rPr lang="en"/>
              <a:t> </a:t>
            </a:r>
            <a:r>
              <a:rPr lang="en" b="1">
                <a:solidFill>
                  <a:srgbClr val="DF382C"/>
                </a:solidFill>
              </a:rPr>
              <a:t>selective pressure</a:t>
            </a:r>
            <a:r>
              <a:rPr lang="en" b="1"/>
              <a:t> from the immune system</a:t>
            </a:r>
            <a:endParaRPr b="1"/>
          </a:p>
        </p:txBody>
      </p:sp>
      <p:pic>
        <p:nvPicPr>
          <p:cNvPr id="1880" name="Google Shape;1880;p135"/>
          <p:cNvPicPr preferRelativeResize="0"/>
          <p:nvPr/>
        </p:nvPicPr>
        <p:blipFill rotWithShape="1">
          <a:blip r:embed="rId5">
            <a:alphaModFix/>
          </a:blip>
          <a:srcRect t="566" r="388"/>
          <a:stretch/>
        </p:blipFill>
        <p:spPr>
          <a:xfrm>
            <a:off x="4656175" y="1448875"/>
            <a:ext cx="4003525" cy="354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1" name="Google Shape;1881;p135"/>
          <p:cNvSpPr/>
          <p:nvPr/>
        </p:nvSpPr>
        <p:spPr>
          <a:xfrm>
            <a:off x="808625" y="1393075"/>
            <a:ext cx="3609600" cy="1621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2" name="Google Shape;1882;p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3" name="Google Shape;1883;p135"/>
          <p:cNvSpPr/>
          <p:nvPr/>
        </p:nvSpPr>
        <p:spPr>
          <a:xfrm>
            <a:off x="4572000" y="1393075"/>
            <a:ext cx="4286700" cy="3660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13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889" name="Google Shape;1889;p136" title="HIV_selectivepressur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0" y="153870"/>
            <a:ext cx="9143999" cy="498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136" title="HIV_selectivepressure.png"/>
          <p:cNvPicPr preferRelativeResize="0"/>
          <p:nvPr/>
        </p:nvPicPr>
        <p:blipFill rotWithShape="1">
          <a:blip r:embed="rId5">
            <a:alphaModFix/>
          </a:blip>
          <a:srcRect b="97140"/>
          <a:stretch/>
        </p:blipFill>
        <p:spPr>
          <a:xfrm>
            <a:off x="0" y="7"/>
            <a:ext cx="9143999" cy="2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1" name="Google Shape;1891;p136" title="HIV_selectivepressure.png"/>
          <p:cNvPicPr preferRelativeResize="0"/>
          <p:nvPr/>
        </p:nvPicPr>
        <p:blipFill rotWithShape="1">
          <a:blip r:embed="rId5">
            <a:alphaModFix/>
          </a:blip>
          <a:srcRect b="97140"/>
          <a:stretch/>
        </p:blipFill>
        <p:spPr>
          <a:xfrm>
            <a:off x="1650" y="4230232"/>
            <a:ext cx="9143999" cy="84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2" name="Google Shape;1892;p136"/>
          <p:cNvSpPr/>
          <p:nvPr/>
        </p:nvSpPr>
        <p:spPr>
          <a:xfrm>
            <a:off x="2998175" y="1461700"/>
            <a:ext cx="6145800" cy="2848800"/>
          </a:xfrm>
          <a:prstGeom prst="rect">
            <a:avLst/>
          </a:prstGeom>
          <a:solidFill>
            <a:srgbClr val="FE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3" name="Google Shape;1893;p136"/>
          <p:cNvSpPr/>
          <p:nvPr/>
        </p:nvSpPr>
        <p:spPr>
          <a:xfrm>
            <a:off x="-25" y="4297275"/>
            <a:ext cx="9144000" cy="844200"/>
          </a:xfrm>
          <a:prstGeom prst="rect">
            <a:avLst/>
          </a:prstGeom>
          <a:solidFill>
            <a:srgbClr val="FE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13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899" name="Google Shape;1899;p137" title="HIV_selectivepressur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0" y="153870"/>
            <a:ext cx="9143999" cy="498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0" name="Google Shape;1900;p137" title="HIV_selectivepressure.png"/>
          <p:cNvPicPr preferRelativeResize="0"/>
          <p:nvPr/>
        </p:nvPicPr>
        <p:blipFill rotWithShape="1">
          <a:blip r:embed="rId5">
            <a:alphaModFix/>
          </a:blip>
          <a:srcRect b="97140"/>
          <a:stretch/>
        </p:blipFill>
        <p:spPr>
          <a:xfrm>
            <a:off x="0" y="7"/>
            <a:ext cx="9143999" cy="2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1" name="Google Shape;1901;p137" title="HIV_selectivepressure.png"/>
          <p:cNvPicPr preferRelativeResize="0"/>
          <p:nvPr/>
        </p:nvPicPr>
        <p:blipFill rotWithShape="1">
          <a:blip r:embed="rId5">
            <a:alphaModFix/>
          </a:blip>
          <a:srcRect b="97140"/>
          <a:stretch/>
        </p:blipFill>
        <p:spPr>
          <a:xfrm>
            <a:off x="1650" y="4230232"/>
            <a:ext cx="9143999" cy="84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02" name="Google Shape;1902;p137"/>
          <p:cNvSpPr/>
          <p:nvPr/>
        </p:nvSpPr>
        <p:spPr>
          <a:xfrm>
            <a:off x="6361775" y="1461700"/>
            <a:ext cx="2782200" cy="2848800"/>
          </a:xfrm>
          <a:prstGeom prst="rect">
            <a:avLst/>
          </a:prstGeom>
          <a:solidFill>
            <a:srgbClr val="FE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3" name="Google Shape;1903;p137"/>
          <p:cNvSpPr/>
          <p:nvPr/>
        </p:nvSpPr>
        <p:spPr>
          <a:xfrm>
            <a:off x="1650" y="1414775"/>
            <a:ext cx="2979900" cy="2848800"/>
          </a:xfrm>
          <a:prstGeom prst="rect">
            <a:avLst/>
          </a:prstGeom>
          <a:solidFill>
            <a:srgbClr val="FEFFFA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4" name="Google Shape;1904;p137"/>
          <p:cNvSpPr/>
          <p:nvPr/>
        </p:nvSpPr>
        <p:spPr>
          <a:xfrm>
            <a:off x="0" y="4297275"/>
            <a:ext cx="9144000" cy="844200"/>
          </a:xfrm>
          <a:prstGeom prst="rect">
            <a:avLst/>
          </a:prstGeom>
          <a:solidFill>
            <a:srgbClr val="FEFFFA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5" name="Google Shape;1905;p137"/>
          <p:cNvSpPr/>
          <p:nvPr/>
        </p:nvSpPr>
        <p:spPr>
          <a:xfrm>
            <a:off x="137450" y="512400"/>
            <a:ext cx="8599500" cy="949200"/>
          </a:xfrm>
          <a:prstGeom prst="rect">
            <a:avLst/>
          </a:prstGeom>
          <a:solidFill>
            <a:srgbClr val="FEFFFA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13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Location of integration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911" name="Google Shape;1911;p138" title="HIV_selectivepressur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0" y="153870"/>
            <a:ext cx="9143999" cy="498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2" name="Google Shape;1912;p138" title="HIV_selectivepressure.png"/>
          <p:cNvPicPr preferRelativeResize="0"/>
          <p:nvPr/>
        </p:nvPicPr>
        <p:blipFill rotWithShape="1">
          <a:blip r:embed="rId5">
            <a:alphaModFix/>
          </a:blip>
          <a:srcRect b="97140"/>
          <a:stretch/>
        </p:blipFill>
        <p:spPr>
          <a:xfrm>
            <a:off x="0" y="7"/>
            <a:ext cx="9143999" cy="2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3" name="Google Shape;1913;p138"/>
          <p:cNvSpPr/>
          <p:nvPr/>
        </p:nvSpPr>
        <p:spPr>
          <a:xfrm>
            <a:off x="137450" y="512400"/>
            <a:ext cx="8599500" cy="949200"/>
          </a:xfrm>
          <a:prstGeom prst="rect">
            <a:avLst/>
          </a:prstGeom>
          <a:solidFill>
            <a:srgbClr val="FEFFFA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3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Summary</a:t>
            </a:r>
            <a:endParaRPr/>
          </a:p>
        </p:txBody>
      </p:sp>
      <p:sp>
        <p:nvSpPr>
          <p:cNvPr id="1919" name="Google Shape;1919;p139"/>
          <p:cNvSpPr/>
          <p:nvPr/>
        </p:nvSpPr>
        <p:spPr>
          <a:xfrm>
            <a:off x="1374350" y="1393100"/>
            <a:ext cx="3117000" cy="6327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✗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Is it related to their virus?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rare cases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(Sydney blood bank)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20" name="Google Shape;1920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50" y="1434913"/>
            <a:ext cx="632725" cy="6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1" name="Google Shape;1921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50" y="2327863"/>
            <a:ext cx="764075" cy="7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2" name="Google Shape;1922;p139"/>
          <p:cNvSpPr/>
          <p:nvPr/>
        </p:nvSpPr>
        <p:spPr>
          <a:xfrm>
            <a:off x="1374350" y="2208750"/>
            <a:ext cx="3117000" cy="10023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✗ 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Produce more antibodies?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Mixed data on the 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amount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antibodies, but some studies showed ECs have Abs that help with ADCC via NK cells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23" name="Google Shape;1923;p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75" y="3732326"/>
            <a:ext cx="821225" cy="8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4" name="Google Shape;1924;p139"/>
          <p:cNvSpPr/>
          <p:nvPr/>
        </p:nvSpPr>
        <p:spPr>
          <a:xfrm>
            <a:off x="1374350" y="3394000"/>
            <a:ext cx="3117000" cy="14979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Site of HIV integration?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Integration into </a:t>
            </a: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transcriptionally repressed areas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the host genome likely contributes ECs ability to have undetectable VL, but this may be a selective consequence from their elite control (not the cause of it)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14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Summary</a:t>
            </a:r>
            <a:endParaRPr/>
          </a:p>
        </p:txBody>
      </p:sp>
      <p:sp>
        <p:nvSpPr>
          <p:cNvPr id="1930" name="Google Shape;1930;p140"/>
          <p:cNvSpPr/>
          <p:nvPr/>
        </p:nvSpPr>
        <p:spPr>
          <a:xfrm>
            <a:off x="1374350" y="1393100"/>
            <a:ext cx="3117000" cy="6327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✗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Is it related to their virus?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rare cases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(Sydney blood bank)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1" name="Google Shape;1931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50" y="1434913"/>
            <a:ext cx="632725" cy="6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2" name="Google Shape;1932;p140"/>
          <p:cNvSpPr/>
          <p:nvPr/>
        </p:nvSpPr>
        <p:spPr>
          <a:xfrm>
            <a:off x="5524825" y="1775100"/>
            <a:ext cx="3288000" cy="13476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Host genetics? </a:t>
            </a:r>
            <a:r>
              <a:rPr lang="en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(MHC-I)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Strong association with 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HLA*B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B57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 in LTNPs, especially when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heterozygous alleles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since can better bind to fragments of HIV in infected cells →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allows CD8 cells to kill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infected cells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3" name="Google Shape;1933;p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925" y="2035673"/>
            <a:ext cx="821225" cy="8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4" name="Google Shape;1934;p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850" y="2327863"/>
            <a:ext cx="764075" cy="7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5" name="Google Shape;1935;p140"/>
          <p:cNvSpPr/>
          <p:nvPr/>
        </p:nvSpPr>
        <p:spPr>
          <a:xfrm>
            <a:off x="1374350" y="2208750"/>
            <a:ext cx="3117000" cy="10023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✗ 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Produce more antibodies?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Mixed data on the 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amount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antibodies, but some studies showed ECs have Abs that help with ADCC via NK cells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6" name="Google Shape;1936;p140"/>
          <p:cNvSpPr/>
          <p:nvPr/>
        </p:nvSpPr>
        <p:spPr>
          <a:xfrm>
            <a:off x="5524825" y="3248025"/>
            <a:ext cx="3288000" cy="13476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✓✓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Cellular immunity </a:t>
            </a:r>
            <a:r>
              <a:rPr lang="en" sz="1200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(CD8 &gt;&gt; CD4)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CD8 cytotoxic T cells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in LTNP/ECs are 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phenotypically </a:t>
            </a:r>
            <a:r>
              <a:rPr lang="en" sz="12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polyfunctional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(better at killing infected CD4 in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 action="ppaction://hlinksldjump"/>
              </a:rPr>
              <a:t>a number of ways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). CD4 cells likely play a minimal role in control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7" name="Google Shape;1937;p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5924" y="3458771"/>
            <a:ext cx="845050" cy="84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8" name="Google Shape;1938;p1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475" y="3732326"/>
            <a:ext cx="821225" cy="8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9" name="Google Shape;1939;p140"/>
          <p:cNvSpPr/>
          <p:nvPr/>
        </p:nvSpPr>
        <p:spPr>
          <a:xfrm>
            <a:off x="1374350" y="3394000"/>
            <a:ext cx="3117000" cy="14979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Site of HIV integration?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Integration into </a:t>
            </a: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transcriptionally repressed areas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the host genome likely contributes ECs ability to have undetectable VL, but this may be a selective consequence from their elite control (not the cause of it)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0" name="Google Shape;1940;p140"/>
          <p:cNvSpPr/>
          <p:nvPr/>
        </p:nvSpPr>
        <p:spPr>
          <a:xfrm>
            <a:off x="371500" y="1284900"/>
            <a:ext cx="4284300" cy="3779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14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mechanism? </a:t>
            </a:r>
            <a:r>
              <a:rPr lang="en">
                <a:solidFill>
                  <a:srgbClr val="858585"/>
                </a:solidFill>
              </a:rPr>
              <a:t>(speculative)</a:t>
            </a:r>
            <a:endParaRPr/>
          </a:p>
        </p:txBody>
      </p:sp>
      <p:sp>
        <p:nvSpPr>
          <p:cNvPr id="1946" name="Google Shape;1946;p141"/>
          <p:cNvSpPr/>
          <p:nvPr/>
        </p:nvSpPr>
        <p:spPr>
          <a:xfrm>
            <a:off x="905625" y="2104538"/>
            <a:ext cx="1592700" cy="1002300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Host genetics </a:t>
            </a:r>
            <a:r>
              <a:rPr lang="en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(MHC-I)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Encodes for 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more effective CD8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cells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7" name="Google Shape;1947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590" y="1384595"/>
            <a:ext cx="650775" cy="65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141"/>
          <p:cNvSpPr/>
          <p:nvPr/>
        </p:nvSpPr>
        <p:spPr>
          <a:xfrm>
            <a:off x="3185900" y="2008988"/>
            <a:ext cx="2157600" cy="1193400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Cellular immunity </a:t>
            </a:r>
            <a:r>
              <a:rPr lang="en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(CD8)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C4C64"/>
                </a:solidFill>
                <a:latin typeface="Open Sans"/>
                <a:ea typeface="Open Sans"/>
                <a:cs typeface="Open Sans"/>
                <a:sym typeface="Open Sans"/>
              </a:rPr>
              <a:t>Polyfunctional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CD8 T cells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better at killing infected cells that express HIV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9" name="Google Shape;1949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150" y="1324962"/>
            <a:ext cx="650775" cy="6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0" name="Google Shape;1950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525" y="1293300"/>
            <a:ext cx="650775" cy="6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1" name="Google Shape;1951;p141"/>
          <p:cNvSpPr/>
          <p:nvPr/>
        </p:nvSpPr>
        <p:spPr>
          <a:xfrm>
            <a:off x="6031075" y="2035388"/>
            <a:ext cx="2556600" cy="1140600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Site of HIV integration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Selective pressure created to favor cells with HIV integrated into </a:t>
            </a: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transcriptionally repressed areas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2" name="Google Shape;1952;p141"/>
          <p:cNvSpPr txBox="1"/>
          <p:nvPr/>
        </p:nvSpPr>
        <p:spPr>
          <a:xfrm>
            <a:off x="3370075" y="3679200"/>
            <a:ext cx="520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↓ expression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HIV →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fewer chances to mutate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(and less likely to have virologic escape from the CD8 cells)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3" name="Google Shape;1953;p141"/>
          <p:cNvSpPr/>
          <p:nvPr/>
        </p:nvSpPr>
        <p:spPr>
          <a:xfrm rot="-5400000">
            <a:off x="5761525" y="800600"/>
            <a:ext cx="282300" cy="533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54" name="Google Shape;1954;p141"/>
          <p:cNvCxnSpPr>
            <a:stCxn id="1946" idx="3"/>
            <a:endCxn id="1948" idx="1"/>
          </p:cNvCxnSpPr>
          <p:nvPr/>
        </p:nvCxnSpPr>
        <p:spPr>
          <a:xfrm>
            <a:off x="2498325" y="2605688"/>
            <a:ext cx="68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5" name="Google Shape;1955;p141"/>
          <p:cNvCxnSpPr>
            <a:stCxn id="1948" idx="3"/>
            <a:endCxn id="1951" idx="1"/>
          </p:cNvCxnSpPr>
          <p:nvPr/>
        </p:nvCxnSpPr>
        <p:spPr>
          <a:xfrm>
            <a:off x="5343500" y="2605688"/>
            <a:ext cx="68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6" name="Google Shape;1956;p141"/>
          <p:cNvSpPr/>
          <p:nvPr/>
        </p:nvSpPr>
        <p:spPr>
          <a:xfrm>
            <a:off x="828350" y="3625950"/>
            <a:ext cx="1746300" cy="701100"/>
          </a:xfrm>
          <a:prstGeom prst="rect">
            <a:avLst/>
          </a:prstGeom>
          <a:solidFill>
            <a:srgbClr val="E2EAF7"/>
          </a:solidFill>
          <a:ln w="2857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Likely multifactorial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(and may be multiple mechanisms)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14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Inflammation </a:t>
            </a:r>
            <a:r>
              <a:rPr lang="en" b="0"/>
              <a:t>&amp; </a:t>
            </a:r>
            <a:r>
              <a:rPr lang="en"/>
              <a:t>immunologic aging</a:t>
            </a:r>
            <a:endParaRPr/>
          </a:p>
        </p:txBody>
      </p:sp>
      <p:sp>
        <p:nvSpPr>
          <p:cNvPr id="1962" name="Google Shape;1962;p14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 non-progressors &amp; elite controllers</a:t>
            </a:r>
            <a:endParaRPr/>
          </a:p>
        </p:txBody>
      </p:sp>
      <p:sp>
        <p:nvSpPr>
          <p:cNvPr id="1963" name="Google Shape;1963;p142"/>
          <p:cNvSpPr txBox="1">
            <a:spLocks noGrp="1"/>
          </p:cNvSpPr>
          <p:nvPr>
            <p:ph type="body" idx="2"/>
          </p:nvPr>
        </p:nvSpPr>
        <p:spPr>
          <a:xfrm>
            <a:off x="5174225" y="423575"/>
            <a:ext cx="3604500" cy="45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(EC) and </a:t>
            </a: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 (LTNP)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Distinguish between</a:t>
            </a:r>
            <a:r>
              <a:rPr lang="en" b="1"/>
              <a:t> </a:t>
            </a:r>
            <a:r>
              <a:rPr lang="en" b="1">
                <a:highlight>
                  <a:srgbClr val="F0E6F5"/>
                </a:highlight>
              </a:rPr>
              <a:t>immunologic control</a:t>
            </a:r>
            <a:r>
              <a:rPr lang="en"/>
              <a:t> and </a:t>
            </a:r>
            <a:r>
              <a:rPr lang="en" b="1">
                <a:highlight>
                  <a:srgbClr val="DCF1E4"/>
                </a:highlight>
              </a:rPr>
              <a:t>virologic control</a:t>
            </a:r>
            <a:endParaRPr b="1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Investigate the current understanding of the </a:t>
            </a:r>
            <a:r>
              <a:rPr lang="en" b="1"/>
              <a:t>pathophysiology in EC &amp; LTNP</a:t>
            </a:r>
            <a:r>
              <a:rPr lang="en"/>
              <a:t>, including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Factors related to the </a:t>
            </a:r>
            <a:r>
              <a:rPr lang="en" b="1"/>
              <a:t>viral strain of HIV</a:t>
            </a: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Differences in their immune function (humoral vs </a:t>
            </a:r>
            <a:r>
              <a:rPr lang="en" b="1"/>
              <a:t>cellular immunity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Evaluate the </a:t>
            </a:r>
            <a:r>
              <a:rPr lang="en" b="1">
                <a:solidFill>
                  <a:srgbClr val="DF382C"/>
                </a:solidFill>
              </a:rPr>
              <a:t>inflammation</a:t>
            </a:r>
            <a:r>
              <a:rPr lang="en" b="1"/>
              <a:t> &amp; </a:t>
            </a:r>
            <a:r>
              <a:rPr lang="en" b="1">
                <a:solidFill>
                  <a:srgbClr val="DF382C"/>
                </a:solidFill>
              </a:rPr>
              <a:t>immunologic aging</a:t>
            </a:r>
            <a:r>
              <a:rPr lang="en"/>
              <a:t> that occurs in EC/LTNP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Abnormal </a:t>
            </a:r>
            <a:r>
              <a:rPr lang="en" b="1">
                <a:solidFill>
                  <a:srgbClr val="3B71CA"/>
                </a:solidFill>
              </a:rPr>
              <a:t>monocyte activation</a:t>
            </a:r>
            <a:r>
              <a:rPr lang="en">
                <a:solidFill>
                  <a:srgbClr val="858585"/>
                </a:solidFill>
              </a:rPr>
              <a:t> → CV risk &amp; HAND</a:t>
            </a:r>
            <a:endParaRPr>
              <a:solidFill>
                <a:srgbClr val="858585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b="1">
                <a:solidFill>
                  <a:srgbClr val="3B71CA"/>
                </a:solidFill>
              </a:rPr>
              <a:t>Shorter telomere</a:t>
            </a:r>
            <a:r>
              <a:rPr lang="en">
                <a:solidFill>
                  <a:schemeClr val="dk2"/>
                </a:solidFill>
              </a:rPr>
              <a:t> lengths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b="1">
                <a:solidFill>
                  <a:srgbClr val="3B71CA"/>
                </a:solidFill>
              </a:rPr>
              <a:t>Consequences</a:t>
            </a:r>
            <a:r>
              <a:rPr lang="en">
                <a:solidFill>
                  <a:schemeClr val="dk2"/>
                </a:solidFill>
              </a:rPr>
              <a:t> of this aging</a:t>
            </a:r>
            <a:endParaRPr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the risk/benefits of </a:t>
            </a:r>
            <a:r>
              <a:rPr lang="en" b="1"/>
              <a:t>starting ART</a:t>
            </a:r>
            <a:r>
              <a:rPr lang="en"/>
              <a:t> in this population, and review the 2025 </a:t>
            </a:r>
            <a:r>
              <a:rPr lang="en" b="1"/>
              <a:t>guidelines from HHS</a:t>
            </a:r>
            <a:endParaRPr b="1"/>
          </a:p>
        </p:txBody>
      </p:sp>
      <p:pic>
        <p:nvPicPr>
          <p:cNvPr id="1964" name="Google Shape;1964;p142" title="frame (10).png"/>
          <p:cNvPicPr preferRelativeResize="0"/>
          <p:nvPr/>
        </p:nvPicPr>
        <p:blipFill rotWithShape="1">
          <a:blip r:embed="rId3">
            <a:alphaModFix/>
          </a:blip>
          <a:srcRect l="12365" t="11441" r="11773" b="11824"/>
          <a:stretch/>
        </p:blipFill>
        <p:spPr>
          <a:xfrm>
            <a:off x="3921750" y="48150"/>
            <a:ext cx="1300500" cy="131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Google Shape;1965;p142"/>
          <p:cNvSpPr/>
          <p:nvPr/>
        </p:nvSpPr>
        <p:spPr>
          <a:xfrm>
            <a:off x="5351450" y="473400"/>
            <a:ext cx="3356100" cy="2151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6" name="Google Shape;1966;p142"/>
          <p:cNvSpPr/>
          <p:nvPr/>
        </p:nvSpPr>
        <p:spPr>
          <a:xfrm>
            <a:off x="5351450" y="3969875"/>
            <a:ext cx="3356100" cy="849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she right?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she need treatment for HIV?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During pregnancy?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pregnancy?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 if she doesn’t want to?</a:t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14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Immunologic aging</a:t>
            </a:r>
            <a:endParaRPr/>
          </a:p>
        </p:txBody>
      </p:sp>
      <p:sp>
        <p:nvSpPr>
          <p:cNvPr id="1972" name="Google Shape;1972;p14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LTNP &amp; EC still have </a:t>
            </a:r>
            <a:r>
              <a:rPr lang="en" b="1"/>
              <a:t>high levels of </a:t>
            </a:r>
            <a:r>
              <a:rPr lang="en" b="1">
                <a:solidFill>
                  <a:srgbClr val="DF382C"/>
                </a:solidFill>
              </a:rPr>
              <a:t>abnormal immune activation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will start with (</a:t>
            </a:r>
            <a:r>
              <a:rPr lang="en" strike="sngStrike"/>
              <a:t>the least technical</a:t>
            </a:r>
            <a:r>
              <a:rPr lang="en"/>
              <a:t> most familiar) example I could find, the CD4:CD8 ratio</a:t>
            </a:r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14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CD4:CD8</a:t>
            </a:r>
            <a:endParaRPr/>
          </a:p>
        </p:txBody>
      </p:sp>
      <p:sp>
        <p:nvSpPr>
          <p:cNvPr id="1978" name="Google Shape;1978;p14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CD4:CD8 ratio is helpful method of assessment of immune function</a:t>
            </a:r>
            <a:endParaRPr/>
          </a:p>
        </p:txBody>
      </p:sp>
      <p:sp>
        <p:nvSpPr>
          <p:cNvPr id="1979" name="Google Shape;1979;p144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3968100" cy="25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CD4:CD8 ratio </a:t>
            </a:r>
            <a:r>
              <a:rPr lang="en" b="1">
                <a:solidFill>
                  <a:srgbClr val="DF382C"/>
                </a:solidFill>
              </a:rPr>
              <a:t>&lt;1 is bad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(even in LTNP/EC)</a:t>
            </a:r>
            <a:r>
              <a:rPr lang="en"/>
              <a:t> and associated with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>
              <a:solidFill>
                <a:srgbClr val="858585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Abnormal immune function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Serious non-AIDS events</a:t>
            </a:r>
            <a:endParaRPr/>
          </a:p>
        </p:txBody>
      </p:sp>
      <p:graphicFrame>
        <p:nvGraphicFramePr>
          <p:cNvPr id="1980" name="Google Shape;1980;p144"/>
          <p:cNvGraphicFramePr/>
          <p:nvPr/>
        </p:nvGraphicFramePr>
        <p:xfrm>
          <a:off x="5160813" y="2112150"/>
          <a:ext cx="2389775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T-cell subsets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(during pregnancy)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CD8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940 (47%)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(37%)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CD4:CD8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14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CD4:CD8</a:t>
            </a:r>
            <a:endParaRPr/>
          </a:p>
        </p:txBody>
      </p:sp>
      <p:sp>
        <p:nvSpPr>
          <p:cNvPr id="1986" name="Google Shape;1986;p145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3968100" cy="25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CD4:CD8 ratio &lt;1 is bad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(even in LTNP/EC)</a:t>
            </a:r>
            <a:r>
              <a:rPr lang="en"/>
              <a:t> and associated with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>
              <a:solidFill>
                <a:srgbClr val="858585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Abnormal immune function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Serious non-AIDS events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Despite their normal CD4 levels, </a:t>
            </a:r>
            <a:r>
              <a:rPr lang="en" b="1">
                <a:solidFill>
                  <a:srgbClr val="DF382C"/>
                </a:solidFill>
              </a:rPr>
              <a:t>ratio is often &lt;1</a:t>
            </a:r>
            <a:r>
              <a:rPr lang="en" b="1"/>
              <a:t> in LTNP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compared to those with undetectable VL </a:t>
            </a:r>
            <a:r>
              <a:rPr lang="en"/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1987" name="Google Shape;1987;p145"/>
          <p:cNvSpPr txBox="1"/>
          <p:nvPr/>
        </p:nvSpPr>
        <p:spPr>
          <a:xfrm>
            <a:off x="4605800" y="4429725"/>
            <a:ext cx="289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2A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7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88" name="Google Shape;1988;p145"/>
          <p:cNvGrpSpPr/>
          <p:nvPr/>
        </p:nvGrpSpPr>
        <p:grpSpPr>
          <a:xfrm>
            <a:off x="4572203" y="1168054"/>
            <a:ext cx="4449801" cy="3261664"/>
            <a:chOff x="5562476" y="1723300"/>
            <a:chExt cx="3458574" cy="2535301"/>
          </a:xfrm>
        </p:grpSpPr>
        <p:pic>
          <p:nvPicPr>
            <p:cNvPr id="1989" name="Google Shape;1989;p145"/>
            <p:cNvPicPr preferRelativeResize="0"/>
            <p:nvPr/>
          </p:nvPicPr>
          <p:blipFill rotWithShape="1">
            <a:blip r:embed="rId5">
              <a:alphaModFix/>
            </a:blip>
            <a:srcRect t="21396"/>
            <a:stretch/>
          </p:blipFill>
          <p:spPr>
            <a:xfrm>
              <a:off x="5845225" y="1723300"/>
              <a:ext cx="3175825" cy="2535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0" name="Google Shape;1990;p145"/>
            <p:cNvPicPr preferRelativeResize="0"/>
            <p:nvPr/>
          </p:nvPicPr>
          <p:blipFill rotWithShape="1">
            <a:blip r:embed="rId5">
              <a:alphaModFix/>
            </a:blip>
            <a:srcRect l="37539" t="6430" r="23780" b="76033"/>
            <a:stretch/>
          </p:blipFill>
          <p:spPr>
            <a:xfrm rot="-5400000">
              <a:off x="5231075" y="2547850"/>
              <a:ext cx="1228400" cy="565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1" name="Google Shape;1991;p145"/>
          <p:cNvSpPr txBox="1"/>
          <p:nvPr/>
        </p:nvSpPr>
        <p:spPr>
          <a:xfrm>
            <a:off x="6380138" y="3673083"/>
            <a:ext cx="8940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25" tIns="117625" rIns="117625" bIns="1176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3" b="1">
                <a:solidFill>
                  <a:srgbClr val="8E44A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543" b="1">
              <a:solidFill>
                <a:srgbClr val="8E44A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2" name="Google Shape;1992;p145"/>
          <p:cNvSpPr/>
          <p:nvPr/>
        </p:nvSpPr>
        <p:spPr>
          <a:xfrm>
            <a:off x="729450" y="1870300"/>
            <a:ext cx="3928500" cy="860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14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CD4:CD8</a:t>
            </a:r>
            <a:endParaRPr/>
          </a:p>
        </p:txBody>
      </p:sp>
      <p:sp>
        <p:nvSpPr>
          <p:cNvPr id="1998" name="Google Shape;1998;p146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3968100" cy="25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CD4:CD8 ratio &lt;1 is bad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(even in LTNP/EC)</a:t>
            </a:r>
            <a:r>
              <a:rPr lang="en"/>
              <a:t> and associated with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>
              <a:solidFill>
                <a:srgbClr val="858585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Abnormal immune function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Serious non-AIDS events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Despite their normal CD4 levels, </a:t>
            </a:r>
            <a:r>
              <a:rPr lang="en" b="1">
                <a:solidFill>
                  <a:srgbClr val="DF382C"/>
                </a:solidFill>
              </a:rPr>
              <a:t>ratio is often &lt;1</a:t>
            </a:r>
            <a:r>
              <a:rPr lang="en" b="1"/>
              <a:t> in LTNP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compared to those with undetectable VL </a:t>
            </a:r>
            <a:r>
              <a:rPr lang="en"/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Ratio remains abnormal</a:t>
            </a:r>
            <a:r>
              <a:rPr lang="en"/>
              <a:t> (&lt;1) in LTNP, even </a:t>
            </a:r>
            <a:r>
              <a:rPr lang="en" b="1" i="1">
                <a:solidFill>
                  <a:srgbClr val="DF382C"/>
                </a:solidFill>
              </a:rPr>
              <a:t>after</a:t>
            </a:r>
            <a:r>
              <a:rPr lang="en" b="1"/>
              <a:t> </a:t>
            </a:r>
            <a:r>
              <a:rPr lang="en" b="1">
                <a:solidFill>
                  <a:srgbClr val="3B71CA"/>
                </a:solidFill>
              </a:rPr>
              <a:t>starting ART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1999" name="Google Shape;1999;p146"/>
          <p:cNvSpPr/>
          <p:nvPr/>
        </p:nvSpPr>
        <p:spPr>
          <a:xfrm>
            <a:off x="729450" y="1870300"/>
            <a:ext cx="3928500" cy="1648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0" name="Google Shape;2000;p146"/>
          <p:cNvSpPr txBox="1"/>
          <p:nvPr/>
        </p:nvSpPr>
        <p:spPr>
          <a:xfrm>
            <a:off x="4605800" y="4429725"/>
            <a:ext cx="289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2A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7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01" name="Google Shape;2001;p146"/>
          <p:cNvGrpSpPr/>
          <p:nvPr/>
        </p:nvGrpSpPr>
        <p:grpSpPr>
          <a:xfrm>
            <a:off x="4572203" y="1168054"/>
            <a:ext cx="4449801" cy="3261664"/>
            <a:chOff x="5562476" y="1723300"/>
            <a:chExt cx="3458574" cy="2535301"/>
          </a:xfrm>
        </p:grpSpPr>
        <p:pic>
          <p:nvPicPr>
            <p:cNvPr id="2002" name="Google Shape;2002;p146"/>
            <p:cNvPicPr preferRelativeResize="0"/>
            <p:nvPr/>
          </p:nvPicPr>
          <p:blipFill rotWithShape="1">
            <a:blip r:embed="rId5">
              <a:alphaModFix/>
            </a:blip>
            <a:srcRect t="21396"/>
            <a:stretch/>
          </p:blipFill>
          <p:spPr>
            <a:xfrm>
              <a:off x="5845225" y="1723300"/>
              <a:ext cx="3175825" cy="2535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3" name="Google Shape;2003;p146"/>
            <p:cNvPicPr preferRelativeResize="0"/>
            <p:nvPr/>
          </p:nvPicPr>
          <p:blipFill rotWithShape="1">
            <a:blip r:embed="rId5">
              <a:alphaModFix/>
            </a:blip>
            <a:srcRect l="37539" t="6430" r="23780" b="76033"/>
            <a:stretch/>
          </p:blipFill>
          <p:spPr>
            <a:xfrm rot="-5400000">
              <a:off x="5231075" y="2547850"/>
              <a:ext cx="1228400" cy="565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4" name="Google Shape;2004;p146"/>
          <p:cNvSpPr txBox="1"/>
          <p:nvPr/>
        </p:nvSpPr>
        <p:spPr>
          <a:xfrm>
            <a:off x="6380138" y="3673083"/>
            <a:ext cx="8940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25" tIns="117625" rIns="117625" bIns="1176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3" b="1">
                <a:solidFill>
                  <a:srgbClr val="8E44A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543" b="1">
              <a:solidFill>
                <a:srgbClr val="8E44A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5" name="Google Shape;2005;p146"/>
          <p:cNvSpPr/>
          <p:nvPr/>
        </p:nvSpPr>
        <p:spPr>
          <a:xfrm rot="10800000" flipH="1">
            <a:off x="4605800" y="1273200"/>
            <a:ext cx="4463400" cy="3718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4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Monocytes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2011" name="Google Shape;2011;p14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have </a:t>
            </a:r>
            <a:r>
              <a:rPr lang="en" b="1"/>
              <a:t>similar immune activation profiles</a:t>
            </a:r>
            <a:r>
              <a:rPr lang="en"/>
              <a:t> as other people with </a:t>
            </a:r>
            <a:r>
              <a:rPr lang="en" b="1">
                <a:solidFill>
                  <a:srgbClr val="DF382C"/>
                </a:solidFill>
              </a:rPr>
              <a:t>HIV who are not on ART</a:t>
            </a:r>
            <a:endParaRPr b="1">
              <a:solidFill>
                <a:srgbClr val="DF382C"/>
              </a:solidFill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14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Monocytes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pic>
        <p:nvPicPr>
          <p:cNvPr id="2017" name="Google Shape;2017;p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350" y="1742650"/>
            <a:ext cx="3526151" cy="26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8" name="Google Shape;2018;p148"/>
          <p:cNvSpPr txBox="1">
            <a:spLocks noGrp="1"/>
          </p:cNvSpPr>
          <p:nvPr>
            <p:ph type="body" idx="1"/>
          </p:nvPr>
        </p:nvSpPr>
        <p:spPr>
          <a:xfrm>
            <a:off x="729450" y="1779025"/>
            <a:ext cx="45732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LTNP have increased levels of </a:t>
            </a:r>
            <a:r>
              <a:rPr lang="en" b="1">
                <a:solidFill>
                  <a:srgbClr val="DF382C"/>
                </a:solidFill>
              </a:rPr>
              <a:t>pro-atherogenic monocyte</a:t>
            </a:r>
            <a:r>
              <a:rPr lang="en" b="1"/>
              <a:t> subsets</a:t>
            </a:r>
            <a:r>
              <a:rPr lang="en"/>
              <a:t> </a:t>
            </a:r>
            <a:endParaRPr/>
          </a:p>
        </p:txBody>
      </p:sp>
      <p:sp>
        <p:nvSpPr>
          <p:cNvPr id="2019" name="Google Shape;2019;p148"/>
          <p:cNvSpPr txBox="1"/>
          <p:nvPr/>
        </p:nvSpPr>
        <p:spPr>
          <a:xfrm>
            <a:off x="5095725" y="4395075"/>
            <a:ext cx="4060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5B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6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0" name="Google Shape;2020;p148"/>
          <p:cNvSpPr txBox="1"/>
          <p:nvPr/>
        </p:nvSpPr>
        <p:spPr>
          <a:xfrm>
            <a:off x="621040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Sero-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negative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1" name="Google Shape;2021;p148"/>
          <p:cNvSpPr txBox="1"/>
          <p:nvPr/>
        </p:nvSpPr>
        <p:spPr>
          <a:xfrm>
            <a:off x="692015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2" name="Google Shape;2022;p148"/>
          <p:cNvSpPr txBox="1"/>
          <p:nvPr/>
        </p:nvSpPr>
        <p:spPr>
          <a:xfrm>
            <a:off x="8203175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3" name="Google Shape;2023;p148"/>
          <p:cNvSpPr txBox="1"/>
          <p:nvPr/>
        </p:nvSpPr>
        <p:spPr>
          <a:xfrm>
            <a:off x="7593575" y="3893450"/>
            <a:ext cx="867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000" b="1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4" name="Google Shape;2024;p14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have </a:t>
            </a:r>
            <a:r>
              <a:rPr lang="en" b="1"/>
              <a:t>similar immune activation profiles</a:t>
            </a:r>
            <a:r>
              <a:rPr lang="en"/>
              <a:t> as other people with </a:t>
            </a:r>
            <a:r>
              <a:rPr lang="en" b="1">
                <a:solidFill>
                  <a:srgbClr val="DF382C"/>
                </a:solidFill>
              </a:rPr>
              <a:t>HIV who are not on ART</a:t>
            </a:r>
            <a:endParaRPr b="1">
              <a:solidFill>
                <a:srgbClr val="DF382C"/>
              </a:solidFill>
            </a:endParaRPr>
          </a:p>
        </p:txBody>
      </p:sp>
      <p:sp>
        <p:nvSpPr>
          <p:cNvPr id="2025" name="Google Shape;2025;p148"/>
          <p:cNvSpPr/>
          <p:nvPr/>
        </p:nvSpPr>
        <p:spPr>
          <a:xfrm>
            <a:off x="644925" y="1375525"/>
            <a:ext cx="75582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4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have </a:t>
            </a:r>
            <a:r>
              <a:rPr lang="en" b="1"/>
              <a:t>similar immune activation profiles</a:t>
            </a:r>
            <a:r>
              <a:rPr lang="en"/>
              <a:t> as other people with </a:t>
            </a:r>
            <a:r>
              <a:rPr lang="en" b="1">
                <a:solidFill>
                  <a:srgbClr val="DF382C"/>
                </a:solidFill>
              </a:rPr>
              <a:t>HIV who are not on ART</a:t>
            </a:r>
            <a:endParaRPr b="1">
              <a:solidFill>
                <a:srgbClr val="DF382C"/>
              </a:solidFill>
            </a:endParaRPr>
          </a:p>
        </p:txBody>
      </p:sp>
      <p:sp>
        <p:nvSpPr>
          <p:cNvPr id="2031" name="Google Shape;2031;p149"/>
          <p:cNvSpPr/>
          <p:nvPr/>
        </p:nvSpPr>
        <p:spPr>
          <a:xfrm>
            <a:off x="644925" y="1375525"/>
            <a:ext cx="75582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2" name="Google Shape;2032;p14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Monocytes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pic>
        <p:nvPicPr>
          <p:cNvPr id="2033" name="Google Shape;2033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350" y="1742650"/>
            <a:ext cx="3526151" cy="26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149"/>
          <p:cNvSpPr txBox="1">
            <a:spLocks noGrp="1"/>
          </p:cNvSpPr>
          <p:nvPr>
            <p:ph type="body" idx="1"/>
          </p:nvPr>
        </p:nvSpPr>
        <p:spPr>
          <a:xfrm>
            <a:off x="729450" y="1779025"/>
            <a:ext cx="45732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LTNP have increased levels of </a:t>
            </a:r>
            <a:r>
              <a:rPr lang="en" b="1">
                <a:solidFill>
                  <a:srgbClr val="DF382C"/>
                </a:solidFill>
              </a:rPr>
              <a:t>pro-atherogenic monocyte</a:t>
            </a:r>
            <a:r>
              <a:rPr lang="en" b="1"/>
              <a:t> subsets</a:t>
            </a:r>
            <a:r>
              <a:rPr lang="en"/>
              <a:t> </a:t>
            </a:r>
            <a:endParaRPr/>
          </a:p>
        </p:txBody>
      </p:sp>
      <p:sp>
        <p:nvSpPr>
          <p:cNvPr id="2035" name="Google Shape;2035;p149"/>
          <p:cNvSpPr txBox="1"/>
          <p:nvPr/>
        </p:nvSpPr>
        <p:spPr>
          <a:xfrm>
            <a:off x="5095725" y="4395075"/>
            <a:ext cx="4060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5B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6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6" name="Google Shape;2036;p149"/>
          <p:cNvSpPr txBox="1"/>
          <p:nvPr/>
        </p:nvSpPr>
        <p:spPr>
          <a:xfrm>
            <a:off x="621040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Sero-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negative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7" name="Google Shape;2037;p149"/>
          <p:cNvSpPr txBox="1"/>
          <p:nvPr/>
        </p:nvSpPr>
        <p:spPr>
          <a:xfrm>
            <a:off x="692015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8" name="Google Shape;2038;p149"/>
          <p:cNvSpPr txBox="1"/>
          <p:nvPr/>
        </p:nvSpPr>
        <p:spPr>
          <a:xfrm>
            <a:off x="8203175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9" name="Google Shape;2039;p149"/>
          <p:cNvSpPr txBox="1"/>
          <p:nvPr/>
        </p:nvSpPr>
        <p:spPr>
          <a:xfrm>
            <a:off x="7593575" y="3893450"/>
            <a:ext cx="867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000" b="1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0" name="Google Shape;2040;p1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1" name="Google Shape;2041;p149"/>
          <p:cNvSpPr/>
          <p:nvPr/>
        </p:nvSpPr>
        <p:spPr>
          <a:xfrm>
            <a:off x="838725" y="2492125"/>
            <a:ext cx="4246800" cy="12738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FYI, I’m </a:t>
            </a:r>
            <a:r>
              <a:rPr lang="en" sz="1200" b="1" u="sng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an immunologist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(this is an immunology journal)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Intermediate monocytes are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identified by 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CCR5</a:t>
            </a:r>
            <a:endParaRPr sz="1200" b="1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 animal models,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atherosclerotic plaque formation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recruited in a </a:t>
            </a: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CCR5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-dependent fashion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15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Monocytes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pic>
        <p:nvPicPr>
          <p:cNvPr id="2047" name="Google Shape;2047;p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350" y="1742650"/>
            <a:ext cx="3526151" cy="26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" name="Google Shape;2048;p150"/>
          <p:cNvSpPr txBox="1">
            <a:spLocks noGrp="1"/>
          </p:cNvSpPr>
          <p:nvPr>
            <p:ph type="body" idx="1"/>
          </p:nvPr>
        </p:nvSpPr>
        <p:spPr>
          <a:xfrm>
            <a:off x="729450" y="1779025"/>
            <a:ext cx="4573200" cy="2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LTNP have increased levels of </a:t>
            </a:r>
            <a:r>
              <a:rPr lang="en" b="1">
                <a:solidFill>
                  <a:srgbClr val="DF382C"/>
                </a:solidFill>
              </a:rPr>
              <a:t>pro-atherogenic monocyte</a:t>
            </a:r>
            <a:r>
              <a:rPr lang="en" b="1"/>
              <a:t> subsets</a:t>
            </a:r>
            <a:r>
              <a:rPr lang="en"/>
              <a:t>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CD4+CD16+ </a:t>
            </a:r>
            <a:r>
              <a:rPr lang="en" b="1"/>
              <a:t>monocytes preferentially </a:t>
            </a:r>
            <a:r>
              <a:rPr lang="en"/>
              <a:t>transmigrate </a:t>
            </a:r>
            <a:r>
              <a:rPr lang="en" b="1">
                <a:solidFill>
                  <a:srgbClr val="3B71CA"/>
                </a:solidFill>
              </a:rPr>
              <a:t>across the blood brain barrier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Increased monocyte activation (across the BBB) has been </a:t>
            </a:r>
            <a:r>
              <a:rPr lang="en" b="1">
                <a:solidFill>
                  <a:srgbClr val="3B71CA"/>
                </a:solidFill>
              </a:rPr>
              <a:t>associated with HAND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2049" name="Google Shape;2049;p150"/>
          <p:cNvSpPr txBox="1"/>
          <p:nvPr/>
        </p:nvSpPr>
        <p:spPr>
          <a:xfrm>
            <a:off x="5095725" y="4395075"/>
            <a:ext cx="4060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5B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6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0" name="Google Shape;2050;p150"/>
          <p:cNvSpPr txBox="1"/>
          <p:nvPr/>
        </p:nvSpPr>
        <p:spPr>
          <a:xfrm>
            <a:off x="621040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Sero-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negative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1" name="Google Shape;2051;p150"/>
          <p:cNvSpPr txBox="1"/>
          <p:nvPr/>
        </p:nvSpPr>
        <p:spPr>
          <a:xfrm>
            <a:off x="692015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2" name="Google Shape;2052;p150"/>
          <p:cNvSpPr txBox="1"/>
          <p:nvPr/>
        </p:nvSpPr>
        <p:spPr>
          <a:xfrm>
            <a:off x="8203175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3" name="Google Shape;2053;p150"/>
          <p:cNvSpPr txBox="1"/>
          <p:nvPr/>
        </p:nvSpPr>
        <p:spPr>
          <a:xfrm>
            <a:off x="7593575" y="3893450"/>
            <a:ext cx="867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000" b="1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4" name="Google Shape;2054;p150"/>
          <p:cNvSpPr/>
          <p:nvPr/>
        </p:nvSpPr>
        <p:spPr>
          <a:xfrm>
            <a:off x="729450" y="1807375"/>
            <a:ext cx="4453800" cy="53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5" name="Google Shape;2055;p150"/>
          <p:cNvSpPr/>
          <p:nvPr/>
        </p:nvSpPr>
        <p:spPr>
          <a:xfrm>
            <a:off x="5645100" y="2961900"/>
            <a:ext cx="231000" cy="1059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6" name="Google Shape;2056;p150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have </a:t>
            </a:r>
            <a:r>
              <a:rPr lang="en" b="1"/>
              <a:t>similar immune activation profiles</a:t>
            </a:r>
            <a:r>
              <a:rPr lang="en"/>
              <a:t> as other people with </a:t>
            </a:r>
            <a:r>
              <a:rPr lang="en" b="1">
                <a:solidFill>
                  <a:srgbClr val="DF382C"/>
                </a:solidFill>
              </a:rPr>
              <a:t>HIV who are not on ART</a:t>
            </a:r>
            <a:endParaRPr b="1">
              <a:solidFill>
                <a:srgbClr val="DF382C"/>
              </a:solidFill>
            </a:endParaRPr>
          </a:p>
        </p:txBody>
      </p:sp>
      <p:sp>
        <p:nvSpPr>
          <p:cNvPr id="2057" name="Google Shape;2057;p150"/>
          <p:cNvSpPr/>
          <p:nvPr/>
        </p:nvSpPr>
        <p:spPr>
          <a:xfrm>
            <a:off x="644925" y="1375525"/>
            <a:ext cx="75582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15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Monocytes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2063" name="Google Shape;2063;p15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have </a:t>
            </a:r>
            <a:r>
              <a:rPr lang="en" b="1"/>
              <a:t>similar immune activation profiles</a:t>
            </a:r>
            <a:r>
              <a:rPr lang="en"/>
              <a:t> as other people with </a:t>
            </a:r>
            <a:r>
              <a:rPr lang="en" b="1">
                <a:solidFill>
                  <a:srgbClr val="DF382C"/>
                </a:solidFill>
              </a:rPr>
              <a:t>HIV who are not on ART</a:t>
            </a:r>
            <a:endParaRPr b="1">
              <a:solidFill>
                <a:srgbClr val="DF382C"/>
              </a:solidFill>
            </a:endParaRPr>
          </a:p>
        </p:txBody>
      </p:sp>
      <p:pic>
        <p:nvPicPr>
          <p:cNvPr id="2064" name="Google Shape;2064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350" y="1742650"/>
            <a:ext cx="3526151" cy="26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5" name="Google Shape;2065;p151"/>
          <p:cNvSpPr txBox="1">
            <a:spLocks noGrp="1"/>
          </p:cNvSpPr>
          <p:nvPr>
            <p:ph type="body" idx="1"/>
          </p:nvPr>
        </p:nvSpPr>
        <p:spPr>
          <a:xfrm>
            <a:off x="729450" y="1779025"/>
            <a:ext cx="4573200" cy="27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LTNP have increased levels of </a:t>
            </a:r>
            <a:r>
              <a:rPr lang="en" b="1">
                <a:solidFill>
                  <a:srgbClr val="DF382C"/>
                </a:solidFill>
              </a:rPr>
              <a:t>pro-atherogenic monocyte</a:t>
            </a:r>
            <a:r>
              <a:rPr lang="en" b="1"/>
              <a:t> subsets</a:t>
            </a:r>
            <a:r>
              <a:rPr lang="en"/>
              <a:t>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CD4+CD16+ </a:t>
            </a:r>
            <a:r>
              <a:rPr lang="en" b="1"/>
              <a:t>monocytes preferentially </a:t>
            </a:r>
            <a:r>
              <a:rPr lang="en"/>
              <a:t>transmigrate </a:t>
            </a:r>
            <a:r>
              <a:rPr lang="en" b="1">
                <a:solidFill>
                  <a:srgbClr val="3B71CA"/>
                </a:solidFill>
              </a:rPr>
              <a:t>across the blood brain barrier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Increased monocyte activation (across the BBB) has been </a:t>
            </a:r>
            <a:r>
              <a:rPr lang="en" b="1">
                <a:solidFill>
                  <a:srgbClr val="3B71CA"/>
                </a:solidFill>
              </a:rPr>
              <a:t>associated with HAND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8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Disequilibrium</a:t>
            </a:r>
            <a:r>
              <a:rPr lang="en"/>
              <a:t> between </a:t>
            </a:r>
            <a:r>
              <a:rPr lang="en" b="1"/>
              <a:t>activation markers persisted irrespective of disease progression</a:t>
            </a:r>
            <a:r>
              <a:rPr lang="en"/>
              <a:t> status (pre-ART vs LTNP)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But was</a:t>
            </a:r>
            <a:r>
              <a:rPr lang="en" b="1">
                <a:solidFill>
                  <a:srgbClr val="DF382C"/>
                </a:solidFill>
              </a:rPr>
              <a:t> restored by ART</a:t>
            </a:r>
            <a:endParaRPr b="1">
              <a:solidFill>
                <a:srgbClr val="DF382C"/>
              </a:solidFill>
            </a:endParaRPr>
          </a:p>
        </p:txBody>
      </p:sp>
      <p:sp>
        <p:nvSpPr>
          <p:cNvPr id="2066" name="Google Shape;2066;p151"/>
          <p:cNvSpPr txBox="1"/>
          <p:nvPr/>
        </p:nvSpPr>
        <p:spPr>
          <a:xfrm>
            <a:off x="5095725" y="4395075"/>
            <a:ext cx="4060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5B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6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7" name="Google Shape;2067;p151"/>
          <p:cNvSpPr txBox="1"/>
          <p:nvPr/>
        </p:nvSpPr>
        <p:spPr>
          <a:xfrm>
            <a:off x="621040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Sero-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negative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8" name="Google Shape;2068;p151"/>
          <p:cNvSpPr txBox="1"/>
          <p:nvPr/>
        </p:nvSpPr>
        <p:spPr>
          <a:xfrm>
            <a:off x="6920150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9" name="Google Shape;2069;p151"/>
          <p:cNvSpPr txBox="1"/>
          <p:nvPr/>
        </p:nvSpPr>
        <p:spPr>
          <a:xfrm>
            <a:off x="8203175" y="3893450"/>
            <a:ext cx="8679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0" name="Google Shape;2070;p151"/>
          <p:cNvSpPr txBox="1"/>
          <p:nvPr/>
        </p:nvSpPr>
        <p:spPr>
          <a:xfrm>
            <a:off x="7593575" y="3893450"/>
            <a:ext cx="867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000" b="1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1" name="Google Shape;2071;p151"/>
          <p:cNvSpPr/>
          <p:nvPr/>
        </p:nvSpPr>
        <p:spPr>
          <a:xfrm>
            <a:off x="644925" y="1375525"/>
            <a:ext cx="75582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2" name="Google Shape;2072;p151"/>
          <p:cNvSpPr/>
          <p:nvPr/>
        </p:nvSpPr>
        <p:spPr>
          <a:xfrm>
            <a:off x="729450" y="1807375"/>
            <a:ext cx="4453800" cy="1528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3" name="Google Shape;2073;p151"/>
          <p:cNvSpPr/>
          <p:nvPr/>
        </p:nvSpPr>
        <p:spPr>
          <a:xfrm>
            <a:off x="5135550" y="1714225"/>
            <a:ext cx="4008300" cy="3142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5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Telomere length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152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LTNP have </a:t>
            </a:r>
            <a:r>
              <a:rPr lang="en" b="1">
                <a:solidFill>
                  <a:srgbClr val="DF382C"/>
                </a:solidFill>
              </a:rPr>
              <a:t>shorter telomere length</a:t>
            </a:r>
            <a:r>
              <a:rPr lang="en" b="1"/>
              <a:t> </a:t>
            </a:r>
            <a:r>
              <a:rPr lang="en"/>
              <a:t>compared to PWH on ART (or healthy controls)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</a:t>
            </a:r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Started on </a:t>
            </a:r>
            <a:r>
              <a:rPr lang="en" sz="1500" b="1"/>
              <a:t>Truvada + Tivicay</a:t>
            </a:r>
            <a:r>
              <a:rPr lang="en" sz="1500"/>
              <a:t>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This encounter was </a:t>
            </a:r>
            <a:r>
              <a:rPr lang="en" sz="1500" u="sng"/>
              <a:t>before</a:t>
            </a:r>
            <a:r>
              <a:rPr lang="en" sz="1500"/>
              <a:t> Descovy was FDA approved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Pregnancy is uneventful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 b="1">
                <a:solidFill>
                  <a:srgbClr val="3B71CA"/>
                </a:solidFill>
              </a:rPr>
              <a:t>Lost to follow up</a:t>
            </a:r>
            <a:r>
              <a:rPr lang="en" sz="1500"/>
              <a:t> with ID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15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Telomere length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15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LTNP have </a:t>
            </a:r>
            <a:r>
              <a:rPr lang="en" b="1"/>
              <a:t>shorter telomere length </a:t>
            </a:r>
            <a:r>
              <a:rPr lang="en"/>
              <a:t>compared to PWH on ART (or healthy controls)</a:t>
            </a:r>
            <a:endParaRPr/>
          </a:p>
        </p:txBody>
      </p:sp>
      <p:grpSp>
        <p:nvGrpSpPr>
          <p:cNvPr id="2086" name="Google Shape;2086;p153"/>
          <p:cNvGrpSpPr/>
          <p:nvPr/>
        </p:nvGrpSpPr>
        <p:grpSpPr>
          <a:xfrm>
            <a:off x="3547854" y="1953100"/>
            <a:ext cx="5571320" cy="2961800"/>
            <a:chOff x="1979624" y="1322986"/>
            <a:chExt cx="6795121" cy="3612392"/>
          </a:xfrm>
        </p:grpSpPr>
        <p:grpSp>
          <p:nvGrpSpPr>
            <p:cNvPr id="2087" name="Google Shape;2087;p153"/>
            <p:cNvGrpSpPr/>
            <p:nvPr/>
          </p:nvGrpSpPr>
          <p:grpSpPr>
            <a:xfrm>
              <a:off x="1979624" y="1322986"/>
              <a:ext cx="6795121" cy="3612392"/>
              <a:chOff x="1979624" y="1322986"/>
              <a:chExt cx="6795121" cy="3612392"/>
            </a:xfrm>
          </p:grpSpPr>
          <p:pic>
            <p:nvPicPr>
              <p:cNvPr id="2088" name="Google Shape;2088;p153"/>
              <p:cNvPicPr preferRelativeResize="0"/>
              <p:nvPr/>
            </p:nvPicPr>
            <p:blipFill rotWithShape="1">
              <a:blip r:embed="rId4">
                <a:alphaModFix/>
              </a:blip>
              <a:srcRect l="56574"/>
              <a:stretch/>
            </p:blipFill>
            <p:spPr>
              <a:xfrm>
                <a:off x="5168787" y="1322986"/>
                <a:ext cx="3605957" cy="30232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9" name="Google Shape;2089;p153"/>
              <p:cNvPicPr preferRelativeResize="0"/>
              <p:nvPr/>
            </p:nvPicPr>
            <p:blipFill rotWithShape="1">
              <a:blip r:embed="rId5">
                <a:alphaModFix/>
              </a:blip>
              <a:srcRect l="60839"/>
              <a:stretch/>
            </p:blipFill>
            <p:spPr>
              <a:xfrm>
                <a:off x="5712603" y="4243860"/>
                <a:ext cx="2774974" cy="6915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0" name="Google Shape;2090;p153"/>
              <p:cNvSpPr txBox="1"/>
              <p:nvPr/>
            </p:nvSpPr>
            <p:spPr>
              <a:xfrm>
                <a:off x="6450699" y="4233438"/>
                <a:ext cx="694800" cy="261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93" b="1">
                    <a:solidFill>
                      <a:srgbClr val="8E44AD"/>
                    </a:solidFill>
                    <a:highlight>
                      <a:schemeClr val="lt1"/>
                    </a:highlight>
                    <a:latin typeface="Open Sans"/>
                    <a:ea typeface="Open Sans"/>
                    <a:cs typeface="Open Sans"/>
                    <a:sym typeface="Open Sans"/>
                  </a:rPr>
                  <a:t>LTNP</a:t>
                </a:r>
                <a:endParaRPr sz="1393" b="1">
                  <a:solidFill>
                    <a:srgbClr val="8E44AD"/>
                  </a:solidFill>
                  <a:highlight>
                    <a:schemeClr val="lt1"/>
                  </a:highlight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91" name="Google Shape;2091;p153"/>
              <p:cNvSpPr txBox="1"/>
              <p:nvPr/>
            </p:nvSpPr>
            <p:spPr>
              <a:xfrm>
                <a:off x="1979624" y="4233438"/>
                <a:ext cx="694800" cy="261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93" b="1">
                    <a:solidFill>
                      <a:srgbClr val="8E44AD"/>
                    </a:solidFill>
                    <a:highlight>
                      <a:schemeClr val="lt1"/>
                    </a:highlight>
                    <a:latin typeface="Open Sans"/>
                    <a:ea typeface="Open Sans"/>
                    <a:cs typeface="Open Sans"/>
                    <a:sym typeface="Open Sans"/>
                  </a:rPr>
                  <a:t>LTNP</a:t>
                </a:r>
                <a:endParaRPr sz="1393" b="1">
                  <a:solidFill>
                    <a:srgbClr val="8E44AD"/>
                  </a:solidFill>
                  <a:highlight>
                    <a:schemeClr val="lt1"/>
                  </a:highlight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2092" name="Google Shape;2092;p153"/>
            <p:cNvSpPr/>
            <p:nvPr/>
          </p:nvSpPr>
          <p:spPr>
            <a:xfrm>
              <a:off x="4614125" y="1394525"/>
              <a:ext cx="336900" cy="3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5000" tIns="75000" rIns="75000" bIns="75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93" name="Google Shape;2093;p153"/>
          <p:cNvSpPr/>
          <p:nvPr/>
        </p:nvSpPr>
        <p:spPr>
          <a:xfrm>
            <a:off x="644925" y="1375525"/>
            <a:ext cx="69789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4" name="Google Shape;2094;p153"/>
          <p:cNvSpPr/>
          <p:nvPr/>
        </p:nvSpPr>
        <p:spPr>
          <a:xfrm>
            <a:off x="367125" y="2213500"/>
            <a:ext cx="2028600" cy="973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 3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" sz="13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]: </a:t>
            </a: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Relative telomere length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(TL) compared to age+sex matched HIV groups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95" name="Google Shape;2095;p153"/>
          <p:cNvGrpSpPr/>
          <p:nvPr/>
        </p:nvGrpSpPr>
        <p:grpSpPr>
          <a:xfrm>
            <a:off x="2768028" y="1953100"/>
            <a:ext cx="3673278" cy="2961800"/>
            <a:chOff x="470872" y="1322986"/>
            <a:chExt cx="4480153" cy="3612392"/>
          </a:xfrm>
        </p:grpSpPr>
        <p:grpSp>
          <p:nvGrpSpPr>
            <p:cNvPr id="2096" name="Google Shape;2096;p153"/>
            <p:cNvGrpSpPr/>
            <p:nvPr/>
          </p:nvGrpSpPr>
          <p:grpSpPr>
            <a:xfrm>
              <a:off x="470872" y="1322986"/>
              <a:ext cx="4056991" cy="3612392"/>
              <a:chOff x="470872" y="1322986"/>
              <a:chExt cx="4056991" cy="3612392"/>
            </a:xfrm>
          </p:grpSpPr>
          <p:pic>
            <p:nvPicPr>
              <p:cNvPr id="2097" name="Google Shape;2097;p153"/>
              <p:cNvPicPr preferRelativeResize="0"/>
              <p:nvPr/>
            </p:nvPicPr>
            <p:blipFill rotWithShape="1">
              <a:blip r:embed="rId4">
                <a:alphaModFix/>
              </a:blip>
              <a:srcRect r="51814"/>
              <a:stretch/>
            </p:blipFill>
            <p:spPr>
              <a:xfrm>
                <a:off x="470872" y="1322986"/>
                <a:ext cx="4001373" cy="30232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8" name="Google Shape;2098;p153"/>
              <p:cNvPicPr preferRelativeResize="0"/>
              <p:nvPr/>
            </p:nvPicPr>
            <p:blipFill rotWithShape="1">
              <a:blip r:embed="rId5">
                <a:alphaModFix/>
              </a:blip>
              <a:srcRect r="55879"/>
              <a:stretch/>
            </p:blipFill>
            <p:spPr>
              <a:xfrm>
                <a:off x="1401321" y="4243860"/>
                <a:ext cx="3126541" cy="6915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9" name="Google Shape;2099;p153"/>
              <p:cNvSpPr txBox="1"/>
              <p:nvPr/>
            </p:nvSpPr>
            <p:spPr>
              <a:xfrm>
                <a:off x="1979624" y="4233438"/>
                <a:ext cx="694800" cy="261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93" b="1">
                    <a:solidFill>
                      <a:srgbClr val="8E44AD"/>
                    </a:solidFill>
                    <a:highlight>
                      <a:schemeClr val="lt1"/>
                    </a:highlight>
                    <a:latin typeface="Open Sans"/>
                    <a:ea typeface="Open Sans"/>
                    <a:cs typeface="Open Sans"/>
                    <a:sym typeface="Open Sans"/>
                  </a:rPr>
                  <a:t>LTNP</a:t>
                </a:r>
                <a:endParaRPr sz="1393" b="1">
                  <a:solidFill>
                    <a:srgbClr val="8E44AD"/>
                  </a:solidFill>
                  <a:highlight>
                    <a:schemeClr val="lt1"/>
                  </a:highlight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2100" name="Google Shape;2100;p153"/>
            <p:cNvSpPr/>
            <p:nvPr/>
          </p:nvSpPr>
          <p:spPr>
            <a:xfrm>
              <a:off x="4614125" y="1394525"/>
              <a:ext cx="336900" cy="3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5000" tIns="75000" rIns="75000" bIns="75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15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Telomere length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15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LTNP have </a:t>
            </a:r>
            <a:r>
              <a:rPr lang="en" b="1"/>
              <a:t>shorter telomere length </a:t>
            </a:r>
            <a:r>
              <a:rPr lang="en"/>
              <a:t>compared to PWH on ART (or healthy controls)</a:t>
            </a:r>
            <a:endParaRPr/>
          </a:p>
        </p:txBody>
      </p:sp>
      <p:sp>
        <p:nvSpPr>
          <p:cNvPr id="2107" name="Google Shape;2107;p154"/>
          <p:cNvSpPr/>
          <p:nvPr/>
        </p:nvSpPr>
        <p:spPr>
          <a:xfrm>
            <a:off x="644925" y="1375525"/>
            <a:ext cx="69789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08" name="Google Shape;2108;p154"/>
          <p:cNvGrpSpPr/>
          <p:nvPr/>
        </p:nvGrpSpPr>
        <p:grpSpPr>
          <a:xfrm>
            <a:off x="152395" y="1824134"/>
            <a:ext cx="4338079" cy="3319198"/>
            <a:chOff x="152400" y="1967875"/>
            <a:chExt cx="3951251" cy="3023225"/>
          </a:xfrm>
        </p:grpSpPr>
        <p:pic>
          <p:nvPicPr>
            <p:cNvPr id="2109" name="Google Shape;2109;p1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967875"/>
              <a:ext cx="3951251" cy="3023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0" name="Google Shape;2110;p154"/>
            <p:cNvSpPr/>
            <p:nvPr/>
          </p:nvSpPr>
          <p:spPr>
            <a:xfrm>
              <a:off x="3312225" y="1974600"/>
              <a:ext cx="732600" cy="245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0375" tIns="100375" rIns="100375" bIns="1003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11" name="Google Shape;2111;p154"/>
          <p:cNvSpPr txBox="1"/>
          <p:nvPr/>
        </p:nvSpPr>
        <p:spPr>
          <a:xfrm>
            <a:off x="318500" y="4653218"/>
            <a:ext cx="1027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 5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" sz="13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2" name="Google Shape;2112;p154"/>
          <p:cNvSpPr txBox="1">
            <a:spLocks noGrp="1"/>
          </p:cNvSpPr>
          <p:nvPr>
            <p:ph type="body" idx="1"/>
          </p:nvPr>
        </p:nvSpPr>
        <p:spPr>
          <a:xfrm>
            <a:off x="3909375" y="1855175"/>
            <a:ext cx="4811100" cy="28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Shorter telomere length seen in B cells, CD4, and CD8 cells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Pattern </a:t>
            </a:r>
            <a:r>
              <a:rPr lang="en" b="1">
                <a:solidFill>
                  <a:srgbClr val="DF382C"/>
                </a:solidFill>
              </a:rPr>
              <a:t>persisted </a:t>
            </a:r>
            <a:r>
              <a:rPr lang="en" b="1">
                <a:solidFill>
                  <a:srgbClr val="0C622E"/>
                </a:solidFill>
              </a:rPr>
              <a:t>even in elite controllers</a:t>
            </a:r>
            <a:endParaRPr/>
          </a:p>
        </p:txBody>
      </p:sp>
      <p:sp>
        <p:nvSpPr>
          <p:cNvPr id="2113" name="Google Shape;2113;p154"/>
          <p:cNvSpPr/>
          <p:nvPr/>
        </p:nvSpPr>
        <p:spPr>
          <a:xfrm>
            <a:off x="3989000" y="1815475"/>
            <a:ext cx="4731600" cy="53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14" name="Google Shape;2114;p154"/>
          <p:cNvPicPr preferRelativeResize="0"/>
          <p:nvPr/>
        </p:nvPicPr>
        <p:blipFill rotWithShape="1">
          <a:blip r:embed="rId5">
            <a:alphaModFix/>
          </a:blip>
          <a:srcRect l="59508" t="3" r="30685" b="65289"/>
          <a:stretch/>
        </p:blipFill>
        <p:spPr>
          <a:xfrm>
            <a:off x="3338673" y="1966393"/>
            <a:ext cx="472002" cy="16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154"/>
          <p:cNvPicPr preferRelativeResize="0"/>
          <p:nvPr/>
        </p:nvPicPr>
        <p:blipFill rotWithShape="1">
          <a:blip r:embed="rId5">
            <a:alphaModFix/>
          </a:blip>
          <a:srcRect l="82890" r="10805" b="62167"/>
          <a:stretch/>
        </p:blipFill>
        <p:spPr>
          <a:xfrm>
            <a:off x="3457263" y="2193882"/>
            <a:ext cx="303442" cy="17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6" name="Google Shape;2116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9214" y="1921700"/>
            <a:ext cx="238258" cy="25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7" name="Google Shape;2117;p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4187" y="2391357"/>
            <a:ext cx="216040" cy="27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8" name="Google Shape;2118;p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3075" y="2174122"/>
            <a:ext cx="238258" cy="2172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9" name="Google Shape;2119;p154"/>
          <p:cNvSpPr txBox="1"/>
          <p:nvPr/>
        </p:nvSpPr>
        <p:spPr>
          <a:xfrm>
            <a:off x="3437474" y="2455849"/>
            <a:ext cx="471900" cy="1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4" b="1">
                <a:solidFill>
                  <a:srgbClr val="8E44A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154" b="1">
              <a:solidFill>
                <a:srgbClr val="8E44A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0" name="Google Shape;2120;p154"/>
          <p:cNvSpPr/>
          <p:nvPr/>
        </p:nvSpPr>
        <p:spPr>
          <a:xfrm>
            <a:off x="3173075" y="1921700"/>
            <a:ext cx="784200" cy="741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15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Telomere length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15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LTNP have </a:t>
            </a:r>
            <a:r>
              <a:rPr lang="en" b="1"/>
              <a:t>shorter telomere length </a:t>
            </a:r>
            <a:r>
              <a:rPr lang="en"/>
              <a:t>compared to PWH on ART (or healthy controls)</a:t>
            </a:r>
            <a:endParaRPr/>
          </a:p>
        </p:txBody>
      </p:sp>
      <p:sp>
        <p:nvSpPr>
          <p:cNvPr id="2127" name="Google Shape;2127;p155"/>
          <p:cNvSpPr/>
          <p:nvPr/>
        </p:nvSpPr>
        <p:spPr>
          <a:xfrm>
            <a:off x="644925" y="1375525"/>
            <a:ext cx="69789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28" name="Google Shape;2128;p155"/>
          <p:cNvGrpSpPr/>
          <p:nvPr/>
        </p:nvGrpSpPr>
        <p:grpSpPr>
          <a:xfrm>
            <a:off x="152395" y="1824134"/>
            <a:ext cx="4338079" cy="3319198"/>
            <a:chOff x="152400" y="1967875"/>
            <a:chExt cx="3951251" cy="3023225"/>
          </a:xfrm>
        </p:grpSpPr>
        <p:pic>
          <p:nvPicPr>
            <p:cNvPr id="2129" name="Google Shape;2129;p1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967875"/>
              <a:ext cx="3951251" cy="3023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0" name="Google Shape;2130;p155"/>
            <p:cNvSpPr/>
            <p:nvPr/>
          </p:nvSpPr>
          <p:spPr>
            <a:xfrm>
              <a:off x="3312225" y="1974600"/>
              <a:ext cx="732600" cy="245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0375" tIns="100375" rIns="100375" bIns="1003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31" name="Google Shape;2131;p155"/>
          <p:cNvSpPr txBox="1"/>
          <p:nvPr/>
        </p:nvSpPr>
        <p:spPr>
          <a:xfrm>
            <a:off x="318500" y="4653218"/>
            <a:ext cx="1027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 5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" sz="13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2" name="Google Shape;2132;p155"/>
          <p:cNvSpPr txBox="1">
            <a:spLocks noGrp="1"/>
          </p:cNvSpPr>
          <p:nvPr>
            <p:ph type="body" idx="1"/>
          </p:nvPr>
        </p:nvSpPr>
        <p:spPr>
          <a:xfrm>
            <a:off x="3909375" y="1855175"/>
            <a:ext cx="4811100" cy="28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Shorter telomere length seen in B cells, CD4, and CD8 cells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Pattern </a:t>
            </a:r>
            <a:r>
              <a:rPr lang="en" b="1"/>
              <a:t>persisted </a:t>
            </a:r>
            <a:r>
              <a:rPr lang="en" b="1">
                <a:solidFill>
                  <a:srgbClr val="0C622E"/>
                </a:solidFill>
              </a:rPr>
              <a:t>even in elite controllers</a:t>
            </a:r>
            <a:endParaRPr b="1">
              <a:solidFill>
                <a:srgbClr val="0C622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some models, the </a:t>
            </a:r>
            <a:r>
              <a:rPr lang="en" b="1"/>
              <a:t>effect of </a:t>
            </a:r>
            <a:r>
              <a:rPr lang="en" b="1">
                <a:solidFill>
                  <a:srgbClr val="8E44AD"/>
                </a:solidFill>
              </a:rPr>
              <a:t>LTNP </a:t>
            </a:r>
            <a:r>
              <a:rPr lang="en" b="1"/>
              <a:t>status</a:t>
            </a:r>
            <a:r>
              <a:rPr lang="en"/>
              <a:t> can account for </a:t>
            </a:r>
            <a:r>
              <a:rPr lang="en" b="1"/>
              <a:t>more than </a:t>
            </a:r>
            <a:r>
              <a:rPr lang="en" b="1">
                <a:solidFill>
                  <a:srgbClr val="DF382C"/>
                </a:solidFill>
              </a:rPr>
              <a:t>a decade of immune aging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Their immune aging is </a:t>
            </a:r>
            <a:r>
              <a:rPr lang="en" b="1"/>
              <a:t>akin to</a:t>
            </a:r>
            <a:r>
              <a:rPr lang="en"/>
              <a:t> peers with </a:t>
            </a:r>
            <a:r>
              <a:rPr lang="en" b="1"/>
              <a:t>uncontrolled HIV</a:t>
            </a:r>
            <a:endParaRPr b="1"/>
          </a:p>
        </p:txBody>
      </p:sp>
      <p:sp>
        <p:nvSpPr>
          <p:cNvPr id="2133" name="Google Shape;2133;p155"/>
          <p:cNvSpPr/>
          <p:nvPr/>
        </p:nvSpPr>
        <p:spPr>
          <a:xfrm>
            <a:off x="3989000" y="1815475"/>
            <a:ext cx="4731600" cy="899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34" name="Google Shape;2134;p155"/>
          <p:cNvPicPr preferRelativeResize="0"/>
          <p:nvPr/>
        </p:nvPicPr>
        <p:blipFill rotWithShape="1">
          <a:blip r:embed="rId5">
            <a:alphaModFix/>
          </a:blip>
          <a:srcRect l="59508" t="3" r="30685" b="65289"/>
          <a:stretch/>
        </p:blipFill>
        <p:spPr>
          <a:xfrm>
            <a:off x="3338673" y="1966393"/>
            <a:ext cx="472002" cy="16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155"/>
          <p:cNvPicPr preferRelativeResize="0"/>
          <p:nvPr/>
        </p:nvPicPr>
        <p:blipFill rotWithShape="1">
          <a:blip r:embed="rId5">
            <a:alphaModFix/>
          </a:blip>
          <a:srcRect l="82890" r="10805" b="62167"/>
          <a:stretch/>
        </p:blipFill>
        <p:spPr>
          <a:xfrm>
            <a:off x="3457263" y="2193882"/>
            <a:ext cx="303442" cy="17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9214" y="1921700"/>
            <a:ext cx="238258" cy="25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4187" y="2391357"/>
            <a:ext cx="216040" cy="27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3075" y="2174122"/>
            <a:ext cx="238258" cy="2172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9" name="Google Shape;2139;p155"/>
          <p:cNvSpPr txBox="1"/>
          <p:nvPr/>
        </p:nvSpPr>
        <p:spPr>
          <a:xfrm>
            <a:off x="3437474" y="2455849"/>
            <a:ext cx="471900" cy="1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4" b="1">
                <a:solidFill>
                  <a:srgbClr val="8E44A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LTNP</a:t>
            </a:r>
            <a:endParaRPr sz="1154" b="1">
              <a:solidFill>
                <a:srgbClr val="8E44A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0" name="Google Shape;2140;p155"/>
          <p:cNvSpPr/>
          <p:nvPr/>
        </p:nvSpPr>
        <p:spPr>
          <a:xfrm>
            <a:off x="3173075" y="1921700"/>
            <a:ext cx="784200" cy="741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1" name="Google Shape;2141;p155"/>
          <p:cNvSpPr/>
          <p:nvPr/>
        </p:nvSpPr>
        <p:spPr>
          <a:xfrm>
            <a:off x="262750" y="1797716"/>
            <a:ext cx="3694500" cy="3319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15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Outcomes</a:t>
            </a:r>
            <a:endParaRPr/>
          </a:p>
        </p:txBody>
      </p:sp>
      <p:sp>
        <p:nvSpPr>
          <p:cNvPr id="2147" name="Google Shape;2147;p15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3641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cohort,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not receiving ART were </a:t>
            </a:r>
            <a:r>
              <a:rPr lang="en" b="1"/>
              <a:t>hospitalized more often for </a:t>
            </a:r>
            <a:r>
              <a:rPr lang="en" b="1">
                <a:solidFill>
                  <a:srgbClr val="3B71CA"/>
                </a:solidFill>
              </a:rPr>
              <a:t>cardiovascular</a:t>
            </a:r>
            <a:r>
              <a:rPr lang="en" b="1"/>
              <a:t> and </a:t>
            </a:r>
            <a:r>
              <a:rPr lang="en" b="1">
                <a:solidFill>
                  <a:srgbClr val="3B71CA"/>
                </a:solidFill>
              </a:rPr>
              <a:t>psychiatric disease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157"/>
          <p:cNvSpPr txBox="1"/>
          <p:nvPr/>
        </p:nvSpPr>
        <p:spPr>
          <a:xfrm>
            <a:off x="5502088" y="4649850"/>
            <a:ext cx="289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1C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9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53" name="Google Shape;2153;p157"/>
          <p:cNvGrpSpPr/>
          <p:nvPr/>
        </p:nvGrpSpPr>
        <p:grpSpPr>
          <a:xfrm>
            <a:off x="4655790" y="867472"/>
            <a:ext cx="4380661" cy="3782546"/>
            <a:chOff x="5310700" y="1151725"/>
            <a:chExt cx="3496696" cy="3019274"/>
          </a:xfrm>
        </p:grpSpPr>
        <p:pic>
          <p:nvPicPr>
            <p:cNvPr id="2154" name="Google Shape;2154;p1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3625" y="1272675"/>
              <a:ext cx="3463771" cy="2898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5" name="Google Shape;2155;p157"/>
            <p:cNvSpPr/>
            <p:nvPr/>
          </p:nvSpPr>
          <p:spPr>
            <a:xfrm>
              <a:off x="5310700" y="1210225"/>
              <a:ext cx="310500" cy="32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4550" tIns="114550" rIns="114550" bIns="1145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6" name="Google Shape;2156;p157"/>
            <p:cNvSpPr/>
            <p:nvPr/>
          </p:nvSpPr>
          <p:spPr>
            <a:xfrm>
              <a:off x="8369250" y="1168050"/>
              <a:ext cx="4380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4550" tIns="114550" rIns="114550" bIns="1145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7" name="Google Shape;2157;p157"/>
            <p:cNvSpPr txBox="1"/>
            <p:nvPr/>
          </p:nvSpPr>
          <p:spPr>
            <a:xfrm>
              <a:off x="6027300" y="1743700"/>
              <a:ext cx="1313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550" tIns="114550" rIns="114550" bIns="11455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28" b="1">
                  <a:solidFill>
                    <a:srgbClr val="DF382C"/>
                  </a:solidFill>
                  <a:latin typeface="Open Sans"/>
                  <a:ea typeface="Open Sans"/>
                  <a:cs typeface="Open Sans"/>
                  <a:sym typeface="Open Sans"/>
                </a:rPr>
                <a:t>LTNP </a:t>
              </a:r>
              <a:r>
                <a:rPr lang="en" sz="1628" b="1" u="sng">
                  <a:solidFill>
                    <a:srgbClr val="DF382C"/>
                  </a:solidFill>
                  <a:latin typeface="Open Sans"/>
                  <a:ea typeface="Open Sans"/>
                  <a:cs typeface="Open Sans"/>
                  <a:sym typeface="Open Sans"/>
                </a:rPr>
                <a:t>w/o</a:t>
              </a:r>
              <a:r>
                <a:rPr lang="en" sz="1628">
                  <a:solidFill>
                    <a:srgbClr val="DF382C"/>
                  </a:solidFill>
                  <a:latin typeface="Open Sans"/>
                  <a:ea typeface="Open Sans"/>
                  <a:cs typeface="Open Sans"/>
                  <a:sym typeface="Open Sans"/>
                </a:rPr>
                <a:t> ART</a:t>
              </a:r>
              <a:endParaRPr sz="1628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8" name="Google Shape;2158;p157"/>
            <p:cNvSpPr txBox="1"/>
            <p:nvPr/>
          </p:nvSpPr>
          <p:spPr>
            <a:xfrm>
              <a:off x="6059150" y="1151725"/>
              <a:ext cx="1592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550" tIns="114550" rIns="114550" bIns="11455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28" b="1">
                  <a:solidFill>
                    <a:srgbClr val="3B71CA"/>
                  </a:solidFill>
                  <a:latin typeface="Open Sans"/>
                  <a:ea typeface="Open Sans"/>
                  <a:cs typeface="Open Sans"/>
                  <a:sym typeface="Open Sans"/>
                </a:rPr>
                <a:t>LTNP taking ART</a:t>
              </a:r>
              <a:endParaRPr sz="1628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59" name="Google Shape;2159;p157"/>
            <p:cNvCxnSpPr>
              <a:stCxn id="2157" idx="2"/>
            </p:cNvCxnSpPr>
            <p:nvPr/>
          </p:nvCxnSpPr>
          <p:spPr>
            <a:xfrm rot="-5400000" flipH="1">
              <a:off x="7089600" y="1723150"/>
              <a:ext cx="498900" cy="1309800"/>
            </a:xfrm>
            <a:prstGeom prst="curvedConnector2">
              <a:avLst/>
            </a:prstGeom>
            <a:noFill/>
            <a:ln w="11925" cap="flat" cmpd="sng">
              <a:solidFill>
                <a:srgbClr val="DF382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60" name="Google Shape;2160;p157"/>
            <p:cNvCxnSpPr>
              <a:stCxn id="2158" idx="3"/>
            </p:cNvCxnSpPr>
            <p:nvPr/>
          </p:nvCxnSpPr>
          <p:spPr>
            <a:xfrm>
              <a:off x="7651550" y="1344175"/>
              <a:ext cx="398100" cy="558900"/>
            </a:xfrm>
            <a:prstGeom prst="curvedConnector2">
              <a:avLst/>
            </a:prstGeom>
            <a:noFill/>
            <a:ln w="11925" cap="flat" cmpd="sng">
              <a:solidFill>
                <a:srgbClr val="3B71C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161" name="Google Shape;2161;p15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Outcomes</a:t>
            </a:r>
            <a:endParaRPr/>
          </a:p>
        </p:txBody>
      </p:sp>
      <p:sp>
        <p:nvSpPr>
          <p:cNvPr id="2162" name="Google Shape;2162;p15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3641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cohort,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not receiving ART were </a:t>
            </a:r>
            <a:r>
              <a:rPr lang="en" b="1"/>
              <a:t>hospitalized more often for </a:t>
            </a:r>
            <a:r>
              <a:rPr lang="en" b="1">
                <a:solidFill>
                  <a:srgbClr val="3B71CA"/>
                </a:solidFill>
              </a:rPr>
              <a:t>cardiovascular</a:t>
            </a:r>
            <a:r>
              <a:rPr lang="en" b="1"/>
              <a:t> and </a:t>
            </a:r>
            <a:r>
              <a:rPr lang="en" b="1">
                <a:solidFill>
                  <a:srgbClr val="3B71CA"/>
                </a:solidFill>
              </a:rPr>
              <a:t>psychiatric disease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11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Another study found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not receiving ART have nearly </a:t>
            </a:r>
            <a:r>
              <a:rPr lang="en" b="1">
                <a:solidFill>
                  <a:srgbClr val="DF382C"/>
                </a:solidFill>
              </a:rPr>
              <a:t>four times higher mortality risk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en"/>
              <a:t>] </a:t>
            </a:r>
            <a:endParaRPr/>
          </a:p>
        </p:txBody>
      </p:sp>
      <p:sp>
        <p:nvSpPr>
          <p:cNvPr id="2163" name="Google Shape;2163;p157"/>
          <p:cNvSpPr/>
          <p:nvPr/>
        </p:nvSpPr>
        <p:spPr>
          <a:xfrm>
            <a:off x="796200" y="1449100"/>
            <a:ext cx="3575100" cy="1019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158"/>
          <p:cNvSpPr txBox="1"/>
          <p:nvPr/>
        </p:nvSpPr>
        <p:spPr>
          <a:xfrm>
            <a:off x="5502088" y="4649850"/>
            <a:ext cx="289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1C of citation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9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69" name="Google Shape;2169;p158"/>
          <p:cNvGrpSpPr/>
          <p:nvPr/>
        </p:nvGrpSpPr>
        <p:grpSpPr>
          <a:xfrm>
            <a:off x="4655790" y="867472"/>
            <a:ext cx="4380661" cy="3782546"/>
            <a:chOff x="5310700" y="1151725"/>
            <a:chExt cx="3496696" cy="3019274"/>
          </a:xfrm>
        </p:grpSpPr>
        <p:pic>
          <p:nvPicPr>
            <p:cNvPr id="2170" name="Google Shape;2170;p1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3625" y="1272675"/>
              <a:ext cx="3463771" cy="2898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1" name="Google Shape;2171;p158"/>
            <p:cNvSpPr/>
            <p:nvPr/>
          </p:nvSpPr>
          <p:spPr>
            <a:xfrm>
              <a:off x="5310700" y="1210225"/>
              <a:ext cx="310500" cy="32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4550" tIns="114550" rIns="114550" bIns="1145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2" name="Google Shape;2172;p158"/>
            <p:cNvSpPr/>
            <p:nvPr/>
          </p:nvSpPr>
          <p:spPr>
            <a:xfrm>
              <a:off x="8369250" y="1168050"/>
              <a:ext cx="4380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4550" tIns="114550" rIns="114550" bIns="1145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3" name="Google Shape;2173;p158"/>
            <p:cNvSpPr txBox="1"/>
            <p:nvPr/>
          </p:nvSpPr>
          <p:spPr>
            <a:xfrm>
              <a:off x="6027300" y="1743700"/>
              <a:ext cx="1313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550" tIns="114550" rIns="114550" bIns="11455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28" b="1">
                  <a:solidFill>
                    <a:srgbClr val="DF382C"/>
                  </a:solidFill>
                  <a:latin typeface="Open Sans"/>
                  <a:ea typeface="Open Sans"/>
                  <a:cs typeface="Open Sans"/>
                  <a:sym typeface="Open Sans"/>
                </a:rPr>
                <a:t>LTNP </a:t>
              </a:r>
              <a:r>
                <a:rPr lang="en" sz="1628" b="1" u="sng">
                  <a:solidFill>
                    <a:srgbClr val="DF382C"/>
                  </a:solidFill>
                  <a:latin typeface="Open Sans"/>
                  <a:ea typeface="Open Sans"/>
                  <a:cs typeface="Open Sans"/>
                  <a:sym typeface="Open Sans"/>
                </a:rPr>
                <a:t>w/o</a:t>
              </a:r>
              <a:r>
                <a:rPr lang="en" sz="1628">
                  <a:solidFill>
                    <a:srgbClr val="DF382C"/>
                  </a:solidFill>
                  <a:latin typeface="Open Sans"/>
                  <a:ea typeface="Open Sans"/>
                  <a:cs typeface="Open Sans"/>
                  <a:sym typeface="Open Sans"/>
                </a:rPr>
                <a:t> ART</a:t>
              </a:r>
              <a:endParaRPr sz="1628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4" name="Google Shape;2174;p158"/>
            <p:cNvSpPr txBox="1"/>
            <p:nvPr/>
          </p:nvSpPr>
          <p:spPr>
            <a:xfrm>
              <a:off x="6059150" y="1151725"/>
              <a:ext cx="1592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550" tIns="114550" rIns="114550" bIns="11455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28" b="1">
                  <a:solidFill>
                    <a:srgbClr val="3B71CA"/>
                  </a:solidFill>
                  <a:latin typeface="Open Sans"/>
                  <a:ea typeface="Open Sans"/>
                  <a:cs typeface="Open Sans"/>
                  <a:sym typeface="Open Sans"/>
                </a:rPr>
                <a:t>LTNP taking ART</a:t>
              </a:r>
              <a:endParaRPr sz="1628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75" name="Google Shape;2175;p158"/>
            <p:cNvCxnSpPr>
              <a:stCxn id="2173" idx="2"/>
            </p:cNvCxnSpPr>
            <p:nvPr/>
          </p:nvCxnSpPr>
          <p:spPr>
            <a:xfrm rot="-5400000" flipH="1">
              <a:off x="7089600" y="1723150"/>
              <a:ext cx="498900" cy="1309800"/>
            </a:xfrm>
            <a:prstGeom prst="curvedConnector2">
              <a:avLst/>
            </a:prstGeom>
            <a:noFill/>
            <a:ln w="11925" cap="flat" cmpd="sng">
              <a:solidFill>
                <a:srgbClr val="DF382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76" name="Google Shape;2176;p158"/>
            <p:cNvCxnSpPr>
              <a:stCxn id="2174" idx="3"/>
            </p:cNvCxnSpPr>
            <p:nvPr/>
          </p:nvCxnSpPr>
          <p:spPr>
            <a:xfrm>
              <a:off x="7651550" y="1344175"/>
              <a:ext cx="398100" cy="558900"/>
            </a:xfrm>
            <a:prstGeom prst="curvedConnector2">
              <a:avLst/>
            </a:prstGeom>
            <a:noFill/>
            <a:ln w="11925" cap="flat" cmpd="sng">
              <a:solidFill>
                <a:srgbClr val="3B71C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177" name="Google Shape;2177;p15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Immunologic aging:</a:t>
            </a:r>
            <a:r>
              <a:rPr lang="en"/>
              <a:t> Outcomes</a:t>
            </a:r>
            <a:endParaRPr/>
          </a:p>
        </p:txBody>
      </p:sp>
      <p:sp>
        <p:nvSpPr>
          <p:cNvPr id="2178" name="Google Shape;2178;p15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3641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cohort,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not receiving ART were </a:t>
            </a:r>
            <a:r>
              <a:rPr lang="en" b="1"/>
              <a:t>hospitalized more often for </a:t>
            </a:r>
            <a:r>
              <a:rPr lang="en" b="1">
                <a:solidFill>
                  <a:srgbClr val="3B71CA"/>
                </a:solidFill>
              </a:rPr>
              <a:t>cardiovascular</a:t>
            </a:r>
            <a:r>
              <a:rPr lang="en" b="1"/>
              <a:t> and </a:t>
            </a:r>
            <a:r>
              <a:rPr lang="en" b="1">
                <a:solidFill>
                  <a:srgbClr val="3B71CA"/>
                </a:solidFill>
              </a:rPr>
              <a:t>psychiatric disease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11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Another study found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not receiving ART have nearly </a:t>
            </a:r>
            <a:r>
              <a:rPr lang="en" b="1">
                <a:solidFill>
                  <a:srgbClr val="DF382C"/>
                </a:solidFill>
              </a:rPr>
              <a:t>four times higher mortality risk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en"/>
              <a:t>] </a:t>
            </a:r>
            <a:endParaRPr/>
          </a:p>
        </p:txBody>
      </p:sp>
      <p:sp>
        <p:nvSpPr>
          <p:cNvPr id="2179" name="Google Shape;2179;p158"/>
          <p:cNvSpPr/>
          <p:nvPr/>
        </p:nvSpPr>
        <p:spPr>
          <a:xfrm>
            <a:off x="796200" y="1449100"/>
            <a:ext cx="3575100" cy="1019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0" name="Google Shape;2180;p1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1" name="Google Shape;2181;p158"/>
          <p:cNvSpPr/>
          <p:nvPr/>
        </p:nvSpPr>
        <p:spPr>
          <a:xfrm>
            <a:off x="918250" y="3495425"/>
            <a:ext cx="3102600" cy="10908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HIV associated nephropathy?</a:t>
            </a:r>
            <a:endParaRPr sz="15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 couldn’t find anything directly on this in LTNP, but it seems reasonable to conclude the patient’s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LTNP status did not help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the kidneys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2" name="Google Shape;2182;p158"/>
          <p:cNvSpPr txBox="1">
            <a:spLocks noGrp="1"/>
          </p:cNvSpPr>
          <p:nvPr>
            <p:ph type="body" idx="1"/>
          </p:nvPr>
        </p:nvSpPr>
        <p:spPr>
          <a:xfrm>
            <a:off x="4328200" y="2810325"/>
            <a:ext cx="3575100" cy="1019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# </a:t>
            </a:r>
            <a:r>
              <a:rPr lang="en" b="1">
                <a:solidFill>
                  <a:srgbClr val="B03D50"/>
                </a:solidFill>
              </a:rPr>
              <a:t>Renal failure / ESRD</a:t>
            </a:r>
            <a:endParaRPr>
              <a:solidFill>
                <a:srgbClr val="B03D5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Found to be in renal failure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Nephrotic range</a:t>
            </a:r>
            <a:r>
              <a:rPr lang="en"/>
              <a:t> proteinuria (&gt;14g)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Started on iHD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15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start ART?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2188" name="Google Shape;2188;p15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5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Data is sparse, so </a:t>
            </a:r>
            <a:r>
              <a:rPr lang="en" b="1"/>
              <a:t>decision to start ART</a:t>
            </a:r>
            <a:r>
              <a:rPr lang="en"/>
              <a:t> in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should be </a:t>
            </a:r>
            <a:r>
              <a:rPr lang="en" b="1">
                <a:solidFill>
                  <a:srgbClr val="896110"/>
                </a:solidFill>
              </a:rPr>
              <a:t>shared decision making</a:t>
            </a:r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16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start ART?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2194" name="Google Shape;2194;p160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5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sparse, so </a:t>
            </a:r>
            <a:r>
              <a:rPr lang="en" b="1"/>
              <a:t>decision to start ART</a:t>
            </a:r>
            <a:r>
              <a:rPr lang="en"/>
              <a:t> in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should be </a:t>
            </a:r>
            <a:r>
              <a:rPr lang="en" b="1">
                <a:solidFill>
                  <a:srgbClr val="896110"/>
                </a:solidFill>
              </a:rPr>
              <a:t>shared decision making</a:t>
            </a:r>
            <a:endParaRPr b="1">
              <a:solidFill>
                <a:srgbClr val="896110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No ART</a:t>
            </a:r>
            <a:r>
              <a:rPr lang="en"/>
              <a:t>: Probable/possible risk of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Immune aging &amp; inflammation (e.g. HAND)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Atherosclerosis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Increased mortality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Starting ART</a:t>
            </a:r>
            <a:r>
              <a:rPr lang="en"/>
              <a:t>: Small risk of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Bone issues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Renal issues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 metabolic changes</a:t>
            </a:r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16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start ART?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2200" name="Google Shape;2200;p16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sparse, so </a:t>
            </a:r>
            <a:r>
              <a:rPr lang="en" b="1"/>
              <a:t>decision to start ART</a:t>
            </a:r>
            <a:r>
              <a:rPr lang="en"/>
              <a:t> in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should be </a:t>
            </a:r>
            <a:r>
              <a:rPr lang="en" b="1">
                <a:solidFill>
                  <a:srgbClr val="896110"/>
                </a:solidFill>
              </a:rPr>
              <a:t>shared decision making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 b="1">
                <a:solidFill>
                  <a:srgbClr val="3B71CA"/>
                </a:solidFill>
              </a:rPr>
              <a:t>HHS guidelines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“for the use of antiretroviral agents in adults and adolescents with HIV”</a:t>
            </a:r>
            <a:r>
              <a:rPr lang="en"/>
              <a:t> were updated in 2025 to include:</a:t>
            </a:r>
            <a:endParaRPr/>
          </a:p>
        </p:txBody>
      </p:sp>
      <p:sp>
        <p:nvSpPr>
          <p:cNvPr id="2201" name="Google Shape;2201;p161"/>
          <p:cNvSpPr/>
          <p:nvPr/>
        </p:nvSpPr>
        <p:spPr>
          <a:xfrm>
            <a:off x="644925" y="1375525"/>
            <a:ext cx="76887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16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start ART?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2207" name="Google Shape;2207;p162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sparse, so </a:t>
            </a:r>
            <a:r>
              <a:rPr lang="en" b="1"/>
              <a:t>decision to start ART</a:t>
            </a:r>
            <a:r>
              <a:rPr lang="en"/>
              <a:t> in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should be </a:t>
            </a:r>
            <a:r>
              <a:rPr lang="en" b="1">
                <a:solidFill>
                  <a:srgbClr val="896110"/>
                </a:solidFill>
              </a:rPr>
              <a:t>shared decision making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 b="1">
                <a:solidFill>
                  <a:srgbClr val="3B71CA"/>
                </a:solidFill>
              </a:rPr>
              <a:t>HHS guidelines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“for the use of antiretroviral agents in adults and adolescents with HIV”</a:t>
            </a:r>
            <a:r>
              <a:rPr lang="en"/>
              <a:t> were updated in 2025 to include:</a:t>
            </a:r>
            <a:endParaRPr/>
          </a:p>
        </p:txBody>
      </p:sp>
      <p:sp>
        <p:nvSpPr>
          <p:cNvPr id="2208" name="Google Shape;2208;p162"/>
          <p:cNvSpPr/>
          <p:nvPr/>
        </p:nvSpPr>
        <p:spPr>
          <a:xfrm>
            <a:off x="644925" y="1375525"/>
            <a:ext cx="76887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9" name="Google Shape;2209;p162"/>
          <p:cNvSpPr txBox="1"/>
          <p:nvPr/>
        </p:nvSpPr>
        <p:spPr>
          <a:xfrm>
            <a:off x="729450" y="2426150"/>
            <a:ext cx="3681600" cy="1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Panel </a:t>
            </a:r>
            <a:r>
              <a:rPr lang="en" sz="1300" i="1" u="sng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strongly</a:t>
            </a:r>
            <a:r>
              <a:rPr lang="en" sz="1300" i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 recommends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AIII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ART for </a:t>
            </a: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with: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Evidence of HIV-related complications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Declining CD4 counts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Intermittent detectable viral load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Comorbidities 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(e.g., cardiovascular disease, cancer, HBV/HCV coinfection)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Pregnancy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E44AD"/>
                </a:solidFill>
              </a:rPr>
              <a:t>8 years after pregnancy</a:t>
            </a:r>
            <a:r>
              <a:rPr lang="en"/>
              <a:t>, has ED visit (outside hospital)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u="sng">
                <a:solidFill>
                  <a:schemeClr val="dk2"/>
                </a:solidFill>
              </a:rPr>
              <a:t>CC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lang="en" b="1">
                <a:solidFill>
                  <a:srgbClr val="3B71CA"/>
                </a:solidFill>
              </a:rPr>
              <a:t>Earaches</a:t>
            </a:r>
            <a:r>
              <a:rPr lang="en" b="1">
                <a:solidFill>
                  <a:schemeClr val="dk2"/>
                </a:solidFill>
              </a:rPr>
              <a:t> + </a:t>
            </a:r>
            <a:r>
              <a:rPr lang="en" b="1">
                <a:solidFill>
                  <a:srgbClr val="3B71CA"/>
                </a:solidFill>
              </a:rPr>
              <a:t>dry cough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u="sng">
                <a:solidFill>
                  <a:schemeClr val="dk2"/>
                </a:solidFill>
              </a:rPr>
              <a:t>Duration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lang="en" b="1">
                <a:solidFill>
                  <a:schemeClr val="dk2"/>
                </a:solidFill>
              </a:rPr>
              <a:t>few months</a:t>
            </a:r>
            <a:endParaRPr b="1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u="sng">
                <a:solidFill>
                  <a:schemeClr val="dk2"/>
                </a:solidFill>
              </a:rPr>
              <a:t>Labs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lang="en" b="1">
                <a:solidFill>
                  <a:srgbClr val="DF382C"/>
                </a:solidFill>
              </a:rPr>
              <a:t>absolute lymphocytes were 930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/>
              <a:t>Still not on ART</a:t>
            </a:r>
            <a:endParaRPr/>
          </a:p>
        </p:txBody>
      </p:sp>
      <p:grpSp>
        <p:nvGrpSpPr>
          <p:cNvPr id="227" name="Google Shape;227;p28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228" name="Google Shape;228;p28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229" name="Google Shape;229;p28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0" name="Google Shape;230;p2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31" name="Google Shape;231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28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2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28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235" name="Google Shape;235;p28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6" name="Google Shape;236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2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8" name="Google Shape;238;p28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239" name="Google Shape;239;p28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2" name="Google Shape;242;p28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5" name="Google Shape;245;p28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246" name="Google Shape;246;p28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250" name="Google Shape;250;p28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" name="Google Shape;251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2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16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start ART?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2215" name="Google Shape;2215;p16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sparse, so </a:t>
            </a:r>
            <a:r>
              <a:rPr lang="en" b="1"/>
              <a:t>decision to start ART</a:t>
            </a:r>
            <a:r>
              <a:rPr lang="en"/>
              <a:t> in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should be </a:t>
            </a:r>
            <a:r>
              <a:rPr lang="en" b="1">
                <a:solidFill>
                  <a:srgbClr val="896110"/>
                </a:solidFill>
              </a:rPr>
              <a:t>shared decision making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 b="1">
                <a:solidFill>
                  <a:srgbClr val="3B71CA"/>
                </a:solidFill>
              </a:rPr>
              <a:t>HHS guidelines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“for the use of antiretroviral agents in adults and adolescents with HIV”</a:t>
            </a:r>
            <a:r>
              <a:rPr lang="en"/>
              <a:t> were updated in 2025 to include:</a:t>
            </a:r>
            <a:endParaRPr/>
          </a:p>
        </p:txBody>
      </p:sp>
      <p:sp>
        <p:nvSpPr>
          <p:cNvPr id="2216" name="Google Shape;2216;p163"/>
          <p:cNvSpPr/>
          <p:nvPr/>
        </p:nvSpPr>
        <p:spPr>
          <a:xfrm>
            <a:off x="644925" y="1375525"/>
            <a:ext cx="76887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7" name="Google Shape;2217;p163"/>
          <p:cNvSpPr txBox="1"/>
          <p:nvPr/>
        </p:nvSpPr>
        <p:spPr>
          <a:xfrm>
            <a:off x="729450" y="2426150"/>
            <a:ext cx="3681600" cy="1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Panel </a:t>
            </a:r>
            <a:r>
              <a:rPr lang="en" sz="1300" i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strongly</a:t>
            </a:r>
            <a:r>
              <a:rPr lang="en" sz="13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recommends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AIII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ART for </a:t>
            </a: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with: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Evidence of HIV-related complications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Declining CD4 counts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Intermittent detectable viral load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Comorbidities 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(e.g., cardiovascular disease, cancer, HBV/HCV coinfection)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Pregnancy</a:t>
            </a:r>
            <a:endParaRPr/>
          </a:p>
        </p:txBody>
      </p:sp>
      <p:sp>
        <p:nvSpPr>
          <p:cNvPr id="2218" name="Google Shape;2218;p163"/>
          <p:cNvSpPr txBox="1"/>
          <p:nvPr/>
        </p:nvSpPr>
        <p:spPr>
          <a:xfrm>
            <a:off x="4768050" y="2426150"/>
            <a:ext cx="36816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Panel </a:t>
            </a:r>
            <a:r>
              <a:rPr lang="en" sz="13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recommends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BII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initiation of ART for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all other </a:t>
            </a: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164"/>
          <p:cNvSpPr txBox="1"/>
          <p:nvPr/>
        </p:nvSpPr>
        <p:spPr>
          <a:xfrm>
            <a:off x="4768050" y="2426150"/>
            <a:ext cx="36816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Panel </a:t>
            </a:r>
            <a:r>
              <a:rPr lang="en" sz="13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recommends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BII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initiation of ART for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all other </a:t>
            </a: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/>
          </a:p>
        </p:txBody>
      </p:sp>
      <p:sp>
        <p:nvSpPr>
          <p:cNvPr id="2224" name="Google Shape;2224;p164"/>
          <p:cNvSpPr txBox="1"/>
          <p:nvPr/>
        </p:nvSpPr>
        <p:spPr>
          <a:xfrm>
            <a:off x="729450" y="2426150"/>
            <a:ext cx="3681600" cy="1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Panel </a:t>
            </a:r>
            <a:r>
              <a:rPr lang="en" sz="1300" i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strongly</a:t>
            </a:r>
            <a:r>
              <a:rPr lang="en" sz="13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recommends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AIII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ART for </a:t>
            </a: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with: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Evidence of HIV-related complications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Declining CD4 counts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Intermittent </a:t>
            </a: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detectable viral load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Comorbidities 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(e.g., cardiovascular disease, cancer, HBV/HCV coinfection)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Pregnancy</a:t>
            </a:r>
            <a:endParaRPr/>
          </a:p>
        </p:txBody>
      </p:sp>
      <p:sp>
        <p:nvSpPr>
          <p:cNvPr id="2225" name="Google Shape;2225;p16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start ART?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2226" name="Google Shape;2226;p16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sparse, so </a:t>
            </a:r>
            <a:r>
              <a:rPr lang="en" b="1"/>
              <a:t>decision to start ART</a:t>
            </a:r>
            <a:r>
              <a:rPr lang="en"/>
              <a:t> in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should be </a:t>
            </a:r>
            <a:r>
              <a:rPr lang="en" b="1">
                <a:solidFill>
                  <a:srgbClr val="896110"/>
                </a:solidFill>
              </a:rPr>
              <a:t>shared decision making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 b="1">
                <a:solidFill>
                  <a:srgbClr val="3B71CA"/>
                </a:solidFill>
              </a:rPr>
              <a:t>HHS guidelines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“for the use of antiretroviral agents in adults and adolescents with HIV”</a:t>
            </a:r>
            <a:r>
              <a:rPr lang="en"/>
              <a:t> were updated in 2025 to include:</a:t>
            </a:r>
            <a:endParaRPr/>
          </a:p>
        </p:txBody>
      </p:sp>
      <p:sp>
        <p:nvSpPr>
          <p:cNvPr id="2227" name="Google Shape;2227;p164"/>
          <p:cNvSpPr/>
          <p:nvPr/>
        </p:nvSpPr>
        <p:spPr>
          <a:xfrm>
            <a:off x="644925" y="1375525"/>
            <a:ext cx="7688700" cy="9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8" name="Google Shape;2228;p164"/>
          <p:cNvSpPr/>
          <p:nvPr/>
        </p:nvSpPr>
        <p:spPr>
          <a:xfrm>
            <a:off x="760950" y="3639200"/>
            <a:ext cx="3522600" cy="72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9" name="Google Shape;2229;p164"/>
          <p:cNvSpPr/>
          <p:nvPr/>
        </p:nvSpPr>
        <p:spPr>
          <a:xfrm>
            <a:off x="760950" y="3639200"/>
            <a:ext cx="3522600" cy="72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0" name="Google Shape;2230;p164"/>
          <p:cNvSpPr/>
          <p:nvPr/>
        </p:nvSpPr>
        <p:spPr>
          <a:xfrm>
            <a:off x="644925" y="1375525"/>
            <a:ext cx="7688700" cy="9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1" name="Google Shape;2231;p164"/>
          <p:cNvSpPr/>
          <p:nvPr/>
        </p:nvSpPr>
        <p:spPr>
          <a:xfrm>
            <a:off x="4768050" y="2368850"/>
            <a:ext cx="3522600" cy="72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2" name="Google Shape;2232;p164"/>
          <p:cNvSpPr/>
          <p:nvPr/>
        </p:nvSpPr>
        <p:spPr>
          <a:xfrm>
            <a:off x="4811025" y="2426150"/>
            <a:ext cx="3522600" cy="72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3" name="Google Shape;2233;p164"/>
          <p:cNvSpPr/>
          <p:nvPr/>
        </p:nvSpPr>
        <p:spPr>
          <a:xfrm>
            <a:off x="808950" y="2953925"/>
            <a:ext cx="3522600" cy="461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4" name="Google Shape;2234;p164"/>
          <p:cNvSpPr/>
          <p:nvPr/>
        </p:nvSpPr>
        <p:spPr>
          <a:xfrm>
            <a:off x="808950" y="2953925"/>
            <a:ext cx="3522600" cy="461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5" name="Google Shape;2235;p164"/>
          <p:cNvSpPr txBox="1"/>
          <p:nvPr/>
        </p:nvSpPr>
        <p:spPr>
          <a:xfrm>
            <a:off x="5231075" y="3606825"/>
            <a:ext cx="1895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will likely be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of the </a:t>
            </a:r>
            <a:r>
              <a:rPr lang="en" sz="1300" b="1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LTNP</a:t>
            </a:r>
            <a:r>
              <a:rPr lang="en" sz="13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(but not ECs)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36" name="Google Shape;2236;p164"/>
          <p:cNvCxnSpPr>
            <a:stCxn id="2235" idx="1"/>
          </p:cNvCxnSpPr>
          <p:nvPr/>
        </p:nvCxnSpPr>
        <p:spPr>
          <a:xfrm rot="10800000">
            <a:off x="4076675" y="3527175"/>
            <a:ext cx="1154400" cy="472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16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start ART?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2242" name="Google Shape;2242;p16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sparse, so </a:t>
            </a:r>
            <a:r>
              <a:rPr lang="en" b="1"/>
              <a:t>decision to start ART</a:t>
            </a:r>
            <a:r>
              <a:rPr lang="en"/>
              <a:t> in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should be </a:t>
            </a:r>
            <a:r>
              <a:rPr lang="en" b="1">
                <a:solidFill>
                  <a:srgbClr val="896110"/>
                </a:solidFill>
              </a:rPr>
              <a:t>shared decision making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 b="1">
                <a:solidFill>
                  <a:srgbClr val="3B71CA"/>
                </a:solidFill>
              </a:rPr>
              <a:t>HHS guidelines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“for the use of antiretroviral agents in adults and adolescents with HIV”</a:t>
            </a:r>
            <a:r>
              <a:rPr lang="en"/>
              <a:t> were updated in 2025 to include:</a:t>
            </a:r>
            <a:endParaRPr/>
          </a:p>
        </p:txBody>
      </p:sp>
      <p:sp>
        <p:nvSpPr>
          <p:cNvPr id="2243" name="Google Shape;2243;p165"/>
          <p:cNvSpPr/>
          <p:nvPr/>
        </p:nvSpPr>
        <p:spPr>
          <a:xfrm>
            <a:off x="644925" y="1375525"/>
            <a:ext cx="7688700" cy="338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4" name="Google Shape;2244;p165"/>
          <p:cNvSpPr txBox="1"/>
          <p:nvPr/>
        </p:nvSpPr>
        <p:spPr>
          <a:xfrm>
            <a:off x="729450" y="2426150"/>
            <a:ext cx="3681600" cy="1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Panel </a:t>
            </a:r>
            <a:r>
              <a:rPr lang="en" sz="1300" i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strongly</a:t>
            </a:r>
            <a:r>
              <a:rPr lang="en" sz="13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recommends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AIII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ART for </a:t>
            </a: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with: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Evidence of HIV-related complications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Declining CD4 counts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Intermittent detectable viral load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Comorbidities 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(e.g., cardiovascular disease, cancer, HBV/HCV coinfection)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Pregnancy</a:t>
            </a:r>
            <a:endParaRPr/>
          </a:p>
        </p:txBody>
      </p:sp>
      <p:sp>
        <p:nvSpPr>
          <p:cNvPr id="2245" name="Google Shape;2245;p165"/>
          <p:cNvSpPr txBox="1"/>
          <p:nvPr/>
        </p:nvSpPr>
        <p:spPr>
          <a:xfrm>
            <a:off x="4768050" y="2426150"/>
            <a:ext cx="36816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Panel </a:t>
            </a:r>
            <a:r>
              <a:rPr lang="en" sz="13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recommends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BII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initiation of ART for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all other </a:t>
            </a: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/>
          </a:p>
        </p:txBody>
      </p:sp>
      <p:sp>
        <p:nvSpPr>
          <p:cNvPr id="2246" name="Google Shape;2246;p165"/>
          <p:cNvSpPr/>
          <p:nvPr/>
        </p:nvSpPr>
        <p:spPr>
          <a:xfrm>
            <a:off x="644925" y="1375525"/>
            <a:ext cx="7688700" cy="3067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7" name="Google Shape;2247;p165"/>
          <p:cNvSpPr/>
          <p:nvPr/>
        </p:nvSpPr>
        <p:spPr>
          <a:xfrm>
            <a:off x="4939100" y="3208800"/>
            <a:ext cx="3479100" cy="12897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If ART is deferred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elite controllers should be </a:t>
            </a: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followed closely</a:t>
            </a:r>
            <a:r>
              <a:rPr lang="en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, as some may experience CD4 count decline, loss of viral control, or complications related to HIV infection</a:t>
            </a:r>
            <a:endParaRPr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48" name="Google Shape;2248;p165"/>
          <p:cNvGrpSpPr/>
          <p:nvPr/>
        </p:nvGrpSpPr>
        <p:grpSpPr>
          <a:xfrm>
            <a:off x="6142983" y="581230"/>
            <a:ext cx="2868892" cy="1942421"/>
            <a:chOff x="573275" y="1608350"/>
            <a:chExt cx="4194900" cy="2840213"/>
          </a:xfrm>
        </p:grpSpPr>
        <p:sp>
          <p:nvSpPr>
            <p:cNvPr id="2249" name="Google Shape;2249;p165"/>
            <p:cNvSpPr/>
            <p:nvPr/>
          </p:nvSpPr>
          <p:spPr>
            <a:xfrm>
              <a:off x="573275" y="1608350"/>
              <a:ext cx="4194900" cy="283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2500" tIns="62500" rIns="62500" bIns="62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250" name="Google Shape;2250;p165"/>
            <p:cNvGrpSpPr/>
            <p:nvPr/>
          </p:nvGrpSpPr>
          <p:grpSpPr>
            <a:xfrm>
              <a:off x="729450" y="1690084"/>
              <a:ext cx="3993725" cy="2758478"/>
              <a:chOff x="4946800" y="1392797"/>
              <a:chExt cx="3993725" cy="2758478"/>
            </a:xfrm>
          </p:grpSpPr>
          <p:pic>
            <p:nvPicPr>
              <p:cNvPr id="2251" name="Google Shape;2251;p165"/>
              <p:cNvPicPr preferRelativeResize="0"/>
              <p:nvPr/>
            </p:nvPicPr>
            <p:blipFill rotWithShape="1">
              <a:blip r:embed="rId4">
                <a:alphaModFix/>
              </a:blip>
              <a:srcRect l="49194" b="12288"/>
              <a:stretch/>
            </p:blipFill>
            <p:spPr>
              <a:xfrm>
                <a:off x="6029550" y="1393075"/>
                <a:ext cx="2910874" cy="24151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2" name="Google Shape;2252;p165"/>
              <p:cNvPicPr preferRelativeResize="0"/>
              <p:nvPr/>
            </p:nvPicPr>
            <p:blipFill rotWithShape="1">
              <a:blip r:embed="rId4">
                <a:alphaModFix/>
              </a:blip>
              <a:srcRect r="81101" b="13793"/>
              <a:stretch/>
            </p:blipFill>
            <p:spPr>
              <a:xfrm>
                <a:off x="4946800" y="1392797"/>
                <a:ext cx="1082750" cy="23735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53" name="Google Shape;2253;p165"/>
              <p:cNvSpPr txBox="1"/>
              <p:nvPr/>
            </p:nvSpPr>
            <p:spPr>
              <a:xfrm>
                <a:off x="5927025" y="3766375"/>
                <a:ext cx="30135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2500" tIns="62500" rIns="62500" bIns="6250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89">
                    <a:solidFill>
                      <a:srgbClr val="858585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Fig 3 [</a:t>
                </a:r>
                <a:r>
                  <a:rPr lang="en" sz="889" b="1">
                    <a:solidFill>
                      <a:schemeClr val="hlink"/>
                    </a:solidFill>
                    <a:uFill>
                      <a:noFill/>
                    </a:uFill>
                    <a:latin typeface="Open Sans"/>
                    <a:ea typeface="Open Sans"/>
                    <a:cs typeface="Open Sans"/>
                    <a:sym typeface="Open Sans"/>
                    <a:hlinkClick r:id="rId5"/>
                  </a:rPr>
                  <a:t>3</a:t>
                </a:r>
                <a:r>
                  <a:rPr lang="en" sz="889">
                    <a:solidFill>
                      <a:srgbClr val="858585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] </a:t>
                </a:r>
                <a:r>
                  <a:rPr lang="en" sz="889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Years after seroconversion</a:t>
                </a:r>
                <a:endParaRPr sz="889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6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16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5310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  <p:sp>
        <p:nvSpPr>
          <p:cNvPr id="2264" name="Google Shape;2264;p16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32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 u="sng">
                <a:solidFill>
                  <a:srgbClr val="8E44AD"/>
                </a:solidFill>
              </a:rPr>
              <a:t>LTNP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CD4 &gt;500 for 7–10 years off ART</a:t>
            </a:r>
            <a:r>
              <a:rPr lang="en"/>
              <a:t> → </a:t>
            </a:r>
            <a:r>
              <a:rPr lang="en" b="1">
                <a:highlight>
                  <a:srgbClr val="F0E6F5"/>
                </a:highlight>
              </a:rPr>
              <a:t>immunologic control</a:t>
            </a:r>
            <a:endParaRPr b="1">
              <a:highlight>
                <a:srgbClr val="F0E6F5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Immunologic control is </a:t>
            </a:r>
            <a:r>
              <a:rPr lang="en" b="1">
                <a:solidFill>
                  <a:schemeClr val="dk2"/>
                </a:solidFill>
              </a:rPr>
              <a:t>usually temporary</a:t>
            </a:r>
            <a:r>
              <a:rPr lang="en">
                <a:solidFill>
                  <a:schemeClr val="dk2"/>
                </a:solidFill>
              </a:rPr>
              <a:t> (more like </a:t>
            </a:r>
            <a:r>
              <a:rPr lang="en" b="1">
                <a:solidFill>
                  <a:srgbClr val="DF382C"/>
                </a:solidFill>
              </a:rPr>
              <a:t>slow progressors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After 10 years, median </a:t>
            </a:r>
            <a:r>
              <a:rPr lang="en" b="1">
                <a:solidFill>
                  <a:schemeClr val="dk2"/>
                </a:solidFill>
              </a:rPr>
              <a:t>time to progression 2.5 years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 u="sng">
                <a:solidFill>
                  <a:srgbClr val="0C622E"/>
                </a:solidFill>
              </a:rPr>
              <a:t>Elite Controllers</a:t>
            </a:r>
            <a:r>
              <a:rPr lang="en" b="1" u="sng"/>
              <a:t> (EC)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VL &lt;50 copies for ≥12 months off ART</a:t>
            </a:r>
            <a:r>
              <a:rPr lang="en"/>
              <a:t> → </a:t>
            </a:r>
            <a:r>
              <a:rPr lang="en" b="1">
                <a:highlight>
                  <a:srgbClr val="DCF1E4"/>
                </a:highlight>
              </a:rPr>
              <a:t>virologic control</a:t>
            </a:r>
            <a:endParaRPr b="1">
              <a:highlight>
                <a:srgbClr val="DCF1E4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EC are a small subset of LTNP (and only ~0.3-0.5% of PLWH)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Control is associated with </a:t>
            </a:r>
            <a:r>
              <a:rPr lang="en" b="1"/>
              <a:t>host genetics</a:t>
            </a:r>
            <a:r>
              <a:rPr lang="en"/>
              <a:t> (</a:t>
            </a:r>
            <a:r>
              <a:rPr lang="en" b="1">
                <a:solidFill>
                  <a:srgbClr val="DF382C"/>
                </a:solidFill>
              </a:rPr>
              <a:t>HLA-B57</a:t>
            </a:r>
            <a:r>
              <a:rPr lang="en"/>
              <a:t> and other HLA-B alleles) and </a:t>
            </a:r>
            <a:r>
              <a:rPr lang="en" b="1"/>
              <a:t>polyfunctional </a:t>
            </a:r>
            <a:r>
              <a:rPr lang="en" b="1">
                <a:solidFill>
                  <a:srgbClr val="DF382C"/>
                </a:solidFill>
              </a:rPr>
              <a:t>CD8+ T cells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Despite a normal CD4, the </a:t>
            </a:r>
            <a:r>
              <a:rPr lang="en" b="1"/>
              <a:t>immune system is not normal</a:t>
            </a:r>
            <a:r>
              <a:rPr lang="en"/>
              <a:t> → </a:t>
            </a:r>
            <a:r>
              <a:rPr lang="en" b="1">
                <a:solidFill>
                  <a:srgbClr val="DF382C"/>
                </a:solidFill>
              </a:rPr>
              <a:t>accelerated immune aging</a:t>
            </a:r>
            <a:endParaRPr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When off ART, ↑ hospitalizations for </a:t>
            </a:r>
            <a:r>
              <a:rPr lang="en" b="1">
                <a:solidFill>
                  <a:srgbClr val="3B71CA"/>
                </a:solidFill>
              </a:rPr>
              <a:t>cardiovascular</a:t>
            </a:r>
            <a:r>
              <a:rPr lang="en">
                <a:solidFill>
                  <a:srgbClr val="3B71CA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(</a:t>
            </a:r>
            <a:r>
              <a:rPr lang="en" b="1">
                <a:solidFill>
                  <a:schemeClr val="dk2"/>
                </a:solidFill>
              </a:rPr>
              <a:t>pro-atherogenic monocyte</a:t>
            </a:r>
            <a:r>
              <a:rPr lang="en">
                <a:solidFill>
                  <a:schemeClr val="dk2"/>
                </a:solidFill>
              </a:rPr>
              <a:t> activation) and </a:t>
            </a:r>
            <a:r>
              <a:rPr lang="en" b="1">
                <a:solidFill>
                  <a:srgbClr val="3B71CA"/>
                </a:solidFill>
              </a:rPr>
              <a:t>psychiatric</a:t>
            </a:r>
            <a:r>
              <a:rPr lang="en">
                <a:solidFill>
                  <a:srgbClr val="3B71CA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(</a:t>
            </a:r>
            <a:r>
              <a:rPr lang="en" b="1">
                <a:solidFill>
                  <a:schemeClr val="dk2"/>
                </a:solidFill>
              </a:rPr>
              <a:t>BBB transmigrations</a:t>
            </a:r>
            <a:r>
              <a:rPr lang="en">
                <a:solidFill>
                  <a:schemeClr val="dk2"/>
                </a:solidFill>
              </a:rPr>
              <a:t>) events </a:t>
            </a:r>
            <a:endParaRPr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/>
              <a:t>2025 HHS ART guidance </a:t>
            </a:r>
            <a:r>
              <a:rPr lang="en" b="1"/>
              <a:t>recommends </a:t>
            </a:r>
            <a:r>
              <a:rPr lang="en" b="1">
                <a:solidFill>
                  <a:srgbClr val="DF382C"/>
                </a:solidFill>
              </a:rPr>
              <a:t>ART for most EC</a:t>
            </a:r>
            <a:r>
              <a:rPr lang="en"/>
              <a:t> (and likely all LTNP)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ART is deferred, close monitoring is suggested due to risk of progression</a:t>
            </a:r>
            <a:endParaRPr/>
          </a:p>
        </p:txBody>
      </p:sp>
      <p:sp>
        <p:nvSpPr>
          <p:cNvPr id="2265" name="Google Shape;2265;p167"/>
          <p:cNvSpPr txBox="1"/>
          <p:nvPr/>
        </p:nvSpPr>
        <p:spPr>
          <a:xfrm>
            <a:off x="724950" y="46011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Slides available on </a:t>
            </a:r>
            <a:r>
              <a:rPr lang="en" sz="1200" u="sng">
                <a:solidFill>
                  <a:srgbClr val="1C367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hunterratliff1.com/talk/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; Citations available via QR code or via the  “citations” button on the website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66" name="Google Shape;2266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276" y="-28162"/>
            <a:ext cx="1458950" cy="14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167" title="frame (10).png"/>
          <p:cNvPicPr preferRelativeResize="0"/>
          <p:nvPr/>
        </p:nvPicPr>
        <p:blipFill rotWithShape="1">
          <a:blip r:embed="rId5">
            <a:alphaModFix/>
          </a:blip>
          <a:srcRect l="12365" t="11441" r="11773" b="11824"/>
          <a:stretch/>
        </p:blipFill>
        <p:spPr>
          <a:xfrm>
            <a:off x="7770850" y="43625"/>
            <a:ext cx="1300500" cy="131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FDBB-1DE9-16DE-3A9A-526711D4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Saving the next case for next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7378C-D546-BEE2-6A3B-3B125E4C9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017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17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#2</a:t>
            </a:r>
            <a:endParaRPr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17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453" name="Google Shape;2453;p17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is admitted following </a:t>
            </a:r>
            <a:r>
              <a:rPr lang="en" b="1">
                <a:solidFill>
                  <a:srgbClr val="3B71CA"/>
                </a:solidFill>
              </a:rPr>
              <a:t>planned robotic cholecystectomy</a:t>
            </a:r>
            <a:r>
              <a:rPr lang="en"/>
              <a:t>. Has </a:t>
            </a:r>
            <a:r>
              <a:rPr lang="en" b="1"/>
              <a:t>been here for a month</a:t>
            </a:r>
            <a:r>
              <a:rPr lang="en"/>
              <a:t>,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17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459" name="Google Shape;2459;p172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Cholecystectomy c/b </a:t>
            </a:r>
            <a:r>
              <a:rPr lang="en" b="1"/>
              <a:t>biliary leak</a:t>
            </a:r>
            <a:r>
              <a:rPr lang="en"/>
              <a:t> → had ERCP for biliary stent placement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ERCP c/b </a:t>
            </a:r>
            <a:r>
              <a:rPr lang="en">
                <a:solidFill>
                  <a:srgbClr val="896110"/>
                </a:solidFill>
              </a:rPr>
              <a:t>pancreatitis </a:t>
            </a:r>
            <a:endParaRPr>
              <a:solidFill>
                <a:srgbClr val="896110"/>
              </a:solidFill>
            </a:endParaRPr>
          </a:p>
        </p:txBody>
      </p:sp>
      <p:sp>
        <p:nvSpPr>
          <p:cNvPr id="2460" name="Google Shape;2460;p172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1" name="Google Shape;2461;p172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2" name="Google Shape;2462;p172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3" name="Google Shape;2463;p172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4" name="Google Shape;2464;p172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Cholecystectomy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65" name="Google Shape;2465;p172"/>
          <p:cNvCxnSpPr>
            <a:stCxn id="2464" idx="1"/>
            <a:endCxn id="2466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7" name="Google Shape;2467;p172"/>
          <p:cNvSpPr/>
          <p:nvPr/>
        </p:nvSpPr>
        <p:spPr>
          <a:xfrm>
            <a:off x="-74" y="3672250"/>
            <a:ext cx="9144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6" name="Google Shape;2466;p172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17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473" name="Google Shape;2473;p17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Cholecystectomy c/b </a:t>
            </a:r>
            <a:r>
              <a:rPr lang="en" b="1"/>
              <a:t>biliary leak</a:t>
            </a:r>
            <a:r>
              <a:rPr lang="en"/>
              <a:t> → had ERCP for biliary stent placement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ERCP c/b pancreatitis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Develops </a:t>
            </a:r>
            <a:r>
              <a:rPr lang="en" b="1">
                <a:solidFill>
                  <a:srgbClr val="3B71CA"/>
                </a:solidFill>
              </a:rPr>
              <a:t>gallbladder fossa collection</a:t>
            </a:r>
            <a:r>
              <a:rPr lang="en"/>
              <a:t> and </a:t>
            </a:r>
            <a:r>
              <a:rPr lang="en" b="1">
                <a:solidFill>
                  <a:srgbClr val="DF382C"/>
                </a:solidFill>
              </a:rPr>
              <a:t>candidemia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Goes to SICU for </a:t>
            </a:r>
            <a:r>
              <a:rPr lang="en" b="1"/>
              <a:t>septic shock</a:t>
            </a:r>
            <a:r>
              <a:rPr lang="en"/>
              <a:t> and </a:t>
            </a:r>
            <a:r>
              <a:rPr lang="en" b="1"/>
              <a:t>CRRT </a:t>
            </a:r>
            <a:endParaRPr b="1"/>
          </a:p>
        </p:txBody>
      </p:sp>
      <p:sp>
        <p:nvSpPr>
          <p:cNvPr id="2474" name="Google Shape;2474;p173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5" name="Google Shape;2475;p173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6" name="Google Shape;2476;p173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7" name="Google Shape;2477;p173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8" name="Google Shape;2478;p173"/>
          <p:cNvSpPr/>
          <p:nvPr/>
        </p:nvSpPr>
        <p:spPr>
          <a:xfrm>
            <a:off x="109720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9" name="Google Shape;2479;p173"/>
          <p:cNvSpPr/>
          <p:nvPr/>
        </p:nvSpPr>
        <p:spPr>
          <a:xfrm>
            <a:off x="128008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0" name="Google Shape;2480;p173"/>
          <p:cNvSpPr/>
          <p:nvPr/>
        </p:nvSpPr>
        <p:spPr>
          <a:xfrm>
            <a:off x="164584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1" name="Google Shape;2481;p173"/>
          <p:cNvSpPr/>
          <p:nvPr/>
        </p:nvSpPr>
        <p:spPr>
          <a:xfrm>
            <a:off x="18287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2" name="Google Shape;2482;p173"/>
          <p:cNvSpPr/>
          <p:nvPr/>
        </p:nvSpPr>
        <p:spPr>
          <a:xfrm>
            <a:off x="201160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3" name="Google Shape;2483;p173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84" name="Google Shape;2484;p173"/>
          <p:cNvCxnSpPr>
            <a:stCxn id="2483" idx="1"/>
            <a:endCxn id="2485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86" name="Google Shape;2486;p173"/>
          <p:cNvSpPr txBox="1"/>
          <p:nvPr/>
        </p:nvSpPr>
        <p:spPr>
          <a:xfrm>
            <a:off x="91425" y="459678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87" name="Google Shape;2487;p173"/>
          <p:cNvCxnSpPr>
            <a:stCxn id="2486" idx="0"/>
            <a:endCxn id="2488" idx="2"/>
          </p:cNvCxnSpPr>
          <p:nvPr/>
        </p:nvCxnSpPr>
        <p:spPr>
          <a:xfrm rot="-5400000">
            <a:off x="669525" y="4260630"/>
            <a:ext cx="299400" cy="37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89" name="Google Shape;2489;p173"/>
          <p:cNvSpPr txBox="1"/>
          <p:nvPr/>
        </p:nvSpPr>
        <p:spPr>
          <a:xfrm>
            <a:off x="1577975" y="4596780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90" name="Google Shape;2490;p173"/>
          <p:cNvCxnSpPr>
            <a:stCxn id="2489" idx="0"/>
            <a:endCxn id="2491" idx="2"/>
          </p:cNvCxnSpPr>
          <p:nvPr/>
        </p:nvCxnSpPr>
        <p:spPr>
          <a:xfrm rot="-5400000">
            <a:off x="2039825" y="4350480"/>
            <a:ext cx="299400" cy="19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92" name="Google Shape;2492;p173"/>
          <p:cNvSpPr txBox="1"/>
          <p:nvPr/>
        </p:nvSpPr>
        <p:spPr>
          <a:xfrm>
            <a:off x="1005275" y="4596780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93" name="Google Shape;2493;p173"/>
          <p:cNvCxnSpPr>
            <a:stCxn id="2492" idx="0"/>
            <a:endCxn id="2494" idx="2"/>
          </p:cNvCxnSpPr>
          <p:nvPr/>
        </p:nvCxnSpPr>
        <p:spPr>
          <a:xfrm rot="-5400000">
            <a:off x="1274675" y="4317030"/>
            <a:ext cx="299400" cy="260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95" name="Google Shape;2495;p173"/>
          <p:cNvSpPr/>
          <p:nvPr/>
        </p:nvSpPr>
        <p:spPr>
          <a:xfrm>
            <a:off x="-73" y="3672250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6" name="Google Shape;2496;p173"/>
          <p:cNvSpPr/>
          <p:nvPr/>
        </p:nvSpPr>
        <p:spPr>
          <a:xfrm>
            <a:off x="914450" y="3489250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7" name="Google Shape;2497;p173"/>
          <p:cNvSpPr/>
          <p:nvPr/>
        </p:nvSpPr>
        <p:spPr>
          <a:xfrm>
            <a:off x="1645850" y="3489250"/>
            <a:ext cx="1268400" cy="183000"/>
          </a:xfrm>
          <a:prstGeom prst="rect">
            <a:avLst/>
          </a:prstGeom>
          <a:gradFill>
            <a:gsLst>
              <a:gs pos="0">
                <a:srgbClr val="0C622E"/>
              </a:gs>
              <a:gs pos="80000">
                <a:srgbClr val="86B197"/>
              </a:gs>
              <a:gs pos="100000">
                <a:schemeClr val="lt1"/>
              </a:gs>
            </a:gsLst>
            <a:lin ang="0" scaled="0"/>
          </a:gra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8" name="Google Shape;2498;p173"/>
          <p:cNvSpPr/>
          <p:nvPr/>
        </p:nvSpPr>
        <p:spPr>
          <a:xfrm>
            <a:off x="1645950" y="3672250"/>
            <a:ext cx="126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10000">
                <a:srgbClr val="97ADD1"/>
              </a:gs>
              <a:gs pos="100000">
                <a:srgbClr val="2F5AA2"/>
              </a:gs>
            </a:gsLst>
            <a:lin ang="10800025" scaled="0"/>
          </a:gra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5" name="Google Shape;2485;p173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8" name="Google Shape;2488;p173"/>
          <p:cNvSpPr/>
          <p:nvPr/>
        </p:nvSpPr>
        <p:spPr>
          <a:xfrm>
            <a:off x="9143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4" name="Google Shape;2494;p173"/>
          <p:cNvSpPr/>
          <p:nvPr/>
        </p:nvSpPr>
        <p:spPr>
          <a:xfrm>
            <a:off x="146296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1" name="Google Shape;2491;p173"/>
          <p:cNvSpPr/>
          <p:nvPr/>
        </p:nvSpPr>
        <p:spPr>
          <a:xfrm>
            <a:off x="2194485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9" name="Google Shape;2499;p173"/>
          <p:cNvSpPr/>
          <p:nvPr/>
        </p:nvSpPr>
        <p:spPr>
          <a:xfrm>
            <a:off x="731575" y="1393075"/>
            <a:ext cx="7071300" cy="1140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E44AD"/>
                </a:solidFill>
              </a:rPr>
              <a:t>8 years after pregnancy</a:t>
            </a:r>
            <a:r>
              <a:rPr lang="en"/>
              <a:t>, has ED visit (outside hospital)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u="sng">
                <a:solidFill>
                  <a:schemeClr val="dk2"/>
                </a:solidFill>
              </a:rPr>
              <a:t>CC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lang="en" b="1">
                <a:solidFill>
                  <a:srgbClr val="3B71CA"/>
                </a:solidFill>
              </a:rPr>
              <a:t>Earaches</a:t>
            </a:r>
            <a:r>
              <a:rPr lang="en" b="1">
                <a:solidFill>
                  <a:schemeClr val="dk2"/>
                </a:solidFill>
              </a:rPr>
              <a:t> + </a:t>
            </a:r>
            <a:r>
              <a:rPr lang="en" b="1">
                <a:solidFill>
                  <a:srgbClr val="3B71CA"/>
                </a:solidFill>
              </a:rPr>
              <a:t>dry cough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u="sng">
                <a:solidFill>
                  <a:schemeClr val="dk2"/>
                </a:solidFill>
              </a:rPr>
              <a:t>Duration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lang="en" b="1">
                <a:solidFill>
                  <a:schemeClr val="dk2"/>
                </a:solidFill>
              </a:rPr>
              <a:t>few months</a:t>
            </a:r>
            <a:endParaRPr b="1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u="sng">
                <a:solidFill>
                  <a:schemeClr val="dk2"/>
                </a:solidFill>
              </a:rPr>
              <a:t>Labs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lang="en" b="1">
                <a:solidFill>
                  <a:srgbClr val="DF382C"/>
                </a:solidFill>
              </a:rPr>
              <a:t>absolute lymphocytes were 930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/>
              <a:t>Still not on ART</a:t>
            </a:r>
            <a:endParaRPr b="1">
              <a:solidFill>
                <a:srgbClr val="8E44AD"/>
              </a:solidFill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260" name="Google Shape;260;p29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2" name="Google Shape;262;p2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3" name="Google Shape;263;p2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29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2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267" name="Google Shape;267;p29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8" name="Google Shape;268;p2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2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" name="Google Shape;270;p29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271" name="Google Shape;271;p29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7" name="Google Shape;277;p29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278" name="Google Shape;278;p29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282" name="Google Shape;282;p29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3" name="Google Shape;283;p2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2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5" name="Google Shape;285;p29"/>
          <p:cNvSpPr/>
          <p:nvPr/>
        </p:nvSpPr>
        <p:spPr>
          <a:xfrm>
            <a:off x="729450" y="1327000"/>
            <a:ext cx="3689400" cy="1604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862500" y="3216375"/>
            <a:ext cx="3158400" cy="10116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Fast forward to present day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16 years after her diagnosis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HIV, she is admitted to OSH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with AMS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renal failure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5029025" y="1290075"/>
            <a:ext cx="3474600" cy="30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8" name="Google Shape;288;p29"/>
          <p:cNvGrpSpPr/>
          <p:nvPr/>
        </p:nvGrpSpPr>
        <p:grpSpPr>
          <a:xfrm>
            <a:off x="4968000" y="3998722"/>
            <a:ext cx="4094300" cy="686945"/>
            <a:chOff x="3978500" y="946003"/>
            <a:chExt cx="4094300" cy="686945"/>
          </a:xfrm>
        </p:grpSpPr>
        <p:grpSp>
          <p:nvGrpSpPr>
            <p:cNvPr id="289" name="Google Shape;289;p29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290" name="Google Shape;290;p29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1" name="Google Shape;291;p2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92" name="Google Shape;292;p2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for renal failure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29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17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505" name="Google Shape;2505;p17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Cholecystectomy c/b </a:t>
            </a:r>
            <a:r>
              <a:rPr lang="en" b="1"/>
              <a:t>biliary leak</a:t>
            </a:r>
            <a:r>
              <a:rPr lang="en"/>
              <a:t> → had ERCP for biliary stent placement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Develops </a:t>
            </a:r>
            <a:r>
              <a:rPr lang="en" b="1">
                <a:solidFill>
                  <a:srgbClr val="3B71CA"/>
                </a:solidFill>
              </a:rPr>
              <a:t>gallbladder fossa collection</a:t>
            </a:r>
            <a:r>
              <a:rPr lang="en"/>
              <a:t> &amp; </a:t>
            </a:r>
            <a:r>
              <a:rPr lang="en" b="1">
                <a:solidFill>
                  <a:srgbClr val="DF382C"/>
                </a:solidFill>
              </a:rPr>
              <a:t>candidemia </a:t>
            </a:r>
            <a:r>
              <a:rPr lang="en"/>
              <a:t>→ SICU for </a:t>
            </a:r>
            <a:r>
              <a:rPr lang="en" b="1"/>
              <a:t>septic shock</a:t>
            </a:r>
            <a:r>
              <a:rPr lang="en"/>
              <a:t> &amp; </a:t>
            </a:r>
            <a:r>
              <a:rPr lang="en" b="1"/>
              <a:t>CRRT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IR places a </a:t>
            </a:r>
            <a:r>
              <a:rPr lang="en" b="1"/>
              <a:t>drain into GB collection</a:t>
            </a:r>
            <a:r>
              <a:rPr lang="en"/>
              <a:t> (also grows </a:t>
            </a:r>
            <a:r>
              <a:rPr lang="en" i="1">
                <a:solidFill>
                  <a:srgbClr val="DF382C"/>
                </a:solidFill>
              </a:rPr>
              <a:t>candida albicans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Later gets </a:t>
            </a:r>
            <a:r>
              <a:rPr lang="en" b="1"/>
              <a:t>percutaneous chole tube</a:t>
            </a:r>
            <a:r>
              <a:rPr lang="en"/>
              <a:t> (PCT) - No micro sent</a:t>
            </a:r>
            <a:endParaRPr/>
          </a:p>
        </p:txBody>
      </p:sp>
      <p:sp>
        <p:nvSpPr>
          <p:cNvPr id="2506" name="Google Shape;2506;p174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7" name="Google Shape;2507;p174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8" name="Google Shape;2508;p174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9" name="Google Shape;2509;p174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0" name="Google Shape;2510;p174"/>
          <p:cNvSpPr/>
          <p:nvPr/>
        </p:nvSpPr>
        <p:spPr>
          <a:xfrm>
            <a:off x="109720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1" name="Google Shape;2511;p174"/>
          <p:cNvSpPr/>
          <p:nvPr/>
        </p:nvSpPr>
        <p:spPr>
          <a:xfrm>
            <a:off x="128008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2" name="Google Shape;2512;p174"/>
          <p:cNvSpPr/>
          <p:nvPr/>
        </p:nvSpPr>
        <p:spPr>
          <a:xfrm>
            <a:off x="164584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3" name="Google Shape;2513;p174"/>
          <p:cNvSpPr/>
          <p:nvPr/>
        </p:nvSpPr>
        <p:spPr>
          <a:xfrm>
            <a:off x="18287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4" name="Google Shape;2514;p174"/>
          <p:cNvSpPr/>
          <p:nvPr/>
        </p:nvSpPr>
        <p:spPr>
          <a:xfrm>
            <a:off x="201160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5" name="Google Shape;2515;p174"/>
          <p:cNvSpPr/>
          <p:nvPr/>
        </p:nvSpPr>
        <p:spPr>
          <a:xfrm>
            <a:off x="237736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6" name="Google Shape;2516;p174"/>
          <p:cNvSpPr/>
          <p:nvPr/>
        </p:nvSpPr>
        <p:spPr>
          <a:xfrm>
            <a:off x="256024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7" name="Google Shape;2517;p174"/>
          <p:cNvSpPr/>
          <p:nvPr/>
        </p:nvSpPr>
        <p:spPr>
          <a:xfrm>
            <a:off x="292600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8" name="Google Shape;2518;p174"/>
          <p:cNvSpPr/>
          <p:nvPr/>
        </p:nvSpPr>
        <p:spPr>
          <a:xfrm>
            <a:off x="31088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9" name="Google Shape;2519;p174"/>
          <p:cNvSpPr/>
          <p:nvPr/>
        </p:nvSpPr>
        <p:spPr>
          <a:xfrm>
            <a:off x="329176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0" name="Google Shape;2520;p174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21" name="Google Shape;2521;p174"/>
          <p:cNvCxnSpPr>
            <a:stCxn id="2520" idx="1"/>
            <a:endCxn id="2522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3" name="Google Shape;2523;p174"/>
          <p:cNvSpPr txBox="1"/>
          <p:nvPr/>
        </p:nvSpPr>
        <p:spPr>
          <a:xfrm>
            <a:off x="91425" y="459678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24" name="Google Shape;2524;p174"/>
          <p:cNvCxnSpPr>
            <a:stCxn id="2523" idx="0"/>
            <a:endCxn id="2525" idx="2"/>
          </p:cNvCxnSpPr>
          <p:nvPr/>
        </p:nvCxnSpPr>
        <p:spPr>
          <a:xfrm rot="-5400000">
            <a:off x="669525" y="4260630"/>
            <a:ext cx="299400" cy="37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6" name="Google Shape;2526;p174"/>
          <p:cNvSpPr txBox="1"/>
          <p:nvPr/>
        </p:nvSpPr>
        <p:spPr>
          <a:xfrm>
            <a:off x="1577975" y="4596780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27" name="Google Shape;2527;p174"/>
          <p:cNvCxnSpPr>
            <a:stCxn id="2526" idx="0"/>
            <a:endCxn id="2528" idx="2"/>
          </p:cNvCxnSpPr>
          <p:nvPr/>
        </p:nvCxnSpPr>
        <p:spPr>
          <a:xfrm rot="-5400000">
            <a:off x="2039825" y="4350480"/>
            <a:ext cx="299400" cy="19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9" name="Google Shape;2529;p174"/>
          <p:cNvSpPr txBox="1"/>
          <p:nvPr/>
        </p:nvSpPr>
        <p:spPr>
          <a:xfrm>
            <a:off x="2479950" y="459678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30" name="Google Shape;2530;p174"/>
          <p:cNvCxnSpPr>
            <a:stCxn id="2529" idx="0"/>
            <a:endCxn id="2531" idx="2"/>
          </p:cNvCxnSpPr>
          <p:nvPr/>
        </p:nvCxnSpPr>
        <p:spPr>
          <a:xfrm rot="5400000" flipH="1">
            <a:off x="2751300" y="4380630"/>
            <a:ext cx="299400" cy="13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2" name="Google Shape;2532;p174"/>
          <p:cNvSpPr txBox="1"/>
          <p:nvPr/>
        </p:nvSpPr>
        <p:spPr>
          <a:xfrm>
            <a:off x="1005275" y="4596780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33" name="Google Shape;2533;p174"/>
          <p:cNvCxnSpPr>
            <a:stCxn id="2532" idx="0"/>
            <a:endCxn id="2534" idx="2"/>
          </p:cNvCxnSpPr>
          <p:nvPr/>
        </p:nvCxnSpPr>
        <p:spPr>
          <a:xfrm rot="-5400000">
            <a:off x="1274675" y="4317030"/>
            <a:ext cx="299400" cy="260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5" name="Google Shape;2535;p174"/>
          <p:cNvSpPr/>
          <p:nvPr/>
        </p:nvSpPr>
        <p:spPr>
          <a:xfrm>
            <a:off x="-73" y="3672250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6" name="Google Shape;2536;p174"/>
          <p:cNvSpPr/>
          <p:nvPr/>
        </p:nvSpPr>
        <p:spPr>
          <a:xfrm>
            <a:off x="914450" y="3489250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7" name="Google Shape;2537;p174"/>
          <p:cNvSpPr/>
          <p:nvPr/>
        </p:nvSpPr>
        <p:spPr>
          <a:xfrm>
            <a:off x="1645850" y="3489250"/>
            <a:ext cx="1828800" cy="183000"/>
          </a:xfrm>
          <a:prstGeom prst="rect">
            <a:avLst/>
          </a:prstGeom>
          <a:gradFill>
            <a:gsLst>
              <a:gs pos="0">
                <a:srgbClr val="0C622E"/>
              </a:gs>
              <a:gs pos="80000">
                <a:srgbClr val="86B197"/>
              </a:gs>
              <a:gs pos="100000">
                <a:schemeClr val="lt1"/>
              </a:gs>
            </a:gsLst>
            <a:lin ang="0" scaled="0"/>
          </a:gra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8" name="Google Shape;2538;p174"/>
          <p:cNvSpPr/>
          <p:nvPr/>
        </p:nvSpPr>
        <p:spPr>
          <a:xfrm>
            <a:off x="1645950" y="3672250"/>
            <a:ext cx="1828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10000">
                <a:srgbClr val="97ADD1"/>
              </a:gs>
              <a:gs pos="100000">
                <a:srgbClr val="2F5AA2"/>
              </a:gs>
            </a:gsLst>
            <a:lin ang="10800025" scaled="0"/>
          </a:gra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2" name="Google Shape;2522;p174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5" name="Google Shape;2525;p174"/>
          <p:cNvSpPr/>
          <p:nvPr/>
        </p:nvSpPr>
        <p:spPr>
          <a:xfrm>
            <a:off x="9143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4" name="Google Shape;2534;p174"/>
          <p:cNvSpPr/>
          <p:nvPr/>
        </p:nvSpPr>
        <p:spPr>
          <a:xfrm>
            <a:off x="146296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8" name="Google Shape;2528;p174"/>
          <p:cNvSpPr/>
          <p:nvPr/>
        </p:nvSpPr>
        <p:spPr>
          <a:xfrm>
            <a:off x="2194485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1" name="Google Shape;2531;p174"/>
          <p:cNvSpPr/>
          <p:nvPr/>
        </p:nvSpPr>
        <p:spPr>
          <a:xfrm>
            <a:off x="27431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9" name="Google Shape;2539;p174"/>
          <p:cNvSpPr/>
          <p:nvPr/>
        </p:nvSpPr>
        <p:spPr>
          <a:xfrm>
            <a:off x="731575" y="1393075"/>
            <a:ext cx="7688700" cy="1140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17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545" name="Google Shape;2545;p17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9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c/b biliary leak, gallbladder fossa collection, candidemia.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better (at least for awhile) </a:t>
            </a:r>
            <a:r>
              <a:rPr lang="en">
                <a:solidFill>
                  <a:schemeClr val="lt1"/>
                </a:solidFill>
              </a:rPr>
              <a:t>→ rising WBC (20s → 30s) and low drain output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46" name="Google Shape;2546;p175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7" name="Google Shape;2547;p175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8" name="Google Shape;2548;p175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9" name="Google Shape;2549;p175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0" name="Google Shape;2550;p175"/>
          <p:cNvSpPr/>
          <p:nvPr/>
        </p:nvSpPr>
        <p:spPr>
          <a:xfrm>
            <a:off x="109720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1" name="Google Shape;2551;p175"/>
          <p:cNvSpPr/>
          <p:nvPr/>
        </p:nvSpPr>
        <p:spPr>
          <a:xfrm>
            <a:off x="128008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2" name="Google Shape;2552;p175"/>
          <p:cNvSpPr/>
          <p:nvPr/>
        </p:nvSpPr>
        <p:spPr>
          <a:xfrm>
            <a:off x="164584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3" name="Google Shape;2553;p175"/>
          <p:cNvSpPr/>
          <p:nvPr/>
        </p:nvSpPr>
        <p:spPr>
          <a:xfrm>
            <a:off x="18287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4" name="Google Shape;2554;p175"/>
          <p:cNvSpPr/>
          <p:nvPr/>
        </p:nvSpPr>
        <p:spPr>
          <a:xfrm>
            <a:off x="201160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5" name="Google Shape;2555;p175"/>
          <p:cNvSpPr/>
          <p:nvPr/>
        </p:nvSpPr>
        <p:spPr>
          <a:xfrm>
            <a:off x="237736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6" name="Google Shape;2556;p175"/>
          <p:cNvSpPr/>
          <p:nvPr/>
        </p:nvSpPr>
        <p:spPr>
          <a:xfrm>
            <a:off x="256024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7" name="Google Shape;2557;p175"/>
          <p:cNvSpPr/>
          <p:nvPr/>
        </p:nvSpPr>
        <p:spPr>
          <a:xfrm>
            <a:off x="292600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8" name="Google Shape;2558;p175"/>
          <p:cNvSpPr/>
          <p:nvPr/>
        </p:nvSpPr>
        <p:spPr>
          <a:xfrm>
            <a:off x="31088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9" name="Google Shape;2559;p175"/>
          <p:cNvSpPr/>
          <p:nvPr/>
        </p:nvSpPr>
        <p:spPr>
          <a:xfrm>
            <a:off x="329176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0" name="Google Shape;2560;p175"/>
          <p:cNvSpPr/>
          <p:nvPr/>
        </p:nvSpPr>
        <p:spPr>
          <a:xfrm>
            <a:off x="347464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1" name="Google Shape;2561;p175"/>
          <p:cNvSpPr/>
          <p:nvPr/>
        </p:nvSpPr>
        <p:spPr>
          <a:xfrm>
            <a:off x="36575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2" name="Google Shape;2562;p175"/>
          <p:cNvSpPr/>
          <p:nvPr/>
        </p:nvSpPr>
        <p:spPr>
          <a:xfrm>
            <a:off x="384040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3" name="Google Shape;2563;p175"/>
          <p:cNvSpPr/>
          <p:nvPr/>
        </p:nvSpPr>
        <p:spPr>
          <a:xfrm>
            <a:off x="402328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4" name="Google Shape;2564;p175"/>
          <p:cNvSpPr/>
          <p:nvPr/>
        </p:nvSpPr>
        <p:spPr>
          <a:xfrm>
            <a:off x="438904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5" name="Google Shape;2565;p175"/>
          <p:cNvSpPr/>
          <p:nvPr/>
        </p:nvSpPr>
        <p:spPr>
          <a:xfrm>
            <a:off x="457192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6" name="Google Shape;2566;p175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67" name="Google Shape;2567;p175"/>
          <p:cNvCxnSpPr>
            <a:stCxn id="2566" idx="1"/>
            <a:endCxn id="2568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9" name="Google Shape;2569;p175"/>
          <p:cNvSpPr txBox="1"/>
          <p:nvPr/>
        </p:nvSpPr>
        <p:spPr>
          <a:xfrm>
            <a:off x="91425" y="459678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70" name="Google Shape;2570;p175"/>
          <p:cNvCxnSpPr>
            <a:stCxn id="2569" idx="0"/>
            <a:endCxn id="2571" idx="2"/>
          </p:cNvCxnSpPr>
          <p:nvPr/>
        </p:nvCxnSpPr>
        <p:spPr>
          <a:xfrm rot="-5400000">
            <a:off x="669525" y="4260630"/>
            <a:ext cx="299400" cy="37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72" name="Google Shape;2572;p175"/>
          <p:cNvSpPr txBox="1"/>
          <p:nvPr/>
        </p:nvSpPr>
        <p:spPr>
          <a:xfrm>
            <a:off x="1577975" y="4596780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73" name="Google Shape;2573;p175"/>
          <p:cNvCxnSpPr>
            <a:stCxn id="2572" idx="0"/>
            <a:endCxn id="2574" idx="2"/>
          </p:cNvCxnSpPr>
          <p:nvPr/>
        </p:nvCxnSpPr>
        <p:spPr>
          <a:xfrm rot="-5400000">
            <a:off x="2039825" y="4350480"/>
            <a:ext cx="299400" cy="19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75" name="Google Shape;2575;p175"/>
          <p:cNvSpPr txBox="1"/>
          <p:nvPr/>
        </p:nvSpPr>
        <p:spPr>
          <a:xfrm>
            <a:off x="2479950" y="459678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76" name="Google Shape;2576;p175"/>
          <p:cNvCxnSpPr>
            <a:stCxn id="2575" idx="0"/>
            <a:endCxn id="2577" idx="2"/>
          </p:cNvCxnSpPr>
          <p:nvPr/>
        </p:nvCxnSpPr>
        <p:spPr>
          <a:xfrm rot="5400000" flipH="1">
            <a:off x="2751300" y="4380630"/>
            <a:ext cx="299400" cy="13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78" name="Google Shape;2578;p175"/>
          <p:cNvSpPr txBox="1"/>
          <p:nvPr/>
        </p:nvSpPr>
        <p:spPr>
          <a:xfrm>
            <a:off x="1005275" y="4596780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79" name="Google Shape;2579;p175"/>
          <p:cNvCxnSpPr>
            <a:stCxn id="2578" idx="0"/>
            <a:endCxn id="2580" idx="2"/>
          </p:cNvCxnSpPr>
          <p:nvPr/>
        </p:nvCxnSpPr>
        <p:spPr>
          <a:xfrm rot="-5400000">
            <a:off x="1274675" y="4317030"/>
            <a:ext cx="299400" cy="260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1" name="Google Shape;2581;p175"/>
          <p:cNvSpPr/>
          <p:nvPr/>
        </p:nvSpPr>
        <p:spPr>
          <a:xfrm>
            <a:off x="-73" y="3672250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2" name="Google Shape;2582;p175"/>
          <p:cNvSpPr/>
          <p:nvPr/>
        </p:nvSpPr>
        <p:spPr>
          <a:xfrm>
            <a:off x="914450" y="3489250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3" name="Google Shape;2583;p175"/>
          <p:cNvSpPr/>
          <p:nvPr/>
        </p:nvSpPr>
        <p:spPr>
          <a:xfrm>
            <a:off x="4206175" y="3672250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4" name="Google Shape;2584;p175"/>
          <p:cNvSpPr/>
          <p:nvPr/>
        </p:nvSpPr>
        <p:spPr>
          <a:xfrm>
            <a:off x="1645850" y="3489250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5" name="Google Shape;2585;p175"/>
          <p:cNvSpPr/>
          <p:nvPr/>
        </p:nvSpPr>
        <p:spPr>
          <a:xfrm>
            <a:off x="3474750" y="3489250"/>
            <a:ext cx="12801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6" name="Google Shape;2586;p175"/>
          <p:cNvSpPr/>
          <p:nvPr/>
        </p:nvSpPr>
        <p:spPr>
          <a:xfrm>
            <a:off x="1645950" y="3672250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8" name="Google Shape;2568;p175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1" name="Google Shape;2571;p175"/>
          <p:cNvSpPr/>
          <p:nvPr/>
        </p:nvSpPr>
        <p:spPr>
          <a:xfrm>
            <a:off x="9143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0" name="Google Shape;2580;p175"/>
          <p:cNvSpPr/>
          <p:nvPr/>
        </p:nvSpPr>
        <p:spPr>
          <a:xfrm>
            <a:off x="146296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7" name="Google Shape;2587;p175"/>
          <p:cNvSpPr/>
          <p:nvPr/>
        </p:nvSpPr>
        <p:spPr>
          <a:xfrm>
            <a:off x="420616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4" name="Google Shape;2574;p175"/>
          <p:cNvSpPr/>
          <p:nvPr/>
        </p:nvSpPr>
        <p:spPr>
          <a:xfrm>
            <a:off x="2194485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7" name="Google Shape;2577;p175"/>
          <p:cNvSpPr/>
          <p:nvPr/>
        </p:nvSpPr>
        <p:spPr>
          <a:xfrm>
            <a:off x="27431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8" name="Google Shape;2588;p175"/>
          <p:cNvSpPr/>
          <p:nvPr/>
        </p:nvSpPr>
        <p:spPr>
          <a:xfrm>
            <a:off x="731575" y="1457050"/>
            <a:ext cx="7445400" cy="76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17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594" name="Google Shape;2594;p17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9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c/b biliary leak, gallbladder fossa collection, candidemia.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better → </a:t>
            </a:r>
            <a:r>
              <a:rPr lang="en" b="1">
                <a:solidFill>
                  <a:srgbClr val="3B71CA"/>
                </a:solidFill>
              </a:rPr>
              <a:t>rising WBC</a:t>
            </a:r>
            <a:r>
              <a:rPr lang="en"/>
              <a:t> (20s → 30s) and </a:t>
            </a:r>
            <a:r>
              <a:rPr lang="en" b="1"/>
              <a:t>low drain output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→ rising WBC (20s → 30s) and low drain output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95" name="Google Shape;2595;p176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6" name="Google Shape;2596;p176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7" name="Google Shape;2597;p176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8" name="Google Shape;2598;p176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9" name="Google Shape;2599;p176"/>
          <p:cNvSpPr/>
          <p:nvPr/>
        </p:nvSpPr>
        <p:spPr>
          <a:xfrm>
            <a:off x="109720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0" name="Google Shape;2600;p176"/>
          <p:cNvSpPr/>
          <p:nvPr/>
        </p:nvSpPr>
        <p:spPr>
          <a:xfrm>
            <a:off x="128008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1" name="Google Shape;2601;p176"/>
          <p:cNvSpPr/>
          <p:nvPr/>
        </p:nvSpPr>
        <p:spPr>
          <a:xfrm>
            <a:off x="164584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2" name="Google Shape;2602;p176"/>
          <p:cNvSpPr/>
          <p:nvPr/>
        </p:nvSpPr>
        <p:spPr>
          <a:xfrm>
            <a:off x="18287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3" name="Google Shape;2603;p176"/>
          <p:cNvSpPr/>
          <p:nvPr/>
        </p:nvSpPr>
        <p:spPr>
          <a:xfrm>
            <a:off x="201160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4" name="Google Shape;2604;p176"/>
          <p:cNvSpPr/>
          <p:nvPr/>
        </p:nvSpPr>
        <p:spPr>
          <a:xfrm>
            <a:off x="237736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5" name="Google Shape;2605;p176"/>
          <p:cNvSpPr/>
          <p:nvPr/>
        </p:nvSpPr>
        <p:spPr>
          <a:xfrm>
            <a:off x="256024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6" name="Google Shape;2606;p176"/>
          <p:cNvSpPr/>
          <p:nvPr/>
        </p:nvSpPr>
        <p:spPr>
          <a:xfrm>
            <a:off x="292600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7" name="Google Shape;2607;p176"/>
          <p:cNvSpPr/>
          <p:nvPr/>
        </p:nvSpPr>
        <p:spPr>
          <a:xfrm>
            <a:off x="31088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8" name="Google Shape;2608;p176"/>
          <p:cNvSpPr/>
          <p:nvPr/>
        </p:nvSpPr>
        <p:spPr>
          <a:xfrm>
            <a:off x="329176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9" name="Google Shape;2609;p176"/>
          <p:cNvSpPr/>
          <p:nvPr/>
        </p:nvSpPr>
        <p:spPr>
          <a:xfrm>
            <a:off x="347464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0" name="Google Shape;2610;p176"/>
          <p:cNvSpPr/>
          <p:nvPr/>
        </p:nvSpPr>
        <p:spPr>
          <a:xfrm>
            <a:off x="36575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1" name="Google Shape;2611;p176"/>
          <p:cNvSpPr/>
          <p:nvPr/>
        </p:nvSpPr>
        <p:spPr>
          <a:xfrm>
            <a:off x="384040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2" name="Google Shape;2612;p176"/>
          <p:cNvSpPr/>
          <p:nvPr/>
        </p:nvSpPr>
        <p:spPr>
          <a:xfrm>
            <a:off x="402328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3" name="Google Shape;2613;p176"/>
          <p:cNvSpPr/>
          <p:nvPr/>
        </p:nvSpPr>
        <p:spPr>
          <a:xfrm>
            <a:off x="438904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4" name="Google Shape;2614;p176"/>
          <p:cNvSpPr/>
          <p:nvPr/>
        </p:nvSpPr>
        <p:spPr>
          <a:xfrm>
            <a:off x="457192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5" name="Google Shape;2615;p176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16" name="Google Shape;2616;p176"/>
          <p:cNvCxnSpPr>
            <a:stCxn id="2615" idx="1"/>
            <a:endCxn id="2617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18" name="Google Shape;2618;p176"/>
          <p:cNvSpPr txBox="1"/>
          <p:nvPr/>
        </p:nvSpPr>
        <p:spPr>
          <a:xfrm>
            <a:off x="91425" y="459678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19" name="Google Shape;2619;p176"/>
          <p:cNvCxnSpPr>
            <a:stCxn id="2618" idx="0"/>
            <a:endCxn id="2620" idx="2"/>
          </p:cNvCxnSpPr>
          <p:nvPr/>
        </p:nvCxnSpPr>
        <p:spPr>
          <a:xfrm rot="-5400000">
            <a:off x="669525" y="4260630"/>
            <a:ext cx="299400" cy="37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1" name="Google Shape;2621;p176"/>
          <p:cNvSpPr txBox="1"/>
          <p:nvPr/>
        </p:nvSpPr>
        <p:spPr>
          <a:xfrm>
            <a:off x="1577975" y="4596780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2" name="Google Shape;2622;p176"/>
          <p:cNvCxnSpPr>
            <a:stCxn id="2621" idx="0"/>
            <a:endCxn id="2623" idx="2"/>
          </p:cNvCxnSpPr>
          <p:nvPr/>
        </p:nvCxnSpPr>
        <p:spPr>
          <a:xfrm rot="-5400000">
            <a:off x="2039825" y="4350480"/>
            <a:ext cx="299400" cy="19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4" name="Google Shape;2624;p176"/>
          <p:cNvSpPr txBox="1"/>
          <p:nvPr/>
        </p:nvSpPr>
        <p:spPr>
          <a:xfrm>
            <a:off x="2479950" y="459678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5" name="Google Shape;2625;p176"/>
          <p:cNvCxnSpPr>
            <a:stCxn id="2624" idx="0"/>
            <a:endCxn id="2626" idx="2"/>
          </p:cNvCxnSpPr>
          <p:nvPr/>
        </p:nvCxnSpPr>
        <p:spPr>
          <a:xfrm rot="5400000" flipH="1">
            <a:off x="2751300" y="4380630"/>
            <a:ext cx="299400" cy="13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7" name="Google Shape;2627;p176"/>
          <p:cNvSpPr txBox="1"/>
          <p:nvPr/>
        </p:nvSpPr>
        <p:spPr>
          <a:xfrm>
            <a:off x="1005275" y="4596780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8" name="Google Shape;2628;p176"/>
          <p:cNvCxnSpPr>
            <a:stCxn id="2627" idx="0"/>
            <a:endCxn id="2629" idx="2"/>
          </p:cNvCxnSpPr>
          <p:nvPr/>
        </p:nvCxnSpPr>
        <p:spPr>
          <a:xfrm rot="-5400000">
            <a:off x="1274675" y="4317030"/>
            <a:ext cx="299400" cy="260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0" name="Google Shape;2630;p176"/>
          <p:cNvSpPr/>
          <p:nvPr/>
        </p:nvSpPr>
        <p:spPr>
          <a:xfrm>
            <a:off x="-73" y="3672250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1" name="Google Shape;2631;p176"/>
          <p:cNvSpPr/>
          <p:nvPr/>
        </p:nvSpPr>
        <p:spPr>
          <a:xfrm>
            <a:off x="914450" y="3489250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2" name="Google Shape;2632;p176"/>
          <p:cNvSpPr/>
          <p:nvPr/>
        </p:nvSpPr>
        <p:spPr>
          <a:xfrm>
            <a:off x="4206175" y="3672250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3" name="Google Shape;2633;p176"/>
          <p:cNvSpPr/>
          <p:nvPr/>
        </p:nvSpPr>
        <p:spPr>
          <a:xfrm>
            <a:off x="1645850" y="3489250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4" name="Google Shape;2634;p176"/>
          <p:cNvSpPr/>
          <p:nvPr/>
        </p:nvSpPr>
        <p:spPr>
          <a:xfrm>
            <a:off x="3474750" y="3489250"/>
            <a:ext cx="12801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5" name="Google Shape;2635;p176"/>
          <p:cNvSpPr/>
          <p:nvPr/>
        </p:nvSpPr>
        <p:spPr>
          <a:xfrm>
            <a:off x="1645950" y="3672250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7" name="Google Shape;2617;p176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0" name="Google Shape;2620;p176"/>
          <p:cNvSpPr/>
          <p:nvPr/>
        </p:nvSpPr>
        <p:spPr>
          <a:xfrm>
            <a:off x="9143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9" name="Google Shape;2629;p176"/>
          <p:cNvSpPr/>
          <p:nvPr/>
        </p:nvSpPr>
        <p:spPr>
          <a:xfrm>
            <a:off x="146296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6" name="Google Shape;2636;p176"/>
          <p:cNvSpPr/>
          <p:nvPr/>
        </p:nvSpPr>
        <p:spPr>
          <a:xfrm>
            <a:off x="420616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3" name="Google Shape;2623;p176"/>
          <p:cNvSpPr/>
          <p:nvPr/>
        </p:nvSpPr>
        <p:spPr>
          <a:xfrm>
            <a:off x="2194485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6" name="Google Shape;2626;p176"/>
          <p:cNvSpPr/>
          <p:nvPr/>
        </p:nvSpPr>
        <p:spPr>
          <a:xfrm>
            <a:off x="27431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7" name="Google Shape;2637;p176"/>
          <p:cNvSpPr/>
          <p:nvPr/>
        </p:nvSpPr>
        <p:spPr>
          <a:xfrm>
            <a:off x="731575" y="1457050"/>
            <a:ext cx="7445400" cy="76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8" name="Google Shape;2638;p176"/>
          <p:cNvSpPr/>
          <p:nvPr/>
        </p:nvSpPr>
        <p:spPr>
          <a:xfrm>
            <a:off x="784275" y="2202350"/>
            <a:ext cx="1445100" cy="369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p17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644" name="Google Shape;2644;p17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c/b biliary leak, gallbladder fossa collection, candidemia.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better → </a:t>
            </a:r>
            <a:r>
              <a:rPr lang="en" b="1">
                <a:solidFill>
                  <a:srgbClr val="3B71CA"/>
                </a:solidFill>
              </a:rPr>
              <a:t>rising WBC</a:t>
            </a:r>
            <a:r>
              <a:rPr lang="en"/>
              <a:t> (20s → 30s) and </a:t>
            </a:r>
            <a:r>
              <a:rPr lang="en" b="1"/>
              <a:t>low drain output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IR </a:t>
            </a:r>
            <a:r>
              <a:rPr lang="en" b="1"/>
              <a:t>upsizes the drain</a:t>
            </a:r>
            <a:r>
              <a:rPr lang="en"/>
              <a:t> (and send for micro)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They change up the antibiotics</a:t>
            </a:r>
            <a:endParaRPr/>
          </a:p>
        </p:txBody>
      </p:sp>
      <p:sp>
        <p:nvSpPr>
          <p:cNvPr id="2645" name="Google Shape;2645;p177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6" name="Google Shape;2646;p177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7" name="Google Shape;2647;p177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8" name="Google Shape;2648;p177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9" name="Google Shape;2649;p177"/>
          <p:cNvSpPr/>
          <p:nvPr/>
        </p:nvSpPr>
        <p:spPr>
          <a:xfrm>
            <a:off x="109720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0" name="Google Shape;2650;p177"/>
          <p:cNvSpPr/>
          <p:nvPr/>
        </p:nvSpPr>
        <p:spPr>
          <a:xfrm>
            <a:off x="128008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1" name="Google Shape;2651;p177"/>
          <p:cNvSpPr/>
          <p:nvPr/>
        </p:nvSpPr>
        <p:spPr>
          <a:xfrm>
            <a:off x="164584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2" name="Google Shape;2652;p177"/>
          <p:cNvSpPr/>
          <p:nvPr/>
        </p:nvSpPr>
        <p:spPr>
          <a:xfrm>
            <a:off x="18287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3" name="Google Shape;2653;p177"/>
          <p:cNvSpPr/>
          <p:nvPr/>
        </p:nvSpPr>
        <p:spPr>
          <a:xfrm>
            <a:off x="201160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4" name="Google Shape;2654;p177"/>
          <p:cNvSpPr/>
          <p:nvPr/>
        </p:nvSpPr>
        <p:spPr>
          <a:xfrm>
            <a:off x="237736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5" name="Google Shape;2655;p177"/>
          <p:cNvSpPr/>
          <p:nvPr/>
        </p:nvSpPr>
        <p:spPr>
          <a:xfrm>
            <a:off x="256024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6" name="Google Shape;2656;p177"/>
          <p:cNvSpPr/>
          <p:nvPr/>
        </p:nvSpPr>
        <p:spPr>
          <a:xfrm>
            <a:off x="292600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7" name="Google Shape;2657;p177"/>
          <p:cNvSpPr/>
          <p:nvPr/>
        </p:nvSpPr>
        <p:spPr>
          <a:xfrm>
            <a:off x="31088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8" name="Google Shape;2658;p177"/>
          <p:cNvSpPr/>
          <p:nvPr/>
        </p:nvSpPr>
        <p:spPr>
          <a:xfrm>
            <a:off x="329176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9" name="Google Shape;2659;p177"/>
          <p:cNvSpPr/>
          <p:nvPr/>
        </p:nvSpPr>
        <p:spPr>
          <a:xfrm>
            <a:off x="347464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0" name="Google Shape;2660;p177"/>
          <p:cNvSpPr/>
          <p:nvPr/>
        </p:nvSpPr>
        <p:spPr>
          <a:xfrm>
            <a:off x="36575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1" name="Google Shape;2661;p177"/>
          <p:cNvSpPr/>
          <p:nvPr/>
        </p:nvSpPr>
        <p:spPr>
          <a:xfrm>
            <a:off x="384040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2" name="Google Shape;2662;p177"/>
          <p:cNvSpPr/>
          <p:nvPr/>
        </p:nvSpPr>
        <p:spPr>
          <a:xfrm>
            <a:off x="402328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3" name="Google Shape;2663;p177"/>
          <p:cNvSpPr/>
          <p:nvPr/>
        </p:nvSpPr>
        <p:spPr>
          <a:xfrm>
            <a:off x="438904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4" name="Google Shape;2664;p177"/>
          <p:cNvSpPr/>
          <p:nvPr/>
        </p:nvSpPr>
        <p:spPr>
          <a:xfrm>
            <a:off x="457192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5" name="Google Shape;2665;p177"/>
          <p:cNvSpPr/>
          <p:nvPr/>
        </p:nvSpPr>
        <p:spPr>
          <a:xfrm>
            <a:off x="475480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6" name="Google Shape;2666;p177"/>
          <p:cNvSpPr/>
          <p:nvPr/>
        </p:nvSpPr>
        <p:spPr>
          <a:xfrm>
            <a:off x="49376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7" name="Google Shape;2667;p177"/>
          <p:cNvSpPr/>
          <p:nvPr/>
        </p:nvSpPr>
        <p:spPr>
          <a:xfrm>
            <a:off x="512056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8" name="Google Shape;2668;p177"/>
          <p:cNvSpPr/>
          <p:nvPr/>
        </p:nvSpPr>
        <p:spPr>
          <a:xfrm>
            <a:off x="5486327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9" name="Google Shape;2669;p177"/>
          <p:cNvSpPr/>
          <p:nvPr/>
        </p:nvSpPr>
        <p:spPr>
          <a:xfrm>
            <a:off x="5669207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0" name="Google Shape;2670;p177"/>
          <p:cNvSpPr/>
          <p:nvPr/>
        </p:nvSpPr>
        <p:spPr>
          <a:xfrm>
            <a:off x="585208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1" name="Google Shape;2671;p177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72" name="Google Shape;2672;p177"/>
          <p:cNvCxnSpPr>
            <a:stCxn id="2671" idx="1"/>
            <a:endCxn id="2673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4" name="Google Shape;2674;p177"/>
          <p:cNvSpPr txBox="1"/>
          <p:nvPr/>
        </p:nvSpPr>
        <p:spPr>
          <a:xfrm>
            <a:off x="91425" y="459678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75" name="Google Shape;2675;p177"/>
          <p:cNvCxnSpPr>
            <a:stCxn id="2674" idx="0"/>
            <a:endCxn id="2676" idx="2"/>
          </p:cNvCxnSpPr>
          <p:nvPr/>
        </p:nvCxnSpPr>
        <p:spPr>
          <a:xfrm rot="-5400000">
            <a:off x="669525" y="4260630"/>
            <a:ext cx="299400" cy="37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7" name="Google Shape;2677;p177"/>
          <p:cNvSpPr txBox="1"/>
          <p:nvPr/>
        </p:nvSpPr>
        <p:spPr>
          <a:xfrm>
            <a:off x="1577975" y="4596780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78" name="Google Shape;2678;p177"/>
          <p:cNvCxnSpPr>
            <a:stCxn id="2677" idx="0"/>
            <a:endCxn id="2679" idx="2"/>
          </p:cNvCxnSpPr>
          <p:nvPr/>
        </p:nvCxnSpPr>
        <p:spPr>
          <a:xfrm rot="-5400000">
            <a:off x="2039825" y="4350480"/>
            <a:ext cx="299400" cy="19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0" name="Google Shape;2680;p177"/>
          <p:cNvSpPr txBox="1"/>
          <p:nvPr/>
        </p:nvSpPr>
        <p:spPr>
          <a:xfrm>
            <a:off x="2479950" y="459678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81" name="Google Shape;2681;p177"/>
          <p:cNvCxnSpPr>
            <a:stCxn id="2680" idx="0"/>
            <a:endCxn id="2682" idx="2"/>
          </p:cNvCxnSpPr>
          <p:nvPr/>
        </p:nvCxnSpPr>
        <p:spPr>
          <a:xfrm rot="5400000" flipH="1">
            <a:off x="2751300" y="4380630"/>
            <a:ext cx="299400" cy="13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3" name="Google Shape;2683;p177"/>
          <p:cNvSpPr txBox="1"/>
          <p:nvPr/>
        </p:nvSpPr>
        <p:spPr>
          <a:xfrm>
            <a:off x="4173450" y="4596775"/>
            <a:ext cx="172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they do send micro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84" name="Google Shape;2684;p177"/>
          <p:cNvCxnSpPr>
            <a:stCxn id="2683" idx="0"/>
            <a:endCxn id="2685" idx="2"/>
          </p:cNvCxnSpPr>
          <p:nvPr/>
        </p:nvCxnSpPr>
        <p:spPr>
          <a:xfrm rot="-5400000">
            <a:off x="5066100" y="4267975"/>
            <a:ext cx="299400" cy="3582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6" name="Google Shape;2686;p177"/>
          <p:cNvSpPr txBox="1"/>
          <p:nvPr/>
        </p:nvSpPr>
        <p:spPr>
          <a:xfrm>
            <a:off x="1005275" y="4596780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87" name="Google Shape;2687;p177"/>
          <p:cNvCxnSpPr>
            <a:stCxn id="2686" idx="0"/>
            <a:endCxn id="2688" idx="2"/>
          </p:cNvCxnSpPr>
          <p:nvPr/>
        </p:nvCxnSpPr>
        <p:spPr>
          <a:xfrm rot="-5400000">
            <a:off x="1274675" y="4317030"/>
            <a:ext cx="299400" cy="260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9" name="Google Shape;2689;p177"/>
          <p:cNvSpPr/>
          <p:nvPr/>
        </p:nvSpPr>
        <p:spPr>
          <a:xfrm>
            <a:off x="-73" y="3672250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0" name="Google Shape;2690;p177"/>
          <p:cNvSpPr/>
          <p:nvPr/>
        </p:nvSpPr>
        <p:spPr>
          <a:xfrm>
            <a:off x="914450" y="3489250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1" name="Google Shape;2691;p177"/>
          <p:cNvSpPr/>
          <p:nvPr/>
        </p:nvSpPr>
        <p:spPr>
          <a:xfrm>
            <a:off x="5303501" y="3301450"/>
            <a:ext cx="5964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2" name="Google Shape;2692;p177"/>
          <p:cNvSpPr/>
          <p:nvPr/>
        </p:nvSpPr>
        <p:spPr>
          <a:xfrm>
            <a:off x="4206175" y="3672250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3" name="Google Shape;2693;p177"/>
          <p:cNvSpPr/>
          <p:nvPr/>
        </p:nvSpPr>
        <p:spPr>
          <a:xfrm>
            <a:off x="1645850" y="3489250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4" name="Google Shape;2694;p177"/>
          <p:cNvSpPr/>
          <p:nvPr/>
        </p:nvSpPr>
        <p:spPr>
          <a:xfrm>
            <a:off x="3474750" y="3489250"/>
            <a:ext cx="24252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5" name="Google Shape;2695;p177"/>
          <p:cNvSpPr/>
          <p:nvPr/>
        </p:nvSpPr>
        <p:spPr>
          <a:xfrm>
            <a:off x="1645950" y="3672250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6" name="Google Shape;2696;p177"/>
          <p:cNvSpPr/>
          <p:nvPr/>
        </p:nvSpPr>
        <p:spPr>
          <a:xfrm>
            <a:off x="4754925" y="3672250"/>
            <a:ext cx="11451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3" name="Google Shape;2673;p177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6" name="Google Shape;2676;p177"/>
          <p:cNvSpPr/>
          <p:nvPr/>
        </p:nvSpPr>
        <p:spPr>
          <a:xfrm>
            <a:off x="9143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8" name="Google Shape;2688;p177"/>
          <p:cNvSpPr/>
          <p:nvPr/>
        </p:nvSpPr>
        <p:spPr>
          <a:xfrm>
            <a:off x="146296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7" name="Google Shape;2697;p177"/>
          <p:cNvSpPr/>
          <p:nvPr/>
        </p:nvSpPr>
        <p:spPr>
          <a:xfrm>
            <a:off x="420616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9" name="Google Shape;2679;p177"/>
          <p:cNvSpPr/>
          <p:nvPr/>
        </p:nvSpPr>
        <p:spPr>
          <a:xfrm>
            <a:off x="2194485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2" name="Google Shape;2682;p177"/>
          <p:cNvSpPr/>
          <p:nvPr/>
        </p:nvSpPr>
        <p:spPr>
          <a:xfrm>
            <a:off x="27431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5" name="Google Shape;2685;p177"/>
          <p:cNvSpPr/>
          <p:nvPr/>
        </p:nvSpPr>
        <p:spPr>
          <a:xfrm>
            <a:off x="5303442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8" name="Google Shape;2698;p177"/>
          <p:cNvSpPr/>
          <p:nvPr/>
        </p:nvSpPr>
        <p:spPr>
          <a:xfrm>
            <a:off x="731575" y="1457050"/>
            <a:ext cx="7445400" cy="76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9" name="Google Shape;2699;p177"/>
          <p:cNvSpPr/>
          <p:nvPr/>
        </p:nvSpPr>
        <p:spPr>
          <a:xfrm>
            <a:off x="784275" y="2202350"/>
            <a:ext cx="5290800" cy="369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p17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705" name="Google Shape;2705;p17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c/b biliary leak, gallbladder fossa collection, candidemia.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better → </a:t>
            </a:r>
            <a:r>
              <a:rPr lang="en" b="1">
                <a:solidFill>
                  <a:srgbClr val="3B71CA"/>
                </a:solidFill>
              </a:rPr>
              <a:t>rising WBC</a:t>
            </a:r>
            <a:r>
              <a:rPr lang="en"/>
              <a:t> (20s → 30s) and </a:t>
            </a:r>
            <a:r>
              <a:rPr lang="en" b="1"/>
              <a:t>low drain output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IR </a:t>
            </a:r>
            <a:r>
              <a:rPr lang="en" b="1"/>
              <a:t>upsizes the drain</a:t>
            </a:r>
            <a:r>
              <a:rPr lang="en"/>
              <a:t> (and send for micro)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Despite/after drain exchange, </a:t>
            </a:r>
            <a:r>
              <a:rPr lang="en" b="1"/>
              <a:t>develops </a:t>
            </a:r>
            <a:r>
              <a:rPr lang="en" b="1">
                <a:solidFill>
                  <a:srgbClr val="DF382C"/>
                </a:solidFill>
              </a:rPr>
              <a:t>persistent fevers</a:t>
            </a:r>
            <a:r>
              <a:rPr lang="en"/>
              <a:t> (and back in the ICU)</a:t>
            </a:r>
            <a:endParaRPr/>
          </a:p>
        </p:txBody>
      </p:sp>
      <p:sp>
        <p:nvSpPr>
          <p:cNvPr id="2706" name="Google Shape;2706;p178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7" name="Google Shape;2707;p178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8" name="Google Shape;2708;p178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9" name="Google Shape;2709;p178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0" name="Google Shape;2710;p178"/>
          <p:cNvSpPr/>
          <p:nvPr/>
        </p:nvSpPr>
        <p:spPr>
          <a:xfrm>
            <a:off x="109720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1" name="Google Shape;2711;p178"/>
          <p:cNvSpPr/>
          <p:nvPr/>
        </p:nvSpPr>
        <p:spPr>
          <a:xfrm>
            <a:off x="128008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2" name="Google Shape;2712;p178"/>
          <p:cNvSpPr/>
          <p:nvPr/>
        </p:nvSpPr>
        <p:spPr>
          <a:xfrm>
            <a:off x="164584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3" name="Google Shape;2713;p178"/>
          <p:cNvSpPr/>
          <p:nvPr/>
        </p:nvSpPr>
        <p:spPr>
          <a:xfrm>
            <a:off x="18287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4" name="Google Shape;2714;p178"/>
          <p:cNvSpPr/>
          <p:nvPr/>
        </p:nvSpPr>
        <p:spPr>
          <a:xfrm>
            <a:off x="201160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5" name="Google Shape;2715;p178"/>
          <p:cNvSpPr/>
          <p:nvPr/>
        </p:nvSpPr>
        <p:spPr>
          <a:xfrm>
            <a:off x="237736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6" name="Google Shape;2716;p178"/>
          <p:cNvSpPr/>
          <p:nvPr/>
        </p:nvSpPr>
        <p:spPr>
          <a:xfrm>
            <a:off x="256024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7" name="Google Shape;2717;p178"/>
          <p:cNvSpPr/>
          <p:nvPr/>
        </p:nvSpPr>
        <p:spPr>
          <a:xfrm>
            <a:off x="292600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8" name="Google Shape;2718;p178"/>
          <p:cNvSpPr/>
          <p:nvPr/>
        </p:nvSpPr>
        <p:spPr>
          <a:xfrm>
            <a:off x="31088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9" name="Google Shape;2719;p178"/>
          <p:cNvSpPr/>
          <p:nvPr/>
        </p:nvSpPr>
        <p:spPr>
          <a:xfrm>
            <a:off x="329176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0" name="Google Shape;2720;p178"/>
          <p:cNvSpPr/>
          <p:nvPr/>
        </p:nvSpPr>
        <p:spPr>
          <a:xfrm>
            <a:off x="347464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1" name="Google Shape;2721;p178"/>
          <p:cNvSpPr/>
          <p:nvPr/>
        </p:nvSpPr>
        <p:spPr>
          <a:xfrm>
            <a:off x="36575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2" name="Google Shape;2722;p178"/>
          <p:cNvSpPr/>
          <p:nvPr/>
        </p:nvSpPr>
        <p:spPr>
          <a:xfrm>
            <a:off x="384040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3" name="Google Shape;2723;p178"/>
          <p:cNvSpPr/>
          <p:nvPr/>
        </p:nvSpPr>
        <p:spPr>
          <a:xfrm>
            <a:off x="402328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4" name="Google Shape;2724;p178"/>
          <p:cNvSpPr/>
          <p:nvPr/>
        </p:nvSpPr>
        <p:spPr>
          <a:xfrm>
            <a:off x="438904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5" name="Google Shape;2725;p178"/>
          <p:cNvSpPr/>
          <p:nvPr/>
        </p:nvSpPr>
        <p:spPr>
          <a:xfrm>
            <a:off x="457192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6" name="Google Shape;2726;p178"/>
          <p:cNvSpPr/>
          <p:nvPr/>
        </p:nvSpPr>
        <p:spPr>
          <a:xfrm>
            <a:off x="475480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7" name="Google Shape;2727;p178"/>
          <p:cNvSpPr/>
          <p:nvPr/>
        </p:nvSpPr>
        <p:spPr>
          <a:xfrm>
            <a:off x="49376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8" name="Google Shape;2728;p178"/>
          <p:cNvSpPr/>
          <p:nvPr/>
        </p:nvSpPr>
        <p:spPr>
          <a:xfrm>
            <a:off x="512056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9" name="Google Shape;2729;p178"/>
          <p:cNvSpPr/>
          <p:nvPr/>
        </p:nvSpPr>
        <p:spPr>
          <a:xfrm>
            <a:off x="5486327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0" name="Google Shape;2730;p178"/>
          <p:cNvSpPr/>
          <p:nvPr/>
        </p:nvSpPr>
        <p:spPr>
          <a:xfrm>
            <a:off x="5669207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1" name="Google Shape;2731;p178"/>
          <p:cNvSpPr/>
          <p:nvPr/>
        </p:nvSpPr>
        <p:spPr>
          <a:xfrm>
            <a:off x="585208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2" name="Google Shape;2732;p178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3" name="Google Shape;2733;p178"/>
          <p:cNvCxnSpPr>
            <a:stCxn id="2732" idx="1"/>
            <a:endCxn id="2734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5" name="Google Shape;2735;p178"/>
          <p:cNvSpPr txBox="1"/>
          <p:nvPr/>
        </p:nvSpPr>
        <p:spPr>
          <a:xfrm>
            <a:off x="91425" y="459678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6" name="Google Shape;2736;p178"/>
          <p:cNvCxnSpPr>
            <a:stCxn id="2735" idx="0"/>
            <a:endCxn id="2737" idx="2"/>
          </p:cNvCxnSpPr>
          <p:nvPr/>
        </p:nvCxnSpPr>
        <p:spPr>
          <a:xfrm rot="-5400000">
            <a:off x="669525" y="4260630"/>
            <a:ext cx="299400" cy="37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8" name="Google Shape;2738;p178"/>
          <p:cNvSpPr txBox="1"/>
          <p:nvPr/>
        </p:nvSpPr>
        <p:spPr>
          <a:xfrm>
            <a:off x="1577975" y="4596780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9" name="Google Shape;2739;p178"/>
          <p:cNvCxnSpPr>
            <a:stCxn id="2738" idx="0"/>
            <a:endCxn id="2740" idx="2"/>
          </p:cNvCxnSpPr>
          <p:nvPr/>
        </p:nvCxnSpPr>
        <p:spPr>
          <a:xfrm rot="-5400000">
            <a:off x="2039825" y="4350480"/>
            <a:ext cx="299400" cy="19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1" name="Google Shape;2741;p178"/>
          <p:cNvSpPr txBox="1"/>
          <p:nvPr/>
        </p:nvSpPr>
        <p:spPr>
          <a:xfrm>
            <a:off x="2479950" y="459678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2" name="Google Shape;2742;p178"/>
          <p:cNvCxnSpPr>
            <a:stCxn id="2741" idx="0"/>
            <a:endCxn id="2743" idx="2"/>
          </p:cNvCxnSpPr>
          <p:nvPr/>
        </p:nvCxnSpPr>
        <p:spPr>
          <a:xfrm rot="5400000" flipH="1">
            <a:off x="2751300" y="4380630"/>
            <a:ext cx="299400" cy="13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4" name="Google Shape;2744;p178"/>
          <p:cNvSpPr txBox="1"/>
          <p:nvPr/>
        </p:nvSpPr>
        <p:spPr>
          <a:xfrm>
            <a:off x="4173450" y="4596775"/>
            <a:ext cx="172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they do send micro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5" name="Google Shape;2745;p178"/>
          <p:cNvCxnSpPr>
            <a:stCxn id="2744" idx="0"/>
            <a:endCxn id="2746" idx="2"/>
          </p:cNvCxnSpPr>
          <p:nvPr/>
        </p:nvCxnSpPr>
        <p:spPr>
          <a:xfrm rot="-5400000">
            <a:off x="5066100" y="4267975"/>
            <a:ext cx="299400" cy="3582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7" name="Google Shape;2747;p178"/>
          <p:cNvSpPr txBox="1"/>
          <p:nvPr/>
        </p:nvSpPr>
        <p:spPr>
          <a:xfrm>
            <a:off x="1005275" y="4596780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8" name="Google Shape;2748;p178"/>
          <p:cNvCxnSpPr>
            <a:stCxn id="2747" idx="0"/>
            <a:endCxn id="2749" idx="2"/>
          </p:cNvCxnSpPr>
          <p:nvPr/>
        </p:nvCxnSpPr>
        <p:spPr>
          <a:xfrm rot="-5400000">
            <a:off x="1274675" y="4317030"/>
            <a:ext cx="299400" cy="260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0" name="Google Shape;2750;p178"/>
          <p:cNvSpPr/>
          <p:nvPr/>
        </p:nvSpPr>
        <p:spPr>
          <a:xfrm>
            <a:off x="-73" y="3672250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1" name="Google Shape;2751;p178"/>
          <p:cNvSpPr/>
          <p:nvPr/>
        </p:nvSpPr>
        <p:spPr>
          <a:xfrm>
            <a:off x="914450" y="3489250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2" name="Google Shape;2752;p178"/>
          <p:cNvSpPr/>
          <p:nvPr/>
        </p:nvSpPr>
        <p:spPr>
          <a:xfrm>
            <a:off x="5303500" y="3301450"/>
            <a:ext cx="9141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3" name="Google Shape;2753;p178"/>
          <p:cNvSpPr/>
          <p:nvPr/>
        </p:nvSpPr>
        <p:spPr>
          <a:xfrm>
            <a:off x="4206175" y="3672250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4" name="Google Shape;2754;p178"/>
          <p:cNvSpPr/>
          <p:nvPr/>
        </p:nvSpPr>
        <p:spPr>
          <a:xfrm>
            <a:off x="1645850" y="3489250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5" name="Google Shape;2755;p178"/>
          <p:cNvSpPr/>
          <p:nvPr/>
        </p:nvSpPr>
        <p:spPr>
          <a:xfrm>
            <a:off x="3474750" y="3489250"/>
            <a:ext cx="27429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6" name="Google Shape;2756;p178"/>
          <p:cNvSpPr/>
          <p:nvPr/>
        </p:nvSpPr>
        <p:spPr>
          <a:xfrm>
            <a:off x="1645950" y="3672250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7" name="Google Shape;2757;p178"/>
          <p:cNvSpPr/>
          <p:nvPr/>
        </p:nvSpPr>
        <p:spPr>
          <a:xfrm>
            <a:off x="4754925" y="3672250"/>
            <a:ext cx="1462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4" name="Google Shape;2734;p178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7" name="Google Shape;2737;p178"/>
          <p:cNvSpPr/>
          <p:nvPr/>
        </p:nvSpPr>
        <p:spPr>
          <a:xfrm>
            <a:off x="9143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9" name="Google Shape;2749;p178"/>
          <p:cNvSpPr/>
          <p:nvPr/>
        </p:nvSpPr>
        <p:spPr>
          <a:xfrm>
            <a:off x="146296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8" name="Google Shape;2758;p178"/>
          <p:cNvSpPr/>
          <p:nvPr/>
        </p:nvSpPr>
        <p:spPr>
          <a:xfrm>
            <a:off x="420616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9" name="Google Shape;2759;p178"/>
          <p:cNvSpPr/>
          <p:nvPr/>
        </p:nvSpPr>
        <p:spPr>
          <a:xfrm>
            <a:off x="603496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0" name="Google Shape;2740;p178"/>
          <p:cNvSpPr/>
          <p:nvPr/>
        </p:nvSpPr>
        <p:spPr>
          <a:xfrm>
            <a:off x="2194485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3" name="Google Shape;2743;p178"/>
          <p:cNvSpPr/>
          <p:nvPr/>
        </p:nvSpPr>
        <p:spPr>
          <a:xfrm>
            <a:off x="27431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6" name="Google Shape;2746;p178"/>
          <p:cNvSpPr/>
          <p:nvPr/>
        </p:nvSpPr>
        <p:spPr>
          <a:xfrm>
            <a:off x="5303442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0" name="Google Shape;2760;p178"/>
          <p:cNvSpPr/>
          <p:nvPr/>
        </p:nvSpPr>
        <p:spPr>
          <a:xfrm>
            <a:off x="731575" y="1457050"/>
            <a:ext cx="7445400" cy="76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1" name="Google Shape;2761;p178"/>
          <p:cNvSpPr/>
          <p:nvPr/>
        </p:nvSpPr>
        <p:spPr>
          <a:xfrm>
            <a:off x="784275" y="2202350"/>
            <a:ext cx="5290800" cy="369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17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767" name="Google Shape;2767;p17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>
                <a:solidFill>
                  <a:srgbClr val="3B71CA"/>
                </a:solidFill>
              </a:rPr>
              <a:t>cholecystectomy</a:t>
            </a:r>
            <a:r>
              <a:rPr lang="en"/>
              <a:t>; c/b biliary leak, gallbladder fossa collection, candidemia. ID consulted for </a:t>
            </a:r>
            <a:r>
              <a:rPr lang="en" b="1">
                <a:solidFill>
                  <a:srgbClr val="DC4C64"/>
                </a:solidFill>
              </a:rPr>
              <a:t>intra-abdominal abscess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better → </a:t>
            </a:r>
            <a:r>
              <a:rPr lang="en" b="1">
                <a:solidFill>
                  <a:srgbClr val="3B71CA"/>
                </a:solidFill>
              </a:rPr>
              <a:t>rising WBC</a:t>
            </a:r>
            <a:r>
              <a:rPr lang="en"/>
              <a:t> (20s → 30s) and </a:t>
            </a:r>
            <a:r>
              <a:rPr lang="en" b="1"/>
              <a:t>low drain output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IR </a:t>
            </a:r>
            <a:r>
              <a:rPr lang="en" b="1"/>
              <a:t>upsizes the drain</a:t>
            </a:r>
            <a:r>
              <a:rPr lang="en"/>
              <a:t> (and send for micro)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Despite/after drain exchange, </a:t>
            </a:r>
            <a:r>
              <a:rPr lang="en" b="1"/>
              <a:t>develops </a:t>
            </a:r>
            <a:r>
              <a:rPr lang="en" b="1">
                <a:solidFill>
                  <a:srgbClr val="DF382C"/>
                </a:solidFill>
              </a:rPr>
              <a:t>persistent fevers</a:t>
            </a:r>
            <a:r>
              <a:rPr lang="en"/>
              <a:t> (and back in the ICU)</a:t>
            </a:r>
            <a:endParaRPr/>
          </a:p>
        </p:txBody>
      </p:sp>
      <p:sp>
        <p:nvSpPr>
          <p:cNvPr id="2768" name="Google Shape;2768;p179"/>
          <p:cNvSpPr/>
          <p:nvPr/>
        </p:nvSpPr>
        <p:spPr>
          <a:xfrm>
            <a:off x="182805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9" name="Google Shape;2769;p179"/>
          <p:cNvSpPr/>
          <p:nvPr/>
        </p:nvSpPr>
        <p:spPr>
          <a:xfrm>
            <a:off x="36568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0" name="Google Shape;2770;p179"/>
          <p:cNvSpPr/>
          <p:nvPr/>
        </p:nvSpPr>
        <p:spPr>
          <a:xfrm>
            <a:off x="548564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1" name="Google Shape;2771;p179"/>
          <p:cNvSpPr/>
          <p:nvPr/>
        </p:nvSpPr>
        <p:spPr>
          <a:xfrm>
            <a:off x="731443" y="4114330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2" name="Google Shape;2772;p179"/>
          <p:cNvSpPr/>
          <p:nvPr/>
        </p:nvSpPr>
        <p:spPr>
          <a:xfrm>
            <a:off x="109720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3" name="Google Shape;2773;p179"/>
          <p:cNvSpPr/>
          <p:nvPr/>
        </p:nvSpPr>
        <p:spPr>
          <a:xfrm>
            <a:off x="128008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4" name="Google Shape;2774;p179"/>
          <p:cNvSpPr/>
          <p:nvPr/>
        </p:nvSpPr>
        <p:spPr>
          <a:xfrm>
            <a:off x="164584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5" name="Google Shape;2775;p179"/>
          <p:cNvSpPr/>
          <p:nvPr/>
        </p:nvSpPr>
        <p:spPr>
          <a:xfrm>
            <a:off x="18287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6" name="Google Shape;2776;p179"/>
          <p:cNvSpPr/>
          <p:nvPr/>
        </p:nvSpPr>
        <p:spPr>
          <a:xfrm>
            <a:off x="201160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7" name="Google Shape;2777;p179"/>
          <p:cNvSpPr/>
          <p:nvPr/>
        </p:nvSpPr>
        <p:spPr>
          <a:xfrm>
            <a:off x="237736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8" name="Google Shape;2778;p179"/>
          <p:cNvSpPr/>
          <p:nvPr/>
        </p:nvSpPr>
        <p:spPr>
          <a:xfrm>
            <a:off x="256024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9" name="Google Shape;2779;p179"/>
          <p:cNvSpPr/>
          <p:nvPr/>
        </p:nvSpPr>
        <p:spPr>
          <a:xfrm>
            <a:off x="292600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0" name="Google Shape;2780;p179"/>
          <p:cNvSpPr/>
          <p:nvPr/>
        </p:nvSpPr>
        <p:spPr>
          <a:xfrm>
            <a:off x="31088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1" name="Google Shape;2781;p179"/>
          <p:cNvSpPr/>
          <p:nvPr/>
        </p:nvSpPr>
        <p:spPr>
          <a:xfrm>
            <a:off x="329176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2" name="Google Shape;2782;p179"/>
          <p:cNvSpPr/>
          <p:nvPr/>
        </p:nvSpPr>
        <p:spPr>
          <a:xfrm>
            <a:off x="3474642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3" name="Google Shape;2783;p179"/>
          <p:cNvSpPr/>
          <p:nvPr/>
        </p:nvSpPr>
        <p:spPr>
          <a:xfrm>
            <a:off x="365752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4" name="Google Shape;2784;p179"/>
          <p:cNvSpPr/>
          <p:nvPr/>
        </p:nvSpPr>
        <p:spPr>
          <a:xfrm>
            <a:off x="384040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5" name="Google Shape;2785;p179"/>
          <p:cNvSpPr/>
          <p:nvPr/>
        </p:nvSpPr>
        <p:spPr>
          <a:xfrm>
            <a:off x="402328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6" name="Google Shape;2786;p179"/>
          <p:cNvSpPr/>
          <p:nvPr/>
        </p:nvSpPr>
        <p:spPr>
          <a:xfrm>
            <a:off x="438904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7" name="Google Shape;2787;p179"/>
          <p:cNvSpPr/>
          <p:nvPr/>
        </p:nvSpPr>
        <p:spPr>
          <a:xfrm>
            <a:off x="457192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8" name="Google Shape;2788;p179"/>
          <p:cNvSpPr/>
          <p:nvPr/>
        </p:nvSpPr>
        <p:spPr>
          <a:xfrm>
            <a:off x="4754804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9" name="Google Shape;2789;p179"/>
          <p:cNvSpPr/>
          <p:nvPr/>
        </p:nvSpPr>
        <p:spPr>
          <a:xfrm>
            <a:off x="493768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0" name="Google Shape;2790;p179"/>
          <p:cNvSpPr/>
          <p:nvPr/>
        </p:nvSpPr>
        <p:spPr>
          <a:xfrm>
            <a:off x="5120563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1" name="Google Shape;2791;p179"/>
          <p:cNvSpPr/>
          <p:nvPr/>
        </p:nvSpPr>
        <p:spPr>
          <a:xfrm>
            <a:off x="5486327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2" name="Google Shape;2792;p179"/>
          <p:cNvSpPr/>
          <p:nvPr/>
        </p:nvSpPr>
        <p:spPr>
          <a:xfrm>
            <a:off x="5669207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3" name="Google Shape;2793;p179"/>
          <p:cNvSpPr/>
          <p:nvPr/>
        </p:nvSpPr>
        <p:spPr>
          <a:xfrm>
            <a:off x="585208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4" name="Google Shape;2794;p179"/>
          <p:cNvSpPr txBox="1"/>
          <p:nvPr/>
        </p:nvSpPr>
        <p:spPr>
          <a:xfrm>
            <a:off x="232525" y="3335550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95" name="Google Shape;2795;p179"/>
          <p:cNvCxnSpPr>
            <a:stCxn id="2794" idx="1"/>
            <a:endCxn id="2796" idx="0"/>
          </p:cNvCxnSpPr>
          <p:nvPr/>
        </p:nvCxnSpPr>
        <p:spPr>
          <a:xfrm flipH="1">
            <a:off x="91525" y="3528000"/>
            <a:ext cx="141000" cy="586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97" name="Google Shape;2797;p179"/>
          <p:cNvSpPr txBox="1"/>
          <p:nvPr/>
        </p:nvSpPr>
        <p:spPr>
          <a:xfrm>
            <a:off x="91425" y="459678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98" name="Google Shape;2798;p179"/>
          <p:cNvCxnSpPr>
            <a:stCxn id="2797" idx="0"/>
            <a:endCxn id="2799" idx="2"/>
          </p:cNvCxnSpPr>
          <p:nvPr/>
        </p:nvCxnSpPr>
        <p:spPr>
          <a:xfrm rot="-5400000">
            <a:off x="669525" y="4260630"/>
            <a:ext cx="299400" cy="37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0" name="Google Shape;2800;p179"/>
          <p:cNvSpPr txBox="1"/>
          <p:nvPr/>
        </p:nvSpPr>
        <p:spPr>
          <a:xfrm>
            <a:off x="1577975" y="4596780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01" name="Google Shape;2801;p179"/>
          <p:cNvCxnSpPr>
            <a:stCxn id="2800" idx="0"/>
            <a:endCxn id="2802" idx="2"/>
          </p:cNvCxnSpPr>
          <p:nvPr/>
        </p:nvCxnSpPr>
        <p:spPr>
          <a:xfrm rot="-5400000">
            <a:off x="2039825" y="4350480"/>
            <a:ext cx="299400" cy="19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3" name="Google Shape;2803;p179"/>
          <p:cNvSpPr txBox="1"/>
          <p:nvPr/>
        </p:nvSpPr>
        <p:spPr>
          <a:xfrm>
            <a:off x="2479950" y="459678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04" name="Google Shape;2804;p179"/>
          <p:cNvCxnSpPr>
            <a:stCxn id="2803" idx="0"/>
            <a:endCxn id="2805" idx="2"/>
          </p:cNvCxnSpPr>
          <p:nvPr/>
        </p:nvCxnSpPr>
        <p:spPr>
          <a:xfrm rot="5400000" flipH="1">
            <a:off x="2751300" y="4380630"/>
            <a:ext cx="299400" cy="132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6" name="Google Shape;2806;p179"/>
          <p:cNvSpPr txBox="1"/>
          <p:nvPr/>
        </p:nvSpPr>
        <p:spPr>
          <a:xfrm>
            <a:off x="4173450" y="4596775"/>
            <a:ext cx="172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they do send micro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07" name="Google Shape;2807;p179"/>
          <p:cNvCxnSpPr>
            <a:stCxn id="2806" idx="0"/>
            <a:endCxn id="2808" idx="2"/>
          </p:cNvCxnSpPr>
          <p:nvPr/>
        </p:nvCxnSpPr>
        <p:spPr>
          <a:xfrm rot="-5400000">
            <a:off x="5066100" y="4267975"/>
            <a:ext cx="299400" cy="3582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9" name="Google Shape;2809;p179"/>
          <p:cNvSpPr txBox="1"/>
          <p:nvPr/>
        </p:nvSpPr>
        <p:spPr>
          <a:xfrm>
            <a:off x="1005275" y="4596780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10" name="Google Shape;2810;p179"/>
          <p:cNvCxnSpPr>
            <a:stCxn id="2809" idx="0"/>
            <a:endCxn id="2811" idx="2"/>
          </p:cNvCxnSpPr>
          <p:nvPr/>
        </p:nvCxnSpPr>
        <p:spPr>
          <a:xfrm rot="-5400000">
            <a:off x="1274675" y="4317030"/>
            <a:ext cx="299400" cy="260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2" name="Google Shape;2812;p179"/>
          <p:cNvSpPr/>
          <p:nvPr/>
        </p:nvSpPr>
        <p:spPr>
          <a:xfrm>
            <a:off x="-73" y="3672250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3" name="Google Shape;2813;p179"/>
          <p:cNvSpPr/>
          <p:nvPr/>
        </p:nvSpPr>
        <p:spPr>
          <a:xfrm>
            <a:off x="914450" y="3489250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4" name="Google Shape;2814;p179"/>
          <p:cNvSpPr/>
          <p:nvPr/>
        </p:nvSpPr>
        <p:spPr>
          <a:xfrm>
            <a:off x="5303500" y="3301450"/>
            <a:ext cx="9141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5" name="Google Shape;2815;p179"/>
          <p:cNvSpPr/>
          <p:nvPr/>
        </p:nvSpPr>
        <p:spPr>
          <a:xfrm>
            <a:off x="4206175" y="3672250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6" name="Google Shape;2816;p179"/>
          <p:cNvSpPr/>
          <p:nvPr/>
        </p:nvSpPr>
        <p:spPr>
          <a:xfrm>
            <a:off x="1645850" y="3489250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7" name="Google Shape;2817;p179"/>
          <p:cNvSpPr/>
          <p:nvPr/>
        </p:nvSpPr>
        <p:spPr>
          <a:xfrm>
            <a:off x="3474750" y="3489250"/>
            <a:ext cx="27429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8" name="Google Shape;2818;p179"/>
          <p:cNvSpPr/>
          <p:nvPr/>
        </p:nvSpPr>
        <p:spPr>
          <a:xfrm>
            <a:off x="1645950" y="3672250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9" name="Google Shape;2819;p179"/>
          <p:cNvSpPr/>
          <p:nvPr/>
        </p:nvSpPr>
        <p:spPr>
          <a:xfrm>
            <a:off x="4754925" y="3672250"/>
            <a:ext cx="1462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6" name="Google Shape;2796;p179"/>
          <p:cNvSpPr/>
          <p:nvPr/>
        </p:nvSpPr>
        <p:spPr>
          <a:xfrm>
            <a:off x="-100" y="411432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9" name="Google Shape;2799;p179"/>
          <p:cNvSpPr/>
          <p:nvPr/>
        </p:nvSpPr>
        <p:spPr>
          <a:xfrm>
            <a:off x="9143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1" name="Google Shape;2811;p179"/>
          <p:cNvSpPr/>
          <p:nvPr/>
        </p:nvSpPr>
        <p:spPr>
          <a:xfrm>
            <a:off x="1462961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0" name="Google Shape;2820;p179"/>
          <p:cNvSpPr/>
          <p:nvPr/>
        </p:nvSpPr>
        <p:spPr>
          <a:xfrm>
            <a:off x="4206165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2" name="Google Shape;2802;p179"/>
          <p:cNvSpPr/>
          <p:nvPr/>
        </p:nvSpPr>
        <p:spPr>
          <a:xfrm>
            <a:off x="2194485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5" name="Google Shape;2805;p179"/>
          <p:cNvSpPr/>
          <p:nvPr/>
        </p:nvSpPr>
        <p:spPr>
          <a:xfrm>
            <a:off x="2743123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8" name="Google Shape;2808;p179"/>
          <p:cNvSpPr/>
          <p:nvPr/>
        </p:nvSpPr>
        <p:spPr>
          <a:xfrm>
            <a:off x="5303442" y="4114330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1" name="Google Shape;2821;p179"/>
          <p:cNvSpPr/>
          <p:nvPr/>
        </p:nvSpPr>
        <p:spPr>
          <a:xfrm>
            <a:off x="731575" y="1457050"/>
            <a:ext cx="7445400" cy="76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2" name="Google Shape;2822;p179"/>
          <p:cNvSpPr/>
          <p:nvPr/>
        </p:nvSpPr>
        <p:spPr>
          <a:xfrm>
            <a:off x="784275" y="2202350"/>
            <a:ext cx="5290800" cy="369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3" name="Google Shape;2823;p179"/>
          <p:cNvSpPr/>
          <p:nvPr/>
        </p:nvSpPr>
        <p:spPr>
          <a:xfrm>
            <a:off x="-100" y="-14525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4" name="Google Shape;2824;p179"/>
          <p:cNvSpPr txBox="1"/>
          <p:nvPr/>
        </p:nvSpPr>
        <p:spPr>
          <a:xfrm>
            <a:off x="5971175" y="4596780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25" name="Google Shape;2825;p179"/>
          <p:cNvCxnSpPr>
            <a:stCxn id="2824" idx="0"/>
            <a:endCxn id="2826" idx="2"/>
          </p:cNvCxnSpPr>
          <p:nvPr/>
        </p:nvCxnSpPr>
        <p:spPr>
          <a:xfrm rot="5400000" flipH="1">
            <a:off x="6207725" y="4216080"/>
            <a:ext cx="299400" cy="4620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26" name="Google Shape;2826;p179"/>
          <p:cNvSpPr/>
          <p:nvPr/>
        </p:nvSpPr>
        <p:spPr>
          <a:xfrm>
            <a:off x="6034966" y="4114330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18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Physical exam</a:t>
            </a:r>
            <a:endParaRPr/>
          </a:p>
        </p:txBody>
      </p:sp>
      <p:graphicFrame>
        <p:nvGraphicFramePr>
          <p:cNvPr id="2832" name="Google Shape;2832;p180"/>
          <p:cNvGraphicFramePr/>
          <p:nvPr/>
        </p:nvGraphicFramePr>
        <p:xfrm>
          <a:off x="583220" y="16094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2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BP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153/98 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95 %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 °C (98.6 °F)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endParaRPr sz="1300"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 kg/m²</a:t>
                      </a:r>
                      <a:endParaRPr sz="1300"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 and oriented, NAD, vitals reviewed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HEENT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NCAT; trachea appears midline, no gross LAD; EOMI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diminished at bases, L&gt;R; </a:t>
                      </a:r>
                      <a:r>
                        <a:rPr lang="en" sz="1300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HFNC</a:t>
                      </a:r>
                      <a:endParaRPr sz="1300"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RRR; extremities perfused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Non-distended; no TTP;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multiple drains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Extremities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 edema, LE in compression bandages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Lines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PICC &amp; HD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 dressing clean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18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2838" name="Google Shape;2838;p181"/>
          <p:cNvGraphicFramePr/>
          <p:nvPr/>
        </p:nvGraphicFramePr>
        <p:xfrm>
          <a:off x="1841238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4.5%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39" name="Google Shape;2839;p181"/>
          <p:cNvGraphicFramePr/>
          <p:nvPr/>
        </p:nvGraphicFramePr>
        <p:xfrm>
          <a:off x="3920488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40" name="Google Shape;2840;p181"/>
          <p:cNvGraphicFramePr/>
          <p:nvPr/>
        </p:nvGraphicFramePr>
        <p:xfrm>
          <a:off x="5728413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527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Albumin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p182"/>
          <p:cNvSpPr/>
          <p:nvPr/>
        </p:nvSpPr>
        <p:spPr>
          <a:xfrm>
            <a:off x="2887275" y="3626575"/>
            <a:ext cx="6250500" cy="15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6" name="Google Shape;2846;p182"/>
          <p:cNvSpPr txBox="1">
            <a:spLocks noGrp="1"/>
          </p:cNvSpPr>
          <p:nvPr>
            <p:ph type="body" idx="2"/>
          </p:nvPr>
        </p:nvSpPr>
        <p:spPr>
          <a:xfrm>
            <a:off x="645838" y="1407675"/>
            <a:ext cx="33744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66 y/o M</a:t>
            </a:r>
            <a:r>
              <a:rPr lang="en"/>
              <a:t> with PMH including CAD+PAD, CKD3, recent cholecystitis admitted after </a:t>
            </a:r>
            <a:r>
              <a:rPr lang="en" b="1"/>
              <a:t>cholecystectomy</a:t>
            </a:r>
            <a:r>
              <a:rPr lang="en"/>
              <a:t>; c/b </a:t>
            </a:r>
            <a:r>
              <a:rPr lang="en" b="1"/>
              <a:t>biliary leak</a:t>
            </a:r>
            <a:r>
              <a:rPr lang="en"/>
              <a:t>, </a:t>
            </a:r>
            <a:r>
              <a:rPr lang="en" b="1">
                <a:solidFill>
                  <a:srgbClr val="896110"/>
                </a:solidFill>
              </a:rPr>
              <a:t>gallbladder fossa collection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candidemia</a:t>
            </a:r>
            <a:r>
              <a:rPr lang="en"/>
              <a:t>. </a:t>
            </a:r>
            <a:endParaRPr/>
          </a:p>
        </p:txBody>
      </p:sp>
      <p:sp>
        <p:nvSpPr>
          <p:cNvPr id="2847" name="Google Shape;2847;p18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Summary</a:t>
            </a:r>
            <a:endParaRPr/>
          </a:p>
        </p:txBody>
      </p:sp>
      <p:sp>
        <p:nvSpPr>
          <p:cNvPr id="2848" name="Google Shape;2848;p182"/>
          <p:cNvSpPr/>
          <p:nvPr/>
        </p:nvSpPr>
        <p:spPr>
          <a:xfrm>
            <a:off x="30784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9" name="Google Shape;2849;p182"/>
          <p:cNvSpPr/>
          <p:nvPr/>
        </p:nvSpPr>
        <p:spPr>
          <a:xfrm>
            <a:off x="32612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0" name="Google Shape;2850;p182"/>
          <p:cNvSpPr/>
          <p:nvPr/>
        </p:nvSpPr>
        <p:spPr>
          <a:xfrm>
            <a:off x="34441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1" name="Google Shape;2851;p182"/>
          <p:cNvSpPr/>
          <p:nvPr/>
        </p:nvSpPr>
        <p:spPr>
          <a:xfrm>
            <a:off x="36270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2" name="Google Shape;2852;p182"/>
          <p:cNvSpPr/>
          <p:nvPr/>
        </p:nvSpPr>
        <p:spPr>
          <a:xfrm>
            <a:off x="39928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3" name="Google Shape;2853;p182"/>
          <p:cNvSpPr/>
          <p:nvPr/>
        </p:nvSpPr>
        <p:spPr>
          <a:xfrm>
            <a:off x="41756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4" name="Google Shape;2854;p182"/>
          <p:cNvSpPr/>
          <p:nvPr/>
        </p:nvSpPr>
        <p:spPr>
          <a:xfrm>
            <a:off x="45414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5" name="Google Shape;2855;p182"/>
          <p:cNvSpPr/>
          <p:nvPr/>
        </p:nvSpPr>
        <p:spPr>
          <a:xfrm>
            <a:off x="47243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6" name="Google Shape;2856;p182"/>
          <p:cNvSpPr/>
          <p:nvPr/>
        </p:nvSpPr>
        <p:spPr>
          <a:xfrm>
            <a:off x="49072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7" name="Google Shape;2857;p182"/>
          <p:cNvSpPr/>
          <p:nvPr/>
        </p:nvSpPr>
        <p:spPr>
          <a:xfrm>
            <a:off x="52729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8" name="Google Shape;2858;p182"/>
          <p:cNvSpPr/>
          <p:nvPr/>
        </p:nvSpPr>
        <p:spPr>
          <a:xfrm>
            <a:off x="54558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9" name="Google Shape;2859;p182"/>
          <p:cNvSpPr/>
          <p:nvPr/>
        </p:nvSpPr>
        <p:spPr>
          <a:xfrm>
            <a:off x="58216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0" name="Google Shape;2860;p182"/>
          <p:cNvSpPr/>
          <p:nvPr/>
        </p:nvSpPr>
        <p:spPr>
          <a:xfrm>
            <a:off x="60044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1" name="Google Shape;2861;p182"/>
          <p:cNvSpPr/>
          <p:nvPr/>
        </p:nvSpPr>
        <p:spPr>
          <a:xfrm>
            <a:off x="61873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2" name="Google Shape;2862;p182"/>
          <p:cNvSpPr/>
          <p:nvPr/>
        </p:nvSpPr>
        <p:spPr>
          <a:xfrm>
            <a:off x="63702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3" name="Google Shape;2863;p182"/>
          <p:cNvSpPr/>
          <p:nvPr/>
        </p:nvSpPr>
        <p:spPr>
          <a:xfrm>
            <a:off x="65531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4" name="Google Shape;2864;p182"/>
          <p:cNvSpPr/>
          <p:nvPr/>
        </p:nvSpPr>
        <p:spPr>
          <a:xfrm>
            <a:off x="67360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5" name="Google Shape;2865;p182"/>
          <p:cNvSpPr/>
          <p:nvPr/>
        </p:nvSpPr>
        <p:spPr>
          <a:xfrm>
            <a:off x="69188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6" name="Google Shape;2866;p182"/>
          <p:cNvSpPr/>
          <p:nvPr/>
        </p:nvSpPr>
        <p:spPr>
          <a:xfrm>
            <a:off x="72846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7" name="Google Shape;2867;p182"/>
          <p:cNvSpPr/>
          <p:nvPr/>
        </p:nvSpPr>
        <p:spPr>
          <a:xfrm>
            <a:off x="74675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8" name="Google Shape;2868;p182"/>
          <p:cNvSpPr/>
          <p:nvPr/>
        </p:nvSpPr>
        <p:spPr>
          <a:xfrm>
            <a:off x="76504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9" name="Google Shape;2869;p182"/>
          <p:cNvSpPr/>
          <p:nvPr/>
        </p:nvSpPr>
        <p:spPr>
          <a:xfrm>
            <a:off x="78332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0" name="Google Shape;2870;p182"/>
          <p:cNvSpPr/>
          <p:nvPr/>
        </p:nvSpPr>
        <p:spPr>
          <a:xfrm>
            <a:off x="80161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1" name="Google Shape;2871;p182"/>
          <p:cNvSpPr/>
          <p:nvPr/>
        </p:nvSpPr>
        <p:spPr>
          <a:xfrm>
            <a:off x="83819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2" name="Google Shape;2872;p182"/>
          <p:cNvSpPr/>
          <p:nvPr/>
        </p:nvSpPr>
        <p:spPr>
          <a:xfrm>
            <a:off x="85648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3" name="Google Shape;2873;p182"/>
          <p:cNvSpPr/>
          <p:nvPr/>
        </p:nvSpPr>
        <p:spPr>
          <a:xfrm>
            <a:off x="87476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4" name="Google Shape;2874;p182"/>
          <p:cNvSpPr txBox="1"/>
          <p:nvPr/>
        </p:nvSpPr>
        <p:spPr>
          <a:xfrm>
            <a:off x="3128125" y="3624475"/>
            <a:ext cx="159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Chole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75" name="Google Shape;2875;p182"/>
          <p:cNvCxnSpPr>
            <a:stCxn id="2874" idx="1"/>
            <a:endCxn id="2876" idx="0"/>
          </p:cNvCxnSpPr>
          <p:nvPr/>
        </p:nvCxnSpPr>
        <p:spPr>
          <a:xfrm flipH="1">
            <a:off x="2995225" y="3816925"/>
            <a:ext cx="132900" cy="510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182"/>
          <p:cNvSpPr txBox="1"/>
          <p:nvPr/>
        </p:nvSpPr>
        <p:spPr>
          <a:xfrm>
            <a:off x="29870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78" name="Google Shape;2878;p182"/>
          <p:cNvCxnSpPr>
            <a:stCxn id="2877" idx="0"/>
            <a:endCxn id="2879" idx="2"/>
          </p:cNvCxnSpPr>
          <p:nvPr/>
        </p:nvCxnSpPr>
        <p:spPr>
          <a:xfrm rot="-5400000">
            <a:off x="36413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0" name="Google Shape;2880;p182"/>
          <p:cNvSpPr txBox="1"/>
          <p:nvPr/>
        </p:nvSpPr>
        <p:spPr>
          <a:xfrm>
            <a:off x="44735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81" name="Google Shape;2881;p182"/>
          <p:cNvCxnSpPr>
            <a:stCxn id="2880" idx="0"/>
            <a:endCxn id="2882" idx="2"/>
          </p:cNvCxnSpPr>
          <p:nvPr/>
        </p:nvCxnSpPr>
        <p:spPr>
          <a:xfrm rot="-5400000">
            <a:off x="50116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3" name="Google Shape;2883;p182"/>
          <p:cNvSpPr txBox="1"/>
          <p:nvPr/>
        </p:nvSpPr>
        <p:spPr>
          <a:xfrm>
            <a:off x="53755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84" name="Google Shape;2884;p182"/>
          <p:cNvCxnSpPr>
            <a:stCxn id="2883" idx="0"/>
            <a:endCxn id="2885" idx="2"/>
          </p:cNvCxnSpPr>
          <p:nvPr/>
        </p:nvCxnSpPr>
        <p:spPr>
          <a:xfrm rot="5400000" flipH="1">
            <a:off x="57231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6" name="Google Shape;2886;p182"/>
          <p:cNvSpPr txBox="1"/>
          <p:nvPr/>
        </p:nvSpPr>
        <p:spPr>
          <a:xfrm>
            <a:off x="7069050" y="4657100"/>
            <a:ext cx="172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they do send micro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87" name="Google Shape;2887;p182"/>
          <p:cNvCxnSpPr>
            <a:stCxn id="2886" idx="0"/>
            <a:endCxn id="2888" idx="2"/>
          </p:cNvCxnSpPr>
          <p:nvPr/>
        </p:nvCxnSpPr>
        <p:spPr>
          <a:xfrm rot="-5400000">
            <a:off x="8037900" y="4404500"/>
            <a:ext cx="147000" cy="3582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9" name="Google Shape;2889;p182"/>
          <p:cNvSpPr txBox="1"/>
          <p:nvPr/>
        </p:nvSpPr>
        <p:spPr>
          <a:xfrm>
            <a:off x="39008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90" name="Google Shape;2890;p182"/>
          <p:cNvCxnSpPr>
            <a:stCxn id="2889" idx="0"/>
            <a:endCxn id="2891" idx="2"/>
          </p:cNvCxnSpPr>
          <p:nvPr/>
        </p:nvCxnSpPr>
        <p:spPr>
          <a:xfrm rot="-5400000">
            <a:off x="42464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2" name="Google Shape;2892;p182"/>
          <p:cNvSpPr txBox="1"/>
          <p:nvPr/>
        </p:nvSpPr>
        <p:spPr>
          <a:xfrm>
            <a:off x="8257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93" name="Google Shape;2893;p182"/>
          <p:cNvCxnSpPr>
            <a:stCxn id="2892" idx="0"/>
            <a:endCxn id="2894" idx="2"/>
          </p:cNvCxnSpPr>
          <p:nvPr/>
        </p:nvCxnSpPr>
        <p:spPr>
          <a:xfrm rot="-5400000">
            <a:off x="8874725" y="4509805"/>
            <a:ext cx="147000" cy="1476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5" name="Google Shape;2895;p182"/>
          <p:cNvSpPr/>
          <p:nvPr/>
        </p:nvSpPr>
        <p:spPr>
          <a:xfrm>
            <a:off x="2895527" y="4012368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6" name="Google Shape;2896;p182"/>
          <p:cNvSpPr/>
          <p:nvPr/>
        </p:nvSpPr>
        <p:spPr>
          <a:xfrm>
            <a:off x="3810050" y="3829368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7" name="Google Shape;2897;p182"/>
          <p:cNvSpPr/>
          <p:nvPr/>
        </p:nvSpPr>
        <p:spPr>
          <a:xfrm>
            <a:off x="7101775" y="4012368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8" name="Google Shape;2898;p182"/>
          <p:cNvSpPr/>
          <p:nvPr/>
        </p:nvSpPr>
        <p:spPr>
          <a:xfrm>
            <a:off x="4541450" y="3829368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9" name="Google Shape;2899;p182"/>
          <p:cNvSpPr/>
          <p:nvPr/>
        </p:nvSpPr>
        <p:spPr>
          <a:xfrm>
            <a:off x="6370350" y="3829368"/>
            <a:ext cx="27432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0" name="Google Shape;2900;p182"/>
          <p:cNvSpPr/>
          <p:nvPr/>
        </p:nvSpPr>
        <p:spPr>
          <a:xfrm>
            <a:off x="4541550" y="4012368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1" name="Google Shape;2901;p182"/>
          <p:cNvSpPr/>
          <p:nvPr/>
        </p:nvSpPr>
        <p:spPr>
          <a:xfrm>
            <a:off x="7650525" y="4012368"/>
            <a:ext cx="1462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9" name="Google Shape;2879;p182"/>
          <p:cNvSpPr/>
          <p:nvPr/>
        </p:nvSpPr>
        <p:spPr>
          <a:xfrm>
            <a:off x="3809923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1" name="Google Shape;2891;p182"/>
          <p:cNvSpPr/>
          <p:nvPr/>
        </p:nvSpPr>
        <p:spPr>
          <a:xfrm>
            <a:off x="43585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2" name="Google Shape;2902;p182"/>
          <p:cNvSpPr/>
          <p:nvPr/>
        </p:nvSpPr>
        <p:spPr>
          <a:xfrm>
            <a:off x="71017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4" name="Google Shape;2894;p182"/>
          <p:cNvSpPr/>
          <p:nvPr/>
        </p:nvSpPr>
        <p:spPr>
          <a:xfrm>
            <a:off x="89305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2" name="Google Shape;2882;p182"/>
          <p:cNvSpPr/>
          <p:nvPr/>
        </p:nvSpPr>
        <p:spPr>
          <a:xfrm>
            <a:off x="5090085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5" name="Google Shape;2885;p182"/>
          <p:cNvSpPr/>
          <p:nvPr/>
        </p:nvSpPr>
        <p:spPr>
          <a:xfrm>
            <a:off x="5638723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8" name="Google Shape;2888;p182"/>
          <p:cNvSpPr/>
          <p:nvPr/>
        </p:nvSpPr>
        <p:spPr>
          <a:xfrm>
            <a:off x="81990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03" name="Google Shape;2903;p182"/>
          <p:cNvGrpSpPr/>
          <p:nvPr/>
        </p:nvGrpSpPr>
        <p:grpSpPr>
          <a:xfrm>
            <a:off x="2895600" y="2113000"/>
            <a:ext cx="6217977" cy="1517026"/>
            <a:chOff x="0" y="2113000"/>
            <a:chExt cx="6217977" cy="1517026"/>
          </a:xfrm>
        </p:grpSpPr>
        <p:grpSp>
          <p:nvGrpSpPr>
            <p:cNvPr id="2904" name="Google Shape;2904;p182"/>
            <p:cNvGrpSpPr/>
            <p:nvPr/>
          </p:nvGrpSpPr>
          <p:grpSpPr>
            <a:xfrm>
              <a:off x="0" y="2113000"/>
              <a:ext cx="6217977" cy="1517026"/>
              <a:chOff x="0" y="2113000"/>
              <a:chExt cx="6217977" cy="1517026"/>
            </a:xfrm>
          </p:grpSpPr>
          <p:pic>
            <p:nvPicPr>
              <p:cNvPr id="2905" name="Google Shape;2905;p182"/>
              <p:cNvPicPr preferRelativeResize="0"/>
              <p:nvPr/>
            </p:nvPicPr>
            <p:blipFill rotWithShape="1">
              <a:blip r:embed="rId3">
                <a:alphaModFix/>
              </a:blip>
              <a:srcRect l="11286" t="22994" r="72570" b="46205"/>
              <a:stretch/>
            </p:blipFill>
            <p:spPr>
              <a:xfrm>
                <a:off x="5242975" y="2113000"/>
                <a:ext cx="975002" cy="6508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906" name="Google Shape;2906;p182"/>
              <p:cNvGrpSpPr/>
              <p:nvPr/>
            </p:nvGrpSpPr>
            <p:grpSpPr>
              <a:xfrm>
                <a:off x="0" y="2882721"/>
                <a:ext cx="6217976" cy="747305"/>
                <a:chOff x="0" y="2978743"/>
                <a:chExt cx="6217976" cy="913018"/>
              </a:xfrm>
            </p:grpSpPr>
            <p:grpSp>
              <p:nvGrpSpPr>
                <p:cNvPr id="2907" name="Google Shape;2907;p182"/>
                <p:cNvGrpSpPr/>
                <p:nvPr/>
              </p:nvGrpSpPr>
              <p:grpSpPr>
                <a:xfrm>
                  <a:off x="0" y="2978749"/>
                  <a:ext cx="6217976" cy="913012"/>
                  <a:chOff x="0" y="2978749"/>
                  <a:chExt cx="6217976" cy="913012"/>
                </a:xfrm>
              </p:grpSpPr>
              <p:pic>
                <p:nvPicPr>
                  <p:cNvPr id="2908" name="Google Shape;2908;p182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t="65417"/>
                  <a:stretch/>
                </p:blipFill>
                <p:spPr>
                  <a:xfrm>
                    <a:off x="0" y="2978749"/>
                    <a:ext cx="5254974" cy="9130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909" name="Google Shape;2909;p182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6136" t="67045" r="72571"/>
                  <a:stretch/>
                </p:blipFill>
                <p:spPr>
                  <a:xfrm>
                    <a:off x="4932000" y="2989469"/>
                    <a:ext cx="1285976" cy="8507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2910" name="Google Shape;2910;p182"/>
                <p:cNvSpPr txBox="1"/>
                <p:nvPr/>
              </p:nvSpPr>
              <p:spPr>
                <a:xfrm>
                  <a:off x="4674333" y="2978743"/>
                  <a:ext cx="428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-- 40 --</a:t>
                  </a:r>
                  <a:endParaRPr sz="900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11" name="Google Shape;2911;p182"/>
                <p:cNvSpPr txBox="1"/>
                <p:nvPr/>
              </p:nvSpPr>
              <p:spPr>
                <a:xfrm>
                  <a:off x="4674333" y="3206539"/>
                  <a:ext cx="428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-- 30 --</a:t>
                  </a:r>
                  <a:endParaRPr sz="900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12" name="Google Shape;2912;p182"/>
                <p:cNvSpPr txBox="1"/>
                <p:nvPr/>
              </p:nvSpPr>
              <p:spPr>
                <a:xfrm>
                  <a:off x="4674333" y="3434335"/>
                  <a:ext cx="428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-- 20 --</a:t>
                  </a:r>
                  <a:endParaRPr sz="900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13" name="Google Shape;2913;p182"/>
                <p:cNvSpPr txBox="1"/>
                <p:nvPr/>
              </p:nvSpPr>
              <p:spPr>
                <a:xfrm>
                  <a:off x="4674333" y="3662935"/>
                  <a:ext cx="428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-- 10 --</a:t>
                  </a:r>
                  <a:endParaRPr sz="900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sp>
          <p:nvSpPr>
            <p:cNvPr id="2914" name="Google Shape;2914;p182"/>
            <p:cNvSpPr txBox="1"/>
            <p:nvPr/>
          </p:nvSpPr>
          <p:spPr>
            <a:xfrm>
              <a:off x="4689600" y="27780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WBCs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15" name="Google Shape;2915;p182"/>
          <p:cNvSpPr/>
          <p:nvPr/>
        </p:nvSpPr>
        <p:spPr>
          <a:xfrm>
            <a:off x="8199091" y="3641568"/>
            <a:ext cx="9144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6" name="Google Shape;2916;p182"/>
          <p:cNvSpPr txBox="1"/>
          <p:nvPr/>
        </p:nvSpPr>
        <p:spPr>
          <a:xfrm>
            <a:off x="6553125" y="2231250"/>
            <a:ext cx="108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Fever curve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17" name="Google Shape;2917;p182"/>
          <p:cNvCxnSpPr>
            <a:stCxn id="2916" idx="3"/>
            <a:endCxn id="2905" idx="1"/>
          </p:cNvCxnSpPr>
          <p:nvPr/>
        </p:nvCxnSpPr>
        <p:spPr>
          <a:xfrm>
            <a:off x="7635825" y="2423700"/>
            <a:ext cx="5028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6" name="Google Shape;2876;p182"/>
          <p:cNvSpPr/>
          <p:nvPr/>
        </p:nvSpPr>
        <p:spPr>
          <a:xfrm>
            <a:off x="2903839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8" name="Google Shape;2918;p182"/>
          <p:cNvSpPr txBox="1">
            <a:spLocks noGrp="1"/>
          </p:cNvSpPr>
          <p:nvPr>
            <p:ph type="body" idx="2"/>
          </p:nvPr>
        </p:nvSpPr>
        <p:spPr>
          <a:xfrm>
            <a:off x="646063" y="2685025"/>
            <a:ext cx="2225700" cy="20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Around </a:t>
            </a:r>
            <a:r>
              <a:rPr lang="en" b="1"/>
              <a:t>post-op day 28</a:t>
            </a:r>
            <a:r>
              <a:rPr lang="en"/>
              <a:t>, develops </a:t>
            </a:r>
            <a:r>
              <a:rPr lang="en" b="1">
                <a:solidFill>
                  <a:srgbClr val="3B71CA"/>
                </a:solidFill>
              </a:rPr>
              <a:t>worsening WBC</a:t>
            </a:r>
            <a:endParaRPr b="1">
              <a:solidFill>
                <a:srgbClr val="3B71C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Then develops </a:t>
            </a:r>
            <a:r>
              <a:rPr lang="en" b="1">
                <a:solidFill>
                  <a:srgbClr val="DF382C"/>
                </a:solidFill>
              </a:rPr>
              <a:t>fevers </a:t>
            </a:r>
            <a:r>
              <a:rPr lang="en" u="sng"/>
              <a:t>despite</a:t>
            </a:r>
            <a:r>
              <a:rPr lang="en"/>
              <a:t>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Broad spectrum abx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Repeat IR drain</a:t>
            </a:r>
            <a:endParaRPr/>
          </a:p>
        </p:txBody>
      </p:sp>
      <p:sp>
        <p:nvSpPr>
          <p:cNvPr id="2919" name="Google Shape;2919;p182"/>
          <p:cNvSpPr/>
          <p:nvPr/>
        </p:nvSpPr>
        <p:spPr>
          <a:xfrm>
            <a:off x="2887275" y="3611950"/>
            <a:ext cx="6256500" cy="1517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p18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might be driving the fevers?</a:t>
            </a:r>
            <a:endParaRPr/>
          </a:p>
        </p:txBody>
      </p:sp>
      <p:sp>
        <p:nvSpPr>
          <p:cNvPr id="2925" name="Google Shape;2925;p183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83"/>
          <p:cNvSpPr txBox="1">
            <a:spLocks noGrp="1"/>
          </p:cNvSpPr>
          <p:nvPr>
            <p:ph type="body" idx="1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Free response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 - renal failure</a:t>
            </a:r>
            <a:endParaRPr/>
          </a:p>
        </p:txBody>
      </p:sp>
      <p:sp>
        <p:nvSpPr>
          <p:cNvPr id="300" name="Google Shape;300;p30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Admitted for </a:t>
            </a:r>
            <a:r>
              <a:rPr lang="en" b="1">
                <a:solidFill>
                  <a:srgbClr val="3B71CA"/>
                </a:solidFill>
              </a:rPr>
              <a:t>lethargy / AMS</a:t>
            </a:r>
            <a:endParaRPr b="1">
              <a:solidFill>
                <a:srgbClr val="3B71C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Renal failure / ESRD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Found to be in renal failure</a:t>
            </a:r>
            <a:endParaRPr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b="1">
                <a:solidFill>
                  <a:schemeClr val="lt1"/>
                </a:solidFill>
              </a:rPr>
              <a:t>Nephrotic range</a:t>
            </a:r>
            <a:r>
              <a:rPr lang="en">
                <a:solidFill>
                  <a:schemeClr val="lt1"/>
                </a:solidFill>
              </a:rPr>
              <a:t> proteinuria (&gt;14g)</a:t>
            </a:r>
            <a:endParaRPr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Started on iHD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Anemia, thrombocytopenia</a:t>
            </a:r>
            <a:endParaRPr b="1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Seen by hematology, unclear etiology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Had BMBx</a:t>
            </a:r>
            <a:r>
              <a:rPr lang="en">
                <a:solidFill>
                  <a:schemeClr val="lt1"/>
                </a:solidFill>
              </a:rPr>
              <a:t>, results not available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HIV / AIDS</a:t>
            </a:r>
            <a:endParaRPr b="1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Seen by tele-ID, said to </a:t>
            </a:r>
            <a:r>
              <a:rPr lang="en" b="1">
                <a:solidFill>
                  <a:schemeClr val="lt1"/>
                </a:solidFill>
              </a:rPr>
              <a:t>start Biktarvy</a:t>
            </a:r>
            <a:endParaRPr b="1"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b="1">
                <a:solidFill>
                  <a:schemeClr val="lt1"/>
                </a:solidFill>
              </a:rPr>
              <a:t>Not started inpatient</a:t>
            </a:r>
            <a:r>
              <a:rPr lang="en">
                <a:solidFill>
                  <a:schemeClr val="lt1"/>
                </a:solidFill>
              </a:rPr>
              <a:t> (non-formulary)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Unclear if able to get it outpatient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01" name="Google Shape;301;p30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302" name="Google Shape;302;p30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303" name="Google Shape;303;p30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4" name="Google Shape;304;p3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05" name="Google Shape;305;p30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30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30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309" name="Google Shape;309;p30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0" name="Google Shape;310;p30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30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" name="Google Shape;312;p30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313" name="Google Shape;313;p30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6" name="Google Shape;316;p30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9" name="Google Shape;319;p30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320" name="Google Shape;320;p30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23" name="Google Shape;323;p30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324" name="Google Shape;324;p30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5" name="Google Shape;325;p30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p30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7" name="Google Shape;327;p30"/>
          <p:cNvSpPr/>
          <p:nvPr/>
        </p:nvSpPr>
        <p:spPr>
          <a:xfrm>
            <a:off x="5029025" y="1290075"/>
            <a:ext cx="3474600" cy="30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8" name="Google Shape;328;p30"/>
          <p:cNvGrpSpPr/>
          <p:nvPr/>
        </p:nvGrpSpPr>
        <p:grpSpPr>
          <a:xfrm>
            <a:off x="4968000" y="3998722"/>
            <a:ext cx="4094300" cy="686945"/>
            <a:chOff x="3978500" y="946003"/>
            <a:chExt cx="4094300" cy="686945"/>
          </a:xfrm>
        </p:grpSpPr>
        <p:grpSp>
          <p:nvGrpSpPr>
            <p:cNvPr id="329" name="Google Shape;329;p30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330" name="Google Shape;330;p30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1" name="Google Shape;331;p3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32" name="Google Shape;332;p30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for renal failure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30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p18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infectious, what kind of pathogens?</a:t>
            </a:r>
            <a:endParaRPr/>
          </a:p>
        </p:txBody>
      </p:sp>
      <p:sp>
        <p:nvSpPr>
          <p:cNvPr id="2932" name="Google Shape;2932;p184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184"/>
          <p:cNvSpPr txBox="1">
            <a:spLocks noGrp="1"/>
          </p:cNvSpPr>
          <p:nvPr>
            <p:ph type="body" idx="1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Free response</a:t>
            </a:r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18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2939" name="Google Shape;2939;p18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the usual stuff: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CT A/P stable </a:t>
            </a:r>
            <a:r>
              <a:rPr lang="en">
                <a:solidFill>
                  <a:srgbClr val="858585"/>
                </a:solidFill>
              </a:rPr>
              <a:t>(collection still there)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Ask them to </a:t>
            </a:r>
            <a:r>
              <a:rPr lang="en" b="1"/>
              <a:t>remove fem HD</a:t>
            </a:r>
            <a:r>
              <a:rPr lang="en"/>
              <a:t> </a:t>
            </a:r>
            <a:r>
              <a:rPr lang="en" b="1"/>
              <a:t>line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Last HD was a week ago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 is 2.0 - 2.2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BCx: negative</a:t>
            </a:r>
            <a:endParaRPr/>
          </a:p>
        </p:txBody>
      </p:sp>
      <p:sp>
        <p:nvSpPr>
          <p:cNvPr id="2940" name="Google Shape;2940;p185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1" name="Google Shape;2941;p185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2" name="Google Shape;2942;p185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3" name="Google Shape;2943;p185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4" name="Google Shape;2944;p185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5" name="Google Shape;2945;p185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6" name="Google Shape;2946;p185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7" name="Google Shape;2947;p185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8" name="Google Shape;2948;p185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9" name="Google Shape;2949;p185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0" name="Google Shape;2950;p185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1" name="Google Shape;2951;p185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2" name="Google Shape;2952;p185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3" name="Google Shape;2953;p185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4" name="Google Shape;2954;p185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5" name="Google Shape;2955;p185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6" name="Google Shape;2956;p185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7" name="Google Shape;2957;p185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8" name="Google Shape;2958;p185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9" name="Google Shape;2959;p185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0" name="Google Shape;2960;p185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1" name="Google Shape;2961;p185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2" name="Google Shape;2962;p185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3" name="Google Shape;2963;p185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4" name="Google Shape;2964;p185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5" name="Google Shape;2965;p185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6" name="Google Shape;2966;p185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7" name="Google Shape;2967;p185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8" name="Google Shape;2968;p185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69" name="Google Shape;2969;p185"/>
          <p:cNvCxnSpPr>
            <a:stCxn id="2968" idx="0"/>
            <a:endCxn id="2970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1" name="Google Shape;2971;p185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72" name="Google Shape;2972;p185"/>
          <p:cNvCxnSpPr>
            <a:stCxn id="2971" idx="0"/>
            <a:endCxn id="2973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4" name="Google Shape;2974;p185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75" name="Google Shape;2975;p185"/>
          <p:cNvCxnSpPr>
            <a:stCxn id="2974" idx="0"/>
            <a:endCxn id="2976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7" name="Google Shape;2977;p185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78" name="Google Shape;2978;p185"/>
          <p:cNvCxnSpPr>
            <a:stCxn id="2977" idx="0"/>
            <a:endCxn id="2979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0" name="Google Shape;2980;p185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81" name="Google Shape;2981;p185"/>
          <p:cNvCxnSpPr>
            <a:stCxn id="2980" idx="0"/>
            <a:endCxn id="2982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3" name="Google Shape;2983;p185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4" name="Google Shape;2984;p185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5" name="Google Shape;2985;p185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6" name="Google Shape;2986;p185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7" name="Google Shape;2987;p185"/>
          <p:cNvSpPr/>
          <p:nvPr/>
        </p:nvSpPr>
        <p:spPr>
          <a:xfrm>
            <a:off x="3474750" y="3701975"/>
            <a:ext cx="31137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8" name="Google Shape;2988;p185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9" name="Google Shape;2989;p185"/>
          <p:cNvSpPr/>
          <p:nvPr/>
        </p:nvSpPr>
        <p:spPr>
          <a:xfrm>
            <a:off x="4754925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0" name="Google Shape;2990;p185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0" name="Google Shape;2970;p185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9" name="Google Shape;2979;p185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1" name="Google Shape;2991;p185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2" name="Google Shape;2982;p185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3" name="Google Shape;2973;p185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6" name="Google Shape;2976;p185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2" name="Google Shape;2992;p185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3" name="Google Shape;2993;p185"/>
          <p:cNvSpPr/>
          <p:nvPr/>
        </p:nvSpPr>
        <p:spPr>
          <a:xfrm>
            <a:off x="-8825" y="3626550"/>
            <a:ext cx="4763700" cy="554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94" name="Google Shape;2994;p185"/>
          <p:cNvGrpSpPr/>
          <p:nvPr/>
        </p:nvGrpSpPr>
        <p:grpSpPr>
          <a:xfrm>
            <a:off x="4643599" y="2113000"/>
            <a:ext cx="1934200" cy="1517025"/>
            <a:chOff x="4643599" y="2113000"/>
            <a:chExt cx="1934200" cy="1517025"/>
          </a:xfrm>
        </p:grpSpPr>
        <p:grpSp>
          <p:nvGrpSpPr>
            <p:cNvPr id="2995" name="Google Shape;2995;p185"/>
            <p:cNvGrpSpPr/>
            <p:nvPr/>
          </p:nvGrpSpPr>
          <p:grpSpPr>
            <a:xfrm>
              <a:off x="4643599" y="2113000"/>
              <a:ext cx="1934200" cy="1517025"/>
              <a:chOff x="4643599" y="2113000"/>
              <a:chExt cx="1934200" cy="1517025"/>
            </a:xfrm>
          </p:grpSpPr>
          <p:grpSp>
            <p:nvGrpSpPr>
              <p:cNvPr id="2996" name="Google Shape;2996;p185"/>
              <p:cNvGrpSpPr/>
              <p:nvPr/>
            </p:nvGrpSpPr>
            <p:grpSpPr>
              <a:xfrm>
                <a:off x="4643599" y="2113000"/>
                <a:ext cx="1934200" cy="1517025"/>
                <a:chOff x="4643599" y="2113000"/>
                <a:chExt cx="1934200" cy="1517025"/>
              </a:xfrm>
            </p:grpSpPr>
            <p:pic>
              <p:nvPicPr>
                <p:cNvPr id="2997" name="Google Shape;2997;p18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98" name="Google Shape;2998;p18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6" t="22994" r="66613" b="46205"/>
                <a:stretch/>
              </p:blipFill>
              <p:spPr>
                <a:xfrm>
                  <a:off x="4932000" y="2113000"/>
                  <a:ext cx="1645799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2999" name="Google Shape;2999;p185"/>
                <p:cNvGrpSpPr/>
                <p:nvPr/>
              </p:nvGrpSpPr>
              <p:grpSpPr>
                <a:xfrm>
                  <a:off x="4643599" y="2735975"/>
                  <a:ext cx="1934200" cy="894050"/>
                  <a:chOff x="4643599" y="2799457"/>
                  <a:chExt cx="1934200" cy="1092303"/>
                </a:xfrm>
              </p:grpSpPr>
              <p:grpSp>
                <p:nvGrpSpPr>
                  <p:cNvPr id="3000" name="Google Shape;3000;p185"/>
                  <p:cNvGrpSpPr/>
                  <p:nvPr/>
                </p:nvGrpSpPr>
                <p:grpSpPr>
                  <a:xfrm>
                    <a:off x="4643599" y="2799457"/>
                    <a:ext cx="1934200" cy="1092303"/>
                    <a:chOff x="4643599" y="2799457"/>
                    <a:chExt cx="1934200" cy="1092303"/>
                  </a:xfrm>
                </p:grpSpPr>
                <p:pic>
                  <p:nvPicPr>
                    <p:cNvPr id="3001" name="Google Shape;3001;p185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002" name="Google Shape;3002;p185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6" t="59685" r="66613"/>
                    <a:stretch/>
                  </p:blipFill>
                  <p:spPr>
                    <a:xfrm>
                      <a:off x="4932000" y="2799457"/>
                      <a:ext cx="1645799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003" name="Google Shape;3003;p185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004" name="Google Shape;3004;p185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005" name="Google Shape;3005;p185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006" name="Google Shape;3006;p185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007" name="Google Shape;3007;p185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008" name="Google Shape;3008;p185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9" name="Google Shape;3009;p185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10" name="Google Shape;3010;p185"/>
          <p:cNvSpPr/>
          <p:nvPr/>
        </p:nvSpPr>
        <p:spPr>
          <a:xfrm>
            <a:off x="5303498" y="3514175"/>
            <a:ext cx="12849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1" name="Google Shape;3011;p185"/>
          <p:cNvSpPr/>
          <p:nvPr/>
        </p:nvSpPr>
        <p:spPr>
          <a:xfrm>
            <a:off x="-8825" y="4298775"/>
            <a:ext cx="53121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2" name="Google Shape;3012;p185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micro upcoming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13" name="Google Shape;3013;p185"/>
          <p:cNvCxnSpPr>
            <a:stCxn id="3012" idx="0"/>
            <a:endCxn id="2992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4" name="Google Shape;3014;p185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5" name="Google Shape;3015;p185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6" name="Google Shape;3016;p185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" name="Google Shape;3021;p18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022" name="Google Shape;3022;p18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the usual stuff: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CT A/P stable (collection still there)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Ask them to </a:t>
            </a:r>
            <a:r>
              <a:rPr lang="en" b="1"/>
              <a:t>remove fem HD</a:t>
            </a:r>
            <a:r>
              <a:rPr lang="en"/>
              <a:t> </a:t>
            </a:r>
            <a:r>
              <a:rPr lang="en" b="1"/>
              <a:t>line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Last HD was a week ago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 is 2.0 - 2.2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BCx: negative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Maybe he’s doing better</a:t>
            </a:r>
            <a:r>
              <a:rPr lang="en"/>
              <a:t>?</a:t>
            </a:r>
            <a:endParaRPr/>
          </a:p>
        </p:txBody>
      </p:sp>
      <p:sp>
        <p:nvSpPr>
          <p:cNvPr id="3023" name="Google Shape;3023;p186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4" name="Google Shape;3024;p186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5" name="Google Shape;3025;p186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6" name="Google Shape;3026;p186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7" name="Google Shape;3027;p186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8" name="Google Shape;3028;p186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9" name="Google Shape;3029;p186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0" name="Google Shape;3030;p186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1" name="Google Shape;3031;p186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2" name="Google Shape;3032;p186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3" name="Google Shape;3033;p186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4" name="Google Shape;3034;p186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5" name="Google Shape;3035;p186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6" name="Google Shape;3036;p186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7" name="Google Shape;3037;p186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8" name="Google Shape;3038;p186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9" name="Google Shape;3039;p186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0" name="Google Shape;3040;p186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1" name="Google Shape;3041;p186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2" name="Google Shape;3042;p186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3" name="Google Shape;3043;p186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4" name="Google Shape;3044;p186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5" name="Google Shape;3045;p186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6" name="Google Shape;3046;p186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7" name="Google Shape;3047;p186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8" name="Google Shape;3048;p186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9" name="Google Shape;3049;p186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0" name="Google Shape;3050;p186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1" name="Google Shape;3051;p186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52" name="Google Shape;3052;p186"/>
          <p:cNvCxnSpPr>
            <a:stCxn id="3051" idx="0"/>
            <a:endCxn id="3053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4" name="Google Shape;3054;p186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55" name="Google Shape;3055;p186"/>
          <p:cNvCxnSpPr>
            <a:stCxn id="3054" idx="0"/>
            <a:endCxn id="3056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7" name="Google Shape;3057;p186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58" name="Google Shape;3058;p186"/>
          <p:cNvCxnSpPr>
            <a:stCxn id="3057" idx="0"/>
            <a:endCxn id="3059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0" name="Google Shape;3060;p186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61" name="Google Shape;3061;p186"/>
          <p:cNvCxnSpPr>
            <a:stCxn id="3060" idx="0"/>
            <a:endCxn id="3062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3" name="Google Shape;3063;p186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64" name="Google Shape;3064;p186"/>
          <p:cNvCxnSpPr>
            <a:stCxn id="3063" idx="0"/>
            <a:endCxn id="3065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6" name="Google Shape;3066;p186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7" name="Google Shape;3067;p186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8" name="Google Shape;3068;p186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9" name="Google Shape;3069;p186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0" name="Google Shape;3070;p186"/>
          <p:cNvSpPr/>
          <p:nvPr/>
        </p:nvSpPr>
        <p:spPr>
          <a:xfrm>
            <a:off x="3474750" y="3701975"/>
            <a:ext cx="31137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1" name="Google Shape;3071;p186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2" name="Google Shape;3072;p186"/>
          <p:cNvSpPr/>
          <p:nvPr/>
        </p:nvSpPr>
        <p:spPr>
          <a:xfrm>
            <a:off x="4754925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3" name="Google Shape;3073;p186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3" name="Google Shape;3053;p186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2" name="Google Shape;3062;p186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4" name="Google Shape;3074;p186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5" name="Google Shape;3065;p186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6" name="Google Shape;3056;p186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9" name="Google Shape;3059;p186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5" name="Google Shape;3075;p186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6" name="Google Shape;3076;p186"/>
          <p:cNvSpPr/>
          <p:nvPr/>
        </p:nvSpPr>
        <p:spPr>
          <a:xfrm>
            <a:off x="-8825" y="3626550"/>
            <a:ext cx="4763700" cy="554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77" name="Google Shape;3077;p186"/>
          <p:cNvGrpSpPr/>
          <p:nvPr/>
        </p:nvGrpSpPr>
        <p:grpSpPr>
          <a:xfrm>
            <a:off x="4643599" y="2113000"/>
            <a:ext cx="1934200" cy="1517025"/>
            <a:chOff x="4643599" y="2113000"/>
            <a:chExt cx="1934200" cy="1517025"/>
          </a:xfrm>
        </p:grpSpPr>
        <p:grpSp>
          <p:nvGrpSpPr>
            <p:cNvPr id="3078" name="Google Shape;3078;p186"/>
            <p:cNvGrpSpPr/>
            <p:nvPr/>
          </p:nvGrpSpPr>
          <p:grpSpPr>
            <a:xfrm>
              <a:off x="4643599" y="2113000"/>
              <a:ext cx="1934200" cy="1517025"/>
              <a:chOff x="4643599" y="2113000"/>
              <a:chExt cx="1934200" cy="1517025"/>
            </a:xfrm>
          </p:grpSpPr>
          <p:grpSp>
            <p:nvGrpSpPr>
              <p:cNvPr id="3079" name="Google Shape;3079;p186"/>
              <p:cNvGrpSpPr/>
              <p:nvPr/>
            </p:nvGrpSpPr>
            <p:grpSpPr>
              <a:xfrm>
                <a:off x="4643599" y="2113000"/>
                <a:ext cx="1934200" cy="1517025"/>
                <a:chOff x="4643599" y="2113000"/>
                <a:chExt cx="1934200" cy="1517025"/>
              </a:xfrm>
            </p:grpSpPr>
            <p:pic>
              <p:nvPicPr>
                <p:cNvPr id="3080" name="Google Shape;3080;p18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81" name="Google Shape;3081;p18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6" t="22994" r="66613" b="46205"/>
                <a:stretch/>
              </p:blipFill>
              <p:spPr>
                <a:xfrm>
                  <a:off x="4932000" y="2113000"/>
                  <a:ext cx="1645799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082" name="Google Shape;3082;p186"/>
                <p:cNvGrpSpPr/>
                <p:nvPr/>
              </p:nvGrpSpPr>
              <p:grpSpPr>
                <a:xfrm>
                  <a:off x="4643599" y="2735975"/>
                  <a:ext cx="1934200" cy="894050"/>
                  <a:chOff x="4643599" y="2799457"/>
                  <a:chExt cx="1934200" cy="1092303"/>
                </a:xfrm>
              </p:grpSpPr>
              <p:grpSp>
                <p:nvGrpSpPr>
                  <p:cNvPr id="3083" name="Google Shape;3083;p186"/>
                  <p:cNvGrpSpPr/>
                  <p:nvPr/>
                </p:nvGrpSpPr>
                <p:grpSpPr>
                  <a:xfrm>
                    <a:off x="4643599" y="2799457"/>
                    <a:ext cx="1934200" cy="1092303"/>
                    <a:chOff x="4643599" y="2799457"/>
                    <a:chExt cx="1934200" cy="1092303"/>
                  </a:xfrm>
                </p:grpSpPr>
                <p:pic>
                  <p:nvPicPr>
                    <p:cNvPr id="3084" name="Google Shape;3084;p186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085" name="Google Shape;3085;p186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6" t="59685" r="66613"/>
                    <a:stretch/>
                  </p:blipFill>
                  <p:spPr>
                    <a:xfrm>
                      <a:off x="4932000" y="2799457"/>
                      <a:ext cx="1645799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086" name="Google Shape;3086;p186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087" name="Google Shape;3087;p186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088" name="Google Shape;3088;p186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089" name="Google Shape;3089;p186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090" name="Google Shape;3090;p186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091" name="Google Shape;3091;p186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2" name="Google Shape;3092;p186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93" name="Google Shape;3093;p186"/>
          <p:cNvSpPr/>
          <p:nvPr/>
        </p:nvSpPr>
        <p:spPr>
          <a:xfrm>
            <a:off x="5303498" y="3514175"/>
            <a:ext cx="12849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4" name="Google Shape;3094;p186"/>
          <p:cNvSpPr/>
          <p:nvPr/>
        </p:nvSpPr>
        <p:spPr>
          <a:xfrm>
            <a:off x="-8825" y="4298775"/>
            <a:ext cx="53121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5" name="Google Shape;3095;p186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micro upcoming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96" name="Google Shape;3096;p186"/>
          <p:cNvCxnSpPr>
            <a:stCxn id="3095" idx="0"/>
            <a:endCxn id="3075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7" name="Google Shape;3097;p186"/>
          <p:cNvSpPr/>
          <p:nvPr/>
        </p:nvSpPr>
        <p:spPr>
          <a:xfrm>
            <a:off x="729325" y="1412750"/>
            <a:ext cx="3294000" cy="1517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8" name="Google Shape;3098;p186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9" name="Google Shape;3099;p186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0" name="Google Shape;3100;p186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p18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106" name="Google Shape;3106;p18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the usual stuff: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CT A/P stable (collection still there)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Ask them to </a:t>
            </a:r>
            <a:r>
              <a:rPr lang="en" b="1"/>
              <a:t>remove fem HD line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Last HD was a week ago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 is 2.0 - 2.2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BCx: negative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they stop using a cooling blanket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b="1">
                <a:solidFill>
                  <a:srgbClr val="DF382C"/>
                </a:solidFill>
              </a:rPr>
              <a:t>Still fevering</a:t>
            </a:r>
            <a:r>
              <a:rPr lang="en"/>
              <a:t>…</a:t>
            </a:r>
            <a:endParaRPr/>
          </a:p>
        </p:txBody>
      </p:sp>
      <p:sp>
        <p:nvSpPr>
          <p:cNvPr id="3107" name="Google Shape;3107;p187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8" name="Google Shape;3108;p187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9" name="Google Shape;3109;p187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0" name="Google Shape;3110;p187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1" name="Google Shape;3111;p187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2" name="Google Shape;3112;p187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3" name="Google Shape;3113;p187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4" name="Google Shape;3114;p187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5" name="Google Shape;3115;p187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6" name="Google Shape;3116;p187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7" name="Google Shape;3117;p187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8" name="Google Shape;3118;p187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9" name="Google Shape;3119;p187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0" name="Google Shape;3120;p187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1" name="Google Shape;3121;p187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2" name="Google Shape;3122;p187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3" name="Google Shape;3123;p187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4" name="Google Shape;3124;p187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5" name="Google Shape;3125;p187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6" name="Google Shape;3126;p187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7" name="Google Shape;3127;p187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8" name="Google Shape;3128;p187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9" name="Google Shape;3129;p187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0" name="Google Shape;3130;p187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1" name="Google Shape;3131;p187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2" name="Google Shape;3132;p187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3" name="Google Shape;3133;p187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4" name="Google Shape;3134;p187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5" name="Google Shape;3135;p187"/>
          <p:cNvSpPr/>
          <p:nvPr/>
        </p:nvSpPr>
        <p:spPr>
          <a:xfrm>
            <a:off x="65836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6" name="Google Shape;3136;p187"/>
          <p:cNvSpPr/>
          <p:nvPr/>
        </p:nvSpPr>
        <p:spPr>
          <a:xfrm>
            <a:off x="676648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7" name="Google Shape;3137;p187"/>
          <p:cNvSpPr/>
          <p:nvPr/>
        </p:nvSpPr>
        <p:spPr>
          <a:xfrm>
            <a:off x="69493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8" name="Google Shape;3138;p187"/>
          <p:cNvSpPr/>
          <p:nvPr/>
        </p:nvSpPr>
        <p:spPr>
          <a:xfrm>
            <a:off x="713224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9" name="Google Shape;3139;p187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40" name="Google Shape;3140;p187"/>
          <p:cNvCxnSpPr>
            <a:stCxn id="3139" idx="0"/>
            <a:endCxn id="3141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2" name="Google Shape;3142;p187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43" name="Google Shape;3143;p187"/>
          <p:cNvCxnSpPr>
            <a:stCxn id="3142" idx="0"/>
            <a:endCxn id="3144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5" name="Google Shape;3145;p187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46" name="Google Shape;3146;p187"/>
          <p:cNvCxnSpPr>
            <a:stCxn id="3145" idx="0"/>
            <a:endCxn id="3147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8" name="Google Shape;3148;p187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49" name="Google Shape;3149;p187"/>
          <p:cNvCxnSpPr>
            <a:stCxn id="3148" idx="0"/>
            <a:endCxn id="3150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1" name="Google Shape;3151;p187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52" name="Google Shape;3152;p187"/>
          <p:cNvCxnSpPr>
            <a:stCxn id="3151" idx="0"/>
            <a:endCxn id="3153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4" name="Google Shape;3154;p187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5" name="Google Shape;3155;p187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6" name="Google Shape;3156;p187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7" name="Google Shape;3157;p187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8" name="Google Shape;3158;p187"/>
          <p:cNvSpPr/>
          <p:nvPr/>
        </p:nvSpPr>
        <p:spPr>
          <a:xfrm>
            <a:off x="3474750" y="3701975"/>
            <a:ext cx="38406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9" name="Google Shape;3159;p187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0" name="Google Shape;3160;p187"/>
          <p:cNvSpPr/>
          <p:nvPr/>
        </p:nvSpPr>
        <p:spPr>
          <a:xfrm>
            <a:off x="4754925" y="3884975"/>
            <a:ext cx="25602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1" name="Google Shape;3161;p187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1" name="Google Shape;3141;p187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0" name="Google Shape;3150;p187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2" name="Google Shape;3162;p187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3" name="Google Shape;3153;p187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4" name="Google Shape;3144;p187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7" name="Google Shape;3147;p187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3" name="Google Shape;3163;p187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4" name="Google Shape;3164;p187"/>
          <p:cNvSpPr/>
          <p:nvPr/>
        </p:nvSpPr>
        <p:spPr>
          <a:xfrm>
            <a:off x="-8825" y="3626550"/>
            <a:ext cx="4763700" cy="554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65" name="Google Shape;3165;p187"/>
          <p:cNvGrpSpPr/>
          <p:nvPr/>
        </p:nvGrpSpPr>
        <p:grpSpPr>
          <a:xfrm>
            <a:off x="4643599" y="2113000"/>
            <a:ext cx="2671401" cy="1517025"/>
            <a:chOff x="4643599" y="2113000"/>
            <a:chExt cx="2671401" cy="1517025"/>
          </a:xfrm>
        </p:grpSpPr>
        <p:grpSp>
          <p:nvGrpSpPr>
            <p:cNvPr id="3166" name="Google Shape;3166;p187"/>
            <p:cNvGrpSpPr/>
            <p:nvPr/>
          </p:nvGrpSpPr>
          <p:grpSpPr>
            <a:xfrm>
              <a:off x="4643599" y="2113000"/>
              <a:ext cx="2671401" cy="1517025"/>
              <a:chOff x="4643599" y="2113000"/>
              <a:chExt cx="2671401" cy="1517025"/>
            </a:xfrm>
          </p:grpSpPr>
          <p:grpSp>
            <p:nvGrpSpPr>
              <p:cNvPr id="3167" name="Google Shape;3167;p187"/>
              <p:cNvGrpSpPr/>
              <p:nvPr/>
            </p:nvGrpSpPr>
            <p:grpSpPr>
              <a:xfrm>
                <a:off x="4643599" y="2113000"/>
                <a:ext cx="2671401" cy="1517025"/>
                <a:chOff x="4643599" y="2113000"/>
                <a:chExt cx="2671401" cy="1517025"/>
              </a:xfrm>
            </p:grpSpPr>
            <p:pic>
              <p:nvPicPr>
                <p:cNvPr id="3168" name="Google Shape;3168;p18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69" name="Google Shape;3169;p18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5" t="22994" r="54409" b="46205"/>
                <a:stretch/>
              </p:blipFill>
              <p:spPr>
                <a:xfrm>
                  <a:off x="4932000" y="2113000"/>
                  <a:ext cx="2383000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170" name="Google Shape;3170;p187"/>
                <p:cNvGrpSpPr/>
                <p:nvPr/>
              </p:nvGrpSpPr>
              <p:grpSpPr>
                <a:xfrm>
                  <a:off x="4643599" y="2735975"/>
                  <a:ext cx="2671401" cy="894050"/>
                  <a:chOff x="4643599" y="2799457"/>
                  <a:chExt cx="2671401" cy="1092303"/>
                </a:xfrm>
              </p:grpSpPr>
              <p:grpSp>
                <p:nvGrpSpPr>
                  <p:cNvPr id="3171" name="Google Shape;3171;p187"/>
                  <p:cNvGrpSpPr/>
                  <p:nvPr/>
                </p:nvGrpSpPr>
                <p:grpSpPr>
                  <a:xfrm>
                    <a:off x="4643599" y="2799457"/>
                    <a:ext cx="2671401" cy="1092303"/>
                    <a:chOff x="4643599" y="2799457"/>
                    <a:chExt cx="2671401" cy="1092303"/>
                  </a:xfrm>
                </p:grpSpPr>
                <p:pic>
                  <p:nvPicPr>
                    <p:cNvPr id="3172" name="Google Shape;3172;p187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173" name="Google Shape;3173;p187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5" t="59685" r="54409"/>
                    <a:stretch/>
                  </p:blipFill>
                  <p:spPr>
                    <a:xfrm>
                      <a:off x="4932000" y="2799457"/>
                      <a:ext cx="2383000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174" name="Google Shape;3174;p187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175" name="Google Shape;3175;p187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176" name="Google Shape;3176;p187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177" name="Google Shape;3177;p187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178" name="Google Shape;3178;p187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179" name="Google Shape;3179;p187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0" name="Google Shape;3180;p187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81" name="Google Shape;3181;p187"/>
          <p:cNvSpPr/>
          <p:nvPr/>
        </p:nvSpPr>
        <p:spPr>
          <a:xfrm>
            <a:off x="5303494" y="3514175"/>
            <a:ext cx="20115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2" name="Google Shape;3182;p187"/>
          <p:cNvSpPr/>
          <p:nvPr/>
        </p:nvSpPr>
        <p:spPr>
          <a:xfrm>
            <a:off x="-8825" y="4298775"/>
            <a:ext cx="53121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3" name="Google Shape;3183;p187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micro upcoming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84" name="Google Shape;3184;p187"/>
          <p:cNvCxnSpPr>
            <a:stCxn id="3183" idx="0"/>
            <a:endCxn id="3163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5" name="Google Shape;3185;p187"/>
          <p:cNvSpPr/>
          <p:nvPr/>
        </p:nvSpPr>
        <p:spPr>
          <a:xfrm>
            <a:off x="729325" y="1412750"/>
            <a:ext cx="3294000" cy="1517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6" name="Google Shape;3186;p187"/>
          <p:cNvSpPr/>
          <p:nvPr/>
        </p:nvSpPr>
        <p:spPr>
          <a:xfrm>
            <a:off x="4571925" y="1991000"/>
            <a:ext cx="2013900" cy="710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7" name="Google Shape;3187;p187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8" name="Google Shape;3188;p187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9" name="Google Shape;3189;p187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18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Micro results</a:t>
            </a:r>
            <a:endParaRPr/>
          </a:p>
        </p:txBody>
      </p:sp>
      <p:sp>
        <p:nvSpPr>
          <p:cNvPr id="3195" name="Google Shape;3195;p188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6" name="Google Shape;3196;p188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7" name="Google Shape;3197;p188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8" name="Google Shape;3198;p188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9" name="Google Shape;3199;p188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0" name="Google Shape;3200;p188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1" name="Google Shape;3201;p188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2" name="Google Shape;3202;p188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3" name="Google Shape;3203;p188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4" name="Google Shape;3204;p188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5" name="Google Shape;3205;p188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6" name="Google Shape;3206;p188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7" name="Google Shape;3207;p188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8" name="Google Shape;3208;p188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9" name="Google Shape;3209;p188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0" name="Google Shape;3210;p188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1" name="Google Shape;3211;p188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2" name="Google Shape;3212;p188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3" name="Google Shape;3213;p188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4" name="Google Shape;3214;p188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5" name="Google Shape;3215;p188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6" name="Google Shape;3216;p188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7" name="Google Shape;3217;p188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8" name="Google Shape;3218;p188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9" name="Google Shape;3219;p188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0" name="Google Shape;3220;p188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1" name="Google Shape;3221;p188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2" name="Google Shape;3222;p188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3" name="Google Shape;3223;p188"/>
          <p:cNvSpPr/>
          <p:nvPr/>
        </p:nvSpPr>
        <p:spPr>
          <a:xfrm>
            <a:off x="65836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4" name="Google Shape;3224;p188"/>
          <p:cNvSpPr/>
          <p:nvPr/>
        </p:nvSpPr>
        <p:spPr>
          <a:xfrm>
            <a:off x="676648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5" name="Google Shape;3225;p188"/>
          <p:cNvSpPr/>
          <p:nvPr/>
        </p:nvSpPr>
        <p:spPr>
          <a:xfrm>
            <a:off x="69493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6" name="Google Shape;3226;p188"/>
          <p:cNvSpPr/>
          <p:nvPr/>
        </p:nvSpPr>
        <p:spPr>
          <a:xfrm>
            <a:off x="713224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7" name="Google Shape;3227;p188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28" name="Google Shape;3228;p188"/>
          <p:cNvCxnSpPr>
            <a:stCxn id="3227" idx="0"/>
            <a:endCxn id="3229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0" name="Google Shape;3230;p188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31" name="Google Shape;3231;p188"/>
          <p:cNvCxnSpPr>
            <a:stCxn id="3230" idx="0"/>
            <a:endCxn id="3232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3" name="Google Shape;3233;p188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34" name="Google Shape;3234;p188"/>
          <p:cNvCxnSpPr>
            <a:stCxn id="3233" idx="0"/>
            <a:endCxn id="3235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6" name="Google Shape;3236;p188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37" name="Google Shape;3237;p188"/>
          <p:cNvCxnSpPr>
            <a:stCxn id="3236" idx="0"/>
            <a:endCxn id="3238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9" name="Google Shape;3239;p188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40" name="Google Shape;3240;p188"/>
          <p:cNvCxnSpPr>
            <a:stCxn id="3239" idx="0"/>
            <a:endCxn id="3241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42" name="Google Shape;3242;p188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3" name="Google Shape;3243;p188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4" name="Google Shape;3244;p188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5" name="Google Shape;3245;p188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6" name="Google Shape;3246;p188"/>
          <p:cNvSpPr/>
          <p:nvPr/>
        </p:nvSpPr>
        <p:spPr>
          <a:xfrm>
            <a:off x="3474750" y="3701975"/>
            <a:ext cx="38406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7" name="Google Shape;3247;p188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8" name="Google Shape;3248;p188"/>
          <p:cNvSpPr/>
          <p:nvPr/>
        </p:nvSpPr>
        <p:spPr>
          <a:xfrm>
            <a:off x="4754925" y="3884975"/>
            <a:ext cx="25602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9" name="Google Shape;3249;p188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9" name="Google Shape;3229;p188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8" name="Google Shape;3238;p188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0" name="Google Shape;3250;p188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1" name="Google Shape;3241;p188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2" name="Google Shape;3232;p188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5" name="Google Shape;3235;p188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51" name="Google Shape;3251;p188"/>
          <p:cNvGrpSpPr/>
          <p:nvPr/>
        </p:nvGrpSpPr>
        <p:grpSpPr>
          <a:xfrm>
            <a:off x="4643599" y="2113000"/>
            <a:ext cx="2671401" cy="1517025"/>
            <a:chOff x="4643599" y="2113000"/>
            <a:chExt cx="2671401" cy="1517025"/>
          </a:xfrm>
        </p:grpSpPr>
        <p:grpSp>
          <p:nvGrpSpPr>
            <p:cNvPr id="3252" name="Google Shape;3252;p188"/>
            <p:cNvGrpSpPr/>
            <p:nvPr/>
          </p:nvGrpSpPr>
          <p:grpSpPr>
            <a:xfrm>
              <a:off x="4643599" y="2113000"/>
              <a:ext cx="2671401" cy="1517025"/>
              <a:chOff x="4643599" y="2113000"/>
              <a:chExt cx="2671401" cy="1517025"/>
            </a:xfrm>
          </p:grpSpPr>
          <p:grpSp>
            <p:nvGrpSpPr>
              <p:cNvPr id="3253" name="Google Shape;3253;p188"/>
              <p:cNvGrpSpPr/>
              <p:nvPr/>
            </p:nvGrpSpPr>
            <p:grpSpPr>
              <a:xfrm>
                <a:off x="4643599" y="2113000"/>
                <a:ext cx="2671401" cy="1517025"/>
                <a:chOff x="4643599" y="2113000"/>
                <a:chExt cx="2671401" cy="1517025"/>
              </a:xfrm>
            </p:grpSpPr>
            <p:pic>
              <p:nvPicPr>
                <p:cNvPr id="3254" name="Google Shape;3254;p18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55" name="Google Shape;3255;p18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5" t="22994" r="54409" b="46205"/>
                <a:stretch/>
              </p:blipFill>
              <p:spPr>
                <a:xfrm>
                  <a:off x="4932000" y="2113000"/>
                  <a:ext cx="2383000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256" name="Google Shape;3256;p188"/>
                <p:cNvGrpSpPr/>
                <p:nvPr/>
              </p:nvGrpSpPr>
              <p:grpSpPr>
                <a:xfrm>
                  <a:off x="4643599" y="2735975"/>
                  <a:ext cx="2671401" cy="894050"/>
                  <a:chOff x="4643599" y="2799457"/>
                  <a:chExt cx="2671401" cy="1092303"/>
                </a:xfrm>
              </p:grpSpPr>
              <p:grpSp>
                <p:nvGrpSpPr>
                  <p:cNvPr id="3257" name="Google Shape;3257;p188"/>
                  <p:cNvGrpSpPr/>
                  <p:nvPr/>
                </p:nvGrpSpPr>
                <p:grpSpPr>
                  <a:xfrm>
                    <a:off x="4643599" y="2799457"/>
                    <a:ext cx="2671401" cy="1092303"/>
                    <a:chOff x="4643599" y="2799457"/>
                    <a:chExt cx="2671401" cy="1092303"/>
                  </a:xfrm>
                </p:grpSpPr>
                <p:pic>
                  <p:nvPicPr>
                    <p:cNvPr id="3258" name="Google Shape;3258;p188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259" name="Google Shape;3259;p188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5" t="59685" r="54409"/>
                    <a:stretch/>
                  </p:blipFill>
                  <p:spPr>
                    <a:xfrm>
                      <a:off x="4932000" y="2799457"/>
                      <a:ext cx="2383000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260" name="Google Shape;3260;p188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261" name="Google Shape;3261;p188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262" name="Google Shape;3262;p188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263" name="Google Shape;3263;p188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264" name="Google Shape;3264;p188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265" name="Google Shape;3265;p188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6" name="Google Shape;3266;p188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67" name="Google Shape;3267;p188"/>
          <p:cNvSpPr/>
          <p:nvPr/>
        </p:nvSpPr>
        <p:spPr>
          <a:xfrm>
            <a:off x="5303494" y="3514175"/>
            <a:ext cx="20115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8" name="Google Shape;3268;p188"/>
          <p:cNvSpPr/>
          <p:nvPr/>
        </p:nvSpPr>
        <p:spPr>
          <a:xfrm>
            <a:off x="-8825" y="4298775"/>
            <a:ext cx="74796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9" name="Google Shape;3269;p188"/>
          <p:cNvSpPr/>
          <p:nvPr/>
        </p:nvSpPr>
        <p:spPr>
          <a:xfrm>
            <a:off x="4571925" y="1991000"/>
            <a:ext cx="2013900" cy="710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0" name="Google Shape;3270;p188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1" name="Google Shape;3271;p188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micro upcoming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72" name="Google Shape;3272;p188"/>
          <p:cNvCxnSpPr>
            <a:stCxn id="3271" idx="0"/>
            <a:endCxn id="3270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3" name="Google Shape;3273;p188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4" name="Google Shape;3274;p188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5" name="Google Shape;3275;p188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6" name="Google Shape;3276;p188"/>
          <p:cNvSpPr/>
          <p:nvPr/>
        </p:nvSpPr>
        <p:spPr>
          <a:xfrm>
            <a:off x="-8825" y="1934375"/>
            <a:ext cx="7412700" cy="22464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7" name="Google Shape;3277;p188"/>
          <p:cNvSpPr/>
          <p:nvPr/>
        </p:nvSpPr>
        <p:spPr>
          <a:xfrm>
            <a:off x="864825" y="1450300"/>
            <a:ext cx="53226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03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 exchange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4+ Multiple </a:t>
            </a:r>
            <a:r>
              <a:rPr lang="en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Gram (+) and Gram (-) Organisms</a:t>
            </a:r>
            <a:endParaRPr b="1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4+ </a:t>
            </a:r>
            <a:r>
              <a:rPr lang="en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Enterococcus faecium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→ Susceptible to linezolid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1+ </a:t>
            </a:r>
            <a:r>
              <a:rPr lang="en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Burkholderia cepacia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complex (strain 1)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1+ </a:t>
            </a:r>
            <a:r>
              <a:rPr lang="en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Burkholderia cepacia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complex (strain 2)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18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Micro results</a:t>
            </a:r>
            <a:endParaRPr/>
          </a:p>
        </p:txBody>
      </p:sp>
      <p:sp>
        <p:nvSpPr>
          <p:cNvPr id="3283" name="Google Shape;3283;p189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4" name="Google Shape;3284;p189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5" name="Google Shape;3285;p189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6" name="Google Shape;3286;p189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7" name="Google Shape;3287;p189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8" name="Google Shape;3288;p189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9" name="Google Shape;3289;p189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0" name="Google Shape;3290;p189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1" name="Google Shape;3291;p189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2" name="Google Shape;3292;p189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3" name="Google Shape;3293;p189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4" name="Google Shape;3294;p189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5" name="Google Shape;3295;p189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6" name="Google Shape;3296;p189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7" name="Google Shape;3297;p189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8" name="Google Shape;3298;p189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9" name="Google Shape;3299;p189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0" name="Google Shape;3300;p189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1" name="Google Shape;3301;p189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2" name="Google Shape;3302;p189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3" name="Google Shape;3303;p189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4" name="Google Shape;3304;p189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5" name="Google Shape;3305;p189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6" name="Google Shape;3306;p189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7" name="Google Shape;3307;p189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8" name="Google Shape;3308;p189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9" name="Google Shape;3309;p189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0" name="Google Shape;3310;p189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1" name="Google Shape;3311;p189"/>
          <p:cNvSpPr/>
          <p:nvPr/>
        </p:nvSpPr>
        <p:spPr>
          <a:xfrm>
            <a:off x="65836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2" name="Google Shape;3312;p189"/>
          <p:cNvSpPr/>
          <p:nvPr/>
        </p:nvSpPr>
        <p:spPr>
          <a:xfrm>
            <a:off x="676648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3" name="Google Shape;3313;p189"/>
          <p:cNvSpPr/>
          <p:nvPr/>
        </p:nvSpPr>
        <p:spPr>
          <a:xfrm>
            <a:off x="69493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4" name="Google Shape;3314;p189"/>
          <p:cNvSpPr/>
          <p:nvPr/>
        </p:nvSpPr>
        <p:spPr>
          <a:xfrm>
            <a:off x="713224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5" name="Google Shape;3315;p189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16" name="Google Shape;3316;p189"/>
          <p:cNvCxnSpPr>
            <a:stCxn id="3315" idx="0"/>
            <a:endCxn id="3317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8" name="Google Shape;3318;p189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19" name="Google Shape;3319;p189"/>
          <p:cNvCxnSpPr>
            <a:stCxn id="3318" idx="0"/>
            <a:endCxn id="3320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1" name="Google Shape;3321;p189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22" name="Google Shape;3322;p189"/>
          <p:cNvCxnSpPr>
            <a:stCxn id="3321" idx="0"/>
            <a:endCxn id="3323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4" name="Google Shape;3324;p189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25" name="Google Shape;3325;p189"/>
          <p:cNvCxnSpPr>
            <a:stCxn id="3324" idx="0"/>
            <a:endCxn id="3326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7" name="Google Shape;3327;p189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28" name="Google Shape;3328;p189"/>
          <p:cNvCxnSpPr>
            <a:stCxn id="3327" idx="0"/>
            <a:endCxn id="3329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30" name="Google Shape;3330;p189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1" name="Google Shape;3331;p189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2" name="Google Shape;3332;p189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3" name="Google Shape;3333;p189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4" name="Google Shape;3334;p189"/>
          <p:cNvSpPr/>
          <p:nvPr/>
        </p:nvSpPr>
        <p:spPr>
          <a:xfrm>
            <a:off x="3474750" y="3701975"/>
            <a:ext cx="38406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5" name="Google Shape;3335;p189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6" name="Google Shape;3336;p189"/>
          <p:cNvSpPr/>
          <p:nvPr/>
        </p:nvSpPr>
        <p:spPr>
          <a:xfrm>
            <a:off x="4754925" y="3884975"/>
            <a:ext cx="25602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7" name="Google Shape;3337;p189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7" name="Google Shape;3317;p189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6" name="Google Shape;3326;p189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8" name="Google Shape;3338;p189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9" name="Google Shape;3329;p189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0" name="Google Shape;3320;p189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3" name="Google Shape;3323;p189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339" name="Google Shape;3339;p189"/>
          <p:cNvGrpSpPr/>
          <p:nvPr/>
        </p:nvGrpSpPr>
        <p:grpSpPr>
          <a:xfrm>
            <a:off x="4643599" y="2113000"/>
            <a:ext cx="2671401" cy="1517025"/>
            <a:chOff x="4643599" y="2113000"/>
            <a:chExt cx="2671401" cy="1517025"/>
          </a:xfrm>
        </p:grpSpPr>
        <p:grpSp>
          <p:nvGrpSpPr>
            <p:cNvPr id="3340" name="Google Shape;3340;p189"/>
            <p:cNvGrpSpPr/>
            <p:nvPr/>
          </p:nvGrpSpPr>
          <p:grpSpPr>
            <a:xfrm>
              <a:off x="4643599" y="2113000"/>
              <a:ext cx="2671401" cy="1517025"/>
              <a:chOff x="4643599" y="2113000"/>
              <a:chExt cx="2671401" cy="1517025"/>
            </a:xfrm>
          </p:grpSpPr>
          <p:grpSp>
            <p:nvGrpSpPr>
              <p:cNvPr id="3341" name="Google Shape;3341;p189"/>
              <p:cNvGrpSpPr/>
              <p:nvPr/>
            </p:nvGrpSpPr>
            <p:grpSpPr>
              <a:xfrm>
                <a:off x="4643599" y="2113000"/>
                <a:ext cx="2671401" cy="1517025"/>
                <a:chOff x="4643599" y="2113000"/>
                <a:chExt cx="2671401" cy="1517025"/>
              </a:xfrm>
            </p:grpSpPr>
            <p:pic>
              <p:nvPicPr>
                <p:cNvPr id="3342" name="Google Shape;3342;p18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43" name="Google Shape;3343;p18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5" t="22994" r="54409" b="46205"/>
                <a:stretch/>
              </p:blipFill>
              <p:spPr>
                <a:xfrm>
                  <a:off x="4932000" y="2113000"/>
                  <a:ext cx="2383000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344" name="Google Shape;3344;p189"/>
                <p:cNvGrpSpPr/>
                <p:nvPr/>
              </p:nvGrpSpPr>
              <p:grpSpPr>
                <a:xfrm>
                  <a:off x="4643599" y="2735975"/>
                  <a:ext cx="2671401" cy="894050"/>
                  <a:chOff x="4643599" y="2799457"/>
                  <a:chExt cx="2671401" cy="1092303"/>
                </a:xfrm>
              </p:grpSpPr>
              <p:grpSp>
                <p:nvGrpSpPr>
                  <p:cNvPr id="3345" name="Google Shape;3345;p189"/>
                  <p:cNvGrpSpPr/>
                  <p:nvPr/>
                </p:nvGrpSpPr>
                <p:grpSpPr>
                  <a:xfrm>
                    <a:off x="4643599" y="2799457"/>
                    <a:ext cx="2671401" cy="1092303"/>
                    <a:chOff x="4643599" y="2799457"/>
                    <a:chExt cx="2671401" cy="1092303"/>
                  </a:xfrm>
                </p:grpSpPr>
                <p:pic>
                  <p:nvPicPr>
                    <p:cNvPr id="3346" name="Google Shape;3346;p189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347" name="Google Shape;3347;p189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5" t="59685" r="54409"/>
                    <a:stretch/>
                  </p:blipFill>
                  <p:spPr>
                    <a:xfrm>
                      <a:off x="4932000" y="2799457"/>
                      <a:ext cx="2383000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348" name="Google Shape;3348;p189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349" name="Google Shape;3349;p189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350" name="Google Shape;3350;p189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351" name="Google Shape;3351;p189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352" name="Google Shape;3352;p189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53" name="Google Shape;3353;p189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4" name="Google Shape;3354;p189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55" name="Google Shape;3355;p189"/>
          <p:cNvSpPr/>
          <p:nvPr/>
        </p:nvSpPr>
        <p:spPr>
          <a:xfrm>
            <a:off x="5303494" y="3514175"/>
            <a:ext cx="20115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6" name="Google Shape;3356;p189"/>
          <p:cNvSpPr/>
          <p:nvPr/>
        </p:nvSpPr>
        <p:spPr>
          <a:xfrm>
            <a:off x="-8825" y="4298775"/>
            <a:ext cx="74796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7" name="Google Shape;3357;p189"/>
          <p:cNvSpPr/>
          <p:nvPr/>
        </p:nvSpPr>
        <p:spPr>
          <a:xfrm>
            <a:off x="4571925" y="1991000"/>
            <a:ext cx="2013900" cy="710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8" name="Google Shape;3358;p189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9" name="Google Shape;3359;p189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micro upcoming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60" name="Google Shape;3360;p189"/>
          <p:cNvCxnSpPr>
            <a:stCxn id="3359" idx="0"/>
            <a:endCxn id="3358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61" name="Google Shape;3361;p189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2" name="Google Shape;3362;p189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3" name="Google Shape;3363;p189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4" name="Google Shape;3364;p189"/>
          <p:cNvSpPr/>
          <p:nvPr/>
        </p:nvSpPr>
        <p:spPr>
          <a:xfrm>
            <a:off x="-8825" y="1934375"/>
            <a:ext cx="7412700" cy="22464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5" name="Google Shape;3365;p189"/>
          <p:cNvSpPr/>
          <p:nvPr/>
        </p:nvSpPr>
        <p:spPr>
          <a:xfrm>
            <a:off x="864825" y="1450300"/>
            <a:ext cx="53226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03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 exchange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4+ Multiple </a:t>
            </a:r>
            <a:r>
              <a:rPr lang="en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Gram (+) and Gram (-) Organisms</a:t>
            </a:r>
            <a:endParaRPr b="1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4+ </a:t>
            </a:r>
            <a:r>
              <a:rPr lang="en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Enterococcus faecium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→ Susceptible to linezolid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1+ </a:t>
            </a:r>
            <a:r>
              <a:rPr lang="en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Burkholderia cepacia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complex (strain 1)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1+ </a:t>
            </a:r>
            <a:r>
              <a:rPr lang="en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Burkholderia cepacia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complex (strain 2)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6" name="Google Shape;3366;p189"/>
          <p:cNvSpPr/>
          <p:nvPr/>
        </p:nvSpPr>
        <p:spPr>
          <a:xfrm>
            <a:off x="-6100" y="5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7" name="Google Shape;3367;p189"/>
          <p:cNvSpPr/>
          <p:nvPr/>
        </p:nvSpPr>
        <p:spPr>
          <a:xfrm>
            <a:off x="1910700" y="3028700"/>
            <a:ext cx="5322600" cy="85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03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Antimicrobial </a:t>
            </a:r>
            <a:r>
              <a:rPr lang="en" sz="1600" b="1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susceptibility testing is not performed</a:t>
            </a:r>
            <a:r>
              <a:rPr lang="en" sz="16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 for B cepacia complex due to lack of accurate test methods</a:t>
            </a:r>
            <a:endParaRPr sz="1600">
              <a:solidFill>
                <a:srgbClr val="1A1A1A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19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do for treatment?</a:t>
            </a:r>
            <a:endParaRPr/>
          </a:p>
        </p:txBody>
      </p:sp>
      <p:sp>
        <p:nvSpPr>
          <p:cNvPr id="3373" name="Google Shape;3373;p190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90"/>
          <p:cNvSpPr txBox="1">
            <a:spLocks noGrp="1"/>
          </p:cNvSpPr>
          <p:nvPr>
            <p:ph type="body" idx="1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Select many</a:t>
            </a:r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Google Shape;3379;p19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380" name="Google Shape;3380;p19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Really not excited to start Bactrim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Baseline CKD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had asked to remove dialysis access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Current CrCl is around 30…</a:t>
            </a:r>
            <a:endParaRPr/>
          </a:p>
        </p:txBody>
      </p:sp>
      <p:sp>
        <p:nvSpPr>
          <p:cNvPr id="3381" name="Google Shape;3381;p191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2" name="Google Shape;3382;p191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3" name="Google Shape;3383;p191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4" name="Google Shape;3384;p191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5" name="Google Shape;3385;p191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6" name="Google Shape;3386;p191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7" name="Google Shape;3387;p191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8" name="Google Shape;3388;p191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9" name="Google Shape;3389;p191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0" name="Google Shape;3390;p191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1" name="Google Shape;3391;p191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2" name="Google Shape;3392;p191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3" name="Google Shape;3393;p191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4" name="Google Shape;3394;p191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5" name="Google Shape;3395;p191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6" name="Google Shape;3396;p191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7" name="Google Shape;3397;p191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8" name="Google Shape;3398;p191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9" name="Google Shape;3399;p191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0" name="Google Shape;3400;p191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1" name="Google Shape;3401;p191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2" name="Google Shape;3402;p191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3" name="Google Shape;3403;p191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4" name="Google Shape;3404;p191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5" name="Google Shape;3405;p191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6" name="Google Shape;3406;p191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7" name="Google Shape;3407;p191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8" name="Google Shape;3408;p191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9" name="Google Shape;3409;p191"/>
          <p:cNvSpPr/>
          <p:nvPr/>
        </p:nvSpPr>
        <p:spPr>
          <a:xfrm>
            <a:off x="65836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0" name="Google Shape;3410;p191"/>
          <p:cNvSpPr/>
          <p:nvPr/>
        </p:nvSpPr>
        <p:spPr>
          <a:xfrm>
            <a:off x="676648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1" name="Google Shape;3411;p191"/>
          <p:cNvSpPr/>
          <p:nvPr/>
        </p:nvSpPr>
        <p:spPr>
          <a:xfrm>
            <a:off x="69493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2" name="Google Shape;3412;p191"/>
          <p:cNvSpPr/>
          <p:nvPr/>
        </p:nvSpPr>
        <p:spPr>
          <a:xfrm>
            <a:off x="713224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3" name="Google Shape;3413;p191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14" name="Google Shape;3414;p191"/>
          <p:cNvCxnSpPr>
            <a:stCxn id="3413" idx="0"/>
            <a:endCxn id="3415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16" name="Google Shape;3416;p191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17" name="Google Shape;3417;p191"/>
          <p:cNvCxnSpPr>
            <a:stCxn id="3416" idx="0"/>
            <a:endCxn id="3418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19" name="Google Shape;3419;p191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20" name="Google Shape;3420;p191"/>
          <p:cNvCxnSpPr>
            <a:stCxn id="3419" idx="0"/>
            <a:endCxn id="3421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22" name="Google Shape;3422;p191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23" name="Google Shape;3423;p191"/>
          <p:cNvCxnSpPr>
            <a:stCxn id="3422" idx="0"/>
            <a:endCxn id="3424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25" name="Google Shape;3425;p191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26" name="Google Shape;3426;p191"/>
          <p:cNvCxnSpPr>
            <a:stCxn id="3425" idx="0"/>
            <a:endCxn id="3427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28" name="Google Shape;3428;p191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9" name="Google Shape;3429;p191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0" name="Google Shape;3430;p191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1" name="Google Shape;3431;p191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2" name="Google Shape;3432;p191"/>
          <p:cNvSpPr/>
          <p:nvPr/>
        </p:nvSpPr>
        <p:spPr>
          <a:xfrm>
            <a:off x="3474750" y="3701975"/>
            <a:ext cx="38406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3" name="Google Shape;3433;p191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4" name="Google Shape;3434;p191"/>
          <p:cNvSpPr/>
          <p:nvPr/>
        </p:nvSpPr>
        <p:spPr>
          <a:xfrm>
            <a:off x="4754925" y="3884975"/>
            <a:ext cx="25602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5" name="Google Shape;3435;p191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5" name="Google Shape;3415;p191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4" name="Google Shape;3424;p191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6" name="Google Shape;3436;p191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7" name="Google Shape;3427;p191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8" name="Google Shape;3418;p191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1" name="Google Shape;3421;p191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7" name="Google Shape;3437;p191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8" name="Google Shape;3438;p191"/>
          <p:cNvSpPr/>
          <p:nvPr/>
        </p:nvSpPr>
        <p:spPr>
          <a:xfrm>
            <a:off x="-8825" y="3626550"/>
            <a:ext cx="4763700" cy="554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39" name="Google Shape;3439;p191"/>
          <p:cNvGrpSpPr/>
          <p:nvPr/>
        </p:nvGrpSpPr>
        <p:grpSpPr>
          <a:xfrm>
            <a:off x="4643599" y="2113000"/>
            <a:ext cx="2671401" cy="1517025"/>
            <a:chOff x="4643599" y="2113000"/>
            <a:chExt cx="2671401" cy="1517025"/>
          </a:xfrm>
        </p:grpSpPr>
        <p:grpSp>
          <p:nvGrpSpPr>
            <p:cNvPr id="3440" name="Google Shape;3440;p191"/>
            <p:cNvGrpSpPr/>
            <p:nvPr/>
          </p:nvGrpSpPr>
          <p:grpSpPr>
            <a:xfrm>
              <a:off x="4643599" y="2113000"/>
              <a:ext cx="2671401" cy="1517025"/>
              <a:chOff x="4643599" y="2113000"/>
              <a:chExt cx="2671401" cy="1517025"/>
            </a:xfrm>
          </p:grpSpPr>
          <p:grpSp>
            <p:nvGrpSpPr>
              <p:cNvPr id="3441" name="Google Shape;3441;p191"/>
              <p:cNvGrpSpPr/>
              <p:nvPr/>
            </p:nvGrpSpPr>
            <p:grpSpPr>
              <a:xfrm>
                <a:off x="4643599" y="2113000"/>
                <a:ext cx="2671401" cy="1517025"/>
                <a:chOff x="4643599" y="2113000"/>
                <a:chExt cx="2671401" cy="1517025"/>
              </a:xfrm>
            </p:grpSpPr>
            <p:pic>
              <p:nvPicPr>
                <p:cNvPr id="3442" name="Google Shape;3442;p1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43" name="Google Shape;3443;p19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5" t="22994" r="54409" b="46205"/>
                <a:stretch/>
              </p:blipFill>
              <p:spPr>
                <a:xfrm>
                  <a:off x="4932000" y="2113000"/>
                  <a:ext cx="2383000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444" name="Google Shape;3444;p191"/>
                <p:cNvGrpSpPr/>
                <p:nvPr/>
              </p:nvGrpSpPr>
              <p:grpSpPr>
                <a:xfrm>
                  <a:off x="4643599" y="2735975"/>
                  <a:ext cx="2671401" cy="894050"/>
                  <a:chOff x="4643599" y="2799457"/>
                  <a:chExt cx="2671401" cy="1092303"/>
                </a:xfrm>
              </p:grpSpPr>
              <p:grpSp>
                <p:nvGrpSpPr>
                  <p:cNvPr id="3445" name="Google Shape;3445;p191"/>
                  <p:cNvGrpSpPr/>
                  <p:nvPr/>
                </p:nvGrpSpPr>
                <p:grpSpPr>
                  <a:xfrm>
                    <a:off x="4643599" y="2799457"/>
                    <a:ext cx="2671401" cy="1092303"/>
                    <a:chOff x="4643599" y="2799457"/>
                    <a:chExt cx="2671401" cy="1092303"/>
                  </a:xfrm>
                </p:grpSpPr>
                <p:pic>
                  <p:nvPicPr>
                    <p:cNvPr id="3446" name="Google Shape;3446;p191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447" name="Google Shape;3447;p191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5" t="59685" r="54409"/>
                    <a:stretch/>
                  </p:blipFill>
                  <p:spPr>
                    <a:xfrm>
                      <a:off x="4932000" y="2799457"/>
                      <a:ext cx="2383000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448" name="Google Shape;3448;p191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449" name="Google Shape;3449;p191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450" name="Google Shape;3450;p191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451" name="Google Shape;3451;p191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452" name="Google Shape;3452;p191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453" name="Google Shape;3453;p191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4" name="Google Shape;3454;p191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55" name="Google Shape;3455;p191"/>
          <p:cNvSpPr/>
          <p:nvPr/>
        </p:nvSpPr>
        <p:spPr>
          <a:xfrm>
            <a:off x="5303494" y="3514175"/>
            <a:ext cx="20115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6" name="Google Shape;3456;p191"/>
          <p:cNvSpPr/>
          <p:nvPr/>
        </p:nvSpPr>
        <p:spPr>
          <a:xfrm>
            <a:off x="-8825" y="4298775"/>
            <a:ext cx="53121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7" name="Google Shape;3457;p191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Burkholderia + E faecium + others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58" name="Google Shape;3458;p191"/>
          <p:cNvCxnSpPr>
            <a:stCxn id="3457" idx="0"/>
            <a:endCxn id="3437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59" name="Google Shape;3459;p191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0" name="Google Shape;3460;p191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1" name="Google Shape;3461;p191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19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467" name="Google Shape;3467;p19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Really not excited to start Bactrim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Baseline CKD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had asked to remove dialysis access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Current CrCl is around 30…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Started </a:t>
            </a:r>
            <a:r>
              <a:rPr lang="en" b="1"/>
              <a:t>Bactrim 1 DS q12h</a:t>
            </a:r>
            <a:r>
              <a:rPr lang="en"/>
              <a:t> (soft tissue dosing)</a:t>
            </a:r>
            <a:endParaRPr/>
          </a:p>
        </p:txBody>
      </p:sp>
      <p:sp>
        <p:nvSpPr>
          <p:cNvPr id="3468" name="Google Shape;3468;p192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9" name="Google Shape;3469;p192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0" name="Google Shape;3470;p192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1" name="Google Shape;3471;p192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2" name="Google Shape;3472;p192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3" name="Google Shape;3473;p192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4" name="Google Shape;3474;p192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5" name="Google Shape;3475;p192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6" name="Google Shape;3476;p192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7" name="Google Shape;3477;p192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8" name="Google Shape;3478;p192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9" name="Google Shape;3479;p192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0" name="Google Shape;3480;p192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1" name="Google Shape;3481;p192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2" name="Google Shape;3482;p192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3" name="Google Shape;3483;p192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4" name="Google Shape;3484;p192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5" name="Google Shape;3485;p192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6" name="Google Shape;3486;p192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7" name="Google Shape;3487;p192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8" name="Google Shape;3488;p192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9" name="Google Shape;3489;p192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0" name="Google Shape;3490;p192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1" name="Google Shape;3491;p192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2" name="Google Shape;3492;p192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3" name="Google Shape;3493;p192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4" name="Google Shape;3494;p192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5" name="Google Shape;3495;p192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6" name="Google Shape;3496;p192"/>
          <p:cNvSpPr/>
          <p:nvPr/>
        </p:nvSpPr>
        <p:spPr>
          <a:xfrm>
            <a:off x="65836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7" name="Google Shape;3497;p192"/>
          <p:cNvSpPr/>
          <p:nvPr/>
        </p:nvSpPr>
        <p:spPr>
          <a:xfrm>
            <a:off x="676648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8" name="Google Shape;3498;p192"/>
          <p:cNvSpPr/>
          <p:nvPr/>
        </p:nvSpPr>
        <p:spPr>
          <a:xfrm>
            <a:off x="69493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9" name="Google Shape;3499;p192"/>
          <p:cNvSpPr/>
          <p:nvPr/>
        </p:nvSpPr>
        <p:spPr>
          <a:xfrm>
            <a:off x="713224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0" name="Google Shape;3500;p192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01" name="Google Shape;3501;p192"/>
          <p:cNvCxnSpPr>
            <a:stCxn id="3500" idx="0"/>
            <a:endCxn id="3502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03" name="Google Shape;3503;p192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04" name="Google Shape;3504;p192"/>
          <p:cNvCxnSpPr>
            <a:stCxn id="3503" idx="0"/>
            <a:endCxn id="3505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06" name="Google Shape;3506;p192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07" name="Google Shape;3507;p192"/>
          <p:cNvCxnSpPr>
            <a:stCxn id="3506" idx="0"/>
            <a:endCxn id="3508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09" name="Google Shape;3509;p192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10" name="Google Shape;3510;p192"/>
          <p:cNvCxnSpPr>
            <a:stCxn id="3509" idx="0"/>
            <a:endCxn id="3511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2" name="Google Shape;3512;p192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13" name="Google Shape;3513;p192"/>
          <p:cNvCxnSpPr>
            <a:stCxn id="3512" idx="0"/>
            <a:endCxn id="3514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5" name="Google Shape;3515;p192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6" name="Google Shape;3516;p192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7" name="Google Shape;3517;p192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8" name="Google Shape;3518;p192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9" name="Google Shape;3519;p192"/>
          <p:cNvSpPr/>
          <p:nvPr/>
        </p:nvSpPr>
        <p:spPr>
          <a:xfrm>
            <a:off x="3474750" y="3701975"/>
            <a:ext cx="43890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0" name="Google Shape;3520;p192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1" name="Google Shape;3521;p192"/>
          <p:cNvSpPr/>
          <p:nvPr/>
        </p:nvSpPr>
        <p:spPr>
          <a:xfrm>
            <a:off x="4754925" y="3884975"/>
            <a:ext cx="31089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2" name="Google Shape;3522;p192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2" name="Google Shape;3502;p192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1" name="Google Shape;3511;p192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3" name="Google Shape;3523;p192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4" name="Google Shape;3514;p192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5" name="Google Shape;3505;p192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8" name="Google Shape;3508;p192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524" name="Google Shape;3524;p192"/>
          <p:cNvGrpSpPr/>
          <p:nvPr/>
        </p:nvGrpSpPr>
        <p:grpSpPr>
          <a:xfrm>
            <a:off x="4643599" y="2113000"/>
            <a:ext cx="3220100" cy="1517025"/>
            <a:chOff x="4643599" y="2113000"/>
            <a:chExt cx="3220100" cy="1517025"/>
          </a:xfrm>
        </p:grpSpPr>
        <p:grpSp>
          <p:nvGrpSpPr>
            <p:cNvPr id="3525" name="Google Shape;3525;p192"/>
            <p:cNvGrpSpPr/>
            <p:nvPr/>
          </p:nvGrpSpPr>
          <p:grpSpPr>
            <a:xfrm>
              <a:off x="4643599" y="2113000"/>
              <a:ext cx="3220100" cy="1517025"/>
              <a:chOff x="4643599" y="2113000"/>
              <a:chExt cx="3220100" cy="1517025"/>
            </a:xfrm>
          </p:grpSpPr>
          <p:grpSp>
            <p:nvGrpSpPr>
              <p:cNvPr id="3526" name="Google Shape;3526;p192"/>
              <p:cNvGrpSpPr/>
              <p:nvPr/>
            </p:nvGrpSpPr>
            <p:grpSpPr>
              <a:xfrm>
                <a:off x="4643599" y="2113000"/>
                <a:ext cx="3220100" cy="1517025"/>
                <a:chOff x="4643599" y="2113000"/>
                <a:chExt cx="3220100" cy="1517025"/>
              </a:xfrm>
            </p:grpSpPr>
            <p:pic>
              <p:nvPicPr>
                <p:cNvPr id="3527" name="Google Shape;3527;p19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28" name="Google Shape;3528;p19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5" t="22994" r="45323" b="46205"/>
                <a:stretch/>
              </p:blipFill>
              <p:spPr>
                <a:xfrm>
                  <a:off x="4932000" y="2113000"/>
                  <a:ext cx="2931699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529" name="Google Shape;3529;p192"/>
                <p:cNvGrpSpPr/>
                <p:nvPr/>
              </p:nvGrpSpPr>
              <p:grpSpPr>
                <a:xfrm>
                  <a:off x="4643599" y="2735975"/>
                  <a:ext cx="3220100" cy="894050"/>
                  <a:chOff x="4643599" y="2799457"/>
                  <a:chExt cx="3220100" cy="1092303"/>
                </a:xfrm>
              </p:grpSpPr>
              <p:grpSp>
                <p:nvGrpSpPr>
                  <p:cNvPr id="3530" name="Google Shape;3530;p192"/>
                  <p:cNvGrpSpPr/>
                  <p:nvPr/>
                </p:nvGrpSpPr>
                <p:grpSpPr>
                  <a:xfrm>
                    <a:off x="4643599" y="2799457"/>
                    <a:ext cx="3220100" cy="1092303"/>
                    <a:chOff x="4643599" y="2799457"/>
                    <a:chExt cx="3220100" cy="1092303"/>
                  </a:xfrm>
                </p:grpSpPr>
                <p:pic>
                  <p:nvPicPr>
                    <p:cNvPr id="3531" name="Google Shape;3531;p192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532" name="Google Shape;3532;p192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5" t="59685" r="45323"/>
                    <a:stretch/>
                  </p:blipFill>
                  <p:spPr>
                    <a:xfrm>
                      <a:off x="4932000" y="2799457"/>
                      <a:ext cx="2931699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533" name="Google Shape;3533;p192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534" name="Google Shape;3534;p192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535" name="Google Shape;3535;p192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536" name="Google Shape;3536;p192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537" name="Google Shape;3537;p192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538" name="Google Shape;3538;p192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9" name="Google Shape;3539;p192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40" name="Google Shape;3540;p192"/>
          <p:cNvSpPr/>
          <p:nvPr/>
        </p:nvSpPr>
        <p:spPr>
          <a:xfrm>
            <a:off x="-8825" y="4298775"/>
            <a:ext cx="53124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1" name="Google Shape;3541;p192"/>
          <p:cNvSpPr/>
          <p:nvPr/>
        </p:nvSpPr>
        <p:spPr>
          <a:xfrm>
            <a:off x="875750" y="1329250"/>
            <a:ext cx="3578400" cy="960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2" name="Google Shape;3542;p192"/>
          <p:cNvSpPr/>
          <p:nvPr/>
        </p:nvSpPr>
        <p:spPr>
          <a:xfrm>
            <a:off x="731515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3" name="Google Shape;3543;p192"/>
          <p:cNvSpPr/>
          <p:nvPr/>
        </p:nvSpPr>
        <p:spPr>
          <a:xfrm>
            <a:off x="749803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4" name="Google Shape;3544;p192"/>
          <p:cNvSpPr/>
          <p:nvPr/>
        </p:nvSpPr>
        <p:spPr>
          <a:xfrm>
            <a:off x="768091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5" name="Google Shape;3545;p192"/>
          <p:cNvSpPr/>
          <p:nvPr/>
        </p:nvSpPr>
        <p:spPr>
          <a:xfrm>
            <a:off x="7132370" y="4068675"/>
            <a:ext cx="731400" cy="183000"/>
          </a:xfrm>
          <a:prstGeom prst="rect">
            <a:avLst/>
          </a:prstGeom>
          <a:solidFill>
            <a:srgbClr val="F3E4DB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Bactrim</a:t>
            </a:r>
            <a:endParaRPr sz="11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6" name="Google Shape;3546;p192"/>
          <p:cNvSpPr/>
          <p:nvPr/>
        </p:nvSpPr>
        <p:spPr>
          <a:xfrm>
            <a:off x="4643575" y="1968950"/>
            <a:ext cx="2488800" cy="1661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7" name="Google Shape;3547;p192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8" name="Google Shape;3548;p192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Burkholderia + E faecium + others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49" name="Google Shape;3549;p192"/>
          <p:cNvCxnSpPr>
            <a:stCxn id="3548" idx="0"/>
            <a:endCxn id="3547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50" name="Google Shape;3550;p192"/>
          <p:cNvSpPr/>
          <p:nvPr/>
        </p:nvSpPr>
        <p:spPr>
          <a:xfrm>
            <a:off x="5303502" y="3514175"/>
            <a:ext cx="25602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1" name="Google Shape;3551;p192"/>
          <p:cNvSpPr/>
          <p:nvPr/>
        </p:nvSpPr>
        <p:spPr>
          <a:xfrm>
            <a:off x="7132370" y="2758452"/>
            <a:ext cx="731400" cy="183000"/>
          </a:xfrm>
          <a:prstGeom prst="rect">
            <a:avLst/>
          </a:prstGeom>
          <a:solidFill>
            <a:srgbClr val="F3E4DB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1 DS q12</a:t>
            </a:r>
            <a:endParaRPr sz="11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2" name="Google Shape;3552;p192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3" name="Google Shape;3553;p192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4" name="Google Shape;3554;p192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5" name="Google Shape;3555;p192"/>
          <p:cNvSpPr/>
          <p:nvPr/>
        </p:nvSpPr>
        <p:spPr>
          <a:xfrm>
            <a:off x="-8825" y="3626550"/>
            <a:ext cx="4763700" cy="554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9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561" name="Google Shape;3561;p19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Really not excited to start Bactrim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Baseline CKD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had asked to remove dialysis access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Current CrCl is around 30…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Started </a:t>
            </a:r>
            <a:r>
              <a:rPr lang="en" b="1"/>
              <a:t>Bactrim 1 DS q12h</a:t>
            </a:r>
            <a:r>
              <a:rPr lang="en"/>
              <a:t> (soft tissue dosing)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Renal function stable → increase </a:t>
            </a:r>
            <a:r>
              <a:rPr lang="en" b="1">
                <a:solidFill>
                  <a:srgbClr val="DF382C"/>
                </a:solidFill>
              </a:rPr>
              <a:t>dose to 7 mg/kg/day</a:t>
            </a:r>
            <a:endParaRPr b="1">
              <a:solidFill>
                <a:srgbClr val="DF382C"/>
              </a:solidFill>
            </a:endParaRPr>
          </a:p>
        </p:txBody>
      </p:sp>
      <p:sp>
        <p:nvSpPr>
          <p:cNvPr id="3562" name="Google Shape;3562;p193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3" name="Google Shape;3563;p193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4" name="Google Shape;3564;p193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5" name="Google Shape;3565;p193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6" name="Google Shape;3566;p193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7" name="Google Shape;3567;p193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8" name="Google Shape;3568;p193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9" name="Google Shape;3569;p193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0" name="Google Shape;3570;p193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1" name="Google Shape;3571;p193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2" name="Google Shape;3572;p193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3" name="Google Shape;3573;p193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4" name="Google Shape;3574;p193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5" name="Google Shape;3575;p193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6" name="Google Shape;3576;p193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7" name="Google Shape;3577;p193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8" name="Google Shape;3578;p193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9" name="Google Shape;3579;p193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0" name="Google Shape;3580;p193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1" name="Google Shape;3581;p193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2" name="Google Shape;3582;p193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3" name="Google Shape;3583;p193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4" name="Google Shape;3584;p193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5" name="Google Shape;3585;p193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6" name="Google Shape;3586;p193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7" name="Google Shape;3587;p193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8" name="Google Shape;3588;p193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9" name="Google Shape;3589;p193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0" name="Google Shape;3590;p193"/>
          <p:cNvSpPr/>
          <p:nvPr/>
        </p:nvSpPr>
        <p:spPr>
          <a:xfrm>
            <a:off x="65836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1" name="Google Shape;3591;p193"/>
          <p:cNvSpPr/>
          <p:nvPr/>
        </p:nvSpPr>
        <p:spPr>
          <a:xfrm>
            <a:off x="676648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2" name="Google Shape;3592;p193"/>
          <p:cNvSpPr/>
          <p:nvPr/>
        </p:nvSpPr>
        <p:spPr>
          <a:xfrm>
            <a:off x="69493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3" name="Google Shape;3593;p193"/>
          <p:cNvSpPr/>
          <p:nvPr/>
        </p:nvSpPr>
        <p:spPr>
          <a:xfrm>
            <a:off x="713224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4" name="Google Shape;3594;p193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95" name="Google Shape;3595;p193"/>
          <p:cNvCxnSpPr>
            <a:stCxn id="3594" idx="0"/>
            <a:endCxn id="3596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97" name="Google Shape;3597;p193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98" name="Google Shape;3598;p193"/>
          <p:cNvCxnSpPr>
            <a:stCxn id="3597" idx="0"/>
            <a:endCxn id="3599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0" name="Google Shape;3600;p193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01" name="Google Shape;3601;p193"/>
          <p:cNvCxnSpPr>
            <a:stCxn id="3600" idx="0"/>
            <a:endCxn id="3602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3" name="Google Shape;3603;p193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04" name="Google Shape;3604;p193"/>
          <p:cNvCxnSpPr>
            <a:stCxn id="3603" idx="0"/>
            <a:endCxn id="3605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6" name="Google Shape;3606;p193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07" name="Google Shape;3607;p193"/>
          <p:cNvCxnSpPr>
            <a:stCxn id="3606" idx="0"/>
            <a:endCxn id="3608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9" name="Google Shape;3609;p193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0" name="Google Shape;3610;p193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1" name="Google Shape;3611;p193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2" name="Google Shape;3612;p193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3" name="Google Shape;3613;p193"/>
          <p:cNvSpPr/>
          <p:nvPr/>
        </p:nvSpPr>
        <p:spPr>
          <a:xfrm>
            <a:off x="3474750" y="3701975"/>
            <a:ext cx="56691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4" name="Google Shape;3614;p193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5" name="Google Shape;3615;p193"/>
          <p:cNvSpPr/>
          <p:nvPr/>
        </p:nvSpPr>
        <p:spPr>
          <a:xfrm>
            <a:off x="4754925" y="3884975"/>
            <a:ext cx="43896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6" name="Google Shape;3616;p193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6" name="Google Shape;3596;p193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5" name="Google Shape;3605;p193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7" name="Google Shape;3617;p193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8" name="Google Shape;3608;p193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9" name="Google Shape;3599;p193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2" name="Google Shape;3602;p193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18" name="Google Shape;3618;p193"/>
          <p:cNvGrpSpPr/>
          <p:nvPr/>
        </p:nvGrpSpPr>
        <p:grpSpPr>
          <a:xfrm>
            <a:off x="4643599" y="2113000"/>
            <a:ext cx="4500250" cy="1517025"/>
            <a:chOff x="4643599" y="2113000"/>
            <a:chExt cx="4500250" cy="1517025"/>
          </a:xfrm>
        </p:grpSpPr>
        <p:grpSp>
          <p:nvGrpSpPr>
            <p:cNvPr id="3619" name="Google Shape;3619;p193"/>
            <p:cNvGrpSpPr/>
            <p:nvPr/>
          </p:nvGrpSpPr>
          <p:grpSpPr>
            <a:xfrm>
              <a:off x="4643599" y="2113000"/>
              <a:ext cx="4500250" cy="1517025"/>
              <a:chOff x="4643599" y="2113000"/>
              <a:chExt cx="4500250" cy="1517025"/>
            </a:xfrm>
          </p:grpSpPr>
          <p:grpSp>
            <p:nvGrpSpPr>
              <p:cNvPr id="3620" name="Google Shape;3620;p193"/>
              <p:cNvGrpSpPr/>
              <p:nvPr/>
            </p:nvGrpSpPr>
            <p:grpSpPr>
              <a:xfrm>
                <a:off x="4643599" y="2113000"/>
                <a:ext cx="4500250" cy="1517025"/>
                <a:chOff x="4643599" y="2113000"/>
                <a:chExt cx="4500250" cy="1517025"/>
              </a:xfrm>
            </p:grpSpPr>
            <p:pic>
              <p:nvPicPr>
                <p:cNvPr id="3621" name="Google Shape;3621;p19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22" name="Google Shape;3622;p19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6" t="22994" r="24128" b="46205"/>
                <a:stretch/>
              </p:blipFill>
              <p:spPr>
                <a:xfrm>
                  <a:off x="4932000" y="2113000"/>
                  <a:ext cx="4211849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623" name="Google Shape;3623;p193"/>
                <p:cNvGrpSpPr/>
                <p:nvPr/>
              </p:nvGrpSpPr>
              <p:grpSpPr>
                <a:xfrm>
                  <a:off x="4643599" y="2735975"/>
                  <a:ext cx="4500250" cy="894050"/>
                  <a:chOff x="4643599" y="2799457"/>
                  <a:chExt cx="4500250" cy="1092303"/>
                </a:xfrm>
              </p:grpSpPr>
              <p:grpSp>
                <p:nvGrpSpPr>
                  <p:cNvPr id="3624" name="Google Shape;3624;p193"/>
                  <p:cNvGrpSpPr/>
                  <p:nvPr/>
                </p:nvGrpSpPr>
                <p:grpSpPr>
                  <a:xfrm>
                    <a:off x="4643599" y="2799457"/>
                    <a:ext cx="4500250" cy="1092303"/>
                    <a:chOff x="4643599" y="2799457"/>
                    <a:chExt cx="4500250" cy="1092303"/>
                  </a:xfrm>
                </p:grpSpPr>
                <p:pic>
                  <p:nvPicPr>
                    <p:cNvPr id="3625" name="Google Shape;3625;p193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626" name="Google Shape;3626;p193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6" t="59685" r="24128"/>
                    <a:stretch/>
                  </p:blipFill>
                  <p:spPr>
                    <a:xfrm>
                      <a:off x="4932000" y="2799457"/>
                      <a:ext cx="4211849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627" name="Google Shape;3627;p193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628" name="Google Shape;3628;p193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629" name="Google Shape;3629;p193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630" name="Google Shape;3630;p193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631" name="Google Shape;3631;p193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632" name="Google Shape;3632;p193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3" name="Google Shape;3633;p193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634" name="Google Shape;3634;p193"/>
          <p:cNvSpPr/>
          <p:nvPr/>
        </p:nvSpPr>
        <p:spPr>
          <a:xfrm>
            <a:off x="-8825" y="4298775"/>
            <a:ext cx="53124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5" name="Google Shape;3635;p193"/>
          <p:cNvSpPr/>
          <p:nvPr/>
        </p:nvSpPr>
        <p:spPr>
          <a:xfrm>
            <a:off x="875750" y="1329250"/>
            <a:ext cx="3578400" cy="960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6" name="Google Shape;3636;p193"/>
          <p:cNvSpPr/>
          <p:nvPr/>
        </p:nvSpPr>
        <p:spPr>
          <a:xfrm>
            <a:off x="731515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7" name="Google Shape;3637;p193"/>
          <p:cNvSpPr/>
          <p:nvPr/>
        </p:nvSpPr>
        <p:spPr>
          <a:xfrm>
            <a:off x="749803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8" name="Google Shape;3638;p193"/>
          <p:cNvSpPr/>
          <p:nvPr/>
        </p:nvSpPr>
        <p:spPr>
          <a:xfrm>
            <a:off x="768091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9" name="Google Shape;3639;p193"/>
          <p:cNvSpPr/>
          <p:nvPr/>
        </p:nvSpPr>
        <p:spPr>
          <a:xfrm>
            <a:off x="7132383" y="4068675"/>
            <a:ext cx="2011500" cy="183000"/>
          </a:xfrm>
          <a:prstGeom prst="rect">
            <a:avLst/>
          </a:prstGeom>
          <a:solidFill>
            <a:srgbClr val="F3E4DB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Bactrim</a:t>
            </a:r>
            <a:endParaRPr sz="11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0" name="Google Shape;3640;p193"/>
          <p:cNvSpPr/>
          <p:nvPr/>
        </p:nvSpPr>
        <p:spPr>
          <a:xfrm>
            <a:off x="4643575" y="1968950"/>
            <a:ext cx="2488800" cy="1661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1" name="Google Shape;3641;p193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2" name="Google Shape;3642;p193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Burkholderia + E faecium + others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43" name="Google Shape;3643;p193"/>
          <p:cNvCxnSpPr>
            <a:stCxn id="3642" idx="0"/>
            <a:endCxn id="3641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44" name="Google Shape;3644;p193"/>
          <p:cNvSpPr/>
          <p:nvPr/>
        </p:nvSpPr>
        <p:spPr>
          <a:xfrm>
            <a:off x="5303499" y="3514175"/>
            <a:ext cx="38409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5" name="Google Shape;3645;p193"/>
          <p:cNvSpPr/>
          <p:nvPr/>
        </p:nvSpPr>
        <p:spPr>
          <a:xfrm>
            <a:off x="7132370" y="2758452"/>
            <a:ext cx="731400" cy="183000"/>
          </a:xfrm>
          <a:prstGeom prst="rect">
            <a:avLst/>
          </a:prstGeom>
          <a:solidFill>
            <a:srgbClr val="F3E4DB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1 DS q12</a:t>
            </a:r>
            <a:endParaRPr sz="11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6" name="Google Shape;3646;p193"/>
          <p:cNvSpPr/>
          <p:nvPr/>
        </p:nvSpPr>
        <p:spPr>
          <a:xfrm>
            <a:off x="786379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7" name="Google Shape;3647;p193"/>
          <p:cNvSpPr/>
          <p:nvPr/>
        </p:nvSpPr>
        <p:spPr>
          <a:xfrm>
            <a:off x="8046670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8" name="Google Shape;3648;p193"/>
          <p:cNvSpPr/>
          <p:nvPr/>
        </p:nvSpPr>
        <p:spPr>
          <a:xfrm>
            <a:off x="8229550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9" name="Google Shape;3649;p193"/>
          <p:cNvSpPr/>
          <p:nvPr/>
        </p:nvSpPr>
        <p:spPr>
          <a:xfrm>
            <a:off x="8412429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0" name="Google Shape;3650;p193"/>
          <p:cNvSpPr/>
          <p:nvPr/>
        </p:nvSpPr>
        <p:spPr>
          <a:xfrm>
            <a:off x="8595309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1" name="Google Shape;3651;p193"/>
          <p:cNvSpPr/>
          <p:nvPr/>
        </p:nvSpPr>
        <p:spPr>
          <a:xfrm>
            <a:off x="8778188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2" name="Google Shape;3652;p193"/>
          <p:cNvSpPr/>
          <p:nvPr/>
        </p:nvSpPr>
        <p:spPr>
          <a:xfrm>
            <a:off x="8961068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3" name="Google Shape;3653;p193"/>
          <p:cNvSpPr/>
          <p:nvPr/>
        </p:nvSpPr>
        <p:spPr>
          <a:xfrm>
            <a:off x="7863900" y="2758450"/>
            <a:ext cx="1280400" cy="183000"/>
          </a:xfrm>
          <a:prstGeom prst="rect">
            <a:avLst/>
          </a:prstGeom>
          <a:solidFill>
            <a:srgbClr val="6B3E26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 mg/kg/day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4" name="Google Shape;3654;p193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5" name="Google Shape;3655;p193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6" name="Google Shape;3656;p193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7" name="Google Shape;3657;p193"/>
          <p:cNvSpPr/>
          <p:nvPr/>
        </p:nvSpPr>
        <p:spPr>
          <a:xfrm>
            <a:off x="-8825" y="3626550"/>
            <a:ext cx="4763700" cy="554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 - renal failure</a:t>
            </a:r>
            <a:endParaRPr/>
          </a:p>
        </p:txBody>
      </p:sp>
      <p:sp>
        <p:nvSpPr>
          <p:cNvPr id="340" name="Google Shape;340;p3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Admitted for </a:t>
            </a:r>
            <a:r>
              <a:rPr lang="en" b="1">
                <a:solidFill>
                  <a:srgbClr val="3B71CA"/>
                </a:solidFill>
              </a:rPr>
              <a:t>lethargy / AMS</a:t>
            </a:r>
            <a:endParaRPr b="1">
              <a:solidFill>
                <a:srgbClr val="3B71C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Renal failure / ESRD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Found to be in renal failure</a:t>
            </a:r>
            <a:endParaRPr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b="1">
                <a:solidFill>
                  <a:schemeClr val="lt1"/>
                </a:solidFill>
              </a:rPr>
              <a:t>Nephrotic range</a:t>
            </a:r>
            <a:r>
              <a:rPr lang="en">
                <a:solidFill>
                  <a:schemeClr val="lt1"/>
                </a:solidFill>
              </a:rPr>
              <a:t> proteinuria (&gt;14g)</a:t>
            </a:r>
            <a:endParaRPr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Started on iHD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Anemia, thrombocytopenia</a:t>
            </a:r>
            <a:endParaRPr b="1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Seen by hematology, unclear etiology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Had BMBx</a:t>
            </a:r>
            <a:r>
              <a:rPr lang="en">
                <a:solidFill>
                  <a:schemeClr val="lt1"/>
                </a:solidFill>
              </a:rPr>
              <a:t>, results not available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HIV / AIDS</a:t>
            </a:r>
            <a:endParaRPr b="1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Seen by tele-ID, said to </a:t>
            </a:r>
            <a:r>
              <a:rPr lang="en" b="1">
                <a:solidFill>
                  <a:schemeClr val="lt1"/>
                </a:solidFill>
              </a:rPr>
              <a:t>start Biktarvy</a:t>
            </a:r>
            <a:endParaRPr b="1"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b="1">
                <a:solidFill>
                  <a:schemeClr val="lt1"/>
                </a:solidFill>
              </a:rPr>
              <a:t>Not started inpatient</a:t>
            </a:r>
            <a:r>
              <a:rPr lang="en">
                <a:solidFill>
                  <a:schemeClr val="lt1"/>
                </a:solidFill>
              </a:rPr>
              <a:t> (non-formulary)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Unclear if able to get it outpatient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342" name="Google Shape;342;p31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343" name="Google Shape;343;p31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4" name="Google Shape;344;p3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45" name="Google Shape;345;p31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31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31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8" name="Google Shape;348;p31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349" name="Google Shape;349;p31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0" name="Google Shape;350;p31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31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2" name="Google Shape;352;p31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353" name="Google Shape;353;p31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6" name="Google Shape;356;p31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31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9" name="Google Shape;359;p31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360" name="Google Shape;360;p31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3" name="Google Shape;363;p31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364" name="Google Shape;364;p31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5" name="Google Shape;365;p31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6" name="Google Shape;366;p31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67" name="Google Shape;367;p31"/>
          <p:cNvSpPr/>
          <p:nvPr/>
        </p:nvSpPr>
        <p:spPr>
          <a:xfrm>
            <a:off x="5029025" y="1290075"/>
            <a:ext cx="3474600" cy="30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8" name="Google Shape;368;p31"/>
          <p:cNvGrpSpPr/>
          <p:nvPr/>
        </p:nvGrpSpPr>
        <p:grpSpPr>
          <a:xfrm>
            <a:off x="4968000" y="3998722"/>
            <a:ext cx="4094300" cy="686945"/>
            <a:chOff x="3978500" y="946003"/>
            <a:chExt cx="4094300" cy="686945"/>
          </a:xfrm>
        </p:grpSpPr>
        <p:grpSp>
          <p:nvGrpSpPr>
            <p:cNvPr id="369" name="Google Shape;369;p31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370" name="Google Shape;370;p31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1" name="Google Shape;371;p3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72" name="Google Shape;372;p31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for renal failure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3" name="Google Shape;373;p31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31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5" name="Google Shape;375;p31"/>
          <p:cNvSpPr/>
          <p:nvPr/>
        </p:nvSpPr>
        <p:spPr>
          <a:xfrm>
            <a:off x="6368250" y="1864400"/>
            <a:ext cx="2581200" cy="16899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AIDS diagnosis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16 years after her diagnosis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HIV, she is admitted to OSH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with renal failure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Labs during this admission: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CD4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34 (3.8%)</a:t>
            </a:r>
            <a:endParaRPr sz="12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16,200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p19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663" name="Google Shape;3663;p19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Ultimately completes </a:t>
            </a:r>
            <a:r>
              <a:rPr lang="en" b="1">
                <a:solidFill>
                  <a:srgbClr val="3B71CA"/>
                </a:solidFill>
              </a:rPr>
              <a:t>3 weeks of antimicrobials</a:t>
            </a:r>
            <a:r>
              <a:rPr lang="en"/>
              <a:t> from repeat drain placement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b="1">
                <a:solidFill>
                  <a:srgbClr val="A0522D"/>
                </a:solidFill>
              </a:rPr>
              <a:t>One week</a:t>
            </a:r>
            <a:r>
              <a:rPr lang="en"/>
              <a:t> of higher dosed Bactrim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 b="1"/>
              <a:t>No further infectious issues</a:t>
            </a:r>
            <a:r>
              <a:rPr lang="en"/>
              <a:t> (and </a:t>
            </a:r>
            <a:r>
              <a:rPr lang="en" b="1">
                <a:solidFill>
                  <a:srgbClr val="DF382C"/>
                </a:solidFill>
              </a:rPr>
              <a:t>no more Burkholderia</a:t>
            </a:r>
            <a:r>
              <a:rPr lang="en"/>
              <a:t>)!</a:t>
            </a:r>
            <a:endParaRPr/>
          </a:p>
        </p:txBody>
      </p:sp>
      <p:sp>
        <p:nvSpPr>
          <p:cNvPr id="3664" name="Google Shape;3664;p194"/>
          <p:cNvSpPr/>
          <p:nvPr/>
        </p:nvSpPr>
        <p:spPr>
          <a:xfrm>
            <a:off x="182805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5" name="Google Shape;3665;p194"/>
          <p:cNvSpPr/>
          <p:nvPr/>
        </p:nvSpPr>
        <p:spPr>
          <a:xfrm>
            <a:off x="36568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6" name="Google Shape;3666;p194"/>
          <p:cNvSpPr/>
          <p:nvPr/>
        </p:nvSpPr>
        <p:spPr>
          <a:xfrm>
            <a:off x="548564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7" name="Google Shape;3667;p194"/>
          <p:cNvSpPr/>
          <p:nvPr/>
        </p:nvSpPr>
        <p:spPr>
          <a:xfrm>
            <a:off x="731443" y="4327055"/>
            <a:ext cx="1830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8" name="Google Shape;3668;p194"/>
          <p:cNvSpPr/>
          <p:nvPr/>
        </p:nvSpPr>
        <p:spPr>
          <a:xfrm>
            <a:off x="109720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9" name="Google Shape;3669;p194"/>
          <p:cNvSpPr/>
          <p:nvPr/>
        </p:nvSpPr>
        <p:spPr>
          <a:xfrm>
            <a:off x="128008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0" name="Google Shape;3670;p194"/>
          <p:cNvSpPr/>
          <p:nvPr/>
        </p:nvSpPr>
        <p:spPr>
          <a:xfrm>
            <a:off x="164584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1" name="Google Shape;3671;p194"/>
          <p:cNvSpPr/>
          <p:nvPr/>
        </p:nvSpPr>
        <p:spPr>
          <a:xfrm>
            <a:off x="18287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2" name="Google Shape;3672;p194"/>
          <p:cNvSpPr/>
          <p:nvPr/>
        </p:nvSpPr>
        <p:spPr>
          <a:xfrm>
            <a:off x="201160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3" name="Google Shape;3673;p194"/>
          <p:cNvSpPr/>
          <p:nvPr/>
        </p:nvSpPr>
        <p:spPr>
          <a:xfrm>
            <a:off x="237736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4" name="Google Shape;3674;p194"/>
          <p:cNvSpPr/>
          <p:nvPr/>
        </p:nvSpPr>
        <p:spPr>
          <a:xfrm>
            <a:off x="256024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5" name="Google Shape;3675;p194"/>
          <p:cNvSpPr/>
          <p:nvPr/>
        </p:nvSpPr>
        <p:spPr>
          <a:xfrm>
            <a:off x="292600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6" name="Google Shape;3676;p194"/>
          <p:cNvSpPr/>
          <p:nvPr/>
        </p:nvSpPr>
        <p:spPr>
          <a:xfrm>
            <a:off x="31088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7" name="Google Shape;3677;p194"/>
          <p:cNvSpPr/>
          <p:nvPr/>
        </p:nvSpPr>
        <p:spPr>
          <a:xfrm>
            <a:off x="329176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8" name="Google Shape;3678;p194"/>
          <p:cNvSpPr/>
          <p:nvPr/>
        </p:nvSpPr>
        <p:spPr>
          <a:xfrm>
            <a:off x="347464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9" name="Google Shape;3679;p194"/>
          <p:cNvSpPr/>
          <p:nvPr/>
        </p:nvSpPr>
        <p:spPr>
          <a:xfrm>
            <a:off x="365752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0" name="Google Shape;3680;p194"/>
          <p:cNvSpPr/>
          <p:nvPr/>
        </p:nvSpPr>
        <p:spPr>
          <a:xfrm>
            <a:off x="384040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1" name="Google Shape;3681;p194"/>
          <p:cNvSpPr/>
          <p:nvPr/>
        </p:nvSpPr>
        <p:spPr>
          <a:xfrm>
            <a:off x="402328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2" name="Google Shape;3682;p194"/>
          <p:cNvSpPr/>
          <p:nvPr/>
        </p:nvSpPr>
        <p:spPr>
          <a:xfrm>
            <a:off x="43890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3" name="Google Shape;3683;p194"/>
          <p:cNvSpPr/>
          <p:nvPr/>
        </p:nvSpPr>
        <p:spPr>
          <a:xfrm>
            <a:off x="457192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4" name="Google Shape;3684;p194"/>
          <p:cNvSpPr/>
          <p:nvPr/>
        </p:nvSpPr>
        <p:spPr>
          <a:xfrm>
            <a:off x="47548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5" name="Google Shape;3685;p194"/>
          <p:cNvSpPr/>
          <p:nvPr/>
        </p:nvSpPr>
        <p:spPr>
          <a:xfrm>
            <a:off x="493768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6" name="Google Shape;3686;p194"/>
          <p:cNvSpPr/>
          <p:nvPr/>
        </p:nvSpPr>
        <p:spPr>
          <a:xfrm>
            <a:off x="51205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7" name="Google Shape;3687;p194"/>
          <p:cNvSpPr/>
          <p:nvPr/>
        </p:nvSpPr>
        <p:spPr>
          <a:xfrm>
            <a:off x="548632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8" name="Google Shape;3688;p194"/>
          <p:cNvSpPr/>
          <p:nvPr/>
        </p:nvSpPr>
        <p:spPr>
          <a:xfrm>
            <a:off x="5669207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9" name="Google Shape;3689;p194"/>
          <p:cNvSpPr/>
          <p:nvPr/>
        </p:nvSpPr>
        <p:spPr>
          <a:xfrm>
            <a:off x="585208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0" name="Google Shape;3690;p194"/>
          <p:cNvSpPr/>
          <p:nvPr/>
        </p:nvSpPr>
        <p:spPr>
          <a:xfrm>
            <a:off x="621784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1" name="Google Shape;3691;p194"/>
          <p:cNvSpPr/>
          <p:nvPr/>
        </p:nvSpPr>
        <p:spPr>
          <a:xfrm>
            <a:off x="640072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2" name="Google Shape;3692;p194"/>
          <p:cNvSpPr/>
          <p:nvPr/>
        </p:nvSpPr>
        <p:spPr>
          <a:xfrm>
            <a:off x="658360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3" name="Google Shape;3693;p194"/>
          <p:cNvSpPr/>
          <p:nvPr/>
        </p:nvSpPr>
        <p:spPr>
          <a:xfrm>
            <a:off x="6766484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4" name="Google Shape;3694;p194"/>
          <p:cNvSpPr/>
          <p:nvPr/>
        </p:nvSpPr>
        <p:spPr>
          <a:xfrm>
            <a:off x="694936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5" name="Google Shape;3695;p194"/>
          <p:cNvSpPr/>
          <p:nvPr/>
        </p:nvSpPr>
        <p:spPr>
          <a:xfrm>
            <a:off x="7132243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6" name="Google Shape;3696;p194"/>
          <p:cNvSpPr txBox="1"/>
          <p:nvPr/>
        </p:nvSpPr>
        <p:spPr>
          <a:xfrm>
            <a:off x="91425" y="4657105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97" name="Google Shape;3697;p194"/>
          <p:cNvCxnSpPr>
            <a:stCxn id="3696" idx="0"/>
            <a:endCxn id="3698" idx="2"/>
          </p:cNvCxnSpPr>
          <p:nvPr/>
        </p:nvCxnSpPr>
        <p:spPr>
          <a:xfrm rot="-5400000">
            <a:off x="745725" y="4397155"/>
            <a:ext cx="147000" cy="37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99" name="Google Shape;3699;p194"/>
          <p:cNvSpPr txBox="1"/>
          <p:nvPr/>
        </p:nvSpPr>
        <p:spPr>
          <a:xfrm>
            <a:off x="1577975" y="4657105"/>
            <a:ext cx="10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drain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 albicans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00" name="Google Shape;3700;p194"/>
          <p:cNvCxnSpPr>
            <a:stCxn id="3699" idx="0"/>
            <a:endCxn id="3701" idx="2"/>
          </p:cNvCxnSpPr>
          <p:nvPr/>
        </p:nvCxnSpPr>
        <p:spPr>
          <a:xfrm rot="-5400000">
            <a:off x="2116025" y="4487005"/>
            <a:ext cx="147000" cy="1932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2" name="Google Shape;3702;p194"/>
          <p:cNvSpPr txBox="1"/>
          <p:nvPr/>
        </p:nvSpPr>
        <p:spPr>
          <a:xfrm>
            <a:off x="2479950" y="465710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 PCT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 micro)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03" name="Google Shape;3703;p194"/>
          <p:cNvCxnSpPr>
            <a:stCxn id="3702" idx="0"/>
            <a:endCxn id="3704" idx="2"/>
          </p:cNvCxnSpPr>
          <p:nvPr/>
        </p:nvCxnSpPr>
        <p:spPr>
          <a:xfrm rot="5400000" flipH="1">
            <a:off x="2827500" y="4517155"/>
            <a:ext cx="147000" cy="1329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5" name="Google Shape;3705;p194"/>
          <p:cNvSpPr txBox="1"/>
          <p:nvPr/>
        </p:nvSpPr>
        <p:spPr>
          <a:xfrm>
            <a:off x="1005275" y="4657105"/>
            <a:ext cx="5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BCx: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neg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06" name="Google Shape;3706;p194"/>
          <p:cNvCxnSpPr>
            <a:stCxn id="3705" idx="0"/>
            <a:endCxn id="3707" idx="2"/>
          </p:cNvCxnSpPr>
          <p:nvPr/>
        </p:nvCxnSpPr>
        <p:spPr>
          <a:xfrm rot="-5400000">
            <a:off x="1350875" y="4453555"/>
            <a:ext cx="147000" cy="2601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8" name="Google Shape;3708;p194"/>
          <p:cNvSpPr txBox="1"/>
          <p:nvPr/>
        </p:nvSpPr>
        <p:spPr>
          <a:xfrm>
            <a:off x="5971175" y="4657105"/>
            <a:ext cx="12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ID consult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09" name="Google Shape;3709;p194"/>
          <p:cNvCxnSpPr>
            <a:stCxn id="3708" idx="0"/>
            <a:endCxn id="3710" idx="2"/>
          </p:cNvCxnSpPr>
          <p:nvPr/>
        </p:nvCxnSpPr>
        <p:spPr>
          <a:xfrm rot="5400000" flipH="1">
            <a:off x="6283925" y="4352605"/>
            <a:ext cx="147000" cy="4620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11" name="Google Shape;3711;p194"/>
          <p:cNvSpPr/>
          <p:nvPr/>
        </p:nvSpPr>
        <p:spPr>
          <a:xfrm>
            <a:off x="-73" y="3884975"/>
            <a:ext cx="16458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2" name="Google Shape;3712;p194"/>
          <p:cNvSpPr/>
          <p:nvPr/>
        </p:nvSpPr>
        <p:spPr>
          <a:xfrm>
            <a:off x="914450" y="3701975"/>
            <a:ext cx="7314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3" name="Google Shape;3713;p194"/>
          <p:cNvSpPr/>
          <p:nvPr/>
        </p:nvSpPr>
        <p:spPr>
          <a:xfrm>
            <a:off x="4206175" y="3884975"/>
            <a:ext cx="548700" cy="183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4" name="Google Shape;3714;p194"/>
          <p:cNvSpPr/>
          <p:nvPr/>
        </p:nvSpPr>
        <p:spPr>
          <a:xfrm>
            <a:off x="1645850" y="3701975"/>
            <a:ext cx="1828800" cy="183000"/>
          </a:xfrm>
          <a:prstGeom prst="rect">
            <a:avLst/>
          </a:prstGeom>
          <a:solidFill>
            <a:srgbClr val="0C622E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Micafungin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5" name="Google Shape;3715;p194"/>
          <p:cNvSpPr/>
          <p:nvPr/>
        </p:nvSpPr>
        <p:spPr>
          <a:xfrm>
            <a:off x="3474750" y="3701975"/>
            <a:ext cx="5669100" cy="183000"/>
          </a:xfrm>
          <a:prstGeom prst="rect">
            <a:avLst/>
          </a:prstGeom>
          <a:solidFill>
            <a:srgbClr val="DFF6F2"/>
          </a:solidFill>
          <a:ln w="9525" cap="flat" cmpd="sng">
            <a:solidFill>
              <a:srgbClr val="1F7A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6" name="Google Shape;3716;p194"/>
          <p:cNvSpPr/>
          <p:nvPr/>
        </p:nvSpPr>
        <p:spPr>
          <a:xfrm>
            <a:off x="1645950" y="3884975"/>
            <a:ext cx="18288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7" name="Google Shape;3717;p194"/>
          <p:cNvSpPr/>
          <p:nvPr/>
        </p:nvSpPr>
        <p:spPr>
          <a:xfrm>
            <a:off x="4754925" y="3884975"/>
            <a:ext cx="4389600" cy="183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rgbClr val="3B7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8" name="Google Shape;3718;p194"/>
          <p:cNvSpPr/>
          <p:nvPr/>
        </p:nvSpPr>
        <p:spPr>
          <a:xfrm>
            <a:off x="-100" y="4327050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8" name="Google Shape;3698;p194"/>
          <p:cNvSpPr/>
          <p:nvPr/>
        </p:nvSpPr>
        <p:spPr>
          <a:xfrm>
            <a:off x="9143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7" name="Google Shape;3707;p194"/>
          <p:cNvSpPr/>
          <p:nvPr/>
        </p:nvSpPr>
        <p:spPr>
          <a:xfrm>
            <a:off x="146296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9" name="Google Shape;3719;p194"/>
          <p:cNvSpPr/>
          <p:nvPr/>
        </p:nvSpPr>
        <p:spPr>
          <a:xfrm>
            <a:off x="4206165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0" name="Google Shape;3710;p194"/>
          <p:cNvSpPr/>
          <p:nvPr/>
        </p:nvSpPr>
        <p:spPr>
          <a:xfrm>
            <a:off x="6034966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1" name="Google Shape;3701;p194"/>
          <p:cNvSpPr/>
          <p:nvPr/>
        </p:nvSpPr>
        <p:spPr>
          <a:xfrm>
            <a:off x="2194485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4" name="Google Shape;3704;p194"/>
          <p:cNvSpPr/>
          <p:nvPr/>
        </p:nvSpPr>
        <p:spPr>
          <a:xfrm>
            <a:off x="2743123" y="4327055"/>
            <a:ext cx="183000" cy="1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20" name="Google Shape;3720;p194"/>
          <p:cNvGrpSpPr/>
          <p:nvPr/>
        </p:nvGrpSpPr>
        <p:grpSpPr>
          <a:xfrm>
            <a:off x="4643599" y="2113000"/>
            <a:ext cx="4500250" cy="1517025"/>
            <a:chOff x="4643599" y="2113000"/>
            <a:chExt cx="4500250" cy="1517025"/>
          </a:xfrm>
        </p:grpSpPr>
        <p:grpSp>
          <p:nvGrpSpPr>
            <p:cNvPr id="3721" name="Google Shape;3721;p194"/>
            <p:cNvGrpSpPr/>
            <p:nvPr/>
          </p:nvGrpSpPr>
          <p:grpSpPr>
            <a:xfrm>
              <a:off x="4643599" y="2113000"/>
              <a:ext cx="4500250" cy="1517025"/>
              <a:chOff x="4643599" y="2113000"/>
              <a:chExt cx="4500250" cy="1517025"/>
            </a:xfrm>
          </p:grpSpPr>
          <p:grpSp>
            <p:nvGrpSpPr>
              <p:cNvPr id="3722" name="Google Shape;3722;p194"/>
              <p:cNvGrpSpPr/>
              <p:nvPr/>
            </p:nvGrpSpPr>
            <p:grpSpPr>
              <a:xfrm>
                <a:off x="4643599" y="2113000"/>
                <a:ext cx="4500250" cy="1517025"/>
                <a:chOff x="4643599" y="2113000"/>
                <a:chExt cx="4500250" cy="1517025"/>
              </a:xfrm>
            </p:grpSpPr>
            <p:pic>
              <p:nvPicPr>
                <p:cNvPr id="3723" name="Google Shape;3723;p19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88365" t="22743" b="47137"/>
                <a:stretch/>
              </p:blipFill>
              <p:spPr>
                <a:xfrm>
                  <a:off x="4643599" y="2113025"/>
                  <a:ext cx="611377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24" name="Google Shape;3724;p19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6136" t="22994" r="24128" b="46205"/>
                <a:stretch/>
              </p:blipFill>
              <p:spPr>
                <a:xfrm>
                  <a:off x="4932000" y="2113000"/>
                  <a:ext cx="4211849" cy="650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725" name="Google Shape;3725;p194"/>
                <p:cNvGrpSpPr/>
                <p:nvPr/>
              </p:nvGrpSpPr>
              <p:grpSpPr>
                <a:xfrm>
                  <a:off x="4643599" y="2735975"/>
                  <a:ext cx="4500250" cy="894050"/>
                  <a:chOff x="4643599" y="2799457"/>
                  <a:chExt cx="4500250" cy="1092303"/>
                </a:xfrm>
              </p:grpSpPr>
              <p:grpSp>
                <p:nvGrpSpPr>
                  <p:cNvPr id="3726" name="Google Shape;3726;p194"/>
                  <p:cNvGrpSpPr/>
                  <p:nvPr/>
                </p:nvGrpSpPr>
                <p:grpSpPr>
                  <a:xfrm>
                    <a:off x="4643599" y="2799457"/>
                    <a:ext cx="4500250" cy="1092303"/>
                    <a:chOff x="4643599" y="2799457"/>
                    <a:chExt cx="4500250" cy="1092303"/>
                  </a:xfrm>
                </p:grpSpPr>
                <p:pic>
                  <p:nvPicPr>
                    <p:cNvPr id="3727" name="Google Shape;3727;p194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l="88365" t="58711"/>
                    <a:stretch/>
                  </p:blipFill>
                  <p:spPr>
                    <a:xfrm>
                      <a:off x="4643599" y="2801717"/>
                      <a:ext cx="611377" cy="10900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728" name="Google Shape;3728;p194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l="6136" t="59685" r="24128"/>
                    <a:stretch/>
                  </p:blipFill>
                  <p:spPr>
                    <a:xfrm>
                      <a:off x="4932000" y="2799457"/>
                      <a:ext cx="4211849" cy="104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729" name="Google Shape;3729;p194"/>
                  <p:cNvSpPr txBox="1"/>
                  <p:nvPr/>
                </p:nvSpPr>
                <p:spPr>
                  <a:xfrm>
                    <a:off x="4674333" y="2978743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-- 40 --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730" name="Google Shape;3730;p194"/>
                  <p:cNvSpPr txBox="1"/>
                  <p:nvPr/>
                </p:nvSpPr>
                <p:spPr>
                  <a:xfrm>
                    <a:off x="4674333" y="3206539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-- 30 --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731" name="Google Shape;3731;p194"/>
                  <p:cNvSpPr txBox="1"/>
                  <p:nvPr/>
                </p:nvSpPr>
                <p:spPr>
                  <a:xfrm>
                    <a:off x="4674333" y="34343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-- 20 --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732" name="Google Shape;3732;p194"/>
                  <p:cNvSpPr txBox="1"/>
                  <p:nvPr/>
                </p:nvSpPr>
                <p:spPr>
                  <a:xfrm>
                    <a:off x="4674333" y="3662935"/>
                    <a:ext cx="4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9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-- 10 --</a:t>
                    </a:r>
                    <a:endParaRPr sz="900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3733" name="Google Shape;3733;p194"/>
              <p:cNvSpPr txBox="1"/>
              <p:nvPr/>
            </p:nvSpPr>
            <p:spPr>
              <a:xfrm>
                <a:off x="4689600" y="2778097"/>
                <a:ext cx="431100" cy="1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WBCs</a:t>
                </a:r>
                <a:endParaRPr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734" name="Google Shape;3734;p194"/>
            <p:cNvSpPr txBox="1"/>
            <p:nvPr/>
          </p:nvSpPr>
          <p:spPr>
            <a:xfrm>
              <a:off x="4689600" y="21684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Temp</a:t>
              </a:r>
              <a:endParaRPr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5" name="Google Shape;3735;p194"/>
            <p:cNvSpPr txBox="1"/>
            <p:nvPr/>
          </p:nvSpPr>
          <p:spPr>
            <a:xfrm>
              <a:off x="4689600" y="2320897"/>
              <a:ext cx="431100" cy="1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-- 38 --</a:t>
              </a:r>
              <a:endParaRPr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36" name="Google Shape;3736;p194"/>
          <p:cNvSpPr/>
          <p:nvPr/>
        </p:nvSpPr>
        <p:spPr>
          <a:xfrm>
            <a:off x="-8825" y="4298775"/>
            <a:ext cx="5312400" cy="8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7" name="Google Shape;3737;p194"/>
          <p:cNvSpPr/>
          <p:nvPr/>
        </p:nvSpPr>
        <p:spPr>
          <a:xfrm>
            <a:off x="731515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8" name="Google Shape;3738;p194"/>
          <p:cNvSpPr/>
          <p:nvPr/>
        </p:nvSpPr>
        <p:spPr>
          <a:xfrm>
            <a:off x="7498032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9" name="Google Shape;3739;p194"/>
          <p:cNvSpPr/>
          <p:nvPr/>
        </p:nvSpPr>
        <p:spPr>
          <a:xfrm>
            <a:off x="768091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0" name="Google Shape;3740;p194"/>
          <p:cNvSpPr/>
          <p:nvPr/>
        </p:nvSpPr>
        <p:spPr>
          <a:xfrm>
            <a:off x="7132383" y="4068675"/>
            <a:ext cx="2011500" cy="183000"/>
          </a:xfrm>
          <a:prstGeom prst="rect">
            <a:avLst/>
          </a:prstGeom>
          <a:solidFill>
            <a:srgbClr val="F3E4DB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Bactrim</a:t>
            </a:r>
            <a:endParaRPr sz="11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1" name="Google Shape;3741;p194"/>
          <p:cNvSpPr/>
          <p:nvPr/>
        </p:nvSpPr>
        <p:spPr>
          <a:xfrm>
            <a:off x="5303442" y="4327055"/>
            <a:ext cx="183000" cy="183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2" name="Google Shape;3742;p194"/>
          <p:cNvSpPr txBox="1"/>
          <p:nvPr/>
        </p:nvSpPr>
        <p:spPr>
          <a:xfrm>
            <a:off x="3474750" y="4657100"/>
            <a:ext cx="268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Upsize of drain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Burkholderia + E faecium + others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43" name="Google Shape;3743;p194"/>
          <p:cNvCxnSpPr>
            <a:stCxn id="3742" idx="0"/>
            <a:endCxn id="3741" idx="2"/>
          </p:cNvCxnSpPr>
          <p:nvPr/>
        </p:nvCxnSpPr>
        <p:spPr>
          <a:xfrm rot="-5400000">
            <a:off x="5033400" y="4295450"/>
            <a:ext cx="147000" cy="576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44" name="Google Shape;3744;p194"/>
          <p:cNvSpPr/>
          <p:nvPr/>
        </p:nvSpPr>
        <p:spPr>
          <a:xfrm>
            <a:off x="5303499" y="3514175"/>
            <a:ext cx="3840900" cy="183000"/>
          </a:xfrm>
          <a:prstGeom prst="rect">
            <a:avLst/>
          </a:prstGeom>
          <a:solidFill>
            <a:srgbClr val="2C3E50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5" name="Google Shape;3745;p194"/>
          <p:cNvSpPr/>
          <p:nvPr/>
        </p:nvSpPr>
        <p:spPr>
          <a:xfrm>
            <a:off x="7132370" y="2758452"/>
            <a:ext cx="731400" cy="183000"/>
          </a:xfrm>
          <a:prstGeom prst="rect">
            <a:avLst/>
          </a:prstGeom>
          <a:solidFill>
            <a:srgbClr val="F3E4DB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1 DS q12</a:t>
            </a:r>
            <a:endParaRPr sz="11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6" name="Google Shape;3746;p194"/>
          <p:cNvSpPr/>
          <p:nvPr/>
        </p:nvSpPr>
        <p:spPr>
          <a:xfrm>
            <a:off x="7863791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7" name="Google Shape;3747;p194"/>
          <p:cNvSpPr/>
          <p:nvPr/>
        </p:nvSpPr>
        <p:spPr>
          <a:xfrm>
            <a:off x="8046670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8" name="Google Shape;3748;p194"/>
          <p:cNvSpPr/>
          <p:nvPr/>
        </p:nvSpPr>
        <p:spPr>
          <a:xfrm>
            <a:off x="8229550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9" name="Google Shape;3749;p194"/>
          <p:cNvSpPr/>
          <p:nvPr/>
        </p:nvSpPr>
        <p:spPr>
          <a:xfrm>
            <a:off x="8412429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0" name="Google Shape;3750;p194"/>
          <p:cNvSpPr/>
          <p:nvPr/>
        </p:nvSpPr>
        <p:spPr>
          <a:xfrm>
            <a:off x="8595309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1" name="Google Shape;3751;p194"/>
          <p:cNvSpPr/>
          <p:nvPr/>
        </p:nvSpPr>
        <p:spPr>
          <a:xfrm>
            <a:off x="8778188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2" name="Google Shape;3752;p194"/>
          <p:cNvSpPr/>
          <p:nvPr/>
        </p:nvSpPr>
        <p:spPr>
          <a:xfrm>
            <a:off x="8961068" y="4327055"/>
            <a:ext cx="183000" cy="1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50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3" name="Google Shape;3753;p194"/>
          <p:cNvSpPr/>
          <p:nvPr/>
        </p:nvSpPr>
        <p:spPr>
          <a:xfrm>
            <a:off x="7863900" y="2758450"/>
            <a:ext cx="1280400" cy="183000"/>
          </a:xfrm>
          <a:prstGeom prst="rect">
            <a:avLst/>
          </a:prstGeom>
          <a:solidFill>
            <a:srgbClr val="6B3E26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 mg/kg/day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4" name="Google Shape;3754;p194"/>
          <p:cNvSpPr/>
          <p:nvPr/>
        </p:nvSpPr>
        <p:spPr>
          <a:xfrm>
            <a:off x="3398550" y="3701975"/>
            <a:ext cx="3113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Fluconazole</a:t>
            </a:r>
            <a:endParaRPr sz="11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5" name="Google Shape;3755;p194"/>
          <p:cNvSpPr/>
          <p:nvPr/>
        </p:nvSpPr>
        <p:spPr>
          <a:xfrm>
            <a:off x="4678725" y="3884975"/>
            <a:ext cx="1828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Merrem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6" name="Google Shape;3756;p194"/>
          <p:cNvSpPr/>
          <p:nvPr/>
        </p:nvSpPr>
        <p:spPr>
          <a:xfrm>
            <a:off x="5227298" y="3514175"/>
            <a:ext cx="1284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Linezolid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7" name="Google Shape;3757;p194"/>
          <p:cNvSpPr/>
          <p:nvPr/>
        </p:nvSpPr>
        <p:spPr>
          <a:xfrm>
            <a:off x="-8825" y="3626550"/>
            <a:ext cx="4763700" cy="554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 - renal failure</a:t>
            </a:r>
            <a:endParaRPr/>
          </a:p>
        </p:txBody>
      </p:sp>
      <p:sp>
        <p:nvSpPr>
          <p:cNvPr id="381" name="Google Shape;381;p3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Admitted for </a:t>
            </a:r>
            <a:r>
              <a:rPr lang="en" b="1"/>
              <a:t>lethargy / AMS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# </a:t>
            </a:r>
            <a:r>
              <a:rPr lang="en" b="1">
                <a:solidFill>
                  <a:srgbClr val="B03D50"/>
                </a:solidFill>
              </a:rPr>
              <a:t>Renal failure / ESRD</a:t>
            </a:r>
            <a:endParaRPr>
              <a:solidFill>
                <a:srgbClr val="B03D5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Found to be in renal failure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b="1">
                <a:solidFill>
                  <a:srgbClr val="3B71CA"/>
                </a:solidFill>
              </a:rPr>
              <a:t>Nephrotic range</a:t>
            </a:r>
            <a:r>
              <a:rPr lang="en"/>
              <a:t> proteinuria (&gt;14g)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Started on iHD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Anemia, thrombocytopenia</a:t>
            </a:r>
            <a:endParaRPr b="1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Seen by hematology, unclear etiology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Had BMBx</a:t>
            </a:r>
            <a:r>
              <a:rPr lang="en">
                <a:solidFill>
                  <a:schemeClr val="lt1"/>
                </a:solidFill>
              </a:rPr>
              <a:t>, results not available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HIV / AIDS</a:t>
            </a:r>
            <a:endParaRPr b="1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Seen by tele-ID, said to </a:t>
            </a:r>
            <a:r>
              <a:rPr lang="en" b="1">
                <a:solidFill>
                  <a:schemeClr val="lt1"/>
                </a:solidFill>
              </a:rPr>
              <a:t>start Biktarvy</a:t>
            </a:r>
            <a:endParaRPr b="1"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b="1">
                <a:solidFill>
                  <a:schemeClr val="lt1"/>
                </a:solidFill>
              </a:rPr>
              <a:t>Not started inpatient</a:t>
            </a:r>
            <a:r>
              <a:rPr lang="en">
                <a:solidFill>
                  <a:schemeClr val="lt1"/>
                </a:solidFill>
              </a:rPr>
              <a:t> (non-formulary)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Unclear if able to get it outpatient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82" name="Google Shape;382;p32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383" name="Google Shape;383;p32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384" name="Google Shape;384;p32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5" name="Google Shape;385;p3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86" name="Google Shape;386;p3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" name="Google Shape;387;p32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3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9" name="Google Shape;389;p32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390" name="Google Shape;390;p32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1" name="Google Shape;391;p3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3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3" name="Google Shape;393;p32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394" name="Google Shape;394;p32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7" name="Google Shape;397;p32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32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2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0" name="Google Shape;400;p32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401" name="Google Shape;401;p32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4" name="Google Shape;404;p32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405" name="Google Shape;405;p32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6" name="Google Shape;406;p3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7" name="Google Shape;407;p3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8" name="Google Shape;408;p32"/>
          <p:cNvSpPr/>
          <p:nvPr/>
        </p:nvSpPr>
        <p:spPr>
          <a:xfrm>
            <a:off x="769325" y="1393075"/>
            <a:ext cx="3474600" cy="32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6368250" y="1864400"/>
            <a:ext cx="2581200" cy="16899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AIDS diagnosis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16 years after her diagnosis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HIV, she is admitted to OSH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with renal failure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Labs during this admission: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CD4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34 (3.8%)</a:t>
            </a:r>
            <a:endParaRPr sz="12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16,200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5029025" y="1290075"/>
            <a:ext cx="4033200" cy="30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1" name="Google Shape;411;p32"/>
          <p:cNvGrpSpPr/>
          <p:nvPr/>
        </p:nvGrpSpPr>
        <p:grpSpPr>
          <a:xfrm>
            <a:off x="4968000" y="3998722"/>
            <a:ext cx="4094300" cy="686945"/>
            <a:chOff x="3978500" y="946003"/>
            <a:chExt cx="4094300" cy="686945"/>
          </a:xfrm>
        </p:grpSpPr>
        <p:grpSp>
          <p:nvGrpSpPr>
            <p:cNvPr id="412" name="Google Shape;412;p32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413" name="Google Shape;413;p32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4" name="Google Shape;414;p3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15" name="Google Shape;415;p3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for renal failure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32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3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Shortcuts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1: </a:t>
            </a:r>
            <a:r>
              <a:rPr lang="en" u="sng">
                <a:solidFill>
                  <a:schemeClr val="hlink"/>
                </a:solidFill>
                <a:hlinkClick r:id="rId3" action="ppaction://hlinksldjump"/>
              </a:rPr>
              <a:t>Start</a:t>
            </a:r>
            <a:r>
              <a:rPr lang="en"/>
              <a:t>   |   </a:t>
            </a: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Summary slide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Discussion 1: </a:t>
            </a:r>
            <a:r>
              <a:rPr lang="en" u="sng">
                <a:solidFill>
                  <a:schemeClr val="hlink"/>
                </a:solidFill>
                <a:hlinkClick r:id="rId5" action="ppaction://hlinksldjump"/>
              </a:rPr>
              <a:t>Objectives</a:t>
            </a:r>
            <a:r>
              <a:rPr lang="en"/>
              <a:t>  </a:t>
            </a:r>
            <a:endParaRPr/>
          </a:p>
          <a:p>
            <a:pPr marL="457200" lvl="0" indent="-30495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 action="ppaction://hlinksldjump"/>
              </a:rPr>
              <a:t>Defining LTNP &amp; EC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6" action="ppaction://hlinksldjump"/>
              </a:rPr>
              <a:t>Natural history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compare &amp; contrast</a:t>
            </a:r>
            <a:endParaRPr/>
          </a:p>
          <a:p>
            <a:pPr marL="457200" lvl="0" indent="-30495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7" action="ppaction://hlinksldjump"/>
              </a:rPr>
              <a:t>Mechanisms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8" action="ppaction://hlinksldjump"/>
              </a:rPr>
              <a:t>viral factors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cell mediated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9" action="ppaction://hlinksldjump"/>
              </a:rPr>
              <a:t>humoral immunity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0" action="ppaction://hlinksldjump"/>
              </a:rPr>
              <a:t>location of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0" action="ppaction://hlinksldjump"/>
              </a:rPr>
              <a:t>integration</a:t>
            </a:r>
            <a:endParaRPr/>
          </a:p>
          <a:p>
            <a:pPr marL="457200" lvl="0" indent="-30495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11" action="ppaction://hlinksldjump"/>
              </a:rPr>
              <a:t>Inflamm-aging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2" action="ppaction://hlinksldjump"/>
              </a:rPr>
              <a:t>CD4:CD8 ratio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3" action="ppaction://hlinksldjump"/>
              </a:rPr>
              <a:t>monocytes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4" action="ppaction://hlinksldjump"/>
              </a:rPr>
              <a:t>telomeres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5" action="ppaction://hlinksldjump"/>
              </a:rPr>
              <a:t>consequences</a:t>
            </a:r>
            <a:endParaRPr/>
          </a:p>
          <a:p>
            <a:pPr marL="457200" lvl="0" indent="-30495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16" action="ppaction://hlinksldjump"/>
              </a:rPr>
              <a:t>Should you start ART?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Case 2: </a:t>
            </a:r>
            <a:r>
              <a:rPr lang="en" u="sng">
                <a:solidFill>
                  <a:schemeClr val="hlink"/>
                </a:solidFill>
                <a:hlinkClick r:id="rId17" action="ppaction://hlinksldjump"/>
              </a:rPr>
              <a:t>Start</a:t>
            </a:r>
            <a:r>
              <a:rPr lang="en"/>
              <a:t>  |  </a:t>
            </a:r>
            <a:r>
              <a:rPr lang="en" u="sng">
                <a:solidFill>
                  <a:schemeClr val="hlink"/>
                </a:solidFill>
                <a:hlinkClick r:id="rId18" action="ppaction://hlinksldjump"/>
              </a:rPr>
              <a:t>Summary slide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Discussion 2: </a:t>
            </a:r>
            <a:r>
              <a:rPr lang="en" u="sng">
                <a:solidFill>
                  <a:schemeClr val="hlink"/>
                </a:solidFill>
                <a:hlinkClick r:id="" action="ppaction://noaction"/>
              </a:rPr>
              <a:t>Objectives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 - renal failure</a:t>
            </a:r>
            <a:endParaRPr/>
          </a:p>
        </p:txBody>
      </p:sp>
      <p:sp>
        <p:nvSpPr>
          <p:cNvPr id="423" name="Google Shape;423;p3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Admitted for </a:t>
            </a:r>
            <a:r>
              <a:rPr lang="en" b="1"/>
              <a:t>lethargy / AMS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# Renal failure / ESRD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Found to be in renal failure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b="1"/>
              <a:t>Nephrotic range</a:t>
            </a:r>
            <a:r>
              <a:rPr lang="en"/>
              <a:t> proteinuria (&gt;14g)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Started on iHD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# </a:t>
            </a:r>
            <a:r>
              <a:rPr lang="en" b="1">
                <a:solidFill>
                  <a:srgbClr val="B03D50"/>
                </a:solidFill>
              </a:rPr>
              <a:t>Anemia, thrombocytopenia</a:t>
            </a:r>
            <a:r>
              <a:rPr lang="en"/>
              <a:t> (</a:t>
            </a:r>
            <a:r>
              <a:rPr lang="en">
                <a:solidFill>
                  <a:srgbClr val="896110"/>
                </a:solidFill>
              </a:rPr>
              <a:t>severe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Seen by hematology, unclear etiology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Had BMBx</a:t>
            </a:r>
            <a:r>
              <a:rPr lang="en"/>
              <a:t>, results not available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# HIV / AIDS</a:t>
            </a:r>
            <a:endParaRPr b="1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Seen by tele-ID, said to </a:t>
            </a:r>
            <a:r>
              <a:rPr lang="en" b="1">
                <a:solidFill>
                  <a:schemeClr val="lt1"/>
                </a:solidFill>
              </a:rPr>
              <a:t>start Biktarvy</a:t>
            </a:r>
            <a:endParaRPr b="1"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b="1">
                <a:solidFill>
                  <a:schemeClr val="lt1"/>
                </a:solidFill>
              </a:rPr>
              <a:t>Not started inpatient</a:t>
            </a:r>
            <a:r>
              <a:rPr lang="en">
                <a:solidFill>
                  <a:schemeClr val="lt1"/>
                </a:solidFill>
              </a:rPr>
              <a:t> (non-formulary)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Unclear if able to get it outpatient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769325" y="1393075"/>
            <a:ext cx="3474600" cy="1282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5" name="Google Shape;425;p33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426" name="Google Shape;426;p33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427" name="Google Shape;427;p33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8" name="Google Shape;428;p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29" name="Google Shape;429;p3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0" name="Google Shape;430;p33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" name="Google Shape;431;p33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2" name="Google Shape;432;p33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433" name="Google Shape;433;p33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4" name="Google Shape;434;p3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33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6" name="Google Shape;436;p33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437" name="Google Shape;437;p33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40" name="Google Shape;440;p33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33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33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3" name="Google Shape;443;p33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444" name="Google Shape;444;p33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33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33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47" name="Google Shape;447;p33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448" name="Google Shape;448;p33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9" name="Google Shape;449;p3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0" name="Google Shape;450;p33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1" name="Google Shape;451;p33"/>
          <p:cNvSpPr/>
          <p:nvPr/>
        </p:nvSpPr>
        <p:spPr>
          <a:xfrm>
            <a:off x="6368250" y="1864400"/>
            <a:ext cx="2581200" cy="16899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AIDS diagnosis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16 years after her diagnosis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HIV, she is admitted to OSH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with renal failure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Labs during this admission: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CD4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34 (3.8%)</a:t>
            </a:r>
            <a:endParaRPr sz="12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16,200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33"/>
          <p:cNvSpPr/>
          <p:nvPr/>
        </p:nvSpPr>
        <p:spPr>
          <a:xfrm>
            <a:off x="5029025" y="1290075"/>
            <a:ext cx="4033200" cy="30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3" name="Google Shape;453;p33"/>
          <p:cNvGrpSpPr/>
          <p:nvPr/>
        </p:nvGrpSpPr>
        <p:grpSpPr>
          <a:xfrm>
            <a:off x="4968000" y="3998722"/>
            <a:ext cx="4094300" cy="686945"/>
            <a:chOff x="3978500" y="946003"/>
            <a:chExt cx="4094300" cy="686945"/>
          </a:xfrm>
        </p:grpSpPr>
        <p:grpSp>
          <p:nvGrpSpPr>
            <p:cNvPr id="454" name="Google Shape;454;p33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455" name="Google Shape;455;p33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56" name="Google Shape;456;p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57" name="Google Shape;457;p3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for renal failure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p33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p33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 - renal failure</a:t>
            </a:r>
            <a:endParaRPr/>
          </a:p>
        </p:txBody>
      </p:sp>
      <p:sp>
        <p:nvSpPr>
          <p:cNvPr id="465" name="Google Shape;465;p3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Admitted for </a:t>
            </a:r>
            <a:r>
              <a:rPr lang="en" b="1"/>
              <a:t>lethargy / AMS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# Renal failure / ESRD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Found to be in renal failure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b="1"/>
              <a:t>Nephrotic range</a:t>
            </a:r>
            <a:r>
              <a:rPr lang="en"/>
              <a:t> proteinuria (&gt;14g)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Started on iHD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# Anemia, thrombocytopenia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Seen by hematology, unclear etiology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Had BMBx</a:t>
            </a:r>
            <a:r>
              <a:rPr lang="en"/>
              <a:t>, results not available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# </a:t>
            </a:r>
            <a:r>
              <a:rPr lang="en" b="1">
                <a:solidFill>
                  <a:srgbClr val="B03D50"/>
                </a:solidFill>
              </a:rPr>
              <a:t>HIV / AIDS</a:t>
            </a:r>
            <a:endParaRPr b="1">
              <a:solidFill>
                <a:srgbClr val="B03D5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Seen by tele-ID, said to </a:t>
            </a:r>
            <a:r>
              <a:rPr lang="en" b="1">
                <a:solidFill>
                  <a:srgbClr val="14A44D"/>
                </a:solidFill>
              </a:rPr>
              <a:t>start Biktarvy</a:t>
            </a:r>
            <a:endParaRPr b="1">
              <a:solidFill>
                <a:srgbClr val="14A44D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b="1">
                <a:solidFill>
                  <a:schemeClr val="lt1"/>
                </a:solidFill>
              </a:rPr>
              <a:t>Not started inpatient</a:t>
            </a:r>
            <a:r>
              <a:rPr lang="en">
                <a:solidFill>
                  <a:schemeClr val="lt1"/>
                </a:solidFill>
              </a:rPr>
              <a:t> (non-formulary)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Unclear if able to get it outpatient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6" name="Google Shape;466;p34"/>
          <p:cNvSpPr/>
          <p:nvPr/>
        </p:nvSpPr>
        <p:spPr>
          <a:xfrm>
            <a:off x="769325" y="1393075"/>
            <a:ext cx="3474600" cy="2140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7" name="Google Shape;467;p34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468" name="Google Shape;468;p34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469" name="Google Shape;469;p34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70" name="Google Shape;470;p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71" name="Google Shape;471;p34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34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3" name="Google Shape;473;p34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475" name="Google Shape;475;p34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6" name="Google Shape;476;p34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34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8" name="Google Shape;478;p34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479" name="Google Shape;479;p34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34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34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4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5" name="Google Shape;485;p34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486" name="Google Shape;486;p34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490" name="Google Shape;490;p34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1" name="Google Shape;491;p34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2" name="Google Shape;492;p34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3" name="Google Shape;493;p34"/>
          <p:cNvSpPr/>
          <p:nvPr/>
        </p:nvSpPr>
        <p:spPr>
          <a:xfrm>
            <a:off x="6368250" y="1864400"/>
            <a:ext cx="2581200" cy="16899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AIDS diagnosis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16 years after her diagnosis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HIV, she is admitted to OSH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with renal failure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Labs during this admission: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CD4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34 (3.8%)</a:t>
            </a:r>
            <a:endParaRPr sz="12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16,200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34"/>
          <p:cNvSpPr/>
          <p:nvPr/>
        </p:nvSpPr>
        <p:spPr>
          <a:xfrm>
            <a:off x="5029025" y="1290075"/>
            <a:ext cx="4033200" cy="30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5" name="Google Shape;495;p34"/>
          <p:cNvGrpSpPr/>
          <p:nvPr/>
        </p:nvGrpSpPr>
        <p:grpSpPr>
          <a:xfrm>
            <a:off x="4968000" y="3998722"/>
            <a:ext cx="4094300" cy="686945"/>
            <a:chOff x="3978500" y="946003"/>
            <a:chExt cx="4094300" cy="686945"/>
          </a:xfrm>
        </p:grpSpPr>
        <p:grpSp>
          <p:nvGrpSpPr>
            <p:cNvPr id="496" name="Google Shape;496;p34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497" name="Google Shape;497;p34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98" name="Google Shape;498;p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99" name="Google Shape;499;p34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for renal failure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p34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34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 - renal failure</a:t>
            </a:r>
            <a:endParaRPr/>
          </a:p>
        </p:txBody>
      </p:sp>
      <p:sp>
        <p:nvSpPr>
          <p:cNvPr id="507" name="Google Shape;507;p3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Admitted for </a:t>
            </a:r>
            <a:r>
              <a:rPr lang="en" b="1"/>
              <a:t>lethargy / AMS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# Renal failure / ESRD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Found to be in renal failure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b="1"/>
              <a:t>Nephrotic range</a:t>
            </a:r>
            <a:r>
              <a:rPr lang="en"/>
              <a:t> proteinuria (&gt;14g)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Started on iHD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# Anemia, thrombocytopenia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Seen by hematology, unclear etiology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Had BMBx</a:t>
            </a:r>
            <a:r>
              <a:rPr lang="en"/>
              <a:t>, results not available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# </a:t>
            </a:r>
            <a:r>
              <a:rPr lang="en" b="1">
                <a:solidFill>
                  <a:srgbClr val="B03D50"/>
                </a:solidFill>
              </a:rPr>
              <a:t>HIV / AIDS</a:t>
            </a:r>
            <a:endParaRPr b="1">
              <a:solidFill>
                <a:srgbClr val="B03D5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Seen by tele-ID, said to </a:t>
            </a:r>
            <a:r>
              <a:rPr lang="en" b="1" strike="sngStrike"/>
              <a:t>start Biktarvy</a:t>
            </a:r>
            <a:endParaRPr b="1" strike="sngStrike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b="1">
                <a:solidFill>
                  <a:srgbClr val="DF382C"/>
                </a:solidFill>
              </a:rPr>
              <a:t>Not started inpatient</a:t>
            </a:r>
            <a:r>
              <a:rPr lang="en"/>
              <a:t> (non-formulary)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Unclear if able to get it outpatient</a:t>
            </a:r>
            <a:endParaRPr/>
          </a:p>
        </p:txBody>
      </p:sp>
      <p:sp>
        <p:nvSpPr>
          <p:cNvPr id="508" name="Google Shape;508;p35"/>
          <p:cNvSpPr/>
          <p:nvPr/>
        </p:nvSpPr>
        <p:spPr>
          <a:xfrm>
            <a:off x="769325" y="1393075"/>
            <a:ext cx="3474600" cy="2140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09" name="Google Shape;509;p35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510" name="Google Shape;510;p35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511" name="Google Shape;511;p35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2" name="Google Shape;512;p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13" name="Google Shape;513;p3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35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3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6" name="Google Shape;516;p35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517" name="Google Shape;517;p35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8" name="Google Shape;518;p3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9" name="Google Shape;519;p3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0" name="Google Shape;520;p35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521" name="Google Shape;521;p35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35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35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4" name="Google Shape;524;p35"/>
          <p:cNvSpPr/>
          <p:nvPr/>
        </p:nvSpPr>
        <p:spPr>
          <a:xfrm>
            <a:off x="6202475" y="1584450"/>
            <a:ext cx="326400" cy="939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p35"/>
          <p:cNvSpPr txBox="1"/>
          <p:nvPr/>
        </p:nvSpPr>
        <p:spPr>
          <a:xfrm>
            <a:off x="6576650" y="1877075"/>
            <a:ext cx="1576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35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7" name="Google Shape;527;p35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528" name="Google Shape;528;p35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1" name="Google Shape;531;p35"/>
          <p:cNvGrpSpPr/>
          <p:nvPr/>
        </p:nvGrpSpPr>
        <p:grpSpPr>
          <a:xfrm>
            <a:off x="4968000" y="3533383"/>
            <a:ext cx="4094300" cy="374490"/>
            <a:chOff x="3978500" y="946003"/>
            <a:chExt cx="4094300" cy="374490"/>
          </a:xfrm>
        </p:grpSpPr>
        <p:cxnSp>
          <p:nvCxnSpPr>
            <p:cNvPr id="532" name="Google Shape;532;p35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3" name="Google Shape;533;p3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4" name="Google Shape;534;p3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5" name="Google Shape;535;p35"/>
          <p:cNvSpPr/>
          <p:nvPr/>
        </p:nvSpPr>
        <p:spPr>
          <a:xfrm>
            <a:off x="6368250" y="1864400"/>
            <a:ext cx="2581200" cy="16899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AIDS diagnosis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16 years after her diagnosis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HIV, she is admitted to OSH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with renal failure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Labs during this admission: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CD4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34 (3.8%)</a:t>
            </a:r>
            <a:endParaRPr sz="12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16,200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35"/>
          <p:cNvSpPr/>
          <p:nvPr/>
        </p:nvSpPr>
        <p:spPr>
          <a:xfrm>
            <a:off x="5029025" y="1290075"/>
            <a:ext cx="4033200" cy="305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37" name="Google Shape;537;p35"/>
          <p:cNvGrpSpPr/>
          <p:nvPr/>
        </p:nvGrpSpPr>
        <p:grpSpPr>
          <a:xfrm>
            <a:off x="4968000" y="3998722"/>
            <a:ext cx="4094300" cy="686945"/>
            <a:chOff x="3978500" y="946003"/>
            <a:chExt cx="4094300" cy="686945"/>
          </a:xfrm>
        </p:grpSpPr>
        <p:grpSp>
          <p:nvGrpSpPr>
            <p:cNvPr id="538" name="Google Shape;538;p35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539" name="Google Shape;539;p35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0" name="Google Shape;540;p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41" name="Google Shape;541;p3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for renal failure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35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3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</a:t>
            </a:r>
            <a:endParaRPr/>
          </a:p>
        </p:txBody>
      </p:sp>
      <p:sp>
        <p:nvSpPr>
          <p:cNvPr id="549" name="Google Shape;549;p3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1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leaving OSH, seems like she </a:t>
            </a:r>
            <a:r>
              <a:rPr lang="en" b="1"/>
              <a:t>still has </a:t>
            </a:r>
            <a:r>
              <a:rPr lang="en" b="1">
                <a:solidFill>
                  <a:srgbClr val="3B71CA"/>
                </a:solidFill>
              </a:rPr>
              <a:t>not been in care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outpatient Rx for ART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Has </a:t>
            </a:r>
            <a:r>
              <a:rPr lang="en" b="1">
                <a:solidFill>
                  <a:schemeClr val="lt1"/>
                </a:solidFill>
              </a:rPr>
              <a:t>another admission for AMS</a:t>
            </a:r>
            <a:r>
              <a:rPr lang="en">
                <a:solidFill>
                  <a:schemeClr val="lt1"/>
                </a:solidFill>
              </a:rPr>
              <a:t> (two months after ESRD Dx)</a:t>
            </a:r>
            <a:endParaRPr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Limited EMR records indicate ID saw her during this admission</a:t>
            </a:r>
            <a:endParaRPr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Gets </a:t>
            </a:r>
            <a:r>
              <a:rPr lang="en" b="1">
                <a:solidFill>
                  <a:schemeClr val="lt1"/>
                </a:solidFill>
              </a:rPr>
              <a:t>started on Biktarvy</a:t>
            </a:r>
            <a:r>
              <a:rPr lang="en">
                <a:solidFill>
                  <a:schemeClr val="lt1"/>
                </a:solidFill>
              </a:rPr>
              <a:t> (for real)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50" name="Google Shape;550;p36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551" name="Google Shape;551;p36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552" name="Google Shape;552;p36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53" name="Google Shape;553;p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54" name="Google Shape;554;p3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36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3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7" name="Google Shape;557;p36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558" name="Google Shape;558;p3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9" name="Google Shape;559;p3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3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1" name="Google Shape;561;p36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562" name="Google Shape;562;p36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36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65" name="Google Shape;565;p36"/>
          <p:cNvSpPr/>
          <p:nvPr/>
        </p:nvSpPr>
        <p:spPr>
          <a:xfrm flipH="1">
            <a:off x="5568101" y="1502475"/>
            <a:ext cx="326400" cy="2430900"/>
          </a:xfrm>
          <a:prstGeom prst="rightBrace">
            <a:avLst>
              <a:gd name="adj1" fmla="val 50000"/>
              <a:gd name="adj2" fmla="val 2499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36"/>
          <p:cNvSpPr txBox="1"/>
          <p:nvPr/>
        </p:nvSpPr>
        <p:spPr>
          <a:xfrm>
            <a:off x="4735001" y="1870725"/>
            <a:ext cx="8331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7" name="Google Shape;567;p36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68" name="Google Shape;568;p36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569" name="Google Shape;569;p36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36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72" name="Google Shape;572;p36"/>
          <p:cNvGrpSpPr/>
          <p:nvPr/>
        </p:nvGrpSpPr>
        <p:grpSpPr>
          <a:xfrm>
            <a:off x="4968000" y="3304783"/>
            <a:ext cx="4094300" cy="374490"/>
            <a:chOff x="3978500" y="946003"/>
            <a:chExt cx="4094300" cy="374490"/>
          </a:xfrm>
        </p:grpSpPr>
        <p:cxnSp>
          <p:nvCxnSpPr>
            <p:cNvPr id="573" name="Google Shape;573;p3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4" name="Google Shape;574;p3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5" name="Google Shape;575;p3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4968000" y="3609583"/>
            <a:ext cx="4094300" cy="374490"/>
            <a:chOff x="3978500" y="946003"/>
            <a:chExt cx="4094300" cy="374490"/>
          </a:xfrm>
        </p:grpSpPr>
        <p:cxnSp>
          <p:nvCxnSpPr>
            <p:cNvPr id="577" name="Google Shape;577;p3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8" name="Google Shape;578;p3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Dx with AIDS</a:t>
              </a: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&amp; ESRD</a:t>
              </a: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(no ART started)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9" name="Google Shape;579;p3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-6 months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80" name="Google Shape;580;p36"/>
          <p:cNvSpPr/>
          <p:nvPr/>
        </p:nvSpPr>
        <p:spPr>
          <a:xfrm>
            <a:off x="4872800" y="1290075"/>
            <a:ext cx="4005000" cy="3208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</a:t>
            </a:r>
            <a:endParaRPr/>
          </a:p>
        </p:txBody>
      </p:sp>
      <p:sp>
        <p:nvSpPr>
          <p:cNvPr id="586" name="Google Shape;586;p3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1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leaving OSH, seems like she </a:t>
            </a:r>
            <a:r>
              <a:rPr lang="en" b="1"/>
              <a:t>still has </a:t>
            </a:r>
            <a:r>
              <a:rPr lang="en" b="1">
                <a:solidFill>
                  <a:srgbClr val="3B71CA"/>
                </a:solidFill>
              </a:rPr>
              <a:t>not been in care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outpatient Rx for ART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Has </a:t>
            </a:r>
            <a:r>
              <a:rPr lang="en" b="1"/>
              <a:t>another admission for AMS</a:t>
            </a:r>
            <a:r>
              <a:rPr lang="en"/>
              <a:t> (two months after ESRD Dx)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Limited EMR records indicate ID saw her during this admission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Gets </a:t>
            </a:r>
            <a:r>
              <a:rPr lang="en" b="1">
                <a:solidFill>
                  <a:srgbClr val="14A44D"/>
                </a:solidFill>
              </a:rPr>
              <a:t>started on Biktarvy</a:t>
            </a:r>
            <a:r>
              <a:rPr lang="en"/>
              <a:t> (for real)</a:t>
            </a:r>
            <a:endParaRPr/>
          </a:p>
        </p:txBody>
      </p:sp>
      <p:grpSp>
        <p:nvGrpSpPr>
          <p:cNvPr id="587" name="Google Shape;587;p37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588" name="Google Shape;588;p37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589" name="Google Shape;589;p37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0" name="Google Shape;590;p3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91" name="Google Shape;591;p3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37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3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4" name="Google Shape;594;p37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595" name="Google Shape;595;p3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6" name="Google Shape;596;p3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p3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8" name="Google Shape;598;p37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599" name="Google Shape;599;p37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02" name="Google Shape;602;p37"/>
          <p:cNvSpPr/>
          <p:nvPr/>
        </p:nvSpPr>
        <p:spPr>
          <a:xfrm flipH="1">
            <a:off x="5568101" y="1502475"/>
            <a:ext cx="326400" cy="2430900"/>
          </a:xfrm>
          <a:prstGeom prst="rightBrace">
            <a:avLst>
              <a:gd name="adj1" fmla="val 50000"/>
              <a:gd name="adj2" fmla="val 2499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37"/>
          <p:cNvSpPr txBox="1"/>
          <p:nvPr/>
        </p:nvSpPr>
        <p:spPr>
          <a:xfrm>
            <a:off x="4735001" y="1870725"/>
            <a:ext cx="8331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37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5" name="Google Shape;605;p37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606" name="Google Shape;606;p37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37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09" name="Google Shape;609;p37"/>
          <p:cNvGrpSpPr/>
          <p:nvPr/>
        </p:nvGrpSpPr>
        <p:grpSpPr>
          <a:xfrm>
            <a:off x="4968000" y="3304783"/>
            <a:ext cx="4094300" cy="374490"/>
            <a:chOff x="3978500" y="946003"/>
            <a:chExt cx="4094300" cy="374490"/>
          </a:xfrm>
        </p:grpSpPr>
        <p:cxnSp>
          <p:nvCxnSpPr>
            <p:cNvPr id="610" name="Google Shape;610;p3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1" name="Google Shape;611;p3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p3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3" name="Google Shape;613;p37"/>
          <p:cNvGrpSpPr/>
          <p:nvPr/>
        </p:nvGrpSpPr>
        <p:grpSpPr>
          <a:xfrm>
            <a:off x="4968000" y="3609583"/>
            <a:ext cx="4094300" cy="374490"/>
            <a:chOff x="3978500" y="946003"/>
            <a:chExt cx="4094300" cy="374490"/>
          </a:xfrm>
        </p:grpSpPr>
        <p:cxnSp>
          <p:nvCxnSpPr>
            <p:cNvPr id="614" name="Google Shape;614;p3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5" name="Google Shape;615;p3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Dx with AIDS</a:t>
              </a: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&amp; ESRD</a:t>
              </a: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(no ART started)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" name="Google Shape;616;p3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-6 months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7" name="Google Shape;617;p37"/>
          <p:cNvSpPr/>
          <p:nvPr/>
        </p:nvSpPr>
        <p:spPr>
          <a:xfrm>
            <a:off x="4872800" y="1290075"/>
            <a:ext cx="4005000" cy="3208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18" name="Google Shape;618;p37"/>
          <p:cNvGrpSpPr/>
          <p:nvPr/>
        </p:nvGrpSpPr>
        <p:grpSpPr>
          <a:xfrm>
            <a:off x="4968000" y="3785869"/>
            <a:ext cx="4094300" cy="374490"/>
            <a:chOff x="3978500" y="946003"/>
            <a:chExt cx="4094300" cy="374490"/>
          </a:xfrm>
        </p:grpSpPr>
        <p:cxnSp>
          <p:nvCxnSpPr>
            <p:cNvPr id="619" name="Google Shape;619;p3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0" name="Google Shape;620;p3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Another admission</a:t>
              </a: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(details unclear)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1" name="Google Shape;621;p3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months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Interim history</a:t>
            </a:r>
            <a:endParaRPr/>
          </a:p>
        </p:txBody>
      </p:sp>
      <p:sp>
        <p:nvSpPr>
          <p:cNvPr id="627" name="Google Shape;627;p3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1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leaving OSH, seems like she </a:t>
            </a:r>
            <a:r>
              <a:rPr lang="en" b="1"/>
              <a:t>still has </a:t>
            </a:r>
            <a:r>
              <a:rPr lang="en" b="1">
                <a:solidFill>
                  <a:srgbClr val="3B71CA"/>
                </a:solidFill>
              </a:rPr>
              <a:t>not been in care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outpatient Rx for ART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Has </a:t>
            </a:r>
            <a:r>
              <a:rPr lang="en" b="1"/>
              <a:t>another admission for AMS</a:t>
            </a:r>
            <a:r>
              <a:rPr lang="en"/>
              <a:t> (two months after ESRD Dx)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Limited EMR records indicate ID saw her during this admission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Gets </a:t>
            </a:r>
            <a:r>
              <a:rPr lang="en" b="1">
                <a:solidFill>
                  <a:srgbClr val="14A44D"/>
                </a:solidFill>
              </a:rPr>
              <a:t>started on Biktarvy</a:t>
            </a:r>
            <a:r>
              <a:rPr lang="en"/>
              <a:t> (for real)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 admitted to Ruby ICU</a:t>
            </a:r>
            <a:endParaRPr/>
          </a:p>
        </p:txBody>
      </p:sp>
      <p:grpSp>
        <p:nvGrpSpPr>
          <p:cNvPr id="628" name="Google Shape;628;p38"/>
          <p:cNvGrpSpPr/>
          <p:nvPr/>
        </p:nvGrpSpPr>
        <p:grpSpPr>
          <a:xfrm>
            <a:off x="4968000" y="1327003"/>
            <a:ext cx="4094300" cy="3020441"/>
            <a:chOff x="3978500" y="946003"/>
            <a:chExt cx="4094300" cy="3020441"/>
          </a:xfrm>
        </p:grpSpPr>
        <p:grpSp>
          <p:nvGrpSpPr>
            <p:cNvPr id="629" name="Google Shape;629;p38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630" name="Google Shape;630;p38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31" name="Google Shape;631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32" name="Google Shape;632;p3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3" name="Google Shape;633;p38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4" name="Google Shape;634;p3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5" name="Google Shape;635;p38"/>
          <p:cNvGrpSpPr/>
          <p:nvPr/>
        </p:nvGrpSpPr>
        <p:grpSpPr>
          <a:xfrm>
            <a:off x="4968000" y="2391017"/>
            <a:ext cx="4094300" cy="374490"/>
            <a:chOff x="3978500" y="946003"/>
            <a:chExt cx="4094300" cy="374490"/>
          </a:xfrm>
        </p:grpSpPr>
        <p:cxnSp>
          <p:nvCxnSpPr>
            <p:cNvPr id="636" name="Google Shape;636;p38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7" name="Google Shape;637;p3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8" name="Google Shape;638;p3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9" name="Google Shape;639;p38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640" name="Google Shape;640;p38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38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38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43" name="Google Shape;643;p38"/>
          <p:cNvSpPr/>
          <p:nvPr/>
        </p:nvSpPr>
        <p:spPr>
          <a:xfrm flipH="1">
            <a:off x="5568101" y="1502475"/>
            <a:ext cx="326400" cy="2430900"/>
          </a:xfrm>
          <a:prstGeom prst="rightBrace">
            <a:avLst>
              <a:gd name="adj1" fmla="val 50000"/>
              <a:gd name="adj2" fmla="val 2499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38"/>
          <p:cNvSpPr txBox="1"/>
          <p:nvPr/>
        </p:nvSpPr>
        <p:spPr>
          <a:xfrm>
            <a:off x="4735001" y="1870725"/>
            <a:ext cx="8331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38"/>
          <p:cNvSpPr txBox="1"/>
          <p:nvPr/>
        </p:nvSpPr>
        <p:spPr>
          <a:xfrm>
            <a:off x="6105500" y="25985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6" name="Google Shape;646;p38"/>
          <p:cNvGrpSpPr/>
          <p:nvPr/>
        </p:nvGrpSpPr>
        <p:grpSpPr>
          <a:xfrm>
            <a:off x="5665333" y="2931209"/>
            <a:ext cx="645079" cy="475349"/>
            <a:chOff x="5665485" y="1483395"/>
            <a:chExt cx="645079" cy="623900"/>
          </a:xfrm>
        </p:grpSpPr>
        <p:sp>
          <p:nvSpPr>
            <p:cNvPr id="647" name="Google Shape;647;p38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38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38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0" name="Google Shape;650;p38"/>
          <p:cNvGrpSpPr/>
          <p:nvPr/>
        </p:nvGrpSpPr>
        <p:grpSpPr>
          <a:xfrm>
            <a:off x="4968000" y="3304783"/>
            <a:ext cx="4094300" cy="374490"/>
            <a:chOff x="3978500" y="946003"/>
            <a:chExt cx="4094300" cy="374490"/>
          </a:xfrm>
        </p:grpSpPr>
        <p:cxnSp>
          <p:nvCxnSpPr>
            <p:cNvPr id="651" name="Google Shape;651;p38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2" name="Google Shape;652;p3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3" name="Google Shape;653;p3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4" name="Google Shape;654;p38"/>
          <p:cNvGrpSpPr/>
          <p:nvPr/>
        </p:nvGrpSpPr>
        <p:grpSpPr>
          <a:xfrm>
            <a:off x="4968000" y="3609583"/>
            <a:ext cx="4094300" cy="374490"/>
            <a:chOff x="3978500" y="946003"/>
            <a:chExt cx="4094300" cy="374490"/>
          </a:xfrm>
        </p:grpSpPr>
        <p:cxnSp>
          <p:nvCxnSpPr>
            <p:cNvPr id="655" name="Google Shape;655;p38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6" name="Google Shape;656;p3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Dx with AIDS</a:t>
              </a: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&amp; ESRD</a:t>
              </a: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(no ART started)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3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-6 months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8" name="Google Shape;658;p38"/>
          <p:cNvSpPr/>
          <p:nvPr/>
        </p:nvSpPr>
        <p:spPr>
          <a:xfrm>
            <a:off x="4872800" y="1290075"/>
            <a:ext cx="4005000" cy="3208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59" name="Google Shape;659;p38"/>
          <p:cNvGrpSpPr/>
          <p:nvPr/>
        </p:nvGrpSpPr>
        <p:grpSpPr>
          <a:xfrm>
            <a:off x="4968000" y="4151122"/>
            <a:ext cx="4094300" cy="686945"/>
            <a:chOff x="3978500" y="946003"/>
            <a:chExt cx="4094300" cy="686945"/>
          </a:xfrm>
        </p:grpSpPr>
        <p:grpSp>
          <p:nvGrpSpPr>
            <p:cNvPr id="660" name="Google Shape;660;p38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661" name="Google Shape;661;p38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62" name="Google Shape;662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63" name="Google Shape;663;p3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to Ruby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4" name="Google Shape;664;p38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3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6" name="Google Shape;666;p38"/>
          <p:cNvGrpSpPr/>
          <p:nvPr/>
        </p:nvGrpSpPr>
        <p:grpSpPr>
          <a:xfrm>
            <a:off x="4968000" y="3785869"/>
            <a:ext cx="4094300" cy="374490"/>
            <a:chOff x="3978500" y="946003"/>
            <a:chExt cx="4094300" cy="374490"/>
          </a:xfrm>
        </p:grpSpPr>
        <p:cxnSp>
          <p:nvCxnSpPr>
            <p:cNvPr id="667" name="Google Shape;667;p38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8" name="Google Shape;668;p3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Another admission</a:t>
              </a: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(details unclear)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3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months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70" name="Google Shape;670;p38"/>
          <p:cNvSpPr/>
          <p:nvPr/>
        </p:nvSpPr>
        <p:spPr>
          <a:xfrm>
            <a:off x="796225" y="1393075"/>
            <a:ext cx="4005000" cy="1959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676" name="Google Shape;676;p3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47 y/o F</a:t>
            </a:r>
            <a:r>
              <a:rPr lang="en"/>
              <a:t> with PMH including </a:t>
            </a:r>
            <a:r>
              <a:rPr lang="en" b="1"/>
              <a:t>ESRD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recently Dx AIDS </a:t>
            </a:r>
            <a:r>
              <a:rPr lang="en"/>
              <a:t>(CD4 of 34 six months ago) unclear if on ART, beta thalassemia minor who presents for </a:t>
            </a:r>
            <a:r>
              <a:rPr lang="en" b="1">
                <a:solidFill>
                  <a:srgbClr val="DF382C"/>
                </a:solidFill>
              </a:rPr>
              <a:t>shock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bradycardia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hypothermia</a:t>
            </a:r>
            <a:r>
              <a:rPr lang="en"/>
              <a:t>, and </a:t>
            </a:r>
            <a:r>
              <a:rPr lang="en" b="1">
                <a:solidFill>
                  <a:srgbClr val="DF382C"/>
                </a:solidFill>
              </a:rPr>
              <a:t>respiratory failure</a:t>
            </a:r>
            <a:r>
              <a:rPr lang="en"/>
              <a:t>. </a:t>
            </a:r>
            <a:r>
              <a:rPr lang="en">
                <a:highlight>
                  <a:srgbClr val="FFFF00"/>
                </a:highlight>
              </a:rPr>
              <a:t>Intubated</a:t>
            </a:r>
            <a:r>
              <a:rPr lang="en"/>
              <a:t>, so HPI is limited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At outside ED, developed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Severe sinus bradycardia → Shock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Hypothermia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AMS (with mild hypoxia) → Intubated mainly for airway protection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682" name="Google Shape;682;p40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47 y/o F</a:t>
            </a:r>
            <a:r>
              <a:rPr lang="en"/>
              <a:t> with PMH including </a:t>
            </a:r>
            <a:r>
              <a:rPr lang="en" b="1"/>
              <a:t>ESRD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recently Dx AIDS </a:t>
            </a:r>
            <a:r>
              <a:rPr lang="en"/>
              <a:t>(CD4 of 34 six months ago) unclear if on ART, beta thalassemia minor who presents for </a:t>
            </a:r>
            <a:r>
              <a:rPr lang="en" b="1">
                <a:solidFill>
                  <a:srgbClr val="DF382C"/>
                </a:solidFill>
              </a:rPr>
              <a:t>shock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bradycardia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hypothermia</a:t>
            </a:r>
            <a:r>
              <a:rPr lang="en"/>
              <a:t>, and </a:t>
            </a:r>
            <a:r>
              <a:rPr lang="en" b="1">
                <a:solidFill>
                  <a:srgbClr val="DF382C"/>
                </a:solidFill>
              </a:rPr>
              <a:t>respiratory failure</a:t>
            </a:r>
            <a:r>
              <a:rPr lang="en"/>
              <a:t>. </a:t>
            </a:r>
            <a:r>
              <a:rPr lang="en">
                <a:highlight>
                  <a:srgbClr val="FFFF00"/>
                </a:highlight>
              </a:rPr>
              <a:t>Intubated</a:t>
            </a:r>
            <a:r>
              <a:rPr lang="en"/>
              <a:t>, so HPI is limited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Admitted to OSH (same day) with </a:t>
            </a:r>
            <a:r>
              <a:rPr lang="en" b="1">
                <a:solidFill>
                  <a:srgbClr val="DF382C"/>
                </a:solidFill>
              </a:rPr>
              <a:t>dyspnea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and </a:t>
            </a:r>
            <a:r>
              <a:rPr lang="en" b="1">
                <a:solidFill>
                  <a:srgbClr val="DF382C"/>
                </a:solidFill>
              </a:rPr>
              <a:t>feeling unwell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missed a few sessions of HD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At outside ED, developed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Severe sinus bradycardia → Shock 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Hypothermia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AMS (with mild hypoxia) → Intubated mainly for airway protection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3" name="Google Shape;683;p40"/>
          <p:cNvSpPr/>
          <p:nvPr/>
        </p:nvSpPr>
        <p:spPr>
          <a:xfrm>
            <a:off x="729450" y="1393075"/>
            <a:ext cx="7623000" cy="836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689" name="Google Shape;689;p4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47 y/o F</a:t>
            </a:r>
            <a:r>
              <a:rPr lang="en"/>
              <a:t> with PMH including </a:t>
            </a:r>
            <a:r>
              <a:rPr lang="en" b="1"/>
              <a:t>ESRD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recently Dx AIDS </a:t>
            </a:r>
            <a:r>
              <a:rPr lang="en"/>
              <a:t>(CD4 of 34 six months ago) unclear if on ART, beta thalassemia minor who presents for </a:t>
            </a:r>
            <a:r>
              <a:rPr lang="en" b="1">
                <a:solidFill>
                  <a:srgbClr val="DF382C"/>
                </a:solidFill>
              </a:rPr>
              <a:t>shock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bradycardia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hypothermia</a:t>
            </a:r>
            <a:r>
              <a:rPr lang="en"/>
              <a:t>, and </a:t>
            </a:r>
            <a:r>
              <a:rPr lang="en" b="1">
                <a:solidFill>
                  <a:srgbClr val="DF382C"/>
                </a:solidFill>
              </a:rPr>
              <a:t>respiratory failure</a:t>
            </a:r>
            <a:r>
              <a:rPr lang="en"/>
              <a:t>. </a:t>
            </a:r>
            <a:r>
              <a:rPr lang="en">
                <a:highlight>
                  <a:srgbClr val="FFFF00"/>
                </a:highlight>
              </a:rPr>
              <a:t>Intubated</a:t>
            </a:r>
            <a:r>
              <a:rPr lang="en"/>
              <a:t>, so HPI is limited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Admitted to OSH (same day) with </a:t>
            </a:r>
            <a:r>
              <a:rPr lang="en" b="1"/>
              <a:t>dyspnea</a:t>
            </a:r>
            <a:r>
              <a:rPr lang="en"/>
              <a:t> and </a:t>
            </a:r>
            <a:r>
              <a:rPr lang="en" b="1"/>
              <a:t>feeling unwell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missed a few sessions of HD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 outside ED, developed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Severe </a:t>
            </a:r>
            <a:r>
              <a:rPr lang="en" b="1">
                <a:solidFill>
                  <a:srgbClr val="3B71CA"/>
                </a:solidFill>
              </a:rPr>
              <a:t>sinus bradycardia</a:t>
            </a:r>
            <a:r>
              <a:rPr lang="en"/>
              <a:t> → </a:t>
            </a:r>
            <a:r>
              <a:rPr lang="en" b="1"/>
              <a:t>shock 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Hypothermia </a:t>
            </a:r>
            <a:r>
              <a:rPr lang="en"/>
              <a:t>(concern for myxedema coma initially)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AMS</a:t>
            </a:r>
            <a:r>
              <a:rPr lang="en"/>
              <a:t> (with mild hypoxia) → </a:t>
            </a:r>
            <a:r>
              <a:rPr lang="en" b="1"/>
              <a:t>intubated</a:t>
            </a:r>
            <a:r>
              <a:rPr lang="en"/>
              <a:t> mainly for airway protection</a:t>
            </a:r>
            <a:endParaRPr/>
          </a:p>
        </p:txBody>
      </p:sp>
      <p:sp>
        <p:nvSpPr>
          <p:cNvPr id="690" name="Google Shape;690;p41"/>
          <p:cNvSpPr/>
          <p:nvPr/>
        </p:nvSpPr>
        <p:spPr>
          <a:xfrm>
            <a:off x="729450" y="1393075"/>
            <a:ext cx="7623000" cy="1441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Physical exam	</a:t>
            </a:r>
            <a:endParaRPr/>
          </a:p>
        </p:txBody>
      </p:sp>
      <p:graphicFrame>
        <p:nvGraphicFramePr>
          <p:cNvPr id="696" name="Google Shape;696;p42"/>
          <p:cNvGraphicFramePr/>
          <p:nvPr/>
        </p:nvGraphicFramePr>
        <p:xfrm>
          <a:off x="583220" y="1609441"/>
          <a:ext cx="8243900" cy="260568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2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BP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92/63 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	--- </a:t>
                      </a:r>
                      <a:r>
                        <a:rPr lang="en" sz="13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epi 0.08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en" sz="1300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levophed)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36.1 °C (97 °F)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SpO2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100 % 	---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PEEP=5, FiO2=30%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 kg/m²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Intubated, but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awakes to voice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HEENT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NCAT, no LAD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CTAB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RRR; extremities perfused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Non-distended; no TTP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Extremities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clubbing, cyanosis, or edema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Neuro/MSK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Appropriate for degree of sedation, follows commands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702" name="Google Shape;702;p43"/>
          <p:cNvGraphicFramePr/>
          <p:nvPr/>
        </p:nvGraphicFramePr>
        <p:xfrm>
          <a:off x="1841238" y="1454725"/>
          <a:ext cx="1845675" cy="22476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MCV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95%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4%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03" name="Google Shape;703;p43"/>
          <p:cNvGraphicFramePr/>
          <p:nvPr/>
        </p:nvGraphicFramePr>
        <p:xfrm>
          <a:off x="3920488" y="1454725"/>
          <a:ext cx="1574350" cy="16857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141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04" name="Google Shape;704;p43"/>
          <p:cNvGraphicFramePr/>
          <p:nvPr/>
        </p:nvGraphicFramePr>
        <p:xfrm>
          <a:off x="5728413" y="1454725"/>
          <a:ext cx="1574350" cy="19666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Albumin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710" name="Google Shape;710;p44"/>
          <p:cNvGraphicFramePr/>
          <p:nvPr/>
        </p:nvGraphicFramePr>
        <p:xfrm>
          <a:off x="1841238" y="1454725"/>
          <a:ext cx="1845675" cy="22476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MCV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95%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4%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11" name="Google Shape;711;p44"/>
          <p:cNvGraphicFramePr/>
          <p:nvPr/>
        </p:nvGraphicFramePr>
        <p:xfrm>
          <a:off x="3920488" y="1454725"/>
          <a:ext cx="1574350" cy="16857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141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12" name="Google Shape;712;p44"/>
          <p:cNvGraphicFramePr/>
          <p:nvPr/>
        </p:nvGraphicFramePr>
        <p:xfrm>
          <a:off x="5728413" y="1454725"/>
          <a:ext cx="1574350" cy="19666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Albumin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3" name="Google Shape;713;p44"/>
          <p:cNvSpPr/>
          <p:nvPr/>
        </p:nvSpPr>
        <p:spPr>
          <a:xfrm>
            <a:off x="1687950" y="1322875"/>
            <a:ext cx="2136300" cy="2505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14" name="Google Shape;714;p44"/>
          <p:cNvGraphicFramePr/>
          <p:nvPr/>
        </p:nvGraphicFramePr>
        <p:xfrm>
          <a:off x="3920488" y="3828575"/>
          <a:ext cx="157435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203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6.6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15" name="Google Shape;715;p44"/>
          <p:cNvGraphicFramePr/>
          <p:nvPr/>
        </p:nvGraphicFramePr>
        <p:xfrm>
          <a:off x="5728413" y="3828575"/>
          <a:ext cx="157435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Endo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TSH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10.7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Free T4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Cortisol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6" name="Google Shape;716;p44"/>
          <p:cNvSpPr/>
          <p:nvPr/>
        </p:nvSpPr>
        <p:spPr>
          <a:xfrm>
            <a:off x="3824250" y="1044775"/>
            <a:ext cx="3600000" cy="2505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514" y="0"/>
            <a:ext cx="66685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6"/>
          <p:cNvSpPr txBox="1">
            <a:spLocks noGrp="1"/>
          </p:cNvSpPr>
          <p:nvPr>
            <p:ph type="body" idx="2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47 y/o F</a:t>
            </a:r>
            <a:r>
              <a:rPr lang="en"/>
              <a:t> with PMH including </a:t>
            </a:r>
            <a:r>
              <a:rPr lang="en" b="1"/>
              <a:t>ESRD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recently Dx AIDS </a:t>
            </a:r>
            <a:r>
              <a:rPr lang="en"/>
              <a:t>(CD4 of 34 six months ago) unclear if on ART, beta thalassemia minor who presents for </a:t>
            </a:r>
            <a:r>
              <a:rPr lang="en" b="1">
                <a:solidFill>
                  <a:srgbClr val="DF382C"/>
                </a:solidFill>
              </a:rPr>
              <a:t>shock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bradycardia</a:t>
            </a:r>
            <a:r>
              <a:rPr lang="en"/>
              <a:t>, </a:t>
            </a:r>
            <a:r>
              <a:rPr lang="en" b="1"/>
              <a:t>hypothermia</a:t>
            </a:r>
            <a:r>
              <a:rPr lang="en"/>
              <a:t>, and </a:t>
            </a:r>
            <a:r>
              <a:rPr lang="en" b="1">
                <a:solidFill>
                  <a:srgbClr val="DF382C"/>
                </a:solidFill>
              </a:rPr>
              <a:t>respiratory failure</a:t>
            </a:r>
            <a:r>
              <a:rPr lang="en"/>
              <a:t> after missed HD sessions.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Labs show </a:t>
            </a:r>
            <a:r>
              <a:rPr lang="en" b="1">
                <a:solidFill>
                  <a:srgbClr val="3B71CA"/>
                </a:solidFill>
              </a:rPr>
              <a:t>thrombocytopenia </a:t>
            </a:r>
            <a:r>
              <a:rPr lang="en"/>
              <a:t>(70) and </a:t>
            </a:r>
            <a:r>
              <a:rPr lang="en" b="1"/>
              <a:t>lymphopenia </a:t>
            </a:r>
            <a:r>
              <a:rPr lang="en"/>
              <a:t>(ALC 340) but otherwise pretty normal (for ESRD)</a:t>
            </a:r>
            <a:endParaRPr/>
          </a:p>
        </p:txBody>
      </p:sp>
      <p:sp>
        <p:nvSpPr>
          <p:cNvPr id="727" name="Google Shape;727;p4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grpSp>
        <p:nvGrpSpPr>
          <p:cNvPr id="728" name="Google Shape;728;p46"/>
          <p:cNvGrpSpPr/>
          <p:nvPr/>
        </p:nvGrpSpPr>
        <p:grpSpPr>
          <a:xfrm>
            <a:off x="4968000" y="260203"/>
            <a:ext cx="4094300" cy="3020441"/>
            <a:chOff x="3978500" y="946003"/>
            <a:chExt cx="4094300" cy="3020441"/>
          </a:xfrm>
        </p:grpSpPr>
        <p:grpSp>
          <p:nvGrpSpPr>
            <p:cNvPr id="729" name="Google Shape;729;p46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730" name="Google Shape;730;p46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31" name="Google Shape;731;p4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32" name="Google Shape;732;p4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3" name="Google Shape;733;p46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p4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5" name="Google Shape;735;p46"/>
          <p:cNvGrpSpPr/>
          <p:nvPr/>
        </p:nvGrpSpPr>
        <p:grpSpPr>
          <a:xfrm>
            <a:off x="4968000" y="1324217"/>
            <a:ext cx="4094300" cy="374490"/>
            <a:chOff x="3978500" y="946003"/>
            <a:chExt cx="4094300" cy="374490"/>
          </a:xfrm>
        </p:grpSpPr>
        <p:cxnSp>
          <p:nvCxnSpPr>
            <p:cNvPr id="736" name="Google Shape;736;p4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7" name="Google Shape;737;p4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" name="Google Shape;738;p4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9" name="Google Shape;739;p46"/>
          <p:cNvGrpSpPr/>
          <p:nvPr/>
        </p:nvGrpSpPr>
        <p:grpSpPr>
          <a:xfrm>
            <a:off x="5665333" y="797609"/>
            <a:ext cx="645079" cy="475349"/>
            <a:chOff x="5665485" y="1483395"/>
            <a:chExt cx="645079" cy="623900"/>
          </a:xfrm>
        </p:grpSpPr>
        <p:sp>
          <p:nvSpPr>
            <p:cNvPr id="740" name="Google Shape;740;p46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46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46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3" name="Google Shape;743;p46"/>
          <p:cNvSpPr txBox="1"/>
          <p:nvPr/>
        </p:nvSpPr>
        <p:spPr>
          <a:xfrm>
            <a:off x="4735001" y="803925"/>
            <a:ext cx="8331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46"/>
          <p:cNvSpPr txBox="1"/>
          <p:nvPr/>
        </p:nvSpPr>
        <p:spPr>
          <a:xfrm>
            <a:off x="6105500" y="15317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45" name="Google Shape;745;p46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746" name="Google Shape;746;p46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46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46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49" name="Google Shape;749;p46"/>
          <p:cNvGrpSpPr/>
          <p:nvPr/>
        </p:nvGrpSpPr>
        <p:grpSpPr>
          <a:xfrm>
            <a:off x="4968000" y="2237983"/>
            <a:ext cx="4094300" cy="374490"/>
            <a:chOff x="3978500" y="946003"/>
            <a:chExt cx="4094300" cy="374490"/>
          </a:xfrm>
        </p:grpSpPr>
        <p:cxnSp>
          <p:nvCxnSpPr>
            <p:cNvPr id="750" name="Google Shape;750;p4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1" name="Google Shape;751;p4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2" name="Google Shape;752;p4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3" name="Google Shape;753;p46"/>
          <p:cNvGrpSpPr/>
          <p:nvPr/>
        </p:nvGrpSpPr>
        <p:grpSpPr>
          <a:xfrm>
            <a:off x="4968000" y="2542783"/>
            <a:ext cx="4094300" cy="374490"/>
            <a:chOff x="3978500" y="946003"/>
            <a:chExt cx="4094300" cy="374490"/>
          </a:xfrm>
        </p:grpSpPr>
        <p:cxnSp>
          <p:nvCxnSpPr>
            <p:cNvPr id="754" name="Google Shape;754;p4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5" name="Google Shape;755;p4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Dx with AIDS</a:t>
              </a: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&amp; ESRD</a:t>
              </a: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(no ART started)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6" name="Google Shape;756;p4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-6 months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7" name="Google Shape;757;p46"/>
          <p:cNvGrpSpPr/>
          <p:nvPr/>
        </p:nvGrpSpPr>
        <p:grpSpPr>
          <a:xfrm>
            <a:off x="4968000" y="3084322"/>
            <a:ext cx="4094300" cy="686945"/>
            <a:chOff x="3978500" y="946003"/>
            <a:chExt cx="4094300" cy="686945"/>
          </a:xfrm>
        </p:grpSpPr>
        <p:grpSp>
          <p:nvGrpSpPr>
            <p:cNvPr id="758" name="Google Shape;758;p46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759" name="Google Shape;759;p46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60" name="Google Shape;760;p4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61" name="Google Shape;761;p4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to Ruby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p46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p4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4" name="Google Shape;764;p46"/>
          <p:cNvGrpSpPr/>
          <p:nvPr/>
        </p:nvGrpSpPr>
        <p:grpSpPr>
          <a:xfrm>
            <a:off x="4968000" y="2719069"/>
            <a:ext cx="4094300" cy="374490"/>
            <a:chOff x="3978500" y="946003"/>
            <a:chExt cx="4094300" cy="374490"/>
          </a:xfrm>
        </p:grpSpPr>
        <p:cxnSp>
          <p:nvCxnSpPr>
            <p:cNvPr id="765" name="Google Shape;765;p4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6" name="Google Shape;766;p4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Another admission</a:t>
              </a:r>
              <a:r>
                <a:rPr lang="en" sz="11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(details unclear)</a:t>
              </a:r>
              <a:endParaRPr sz="1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Google Shape;767;p4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-4 months</a:t>
              </a:r>
              <a:endParaRPr sz="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768" name="Google Shape;768;p46"/>
          <p:cNvGraphicFramePr/>
          <p:nvPr/>
        </p:nvGraphicFramePr>
        <p:xfrm>
          <a:off x="4619213" y="3670100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9" name="Google Shape;769;p46"/>
          <p:cNvSpPr/>
          <p:nvPr/>
        </p:nvSpPr>
        <p:spPr>
          <a:xfrm flipH="1">
            <a:off x="5568101" y="435675"/>
            <a:ext cx="326400" cy="2430900"/>
          </a:xfrm>
          <a:prstGeom prst="rightBrace">
            <a:avLst>
              <a:gd name="adj1" fmla="val 50000"/>
              <a:gd name="adj2" fmla="val 2499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7"/>
          <p:cNvSpPr txBox="1">
            <a:spLocks noGrp="1"/>
          </p:cNvSpPr>
          <p:nvPr>
            <p:ph type="body" idx="2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47 y/o F</a:t>
            </a:r>
            <a:r>
              <a:rPr lang="en"/>
              <a:t> with PMH including </a:t>
            </a:r>
            <a:r>
              <a:rPr lang="en" b="1"/>
              <a:t>ESRD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recently Dx AIDS </a:t>
            </a:r>
            <a:r>
              <a:rPr lang="en"/>
              <a:t>(CD4 of 34 six months ago) unclear if on ART, beta thalassemia minor who presents for </a:t>
            </a:r>
            <a:r>
              <a:rPr lang="en" b="1">
                <a:solidFill>
                  <a:srgbClr val="DF382C"/>
                </a:solidFill>
              </a:rPr>
              <a:t>shock</a:t>
            </a:r>
            <a:r>
              <a:rPr lang="en"/>
              <a:t>, </a:t>
            </a:r>
            <a:r>
              <a:rPr lang="en" b="1">
                <a:solidFill>
                  <a:srgbClr val="3B71CA"/>
                </a:solidFill>
              </a:rPr>
              <a:t>bradycardia</a:t>
            </a:r>
            <a:r>
              <a:rPr lang="en"/>
              <a:t>, </a:t>
            </a:r>
            <a:r>
              <a:rPr lang="en" b="1"/>
              <a:t>hypothermia</a:t>
            </a:r>
            <a:r>
              <a:rPr lang="en"/>
              <a:t>, and </a:t>
            </a:r>
            <a:r>
              <a:rPr lang="en" b="1">
                <a:solidFill>
                  <a:srgbClr val="DF382C"/>
                </a:solidFill>
              </a:rPr>
              <a:t>respiratory failure</a:t>
            </a:r>
            <a:r>
              <a:rPr lang="en"/>
              <a:t> after missed HD sessions.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Labs show </a:t>
            </a:r>
            <a:r>
              <a:rPr lang="en" b="1">
                <a:solidFill>
                  <a:srgbClr val="3B71CA"/>
                </a:solidFill>
              </a:rPr>
              <a:t>thrombocytopenia </a:t>
            </a:r>
            <a:r>
              <a:rPr lang="en"/>
              <a:t>(70) and </a:t>
            </a:r>
            <a:r>
              <a:rPr lang="en" b="1"/>
              <a:t>lymphopenia </a:t>
            </a:r>
            <a:r>
              <a:rPr lang="en"/>
              <a:t>(ALC 340) but otherwise pretty normal (for ESRD)</a:t>
            </a:r>
            <a:endParaRPr/>
          </a:p>
        </p:txBody>
      </p:sp>
      <p:sp>
        <p:nvSpPr>
          <p:cNvPr id="775" name="Google Shape;775;p4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grpSp>
        <p:nvGrpSpPr>
          <p:cNvPr id="776" name="Google Shape;776;p47"/>
          <p:cNvGrpSpPr/>
          <p:nvPr/>
        </p:nvGrpSpPr>
        <p:grpSpPr>
          <a:xfrm>
            <a:off x="4968000" y="260203"/>
            <a:ext cx="4094300" cy="3020441"/>
            <a:chOff x="3978500" y="946003"/>
            <a:chExt cx="4094300" cy="3020441"/>
          </a:xfrm>
        </p:grpSpPr>
        <p:grpSp>
          <p:nvGrpSpPr>
            <p:cNvPr id="777" name="Google Shape;777;p47"/>
            <p:cNvGrpSpPr/>
            <p:nvPr/>
          </p:nvGrpSpPr>
          <p:grpSpPr>
            <a:xfrm>
              <a:off x="4734025" y="1140951"/>
              <a:ext cx="529800" cy="2825494"/>
              <a:chOff x="4318975" y="1083450"/>
              <a:chExt cx="529800" cy="2090945"/>
            </a:xfrm>
          </p:grpSpPr>
          <p:sp>
            <p:nvSpPr>
              <p:cNvPr id="778" name="Google Shape;778;p47"/>
              <p:cNvSpPr/>
              <p:nvPr/>
            </p:nvSpPr>
            <p:spPr>
              <a:xfrm>
                <a:off x="4517125" y="1086095"/>
                <a:ext cx="133500" cy="20883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9" name="Google Shape;779;p4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80" name="Google Shape;780;p4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diagnosis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1" name="Google Shape;781;p47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Google Shape;782;p4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-16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3" name="Google Shape;783;p47"/>
          <p:cNvGrpSpPr/>
          <p:nvPr/>
        </p:nvGrpSpPr>
        <p:grpSpPr>
          <a:xfrm>
            <a:off x="4968000" y="1324217"/>
            <a:ext cx="4094300" cy="374490"/>
            <a:chOff x="3978500" y="946003"/>
            <a:chExt cx="4094300" cy="374490"/>
          </a:xfrm>
        </p:grpSpPr>
        <p:cxnSp>
          <p:nvCxnSpPr>
            <p:cNvPr id="784" name="Google Shape;784;p4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85" name="Google Shape;785;p4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Pregnancy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6" name="Google Shape;786;p4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-9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5665333" y="797609"/>
            <a:ext cx="645079" cy="475349"/>
            <a:chOff x="5665485" y="1483395"/>
            <a:chExt cx="645079" cy="623900"/>
          </a:xfrm>
        </p:grpSpPr>
        <p:sp>
          <p:nvSpPr>
            <p:cNvPr id="788" name="Google Shape;788;p47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91" name="Google Shape;791;p47"/>
          <p:cNvSpPr/>
          <p:nvPr/>
        </p:nvSpPr>
        <p:spPr>
          <a:xfrm flipH="1">
            <a:off x="5568101" y="435675"/>
            <a:ext cx="326400" cy="2430900"/>
          </a:xfrm>
          <a:prstGeom prst="rightBrace">
            <a:avLst>
              <a:gd name="adj1" fmla="val 50000"/>
              <a:gd name="adj2" fmla="val 24990"/>
            </a:avLst>
          </a:prstGeom>
          <a:noFill/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2" name="Google Shape;792;p47"/>
          <p:cNvSpPr txBox="1"/>
          <p:nvPr/>
        </p:nvSpPr>
        <p:spPr>
          <a:xfrm>
            <a:off x="4735001" y="803925"/>
            <a:ext cx="8331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Minimal / 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rPr>
              <a:t>no ART</a:t>
            </a:r>
            <a:endParaRPr sz="1000">
              <a:solidFill>
                <a:srgbClr val="DF38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3" name="Google Shape;793;p47"/>
          <p:cNvSpPr txBox="1"/>
          <p:nvPr/>
        </p:nvSpPr>
        <p:spPr>
          <a:xfrm>
            <a:off x="6105500" y="1531775"/>
            <a:ext cx="243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CD4 700’s, VL 200s (prior to ART)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Truvada + Tivicay during pregnancy, but lost to follow up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94" name="Google Shape;794;p47"/>
          <p:cNvGrpSpPr/>
          <p:nvPr/>
        </p:nvGrpSpPr>
        <p:grpSpPr>
          <a:xfrm>
            <a:off x="5665333" y="1864409"/>
            <a:ext cx="645079" cy="475349"/>
            <a:chOff x="5665485" y="1483395"/>
            <a:chExt cx="645079" cy="623900"/>
          </a:xfrm>
        </p:grpSpPr>
        <p:sp>
          <p:nvSpPr>
            <p:cNvPr id="795" name="Google Shape;795;p47"/>
            <p:cNvSpPr/>
            <p:nvPr/>
          </p:nvSpPr>
          <p:spPr>
            <a:xfrm rot="1801538">
              <a:off x="5758829" y="1675034"/>
              <a:ext cx="455647" cy="18251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47"/>
            <p:cNvSpPr/>
            <p:nvPr/>
          </p:nvSpPr>
          <p:spPr>
            <a:xfrm rot="5402263">
              <a:off x="5991363" y="17882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 rot="5402263">
              <a:off x="5528985" y="1620045"/>
              <a:ext cx="455700" cy="18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98" name="Google Shape;798;p47"/>
          <p:cNvGrpSpPr/>
          <p:nvPr/>
        </p:nvGrpSpPr>
        <p:grpSpPr>
          <a:xfrm>
            <a:off x="4968000" y="2237983"/>
            <a:ext cx="4094300" cy="374490"/>
            <a:chOff x="3978500" y="946003"/>
            <a:chExt cx="4094300" cy="374490"/>
          </a:xfrm>
        </p:grpSpPr>
        <p:cxnSp>
          <p:nvCxnSpPr>
            <p:cNvPr id="799" name="Google Shape;799;p4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0" name="Google Shape;800;p4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ED visit</a:t>
              </a:r>
              <a:endParaRPr sz="11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1" name="Google Shape;801;p4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2" name="Google Shape;802;p47"/>
          <p:cNvGrpSpPr/>
          <p:nvPr/>
        </p:nvGrpSpPr>
        <p:grpSpPr>
          <a:xfrm>
            <a:off x="4968000" y="2542783"/>
            <a:ext cx="4094300" cy="374490"/>
            <a:chOff x="3978500" y="946003"/>
            <a:chExt cx="4094300" cy="374490"/>
          </a:xfrm>
        </p:grpSpPr>
        <p:cxnSp>
          <p:nvCxnSpPr>
            <p:cNvPr id="803" name="Google Shape;803;p4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2F2F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4" name="Google Shape;804;p4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Dx with AIDS</a:t>
              </a:r>
              <a:r>
                <a:rPr lang="en" sz="11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&amp; ESRD</a:t>
              </a: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(no ART started)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5" name="Google Shape;805;p4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-6 months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4968000" y="3084322"/>
            <a:ext cx="4094300" cy="686945"/>
            <a:chOff x="3978500" y="946003"/>
            <a:chExt cx="4094300" cy="686945"/>
          </a:xfrm>
        </p:grpSpPr>
        <p:grpSp>
          <p:nvGrpSpPr>
            <p:cNvPr id="807" name="Google Shape;807;p47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49"/>
            </a:xfrm>
          </p:grpSpPr>
          <p:sp>
            <p:nvSpPr>
              <p:cNvPr id="808" name="Google Shape;808;p47"/>
              <p:cNvSpPr/>
              <p:nvPr/>
            </p:nvSpPr>
            <p:spPr>
              <a:xfrm>
                <a:off x="4517125" y="1086099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9" name="Google Shape;809;p4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566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10" name="Google Shape;810;p4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to Ruby</a:t>
              </a:r>
              <a:endParaRPr sz="1100" b="1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1" name="Google Shape;811;p47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4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3" name="Google Shape;813;p47"/>
          <p:cNvGrpSpPr/>
          <p:nvPr/>
        </p:nvGrpSpPr>
        <p:grpSpPr>
          <a:xfrm>
            <a:off x="4968000" y="2719069"/>
            <a:ext cx="4094300" cy="374490"/>
            <a:chOff x="3978500" y="946003"/>
            <a:chExt cx="4094300" cy="374490"/>
          </a:xfrm>
        </p:grpSpPr>
        <p:cxnSp>
          <p:nvCxnSpPr>
            <p:cNvPr id="814" name="Google Shape;814;p4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5" name="Google Shape;815;p4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Another admission</a:t>
              </a:r>
              <a:r>
                <a:rPr lang="en" sz="11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(details unclear)</a:t>
              </a:r>
              <a:endParaRPr sz="1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6" name="Google Shape;816;p4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-4 months</a:t>
              </a:r>
              <a:endParaRPr sz="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817" name="Google Shape;817;p47"/>
          <p:cNvGraphicFramePr/>
          <p:nvPr/>
        </p:nvGraphicFramePr>
        <p:xfrm>
          <a:off x="4619213" y="3670100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8" name="Google Shape;818;p47"/>
          <p:cNvSpPr/>
          <p:nvPr/>
        </p:nvSpPr>
        <p:spPr>
          <a:xfrm>
            <a:off x="4572000" y="0"/>
            <a:ext cx="4572000" cy="505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9" name="Google Shape;819;p47"/>
          <p:cNvSpPr/>
          <p:nvPr/>
        </p:nvSpPr>
        <p:spPr>
          <a:xfrm>
            <a:off x="4572000" y="0"/>
            <a:ext cx="4572000" cy="505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0" name="Google Shape;820;p47"/>
          <p:cNvSpPr/>
          <p:nvPr/>
        </p:nvSpPr>
        <p:spPr>
          <a:xfrm>
            <a:off x="333500" y="3067650"/>
            <a:ext cx="4061400" cy="1872000"/>
          </a:xfrm>
          <a:prstGeom prst="rect">
            <a:avLst/>
          </a:prstGeom>
          <a:solidFill>
            <a:srgbClr val="E9EDEE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1" name="Google Shape;821;p47"/>
          <p:cNvSpPr/>
          <p:nvPr/>
        </p:nvSpPr>
        <p:spPr>
          <a:xfrm>
            <a:off x="333500" y="314800"/>
            <a:ext cx="4061400" cy="1872000"/>
          </a:xfrm>
          <a:prstGeom prst="rect">
            <a:avLst/>
          </a:prstGeom>
          <a:solidFill>
            <a:srgbClr val="E9EDEE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2" name="Google Shape;822;p47"/>
          <p:cNvSpPr/>
          <p:nvPr/>
        </p:nvSpPr>
        <p:spPr>
          <a:xfrm>
            <a:off x="763375" y="2186800"/>
            <a:ext cx="1897200" cy="204300"/>
          </a:xfrm>
          <a:prstGeom prst="rect">
            <a:avLst/>
          </a:prstGeom>
          <a:solidFill>
            <a:srgbClr val="E9EDEE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3" name="Google Shape;823;p47"/>
          <p:cNvSpPr/>
          <p:nvPr/>
        </p:nvSpPr>
        <p:spPr>
          <a:xfrm>
            <a:off x="333500" y="3067650"/>
            <a:ext cx="4061400" cy="1872000"/>
          </a:xfrm>
          <a:prstGeom prst="rect">
            <a:avLst/>
          </a:prstGeom>
          <a:solidFill>
            <a:srgbClr val="E9EDEE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4" name="Google Shape;824;p47"/>
          <p:cNvSpPr/>
          <p:nvPr/>
        </p:nvSpPr>
        <p:spPr>
          <a:xfrm>
            <a:off x="333500" y="314800"/>
            <a:ext cx="4061400" cy="1872000"/>
          </a:xfrm>
          <a:prstGeom prst="rect">
            <a:avLst/>
          </a:prstGeom>
          <a:solidFill>
            <a:srgbClr val="E9EDEE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5" name="Google Shape;825;p47"/>
          <p:cNvSpPr/>
          <p:nvPr/>
        </p:nvSpPr>
        <p:spPr>
          <a:xfrm>
            <a:off x="763375" y="2186800"/>
            <a:ext cx="1897200" cy="204300"/>
          </a:xfrm>
          <a:prstGeom prst="rect">
            <a:avLst/>
          </a:prstGeom>
          <a:solidFill>
            <a:srgbClr val="E9EDEE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6" name="Google Shape;826;p47"/>
          <p:cNvSpPr/>
          <p:nvPr/>
        </p:nvSpPr>
        <p:spPr>
          <a:xfrm>
            <a:off x="4968000" y="1456950"/>
            <a:ext cx="3769200" cy="3020400"/>
          </a:xfrm>
          <a:prstGeom prst="rect">
            <a:avLst/>
          </a:prstGeom>
          <a:solidFill>
            <a:srgbClr val="E2EAF7"/>
          </a:solidFill>
          <a:ln w="952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Beta-blocker toxicity</a:t>
            </a:r>
            <a:endParaRPr sz="18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MICU suspected beta-blocker toxicity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Renally cleared (so </a:t>
            </a: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buildup w/o HD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Clinical presentation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Bradycardia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w/ </a:t>
            </a: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hypotension</a:t>
            </a:r>
            <a:endParaRPr sz="1200" b="1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Hypothermia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Altered mental status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/ seizures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Bronchospasm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w/ </a:t>
            </a: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respiratory depression </a:t>
            </a:r>
            <a:endParaRPr sz="1200" b="1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Responded well to treatment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50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But she still </a:t>
            </a:r>
            <a:r>
              <a:rPr lang="en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does have an infection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832" name="Google Shape;832;p48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3" name="Google Shape;833;p48"/>
          <p:cNvSpPr/>
          <p:nvPr/>
        </p:nvSpPr>
        <p:spPr>
          <a:xfrm>
            <a:off x="1847150" y="1827400"/>
            <a:ext cx="2506200" cy="885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839" name="Google Shape;839;p49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40" name="Google Shape;840;p49"/>
          <p:cNvSpPr/>
          <p:nvPr/>
        </p:nvSpPr>
        <p:spPr>
          <a:xfrm>
            <a:off x="1847150" y="1827400"/>
            <a:ext cx="2506200" cy="885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846" name="Google Shape;846;p50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47" name="Google Shape;847;p50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8" name="Google Shape;848;p50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854" name="Google Shape;854;p51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5" name="Google Shape;855;p51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6" name="Google Shape;8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401" y="487350"/>
            <a:ext cx="7602500" cy="46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51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863" name="Google Shape;863;p52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4" name="Google Shape;864;p52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5" name="Google Shape;865;p52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p52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7" name="Google Shape;867;p52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52"/>
          <p:cNvSpPr/>
          <p:nvPr/>
        </p:nvSpPr>
        <p:spPr>
          <a:xfrm>
            <a:off x="613075" y="2766075"/>
            <a:ext cx="2341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Diagnosed </a:t>
            </a:r>
            <a:r>
              <a:rPr lang="en" b="1"/>
              <a:t>7 years ago</a:t>
            </a:r>
            <a:r>
              <a:rPr lang="en"/>
              <a:t>; RF unprofessional tattoos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followed at CAMC in the past (records not available for review)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Has </a:t>
            </a:r>
            <a:r>
              <a:rPr lang="en" b="1"/>
              <a:t>not seen CAMC in </a:t>
            </a:r>
            <a:r>
              <a:rPr lang="en" b="1">
                <a:solidFill>
                  <a:srgbClr val="3B71CA"/>
                </a:solidFill>
              </a:rPr>
              <a:t>over a year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Currently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Currently asymptomatic</a:t>
            </a:r>
            <a:r>
              <a:rPr lang="en"/>
              <a:t> (ROS negative)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known history of OIs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MFM notes indicate patient believes "</a:t>
            </a:r>
            <a:r>
              <a:rPr lang="en" b="1">
                <a:solidFill>
                  <a:srgbClr val="3B71CA"/>
                </a:solidFill>
              </a:rPr>
              <a:t>she feels fine &amp; doesn't need ART</a:t>
            </a:r>
            <a:r>
              <a:rPr lang="en"/>
              <a:t>"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States her two living kids and partner </a:t>
            </a:r>
            <a:r>
              <a:rPr lang="en" b="1"/>
              <a:t>are HIV negative</a:t>
            </a:r>
            <a:endParaRPr b="1"/>
          </a:p>
        </p:txBody>
      </p:sp>
      <p:sp>
        <p:nvSpPr>
          <p:cNvPr id="112" name="Google Shape;112;p17"/>
          <p:cNvSpPr/>
          <p:nvPr/>
        </p:nvSpPr>
        <p:spPr>
          <a:xfrm>
            <a:off x="684750" y="1974600"/>
            <a:ext cx="7733400" cy="22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874" name="Google Shape;874;p53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5" name="Google Shape;875;p53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6" name="Google Shape;876;p53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7" name="Google Shape;877;p53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78" name="Google Shape;878;p53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9" name="Google Shape;879;p53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0" name="Google Shape;880;p53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1" name="Google Shape;881;p53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887" name="Google Shape;887;p54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88" name="Google Shape;888;p54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p54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54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91" name="Google Shape;891;p54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2" name="Google Shape;892;p54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3" name="Google Shape;893;p54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54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900" name="Google Shape;900;p55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" name="Google Shape;901;p55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55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04" name="Google Shape;904;p55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05" name="Google Shape;905;p55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06" name="Google Shape;906;p55"/>
          <p:cNvGraphicFramePr/>
          <p:nvPr/>
        </p:nvGraphicFramePr>
        <p:xfrm>
          <a:off x="4655313" y="2842837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cultures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blood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7" name="Google Shape;907;p55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8" name="Google Shape;908;p55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9" name="Google Shape;909;p55"/>
          <p:cNvSpPr/>
          <p:nvPr/>
        </p:nvSpPr>
        <p:spPr>
          <a:xfrm>
            <a:off x="661975" y="4035675"/>
            <a:ext cx="38526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915" name="Google Shape;915;p56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6" name="Google Shape;916;p56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56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8" name="Google Shape;918;p56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19" name="Google Shape;919;p56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20" name="Google Shape;920;p56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21" name="Google Shape;921;p56"/>
          <p:cNvGraphicFramePr/>
          <p:nvPr/>
        </p:nvGraphicFramePr>
        <p:xfrm>
          <a:off x="4655313" y="2842837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cultures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blood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2" name="Google Shape;922;p56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3" name="Google Shape;923;p56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p56"/>
          <p:cNvSpPr/>
          <p:nvPr/>
        </p:nvSpPr>
        <p:spPr>
          <a:xfrm>
            <a:off x="661975" y="4035675"/>
            <a:ext cx="38526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930" name="Google Shape;930;p57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1" name="Google Shape;931;p57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2" name="Google Shape;932;p57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3" name="Google Shape;933;p57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34" name="Google Shape;934;p57"/>
          <p:cNvGraphicFramePr/>
          <p:nvPr/>
        </p:nvGraphicFramePr>
        <p:xfrm>
          <a:off x="4655313" y="3834050"/>
          <a:ext cx="218460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fungal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CrAg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AspGM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Fungitell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35" name="Google Shape;935;p57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36" name="Google Shape;936;p57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37" name="Google Shape;937;p57"/>
          <p:cNvGraphicFramePr/>
          <p:nvPr/>
        </p:nvGraphicFramePr>
        <p:xfrm>
          <a:off x="4655313" y="2842837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cultures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blood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8" name="Google Shape;938;p57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p57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p57"/>
          <p:cNvSpPr/>
          <p:nvPr/>
        </p:nvSpPr>
        <p:spPr>
          <a:xfrm>
            <a:off x="661975" y="4035675"/>
            <a:ext cx="38526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1" name="Google Shape;941;p57"/>
          <p:cNvSpPr/>
          <p:nvPr/>
        </p:nvSpPr>
        <p:spPr>
          <a:xfrm>
            <a:off x="4572000" y="2766075"/>
            <a:ext cx="23961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5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947" name="Google Shape;947;p58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8" name="Google Shape;948;p58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9" name="Google Shape;949;p58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0" name="Google Shape;950;p58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51" name="Google Shape;951;p58"/>
          <p:cNvGraphicFramePr/>
          <p:nvPr/>
        </p:nvGraphicFramePr>
        <p:xfrm>
          <a:off x="4655313" y="3834050"/>
          <a:ext cx="218460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fungal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CrAg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AspGM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Fungitell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&lt;31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52" name="Google Shape;952;p58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53" name="Google Shape;953;p58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54" name="Google Shape;954;p58"/>
          <p:cNvGraphicFramePr/>
          <p:nvPr/>
        </p:nvGraphicFramePr>
        <p:xfrm>
          <a:off x="4655313" y="2842837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cultures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blood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5" name="Google Shape;955;p58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6" name="Google Shape;956;p58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7" name="Google Shape;957;p58"/>
          <p:cNvSpPr/>
          <p:nvPr/>
        </p:nvSpPr>
        <p:spPr>
          <a:xfrm>
            <a:off x="661975" y="4035675"/>
            <a:ext cx="38526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8" name="Google Shape;958;p58"/>
          <p:cNvSpPr/>
          <p:nvPr/>
        </p:nvSpPr>
        <p:spPr>
          <a:xfrm>
            <a:off x="4572000" y="2766075"/>
            <a:ext cx="23961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5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964" name="Google Shape;964;p59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5" name="Google Shape;965;p59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6" name="Google Shape;966;p59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7" name="Google Shape;967;p59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68" name="Google Shape;968;p59"/>
          <p:cNvGraphicFramePr/>
          <p:nvPr/>
        </p:nvGraphicFramePr>
        <p:xfrm>
          <a:off x="4655313" y="3834050"/>
          <a:ext cx="218460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fungal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CrAg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AspGM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Fungitell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&lt;31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9" name="Google Shape;969;p59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70" name="Google Shape;970;p59"/>
          <p:cNvGraphicFramePr/>
          <p:nvPr/>
        </p:nvGraphicFramePr>
        <p:xfrm>
          <a:off x="5476538" y="1257875"/>
          <a:ext cx="2184600" cy="14047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Urine Strep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uLegionella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71" name="Google Shape;971;p59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72" name="Google Shape;972;p59"/>
          <p:cNvGraphicFramePr/>
          <p:nvPr/>
        </p:nvGraphicFramePr>
        <p:xfrm>
          <a:off x="4655313" y="2842837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cultures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blood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3" name="Google Shape;973;p59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p59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5" name="Google Shape;975;p59"/>
          <p:cNvSpPr/>
          <p:nvPr/>
        </p:nvSpPr>
        <p:spPr>
          <a:xfrm>
            <a:off x="661975" y="4035675"/>
            <a:ext cx="38526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6" name="Google Shape;976;p59"/>
          <p:cNvSpPr/>
          <p:nvPr/>
        </p:nvSpPr>
        <p:spPr>
          <a:xfrm>
            <a:off x="4572000" y="2766075"/>
            <a:ext cx="2396100" cy="2318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6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982" name="Google Shape;982;p60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3" name="Google Shape;983;p60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4" name="Google Shape;984;p60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5" name="Google Shape;985;p60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86" name="Google Shape;986;p60"/>
          <p:cNvGraphicFramePr/>
          <p:nvPr/>
        </p:nvGraphicFramePr>
        <p:xfrm>
          <a:off x="4655313" y="3834050"/>
          <a:ext cx="218460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fungal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CrAg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AspGM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Fungitell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&lt;31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87" name="Google Shape;987;p60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8" name="Google Shape;988;p60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9" name="Google Shape;989;p60"/>
          <p:cNvGraphicFramePr/>
          <p:nvPr/>
        </p:nvGraphicFramePr>
        <p:xfrm>
          <a:off x="4655313" y="2842837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cultures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blood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0" name="Google Shape;990;p60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p60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p60"/>
          <p:cNvSpPr/>
          <p:nvPr/>
        </p:nvSpPr>
        <p:spPr>
          <a:xfrm>
            <a:off x="661975" y="4035675"/>
            <a:ext cx="38526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3" name="Google Shape;993;p60"/>
          <p:cNvSpPr/>
          <p:nvPr/>
        </p:nvSpPr>
        <p:spPr>
          <a:xfrm>
            <a:off x="4572000" y="2766075"/>
            <a:ext cx="2396100" cy="2318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94" name="Google Shape;994;p60"/>
          <p:cNvGraphicFramePr/>
          <p:nvPr/>
        </p:nvGraphicFramePr>
        <p:xfrm>
          <a:off x="5476538" y="1257875"/>
          <a:ext cx="2184600" cy="14047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A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Urine Strep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uLegionella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1"/>
          <p:cNvSpPr/>
          <p:nvPr/>
        </p:nvSpPr>
        <p:spPr>
          <a:xfrm>
            <a:off x="5469950" y="1234125"/>
            <a:ext cx="21912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0" name="Google Shape;1000;p6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1001" name="Google Shape;1001;p61"/>
          <p:cNvGraphicFramePr/>
          <p:nvPr/>
        </p:nvGraphicFramePr>
        <p:xfrm>
          <a:off x="729313" y="1393075"/>
          <a:ext cx="4508850" cy="126957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since diagnosis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Dx: ESRD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16.5 yr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@WVU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738 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38,100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16,200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02" name="Google Shape;1002;p61"/>
          <p:cNvSpPr/>
          <p:nvPr/>
        </p:nvSpPr>
        <p:spPr>
          <a:xfrm>
            <a:off x="729450" y="2842153"/>
            <a:ext cx="2184600" cy="1133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CT C/A/P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Subtle groundglass nodule and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opacities in the RLL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may represent infectious / inflammatory process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3" name="Google Shape;1003;p61"/>
          <p:cNvSpPr/>
          <p:nvPr/>
        </p:nvSpPr>
        <p:spPr>
          <a:xfrm>
            <a:off x="2974999" y="2842151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MRI brain W/WO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4" name="Google Shape;1004;p61"/>
          <p:cNvSpPr/>
          <p:nvPr/>
        </p:nvSpPr>
        <p:spPr>
          <a:xfrm>
            <a:off x="2974999" y="3440426"/>
            <a:ext cx="15000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TTE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Unremarkable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05" name="Google Shape;1005;p61"/>
          <p:cNvGraphicFramePr/>
          <p:nvPr/>
        </p:nvGraphicFramePr>
        <p:xfrm>
          <a:off x="4655313" y="3834050"/>
          <a:ext cx="2184600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fungal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CrAg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AspGM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Fungitell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&lt;31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6" name="Google Shape;1006;p61"/>
          <p:cNvGraphicFramePr/>
          <p:nvPr/>
        </p:nvGraphicFramePr>
        <p:xfrm>
          <a:off x="1007988" y="4115000"/>
          <a:ext cx="1614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screen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wnl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7" name="Google Shape;1007;p61"/>
          <p:cNvGraphicFramePr/>
          <p:nvPr/>
        </p:nvGraphicFramePr>
        <p:xfrm>
          <a:off x="2785313" y="4115000"/>
          <a:ext cx="15000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Spirochetes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8" name="Google Shape;1008;p61"/>
          <p:cNvGraphicFramePr/>
          <p:nvPr/>
        </p:nvGraphicFramePr>
        <p:xfrm>
          <a:off x="4655313" y="2842837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cultures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blood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9" name="Google Shape;1009;p61"/>
          <p:cNvSpPr/>
          <p:nvPr/>
        </p:nvSpPr>
        <p:spPr>
          <a:xfrm>
            <a:off x="7084475" y="2806875"/>
            <a:ext cx="1832400" cy="935100"/>
          </a:xfrm>
          <a:prstGeom prst="rect">
            <a:avLst/>
          </a:prstGeom>
          <a:solidFill>
            <a:srgbClr val="E2EAF7"/>
          </a:solidFill>
          <a:ln w="952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Sputum Cx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1+ E cloacae (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1+ Kleb pneumo (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CRE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1+ Pseudomonas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61"/>
          <p:cNvSpPr/>
          <p:nvPr/>
        </p:nvSpPr>
        <p:spPr>
          <a:xfrm>
            <a:off x="522500" y="1307900"/>
            <a:ext cx="4851900" cy="140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1" name="Google Shape;1011;p61"/>
          <p:cNvSpPr/>
          <p:nvPr/>
        </p:nvSpPr>
        <p:spPr>
          <a:xfrm>
            <a:off x="613075" y="2766075"/>
            <a:ext cx="3958800" cy="12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61"/>
          <p:cNvSpPr/>
          <p:nvPr/>
        </p:nvSpPr>
        <p:spPr>
          <a:xfrm>
            <a:off x="661975" y="4035675"/>
            <a:ext cx="3852600" cy="99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p61"/>
          <p:cNvSpPr/>
          <p:nvPr/>
        </p:nvSpPr>
        <p:spPr>
          <a:xfrm>
            <a:off x="4572000" y="2766075"/>
            <a:ext cx="2396100" cy="2318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14" name="Google Shape;1014;p61"/>
          <p:cNvGraphicFramePr/>
          <p:nvPr/>
        </p:nvGraphicFramePr>
        <p:xfrm>
          <a:off x="5476538" y="1257875"/>
          <a:ext cx="2184600" cy="14047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A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Urine Strep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uLegionella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15" name="Google Shape;1015;p61"/>
          <p:cNvCxnSpPr>
            <a:stCxn id="999" idx="3"/>
            <a:endCxn id="1009" idx="0"/>
          </p:cNvCxnSpPr>
          <p:nvPr/>
        </p:nvCxnSpPr>
        <p:spPr>
          <a:xfrm>
            <a:off x="7661150" y="1948425"/>
            <a:ext cx="339600" cy="8586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1021" name="Google Shape;1021;p62"/>
          <p:cNvGraphicFramePr/>
          <p:nvPr/>
        </p:nvGraphicFramePr>
        <p:xfrm>
          <a:off x="690250" y="1521125"/>
          <a:ext cx="5541800" cy="309332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 Cx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 cloacae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Kleb pneumo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Pseudomonas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Pip/tazo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Cefepime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SDD (8)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(2)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Ceftazidime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Meropenem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Ceftaz/avibactam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Ceftolozane/tazo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Levofloxacin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Ciprofloxacin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Gentamicin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Diagnosed </a:t>
            </a:r>
            <a:r>
              <a:rPr lang="en" b="1"/>
              <a:t>7 years ago</a:t>
            </a:r>
            <a:r>
              <a:rPr lang="en"/>
              <a:t>; RF unprofessional tattoos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followed at CAMC in the past (records not available for review)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Has </a:t>
            </a:r>
            <a:r>
              <a:rPr lang="en" b="1"/>
              <a:t>not seen CAMC in </a:t>
            </a:r>
            <a:r>
              <a:rPr lang="en" b="1">
                <a:solidFill>
                  <a:srgbClr val="3B71CA"/>
                </a:solidFill>
              </a:rPr>
              <a:t>over a year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Currently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Currently asymptomatic</a:t>
            </a:r>
            <a:r>
              <a:rPr lang="en"/>
              <a:t> (ROS negative)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known history of OIs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MFM notes indicate patient believes "</a:t>
            </a:r>
            <a:r>
              <a:rPr lang="en" b="1">
                <a:solidFill>
                  <a:srgbClr val="3B71CA"/>
                </a:solidFill>
              </a:rPr>
              <a:t>she feels fine &amp; doesn't need ART</a:t>
            </a:r>
            <a:r>
              <a:rPr lang="en"/>
              <a:t>"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States her two living kids and partner </a:t>
            </a:r>
            <a:r>
              <a:rPr lang="en" b="1"/>
              <a:t>are HIV negative</a:t>
            </a:r>
            <a:endParaRPr b="1"/>
          </a:p>
        </p:txBody>
      </p:sp>
      <p:sp>
        <p:nvSpPr>
          <p:cNvPr id="119" name="Google Shape;119;p18"/>
          <p:cNvSpPr/>
          <p:nvPr/>
        </p:nvSpPr>
        <p:spPr>
          <a:xfrm>
            <a:off x="684750" y="2993750"/>
            <a:ext cx="7733400" cy="12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729450" y="1428775"/>
            <a:ext cx="7511400" cy="53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6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graphicFrame>
        <p:nvGraphicFramePr>
          <p:cNvPr id="1027" name="Google Shape;1027;p63"/>
          <p:cNvGraphicFramePr/>
          <p:nvPr/>
        </p:nvGraphicFramePr>
        <p:xfrm>
          <a:off x="690250" y="1521125"/>
          <a:ext cx="5541800" cy="309332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 Cx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 cloacae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Kleb pneumo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Pseudomonas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Pip/tazo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Cefepime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SDD (8)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(2)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Ceftazidime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Meropenem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Ceftaz/avibactam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Ceftolozane/tazo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Levofloxacin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Ciprofloxacin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Gentamicin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6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sp>
        <p:nvSpPr>
          <p:cNvPr id="1033" name="Google Shape;1033;p64"/>
          <p:cNvSpPr/>
          <p:nvPr/>
        </p:nvSpPr>
        <p:spPr>
          <a:xfrm>
            <a:off x="6667925" y="2006025"/>
            <a:ext cx="21912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34" name="Google Shape;1034;p64"/>
          <p:cNvGraphicFramePr/>
          <p:nvPr/>
        </p:nvGraphicFramePr>
        <p:xfrm>
          <a:off x="6674513" y="2029775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A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uLegionella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NDM?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5" name="Google Shape;1035;p64"/>
          <p:cNvGraphicFramePr/>
          <p:nvPr/>
        </p:nvGraphicFramePr>
        <p:xfrm>
          <a:off x="690250" y="1521125"/>
          <a:ext cx="5541800" cy="309332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 Cx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 cloacae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Kleb pneumo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Pseudomonas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Pip/tazo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Cefepime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SDD (8)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(2)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Ceftazidime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Meropenem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Ceftaz/avibactam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Ceftolozane/tazo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Levofloxacin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Ciprofloxacin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Gentamicin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/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6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sp>
        <p:nvSpPr>
          <p:cNvPr id="1041" name="Google Shape;1041;p65"/>
          <p:cNvSpPr/>
          <p:nvPr/>
        </p:nvSpPr>
        <p:spPr>
          <a:xfrm>
            <a:off x="6667925" y="2006025"/>
            <a:ext cx="21912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42" name="Google Shape;1042;p65"/>
          <p:cNvGraphicFramePr/>
          <p:nvPr/>
        </p:nvGraphicFramePr>
        <p:xfrm>
          <a:off x="6674513" y="2029775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A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uLegionella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NDM?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3" name="Google Shape;1043;p65"/>
          <p:cNvGraphicFramePr/>
          <p:nvPr/>
        </p:nvGraphicFramePr>
        <p:xfrm>
          <a:off x="690250" y="1521125"/>
          <a:ext cx="5541800" cy="309332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 Cx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 cloacae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Kleb pneumo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Pseudomonas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Pip/tazo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Cefepime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SDD (8)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(2)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Ceftazidime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Meropenem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Ceftaz/avibactam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Ceftolozane/tazo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Levofloxacin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(&lt;0.12)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(&lt;0.12)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(1)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Ciprofloxacin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(0.5)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Gentamicin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6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Workup</a:t>
            </a:r>
            <a:endParaRPr/>
          </a:p>
        </p:txBody>
      </p:sp>
      <p:sp>
        <p:nvSpPr>
          <p:cNvPr id="1049" name="Google Shape;1049;p66"/>
          <p:cNvSpPr/>
          <p:nvPr/>
        </p:nvSpPr>
        <p:spPr>
          <a:xfrm>
            <a:off x="6902525" y="3447525"/>
            <a:ext cx="1722000" cy="3498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EKG: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QTc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490s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(x2)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6667925" y="2006025"/>
            <a:ext cx="21912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51" name="Google Shape;1051;p66"/>
          <p:cNvGraphicFramePr/>
          <p:nvPr/>
        </p:nvGraphicFramePr>
        <p:xfrm>
          <a:off x="6674513" y="2029775"/>
          <a:ext cx="2184600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A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uLegionella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F5A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NDM?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2" name="Google Shape;1052;p66"/>
          <p:cNvGraphicFramePr/>
          <p:nvPr/>
        </p:nvGraphicFramePr>
        <p:xfrm>
          <a:off x="690250" y="1521125"/>
          <a:ext cx="5541800" cy="309332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 Cx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 cloacae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Kleb pneumo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Pseudomonas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Pip/tazo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Cefepime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SDD (8)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(2)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Ceftazidime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Meropenem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Ceftaz/avibactam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Ceftolozane/tazo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Levofloxacin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(&lt;0.12)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(&lt;0.12)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(1)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Ciprofloxacin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(0.5)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Gentamicin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053" name="Google Shape;1053;p66"/>
          <p:cNvCxnSpPr>
            <a:stCxn id="1050" idx="2"/>
            <a:endCxn id="1049" idx="0"/>
          </p:cNvCxnSpPr>
          <p:nvPr/>
        </p:nvCxnSpPr>
        <p:spPr>
          <a:xfrm>
            <a:off x="7763525" y="2877225"/>
            <a:ext cx="0" cy="5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4" name="Google Shape;1054;p66"/>
          <p:cNvSpPr/>
          <p:nvPr/>
        </p:nvSpPr>
        <p:spPr>
          <a:xfrm>
            <a:off x="555850" y="1474875"/>
            <a:ext cx="5722500" cy="2271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5" name="Google Shape;1055;p66"/>
          <p:cNvSpPr/>
          <p:nvPr/>
        </p:nvSpPr>
        <p:spPr>
          <a:xfrm>
            <a:off x="555850" y="4324750"/>
            <a:ext cx="5722500" cy="359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use a quinolone?</a:t>
            </a:r>
            <a:endParaRPr/>
          </a:p>
        </p:txBody>
      </p:sp>
      <p:sp>
        <p:nvSpPr>
          <p:cNvPr id="1061" name="Google Shape;1061;p67"/>
          <p:cNvSpPr txBox="1">
            <a:spLocks noGrp="1"/>
          </p:cNvSpPr>
          <p:nvPr>
            <p:ph type="body" idx="1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Remember, she came in for heart stuff…</a:t>
            </a:r>
            <a:endParaRPr/>
          </a:p>
        </p:txBody>
      </p:sp>
      <p:sp>
        <p:nvSpPr>
          <p:cNvPr id="1062" name="Google Shape;1062;p67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1068" name="Google Shape;1068;p6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were actually consulted </a:t>
            </a:r>
            <a:r>
              <a:rPr lang="en" b="1"/>
              <a:t>asking if we </a:t>
            </a:r>
            <a:r>
              <a:rPr lang="en" b="1">
                <a:solidFill>
                  <a:srgbClr val="896110"/>
                </a:solidFill>
              </a:rPr>
              <a:t>should resume Biktarvy</a:t>
            </a:r>
            <a:endParaRPr b="1">
              <a:solidFill>
                <a:srgbClr val="89611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During her prior hospital stay (OSF), infectious diseases there did an extensive workup for opportunistic infections (including a Karius?)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Seemed like she had been taking her Biktarvy since that discharge (was at a SNF)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14A44D"/>
                </a:solidFill>
              </a:rPr>
              <a:t>Resumed Biktarvy</a:t>
            </a:r>
            <a:r>
              <a:rPr lang="en"/>
              <a:t> 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Treated pneumonia</a:t>
            </a:r>
            <a:r>
              <a:rPr lang="en"/>
              <a:t> (both CRE and legionella) with </a:t>
            </a:r>
            <a:r>
              <a:rPr lang="en" b="1">
                <a:solidFill>
                  <a:srgbClr val="DF382C"/>
                </a:solidFill>
              </a:rPr>
              <a:t>levofloxacin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QTc was fine on treatment</a:t>
            </a:r>
            <a:endParaRPr/>
          </a:p>
        </p:txBody>
      </p:sp>
      <p:sp>
        <p:nvSpPr>
          <p:cNvPr id="1069" name="Google Shape;1069;p68"/>
          <p:cNvSpPr/>
          <p:nvPr/>
        </p:nvSpPr>
        <p:spPr>
          <a:xfrm>
            <a:off x="772325" y="1711850"/>
            <a:ext cx="6895200" cy="169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6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1075" name="Google Shape;1075;p6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were actually consulted </a:t>
            </a:r>
            <a:r>
              <a:rPr lang="en" b="1"/>
              <a:t>asking if we </a:t>
            </a:r>
            <a:r>
              <a:rPr lang="en" b="1">
                <a:solidFill>
                  <a:srgbClr val="896110"/>
                </a:solidFill>
              </a:rPr>
              <a:t>should resume Biktarvy</a:t>
            </a:r>
            <a:endParaRPr b="1">
              <a:solidFill>
                <a:srgbClr val="89611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During her prior hospital stay (OSF), infectious diseases there did an extensive workup for opportunistic infections (including a Karius?)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Seemed like she had been taking her Biktarvy since that discharge (was at a SNF)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14A44D"/>
                </a:solidFill>
              </a:rPr>
              <a:t>Resumed Biktarvy</a:t>
            </a:r>
            <a:r>
              <a:rPr lang="en"/>
              <a:t> 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Treated pneumonia</a:t>
            </a:r>
            <a:r>
              <a:rPr lang="en"/>
              <a:t> (both CRE and legionella) with </a:t>
            </a:r>
            <a:r>
              <a:rPr lang="en" b="1">
                <a:solidFill>
                  <a:srgbClr val="DF382C"/>
                </a:solidFill>
              </a:rPr>
              <a:t>levofloxacin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QTc was fine on treatment</a:t>
            </a:r>
            <a:endParaRPr/>
          </a:p>
        </p:txBody>
      </p:sp>
      <p:sp>
        <p:nvSpPr>
          <p:cNvPr id="1076" name="Google Shape;1076;p69"/>
          <p:cNvSpPr/>
          <p:nvPr/>
        </p:nvSpPr>
        <p:spPr>
          <a:xfrm>
            <a:off x="772325" y="2309000"/>
            <a:ext cx="6735900" cy="10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7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1082" name="Google Shape;1082;p70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were actually consulted </a:t>
            </a:r>
            <a:r>
              <a:rPr lang="en" b="1"/>
              <a:t>asking if we </a:t>
            </a:r>
            <a:r>
              <a:rPr lang="en" b="1">
                <a:solidFill>
                  <a:srgbClr val="896110"/>
                </a:solidFill>
              </a:rPr>
              <a:t>should resume Biktarvy</a:t>
            </a:r>
            <a:endParaRPr b="1">
              <a:solidFill>
                <a:srgbClr val="89611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During her prior hospital stay (OSF), infectious diseases there did an extensive workup for opportunistic infections (including a Karius?)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Seemed like she had been taking her Biktarvy since that discharge (was at a SNF)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14A44D"/>
                </a:solidFill>
              </a:rPr>
              <a:t>Resumed Biktarvy</a:t>
            </a:r>
            <a:r>
              <a:rPr lang="en"/>
              <a:t> 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Treated pneumonia</a:t>
            </a:r>
            <a:r>
              <a:rPr lang="en"/>
              <a:t> (both CRE and legionella) with </a:t>
            </a:r>
            <a:r>
              <a:rPr lang="en" b="1">
                <a:solidFill>
                  <a:srgbClr val="DF382C"/>
                </a:solidFill>
              </a:rPr>
              <a:t>levofloxacin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QTc was fine on treatment</a:t>
            </a:r>
            <a:endParaRPr/>
          </a:p>
        </p:txBody>
      </p:sp>
      <p:sp>
        <p:nvSpPr>
          <p:cNvPr id="1083" name="Google Shape;1083;p70"/>
          <p:cNvSpPr/>
          <p:nvPr/>
        </p:nvSpPr>
        <p:spPr>
          <a:xfrm>
            <a:off x="772325" y="2571750"/>
            <a:ext cx="6735900" cy="8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7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1089" name="Google Shape;1089;p7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were actually consulted </a:t>
            </a:r>
            <a:r>
              <a:rPr lang="en" b="1"/>
              <a:t>asking if we </a:t>
            </a:r>
            <a:r>
              <a:rPr lang="en" b="1">
                <a:solidFill>
                  <a:srgbClr val="896110"/>
                </a:solidFill>
              </a:rPr>
              <a:t>should resume Biktarvy</a:t>
            </a:r>
            <a:endParaRPr b="1">
              <a:solidFill>
                <a:srgbClr val="89611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During her prior hospital stay (OSF), infectious diseases there did an extensive workup for opportunistic infections (including a Karius?)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Seemed like she had been taking her Biktarvy since that discharge (was at a SNF)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14A44D"/>
                </a:solidFill>
              </a:rPr>
              <a:t>Resumed Biktarvy</a:t>
            </a:r>
            <a:r>
              <a:rPr lang="en"/>
              <a:t> 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Treated pneumonia</a:t>
            </a:r>
            <a:r>
              <a:rPr lang="en"/>
              <a:t> (both CRE and legionella) with </a:t>
            </a:r>
            <a:r>
              <a:rPr lang="en" b="1">
                <a:solidFill>
                  <a:srgbClr val="DF382C"/>
                </a:solidFill>
              </a:rPr>
              <a:t>levofloxacin</a:t>
            </a:r>
            <a:endParaRPr b="1">
              <a:solidFill>
                <a:srgbClr val="DF382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QTc was fine on treatment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7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 b="0"/>
          </a:p>
        </p:txBody>
      </p:sp>
      <p:sp>
        <p:nvSpPr>
          <p:cNvPr id="1095" name="Google Shape;1095;p72"/>
          <p:cNvSpPr txBox="1"/>
          <p:nvPr/>
        </p:nvSpPr>
        <p:spPr>
          <a:xfrm>
            <a:off x="5681275" y="3837950"/>
            <a:ext cx="2279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Links to articles discussed here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6" name="Google Shape;1096;p72" title="frame (10).png"/>
          <p:cNvPicPr preferRelativeResize="0"/>
          <p:nvPr/>
        </p:nvPicPr>
        <p:blipFill rotWithShape="1">
          <a:blip r:embed="rId3">
            <a:alphaModFix/>
          </a:blip>
          <a:srcRect l="12365" t="11441" r="11773" b="11824"/>
          <a:stretch/>
        </p:blipFill>
        <p:spPr>
          <a:xfrm>
            <a:off x="5694025" y="1344850"/>
            <a:ext cx="2279700" cy="230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Diagnosed </a:t>
            </a:r>
            <a:r>
              <a:rPr lang="en" b="1"/>
              <a:t>7 years ago</a:t>
            </a:r>
            <a:r>
              <a:rPr lang="en"/>
              <a:t>; RF unprofessional tattoos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followed at CAMC in the past (records not available for review)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Has </a:t>
            </a:r>
            <a:r>
              <a:rPr lang="en" b="1"/>
              <a:t>not seen CAMC in </a:t>
            </a:r>
            <a:r>
              <a:rPr lang="en" b="1">
                <a:solidFill>
                  <a:srgbClr val="3B71CA"/>
                </a:solidFill>
              </a:rPr>
              <a:t>over a year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Currently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Currently asymptomatic</a:t>
            </a:r>
            <a:r>
              <a:rPr lang="en"/>
              <a:t> (ROS negative)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known history of OIs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MFM notes indicate patient believes "</a:t>
            </a:r>
            <a:r>
              <a:rPr lang="en" b="1">
                <a:solidFill>
                  <a:srgbClr val="3B71CA"/>
                </a:solidFill>
              </a:rPr>
              <a:t>she feels fine &amp; doesn't need ART</a:t>
            </a:r>
            <a:r>
              <a:rPr lang="en"/>
              <a:t>"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States her two living kids and partner </a:t>
            </a:r>
            <a:r>
              <a:rPr lang="en" b="1"/>
              <a:t>are HIV negative</a:t>
            </a:r>
            <a:endParaRPr b="1"/>
          </a:p>
        </p:txBody>
      </p:sp>
      <p:sp>
        <p:nvSpPr>
          <p:cNvPr id="127" name="Google Shape;127;p19"/>
          <p:cNvSpPr/>
          <p:nvPr/>
        </p:nvSpPr>
        <p:spPr>
          <a:xfrm>
            <a:off x="684750" y="3543125"/>
            <a:ext cx="7733400" cy="6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729450" y="1428775"/>
            <a:ext cx="7527300" cy="152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102" name="Google Shape;1102;p7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 non-progressors &amp; elite controllers</a:t>
            </a:r>
            <a:endParaRPr/>
          </a:p>
        </p:txBody>
      </p:sp>
      <p:sp>
        <p:nvSpPr>
          <p:cNvPr id="1103" name="Google Shape;1103;p73"/>
          <p:cNvSpPr txBox="1">
            <a:spLocks noGrp="1"/>
          </p:cNvSpPr>
          <p:nvPr>
            <p:ph type="body" idx="2"/>
          </p:nvPr>
        </p:nvSpPr>
        <p:spPr>
          <a:xfrm>
            <a:off x="5174225" y="423575"/>
            <a:ext cx="3604500" cy="45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0495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Define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(EC) and </a:t>
            </a: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 (LTNP)</a:t>
            </a:r>
            <a:endParaRPr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Distinguish between</a:t>
            </a:r>
            <a:r>
              <a:rPr lang="en" b="1">
                <a:solidFill>
                  <a:schemeClr val="dk2"/>
                </a:solidFill>
              </a:rPr>
              <a:t> </a:t>
            </a:r>
            <a:r>
              <a:rPr lang="en" b="1">
                <a:solidFill>
                  <a:schemeClr val="dk2"/>
                </a:solidFill>
                <a:highlight>
                  <a:srgbClr val="F0E6F5"/>
                </a:highlight>
              </a:rPr>
              <a:t>immunologic control</a:t>
            </a:r>
            <a:r>
              <a:rPr lang="en">
                <a:solidFill>
                  <a:schemeClr val="dk2"/>
                </a:solidFill>
              </a:rPr>
              <a:t> and </a:t>
            </a:r>
            <a:r>
              <a:rPr lang="en" b="1">
                <a:solidFill>
                  <a:schemeClr val="dk2"/>
                </a:solidFill>
                <a:highlight>
                  <a:srgbClr val="DCF1E4"/>
                </a:highlight>
              </a:rPr>
              <a:t>virologic control</a:t>
            </a:r>
            <a:endParaRPr b="1">
              <a:solidFill>
                <a:schemeClr val="dk2"/>
              </a:solidFill>
              <a:highlight>
                <a:srgbClr val="DCF1E4"/>
              </a:highlight>
            </a:endParaRPr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Contrast the </a:t>
            </a:r>
            <a:r>
              <a:rPr lang="en" b="1">
                <a:solidFill>
                  <a:srgbClr val="DF382C"/>
                </a:solidFill>
              </a:rPr>
              <a:t>natural history</a:t>
            </a:r>
            <a:r>
              <a:rPr lang="en">
                <a:solidFill>
                  <a:schemeClr val="dk2"/>
                </a:solidFill>
              </a:rPr>
              <a:t> of these conditions </a:t>
            </a:r>
            <a:endParaRPr>
              <a:solidFill>
                <a:schemeClr val="dk2"/>
              </a:solidFill>
            </a:endParaRPr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Describe the </a:t>
            </a:r>
            <a:r>
              <a:rPr lang="en" b="1">
                <a:solidFill>
                  <a:schemeClr val="dk2"/>
                </a:solidFill>
              </a:rPr>
              <a:t>rates </a:t>
            </a:r>
            <a:r>
              <a:rPr lang="en">
                <a:solidFill>
                  <a:schemeClr val="dk2"/>
                </a:solidFill>
              </a:rPr>
              <a:t>and </a:t>
            </a:r>
            <a:r>
              <a:rPr lang="en" b="1">
                <a:solidFill>
                  <a:srgbClr val="DF382C"/>
                </a:solidFill>
              </a:rPr>
              <a:t>risk factors for progression</a:t>
            </a:r>
            <a:endParaRPr b="1">
              <a:solidFill>
                <a:srgbClr val="DF382C"/>
              </a:solidFill>
            </a:endParaRPr>
          </a:p>
          <a:p>
            <a:pPr marL="457200" lvl="0" indent="-304958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Investigate the current understanding of the </a:t>
            </a:r>
            <a:r>
              <a:rPr lang="en" b="1"/>
              <a:t>pathophysiology in EC &amp; LTNP</a:t>
            </a:r>
            <a:r>
              <a:rPr lang="en"/>
              <a:t>, including</a:t>
            </a:r>
            <a:endParaRPr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Factors related to the </a:t>
            </a:r>
            <a:r>
              <a:rPr lang="en" b="1"/>
              <a:t>viral strain of HIV</a:t>
            </a:r>
            <a:r>
              <a:rPr lang="en"/>
              <a:t> </a:t>
            </a:r>
            <a:endParaRPr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Differences in their immune function (humoral vs </a:t>
            </a:r>
            <a:r>
              <a:rPr lang="en" b="1"/>
              <a:t>cellular immunity</a:t>
            </a:r>
            <a:r>
              <a:rPr lang="en"/>
              <a:t>)</a:t>
            </a:r>
            <a:endParaRPr/>
          </a:p>
          <a:p>
            <a:pPr marL="457200" lvl="0" indent="-304958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Evaluate the </a:t>
            </a:r>
            <a:r>
              <a:rPr lang="en" b="1"/>
              <a:t>inflammation &amp; immunologic aging</a:t>
            </a:r>
            <a:r>
              <a:rPr lang="en"/>
              <a:t> that occurs in EC/LTNP</a:t>
            </a:r>
            <a:endParaRPr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Abnormal </a:t>
            </a:r>
            <a:r>
              <a:rPr lang="en" b="1"/>
              <a:t>monocyte activation</a:t>
            </a:r>
            <a:endParaRPr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Shorter telomere</a:t>
            </a:r>
            <a:r>
              <a:rPr lang="en"/>
              <a:t> lengths</a:t>
            </a:r>
            <a:endParaRPr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Consequences</a:t>
            </a:r>
            <a:r>
              <a:rPr lang="en"/>
              <a:t> of this aging</a:t>
            </a:r>
            <a:endParaRPr/>
          </a:p>
          <a:p>
            <a:pPr marL="457200" lvl="0" indent="-304958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Assess the risk/benefits of </a:t>
            </a:r>
            <a:r>
              <a:rPr lang="en" b="1"/>
              <a:t>starting ART</a:t>
            </a:r>
            <a:r>
              <a:rPr lang="en"/>
              <a:t> in this population, and review the 2025 </a:t>
            </a:r>
            <a:r>
              <a:rPr lang="en" b="1"/>
              <a:t>guidelines from HHS</a:t>
            </a:r>
            <a:endParaRPr b="1"/>
          </a:p>
        </p:txBody>
      </p:sp>
      <p:pic>
        <p:nvPicPr>
          <p:cNvPr id="1104" name="Google Shape;1104;p73" title="frame (10).png"/>
          <p:cNvPicPr preferRelativeResize="0"/>
          <p:nvPr/>
        </p:nvPicPr>
        <p:blipFill rotWithShape="1">
          <a:blip r:embed="rId3">
            <a:alphaModFix/>
          </a:blip>
          <a:srcRect l="12365" t="11441" r="11773" b="11824"/>
          <a:stretch/>
        </p:blipFill>
        <p:spPr>
          <a:xfrm>
            <a:off x="3921750" y="48150"/>
            <a:ext cx="1300500" cy="131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74"/>
          <p:cNvSpPr/>
          <p:nvPr/>
        </p:nvSpPr>
        <p:spPr>
          <a:xfrm>
            <a:off x="0" y="4360607"/>
            <a:ext cx="5722200" cy="795000"/>
          </a:xfrm>
          <a:prstGeom prst="rect">
            <a:avLst/>
          </a:prstGeom>
          <a:gradFill>
            <a:gsLst>
              <a:gs pos="0">
                <a:srgbClr val="DC4C64"/>
              </a:gs>
              <a:gs pos="16000">
                <a:srgbClr val="E9695A"/>
              </a:gs>
              <a:gs pos="25000">
                <a:schemeClr val="lt1"/>
              </a:gs>
              <a:gs pos="78000">
                <a:schemeClr val="lt1"/>
              </a:gs>
              <a:gs pos="100000">
                <a:srgbClr val="8E4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0" name="Google Shape;1110;p74"/>
          <p:cNvSpPr/>
          <p:nvPr/>
        </p:nvSpPr>
        <p:spPr>
          <a:xfrm>
            <a:off x="5722150" y="4360607"/>
            <a:ext cx="3421800" cy="795000"/>
          </a:xfrm>
          <a:prstGeom prst="rect">
            <a:avLst/>
          </a:prstGeom>
          <a:gradFill>
            <a:gsLst>
              <a:gs pos="0">
                <a:srgbClr val="8E44AD"/>
              </a:gs>
              <a:gs pos="22000">
                <a:srgbClr val="CD5198"/>
              </a:gs>
              <a:gs pos="36000">
                <a:srgbClr val="FFCA92"/>
              </a:gs>
              <a:gs pos="56000">
                <a:srgbClr val="D6E7A0"/>
              </a:gs>
              <a:gs pos="72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1" name="Google Shape;1111;p7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4</a:t>
            </a:r>
            <a:r>
              <a:rPr lang="en"/>
              <a:t>] </a:t>
            </a:r>
            <a:endParaRPr/>
          </a:p>
        </p:txBody>
      </p:sp>
      <p:sp>
        <p:nvSpPr>
          <p:cNvPr id="1112" name="Google Shape;1112;p7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C1443C"/>
                </a:solidFill>
              </a:rPr>
              <a:t>Rapid progressors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Rapidly progress to AIDS in just a few year (not a focus for today)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Typical progressors</a:t>
            </a:r>
            <a:r>
              <a:rPr lang="en">
                <a:solidFill>
                  <a:schemeClr val="lt1"/>
                </a:solidFill>
              </a:rPr>
              <a:t>: The majority of people living with HIV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Long term non-progressors</a:t>
            </a:r>
            <a:r>
              <a:rPr lang="en">
                <a:solidFill>
                  <a:schemeClr val="lt1"/>
                </a:solidFill>
              </a:rPr>
              <a:t>: People infected with HIV but who remain clinically and immunologically stable (i.e. </a:t>
            </a:r>
            <a:r>
              <a:rPr lang="en" b="1">
                <a:solidFill>
                  <a:schemeClr val="lt1"/>
                </a:solidFill>
              </a:rPr>
              <a:t>normal CD4</a:t>
            </a:r>
            <a:r>
              <a:rPr lang="en">
                <a:solidFill>
                  <a:schemeClr val="lt1"/>
                </a:solidFill>
              </a:rPr>
              <a:t>) for extended periods </a:t>
            </a:r>
            <a:r>
              <a:rPr lang="en" u="sng">
                <a:solidFill>
                  <a:schemeClr val="lt1"/>
                </a:solidFill>
              </a:rPr>
              <a:t>without ART</a:t>
            </a:r>
            <a:endParaRPr u="sng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Viremic controllers</a:t>
            </a:r>
            <a:r>
              <a:rPr lang="en">
                <a:solidFill>
                  <a:schemeClr val="lt1"/>
                </a:solidFill>
              </a:rPr>
              <a:t>: People with HIV who maintain </a:t>
            </a:r>
            <a:r>
              <a:rPr lang="en" b="1">
                <a:solidFill>
                  <a:schemeClr val="lt1"/>
                </a:solidFill>
              </a:rPr>
              <a:t>low viral loads</a:t>
            </a:r>
            <a:r>
              <a:rPr lang="en">
                <a:solidFill>
                  <a:schemeClr val="lt1"/>
                </a:solidFill>
              </a:rPr>
              <a:t> (but detectable) without therapy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Elite controllers</a:t>
            </a:r>
            <a:r>
              <a:rPr lang="en">
                <a:solidFill>
                  <a:schemeClr val="lt1"/>
                </a:solidFill>
              </a:rPr>
              <a:t>: PLWH who remain virologically suppressed without therapy (virologic control)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3" name="Google Shape;1113;p74"/>
          <p:cNvSpPr txBox="1"/>
          <p:nvPr/>
        </p:nvSpPr>
        <p:spPr>
          <a:xfrm>
            <a:off x="-32150" y="4457982"/>
            <a:ext cx="146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Rapid progressors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4" name="Google Shape;1114;p74"/>
          <p:cNvSpPr txBox="1"/>
          <p:nvPr/>
        </p:nvSpPr>
        <p:spPr>
          <a:xfrm>
            <a:off x="1553075" y="4558032"/>
            <a:ext cx="294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Typical progressors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5" name="Google Shape;1115;p74"/>
          <p:cNvSpPr txBox="1"/>
          <p:nvPr/>
        </p:nvSpPr>
        <p:spPr>
          <a:xfrm>
            <a:off x="4974800" y="4457982"/>
            <a:ext cx="1752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6" name="Google Shape;1116;p74"/>
          <p:cNvSpPr txBox="1"/>
          <p:nvPr/>
        </p:nvSpPr>
        <p:spPr>
          <a:xfrm>
            <a:off x="6727100" y="4457982"/>
            <a:ext cx="140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Viremic controllers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7" name="Google Shape;1117;p74"/>
          <p:cNvSpPr txBox="1"/>
          <p:nvPr/>
        </p:nvSpPr>
        <p:spPr>
          <a:xfrm>
            <a:off x="7948050" y="4457982"/>
            <a:ext cx="119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5"/>
          <p:cNvSpPr/>
          <p:nvPr/>
        </p:nvSpPr>
        <p:spPr>
          <a:xfrm>
            <a:off x="0" y="4360607"/>
            <a:ext cx="5722200" cy="795000"/>
          </a:xfrm>
          <a:prstGeom prst="rect">
            <a:avLst/>
          </a:prstGeom>
          <a:gradFill>
            <a:gsLst>
              <a:gs pos="0">
                <a:srgbClr val="DC4C64"/>
              </a:gs>
              <a:gs pos="16000">
                <a:srgbClr val="E9695A"/>
              </a:gs>
              <a:gs pos="25000">
                <a:schemeClr val="lt1"/>
              </a:gs>
              <a:gs pos="78000">
                <a:schemeClr val="lt1"/>
              </a:gs>
              <a:gs pos="100000">
                <a:srgbClr val="8E4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3" name="Google Shape;1123;p75"/>
          <p:cNvSpPr/>
          <p:nvPr/>
        </p:nvSpPr>
        <p:spPr>
          <a:xfrm>
            <a:off x="5722150" y="4360607"/>
            <a:ext cx="3421800" cy="795000"/>
          </a:xfrm>
          <a:prstGeom prst="rect">
            <a:avLst/>
          </a:prstGeom>
          <a:gradFill>
            <a:gsLst>
              <a:gs pos="0">
                <a:srgbClr val="8E44AD"/>
              </a:gs>
              <a:gs pos="22000">
                <a:srgbClr val="CD5198"/>
              </a:gs>
              <a:gs pos="36000">
                <a:srgbClr val="FFCA92"/>
              </a:gs>
              <a:gs pos="56000">
                <a:srgbClr val="D6E7A0"/>
              </a:gs>
              <a:gs pos="72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7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] </a:t>
            </a:r>
            <a:endParaRPr/>
          </a:p>
        </p:txBody>
      </p:sp>
      <p:sp>
        <p:nvSpPr>
          <p:cNvPr id="1125" name="Google Shape;1125;p7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Typical progressors</a:t>
            </a:r>
            <a:r>
              <a:rPr lang="en"/>
              <a:t>: The majority of people living with HIV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Long term non-progressors</a:t>
            </a:r>
            <a:r>
              <a:rPr lang="en">
                <a:solidFill>
                  <a:schemeClr val="lt1"/>
                </a:solidFill>
              </a:rPr>
              <a:t>: People infected with HIV but who remain clinically and immunologically stable (i.e. </a:t>
            </a:r>
            <a:r>
              <a:rPr lang="en" b="1">
                <a:solidFill>
                  <a:schemeClr val="lt1"/>
                </a:solidFill>
              </a:rPr>
              <a:t>normal CD4</a:t>
            </a:r>
            <a:r>
              <a:rPr lang="en">
                <a:solidFill>
                  <a:schemeClr val="lt1"/>
                </a:solidFill>
              </a:rPr>
              <a:t>) for extended periods </a:t>
            </a:r>
            <a:r>
              <a:rPr lang="en" u="sng">
                <a:solidFill>
                  <a:schemeClr val="lt1"/>
                </a:solidFill>
              </a:rPr>
              <a:t>without ART</a:t>
            </a:r>
            <a:endParaRPr u="sng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Viremic controllers</a:t>
            </a:r>
            <a:r>
              <a:rPr lang="en">
                <a:solidFill>
                  <a:schemeClr val="lt1"/>
                </a:solidFill>
              </a:rPr>
              <a:t>: People with HIV who maintain </a:t>
            </a:r>
            <a:r>
              <a:rPr lang="en" b="1">
                <a:solidFill>
                  <a:schemeClr val="lt1"/>
                </a:solidFill>
              </a:rPr>
              <a:t>low viral loads</a:t>
            </a:r>
            <a:r>
              <a:rPr lang="en">
                <a:solidFill>
                  <a:schemeClr val="lt1"/>
                </a:solidFill>
              </a:rPr>
              <a:t> (but detectable) without therapy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Elite controllers</a:t>
            </a:r>
            <a:r>
              <a:rPr lang="en">
                <a:solidFill>
                  <a:schemeClr val="lt1"/>
                </a:solidFill>
              </a:rPr>
              <a:t>: PLWH who remain virologically suppressed without therapy (virologic control)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6" name="Google Shape;1126;p75"/>
          <p:cNvSpPr txBox="1"/>
          <p:nvPr/>
        </p:nvSpPr>
        <p:spPr>
          <a:xfrm>
            <a:off x="-32150" y="4457982"/>
            <a:ext cx="146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Rapid progressors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7" name="Google Shape;1127;p75"/>
          <p:cNvSpPr txBox="1"/>
          <p:nvPr/>
        </p:nvSpPr>
        <p:spPr>
          <a:xfrm>
            <a:off x="1553075" y="4558032"/>
            <a:ext cx="294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Typical progressors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8" name="Google Shape;1128;p75"/>
          <p:cNvSpPr txBox="1"/>
          <p:nvPr/>
        </p:nvSpPr>
        <p:spPr>
          <a:xfrm>
            <a:off x="4974800" y="4457982"/>
            <a:ext cx="1752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9" name="Google Shape;1129;p75"/>
          <p:cNvSpPr txBox="1"/>
          <p:nvPr/>
        </p:nvSpPr>
        <p:spPr>
          <a:xfrm>
            <a:off x="6727100" y="4457982"/>
            <a:ext cx="140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Viremic controllers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0" name="Google Shape;1130;p75"/>
          <p:cNvSpPr txBox="1"/>
          <p:nvPr/>
        </p:nvSpPr>
        <p:spPr>
          <a:xfrm>
            <a:off x="7948050" y="4457982"/>
            <a:ext cx="119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31" name="Google Shape;1131;p75"/>
          <p:cNvGrpSpPr/>
          <p:nvPr/>
        </p:nvGrpSpPr>
        <p:grpSpPr>
          <a:xfrm>
            <a:off x="2215406" y="1719545"/>
            <a:ext cx="4469821" cy="2655347"/>
            <a:chOff x="5033875" y="2035850"/>
            <a:chExt cx="3937474" cy="2339100"/>
          </a:xfrm>
        </p:grpSpPr>
        <p:grpSp>
          <p:nvGrpSpPr>
            <p:cNvPr id="1132" name="Google Shape;1132;p75"/>
            <p:cNvGrpSpPr/>
            <p:nvPr/>
          </p:nvGrpSpPr>
          <p:grpSpPr>
            <a:xfrm>
              <a:off x="5033875" y="2035850"/>
              <a:ext cx="3937474" cy="2339100"/>
              <a:chOff x="5033875" y="2035850"/>
              <a:chExt cx="3937474" cy="2339100"/>
            </a:xfrm>
          </p:grpSpPr>
          <p:pic>
            <p:nvPicPr>
              <p:cNvPr id="1133" name="Google Shape;1133;p75" descr="HIV AIDS natural history, complications, and prognosis - wikidoc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033875" y="2035850"/>
                <a:ext cx="3937474" cy="2339100"/>
              </a:xfrm>
              <a:prstGeom prst="rect">
                <a:avLst/>
              </a:prstGeom>
              <a:noFill/>
              <a:ln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pic>
          <p:sp>
            <p:nvSpPr>
              <p:cNvPr id="1134" name="Google Shape;1134;p75"/>
              <p:cNvSpPr/>
              <p:nvPr/>
            </p:nvSpPr>
            <p:spPr>
              <a:xfrm>
                <a:off x="7394550" y="2891300"/>
                <a:ext cx="625500" cy="270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03775" tIns="103775" rIns="103775" bIns="1037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89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35" name="Google Shape;1135;p75"/>
              <p:cNvSpPr/>
              <p:nvPr/>
            </p:nvSpPr>
            <p:spPr>
              <a:xfrm>
                <a:off x="7713225" y="2485522"/>
                <a:ext cx="526800" cy="21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03775" tIns="103775" rIns="103775" bIns="1037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89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36" name="Google Shape;1136;p75"/>
              <p:cNvSpPr/>
              <p:nvPr/>
            </p:nvSpPr>
            <p:spPr>
              <a:xfrm>
                <a:off x="7775450" y="2357550"/>
                <a:ext cx="526800" cy="21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03775" tIns="103775" rIns="103775" bIns="1037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89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37" name="Google Shape;1137;p75"/>
              <p:cNvSpPr/>
              <p:nvPr/>
            </p:nvSpPr>
            <p:spPr>
              <a:xfrm>
                <a:off x="7358600" y="3098300"/>
                <a:ext cx="526800" cy="21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03775" tIns="103775" rIns="103775" bIns="1037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89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38" name="Google Shape;1138;p75"/>
              <p:cNvSpPr/>
              <p:nvPr/>
            </p:nvSpPr>
            <p:spPr>
              <a:xfrm>
                <a:off x="7862350" y="2657225"/>
                <a:ext cx="268500" cy="21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03775" tIns="103775" rIns="103775" bIns="1037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89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139" name="Google Shape;1139;p75"/>
            <p:cNvSpPr/>
            <p:nvPr/>
          </p:nvSpPr>
          <p:spPr>
            <a:xfrm>
              <a:off x="5775075" y="2412250"/>
              <a:ext cx="526800" cy="15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775" tIns="103775" rIns="103775" bIns="103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9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75"/>
            <p:cNvSpPr/>
            <p:nvPr/>
          </p:nvSpPr>
          <p:spPr>
            <a:xfrm>
              <a:off x="6000750" y="2079950"/>
              <a:ext cx="1123200" cy="35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775" tIns="103775" rIns="103775" bIns="103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9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76"/>
          <p:cNvSpPr/>
          <p:nvPr/>
        </p:nvSpPr>
        <p:spPr>
          <a:xfrm>
            <a:off x="0" y="4360607"/>
            <a:ext cx="5722200" cy="795000"/>
          </a:xfrm>
          <a:prstGeom prst="rect">
            <a:avLst/>
          </a:prstGeom>
          <a:gradFill>
            <a:gsLst>
              <a:gs pos="0">
                <a:srgbClr val="DC4C64"/>
              </a:gs>
              <a:gs pos="16000">
                <a:srgbClr val="E9695A"/>
              </a:gs>
              <a:gs pos="25000">
                <a:schemeClr val="lt1"/>
              </a:gs>
              <a:gs pos="78000">
                <a:schemeClr val="lt1"/>
              </a:gs>
              <a:gs pos="100000">
                <a:srgbClr val="8E4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6" name="Google Shape;1146;p76"/>
          <p:cNvSpPr/>
          <p:nvPr/>
        </p:nvSpPr>
        <p:spPr>
          <a:xfrm>
            <a:off x="5722150" y="4360607"/>
            <a:ext cx="3421800" cy="795000"/>
          </a:xfrm>
          <a:prstGeom prst="rect">
            <a:avLst/>
          </a:prstGeom>
          <a:gradFill>
            <a:gsLst>
              <a:gs pos="0">
                <a:srgbClr val="8E44AD"/>
              </a:gs>
              <a:gs pos="22000">
                <a:srgbClr val="CD5198"/>
              </a:gs>
              <a:gs pos="36000">
                <a:srgbClr val="FFCA92"/>
              </a:gs>
              <a:gs pos="56000">
                <a:srgbClr val="D6E7A0"/>
              </a:gs>
              <a:gs pos="72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7" name="Google Shape;1147;p7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] </a:t>
            </a:r>
            <a:endParaRPr/>
          </a:p>
        </p:txBody>
      </p:sp>
      <p:sp>
        <p:nvSpPr>
          <p:cNvPr id="1148" name="Google Shape;1148;p7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Typical progressors</a:t>
            </a:r>
            <a:r>
              <a:rPr lang="en"/>
              <a:t>: The majority of people living with HIV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: People infected with HIV but who remain clinically and immunologically stable (i.e. </a:t>
            </a:r>
            <a:r>
              <a:rPr lang="en" b="1"/>
              <a:t>normal CD4</a:t>
            </a:r>
            <a:r>
              <a:rPr lang="en"/>
              <a:t>) for extended periods </a:t>
            </a:r>
            <a:r>
              <a:rPr lang="en" u="sng"/>
              <a:t>without ART</a:t>
            </a:r>
            <a:endParaRPr u="sng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Viremic controllers</a:t>
            </a:r>
            <a:r>
              <a:rPr lang="en">
                <a:solidFill>
                  <a:schemeClr val="lt1"/>
                </a:solidFill>
              </a:rPr>
              <a:t>: People with HIV who maintain </a:t>
            </a:r>
            <a:r>
              <a:rPr lang="en" b="1">
                <a:solidFill>
                  <a:schemeClr val="lt1"/>
                </a:solidFill>
              </a:rPr>
              <a:t>low viral loads</a:t>
            </a:r>
            <a:r>
              <a:rPr lang="en">
                <a:solidFill>
                  <a:schemeClr val="lt1"/>
                </a:solidFill>
              </a:rPr>
              <a:t> (but detectable) without therapy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Elite controllers</a:t>
            </a:r>
            <a:r>
              <a:rPr lang="en">
                <a:solidFill>
                  <a:schemeClr val="lt1"/>
                </a:solidFill>
              </a:rPr>
              <a:t>: PLWH who remain virologically suppressed without therapy (virologic control)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9" name="Google Shape;1149;p76"/>
          <p:cNvSpPr txBox="1"/>
          <p:nvPr/>
        </p:nvSpPr>
        <p:spPr>
          <a:xfrm>
            <a:off x="-32150" y="4457982"/>
            <a:ext cx="146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Rapid progressors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0" name="Google Shape;1150;p76"/>
          <p:cNvSpPr txBox="1"/>
          <p:nvPr/>
        </p:nvSpPr>
        <p:spPr>
          <a:xfrm>
            <a:off x="1553075" y="4558032"/>
            <a:ext cx="294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Typical progressors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1" name="Google Shape;1151;p76"/>
          <p:cNvSpPr txBox="1"/>
          <p:nvPr/>
        </p:nvSpPr>
        <p:spPr>
          <a:xfrm>
            <a:off x="4974800" y="4457982"/>
            <a:ext cx="1752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2" name="Google Shape;1152;p76"/>
          <p:cNvSpPr txBox="1"/>
          <p:nvPr/>
        </p:nvSpPr>
        <p:spPr>
          <a:xfrm>
            <a:off x="6727100" y="4457982"/>
            <a:ext cx="140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Viremic controllers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3" name="Google Shape;1153;p76"/>
          <p:cNvSpPr txBox="1"/>
          <p:nvPr/>
        </p:nvSpPr>
        <p:spPr>
          <a:xfrm>
            <a:off x="7948050" y="4457982"/>
            <a:ext cx="119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4" name="Google Shape;1154;p76"/>
          <p:cNvSpPr/>
          <p:nvPr/>
        </p:nvSpPr>
        <p:spPr>
          <a:xfrm>
            <a:off x="4659300" y="4054000"/>
            <a:ext cx="4484700" cy="245100"/>
          </a:xfrm>
          <a:prstGeom prst="rect">
            <a:avLst/>
          </a:prstGeom>
          <a:solidFill>
            <a:srgbClr val="6C3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Immunologic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5" name="Google Shape;1155;p76"/>
          <p:cNvSpPr/>
          <p:nvPr/>
        </p:nvSpPr>
        <p:spPr>
          <a:xfrm>
            <a:off x="851075" y="1299925"/>
            <a:ext cx="7005900" cy="474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77"/>
          <p:cNvSpPr/>
          <p:nvPr/>
        </p:nvSpPr>
        <p:spPr>
          <a:xfrm>
            <a:off x="0" y="4360607"/>
            <a:ext cx="5722200" cy="795000"/>
          </a:xfrm>
          <a:prstGeom prst="rect">
            <a:avLst/>
          </a:prstGeom>
          <a:gradFill>
            <a:gsLst>
              <a:gs pos="0">
                <a:srgbClr val="DC4C64"/>
              </a:gs>
              <a:gs pos="16000">
                <a:srgbClr val="E9695A"/>
              </a:gs>
              <a:gs pos="25000">
                <a:schemeClr val="lt1"/>
              </a:gs>
              <a:gs pos="78000">
                <a:schemeClr val="lt1"/>
              </a:gs>
              <a:gs pos="100000">
                <a:srgbClr val="8E4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1" name="Google Shape;1161;p77"/>
          <p:cNvSpPr/>
          <p:nvPr/>
        </p:nvSpPr>
        <p:spPr>
          <a:xfrm>
            <a:off x="5722150" y="4360607"/>
            <a:ext cx="3421800" cy="795000"/>
          </a:xfrm>
          <a:prstGeom prst="rect">
            <a:avLst/>
          </a:prstGeom>
          <a:gradFill>
            <a:gsLst>
              <a:gs pos="0">
                <a:srgbClr val="8E44AD"/>
              </a:gs>
              <a:gs pos="22000">
                <a:srgbClr val="CD5198"/>
              </a:gs>
              <a:gs pos="36000">
                <a:srgbClr val="FFCA92"/>
              </a:gs>
              <a:gs pos="56000">
                <a:srgbClr val="D6E7A0"/>
              </a:gs>
              <a:gs pos="72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2" name="Google Shape;1162;p7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] </a:t>
            </a:r>
            <a:endParaRPr/>
          </a:p>
        </p:txBody>
      </p:sp>
      <p:sp>
        <p:nvSpPr>
          <p:cNvPr id="1163" name="Google Shape;1163;p7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Typical progressors</a:t>
            </a:r>
            <a:r>
              <a:rPr lang="en"/>
              <a:t>: The majority of people living with HIV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: People infected with HIV but who remain clinically and immunologically stable (i.e. </a:t>
            </a:r>
            <a:r>
              <a:rPr lang="en" b="1"/>
              <a:t>normal CD4</a:t>
            </a:r>
            <a:r>
              <a:rPr lang="en"/>
              <a:t>) for extended periods </a:t>
            </a:r>
            <a:r>
              <a:rPr lang="en" u="sng"/>
              <a:t>without ART</a:t>
            </a:r>
            <a:endParaRPr u="sng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Viremic controllers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People with HIV who maintain </a:t>
            </a:r>
            <a:r>
              <a:rPr lang="en" b="1">
                <a:solidFill>
                  <a:srgbClr val="858585"/>
                </a:solidFill>
              </a:rPr>
              <a:t>low viral loads</a:t>
            </a:r>
            <a:r>
              <a:rPr lang="en">
                <a:solidFill>
                  <a:srgbClr val="858585"/>
                </a:solidFill>
              </a:rPr>
              <a:t> (but detectable) without therapy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300"/>
              <a:buChar char="●"/>
            </a:pPr>
            <a:r>
              <a:rPr lang="en" b="1">
                <a:solidFill>
                  <a:schemeClr val="lt1"/>
                </a:solidFill>
              </a:rPr>
              <a:t>Elite controllers</a:t>
            </a:r>
            <a:r>
              <a:rPr lang="en">
                <a:solidFill>
                  <a:schemeClr val="lt1"/>
                </a:solidFill>
              </a:rPr>
              <a:t>: PLWH who remain virologically suppressed without therapy (virologic control)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4" name="Google Shape;1164;p77"/>
          <p:cNvSpPr txBox="1"/>
          <p:nvPr/>
        </p:nvSpPr>
        <p:spPr>
          <a:xfrm>
            <a:off x="-32150" y="4457982"/>
            <a:ext cx="146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Rapid progressors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5" name="Google Shape;1165;p77"/>
          <p:cNvSpPr txBox="1"/>
          <p:nvPr/>
        </p:nvSpPr>
        <p:spPr>
          <a:xfrm>
            <a:off x="1553075" y="4558032"/>
            <a:ext cx="294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Typical progressors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6" name="Google Shape;1166;p77"/>
          <p:cNvSpPr txBox="1"/>
          <p:nvPr/>
        </p:nvSpPr>
        <p:spPr>
          <a:xfrm>
            <a:off x="4974800" y="4457982"/>
            <a:ext cx="1752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7" name="Google Shape;1167;p77"/>
          <p:cNvSpPr txBox="1"/>
          <p:nvPr/>
        </p:nvSpPr>
        <p:spPr>
          <a:xfrm>
            <a:off x="6727100" y="4457982"/>
            <a:ext cx="140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Viremic controllers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8" name="Google Shape;1168;p77"/>
          <p:cNvSpPr txBox="1"/>
          <p:nvPr/>
        </p:nvSpPr>
        <p:spPr>
          <a:xfrm>
            <a:off x="7948050" y="4457982"/>
            <a:ext cx="119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9" name="Google Shape;1169;p77"/>
          <p:cNvSpPr/>
          <p:nvPr/>
        </p:nvSpPr>
        <p:spPr>
          <a:xfrm>
            <a:off x="4659300" y="4054000"/>
            <a:ext cx="4484700" cy="245100"/>
          </a:xfrm>
          <a:prstGeom prst="rect">
            <a:avLst/>
          </a:prstGeom>
          <a:solidFill>
            <a:srgbClr val="6C3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Immunologic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0" name="Google Shape;1170;p77"/>
          <p:cNvSpPr/>
          <p:nvPr/>
        </p:nvSpPr>
        <p:spPr>
          <a:xfrm>
            <a:off x="851075" y="1299925"/>
            <a:ext cx="7005900" cy="46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1" name="Google Shape;1171;p77"/>
          <p:cNvSpPr/>
          <p:nvPr/>
        </p:nvSpPr>
        <p:spPr>
          <a:xfrm>
            <a:off x="6876675" y="3736050"/>
            <a:ext cx="2267100" cy="2451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Virologic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78"/>
          <p:cNvSpPr/>
          <p:nvPr/>
        </p:nvSpPr>
        <p:spPr>
          <a:xfrm>
            <a:off x="0" y="4360607"/>
            <a:ext cx="5722200" cy="795000"/>
          </a:xfrm>
          <a:prstGeom prst="rect">
            <a:avLst/>
          </a:prstGeom>
          <a:gradFill>
            <a:gsLst>
              <a:gs pos="0">
                <a:srgbClr val="DC4C64"/>
              </a:gs>
              <a:gs pos="16000">
                <a:srgbClr val="E9695A"/>
              </a:gs>
              <a:gs pos="25000">
                <a:schemeClr val="lt1"/>
              </a:gs>
              <a:gs pos="78000">
                <a:schemeClr val="lt1"/>
              </a:gs>
              <a:gs pos="100000">
                <a:srgbClr val="8E4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7" name="Google Shape;1177;p78"/>
          <p:cNvSpPr/>
          <p:nvPr/>
        </p:nvSpPr>
        <p:spPr>
          <a:xfrm>
            <a:off x="5722150" y="4360607"/>
            <a:ext cx="3421800" cy="795000"/>
          </a:xfrm>
          <a:prstGeom prst="rect">
            <a:avLst/>
          </a:prstGeom>
          <a:gradFill>
            <a:gsLst>
              <a:gs pos="0">
                <a:srgbClr val="8E44AD"/>
              </a:gs>
              <a:gs pos="22000">
                <a:srgbClr val="CD5198"/>
              </a:gs>
              <a:gs pos="36000">
                <a:srgbClr val="FFCA92"/>
              </a:gs>
              <a:gs pos="56000">
                <a:srgbClr val="D6E7A0"/>
              </a:gs>
              <a:gs pos="72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8" name="Google Shape;1178;p7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] </a:t>
            </a:r>
            <a:endParaRPr/>
          </a:p>
        </p:txBody>
      </p:sp>
      <p:sp>
        <p:nvSpPr>
          <p:cNvPr id="1179" name="Google Shape;1179;p7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Typical progressors</a:t>
            </a:r>
            <a:r>
              <a:rPr lang="en"/>
              <a:t>: The majority of people living with HIV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: People infected with HIV but who remain clinically and immunologically stable (i.e. </a:t>
            </a:r>
            <a:r>
              <a:rPr lang="en" b="1"/>
              <a:t>normal CD4</a:t>
            </a:r>
            <a:r>
              <a:rPr lang="en"/>
              <a:t>) for extended periods </a:t>
            </a:r>
            <a:r>
              <a:rPr lang="en" u="sng"/>
              <a:t>without ART</a:t>
            </a:r>
            <a:endParaRPr u="sng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Viremic controllers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People with HIV who maintain </a:t>
            </a:r>
            <a:r>
              <a:rPr lang="en" b="1">
                <a:solidFill>
                  <a:srgbClr val="858585"/>
                </a:solidFill>
              </a:rPr>
              <a:t>low viral loads</a:t>
            </a:r>
            <a:r>
              <a:rPr lang="en">
                <a:solidFill>
                  <a:srgbClr val="858585"/>
                </a:solidFill>
              </a:rPr>
              <a:t> (but detectable) without therapy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: PLWH who remain virologically suppressed without therapy (virologic control)</a:t>
            </a:r>
            <a:endParaRPr/>
          </a:p>
        </p:txBody>
      </p:sp>
      <p:sp>
        <p:nvSpPr>
          <p:cNvPr id="1180" name="Google Shape;1180;p78"/>
          <p:cNvSpPr txBox="1"/>
          <p:nvPr/>
        </p:nvSpPr>
        <p:spPr>
          <a:xfrm>
            <a:off x="-32150" y="4457982"/>
            <a:ext cx="146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Rapid progressors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1" name="Google Shape;1181;p78"/>
          <p:cNvSpPr txBox="1"/>
          <p:nvPr/>
        </p:nvSpPr>
        <p:spPr>
          <a:xfrm>
            <a:off x="1553075" y="4558032"/>
            <a:ext cx="294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Typical progressors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2" name="Google Shape;1182;p78"/>
          <p:cNvSpPr txBox="1"/>
          <p:nvPr/>
        </p:nvSpPr>
        <p:spPr>
          <a:xfrm>
            <a:off x="4974800" y="4457982"/>
            <a:ext cx="1752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3" name="Google Shape;1183;p78"/>
          <p:cNvSpPr txBox="1"/>
          <p:nvPr/>
        </p:nvSpPr>
        <p:spPr>
          <a:xfrm>
            <a:off x="6727100" y="4457982"/>
            <a:ext cx="140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Viremic controllers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4" name="Google Shape;1184;p78"/>
          <p:cNvSpPr txBox="1"/>
          <p:nvPr/>
        </p:nvSpPr>
        <p:spPr>
          <a:xfrm>
            <a:off x="7948050" y="4457982"/>
            <a:ext cx="119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5" name="Google Shape;1185;p78"/>
          <p:cNvSpPr/>
          <p:nvPr/>
        </p:nvSpPr>
        <p:spPr>
          <a:xfrm>
            <a:off x="6876675" y="3736050"/>
            <a:ext cx="2267100" cy="2451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Virologic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6" name="Google Shape;1186;p78"/>
          <p:cNvSpPr/>
          <p:nvPr/>
        </p:nvSpPr>
        <p:spPr>
          <a:xfrm>
            <a:off x="4659300" y="4054000"/>
            <a:ext cx="4484700" cy="245100"/>
          </a:xfrm>
          <a:prstGeom prst="rect">
            <a:avLst/>
          </a:prstGeom>
          <a:solidFill>
            <a:srgbClr val="6C3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Immunologic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7" name="Google Shape;1187;p78"/>
          <p:cNvSpPr/>
          <p:nvPr/>
        </p:nvSpPr>
        <p:spPr>
          <a:xfrm>
            <a:off x="851075" y="1299925"/>
            <a:ext cx="7005900" cy="46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8" name="Google Shape;1188;p78"/>
          <p:cNvSpPr/>
          <p:nvPr/>
        </p:nvSpPr>
        <p:spPr>
          <a:xfrm>
            <a:off x="851075" y="2366725"/>
            <a:ext cx="7005900" cy="53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7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 </a:t>
            </a:r>
            <a:endParaRPr/>
          </a:p>
        </p:txBody>
      </p:sp>
      <p:graphicFrame>
        <p:nvGraphicFramePr>
          <p:cNvPr id="1194" name="Google Shape;1194;p79"/>
          <p:cNvGraphicFramePr/>
          <p:nvPr/>
        </p:nvGraphicFramePr>
        <p:xfrm>
          <a:off x="636900" y="1354912"/>
          <a:ext cx="8169150" cy="990794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 non-progressors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Elite controllers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Prevalence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~5% of PLWH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0.3-0.5% of PLWH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1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Subset of </a:t>
                      </a:r>
                      <a:r>
                        <a:rPr lang="en" sz="1300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LTNP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95" name="Google Shape;1195;p79"/>
          <p:cNvSpPr/>
          <p:nvPr/>
        </p:nvSpPr>
        <p:spPr>
          <a:xfrm>
            <a:off x="274075" y="4770700"/>
            <a:ext cx="8869800" cy="372900"/>
          </a:xfrm>
          <a:prstGeom prst="rect">
            <a:avLst/>
          </a:prstGeom>
          <a:gradFill>
            <a:gsLst>
              <a:gs pos="0">
                <a:schemeClr val="lt1"/>
              </a:gs>
              <a:gs pos="25000">
                <a:srgbClr val="8E44AD"/>
              </a:gs>
              <a:gs pos="42000">
                <a:srgbClr val="8E44AD"/>
              </a:gs>
              <a:gs pos="64000">
                <a:srgbClr val="FFFFC8"/>
              </a:gs>
              <a:gs pos="77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Google Shape;1196;p79"/>
          <p:cNvSpPr txBox="1"/>
          <p:nvPr/>
        </p:nvSpPr>
        <p:spPr>
          <a:xfrm>
            <a:off x="1594575" y="4758600"/>
            <a:ext cx="294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p79"/>
          <p:cNvSpPr txBox="1"/>
          <p:nvPr/>
        </p:nvSpPr>
        <p:spPr>
          <a:xfrm>
            <a:off x="6427925" y="4758600"/>
            <a:ext cx="27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8" name="Google Shape;1198;p79"/>
          <p:cNvSpPr/>
          <p:nvPr/>
        </p:nvSpPr>
        <p:spPr>
          <a:xfrm>
            <a:off x="0" y="4719700"/>
            <a:ext cx="9144000" cy="423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8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 </a:t>
            </a:r>
            <a:endParaRPr/>
          </a:p>
        </p:txBody>
      </p:sp>
      <p:graphicFrame>
        <p:nvGraphicFramePr>
          <p:cNvPr id="1204" name="Google Shape;1204;p80"/>
          <p:cNvGraphicFramePr/>
          <p:nvPr/>
        </p:nvGraphicFramePr>
        <p:xfrm>
          <a:off x="636900" y="1354912"/>
          <a:ext cx="8169150" cy="1569884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 non-progressors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Elite controllers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Prevalence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~5% of PLWH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0.3-0.5% of PLWH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1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Subset of </a:t>
                      </a:r>
                      <a:r>
                        <a:rPr lang="en" sz="1300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LTNP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(off of ART)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&gt;500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7-10 years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VL &lt; 50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 months</a:t>
                      </a:r>
                      <a:endParaRPr sz="13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5" name="Google Shape;1205;p80"/>
          <p:cNvSpPr/>
          <p:nvPr/>
        </p:nvSpPr>
        <p:spPr>
          <a:xfrm>
            <a:off x="274075" y="4770700"/>
            <a:ext cx="8869800" cy="372900"/>
          </a:xfrm>
          <a:prstGeom prst="rect">
            <a:avLst/>
          </a:prstGeom>
          <a:gradFill>
            <a:gsLst>
              <a:gs pos="0">
                <a:schemeClr val="lt1"/>
              </a:gs>
              <a:gs pos="25000">
                <a:srgbClr val="8E44AD"/>
              </a:gs>
              <a:gs pos="42000">
                <a:srgbClr val="8E44AD"/>
              </a:gs>
              <a:gs pos="64000">
                <a:srgbClr val="FFFFC8"/>
              </a:gs>
              <a:gs pos="77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6" name="Google Shape;1206;p80"/>
          <p:cNvSpPr txBox="1"/>
          <p:nvPr/>
        </p:nvSpPr>
        <p:spPr>
          <a:xfrm>
            <a:off x="1594575" y="4758600"/>
            <a:ext cx="294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7" name="Google Shape;1207;p80"/>
          <p:cNvSpPr txBox="1"/>
          <p:nvPr/>
        </p:nvSpPr>
        <p:spPr>
          <a:xfrm>
            <a:off x="6427925" y="4758600"/>
            <a:ext cx="27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8" name="Google Shape;1208;p80"/>
          <p:cNvSpPr/>
          <p:nvPr/>
        </p:nvSpPr>
        <p:spPr>
          <a:xfrm>
            <a:off x="0" y="4719700"/>
            <a:ext cx="9144000" cy="423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81"/>
          <p:cNvSpPr/>
          <p:nvPr/>
        </p:nvSpPr>
        <p:spPr>
          <a:xfrm>
            <a:off x="274075" y="4770700"/>
            <a:ext cx="8869800" cy="372900"/>
          </a:xfrm>
          <a:prstGeom prst="rect">
            <a:avLst/>
          </a:prstGeom>
          <a:gradFill>
            <a:gsLst>
              <a:gs pos="0">
                <a:schemeClr val="lt1"/>
              </a:gs>
              <a:gs pos="25000">
                <a:srgbClr val="8E44AD"/>
              </a:gs>
              <a:gs pos="42000">
                <a:srgbClr val="8E44AD"/>
              </a:gs>
              <a:gs pos="64000">
                <a:srgbClr val="FFFFC8"/>
              </a:gs>
              <a:gs pos="77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4" name="Google Shape;1214;p8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 </a:t>
            </a:r>
            <a:endParaRPr/>
          </a:p>
        </p:txBody>
      </p:sp>
      <p:sp>
        <p:nvSpPr>
          <p:cNvPr id="1215" name="Google Shape;1215;p81"/>
          <p:cNvSpPr txBox="1"/>
          <p:nvPr/>
        </p:nvSpPr>
        <p:spPr>
          <a:xfrm>
            <a:off x="1594575" y="4758600"/>
            <a:ext cx="294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6" name="Google Shape;1216;p81"/>
          <p:cNvSpPr txBox="1"/>
          <p:nvPr/>
        </p:nvSpPr>
        <p:spPr>
          <a:xfrm>
            <a:off x="6427925" y="4758600"/>
            <a:ext cx="27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7" name="Google Shape;1217;p81"/>
          <p:cNvSpPr/>
          <p:nvPr/>
        </p:nvSpPr>
        <p:spPr>
          <a:xfrm>
            <a:off x="5485025" y="4083850"/>
            <a:ext cx="3658800" cy="2451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Virologic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18" name="Google Shape;1218;p81"/>
          <p:cNvGraphicFramePr/>
          <p:nvPr/>
        </p:nvGraphicFramePr>
        <p:xfrm>
          <a:off x="636900" y="1354912"/>
          <a:ext cx="8169150" cy="2743431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 non-progressors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Elite controllers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Prevalence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~5% of PLWH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0.3-0.5% of PLWH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1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8585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Subset of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LTNP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 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(off of ART)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&gt;500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7-10 years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Defined by </a:t>
                      </a:r>
                      <a:r>
                        <a:rPr lang="en" sz="1300" i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 control</a:t>
                      </a:r>
                      <a:endParaRPr sz="1300"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VL &lt; 50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 months</a:t>
                      </a:r>
                      <a:endParaRPr sz="13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 control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(for a while at least)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control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(usually low-moderate viremia [</a:t>
                      </a:r>
                      <a:r>
                        <a:rPr lang="en" sz="1300" b="1">
                          <a:solidFill>
                            <a:schemeClr val="accent5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9" name="Google Shape;1219;p81"/>
          <p:cNvSpPr/>
          <p:nvPr/>
        </p:nvSpPr>
        <p:spPr>
          <a:xfrm>
            <a:off x="0" y="4052200"/>
            <a:ext cx="9144000" cy="1091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81"/>
          <p:cNvSpPr/>
          <p:nvPr/>
        </p:nvSpPr>
        <p:spPr>
          <a:xfrm>
            <a:off x="2313500" y="4401775"/>
            <a:ext cx="6830400" cy="245100"/>
          </a:xfrm>
          <a:prstGeom prst="rect">
            <a:avLst/>
          </a:prstGeom>
          <a:solidFill>
            <a:srgbClr val="6C3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Immunologic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82"/>
          <p:cNvSpPr/>
          <p:nvPr/>
        </p:nvSpPr>
        <p:spPr>
          <a:xfrm>
            <a:off x="274075" y="4770700"/>
            <a:ext cx="8869800" cy="372900"/>
          </a:xfrm>
          <a:prstGeom prst="rect">
            <a:avLst/>
          </a:prstGeom>
          <a:gradFill>
            <a:gsLst>
              <a:gs pos="0">
                <a:schemeClr val="lt1"/>
              </a:gs>
              <a:gs pos="25000">
                <a:srgbClr val="8E44AD"/>
              </a:gs>
              <a:gs pos="42000">
                <a:srgbClr val="8E44AD"/>
              </a:gs>
              <a:gs pos="64000">
                <a:srgbClr val="FFFFC8"/>
              </a:gs>
              <a:gs pos="77000">
                <a:srgbClr val="5FB55C"/>
              </a:gs>
              <a:gs pos="100000">
                <a:srgbClr val="14A44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6" name="Google Shape;1226;p8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 of HIV phenotypes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 </a:t>
            </a:r>
            <a:endParaRPr/>
          </a:p>
        </p:txBody>
      </p:sp>
      <p:sp>
        <p:nvSpPr>
          <p:cNvPr id="1227" name="Google Shape;1227;p82"/>
          <p:cNvSpPr txBox="1"/>
          <p:nvPr/>
        </p:nvSpPr>
        <p:spPr>
          <a:xfrm>
            <a:off x="1594575" y="4758600"/>
            <a:ext cx="294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 term non-progressors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8" name="Google Shape;1228;p82"/>
          <p:cNvSpPr txBox="1"/>
          <p:nvPr/>
        </p:nvSpPr>
        <p:spPr>
          <a:xfrm>
            <a:off x="6427925" y="4758600"/>
            <a:ext cx="27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Elite controllers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9" name="Google Shape;1229;p82"/>
          <p:cNvSpPr/>
          <p:nvPr/>
        </p:nvSpPr>
        <p:spPr>
          <a:xfrm>
            <a:off x="2313500" y="4401775"/>
            <a:ext cx="6830400" cy="245100"/>
          </a:xfrm>
          <a:prstGeom prst="rect">
            <a:avLst/>
          </a:prstGeom>
          <a:solidFill>
            <a:srgbClr val="6C3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Immunologic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30" name="Google Shape;1230;p82"/>
          <p:cNvGraphicFramePr/>
          <p:nvPr/>
        </p:nvGraphicFramePr>
        <p:xfrm>
          <a:off x="636900" y="1354912"/>
          <a:ext cx="8169150" cy="2743431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6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 non-progressors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Elite controllers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Prevalence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~5% of PLWH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0.3-0.5% of PLWH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1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8585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Subset of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LTNP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 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(off of ART)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&gt;500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7-10 years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Defined by </a:t>
                      </a:r>
                      <a:r>
                        <a:rPr lang="en" sz="1300" i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 control</a:t>
                      </a:r>
                      <a:endParaRPr sz="1300"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VL &lt; 50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 months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Defined by </a:t>
                      </a:r>
                      <a:r>
                        <a:rPr lang="en" sz="1300" i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control</a:t>
                      </a:r>
                      <a:endParaRPr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 control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 </a:t>
                      </a:r>
                      <a:endParaRPr sz="1300" b="1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(for a while at least)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Usually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control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(usually low-moderate viremia [</a:t>
                      </a:r>
                      <a:r>
                        <a:rPr lang="en" sz="1300" b="1">
                          <a:solidFill>
                            <a:schemeClr val="accent5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])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" name="Google Shape;1231;p82"/>
          <p:cNvSpPr/>
          <p:nvPr/>
        </p:nvSpPr>
        <p:spPr>
          <a:xfrm>
            <a:off x="0" y="4052200"/>
            <a:ext cx="9144000" cy="1091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2" name="Google Shape;1232;p82"/>
          <p:cNvSpPr/>
          <p:nvPr/>
        </p:nvSpPr>
        <p:spPr>
          <a:xfrm>
            <a:off x="5485025" y="4083850"/>
            <a:ext cx="3658800" cy="2451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Virologic control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Diagnosed </a:t>
            </a:r>
            <a:r>
              <a:rPr lang="en" b="1"/>
              <a:t>7 years ago</a:t>
            </a:r>
            <a:r>
              <a:rPr lang="en"/>
              <a:t>; RF unprofessional tattoos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followed at CAMC in the past (records not available for review)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Has </a:t>
            </a:r>
            <a:r>
              <a:rPr lang="en" b="1"/>
              <a:t>not seen CAMC in </a:t>
            </a:r>
            <a:r>
              <a:rPr lang="en" b="1">
                <a:solidFill>
                  <a:srgbClr val="3B71CA"/>
                </a:solidFill>
              </a:rPr>
              <a:t>over a year</a:t>
            </a:r>
            <a:endParaRPr b="1">
              <a:solidFill>
                <a:srgbClr val="3B71C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Currently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Currently asymptomatic</a:t>
            </a:r>
            <a:r>
              <a:rPr lang="en"/>
              <a:t> (ROS negative)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known history of OIs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MFM notes indicate patient believes "</a:t>
            </a:r>
            <a:r>
              <a:rPr lang="en" b="1">
                <a:solidFill>
                  <a:srgbClr val="3B71CA"/>
                </a:solidFill>
              </a:rPr>
              <a:t>she feels fine &amp; doesn't need ART</a:t>
            </a:r>
            <a:r>
              <a:rPr lang="en"/>
              <a:t>"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States her two living kids and partner </a:t>
            </a:r>
            <a:r>
              <a:rPr lang="en" b="1"/>
              <a:t>are HIV negative</a:t>
            </a:r>
            <a:endParaRPr b="1"/>
          </a:p>
        </p:txBody>
      </p:sp>
      <p:sp>
        <p:nvSpPr>
          <p:cNvPr id="135" name="Google Shape;135;p20"/>
          <p:cNvSpPr/>
          <p:nvPr/>
        </p:nvSpPr>
        <p:spPr>
          <a:xfrm>
            <a:off x="729450" y="1428775"/>
            <a:ext cx="7527300" cy="2138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8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</a:t>
            </a:r>
            <a:endParaRPr/>
          </a:p>
        </p:txBody>
      </p:sp>
      <p:sp>
        <p:nvSpPr>
          <p:cNvPr id="1238" name="Google Shape;1238;p8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 b="1"/>
              <a:t>]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establish virologic control within a year of seroconversion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8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</a:t>
            </a:r>
            <a:endParaRPr/>
          </a:p>
        </p:txBody>
      </p:sp>
      <p:sp>
        <p:nvSpPr>
          <p:cNvPr id="1244" name="Google Shape;1244;p8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 b="1"/>
              <a:t>]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establish virologic control within a year of seroconversion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some time, most controllers will lose their ability to control the virus → </a:t>
            </a:r>
            <a:r>
              <a:rPr lang="en" b="1"/>
              <a:t>CD4 will drop eventually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3</a:t>
            </a:r>
            <a:r>
              <a:rPr lang="en"/>
              <a:t>-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6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245" name="Google Shape;1245;p84"/>
          <p:cNvSpPr/>
          <p:nvPr/>
        </p:nvSpPr>
        <p:spPr>
          <a:xfrm>
            <a:off x="896725" y="1359800"/>
            <a:ext cx="4963500" cy="503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8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</a:t>
            </a:r>
            <a:endParaRPr/>
          </a:p>
        </p:txBody>
      </p:sp>
      <p:sp>
        <p:nvSpPr>
          <p:cNvPr id="1251" name="Google Shape;1251;p8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 b="1"/>
              <a:t>]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establish virologic control within a year of seroconversion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some time, most controllers will lose their ability to control the virus → </a:t>
            </a:r>
            <a:r>
              <a:rPr lang="en" b="1"/>
              <a:t>CD4 will drop eventually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3</a:t>
            </a:r>
            <a:r>
              <a:rPr lang="en"/>
              <a:t>-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6"/>
              </a:rPr>
              <a:t>4</a:t>
            </a:r>
            <a:r>
              <a:rPr lang="en"/>
              <a:t>]</a:t>
            </a:r>
            <a:endParaRPr/>
          </a:p>
        </p:txBody>
      </p:sp>
      <p:pic>
        <p:nvPicPr>
          <p:cNvPr id="1252" name="Google Shape;1252;p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1875" y="2136125"/>
            <a:ext cx="5729400" cy="275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85"/>
          <p:cNvSpPr/>
          <p:nvPr/>
        </p:nvSpPr>
        <p:spPr>
          <a:xfrm>
            <a:off x="896725" y="1359800"/>
            <a:ext cx="4947600" cy="503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4" name="Google Shape;1254;p85"/>
          <p:cNvSpPr/>
          <p:nvPr/>
        </p:nvSpPr>
        <p:spPr>
          <a:xfrm>
            <a:off x="729450" y="2962675"/>
            <a:ext cx="2471400" cy="12732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Recall the definitions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LTNP are defined as those who did not have immunologic progression by 10 years.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CD4 </a:t>
            </a:r>
            <a:r>
              <a:rPr lang="en" sz="1200" b="1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&gt;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500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7-10 years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8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260" name="Google Shape;1260;p8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1475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some time, most controllers will lose their ability to control the virus → </a:t>
            </a:r>
            <a:r>
              <a:rPr lang="en" b="1"/>
              <a:t>CD4 will drop eventually </a:t>
            </a:r>
            <a:r>
              <a:rPr lang="en"/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/>
              <a:t>-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Median time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3</a:t>
            </a:r>
            <a:r>
              <a:rPr lang="en"/>
              <a:t>] to </a:t>
            </a:r>
            <a:r>
              <a:rPr lang="en" b="1">
                <a:solidFill>
                  <a:srgbClr val="DF382C"/>
                </a:solidFill>
              </a:rPr>
              <a:t>loss of immunologic control</a:t>
            </a:r>
            <a:r>
              <a:rPr lang="en"/>
              <a:t> (after the 10 year period): </a:t>
            </a:r>
            <a:r>
              <a:rPr lang="en" b="1">
                <a:solidFill>
                  <a:srgbClr val="DF382C"/>
                </a:solidFill>
              </a:rPr>
              <a:t>2.5 years</a:t>
            </a:r>
            <a:endParaRPr b="1">
              <a:solidFill>
                <a:srgbClr val="DF382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61" name="Google Shape;1261;p86"/>
          <p:cNvSpPr/>
          <p:nvPr/>
        </p:nvSpPr>
        <p:spPr>
          <a:xfrm>
            <a:off x="896725" y="1359796"/>
            <a:ext cx="3753000" cy="1036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62" name="Google Shape;1262;p86"/>
          <p:cNvGrpSpPr/>
          <p:nvPr/>
        </p:nvGrpSpPr>
        <p:grpSpPr>
          <a:xfrm>
            <a:off x="4946800" y="1392797"/>
            <a:ext cx="3993725" cy="2758478"/>
            <a:chOff x="4946800" y="1392797"/>
            <a:chExt cx="3993725" cy="2758478"/>
          </a:xfrm>
        </p:grpSpPr>
        <p:pic>
          <p:nvPicPr>
            <p:cNvPr id="1263" name="Google Shape;1263;p86"/>
            <p:cNvPicPr preferRelativeResize="0"/>
            <p:nvPr/>
          </p:nvPicPr>
          <p:blipFill rotWithShape="1">
            <a:blip r:embed="rId7">
              <a:alphaModFix/>
            </a:blip>
            <a:srcRect l="49194" b="12288"/>
            <a:stretch/>
          </p:blipFill>
          <p:spPr>
            <a:xfrm>
              <a:off x="6029550" y="1393075"/>
              <a:ext cx="2910874" cy="2415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4" name="Google Shape;1264;p86"/>
            <p:cNvPicPr preferRelativeResize="0"/>
            <p:nvPr/>
          </p:nvPicPr>
          <p:blipFill rotWithShape="1">
            <a:blip r:embed="rId7">
              <a:alphaModFix/>
            </a:blip>
            <a:srcRect r="81101" b="13793"/>
            <a:stretch/>
          </p:blipFill>
          <p:spPr>
            <a:xfrm>
              <a:off x="4946800" y="1392797"/>
              <a:ext cx="1082750" cy="2373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5" name="Google Shape;1265;p86"/>
            <p:cNvSpPr txBox="1"/>
            <p:nvPr/>
          </p:nvSpPr>
          <p:spPr>
            <a:xfrm>
              <a:off x="5927025" y="3766375"/>
              <a:ext cx="3013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Fig 3 [</a:t>
              </a:r>
              <a:r>
                <a:rPr lang="en" sz="1300" b="1">
                  <a:solidFill>
                    <a:schemeClr val="hlink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5"/>
                </a:rPr>
                <a:t>3</a:t>
              </a:r>
              <a:r>
                <a:rPr lang="en" sz="130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] </a:t>
              </a: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Years after seroconversion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8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</a:t>
            </a:r>
            <a:endParaRPr/>
          </a:p>
        </p:txBody>
      </p:sp>
      <p:sp>
        <p:nvSpPr>
          <p:cNvPr id="1271" name="Google Shape;1271;p8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1475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After some time, </a:t>
            </a:r>
            <a:r>
              <a:rPr lang="en" b="1"/>
              <a:t>CD4 will drop eventually </a:t>
            </a:r>
            <a:r>
              <a:rPr lang="en"/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/>
              <a:t>,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6"/>
              </a:rPr>
              <a:t>5</a:t>
            </a:r>
            <a:r>
              <a:rPr lang="en"/>
              <a:t>], median of </a:t>
            </a:r>
            <a:r>
              <a:rPr lang="en" b="1"/>
              <a:t>2.5 years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 a large, international database from 2014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 (25,629 PLWH)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Inclusion</a:t>
            </a:r>
            <a:r>
              <a:rPr lang="en"/>
              <a:t>: ART-naive &amp; AIDS-free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Defined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as CD4 &gt;500 at 10 years (n=283)</a:t>
            </a:r>
            <a:endParaRPr b="1">
              <a:solidFill>
                <a:srgbClr val="DF382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Predictors of progressing</a:t>
            </a:r>
            <a:r>
              <a:rPr lang="en"/>
              <a:t> to CD4 &lt;500: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72" name="Google Shape;1272;p87"/>
          <p:cNvSpPr/>
          <p:nvPr/>
        </p:nvSpPr>
        <p:spPr>
          <a:xfrm>
            <a:off x="896725" y="1359800"/>
            <a:ext cx="3753000" cy="7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73" name="Google Shape;1273;p87"/>
          <p:cNvGrpSpPr/>
          <p:nvPr/>
        </p:nvGrpSpPr>
        <p:grpSpPr>
          <a:xfrm>
            <a:off x="4946800" y="1392797"/>
            <a:ext cx="3993725" cy="2758478"/>
            <a:chOff x="4946800" y="1392797"/>
            <a:chExt cx="3993725" cy="2758478"/>
          </a:xfrm>
        </p:grpSpPr>
        <p:pic>
          <p:nvPicPr>
            <p:cNvPr id="1274" name="Google Shape;1274;p87"/>
            <p:cNvPicPr preferRelativeResize="0"/>
            <p:nvPr/>
          </p:nvPicPr>
          <p:blipFill rotWithShape="1">
            <a:blip r:embed="rId7">
              <a:alphaModFix/>
            </a:blip>
            <a:srcRect l="49194" b="12288"/>
            <a:stretch/>
          </p:blipFill>
          <p:spPr>
            <a:xfrm>
              <a:off x="6029550" y="1393075"/>
              <a:ext cx="2910874" cy="2415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5" name="Google Shape;1275;p87"/>
            <p:cNvPicPr preferRelativeResize="0"/>
            <p:nvPr/>
          </p:nvPicPr>
          <p:blipFill rotWithShape="1">
            <a:blip r:embed="rId7">
              <a:alphaModFix/>
            </a:blip>
            <a:srcRect r="81101" b="13793"/>
            <a:stretch/>
          </p:blipFill>
          <p:spPr>
            <a:xfrm>
              <a:off x="4946800" y="1392797"/>
              <a:ext cx="1082750" cy="2373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6" name="Google Shape;1276;p87"/>
            <p:cNvSpPr txBox="1"/>
            <p:nvPr/>
          </p:nvSpPr>
          <p:spPr>
            <a:xfrm>
              <a:off x="5927025" y="3766375"/>
              <a:ext cx="3013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Fig 3 [</a:t>
              </a:r>
              <a:r>
                <a:rPr lang="en" sz="1300" b="1">
                  <a:solidFill>
                    <a:schemeClr val="hlink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3</a:t>
              </a:r>
              <a:r>
                <a:rPr lang="en" sz="130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] </a:t>
              </a: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Years after seroconversion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8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</a:t>
            </a:r>
            <a:endParaRPr/>
          </a:p>
        </p:txBody>
      </p:sp>
      <p:sp>
        <p:nvSpPr>
          <p:cNvPr id="1282" name="Google Shape;1282;p8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1475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After some time, </a:t>
            </a:r>
            <a:r>
              <a:rPr lang="en" b="1"/>
              <a:t>CD4 will drop eventually </a:t>
            </a:r>
            <a:r>
              <a:rPr lang="en"/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/>
              <a:t>,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/>
              <a:t>], median of </a:t>
            </a:r>
            <a:r>
              <a:rPr lang="en" b="1"/>
              <a:t>2.5 years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 a large, international database from 2014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 (25,629 PLWH)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Inclusion</a:t>
            </a:r>
            <a:r>
              <a:rPr lang="en"/>
              <a:t>: ART-naive &amp; AIDS-free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Defined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as CD4 &gt;500 at 10 years (n=283)</a:t>
            </a:r>
            <a:endParaRPr b="1">
              <a:solidFill>
                <a:srgbClr val="DF382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Predictors of progressing</a:t>
            </a:r>
            <a:r>
              <a:rPr lang="en"/>
              <a:t> to CD4 &lt;500: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Not predictive</a:t>
            </a:r>
            <a:r>
              <a:rPr lang="en"/>
              <a:t>: Age, sex, HIV risk factor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Not predictive</a:t>
            </a:r>
            <a:r>
              <a:rPr lang="en"/>
              <a:t>: Baseline or nadir CD4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83" name="Google Shape;1283;p88"/>
          <p:cNvSpPr/>
          <p:nvPr/>
        </p:nvSpPr>
        <p:spPr>
          <a:xfrm>
            <a:off x="896725" y="1359800"/>
            <a:ext cx="3753000" cy="7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84" name="Google Shape;1284;p88"/>
          <p:cNvGrpSpPr/>
          <p:nvPr/>
        </p:nvGrpSpPr>
        <p:grpSpPr>
          <a:xfrm>
            <a:off x="4946800" y="1392797"/>
            <a:ext cx="3993725" cy="2758478"/>
            <a:chOff x="4946800" y="1392797"/>
            <a:chExt cx="3993725" cy="2758478"/>
          </a:xfrm>
        </p:grpSpPr>
        <p:pic>
          <p:nvPicPr>
            <p:cNvPr id="1285" name="Google Shape;1285;p88"/>
            <p:cNvPicPr preferRelativeResize="0"/>
            <p:nvPr/>
          </p:nvPicPr>
          <p:blipFill rotWithShape="1">
            <a:blip r:embed="rId7">
              <a:alphaModFix/>
            </a:blip>
            <a:srcRect l="49194" b="12288"/>
            <a:stretch/>
          </p:blipFill>
          <p:spPr>
            <a:xfrm>
              <a:off x="6029550" y="1393075"/>
              <a:ext cx="2910874" cy="2415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6" name="Google Shape;1286;p88"/>
            <p:cNvPicPr preferRelativeResize="0"/>
            <p:nvPr/>
          </p:nvPicPr>
          <p:blipFill rotWithShape="1">
            <a:blip r:embed="rId7">
              <a:alphaModFix/>
            </a:blip>
            <a:srcRect r="81101" b="13793"/>
            <a:stretch/>
          </p:blipFill>
          <p:spPr>
            <a:xfrm>
              <a:off x="4946800" y="1392797"/>
              <a:ext cx="1082750" cy="2373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7" name="Google Shape;1287;p88"/>
            <p:cNvSpPr txBox="1"/>
            <p:nvPr/>
          </p:nvSpPr>
          <p:spPr>
            <a:xfrm>
              <a:off x="5927025" y="3766375"/>
              <a:ext cx="3013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Fig 3 [</a:t>
              </a:r>
              <a:r>
                <a:rPr lang="en" sz="1300" b="1">
                  <a:solidFill>
                    <a:schemeClr val="hlink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3</a:t>
              </a:r>
              <a:r>
                <a:rPr lang="en" sz="130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] </a:t>
              </a: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Years after seroconversion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88" name="Google Shape;1288;p88"/>
          <p:cNvSpPr/>
          <p:nvPr/>
        </p:nvSpPr>
        <p:spPr>
          <a:xfrm>
            <a:off x="771300" y="2679025"/>
            <a:ext cx="3753000" cy="7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8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</a:t>
            </a:r>
            <a:endParaRPr/>
          </a:p>
        </p:txBody>
      </p:sp>
      <p:sp>
        <p:nvSpPr>
          <p:cNvPr id="1294" name="Google Shape;1294;p89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1475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After some time, </a:t>
            </a:r>
            <a:r>
              <a:rPr lang="en" b="1"/>
              <a:t>CD4 will drop eventually </a:t>
            </a:r>
            <a:r>
              <a:rPr lang="en"/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/>
              <a:t>,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/>
              <a:t>], median of </a:t>
            </a:r>
            <a:r>
              <a:rPr lang="en" b="1"/>
              <a:t>2.5 years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 a large, international database from 2014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 (25,629 PLWH)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Inclusion</a:t>
            </a:r>
            <a:r>
              <a:rPr lang="en"/>
              <a:t>: ART-naive &amp; AIDS-free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Defined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as CD4 &gt;500 at 10 years (n=283)</a:t>
            </a:r>
            <a:endParaRPr b="1">
              <a:solidFill>
                <a:srgbClr val="DF382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Predictors of progressing</a:t>
            </a:r>
            <a:r>
              <a:rPr lang="en"/>
              <a:t> to CD4 &lt;500: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 u="sng">
                <a:solidFill>
                  <a:srgbClr val="858585"/>
                </a:solidFill>
              </a:rPr>
              <a:t>Not predictive</a:t>
            </a:r>
            <a:r>
              <a:rPr lang="en">
                <a:solidFill>
                  <a:srgbClr val="858585"/>
                </a:solidFill>
              </a:rPr>
              <a:t>: Age, sex, HIV risk factor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 u="sng">
                <a:solidFill>
                  <a:srgbClr val="858585"/>
                </a:solidFill>
              </a:rPr>
              <a:t>Not predictive</a:t>
            </a:r>
            <a:r>
              <a:rPr lang="en">
                <a:solidFill>
                  <a:srgbClr val="858585"/>
                </a:solidFill>
              </a:rPr>
              <a:t>: Baseline or nadir CD4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CD4 count</a:t>
            </a:r>
            <a:r>
              <a:rPr lang="en"/>
              <a:t> at 10 years (↓ CD4 = ↑ risk)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Viral load at 10 years (↑ VL = ↑ risk)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5" name="Google Shape;1295;p89"/>
          <p:cNvSpPr/>
          <p:nvPr/>
        </p:nvSpPr>
        <p:spPr>
          <a:xfrm>
            <a:off x="896725" y="1359800"/>
            <a:ext cx="3753000" cy="7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6" name="Google Shape;1296;p89"/>
          <p:cNvSpPr txBox="1"/>
          <p:nvPr/>
        </p:nvSpPr>
        <p:spPr>
          <a:xfrm>
            <a:off x="5419025" y="4007675"/>
            <a:ext cx="3013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Fig 4a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3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7" name="Google Shape;1297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5150" y="1149900"/>
            <a:ext cx="3962373" cy="2782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p89"/>
          <p:cNvCxnSpPr/>
          <p:nvPr/>
        </p:nvCxnSpPr>
        <p:spPr>
          <a:xfrm>
            <a:off x="5868050" y="1284125"/>
            <a:ext cx="0" cy="2380800"/>
          </a:xfrm>
          <a:prstGeom prst="straightConnector1">
            <a:avLst/>
          </a:prstGeom>
          <a:noFill/>
          <a:ln w="9525" cap="flat" cmpd="sng">
            <a:solidFill>
              <a:srgbClr val="85858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99" name="Google Shape;1299;p89"/>
          <p:cNvCxnSpPr/>
          <p:nvPr/>
        </p:nvCxnSpPr>
        <p:spPr>
          <a:xfrm>
            <a:off x="5461975" y="1877054"/>
            <a:ext cx="3439500" cy="0"/>
          </a:xfrm>
          <a:prstGeom prst="straightConnector1">
            <a:avLst/>
          </a:prstGeom>
          <a:noFill/>
          <a:ln w="9525" cap="flat" cmpd="sng">
            <a:solidFill>
              <a:srgbClr val="85858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00" name="Google Shape;1300;p89"/>
          <p:cNvCxnSpPr/>
          <p:nvPr/>
        </p:nvCxnSpPr>
        <p:spPr>
          <a:xfrm>
            <a:off x="8216125" y="1953175"/>
            <a:ext cx="0" cy="364500"/>
          </a:xfrm>
          <a:prstGeom prst="straightConnector1">
            <a:avLst/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1" name="Google Shape;1301;p89"/>
          <p:cNvSpPr txBox="1"/>
          <p:nvPr/>
        </p:nvSpPr>
        <p:spPr>
          <a:xfrm>
            <a:off x="6896200" y="1876469"/>
            <a:ext cx="132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Lower risk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02" name="Google Shape;1302;p89"/>
          <p:cNvCxnSpPr/>
          <p:nvPr/>
        </p:nvCxnSpPr>
        <p:spPr>
          <a:xfrm>
            <a:off x="5947750" y="2707750"/>
            <a:ext cx="245100" cy="0"/>
          </a:xfrm>
          <a:prstGeom prst="straightConnector1">
            <a:avLst/>
          </a:prstGeom>
          <a:noFill/>
          <a:ln w="9525" cap="flat" cmpd="sng">
            <a:solidFill>
              <a:srgbClr val="85858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3" name="Google Shape;1303;p89"/>
          <p:cNvSpPr txBox="1"/>
          <p:nvPr/>
        </p:nvSpPr>
        <p:spPr>
          <a:xfrm>
            <a:off x="5871550" y="2782025"/>
            <a:ext cx="72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Higher 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CD4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4" name="Google Shape;1304;p89"/>
          <p:cNvSpPr/>
          <p:nvPr/>
        </p:nvSpPr>
        <p:spPr>
          <a:xfrm>
            <a:off x="771300" y="2679025"/>
            <a:ext cx="3753000" cy="7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Google Shape;130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435" y="1212687"/>
            <a:ext cx="3637726" cy="27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9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3</a:t>
            </a:r>
            <a:r>
              <a:rPr lang="en"/>
              <a:t>]</a:t>
            </a:r>
            <a:endParaRPr/>
          </a:p>
        </p:txBody>
      </p:sp>
      <p:sp>
        <p:nvSpPr>
          <p:cNvPr id="1311" name="Google Shape;1311;p90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1475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Immunologic control is </a:t>
            </a:r>
            <a:r>
              <a:rPr lang="en" b="1"/>
              <a:t>rarely permanent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After some time, </a:t>
            </a:r>
            <a:r>
              <a:rPr lang="en" b="1"/>
              <a:t>CD4 will drop eventually </a:t>
            </a:r>
            <a:r>
              <a:rPr lang="en"/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/>
              <a:t>,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/>
              <a:t>], median of </a:t>
            </a:r>
            <a:r>
              <a:rPr lang="en" b="1"/>
              <a:t>2.5 years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3</a:t>
            </a:r>
            <a:r>
              <a:rPr lang="en"/>
              <a:t>]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 a large, international database from 2014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3</a:t>
            </a:r>
            <a:r>
              <a:rPr lang="en"/>
              <a:t>] (25,629 PLWH)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Inclusion</a:t>
            </a:r>
            <a:r>
              <a:rPr lang="en"/>
              <a:t>: ART-naive &amp; AIDS-free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Defined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 as CD4 &gt;500 at 10 years (n=283)</a:t>
            </a:r>
            <a:endParaRPr b="1">
              <a:solidFill>
                <a:srgbClr val="DF382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Predictors of progressing</a:t>
            </a:r>
            <a:r>
              <a:rPr lang="en"/>
              <a:t> to CD4 &lt;500: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 u="sng">
                <a:solidFill>
                  <a:srgbClr val="858585"/>
                </a:solidFill>
              </a:rPr>
              <a:t>Not predictive</a:t>
            </a:r>
            <a:r>
              <a:rPr lang="en">
                <a:solidFill>
                  <a:srgbClr val="858585"/>
                </a:solidFill>
              </a:rPr>
              <a:t>: Age, sex, HIV risk factor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 u="sng">
                <a:solidFill>
                  <a:srgbClr val="858585"/>
                </a:solidFill>
              </a:rPr>
              <a:t>Not predictive</a:t>
            </a:r>
            <a:r>
              <a:rPr lang="en">
                <a:solidFill>
                  <a:srgbClr val="858585"/>
                </a:solidFill>
              </a:rPr>
              <a:t>: Baseline or nadir CD4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CD4 count</a:t>
            </a:r>
            <a:r>
              <a:rPr lang="en"/>
              <a:t> at 10 years (↓ CD4 = ↑ risk)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Viral load</a:t>
            </a:r>
            <a:r>
              <a:rPr lang="en"/>
              <a:t> at 10 years (↑ VL = ↑ risk)</a:t>
            </a:r>
            <a:endParaRPr/>
          </a:p>
        </p:txBody>
      </p:sp>
      <p:sp>
        <p:nvSpPr>
          <p:cNvPr id="1312" name="Google Shape;1312;p90"/>
          <p:cNvSpPr/>
          <p:nvPr/>
        </p:nvSpPr>
        <p:spPr>
          <a:xfrm>
            <a:off x="896725" y="1359800"/>
            <a:ext cx="3753000" cy="7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p90"/>
          <p:cNvSpPr txBox="1"/>
          <p:nvPr/>
        </p:nvSpPr>
        <p:spPr>
          <a:xfrm>
            <a:off x="5419025" y="4007675"/>
            <a:ext cx="3013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Fig 4b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3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14" name="Google Shape;1314;p90"/>
          <p:cNvCxnSpPr/>
          <p:nvPr/>
        </p:nvCxnSpPr>
        <p:spPr>
          <a:xfrm>
            <a:off x="7044364" y="1275365"/>
            <a:ext cx="0" cy="2380800"/>
          </a:xfrm>
          <a:prstGeom prst="straightConnector1">
            <a:avLst/>
          </a:prstGeom>
          <a:noFill/>
          <a:ln w="9525" cap="flat" cmpd="sng">
            <a:solidFill>
              <a:srgbClr val="85858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15" name="Google Shape;1315;p90"/>
          <p:cNvCxnSpPr/>
          <p:nvPr/>
        </p:nvCxnSpPr>
        <p:spPr>
          <a:xfrm>
            <a:off x="5461975" y="2384518"/>
            <a:ext cx="3439500" cy="0"/>
          </a:xfrm>
          <a:prstGeom prst="straightConnector1">
            <a:avLst/>
          </a:prstGeom>
          <a:noFill/>
          <a:ln w="9525" cap="flat" cmpd="sng">
            <a:solidFill>
              <a:srgbClr val="85858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16" name="Google Shape;1316;p90"/>
          <p:cNvCxnSpPr/>
          <p:nvPr/>
        </p:nvCxnSpPr>
        <p:spPr>
          <a:xfrm rot="10800000">
            <a:off x="6720134" y="3000074"/>
            <a:ext cx="24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7" name="Google Shape;1317;p90"/>
          <p:cNvSpPr txBox="1"/>
          <p:nvPr/>
        </p:nvSpPr>
        <p:spPr>
          <a:xfrm>
            <a:off x="5723796" y="2998142"/>
            <a:ext cx="132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Lower 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VL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8" name="Google Shape;1318;p90"/>
          <p:cNvSpPr/>
          <p:nvPr/>
        </p:nvSpPr>
        <p:spPr>
          <a:xfrm>
            <a:off x="771300" y="2679025"/>
            <a:ext cx="3753000" cy="7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19" name="Google Shape;1319;p90"/>
          <p:cNvCxnSpPr/>
          <p:nvPr/>
        </p:nvCxnSpPr>
        <p:spPr>
          <a:xfrm>
            <a:off x="5539750" y="2459375"/>
            <a:ext cx="0" cy="246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0" name="Google Shape;1320;p90"/>
          <p:cNvSpPr txBox="1"/>
          <p:nvPr/>
        </p:nvSpPr>
        <p:spPr>
          <a:xfrm>
            <a:off x="5461975" y="2372975"/>
            <a:ext cx="1059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Lower risk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9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</a:t>
            </a:r>
            <a:endParaRPr/>
          </a:p>
        </p:txBody>
      </p:sp>
      <p:sp>
        <p:nvSpPr>
          <p:cNvPr id="1326" name="Google Shape;1326;p9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2390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Char char="●"/>
            </a:pPr>
            <a:r>
              <a:rPr lang="en" sz="1200">
                <a:solidFill>
                  <a:srgbClr val="858585"/>
                </a:solidFill>
              </a:rPr>
              <a:t>Immunologic control is </a:t>
            </a:r>
            <a:r>
              <a:rPr lang="en" sz="1200" b="1">
                <a:solidFill>
                  <a:srgbClr val="858585"/>
                </a:solidFill>
              </a:rPr>
              <a:t>temporary </a:t>
            </a:r>
            <a:r>
              <a:rPr lang="en" sz="1200">
                <a:solidFill>
                  <a:srgbClr val="858585"/>
                </a:solidFill>
              </a:rPr>
              <a:t>[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 sz="1200">
                <a:solidFill>
                  <a:srgbClr val="858585"/>
                </a:solidFill>
              </a:rPr>
              <a:t>][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>
                <a:solidFill>
                  <a:srgbClr val="858585"/>
                </a:solidFill>
              </a:rPr>
              <a:t>,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>
                <a:solidFill>
                  <a:srgbClr val="858585"/>
                </a:solidFill>
              </a:rPr>
              <a:t>,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 sz="1200">
                <a:solidFill>
                  <a:srgbClr val="858585"/>
                </a:solidFill>
              </a:rPr>
              <a:t>]</a:t>
            </a:r>
            <a:endParaRPr sz="1200">
              <a:solidFill>
                <a:srgbClr val="85858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Char char="●"/>
            </a:pPr>
            <a:r>
              <a:rPr lang="en" sz="1200" b="1">
                <a:solidFill>
                  <a:srgbClr val="858585"/>
                </a:solidFill>
              </a:rPr>
              <a:t>Risk factors of progression</a:t>
            </a:r>
            <a:r>
              <a:rPr lang="en" sz="1200">
                <a:solidFill>
                  <a:srgbClr val="858585"/>
                </a:solidFill>
              </a:rPr>
              <a:t> [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 sz="1200">
                <a:solidFill>
                  <a:srgbClr val="858585"/>
                </a:solidFill>
              </a:rPr>
              <a:t>] are mainly based on </a:t>
            </a:r>
            <a:r>
              <a:rPr lang="en" sz="1200" b="1">
                <a:solidFill>
                  <a:srgbClr val="858585"/>
                </a:solidFill>
              </a:rPr>
              <a:t>control at 10 years</a:t>
            </a:r>
            <a:r>
              <a:rPr lang="en" sz="1200">
                <a:solidFill>
                  <a:srgbClr val="858585"/>
                </a:solidFill>
              </a:rPr>
              <a:t> (lower CD4, higher VL)</a:t>
            </a:r>
            <a:endParaRPr sz="120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has led some authors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4</a:t>
            </a:r>
            <a:r>
              <a:rPr lang="en"/>
              <a:t>] to conclude that “</a:t>
            </a:r>
            <a:r>
              <a:rPr lang="en">
                <a:solidFill>
                  <a:srgbClr val="8E44AD"/>
                </a:solidFill>
              </a:rPr>
              <a:t>long term non-progressors</a:t>
            </a:r>
            <a:r>
              <a:rPr lang="en"/>
              <a:t>” may just be “</a:t>
            </a:r>
            <a:r>
              <a:rPr lang="en">
                <a:solidFill>
                  <a:srgbClr val="DF382C"/>
                </a:solidFill>
              </a:rPr>
              <a:t>slow progressors</a:t>
            </a:r>
            <a:r>
              <a:rPr lang="en"/>
              <a:t>”</a:t>
            </a:r>
            <a:endParaRPr/>
          </a:p>
          <a:p>
            <a:pPr marL="91440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This is highlighted by looking at studies with varying definitions of “LTNP” [see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3483"/>
                </a:solidFill>
              </a:rPr>
              <a:t>LTNP</a:t>
            </a:r>
            <a:r>
              <a:rPr lang="en"/>
              <a:t>: Natural history</a:t>
            </a:r>
            <a:endParaRPr/>
          </a:p>
        </p:txBody>
      </p:sp>
      <p:sp>
        <p:nvSpPr>
          <p:cNvPr id="1332" name="Google Shape;1332;p9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2390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Char char="●"/>
            </a:pPr>
            <a:r>
              <a:rPr lang="en" sz="1200">
                <a:solidFill>
                  <a:srgbClr val="858585"/>
                </a:solidFill>
              </a:rPr>
              <a:t>Immunologic control is </a:t>
            </a:r>
            <a:r>
              <a:rPr lang="en" sz="1200" b="1">
                <a:solidFill>
                  <a:srgbClr val="858585"/>
                </a:solidFill>
              </a:rPr>
              <a:t>temporary </a:t>
            </a:r>
            <a:r>
              <a:rPr lang="en" sz="1200">
                <a:solidFill>
                  <a:srgbClr val="858585"/>
                </a:solidFill>
              </a:rPr>
              <a:t>[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 sz="1200">
                <a:solidFill>
                  <a:srgbClr val="858585"/>
                </a:solidFill>
              </a:rPr>
              <a:t>][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>
                <a:solidFill>
                  <a:srgbClr val="858585"/>
                </a:solidFill>
              </a:rPr>
              <a:t>,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>
                <a:solidFill>
                  <a:srgbClr val="858585"/>
                </a:solidFill>
              </a:rPr>
              <a:t>,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 sz="1200">
                <a:solidFill>
                  <a:srgbClr val="858585"/>
                </a:solidFill>
              </a:rPr>
              <a:t>]</a:t>
            </a:r>
            <a:endParaRPr sz="1200">
              <a:solidFill>
                <a:srgbClr val="85858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Char char="●"/>
            </a:pPr>
            <a:r>
              <a:rPr lang="en" sz="1200" b="1">
                <a:solidFill>
                  <a:srgbClr val="858585"/>
                </a:solidFill>
              </a:rPr>
              <a:t>Risk factors of progression</a:t>
            </a:r>
            <a:r>
              <a:rPr lang="en" sz="1200">
                <a:solidFill>
                  <a:srgbClr val="858585"/>
                </a:solidFill>
              </a:rPr>
              <a:t> [</a:t>
            </a:r>
            <a:r>
              <a:rPr lang="en" sz="1200" b="1">
                <a:solidFill>
                  <a:srgbClr val="85858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 sz="1200">
                <a:solidFill>
                  <a:srgbClr val="858585"/>
                </a:solidFill>
              </a:rPr>
              <a:t>] are mainly based on </a:t>
            </a:r>
            <a:r>
              <a:rPr lang="en" sz="1200" b="1">
                <a:solidFill>
                  <a:srgbClr val="858585"/>
                </a:solidFill>
              </a:rPr>
              <a:t>control at 10 years</a:t>
            </a:r>
            <a:r>
              <a:rPr lang="en" sz="1200">
                <a:solidFill>
                  <a:srgbClr val="858585"/>
                </a:solidFill>
              </a:rPr>
              <a:t> (lower CD4, higher VL)</a:t>
            </a:r>
            <a:endParaRPr sz="120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has led some authors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4</a:t>
            </a:r>
            <a:r>
              <a:rPr lang="en"/>
              <a:t>] to conclude that “</a:t>
            </a:r>
            <a:r>
              <a:rPr lang="en">
                <a:solidFill>
                  <a:srgbClr val="8E44AD"/>
                </a:solidFill>
              </a:rPr>
              <a:t>long term non-progressors</a:t>
            </a:r>
            <a:r>
              <a:rPr lang="en"/>
              <a:t>” may just be “</a:t>
            </a:r>
            <a:r>
              <a:rPr lang="en">
                <a:solidFill>
                  <a:srgbClr val="DF382C"/>
                </a:solidFill>
              </a:rPr>
              <a:t>slow progressors</a:t>
            </a:r>
            <a:r>
              <a:rPr lang="en"/>
              <a:t>”</a:t>
            </a:r>
            <a:endParaRPr/>
          </a:p>
          <a:p>
            <a:pPr marL="914400" lvl="1" indent="-298450" algn="l" rtl="0">
              <a:spcBef>
                <a:spcPts val="1000"/>
              </a:spcBef>
              <a:spcAft>
                <a:spcPts val="1000"/>
              </a:spcAft>
              <a:buSzPts val="1100"/>
              <a:buChar char="○"/>
            </a:pPr>
            <a:r>
              <a:rPr lang="en">
                <a:solidFill>
                  <a:srgbClr val="1A1A1A"/>
                </a:solidFill>
              </a:rPr>
              <a:t>This is highlighted by looking at studies with varying definitions of “LTNP” [see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6"/>
              </a:rPr>
              <a:t>5</a:t>
            </a:r>
            <a:r>
              <a:rPr lang="en">
                <a:solidFill>
                  <a:srgbClr val="1A1A1A"/>
                </a:solidFill>
              </a:rPr>
              <a:t>]</a:t>
            </a:r>
            <a:endParaRPr>
              <a:solidFill>
                <a:srgbClr val="1A1A1A"/>
              </a:solidFill>
            </a:endParaRPr>
          </a:p>
        </p:txBody>
      </p:sp>
      <p:pic>
        <p:nvPicPr>
          <p:cNvPr id="1333" name="Google Shape;1333;p92" title="Figure_4c.png"/>
          <p:cNvPicPr preferRelativeResize="0"/>
          <p:nvPr/>
        </p:nvPicPr>
        <p:blipFill rotWithShape="1">
          <a:blip r:embed="rId7">
            <a:alphaModFix/>
          </a:blip>
          <a:srcRect l="12533"/>
          <a:stretch/>
        </p:blipFill>
        <p:spPr>
          <a:xfrm>
            <a:off x="5539575" y="955435"/>
            <a:ext cx="3564625" cy="3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92"/>
          <p:cNvSpPr txBox="1"/>
          <p:nvPr/>
        </p:nvSpPr>
        <p:spPr>
          <a:xfrm>
            <a:off x="5059125" y="3419096"/>
            <a:ext cx="58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20%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5" name="Google Shape;1335;p92"/>
          <p:cNvSpPr txBox="1"/>
          <p:nvPr/>
        </p:nvSpPr>
        <p:spPr>
          <a:xfrm>
            <a:off x="5075875" y="3993607"/>
            <a:ext cx="56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0%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6" name="Google Shape;1336;p92"/>
          <p:cNvSpPr txBox="1"/>
          <p:nvPr/>
        </p:nvSpPr>
        <p:spPr>
          <a:xfrm>
            <a:off x="5059125" y="2817522"/>
            <a:ext cx="58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7" name="Google Shape;1337;p92"/>
          <p:cNvSpPr txBox="1"/>
          <p:nvPr/>
        </p:nvSpPr>
        <p:spPr>
          <a:xfrm>
            <a:off x="5059125" y="2215948"/>
            <a:ext cx="58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8" name="Google Shape;1338;p92"/>
          <p:cNvSpPr txBox="1"/>
          <p:nvPr/>
        </p:nvSpPr>
        <p:spPr>
          <a:xfrm>
            <a:off x="5059125" y="1641437"/>
            <a:ext cx="58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80%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9" name="Google Shape;1339;p92"/>
          <p:cNvSpPr txBox="1"/>
          <p:nvPr/>
        </p:nvSpPr>
        <p:spPr>
          <a:xfrm>
            <a:off x="5002100" y="1066925"/>
            <a:ext cx="639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0" name="Google Shape;1340;p92"/>
          <p:cNvSpPr txBox="1"/>
          <p:nvPr/>
        </p:nvSpPr>
        <p:spPr>
          <a:xfrm>
            <a:off x="5702875" y="4578700"/>
            <a:ext cx="3353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Time 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(years)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1" name="Google Shape;1341;p92"/>
          <p:cNvSpPr txBox="1"/>
          <p:nvPr/>
        </p:nvSpPr>
        <p:spPr>
          <a:xfrm rot="-5400000">
            <a:off x="3415950" y="2511950"/>
            <a:ext cx="330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Proportion surviving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(%)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2" name="Google Shape;1342;p92"/>
          <p:cNvSpPr txBox="1"/>
          <p:nvPr/>
        </p:nvSpPr>
        <p:spPr>
          <a:xfrm>
            <a:off x="5372100" y="4578700"/>
            <a:ext cx="145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Fig 4C [</a:t>
            </a:r>
            <a:r>
              <a:rPr lang="en" sz="13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/>
              </a:rPr>
              <a:t>5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3" name="Google Shape;1343;p92"/>
          <p:cNvSpPr txBox="1"/>
          <p:nvPr/>
        </p:nvSpPr>
        <p:spPr>
          <a:xfrm>
            <a:off x="7168769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4" name="Google Shape;1344;p92"/>
          <p:cNvSpPr txBox="1"/>
          <p:nvPr/>
        </p:nvSpPr>
        <p:spPr>
          <a:xfrm>
            <a:off x="7463897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5" name="Google Shape;1345;p92"/>
          <p:cNvSpPr txBox="1"/>
          <p:nvPr/>
        </p:nvSpPr>
        <p:spPr>
          <a:xfrm>
            <a:off x="5659500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6" name="Google Shape;1346;p92"/>
          <p:cNvSpPr txBox="1"/>
          <p:nvPr/>
        </p:nvSpPr>
        <p:spPr>
          <a:xfrm>
            <a:off x="5964698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7" name="Google Shape;1347;p92"/>
          <p:cNvSpPr txBox="1"/>
          <p:nvPr/>
        </p:nvSpPr>
        <p:spPr>
          <a:xfrm>
            <a:off x="6256473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8" name="Google Shape;1348;p92"/>
          <p:cNvSpPr txBox="1"/>
          <p:nvPr/>
        </p:nvSpPr>
        <p:spPr>
          <a:xfrm>
            <a:off x="6576786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9" name="Google Shape;1349;p92"/>
          <p:cNvSpPr txBox="1"/>
          <p:nvPr/>
        </p:nvSpPr>
        <p:spPr>
          <a:xfrm>
            <a:off x="6865223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0" name="Google Shape;1350;p92"/>
          <p:cNvSpPr txBox="1"/>
          <p:nvPr/>
        </p:nvSpPr>
        <p:spPr>
          <a:xfrm>
            <a:off x="7755697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92"/>
          <p:cNvSpPr txBox="1"/>
          <p:nvPr/>
        </p:nvSpPr>
        <p:spPr>
          <a:xfrm>
            <a:off x="8072622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p92"/>
          <p:cNvSpPr txBox="1"/>
          <p:nvPr/>
        </p:nvSpPr>
        <p:spPr>
          <a:xfrm>
            <a:off x="8361072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3" name="Google Shape;1353;p92"/>
          <p:cNvSpPr txBox="1"/>
          <p:nvPr/>
        </p:nvSpPr>
        <p:spPr>
          <a:xfrm>
            <a:off x="8666275" y="4292355"/>
            <a:ext cx="39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54" name="Google Shape;1354;p92"/>
          <p:cNvCxnSpPr/>
          <p:nvPr/>
        </p:nvCxnSpPr>
        <p:spPr>
          <a:xfrm rot="10800000">
            <a:off x="7361175" y="1273475"/>
            <a:ext cx="0" cy="2967900"/>
          </a:xfrm>
          <a:prstGeom prst="straightConnector1">
            <a:avLst/>
          </a:prstGeom>
          <a:noFill/>
          <a:ln w="9525" cap="flat" cmpd="sng">
            <a:solidFill>
              <a:srgbClr val="85858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55" name="Google Shape;1355;p92"/>
          <p:cNvSpPr/>
          <p:nvPr/>
        </p:nvSpPr>
        <p:spPr>
          <a:xfrm>
            <a:off x="1074750" y="3660000"/>
            <a:ext cx="3270900" cy="10521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Recall the definitions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LTNP are </a:t>
            </a: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defined as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those who did not have immunologic progression by 10 years.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CD4 </a:t>
            </a:r>
            <a:r>
              <a:rPr lang="en" sz="1200" b="1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&gt;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500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7-10 years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6" name="Google Shape;1356;p92"/>
          <p:cNvSpPr/>
          <p:nvPr/>
        </p:nvSpPr>
        <p:spPr>
          <a:xfrm>
            <a:off x="787225" y="3613700"/>
            <a:ext cx="3753000" cy="1163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ago,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r>
              <a:rPr lang="en"/>
              <a:t>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management. Lost to follow up and not on ART because "she feels fine &amp; doesn't need ART".</a:t>
            </a:r>
            <a:endParaRPr b="1"/>
          </a:p>
        </p:txBody>
      </p:sp>
      <p:graphicFrame>
        <p:nvGraphicFramePr>
          <p:cNvPr id="142" name="Google Shape;142;p21"/>
          <p:cNvGraphicFramePr/>
          <p:nvPr/>
        </p:nvGraphicFramePr>
        <p:xfrm>
          <a:off x="1375263" y="2494200"/>
          <a:ext cx="1845675" cy="11747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9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EC</a:t>
            </a:r>
            <a:r>
              <a:rPr lang="en"/>
              <a:t>: Natural history</a:t>
            </a:r>
            <a:endParaRPr/>
          </a:p>
        </p:txBody>
      </p:sp>
      <p:sp>
        <p:nvSpPr>
          <p:cNvPr id="1362" name="Google Shape;1362;p9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572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Compare this with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 (those with </a:t>
            </a:r>
            <a:r>
              <a:rPr lang="en">
                <a:solidFill>
                  <a:srgbClr val="14A44D"/>
                </a:solidFill>
              </a:rPr>
              <a:t>extraordinary virologic control</a:t>
            </a:r>
            <a:r>
              <a:rPr lang="en"/>
              <a:t>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9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EC</a:t>
            </a:r>
            <a:r>
              <a:rPr lang="en"/>
              <a:t>: Natural history</a:t>
            </a:r>
            <a:endParaRPr/>
          </a:p>
        </p:txBody>
      </p:sp>
      <p:sp>
        <p:nvSpPr>
          <p:cNvPr id="1368" name="Google Shape;1368;p9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572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this with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 (those with </a:t>
            </a:r>
            <a:r>
              <a:rPr lang="en">
                <a:solidFill>
                  <a:srgbClr val="14A44D"/>
                </a:solidFill>
              </a:rPr>
              <a:t>extraordinary virologic control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Tend to have </a:t>
            </a:r>
            <a:r>
              <a:rPr lang="en" b="1"/>
              <a:t>excellent immunologic control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Degree of </a:t>
            </a:r>
            <a:r>
              <a:rPr lang="en" b="1">
                <a:solidFill>
                  <a:schemeClr val="lt1"/>
                </a:solidFill>
              </a:rPr>
              <a:t>viremia</a:t>
            </a:r>
            <a:r>
              <a:rPr lang="en">
                <a:solidFill>
                  <a:schemeClr val="lt1"/>
                </a:solidFill>
              </a:rPr>
              <a:t> is </a:t>
            </a:r>
            <a:r>
              <a:rPr lang="en" i="1">
                <a:solidFill>
                  <a:schemeClr val="lt1"/>
                </a:solidFill>
              </a:rPr>
              <a:t>partially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b="1">
                <a:solidFill>
                  <a:schemeClr val="lt1"/>
                </a:solidFill>
              </a:rPr>
              <a:t>predictive of loss of immunologic control</a:t>
            </a:r>
            <a:r>
              <a:rPr lang="en">
                <a:solidFill>
                  <a:schemeClr val="lt1"/>
                </a:solidFill>
              </a:rPr>
              <a:t>. Even differences as small as &lt;1 copy vs 50 copies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>
                <a:solidFill>
                  <a:schemeClr val="lt1"/>
                </a:solidFill>
              </a:rPr>
              <a:t>]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369" name="Google Shape;1369;p94"/>
          <p:cNvGrpSpPr/>
          <p:nvPr/>
        </p:nvGrpSpPr>
        <p:grpSpPr>
          <a:xfrm>
            <a:off x="5301182" y="578369"/>
            <a:ext cx="3840452" cy="4086143"/>
            <a:chOff x="4724400" y="467238"/>
            <a:chExt cx="4264799" cy="4537638"/>
          </a:xfrm>
        </p:grpSpPr>
        <p:pic>
          <p:nvPicPr>
            <p:cNvPr id="1370" name="Google Shape;1370;p94" title="Figure_3c.png"/>
            <p:cNvPicPr preferRelativeResize="0"/>
            <p:nvPr/>
          </p:nvPicPr>
          <p:blipFill rotWithShape="1">
            <a:blip r:embed="rId5">
              <a:alphaModFix/>
            </a:blip>
            <a:srcRect l="13062" r="29137" b="24150"/>
            <a:stretch/>
          </p:blipFill>
          <p:spPr>
            <a:xfrm>
              <a:off x="5398300" y="467238"/>
              <a:ext cx="3590899" cy="3901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1" name="Google Shape;1371;p94"/>
            <p:cNvSpPr/>
            <p:nvPr/>
          </p:nvSpPr>
          <p:spPr>
            <a:xfrm>
              <a:off x="7062075" y="4263375"/>
              <a:ext cx="2778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2325" tIns="82325" rIns="82325" bIns="823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94"/>
            <p:cNvSpPr txBox="1"/>
            <p:nvPr/>
          </p:nvSpPr>
          <p:spPr>
            <a:xfrm>
              <a:off x="7016369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94"/>
            <p:cNvSpPr txBox="1"/>
            <p:nvPr/>
          </p:nvSpPr>
          <p:spPr>
            <a:xfrm>
              <a:off x="7311497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94"/>
            <p:cNvSpPr txBox="1"/>
            <p:nvPr/>
          </p:nvSpPr>
          <p:spPr>
            <a:xfrm>
              <a:off x="5507100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0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94"/>
            <p:cNvSpPr txBox="1"/>
            <p:nvPr/>
          </p:nvSpPr>
          <p:spPr>
            <a:xfrm>
              <a:off x="5812298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94"/>
            <p:cNvSpPr txBox="1"/>
            <p:nvPr/>
          </p:nvSpPr>
          <p:spPr>
            <a:xfrm>
              <a:off x="6104073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94"/>
            <p:cNvSpPr txBox="1"/>
            <p:nvPr/>
          </p:nvSpPr>
          <p:spPr>
            <a:xfrm>
              <a:off x="6424386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94"/>
            <p:cNvSpPr txBox="1"/>
            <p:nvPr/>
          </p:nvSpPr>
          <p:spPr>
            <a:xfrm>
              <a:off x="6712823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94"/>
            <p:cNvSpPr txBox="1"/>
            <p:nvPr/>
          </p:nvSpPr>
          <p:spPr>
            <a:xfrm>
              <a:off x="7603297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14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94"/>
            <p:cNvSpPr txBox="1"/>
            <p:nvPr/>
          </p:nvSpPr>
          <p:spPr>
            <a:xfrm>
              <a:off x="7920222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16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94"/>
            <p:cNvSpPr txBox="1"/>
            <p:nvPr/>
          </p:nvSpPr>
          <p:spPr>
            <a:xfrm>
              <a:off x="8208672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18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94"/>
            <p:cNvSpPr txBox="1"/>
            <p:nvPr/>
          </p:nvSpPr>
          <p:spPr>
            <a:xfrm>
              <a:off x="8513875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20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94"/>
            <p:cNvSpPr txBox="1"/>
            <p:nvPr/>
          </p:nvSpPr>
          <p:spPr>
            <a:xfrm>
              <a:off x="4906725" y="3201675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94"/>
            <p:cNvSpPr txBox="1"/>
            <p:nvPr/>
          </p:nvSpPr>
          <p:spPr>
            <a:xfrm>
              <a:off x="4923475" y="3842275"/>
              <a:ext cx="56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94"/>
            <p:cNvSpPr txBox="1"/>
            <p:nvPr/>
          </p:nvSpPr>
          <p:spPr>
            <a:xfrm>
              <a:off x="4906725" y="2530900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40%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94"/>
            <p:cNvSpPr txBox="1"/>
            <p:nvPr/>
          </p:nvSpPr>
          <p:spPr>
            <a:xfrm>
              <a:off x="4906725" y="1860125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60%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94"/>
            <p:cNvSpPr txBox="1"/>
            <p:nvPr/>
          </p:nvSpPr>
          <p:spPr>
            <a:xfrm>
              <a:off x="4906725" y="1219525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80%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94"/>
            <p:cNvSpPr txBox="1"/>
            <p:nvPr/>
          </p:nvSpPr>
          <p:spPr>
            <a:xfrm>
              <a:off x="4849700" y="578925"/>
              <a:ext cx="639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100%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94"/>
            <p:cNvSpPr txBox="1"/>
            <p:nvPr/>
          </p:nvSpPr>
          <p:spPr>
            <a:xfrm>
              <a:off x="5550475" y="4619975"/>
              <a:ext cx="3353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 b="1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Time </a:t>
              </a:r>
              <a:r>
                <a:rPr lang="en" sz="117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(years)</a:t>
              </a:r>
              <a:endParaRPr sz="117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94"/>
            <p:cNvSpPr txBox="1"/>
            <p:nvPr/>
          </p:nvSpPr>
          <p:spPr>
            <a:xfrm rot="-5400000">
              <a:off x="3027750" y="2165025"/>
              <a:ext cx="3778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 b="1">
                  <a:solidFill>
                    <a:srgbClr val="0C622E"/>
                  </a:solidFill>
                  <a:latin typeface="Open Sans"/>
                  <a:ea typeface="Open Sans"/>
                  <a:cs typeface="Open Sans"/>
                  <a:sym typeface="Open Sans"/>
                </a:rPr>
                <a:t>Proportion without AIDS</a:t>
              </a:r>
              <a:r>
                <a:rPr lang="en" sz="1170">
                  <a:solidFill>
                    <a:srgbClr val="0C622E"/>
                  </a:solidFill>
                  <a:latin typeface="Open Sans"/>
                  <a:ea typeface="Open Sans"/>
                  <a:cs typeface="Open Sans"/>
                  <a:sym typeface="Open Sans"/>
                </a:rPr>
                <a:t> (%)</a:t>
              </a:r>
              <a:endParaRPr sz="117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91" name="Google Shape;1391;p94"/>
          <p:cNvSpPr txBox="1"/>
          <p:nvPr/>
        </p:nvSpPr>
        <p:spPr>
          <a:xfrm>
            <a:off x="5541332" y="4317899"/>
            <a:ext cx="13122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25" tIns="82325" rIns="82325" bIns="823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7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Fig 3C [</a:t>
            </a:r>
            <a:r>
              <a:rPr lang="en" sz="117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5</a:t>
            </a:r>
            <a:r>
              <a:rPr lang="en" sz="117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17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9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961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EC</a:t>
            </a:r>
            <a:r>
              <a:rPr lang="en"/>
              <a:t>: Natural history</a:t>
            </a:r>
            <a:endParaRPr/>
          </a:p>
        </p:txBody>
      </p:sp>
      <p:sp>
        <p:nvSpPr>
          <p:cNvPr id="1397" name="Google Shape;1397;p9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4572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this with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(those with extraordinary virologic control)</a:t>
            </a:r>
            <a:endParaRPr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Tend to have </a:t>
            </a:r>
            <a:r>
              <a:rPr lang="en" b="1">
                <a:solidFill>
                  <a:srgbClr val="858585"/>
                </a:solidFill>
              </a:rPr>
              <a:t>excellent immunologic control</a:t>
            </a:r>
            <a:r>
              <a:rPr lang="en">
                <a:solidFill>
                  <a:srgbClr val="858585"/>
                </a:solidFill>
              </a:rPr>
              <a:t> [</a:t>
            </a:r>
            <a:r>
              <a:rPr lang="en" b="1">
                <a:solidFill>
                  <a:srgbClr val="85858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>
                <a:solidFill>
                  <a:srgbClr val="858585"/>
                </a:solidFill>
              </a:rPr>
              <a:t>]</a:t>
            </a:r>
            <a:endParaRPr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Degree of </a:t>
            </a:r>
            <a:r>
              <a:rPr lang="en" b="1">
                <a:solidFill>
                  <a:srgbClr val="14A44D"/>
                </a:solidFill>
              </a:rPr>
              <a:t>viremia</a:t>
            </a:r>
            <a:r>
              <a:rPr lang="en"/>
              <a:t> is </a:t>
            </a:r>
            <a:r>
              <a:rPr lang="en" i="1"/>
              <a:t>partially</a:t>
            </a:r>
            <a:r>
              <a:rPr lang="en"/>
              <a:t> </a:t>
            </a:r>
            <a:r>
              <a:rPr lang="en" b="1"/>
              <a:t>predictive of loss of </a:t>
            </a:r>
            <a:r>
              <a:rPr lang="en" b="1">
                <a:solidFill>
                  <a:srgbClr val="8E44AD"/>
                </a:solidFill>
              </a:rPr>
              <a:t>immunologic control</a:t>
            </a:r>
            <a:r>
              <a:rPr lang="en"/>
              <a:t>. </a:t>
            </a:r>
            <a:r>
              <a:rPr lang="en">
                <a:solidFill>
                  <a:srgbClr val="858585"/>
                </a:solidFill>
              </a:rPr>
              <a:t>Even differences as small as &lt;1 copy vs 50 copies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pSp>
        <p:nvGrpSpPr>
          <p:cNvPr id="1398" name="Google Shape;1398;p95"/>
          <p:cNvGrpSpPr/>
          <p:nvPr/>
        </p:nvGrpSpPr>
        <p:grpSpPr>
          <a:xfrm>
            <a:off x="5301182" y="578369"/>
            <a:ext cx="3840452" cy="4086143"/>
            <a:chOff x="4724400" y="467238"/>
            <a:chExt cx="4264799" cy="4537638"/>
          </a:xfrm>
        </p:grpSpPr>
        <p:pic>
          <p:nvPicPr>
            <p:cNvPr id="1399" name="Google Shape;1399;p95" title="Figure_3c.png"/>
            <p:cNvPicPr preferRelativeResize="0"/>
            <p:nvPr/>
          </p:nvPicPr>
          <p:blipFill rotWithShape="1">
            <a:blip r:embed="rId5">
              <a:alphaModFix/>
            </a:blip>
            <a:srcRect l="13062" r="29137" b="24150"/>
            <a:stretch/>
          </p:blipFill>
          <p:spPr>
            <a:xfrm>
              <a:off x="5398300" y="467238"/>
              <a:ext cx="3590899" cy="3901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0" name="Google Shape;1400;p95"/>
            <p:cNvSpPr/>
            <p:nvPr/>
          </p:nvSpPr>
          <p:spPr>
            <a:xfrm>
              <a:off x="7062075" y="4263375"/>
              <a:ext cx="2778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2325" tIns="82325" rIns="82325" bIns="823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95"/>
            <p:cNvSpPr txBox="1"/>
            <p:nvPr/>
          </p:nvSpPr>
          <p:spPr>
            <a:xfrm>
              <a:off x="7016369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95"/>
            <p:cNvSpPr txBox="1"/>
            <p:nvPr/>
          </p:nvSpPr>
          <p:spPr>
            <a:xfrm>
              <a:off x="7311497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95"/>
            <p:cNvSpPr txBox="1"/>
            <p:nvPr/>
          </p:nvSpPr>
          <p:spPr>
            <a:xfrm>
              <a:off x="5507100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0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95"/>
            <p:cNvSpPr txBox="1"/>
            <p:nvPr/>
          </p:nvSpPr>
          <p:spPr>
            <a:xfrm>
              <a:off x="5812298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95"/>
            <p:cNvSpPr txBox="1"/>
            <p:nvPr/>
          </p:nvSpPr>
          <p:spPr>
            <a:xfrm>
              <a:off x="6104073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95"/>
            <p:cNvSpPr txBox="1"/>
            <p:nvPr/>
          </p:nvSpPr>
          <p:spPr>
            <a:xfrm>
              <a:off x="6424386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95"/>
            <p:cNvSpPr txBox="1"/>
            <p:nvPr/>
          </p:nvSpPr>
          <p:spPr>
            <a:xfrm>
              <a:off x="6712823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95"/>
            <p:cNvSpPr txBox="1"/>
            <p:nvPr/>
          </p:nvSpPr>
          <p:spPr>
            <a:xfrm>
              <a:off x="7603297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14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95"/>
            <p:cNvSpPr txBox="1"/>
            <p:nvPr/>
          </p:nvSpPr>
          <p:spPr>
            <a:xfrm>
              <a:off x="7920222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16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95"/>
            <p:cNvSpPr txBox="1"/>
            <p:nvPr/>
          </p:nvSpPr>
          <p:spPr>
            <a:xfrm>
              <a:off x="8208672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18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95"/>
            <p:cNvSpPr txBox="1"/>
            <p:nvPr/>
          </p:nvSpPr>
          <p:spPr>
            <a:xfrm>
              <a:off x="8513875" y="4276775"/>
              <a:ext cx="3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20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95"/>
            <p:cNvSpPr txBox="1"/>
            <p:nvPr/>
          </p:nvSpPr>
          <p:spPr>
            <a:xfrm>
              <a:off x="4906725" y="3201675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95"/>
            <p:cNvSpPr txBox="1"/>
            <p:nvPr/>
          </p:nvSpPr>
          <p:spPr>
            <a:xfrm>
              <a:off x="4923475" y="3842275"/>
              <a:ext cx="56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95"/>
            <p:cNvSpPr txBox="1"/>
            <p:nvPr/>
          </p:nvSpPr>
          <p:spPr>
            <a:xfrm>
              <a:off x="4906725" y="2530900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40%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95"/>
            <p:cNvSpPr txBox="1"/>
            <p:nvPr/>
          </p:nvSpPr>
          <p:spPr>
            <a:xfrm>
              <a:off x="4906725" y="1860125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60%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95"/>
            <p:cNvSpPr txBox="1"/>
            <p:nvPr/>
          </p:nvSpPr>
          <p:spPr>
            <a:xfrm>
              <a:off x="4906725" y="1219525"/>
              <a:ext cx="582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80%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95"/>
            <p:cNvSpPr txBox="1"/>
            <p:nvPr/>
          </p:nvSpPr>
          <p:spPr>
            <a:xfrm>
              <a:off x="4849700" y="578925"/>
              <a:ext cx="639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100%</a:t>
              </a:r>
              <a:endParaRPr sz="117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95"/>
            <p:cNvSpPr txBox="1"/>
            <p:nvPr/>
          </p:nvSpPr>
          <p:spPr>
            <a:xfrm>
              <a:off x="5550475" y="4619975"/>
              <a:ext cx="3353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 b="1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Time </a:t>
              </a:r>
              <a:r>
                <a:rPr lang="en" sz="1170">
                  <a:solidFill>
                    <a:srgbClr val="858585"/>
                  </a:solidFill>
                  <a:latin typeface="Open Sans"/>
                  <a:ea typeface="Open Sans"/>
                  <a:cs typeface="Open Sans"/>
                  <a:sym typeface="Open Sans"/>
                </a:rPr>
                <a:t>(years)</a:t>
              </a:r>
              <a:endParaRPr sz="117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95"/>
            <p:cNvSpPr txBox="1"/>
            <p:nvPr/>
          </p:nvSpPr>
          <p:spPr>
            <a:xfrm rot="-5400000">
              <a:off x="3027750" y="2165025"/>
              <a:ext cx="3778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325" tIns="82325" rIns="82325" bIns="823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0" b="1">
                  <a:solidFill>
                    <a:srgbClr val="0C622E"/>
                  </a:solidFill>
                  <a:latin typeface="Open Sans"/>
                  <a:ea typeface="Open Sans"/>
                  <a:cs typeface="Open Sans"/>
                  <a:sym typeface="Open Sans"/>
                </a:rPr>
                <a:t>Proportion without AIDS</a:t>
              </a:r>
              <a:r>
                <a:rPr lang="en" sz="1170">
                  <a:solidFill>
                    <a:srgbClr val="0C622E"/>
                  </a:solidFill>
                  <a:latin typeface="Open Sans"/>
                  <a:ea typeface="Open Sans"/>
                  <a:cs typeface="Open Sans"/>
                  <a:sym typeface="Open Sans"/>
                </a:rPr>
                <a:t> (%)</a:t>
              </a:r>
              <a:endParaRPr sz="117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20" name="Google Shape;1420;p95"/>
          <p:cNvSpPr txBox="1"/>
          <p:nvPr/>
        </p:nvSpPr>
        <p:spPr>
          <a:xfrm>
            <a:off x="5541332" y="4317899"/>
            <a:ext cx="13122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25" tIns="82325" rIns="82325" bIns="823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7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Fig 3C [</a:t>
            </a:r>
            <a:r>
              <a:rPr lang="en" sz="117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5</a:t>
            </a:r>
            <a:r>
              <a:rPr lang="en" sz="117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17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421" name="Google Shape;1421;p95"/>
          <p:cNvGraphicFramePr/>
          <p:nvPr/>
        </p:nvGraphicFramePr>
        <p:xfrm>
          <a:off x="58000" y="3491125"/>
          <a:ext cx="4818775" cy="156972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4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Defined based on … control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control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Typical viral load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Elite controllers</a:t>
                      </a:r>
                      <a:endParaRPr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Excellent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&lt;50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/>
                        </a:rPr>
                        <a:t>2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B7E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Viremic controllers</a:t>
                      </a:r>
                      <a:endParaRPr sz="1300">
                        <a:solidFill>
                          <a:srgbClr val="3B7E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50 - 2,000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/>
                        </a:rPr>
                        <a:t>6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 non- progressors</a:t>
                      </a:r>
                      <a:endParaRPr sz="1300">
                        <a:solidFill>
                          <a:srgbClr val="8E44A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</a:t>
                      </a:r>
                      <a:endParaRPr sz="1300"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1-10k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1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(usually 2k)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5858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22" name="Google Shape;1422;p95"/>
          <p:cNvSpPr/>
          <p:nvPr/>
        </p:nvSpPr>
        <p:spPr>
          <a:xfrm>
            <a:off x="58000" y="3438525"/>
            <a:ext cx="4942500" cy="1749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9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Elite controllers</a:t>
            </a:r>
            <a:r>
              <a:rPr lang="en"/>
              <a:t>: Do they fail with time too?</a:t>
            </a:r>
            <a:endParaRPr/>
          </a:p>
        </p:txBody>
      </p:sp>
      <p:sp>
        <p:nvSpPr>
          <p:cNvPr id="1428" name="Google Shape;1428;p9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 </a:t>
            </a:r>
            <a:r>
              <a:rPr lang="en" b="1">
                <a:solidFill>
                  <a:srgbClr val="DF382C"/>
                </a:solidFill>
              </a:rPr>
              <a:t>progression </a:t>
            </a:r>
            <a:r>
              <a:rPr lang="en" b="1"/>
              <a:t>to AIDS is </a:t>
            </a:r>
            <a:r>
              <a:rPr lang="en" b="1">
                <a:solidFill>
                  <a:srgbClr val="DF382C"/>
                </a:solidFill>
              </a:rPr>
              <a:t>much less common</a:t>
            </a:r>
            <a:r>
              <a:rPr lang="en"/>
              <a:t> than with LTNP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study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], only one patient (of 25 elite controllers; </a:t>
            </a:r>
            <a:r>
              <a:rPr lang="en" b="1"/>
              <a:t>4%</a:t>
            </a:r>
            <a:r>
              <a:rPr lang="en"/>
              <a:t>) developed AIDS defining illness, </a:t>
            </a:r>
            <a:r>
              <a:rPr lang="en" b="1"/>
              <a:t>pulmonary TB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is much lower than the rate of AIDS defining illnesses in the cohort with a viral load &gt;50 (25 events in 153 patients; </a:t>
            </a:r>
            <a:r>
              <a:rPr lang="en" b="1"/>
              <a:t>16%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In another study [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>
                <a:solidFill>
                  <a:schemeClr val="lt1"/>
                </a:solidFill>
              </a:rPr>
              <a:t>], the only AIDS defining illness was </a:t>
            </a:r>
            <a:r>
              <a:rPr lang="en" b="1">
                <a:solidFill>
                  <a:schemeClr val="lt1"/>
                </a:solidFill>
              </a:rPr>
              <a:t>Kaposi sarcoma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CD4 cell count was 630/μL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9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Elite controllers</a:t>
            </a:r>
            <a:r>
              <a:rPr lang="en"/>
              <a:t>: Do they fail with time too?</a:t>
            </a:r>
            <a:endParaRPr/>
          </a:p>
        </p:txBody>
      </p:sp>
      <p:sp>
        <p:nvSpPr>
          <p:cNvPr id="1434" name="Google Shape;1434;p9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6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 </a:t>
            </a:r>
            <a:r>
              <a:rPr lang="en" b="1">
                <a:solidFill>
                  <a:srgbClr val="DF382C"/>
                </a:solidFill>
              </a:rPr>
              <a:t>progression </a:t>
            </a:r>
            <a:r>
              <a:rPr lang="en" b="1"/>
              <a:t>to AIDS is </a:t>
            </a:r>
            <a:r>
              <a:rPr lang="en" b="1">
                <a:solidFill>
                  <a:srgbClr val="DF382C"/>
                </a:solidFill>
              </a:rPr>
              <a:t>much less common</a:t>
            </a:r>
            <a:r>
              <a:rPr lang="en"/>
              <a:t> than with LTNP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study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], only one patient (of 25 elite controllers; </a:t>
            </a:r>
            <a:r>
              <a:rPr lang="en" b="1"/>
              <a:t>4%</a:t>
            </a:r>
            <a:r>
              <a:rPr lang="en"/>
              <a:t>) developed AIDS defining illness, </a:t>
            </a:r>
            <a:r>
              <a:rPr lang="en" b="1"/>
              <a:t>pulmonary TB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is much lower than the rate of AIDS defining illnesses in the cohort with a viral load &gt;50 (25 events in 153 patients; </a:t>
            </a:r>
            <a:r>
              <a:rPr lang="en" b="1"/>
              <a:t>16%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another study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</a:t>
            </a:r>
            <a:r>
              <a:rPr lang="en"/>
              <a:t>], the only AIDS defining illness was a case of </a:t>
            </a:r>
            <a:r>
              <a:rPr lang="en" b="1"/>
              <a:t>Kaposi sarcoma</a:t>
            </a: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CD4 cell count was 630/μL</a:t>
            </a:r>
            <a:endParaRPr/>
          </a:p>
        </p:txBody>
      </p:sp>
      <p:sp>
        <p:nvSpPr>
          <p:cNvPr id="1435" name="Google Shape;1435;p97"/>
          <p:cNvSpPr/>
          <p:nvPr/>
        </p:nvSpPr>
        <p:spPr>
          <a:xfrm>
            <a:off x="838200" y="1800225"/>
            <a:ext cx="71439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9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Elite controllers</a:t>
            </a:r>
            <a:r>
              <a:rPr lang="en"/>
              <a:t>: Do they fail with time too?</a:t>
            </a:r>
            <a:endParaRPr/>
          </a:p>
        </p:txBody>
      </p:sp>
      <p:sp>
        <p:nvSpPr>
          <p:cNvPr id="1441" name="Google Shape;1441;p9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6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 </a:t>
            </a:r>
            <a:r>
              <a:rPr lang="en" b="1">
                <a:solidFill>
                  <a:srgbClr val="DF382C"/>
                </a:solidFill>
              </a:rPr>
              <a:t>progression </a:t>
            </a:r>
            <a:r>
              <a:rPr lang="en" b="1"/>
              <a:t>to AIDS is </a:t>
            </a:r>
            <a:r>
              <a:rPr lang="en" b="1">
                <a:solidFill>
                  <a:srgbClr val="DF382C"/>
                </a:solidFill>
              </a:rPr>
              <a:t>much less common</a:t>
            </a:r>
            <a:r>
              <a:rPr lang="en"/>
              <a:t> than with LTNP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study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], only one patient (of 25 elite controllers; </a:t>
            </a:r>
            <a:r>
              <a:rPr lang="en" b="1"/>
              <a:t>4%</a:t>
            </a:r>
            <a:r>
              <a:rPr lang="en"/>
              <a:t>) developed AIDS defining illness, </a:t>
            </a:r>
            <a:r>
              <a:rPr lang="en" b="1"/>
              <a:t>pulmonary TB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is much lower than the rate of AIDS defining illnesses in the cohort with a viral load &gt;50 (25 events in 153 patients; </a:t>
            </a:r>
            <a:r>
              <a:rPr lang="en" b="1"/>
              <a:t>16%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another study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</a:t>
            </a:r>
            <a:r>
              <a:rPr lang="en"/>
              <a:t>], the only AIDS defining illness was a case of </a:t>
            </a:r>
            <a:r>
              <a:rPr lang="en" b="1"/>
              <a:t>Kaposi sarcoma</a:t>
            </a: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CD4 cell count was 630/μL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Some authors propose that </a:t>
            </a:r>
            <a:r>
              <a:rPr lang="en" b="1">
                <a:solidFill>
                  <a:srgbClr val="DF382C"/>
                </a:solidFill>
              </a:rPr>
              <a:t>chronic immune activation</a:t>
            </a:r>
            <a:r>
              <a:rPr lang="en"/>
              <a:t> (e.g. aberrant T-cell activation) may drive these manifestations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</a:t>
            </a:r>
            <a:r>
              <a:rPr lang="en"/>
              <a:t>]</a:t>
            </a:r>
            <a:endParaRPr/>
          </a:p>
        </p:txBody>
      </p:sp>
      <p:sp>
        <p:nvSpPr>
          <p:cNvPr id="1442" name="Google Shape;1442;p98"/>
          <p:cNvSpPr/>
          <p:nvPr/>
        </p:nvSpPr>
        <p:spPr>
          <a:xfrm>
            <a:off x="838200" y="1800225"/>
            <a:ext cx="7143900" cy="133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9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 thus far</a:t>
            </a:r>
            <a:endParaRPr/>
          </a:p>
        </p:txBody>
      </p:sp>
      <p:sp>
        <p:nvSpPr>
          <p:cNvPr id="1448" name="Google Shape;1448;p99"/>
          <p:cNvSpPr txBox="1">
            <a:spLocks noGrp="1"/>
          </p:cNvSpPr>
          <p:nvPr>
            <p:ph type="body" idx="1"/>
          </p:nvPr>
        </p:nvSpPr>
        <p:spPr>
          <a:xfrm>
            <a:off x="729450" y="1316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“</a:t>
            </a:r>
            <a:r>
              <a:rPr lang="en" b="1"/>
              <a:t>Non-progressors</a:t>
            </a:r>
            <a:r>
              <a:rPr lang="en"/>
              <a:t>” can be categorized via </a:t>
            </a:r>
            <a:r>
              <a:rPr lang="en">
                <a:highlight>
                  <a:srgbClr val="F0E6F5"/>
                </a:highlight>
              </a:rPr>
              <a:t>immunologic control</a:t>
            </a:r>
            <a:r>
              <a:rPr lang="en"/>
              <a:t> (e.g. </a:t>
            </a:r>
            <a:r>
              <a:rPr lang="en" b="1">
                <a:solidFill>
                  <a:srgbClr val="8E44AD"/>
                </a:solidFill>
              </a:rPr>
              <a:t>long term nonprogressors</a:t>
            </a:r>
            <a:r>
              <a:rPr lang="en"/>
              <a:t>) and </a:t>
            </a:r>
            <a:r>
              <a:rPr lang="en">
                <a:highlight>
                  <a:srgbClr val="DCF1E4"/>
                </a:highlight>
              </a:rPr>
              <a:t>virologic control</a:t>
            </a:r>
            <a:r>
              <a:rPr lang="en"/>
              <a:t> (e.g.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These terms likely </a:t>
            </a:r>
            <a:r>
              <a:rPr lang="en" b="1">
                <a:solidFill>
                  <a:srgbClr val="DF382C"/>
                </a:solidFill>
              </a:rPr>
              <a:t>exist on a continuum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>
                <a:solidFill>
                  <a:schemeClr val="dk2"/>
                </a:solidFill>
              </a:rPr>
              <a:t>]</a:t>
            </a:r>
            <a:endParaRPr/>
          </a:p>
        </p:txBody>
      </p:sp>
      <p:graphicFrame>
        <p:nvGraphicFramePr>
          <p:cNvPr id="1449" name="Google Shape;1449;p99"/>
          <p:cNvGraphicFramePr/>
          <p:nvPr/>
        </p:nvGraphicFramePr>
        <p:xfrm>
          <a:off x="1351888" y="3414925"/>
          <a:ext cx="6440225" cy="158496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Defined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based on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control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Typical viral load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Elite controllers</a:t>
                      </a:r>
                      <a:endParaRPr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Excellent</a:t>
                      </a:r>
                      <a:endParaRPr sz="13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(by def)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A4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&lt;50 [</a:t>
                      </a:r>
                      <a:r>
                        <a:rPr lang="en" sz="1300" b="1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A4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Usually </a:t>
                      </a: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great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Viremic controllers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50 - 2,000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/>
                        </a:rPr>
                        <a:t>6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Good, for awhile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 non- progressors</a:t>
                      </a:r>
                      <a:endParaRPr sz="1300">
                        <a:solidFill>
                          <a:srgbClr val="8E44A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Fair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for awhile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1-10k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/>
                        </a:rPr>
                        <a:t>1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(usually 2k)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definition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(but </a:t>
                      </a:r>
                      <a:r>
                        <a:rPr lang="en" sz="13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wanes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w/ time)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4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0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 thus far</a:t>
            </a:r>
            <a:endParaRPr/>
          </a:p>
        </p:txBody>
      </p:sp>
      <p:sp>
        <p:nvSpPr>
          <p:cNvPr id="1455" name="Google Shape;1455;p100"/>
          <p:cNvSpPr txBox="1">
            <a:spLocks noGrp="1"/>
          </p:cNvSpPr>
          <p:nvPr>
            <p:ph type="body" idx="1"/>
          </p:nvPr>
        </p:nvSpPr>
        <p:spPr>
          <a:xfrm>
            <a:off x="729450" y="1316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“</a:t>
            </a:r>
            <a:r>
              <a:rPr lang="en" b="1"/>
              <a:t>Non-progressors</a:t>
            </a:r>
            <a:r>
              <a:rPr lang="en"/>
              <a:t>” can be categorized via </a:t>
            </a:r>
            <a:r>
              <a:rPr lang="en">
                <a:highlight>
                  <a:srgbClr val="F0E6F5"/>
                </a:highlight>
              </a:rPr>
              <a:t>immunologic control</a:t>
            </a:r>
            <a:r>
              <a:rPr lang="en"/>
              <a:t> (e.g. </a:t>
            </a:r>
            <a:r>
              <a:rPr lang="en" b="1">
                <a:solidFill>
                  <a:srgbClr val="8E44AD"/>
                </a:solidFill>
              </a:rPr>
              <a:t>long term nonprogressors</a:t>
            </a:r>
            <a:r>
              <a:rPr lang="en"/>
              <a:t>) and </a:t>
            </a:r>
            <a:r>
              <a:rPr lang="en">
                <a:highlight>
                  <a:srgbClr val="DCF1E4"/>
                </a:highlight>
              </a:rPr>
              <a:t>virologic control</a:t>
            </a:r>
            <a:r>
              <a:rPr lang="en"/>
              <a:t> (e.g.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These terms likely </a:t>
            </a:r>
            <a:r>
              <a:rPr lang="en" b="1">
                <a:solidFill>
                  <a:srgbClr val="DF382C"/>
                </a:solidFill>
              </a:rPr>
              <a:t>exist on a continuum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>
                <a:solidFill>
                  <a:schemeClr val="dk2"/>
                </a:solidFill>
              </a:rPr>
              <a:t>]</a:t>
            </a:r>
            <a:endParaRPr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Unless you have virologic control, immunologic control is </a:t>
            </a:r>
            <a:r>
              <a:rPr lang="en" b="1">
                <a:solidFill>
                  <a:srgbClr val="DF382C"/>
                </a:solidFill>
              </a:rPr>
              <a:t>rarely permanent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/>
              <a:t>Stable viral load generally → stable CD4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/>
              <a:t>] </a:t>
            </a:r>
            <a:endParaRPr/>
          </a:p>
        </p:txBody>
      </p:sp>
      <p:graphicFrame>
        <p:nvGraphicFramePr>
          <p:cNvPr id="1456" name="Google Shape;1456;p100"/>
          <p:cNvGraphicFramePr/>
          <p:nvPr/>
        </p:nvGraphicFramePr>
        <p:xfrm>
          <a:off x="1351888" y="3414925"/>
          <a:ext cx="6440225" cy="158496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Defined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based on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control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Typical viral load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Elite controllers</a:t>
                      </a:r>
                      <a:endParaRPr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Excellent</a:t>
                      </a:r>
                      <a:endParaRPr sz="13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(by def)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A4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&lt;50 [</a:t>
                      </a:r>
                      <a:r>
                        <a:rPr lang="en" sz="1300" b="1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A4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Usually </a:t>
                      </a: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great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Viremic controllers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Virologic 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endParaRPr sz="13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50 - 2,000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/>
                        </a:rPr>
                        <a:t>6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Good, for awhile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term non- progressors</a:t>
                      </a:r>
                      <a:endParaRPr sz="1300">
                        <a:solidFill>
                          <a:srgbClr val="8E44A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Immunologic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Fair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for awhile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1-10k [</a:t>
                      </a:r>
                      <a:r>
                        <a:rPr lang="en" sz="1300" b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1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(usually 2k)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definition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(but </a:t>
                      </a:r>
                      <a:r>
                        <a:rPr lang="en" sz="13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wanes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w/ time)</a:t>
                      </a:r>
                      <a:endParaRPr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45700" marT="0" marB="0" anchor="ctr">
                    <a:lnL w="9525" cap="flat" cmpd="sng">
                      <a:solidFill>
                        <a:srgbClr val="858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4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7" name="Google Shape;1457;p100"/>
          <p:cNvSpPr/>
          <p:nvPr/>
        </p:nvSpPr>
        <p:spPr>
          <a:xfrm>
            <a:off x="838200" y="1316875"/>
            <a:ext cx="7143900" cy="7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8" name="Google Shape;1458;p100"/>
          <p:cNvSpPr/>
          <p:nvPr/>
        </p:nvSpPr>
        <p:spPr>
          <a:xfrm>
            <a:off x="1001850" y="3212350"/>
            <a:ext cx="7143900" cy="1836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0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 thus far</a:t>
            </a:r>
            <a:endParaRPr/>
          </a:p>
        </p:txBody>
      </p:sp>
      <p:sp>
        <p:nvSpPr>
          <p:cNvPr id="1464" name="Google Shape;1464;p101"/>
          <p:cNvSpPr txBox="1">
            <a:spLocks noGrp="1"/>
          </p:cNvSpPr>
          <p:nvPr>
            <p:ph type="body" idx="1"/>
          </p:nvPr>
        </p:nvSpPr>
        <p:spPr>
          <a:xfrm>
            <a:off x="729450" y="1316875"/>
            <a:ext cx="76887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“</a:t>
            </a:r>
            <a:r>
              <a:rPr lang="en" b="1"/>
              <a:t>Non-progressors</a:t>
            </a:r>
            <a:r>
              <a:rPr lang="en"/>
              <a:t>” can be categorized via </a:t>
            </a:r>
            <a:r>
              <a:rPr lang="en">
                <a:highlight>
                  <a:srgbClr val="F0E6F5"/>
                </a:highlight>
              </a:rPr>
              <a:t>immunologic control</a:t>
            </a:r>
            <a:r>
              <a:rPr lang="en"/>
              <a:t> (e.g. </a:t>
            </a:r>
            <a:r>
              <a:rPr lang="en" b="1">
                <a:solidFill>
                  <a:srgbClr val="8E44AD"/>
                </a:solidFill>
              </a:rPr>
              <a:t>long term nonprogressors</a:t>
            </a:r>
            <a:r>
              <a:rPr lang="en"/>
              <a:t>) and </a:t>
            </a:r>
            <a:r>
              <a:rPr lang="en">
                <a:highlight>
                  <a:srgbClr val="DCF1E4"/>
                </a:highlight>
              </a:rPr>
              <a:t>virologic control</a:t>
            </a:r>
            <a:r>
              <a:rPr lang="en"/>
              <a:t> (e.g. </a:t>
            </a:r>
            <a:r>
              <a:rPr lang="en" b="1">
                <a:solidFill>
                  <a:srgbClr val="0C622E"/>
                </a:solidFill>
              </a:rPr>
              <a:t>elite controllers</a:t>
            </a:r>
            <a:r>
              <a:rPr lang="en"/>
              <a:t>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These terms likely </a:t>
            </a:r>
            <a:r>
              <a:rPr lang="en" b="1">
                <a:solidFill>
                  <a:srgbClr val="DF382C"/>
                </a:solidFill>
              </a:rPr>
              <a:t>exist on a continuum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">
                <a:solidFill>
                  <a:schemeClr val="dk2"/>
                </a:solidFill>
              </a:rPr>
              <a:t>]</a:t>
            </a:r>
            <a:endParaRPr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Unless you have virologic control, immunologic control is </a:t>
            </a:r>
            <a:r>
              <a:rPr lang="en" b="1">
                <a:solidFill>
                  <a:srgbClr val="DF382C"/>
                </a:solidFill>
              </a:rPr>
              <a:t>rarely permanent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/>
              <a:t>Stable viral load generally → stable CD4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/>
              <a:t>]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Progression of disease (i.e. loss of </a:t>
            </a:r>
            <a:r>
              <a:rPr lang="en">
                <a:highlight>
                  <a:srgbClr val="F0E6F5"/>
                </a:highlight>
              </a:rPr>
              <a:t>immunologic</a:t>
            </a:r>
            <a:r>
              <a:rPr lang="en"/>
              <a:t> control) usually occurs due to </a:t>
            </a:r>
            <a:r>
              <a:rPr lang="en" b="1"/>
              <a:t>l</a:t>
            </a:r>
            <a:r>
              <a:rPr lang="en" b="1">
                <a:solidFill>
                  <a:schemeClr val="dk2"/>
                </a:solidFill>
              </a:rPr>
              <a:t>oss of </a:t>
            </a:r>
            <a:r>
              <a:rPr lang="en" b="1">
                <a:solidFill>
                  <a:schemeClr val="dk2"/>
                </a:solidFill>
                <a:highlight>
                  <a:srgbClr val="DCF1E4"/>
                </a:highlight>
              </a:rPr>
              <a:t>virologic</a:t>
            </a:r>
            <a:r>
              <a:rPr lang="en" b="1">
                <a:solidFill>
                  <a:schemeClr val="dk2"/>
                </a:solidFill>
              </a:rPr>
              <a:t> control</a:t>
            </a:r>
            <a:r>
              <a:rPr lang="en">
                <a:solidFill>
                  <a:schemeClr val="dk2"/>
                </a:solidFill>
              </a:rPr>
              <a:t> (just like untreated HIV in “typical progressors”)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Think of these cases as </a:t>
            </a:r>
            <a:r>
              <a:rPr lang="en" b="1">
                <a:solidFill>
                  <a:srgbClr val="DF382C"/>
                </a:solidFill>
              </a:rPr>
              <a:t>unfolding in slow motion</a:t>
            </a:r>
            <a:r>
              <a:rPr lang="en"/>
              <a:t> (compared to typical HIV off ART)</a:t>
            </a:r>
            <a:endParaRPr/>
          </a:p>
        </p:txBody>
      </p:sp>
      <p:sp>
        <p:nvSpPr>
          <p:cNvPr id="1465" name="Google Shape;1465;p101"/>
          <p:cNvSpPr/>
          <p:nvPr/>
        </p:nvSpPr>
        <p:spPr>
          <a:xfrm>
            <a:off x="838200" y="1316875"/>
            <a:ext cx="7143900" cy="1326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0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sp>
        <p:nvSpPr>
          <p:cNvPr id="1471" name="Google Shape;1471;p10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 non-progressors &amp; elite controllers</a:t>
            </a:r>
            <a:endParaRPr/>
          </a:p>
        </p:txBody>
      </p:sp>
      <p:sp>
        <p:nvSpPr>
          <p:cNvPr id="1472" name="Google Shape;1472;p102"/>
          <p:cNvSpPr txBox="1">
            <a:spLocks noGrp="1"/>
          </p:cNvSpPr>
          <p:nvPr>
            <p:ph type="body" idx="2"/>
          </p:nvPr>
        </p:nvSpPr>
        <p:spPr>
          <a:xfrm>
            <a:off x="5174225" y="423575"/>
            <a:ext cx="3604500" cy="45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(EC) and </a:t>
            </a: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 (LTNP)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Distinguish between</a:t>
            </a:r>
            <a:r>
              <a:rPr lang="en" b="1"/>
              <a:t> </a:t>
            </a:r>
            <a:r>
              <a:rPr lang="en" b="1">
                <a:highlight>
                  <a:srgbClr val="F0E6F5"/>
                </a:highlight>
              </a:rPr>
              <a:t>immunologic control</a:t>
            </a:r>
            <a:r>
              <a:rPr lang="en"/>
              <a:t> and </a:t>
            </a:r>
            <a:r>
              <a:rPr lang="en" b="1">
                <a:highlight>
                  <a:srgbClr val="DCF1E4"/>
                </a:highlight>
              </a:rPr>
              <a:t>virologic control</a:t>
            </a:r>
            <a:endParaRPr b="1">
              <a:highlight>
                <a:srgbClr val="DCF1E4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Contrast the </a:t>
            </a:r>
            <a:r>
              <a:rPr lang="en" b="1"/>
              <a:t>natural history</a:t>
            </a: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Describe the </a:t>
            </a:r>
            <a:r>
              <a:rPr lang="en" b="1"/>
              <a:t>risk factors for progression</a:t>
            </a:r>
            <a:endParaRPr b="1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Investigate the current understanding of the </a:t>
            </a:r>
            <a:r>
              <a:rPr lang="en" b="1">
                <a:solidFill>
                  <a:srgbClr val="DF382C"/>
                </a:solidFill>
              </a:rPr>
              <a:t>pathophysiology</a:t>
            </a:r>
            <a:r>
              <a:rPr lang="en" b="1"/>
              <a:t> in EC &amp; LTNP</a:t>
            </a:r>
            <a:r>
              <a:rPr lang="en"/>
              <a:t>, including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Factors related to the </a:t>
            </a:r>
            <a:r>
              <a:rPr lang="en" b="1">
                <a:solidFill>
                  <a:srgbClr val="3B71CA"/>
                </a:solidFill>
              </a:rPr>
              <a:t>viral strain</a:t>
            </a:r>
            <a:r>
              <a:rPr lang="en" b="1">
                <a:solidFill>
                  <a:schemeClr val="dk2"/>
                </a:solidFill>
              </a:rPr>
              <a:t> of HIV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Differences in their immune function (humoral vs </a:t>
            </a:r>
            <a:r>
              <a:rPr lang="en" b="1">
                <a:solidFill>
                  <a:srgbClr val="3B71CA"/>
                </a:solidFill>
              </a:rPr>
              <a:t>cellular immunity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Possible </a:t>
            </a:r>
            <a:r>
              <a:rPr lang="en" b="1">
                <a:solidFill>
                  <a:srgbClr val="3B71CA"/>
                </a:solidFill>
              </a:rPr>
              <a:t>other factors</a:t>
            </a:r>
            <a:endParaRPr>
              <a:solidFill>
                <a:srgbClr val="3B71CA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Evaluate the </a:t>
            </a:r>
            <a:r>
              <a:rPr lang="en" b="1"/>
              <a:t>inflammation &amp; immunologic aging</a:t>
            </a:r>
            <a:r>
              <a:rPr lang="en"/>
              <a:t> that occurs in EC/LTNP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the risk/benefits of </a:t>
            </a:r>
            <a:r>
              <a:rPr lang="en" b="1"/>
              <a:t>starting ART</a:t>
            </a:r>
            <a:r>
              <a:rPr lang="en"/>
              <a:t> in this population, and review the 2025 </a:t>
            </a:r>
            <a:r>
              <a:rPr lang="en" b="1"/>
              <a:t>guidelines from HHS</a:t>
            </a:r>
            <a:endParaRPr b="1"/>
          </a:p>
        </p:txBody>
      </p:sp>
      <p:pic>
        <p:nvPicPr>
          <p:cNvPr id="1473" name="Google Shape;1473;p102" title="frame (10).png"/>
          <p:cNvPicPr preferRelativeResize="0"/>
          <p:nvPr/>
        </p:nvPicPr>
        <p:blipFill rotWithShape="1">
          <a:blip r:embed="rId3">
            <a:alphaModFix/>
          </a:blip>
          <a:srcRect l="12365" t="11441" r="11773" b="11824"/>
          <a:stretch/>
        </p:blipFill>
        <p:spPr>
          <a:xfrm>
            <a:off x="3921750" y="48150"/>
            <a:ext cx="1300500" cy="131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102"/>
          <p:cNvSpPr/>
          <p:nvPr/>
        </p:nvSpPr>
        <p:spPr>
          <a:xfrm>
            <a:off x="5315325" y="278725"/>
            <a:ext cx="3356100" cy="1423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5" name="Google Shape;1475;p102"/>
          <p:cNvSpPr/>
          <p:nvPr/>
        </p:nvSpPr>
        <p:spPr>
          <a:xfrm>
            <a:off x="5351450" y="3260225"/>
            <a:ext cx="3356100" cy="1423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37 y/o F</a:t>
            </a:r>
            <a:r>
              <a:rPr lang="en"/>
              <a:t> with PMH including beta thalassemia minor, </a:t>
            </a:r>
            <a:r>
              <a:rPr lang="en" b="1">
                <a:solidFill>
                  <a:srgbClr val="3B71CA"/>
                </a:solidFill>
              </a:rPr>
              <a:t>HIV </a:t>
            </a:r>
            <a:r>
              <a:rPr lang="en"/>
              <a:t>(Dx 7 years ago, </a:t>
            </a:r>
            <a:r>
              <a:rPr lang="en" b="1">
                <a:solidFill>
                  <a:srgbClr val="DF382C"/>
                </a:solidFill>
              </a:rPr>
              <a:t>not on ART</a:t>
            </a:r>
            <a:r>
              <a:rPr lang="en"/>
              <a:t>) who presents at </a:t>
            </a:r>
            <a:r>
              <a:rPr lang="en" b="1">
                <a:solidFill>
                  <a:srgbClr val="DF382C"/>
                </a:solidFill>
              </a:rPr>
              <a:t>32 weeks gestation</a:t>
            </a:r>
            <a:r>
              <a:rPr lang="en"/>
              <a:t> for HIV management. Lost to follow up and not on ART because "she feels fine &amp; doesn't need ART".</a:t>
            </a:r>
            <a:endParaRPr b="1"/>
          </a:p>
        </p:txBody>
      </p:sp>
      <p:graphicFrame>
        <p:nvGraphicFramePr>
          <p:cNvPr id="149" name="Google Shape;149;p22"/>
          <p:cNvGraphicFramePr/>
          <p:nvPr/>
        </p:nvGraphicFramePr>
        <p:xfrm>
          <a:off x="3732313" y="2494200"/>
          <a:ext cx="2389775" cy="1123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CD4/CD8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CD8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 abs (%)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CD4:CD8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0" name="Google Shape;150;p22"/>
          <p:cNvGraphicFramePr/>
          <p:nvPr/>
        </p:nvGraphicFramePr>
        <p:xfrm>
          <a:off x="3732313" y="3766700"/>
          <a:ext cx="2389775" cy="8428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4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 load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 VL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1" name="Google Shape;151;p22"/>
          <p:cNvSpPr/>
          <p:nvPr/>
        </p:nvSpPr>
        <p:spPr>
          <a:xfrm>
            <a:off x="6585750" y="2571750"/>
            <a:ext cx="1832400" cy="691500"/>
          </a:xfrm>
          <a:prstGeom prst="rect">
            <a:avLst/>
          </a:prstGeom>
          <a:solidFill>
            <a:srgbClr val="E2EAF7"/>
          </a:solidFill>
          <a:ln w="952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Time to guess the CD4!</a:t>
            </a:r>
            <a:endParaRPr sz="18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2" name="Google Shape;152;p22"/>
          <p:cNvGraphicFramePr/>
          <p:nvPr/>
        </p:nvGraphicFramePr>
        <p:xfrm>
          <a:off x="1375263" y="2494200"/>
          <a:ext cx="1845675" cy="206680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abs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4800 </a:t>
                      </a: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(64%)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abs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2320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(31%)</a:t>
                      </a:r>
                      <a:endParaRPr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" name="Google Shape;153;p22"/>
          <p:cNvSpPr/>
          <p:nvPr/>
        </p:nvSpPr>
        <p:spPr>
          <a:xfrm>
            <a:off x="1254500" y="2798250"/>
            <a:ext cx="2105700" cy="870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0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Viral factors</a:t>
            </a:r>
            <a:endParaRPr/>
          </a:p>
        </p:txBody>
      </p:sp>
      <p:sp>
        <p:nvSpPr>
          <p:cNvPr id="1481" name="Google Shape;1481;p10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Tempting to suspect that HIV control in these patients is due to </a:t>
            </a:r>
            <a:r>
              <a:rPr lang="en" b="1"/>
              <a:t>defective/attenuated viral strains</a:t>
            </a:r>
            <a:r>
              <a:rPr lang="en"/>
              <a:t>, but this </a:t>
            </a:r>
            <a:r>
              <a:rPr lang="en" b="1">
                <a:solidFill>
                  <a:srgbClr val="DF382C"/>
                </a:solidFill>
              </a:rPr>
              <a:t>generally is not the case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], with the notable exceptions below:</a:t>
            </a:r>
            <a:endParaRPr/>
          </a:p>
        </p:txBody>
      </p:sp>
      <p:pic>
        <p:nvPicPr>
          <p:cNvPr id="1482" name="Google Shape;1482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0250" y="76200"/>
            <a:ext cx="1237550" cy="12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0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Viral factors</a:t>
            </a:r>
            <a:endParaRPr/>
          </a:p>
        </p:txBody>
      </p:sp>
      <p:sp>
        <p:nvSpPr>
          <p:cNvPr id="1488" name="Google Shape;1488;p10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Tempting to suspect that HIV control in these patients is due to </a:t>
            </a:r>
            <a:r>
              <a:rPr lang="en" b="1"/>
              <a:t>defective/attenuated viral strains</a:t>
            </a:r>
            <a:r>
              <a:rPr lang="en"/>
              <a:t>, but this </a:t>
            </a:r>
            <a:r>
              <a:rPr lang="en" b="1">
                <a:solidFill>
                  <a:srgbClr val="DF382C"/>
                </a:solidFill>
              </a:rPr>
              <a:t>generally is not the case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], with the notable exceptions below: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Sydney blood bank cohort</a:t>
            </a:r>
            <a:r>
              <a:rPr lang="en"/>
              <a:t>: six recipients of blood (from a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) developed HIV and became all </a:t>
            </a:r>
            <a:r>
              <a:rPr lang="en" b="1"/>
              <a:t>became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 b="1"/>
              <a:t> as well </a:t>
            </a:r>
            <a:r>
              <a:rPr lang="en"/>
              <a:t>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viral strain had </a:t>
            </a:r>
            <a:r>
              <a:rPr lang="en" b="1">
                <a:solidFill>
                  <a:srgbClr val="3B71CA"/>
                </a:solidFill>
              </a:rPr>
              <a:t>deletions in the </a:t>
            </a:r>
            <a:r>
              <a:rPr lang="en" b="1" i="1">
                <a:solidFill>
                  <a:srgbClr val="3B71CA"/>
                </a:solidFill>
              </a:rPr>
              <a:t>nef</a:t>
            </a:r>
            <a:r>
              <a:rPr lang="en" b="1">
                <a:solidFill>
                  <a:srgbClr val="3B71CA"/>
                </a:solidFill>
              </a:rPr>
              <a:t> gene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2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of these LTNP eventually did have progression of their disease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489" name="Google Shape;1489;p104"/>
          <p:cNvSpPr/>
          <p:nvPr/>
        </p:nvSpPr>
        <p:spPr>
          <a:xfrm>
            <a:off x="790575" y="1393075"/>
            <a:ext cx="7572300" cy="607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0" name="Google Shape;1490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0250" y="76200"/>
            <a:ext cx="1237550" cy="12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0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Viral factors</a:t>
            </a:r>
            <a:endParaRPr/>
          </a:p>
        </p:txBody>
      </p:sp>
      <p:sp>
        <p:nvSpPr>
          <p:cNvPr id="1496" name="Google Shape;1496;p10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Tempting to suspect that HIV control in these patients is due to </a:t>
            </a:r>
            <a:r>
              <a:rPr lang="en" b="1"/>
              <a:t>defective/attenuated viral strains</a:t>
            </a:r>
            <a:r>
              <a:rPr lang="en"/>
              <a:t>, but this </a:t>
            </a:r>
            <a:r>
              <a:rPr lang="en" b="1">
                <a:solidFill>
                  <a:srgbClr val="DF382C"/>
                </a:solidFill>
              </a:rPr>
              <a:t>generally is not the case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], with the notable exceptions below: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Sydney blood bank cohort</a:t>
            </a:r>
            <a:r>
              <a:rPr lang="en"/>
              <a:t>: six recipients of blood (from a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) developed HIV and became all </a:t>
            </a:r>
            <a:r>
              <a:rPr lang="en" b="1"/>
              <a:t>became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 b="1"/>
              <a:t> as well </a:t>
            </a:r>
            <a:r>
              <a:rPr lang="en"/>
              <a:t>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viral strain had </a:t>
            </a:r>
            <a:r>
              <a:rPr lang="en" b="1">
                <a:solidFill>
                  <a:srgbClr val="3B71CA"/>
                </a:solidFill>
              </a:rPr>
              <a:t>deletions in the </a:t>
            </a:r>
            <a:r>
              <a:rPr lang="en" b="1" i="1">
                <a:solidFill>
                  <a:srgbClr val="3B71CA"/>
                </a:solidFill>
              </a:rPr>
              <a:t>nef</a:t>
            </a:r>
            <a:r>
              <a:rPr lang="en" b="1">
                <a:solidFill>
                  <a:srgbClr val="3B71CA"/>
                </a:solidFill>
              </a:rPr>
              <a:t> gene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2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of these LTNP eventually did have progression of their disease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strains (in other LTNP) have shown </a:t>
            </a:r>
            <a:r>
              <a:rPr lang="en" b="1"/>
              <a:t>other mutations</a:t>
            </a:r>
            <a:r>
              <a:rPr lang="en"/>
              <a:t> in genes that </a:t>
            </a:r>
            <a:r>
              <a:rPr lang="en" b="1"/>
              <a:t>reduce the rate of viral replication</a:t>
            </a:r>
            <a:r>
              <a:rPr lang="en"/>
              <a:t> (e.g. </a:t>
            </a:r>
            <a:r>
              <a:rPr lang="en" b="1"/>
              <a:t>↓ </a:t>
            </a:r>
            <a:r>
              <a:rPr lang="en"/>
              <a:t>IL10 ⇒ ↓expression of CCR5)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2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97" name="Google Shape;1497;p105"/>
          <p:cNvSpPr/>
          <p:nvPr/>
        </p:nvSpPr>
        <p:spPr>
          <a:xfrm>
            <a:off x="790575" y="1393075"/>
            <a:ext cx="7572300" cy="1597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8" name="Google Shape;1498;p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0250" y="76200"/>
            <a:ext cx="1237550" cy="12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0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Viral factors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0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Tempting to suspect that HIV control in these patients is due to </a:t>
            </a:r>
            <a:r>
              <a:rPr lang="en" b="1"/>
              <a:t>defective/attenuated viral strains</a:t>
            </a:r>
            <a:r>
              <a:rPr lang="en"/>
              <a:t>, but this </a:t>
            </a:r>
            <a:r>
              <a:rPr lang="en" b="1">
                <a:solidFill>
                  <a:srgbClr val="DF382C"/>
                </a:solidFill>
              </a:rPr>
              <a:t>generally is not the case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], with the notable exceptions below: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Sydney blood bank cohort</a:t>
            </a:r>
            <a:r>
              <a:rPr lang="en"/>
              <a:t>: six recipients of blood (from a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/>
              <a:t>) developed HIV and became all </a:t>
            </a:r>
            <a:r>
              <a:rPr lang="en" b="1"/>
              <a:t>became </a:t>
            </a:r>
            <a:r>
              <a:rPr lang="en" b="1">
                <a:solidFill>
                  <a:srgbClr val="8E44AD"/>
                </a:solidFill>
              </a:rPr>
              <a:t>LTNP</a:t>
            </a:r>
            <a:r>
              <a:rPr lang="en" b="1"/>
              <a:t> as well </a:t>
            </a:r>
            <a:r>
              <a:rPr lang="en"/>
              <a:t>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viral strain had </a:t>
            </a:r>
            <a:r>
              <a:rPr lang="en" b="1">
                <a:solidFill>
                  <a:srgbClr val="3B71CA"/>
                </a:solidFill>
              </a:rPr>
              <a:t>deletions in the </a:t>
            </a:r>
            <a:r>
              <a:rPr lang="en" b="1" i="1">
                <a:solidFill>
                  <a:srgbClr val="3B71CA"/>
                </a:solidFill>
              </a:rPr>
              <a:t>nef</a:t>
            </a:r>
            <a:r>
              <a:rPr lang="en" b="1">
                <a:solidFill>
                  <a:srgbClr val="3B71CA"/>
                </a:solidFill>
              </a:rPr>
              <a:t> gene</a:t>
            </a:r>
            <a:r>
              <a:rPr lang="en"/>
              <a:t>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2</a:t>
            </a:r>
            <a:r>
              <a:rPr lang="en"/>
              <a:t>]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of these LTNP eventually did have progression of their disease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strains (in other LTNP) have shown </a:t>
            </a:r>
            <a:r>
              <a:rPr lang="en" b="1"/>
              <a:t>other mutations</a:t>
            </a:r>
            <a:r>
              <a:rPr lang="en"/>
              <a:t> in genes that </a:t>
            </a:r>
            <a:r>
              <a:rPr lang="en" b="1"/>
              <a:t>reduce the rate of viral replication</a:t>
            </a:r>
            <a:r>
              <a:rPr lang="en"/>
              <a:t> (e.g. </a:t>
            </a:r>
            <a:r>
              <a:rPr lang="en" b="1"/>
              <a:t>↓ </a:t>
            </a:r>
            <a:r>
              <a:rPr lang="en"/>
              <a:t>IL10 ⇒ ↓expression of CCR5)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2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However, </a:t>
            </a:r>
            <a:r>
              <a:rPr lang="en" b="1">
                <a:solidFill>
                  <a:srgbClr val="DF382C"/>
                </a:solidFill>
              </a:rPr>
              <a:t>most LTNPs are infected with</a:t>
            </a:r>
            <a:r>
              <a:rPr lang="en"/>
              <a:t> fully pathogenic, </a:t>
            </a:r>
            <a:r>
              <a:rPr lang="en" b="1">
                <a:solidFill>
                  <a:srgbClr val="DF382C"/>
                </a:solidFill>
              </a:rPr>
              <a:t>replication-competent viruses</a:t>
            </a:r>
            <a:r>
              <a:rPr lang="en"/>
              <a:t>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sp>
        <p:nvSpPr>
          <p:cNvPr id="1505" name="Google Shape;1505;p106"/>
          <p:cNvSpPr/>
          <p:nvPr/>
        </p:nvSpPr>
        <p:spPr>
          <a:xfrm>
            <a:off x="790575" y="1393075"/>
            <a:ext cx="7572300" cy="2140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6" name="Google Shape;1506;p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0250" y="76200"/>
            <a:ext cx="1237550" cy="12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0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Pathophysiology: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mediated immunity</a:t>
            </a:r>
            <a:endParaRPr/>
          </a:p>
        </p:txBody>
      </p:sp>
      <p:sp>
        <p:nvSpPr>
          <p:cNvPr id="1512" name="Google Shape;1512;p107"/>
          <p:cNvSpPr txBox="1">
            <a:spLocks noGrp="1"/>
          </p:cNvSpPr>
          <p:nvPr>
            <p:ph type="body" idx="2"/>
          </p:nvPr>
        </p:nvSpPr>
        <p:spPr>
          <a:xfrm>
            <a:off x="5174225" y="423575"/>
            <a:ext cx="3604500" cy="45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 </a:t>
            </a:r>
            <a:r>
              <a:rPr lang="en" b="1">
                <a:solidFill>
                  <a:srgbClr val="14A44D"/>
                </a:solidFill>
              </a:rPr>
              <a:t>elite controllers</a:t>
            </a:r>
            <a:r>
              <a:rPr lang="en"/>
              <a:t> (EC) and </a:t>
            </a:r>
            <a:r>
              <a:rPr lang="en" b="1">
                <a:solidFill>
                  <a:srgbClr val="8E44AD"/>
                </a:solidFill>
              </a:rPr>
              <a:t>long term non-progressors</a:t>
            </a:r>
            <a:r>
              <a:rPr lang="en"/>
              <a:t> (LTNP)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Distinguish between</a:t>
            </a:r>
            <a:r>
              <a:rPr lang="en" b="1"/>
              <a:t> </a:t>
            </a:r>
            <a:r>
              <a:rPr lang="en" b="1">
                <a:highlight>
                  <a:srgbClr val="F0E6F5"/>
                </a:highlight>
              </a:rPr>
              <a:t>immunologic control</a:t>
            </a:r>
            <a:r>
              <a:rPr lang="en"/>
              <a:t> and </a:t>
            </a:r>
            <a:r>
              <a:rPr lang="en" b="1">
                <a:highlight>
                  <a:srgbClr val="DCF1E4"/>
                </a:highlight>
              </a:rPr>
              <a:t>virologic control</a:t>
            </a:r>
            <a:endParaRPr b="1">
              <a:highlight>
                <a:srgbClr val="DCF1E4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Contrast the </a:t>
            </a:r>
            <a:r>
              <a:rPr lang="en" b="1"/>
              <a:t>natural history</a:t>
            </a: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Describe the </a:t>
            </a:r>
            <a:r>
              <a:rPr lang="en" b="1"/>
              <a:t>risk factors for progression</a:t>
            </a:r>
            <a:endParaRPr b="1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/>
              <a:t>Investigate the current understanding of the </a:t>
            </a:r>
            <a:r>
              <a:rPr lang="en" b="1">
                <a:solidFill>
                  <a:srgbClr val="3B71CA"/>
                </a:solidFill>
              </a:rPr>
              <a:t>pathophysiology </a:t>
            </a:r>
            <a:r>
              <a:rPr lang="en" b="1"/>
              <a:t>in EC &amp; LTNP</a:t>
            </a:r>
            <a:r>
              <a:rPr lang="en"/>
              <a:t>, including</a:t>
            </a:r>
            <a:endParaRPr>
              <a:solidFill>
                <a:srgbClr val="858585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Factors related to the </a:t>
            </a:r>
            <a:r>
              <a:rPr lang="en" b="1">
                <a:solidFill>
                  <a:srgbClr val="858585"/>
                </a:solidFill>
              </a:rPr>
              <a:t>viral strain of HIV</a:t>
            </a:r>
            <a:r>
              <a:rPr lang="en">
                <a:solidFill>
                  <a:srgbClr val="858585"/>
                </a:solidFill>
              </a:rPr>
              <a:t> </a:t>
            </a:r>
            <a:endParaRPr>
              <a:solidFill>
                <a:srgbClr val="858585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>
                <a:solidFill>
                  <a:schemeClr val="dk2"/>
                </a:solidFill>
              </a:rPr>
              <a:t>Differences in their immune function (humoral vs </a:t>
            </a:r>
            <a:r>
              <a:rPr lang="en" b="1">
                <a:solidFill>
                  <a:srgbClr val="DF382C"/>
                </a:solidFill>
              </a:rPr>
              <a:t>cellular immunity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Possible </a:t>
            </a:r>
            <a:r>
              <a:rPr lang="en" b="1">
                <a:solidFill>
                  <a:srgbClr val="858585"/>
                </a:solidFill>
              </a:rPr>
              <a:t>other factors</a:t>
            </a:r>
            <a:endParaRPr b="1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Evaluate the </a:t>
            </a:r>
            <a:r>
              <a:rPr lang="en" b="1"/>
              <a:t>inflammation &amp; immunologic aging</a:t>
            </a:r>
            <a:r>
              <a:rPr lang="en"/>
              <a:t> that occurs in EC/LTNP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the risk/benefits of </a:t>
            </a:r>
            <a:r>
              <a:rPr lang="en" b="1"/>
              <a:t>starting ART</a:t>
            </a:r>
            <a:r>
              <a:rPr lang="en"/>
              <a:t> in this population, and review the 2025 </a:t>
            </a:r>
            <a:r>
              <a:rPr lang="en" b="1"/>
              <a:t>guidelines from HHS</a:t>
            </a:r>
            <a:endParaRPr b="1"/>
          </a:p>
        </p:txBody>
      </p:sp>
      <p:pic>
        <p:nvPicPr>
          <p:cNvPr id="1513" name="Google Shape;1513;p107" title="frame (10).png"/>
          <p:cNvPicPr preferRelativeResize="0"/>
          <p:nvPr/>
        </p:nvPicPr>
        <p:blipFill rotWithShape="1">
          <a:blip r:embed="rId3">
            <a:alphaModFix/>
          </a:blip>
          <a:srcRect l="12365" t="11441" r="11773" b="11824"/>
          <a:stretch/>
        </p:blipFill>
        <p:spPr>
          <a:xfrm>
            <a:off x="3921750" y="48150"/>
            <a:ext cx="1300500" cy="131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4" name="Google Shape;1514;p107"/>
          <p:cNvSpPr/>
          <p:nvPr/>
        </p:nvSpPr>
        <p:spPr>
          <a:xfrm>
            <a:off x="5315325" y="278725"/>
            <a:ext cx="3356100" cy="1423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5" name="Google Shape;1515;p107"/>
          <p:cNvSpPr/>
          <p:nvPr/>
        </p:nvSpPr>
        <p:spPr>
          <a:xfrm>
            <a:off x="5351450" y="3272250"/>
            <a:ext cx="3356100" cy="1569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0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The immune system</a:t>
            </a:r>
            <a:endParaRPr/>
          </a:p>
        </p:txBody>
      </p:sp>
      <p:sp>
        <p:nvSpPr>
          <p:cNvPr id="1521" name="Google Shape;1521;p10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17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HLA genes</a:t>
            </a:r>
            <a:r>
              <a:rPr lang="en"/>
              <a:t> encode major histocompatibility complex proteins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this case we care about </a:t>
            </a:r>
            <a:r>
              <a:rPr lang="en" b="1">
                <a:solidFill>
                  <a:srgbClr val="DF382C"/>
                </a:solidFill>
              </a:rPr>
              <a:t>MHC-I</a:t>
            </a:r>
            <a:r>
              <a:rPr lang="en"/>
              <a:t> (HLA A-C)</a:t>
            </a:r>
            <a:endParaRPr/>
          </a:p>
        </p:txBody>
      </p:sp>
      <p:sp>
        <p:nvSpPr>
          <p:cNvPr id="1522" name="Google Shape;1522;p108"/>
          <p:cNvSpPr/>
          <p:nvPr/>
        </p:nvSpPr>
        <p:spPr>
          <a:xfrm>
            <a:off x="6953825" y="2907550"/>
            <a:ext cx="1832400" cy="350400"/>
          </a:xfrm>
          <a:prstGeom prst="rect">
            <a:avLst/>
          </a:prstGeom>
          <a:solidFill>
            <a:srgbClr val="1A1A1A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Adaptive immunity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3" name="Google Shape;1523;p108"/>
          <p:cNvSpPr/>
          <p:nvPr/>
        </p:nvSpPr>
        <p:spPr>
          <a:xfrm>
            <a:off x="6801075" y="3562350"/>
            <a:ext cx="933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Humoral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4" name="Google Shape;1524;p108"/>
          <p:cNvSpPr/>
          <p:nvPr/>
        </p:nvSpPr>
        <p:spPr>
          <a:xfrm>
            <a:off x="7972650" y="3562350"/>
            <a:ext cx="933300" cy="5352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Cellular</a:t>
            </a:r>
            <a:endParaRPr sz="1200" b="1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T-cells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25" name="Google Shape;1525;p108"/>
          <p:cNvCxnSpPr>
            <a:stCxn id="1522" idx="2"/>
            <a:endCxn id="1523" idx="0"/>
          </p:cNvCxnSpPr>
          <p:nvPr/>
        </p:nvCxnSpPr>
        <p:spPr>
          <a:xfrm rot="5400000">
            <a:off x="7416575" y="3109000"/>
            <a:ext cx="304500" cy="602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6" name="Google Shape;1526;p108"/>
          <p:cNvCxnSpPr>
            <a:stCxn id="1522" idx="2"/>
            <a:endCxn id="1524" idx="0"/>
          </p:cNvCxnSpPr>
          <p:nvPr/>
        </p:nvCxnSpPr>
        <p:spPr>
          <a:xfrm rot="-5400000" flipH="1">
            <a:off x="8002475" y="3125500"/>
            <a:ext cx="304500" cy="569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7" name="Google Shape;1527;p108"/>
          <p:cNvSpPr txBox="1"/>
          <p:nvPr/>
        </p:nvSpPr>
        <p:spPr>
          <a:xfrm>
            <a:off x="7149725" y="4401938"/>
            <a:ext cx="83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3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(CD4)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8" name="Google Shape;1528;p108"/>
          <p:cNvSpPr txBox="1"/>
          <p:nvPr/>
        </p:nvSpPr>
        <p:spPr>
          <a:xfrm>
            <a:off x="8020200" y="4431238"/>
            <a:ext cx="83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300" b="1" baseline="-250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(CD8)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29" name="Google Shape;1529;p108"/>
          <p:cNvCxnSpPr>
            <a:stCxn id="1524" idx="2"/>
            <a:endCxn id="1528" idx="0"/>
          </p:cNvCxnSpPr>
          <p:nvPr/>
        </p:nvCxnSpPr>
        <p:spPr>
          <a:xfrm rot="-5400000" flipH="1">
            <a:off x="8272800" y="4264050"/>
            <a:ext cx="333600" cy="600"/>
          </a:xfrm>
          <a:prstGeom prst="bentConnector3">
            <a:avLst>
              <a:gd name="adj1" fmla="val 5001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0" name="Google Shape;1530;p108"/>
          <p:cNvCxnSpPr>
            <a:stCxn id="1524" idx="2"/>
            <a:endCxn id="1527" idx="0"/>
          </p:cNvCxnSpPr>
          <p:nvPr/>
        </p:nvCxnSpPr>
        <p:spPr>
          <a:xfrm rot="5400000">
            <a:off x="7851750" y="3814500"/>
            <a:ext cx="304500" cy="870600"/>
          </a:xfrm>
          <a:prstGeom prst="bentConnector3">
            <a:avLst>
              <a:gd name="adj1" fmla="val 4998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1" name="Google Shape;1531;p108"/>
          <p:cNvSpPr/>
          <p:nvPr/>
        </p:nvSpPr>
        <p:spPr>
          <a:xfrm>
            <a:off x="6747725" y="2809875"/>
            <a:ext cx="2234400" cy="2206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2" name="Google Shape;1532;p108"/>
          <p:cNvPicPr preferRelativeResize="0"/>
          <p:nvPr/>
        </p:nvPicPr>
        <p:blipFill rotWithShape="1">
          <a:blip r:embed="rId3">
            <a:alphaModFix/>
          </a:blip>
          <a:srcRect l="52187" b="68420"/>
          <a:stretch/>
        </p:blipFill>
        <p:spPr>
          <a:xfrm>
            <a:off x="5084100" y="1045225"/>
            <a:ext cx="3774301" cy="1764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33" name="Google Shape;1533;p108"/>
          <p:cNvSpPr/>
          <p:nvPr/>
        </p:nvSpPr>
        <p:spPr>
          <a:xfrm>
            <a:off x="7192958" y="2517073"/>
            <a:ext cx="506100" cy="292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112225" tIns="112225" rIns="112225" bIns="112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18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34" name="Google Shape;1534;p108"/>
          <p:cNvGraphicFramePr/>
          <p:nvPr/>
        </p:nvGraphicFramePr>
        <p:xfrm>
          <a:off x="266700" y="3146825"/>
          <a:ext cx="5400675" cy="1615350"/>
        </p:xfrm>
        <a:graphic>
          <a:graphicData uri="http://schemas.openxmlformats.org/drawingml/2006/table">
            <a:tbl>
              <a:tblPr>
                <a:noFill/>
                <a:tableStyleId>{A46D823C-A87A-4A66-AB85-BD402D89BD96}</a:tableStyleId>
              </a:tblPr>
              <a:tblGrid>
                <a:gridCol w="123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MHC-I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MHC-II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Endogenous proteins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Exogenous proteins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HLA genes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HLA-A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HLA-B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HLA-C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HLA-DP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HLA-DQ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HLA-DR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5" name="Google Shape;1535;p108"/>
          <p:cNvSpPr/>
          <p:nvPr/>
        </p:nvSpPr>
        <p:spPr>
          <a:xfrm>
            <a:off x="151825" y="3081950"/>
            <a:ext cx="5628600" cy="1867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0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Host genetics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541" name="Google Shape;1541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p109"/>
          <p:cNvSpPr txBox="1">
            <a:spLocks noGrp="1"/>
          </p:cNvSpPr>
          <p:nvPr>
            <p:ph type="body" idx="2"/>
          </p:nvPr>
        </p:nvSpPr>
        <p:spPr>
          <a:xfrm>
            <a:off x="4643600" y="1393075"/>
            <a:ext cx="3774300" cy="28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association with HIV control is the presence of specific HLA Class I alleles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Heterozygous HLA class-I genotype</a:t>
            </a:r>
            <a:r>
              <a:rPr lang="en"/>
              <a:t> is linked to slower disease development by allowing the presentation of a </a:t>
            </a:r>
            <a:r>
              <a:rPr lang="en" b="1"/>
              <a:t>broader spectrum</a:t>
            </a:r>
            <a:r>
              <a:rPr lang="en"/>
              <a:t> </a:t>
            </a:r>
            <a:r>
              <a:rPr lang="en" b="1"/>
              <a:t>of HIV peptides</a:t>
            </a:r>
            <a:endParaRPr>
              <a:solidFill>
                <a:srgbClr val="858585"/>
              </a:solidFill>
            </a:endParaRPr>
          </a:p>
        </p:txBody>
      </p:sp>
      <p:pic>
        <p:nvPicPr>
          <p:cNvPr id="1543" name="Google Shape;1543;p109" title="MHC-I and HIV edited.png"/>
          <p:cNvPicPr preferRelativeResize="0"/>
          <p:nvPr/>
        </p:nvPicPr>
        <p:blipFill rotWithShape="1">
          <a:blip r:embed="rId6">
            <a:alphaModFix/>
          </a:blip>
          <a:srcRect t="20083" r="50765"/>
          <a:stretch/>
        </p:blipFill>
        <p:spPr>
          <a:xfrm>
            <a:off x="101375" y="1168050"/>
            <a:ext cx="4402249" cy="3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109"/>
          <p:cNvSpPr/>
          <p:nvPr/>
        </p:nvSpPr>
        <p:spPr>
          <a:xfrm>
            <a:off x="1940025" y="3799525"/>
            <a:ext cx="2563500" cy="126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5" name="Google Shape;1545;p109"/>
          <p:cNvSpPr/>
          <p:nvPr/>
        </p:nvSpPr>
        <p:spPr>
          <a:xfrm>
            <a:off x="2276200" y="3668550"/>
            <a:ext cx="404100" cy="1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6" name="Google Shape;1546;p109"/>
          <p:cNvSpPr/>
          <p:nvPr/>
        </p:nvSpPr>
        <p:spPr>
          <a:xfrm>
            <a:off x="2148450" y="3761425"/>
            <a:ext cx="663600" cy="1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7" name="Google Shape;1547;p109"/>
          <p:cNvSpPr/>
          <p:nvPr/>
        </p:nvSpPr>
        <p:spPr>
          <a:xfrm>
            <a:off x="3162150" y="3347750"/>
            <a:ext cx="1341300" cy="5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8" name="Google Shape;1548;p109"/>
          <p:cNvSpPr/>
          <p:nvPr/>
        </p:nvSpPr>
        <p:spPr>
          <a:xfrm rot="-3348857">
            <a:off x="2748784" y="3569834"/>
            <a:ext cx="663668" cy="4072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9" name="Google Shape;1549;p109"/>
          <p:cNvSpPr/>
          <p:nvPr/>
        </p:nvSpPr>
        <p:spPr>
          <a:xfrm rot="-328691">
            <a:off x="2739697" y="2684581"/>
            <a:ext cx="581355" cy="321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0" name="Google Shape;1550;p109"/>
          <p:cNvSpPr/>
          <p:nvPr/>
        </p:nvSpPr>
        <p:spPr>
          <a:xfrm>
            <a:off x="2812050" y="1858225"/>
            <a:ext cx="906900" cy="2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1" name="Google Shape;1551;p109"/>
          <p:cNvSpPr/>
          <p:nvPr/>
        </p:nvSpPr>
        <p:spPr>
          <a:xfrm rot="-4701495">
            <a:off x="2999423" y="2178003"/>
            <a:ext cx="487631" cy="196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2" name="Google Shape;1552;p109"/>
          <p:cNvSpPr/>
          <p:nvPr/>
        </p:nvSpPr>
        <p:spPr>
          <a:xfrm>
            <a:off x="3162150" y="2433775"/>
            <a:ext cx="490200" cy="10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3" name="Google Shape;1553;p109"/>
          <p:cNvSpPr/>
          <p:nvPr/>
        </p:nvSpPr>
        <p:spPr>
          <a:xfrm rot="-1238682">
            <a:off x="3018168" y="2363116"/>
            <a:ext cx="204214" cy="1828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4" name="Google Shape;1554;p109"/>
          <p:cNvSpPr/>
          <p:nvPr/>
        </p:nvSpPr>
        <p:spPr>
          <a:xfrm>
            <a:off x="2826057" y="3508050"/>
            <a:ext cx="182100" cy="16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5" name="Google Shape;1555;p109"/>
          <p:cNvSpPr/>
          <p:nvPr/>
        </p:nvSpPr>
        <p:spPr>
          <a:xfrm>
            <a:off x="231175" y="4578225"/>
            <a:ext cx="1450200" cy="4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1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Host genetics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561" name="Google Shape;1561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110"/>
          <p:cNvSpPr txBox="1">
            <a:spLocks noGrp="1"/>
          </p:cNvSpPr>
          <p:nvPr>
            <p:ph type="body" idx="2"/>
          </p:nvPr>
        </p:nvSpPr>
        <p:spPr>
          <a:xfrm>
            <a:off x="4643600" y="1393075"/>
            <a:ext cx="3774300" cy="2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association with HIV control is the presence of specific HLA Class I alleles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Heterozygous HLA class-I genotype</a:t>
            </a:r>
            <a:r>
              <a:rPr lang="en"/>
              <a:t> is linked to slower disease development by allowing the presentation of a </a:t>
            </a:r>
            <a:r>
              <a:rPr lang="en" b="1"/>
              <a:t>broader spectrum</a:t>
            </a:r>
            <a:r>
              <a:rPr lang="en"/>
              <a:t> </a:t>
            </a:r>
            <a:r>
              <a:rPr lang="en" b="1"/>
              <a:t>of HIV peptides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HLA-B57</a:t>
            </a:r>
            <a:r>
              <a:rPr lang="en"/>
              <a:t> variations (e.g. B5701 &amp; B5703) in particular elicit a </a:t>
            </a:r>
            <a:r>
              <a:rPr lang="en" b="1">
                <a:solidFill>
                  <a:srgbClr val="3B71CA"/>
                </a:solidFill>
              </a:rPr>
              <a:t>strong response</a:t>
            </a:r>
            <a:r>
              <a:rPr lang="en" b="1"/>
              <a:t> to the </a:t>
            </a:r>
            <a:r>
              <a:rPr lang="en" b="1" i="1">
                <a:solidFill>
                  <a:srgbClr val="DF382C"/>
                </a:solidFill>
              </a:rPr>
              <a:t>Gag</a:t>
            </a:r>
            <a:r>
              <a:rPr lang="en" b="1">
                <a:solidFill>
                  <a:srgbClr val="DF382C"/>
                </a:solidFill>
              </a:rPr>
              <a:t> </a:t>
            </a:r>
            <a:r>
              <a:rPr lang="en"/>
              <a:t>epitopes of HIV</a:t>
            </a:r>
            <a:endParaRPr/>
          </a:p>
        </p:txBody>
      </p:sp>
      <p:pic>
        <p:nvPicPr>
          <p:cNvPr id="1563" name="Google Shape;1563;p110" title="MHC-I and HIV edited.png"/>
          <p:cNvPicPr preferRelativeResize="0"/>
          <p:nvPr/>
        </p:nvPicPr>
        <p:blipFill rotWithShape="1">
          <a:blip r:embed="rId6">
            <a:alphaModFix/>
          </a:blip>
          <a:srcRect t="20083" r="50765"/>
          <a:stretch/>
        </p:blipFill>
        <p:spPr>
          <a:xfrm>
            <a:off x="101375" y="1168050"/>
            <a:ext cx="4402249" cy="3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p110"/>
          <p:cNvSpPr/>
          <p:nvPr/>
        </p:nvSpPr>
        <p:spPr>
          <a:xfrm>
            <a:off x="1940025" y="3803775"/>
            <a:ext cx="2563500" cy="12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5" name="Google Shape;1565;p110"/>
          <p:cNvSpPr/>
          <p:nvPr/>
        </p:nvSpPr>
        <p:spPr>
          <a:xfrm>
            <a:off x="2276200" y="3668550"/>
            <a:ext cx="404100" cy="1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6" name="Google Shape;1566;p110"/>
          <p:cNvSpPr/>
          <p:nvPr/>
        </p:nvSpPr>
        <p:spPr>
          <a:xfrm>
            <a:off x="2148450" y="3761425"/>
            <a:ext cx="663600" cy="1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7" name="Google Shape;1567;p110"/>
          <p:cNvSpPr/>
          <p:nvPr/>
        </p:nvSpPr>
        <p:spPr>
          <a:xfrm>
            <a:off x="3162150" y="3347750"/>
            <a:ext cx="1341300" cy="5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8" name="Google Shape;1568;p110"/>
          <p:cNvSpPr/>
          <p:nvPr/>
        </p:nvSpPr>
        <p:spPr>
          <a:xfrm rot="-3348857">
            <a:off x="2748784" y="3569834"/>
            <a:ext cx="663668" cy="4072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9" name="Google Shape;1569;p110"/>
          <p:cNvSpPr/>
          <p:nvPr/>
        </p:nvSpPr>
        <p:spPr>
          <a:xfrm rot="-328691">
            <a:off x="2739697" y="2684581"/>
            <a:ext cx="581355" cy="321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0" name="Google Shape;1570;p110"/>
          <p:cNvSpPr/>
          <p:nvPr/>
        </p:nvSpPr>
        <p:spPr>
          <a:xfrm>
            <a:off x="3162150" y="2657575"/>
            <a:ext cx="490200" cy="83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1" name="Google Shape;1571;p110"/>
          <p:cNvSpPr/>
          <p:nvPr/>
        </p:nvSpPr>
        <p:spPr>
          <a:xfrm>
            <a:off x="2826057" y="3508050"/>
            <a:ext cx="182100" cy="16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2" name="Google Shape;1572;p110"/>
          <p:cNvSpPr/>
          <p:nvPr/>
        </p:nvSpPr>
        <p:spPr>
          <a:xfrm>
            <a:off x="231175" y="4578225"/>
            <a:ext cx="1450200" cy="4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3" name="Google Shape;1573;p110"/>
          <p:cNvSpPr/>
          <p:nvPr/>
        </p:nvSpPr>
        <p:spPr>
          <a:xfrm rot="-1238682">
            <a:off x="3205618" y="2537741"/>
            <a:ext cx="204214" cy="1828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4" name="Google Shape;1574;p110"/>
          <p:cNvSpPr/>
          <p:nvPr/>
        </p:nvSpPr>
        <p:spPr>
          <a:xfrm>
            <a:off x="4795175" y="2116825"/>
            <a:ext cx="3622500" cy="877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5" name="Google Shape;1575;p110"/>
          <p:cNvSpPr/>
          <p:nvPr/>
        </p:nvSpPr>
        <p:spPr>
          <a:xfrm>
            <a:off x="4732046" y="3214100"/>
            <a:ext cx="392250" cy="1395275"/>
          </a:xfrm>
          <a:custGeom>
            <a:avLst/>
            <a:gdLst/>
            <a:ahLst/>
            <a:cxnLst/>
            <a:rect l="l" t="t" r="r" b="b"/>
            <a:pathLst>
              <a:path w="15690" h="55811" extrusionOk="0">
                <a:moveTo>
                  <a:pt x="12035" y="55811"/>
                </a:moveTo>
                <a:cubicBezTo>
                  <a:pt x="10042" y="50773"/>
                  <a:pt x="-533" y="34882"/>
                  <a:pt x="76" y="25580"/>
                </a:cubicBezTo>
                <a:cubicBezTo>
                  <a:pt x="685" y="16278"/>
                  <a:pt x="13088" y="4263"/>
                  <a:pt x="1569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76" name="Google Shape;1576;p110"/>
          <p:cNvSpPr/>
          <p:nvPr/>
        </p:nvSpPr>
        <p:spPr>
          <a:xfrm>
            <a:off x="5027725" y="4344425"/>
            <a:ext cx="2538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Same one as for </a:t>
            </a: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abacavir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(but this time you want to have it)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1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Host genetics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582" name="Google Shape;1582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111" title="MHC-I and HIV edited.png"/>
          <p:cNvPicPr preferRelativeResize="0"/>
          <p:nvPr/>
        </p:nvPicPr>
        <p:blipFill rotWithShape="1">
          <a:blip r:embed="rId6">
            <a:alphaModFix/>
          </a:blip>
          <a:srcRect t="20083" r="50765"/>
          <a:stretch/>
        </p:blipFill>
        <p:spPr>
          <a:xfrm>
            <a:off x="101375" y="1168050"/>
            <a:ext cx="4402249" cy="3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p111"/>
          <p:cNvSpPr/>
          <p:nvPr/>
        </p:nvSpPr>
        <p:spPr>
          <a:xfrm>
            <a:off x="231175" y="4578225"/>
            <a:ext cx="1450200" cy="4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5" name="Google Shape;1585;p111"/>
          <p:cNvSpPr/>
          <p:nvPr/>
        </p:nvSpPr>
        <p:spPr>
          <a:xfrm>
            <a:off x="4732046" y="3214100"/>
            <a:ext cx="392250" cy="1395275"/>
          </a:xfrm>
          <a:custGeom>
            <a:avLst/>
            <a:gdLst/>
            <a:ahLst/>
            <a:cxnLst/>
            <a:rect l="l" t="t" r="r" b="b"/>
            <a:pathLst>
              <a:path w="15690" h="55811" extrusionOk="0">
                <a:moveTo>
                  <a:pt x="12035" y="55811"/>
                </a:moveTo>
                <a:cubicBezTo>
                  <a:pt x="10042" y="50773"/>
                  <a:pt x="-533" y="34882"/>
                  <a:pt x="76" y="25580"/>
                </a:cubicBezTo>
                <a:cubicBezTo>
                  <a:pt x="685" y="16278"/>
                  <a:pt x="13088" y="4263"/>
                  <a:pt x="1569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86" name="Google Shape;1586;p111"/>
          <p:cNvSpPr/>
          <p:nvPr/>
        </p:nvSpPr>
        <p:spPr>
          <a:xfrm>
            <a:off x="5027725" y="4344425"/>
            <a:ext cx="2538300" cy="5352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Same one as for </a:t>
            </a: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abacavir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(but this time you want to have it)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7" name="Google Shape;1587;p111"/>
          <p:cNvSpPr/>
          <p:nvPr/>
        </p:nvSpPr>
        <p:spPr>
          <a:xfrm>
            <a:off x="4643600" y="2994325"/>
            <a:ext cx="4164000" cy="209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8" name="Google Shape;1588;p111"/>
          <p:cNvSpPr txBox="1">
            <a:spLocks noGrp="1"/>
          </p:cNvSpPr>
          <p:nvPr>
            <p:ph type="body" idx="2"/>
          </p:nvPr>
        </p:nvSpPr>
        <p:spPr>
          <a:xfrm>
            <a:off x="4643600" y="1393075"/>
            <a:ext cx="37743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association with HIV control is the presence of specific HLA Class I alleles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Heterozygous HLA class-I genotype</a:t>
            </a:r>
            <a:r>
              <a:rPr lang="en"/>
              <a:t> is linked to slower disease development by allowing the presentation of a </a:t>
            </a:r>
            <a:r>
              <a:rPr lang="en" b="1"/>
              <a:t>broader spectrum</a:t>
            </a:r>
            <a:r>
              <a:rPr lang="en"/>
              <a:t> </a:t>
            </a:r>
            <a:r>
              <a:rPr lang="en" b="1"/>
              <a:t>of HIV peptides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HLA-B57</a:t>
            </a:r>
            <a:r>
              <a:rPr lang="en"/>
              <a:t> variations (e.g. B5701 &amp; B5703) in particular elicit a </a:t>
            </a:r>
            <a:r>
              <a:rPr lang="en" b="1">
                <a:solidFill>
                  <a:srgbClr val="3B71CA"/>
                </a:solidFill>
              </a:rPr>
              <a:t>strong response</a:t>
            </a:r>
            <a:r>
              <a:rPr lang="en" b="1"/>
              <a:t> to the </a:t>
            </a:r>
            <a:r>
              <a:rPr lang="en" b="1" i="1">
                <a:solidFill>
                  <a:srgbClr val="DF382C"/>
                </a:solidFill>
              </a:rPr>
              <a:t>Gag</a:t>
            </a:r>
            <a:r>
              <a:rPr lang="en" b="1">
                <a:solidFill>
                  <a:srgbClr val="DF382C"/>
                </a:solidFill>
              </a:rPr>
              <a:t> </a:t>
            </a:r>
            <a:r>
              <a:rPr lang="en"/>
              <a:t>epitopes of HIV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in turn leads to </a:t>
            </a:r>
            <a:r>
              <a:rPr lang="en" b="1">
                <a:solidFill>
                  <a:srgbClr val="3B71CA"/>
                </a:solidFill>
              </a:rPr>
              <a:t>strong activation of CD8+</a:t>
            </a:r>
            <a:r>
              <a:rPr lang="en" b="1"/>
              <a:t> </a:t>
            </a:r>
            <a:r>
              <a:rPr lang="en" b="1">
                <a:solidFill>
                  <a:srgbClr val="DF382C"/>
                </a:solidFill>
              </a:rPr>
              <a:t>cytotoxic T cells</a:t>
            </a:r>
            <a:r>
              <a:rPr lang="en"/>
              <a:t> → </a:t>
            </a:r>
            <a:r>
              <a:rPr lang="en" b="1"/>
              <a:t>Killing of infected CD4+ cells</a:t>
            </a:r>
            <a:endParaRPr b="1"/>
          </a:p>
        </p:txBody>
      </p:sp>
      <p:sp>
        <p:nvSpPr>
          <p:cNvPr id="1589" name="Google Shape;1589;p111"/>
          <p:cNvSpPr/>
          <p:nvPr/>
        </p:nvSpPr>
        <p:spPr>
          <a:xfrm>
            <a:off x="4795175" y="2116825"/>
            <a:ext cx="3842100" cy="877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1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</a:rPr>
              <a:t>HIV control:</a:t>
            </a:r>
            <a:r>
              <a:rPr lang="en"/>
              <a:t> Host genetics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595" name="Google Shape;1595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650" y="76200"/>
            <a:ext cx="1200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p112"/>
          <p:cNvSpPr txBox="1">
            <a:spLocks noGrp="1"/>
          </p:cNvSpPr>
          <p:nvPr>
            <p:ph type="body" idx="2"/>
          </p:nvPr>
        </p:nvSpPr>
        <p:spPr>
          <a:xfrm>
            <a:off x="4643600" y="1393075"/>
            <a:ext cx="37743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association with HIV control is the presence of specific HLA Class I alleles, specifically HLA-B57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Studies of </a:t>
            </a:r>
            <a:r>
              <a:rPr lang="en" b="1">
                <a:solidFill>
                  <a:srgbClr val="8E44AD"/>
                </a:solidFill>
              </a:rPr>
              <a:t>LTNPs</a:t>
            </a:r>
            <a:r>
              <a:rPr lang="en"/>
              <a:t> with </a:t>
            </a:r>
            <a:r>
              <a:rPr lang="en" b="1"/>
              <a:t>the lowest viral loads</a:t>
            </a:r>
            <a:r>
              <a:rPr lang="en"/>
              <a:t> (&lt;75) found that </a:t>
            </a:r>
            <a:r>
              <a:rPr lang="en" b="1">
                <a:solidFill>
                  <a:srgbClr val="DF382C"/>
                </a:solidFill>
              </a:rPr>
              <a:t>B57</a:t>
            </a:r>
            <a:r>
              <a:rPr lang="en" b="1"/>
              <a:t> is found in </a:t>
            </a:r>
            <a:r>
              <a:rPr lang="en" b="1">
                <a:solidFill>
                  <a:srgbClr val="DF382C"/>
                </a:solidFill>
              </a:rPr>
              <a:t>considerably higher frequencies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(compared to typical progressors and healthy seronegative controls)</a:t>
            </a:r>
            <a:endParaRPr>
              <a:solidFill>
                <a:srgbClr val="858585"/>
              </a:solidFill>
            </a:endParaRPr>
          </a:p>
        </p:txBody>
      </p:sp>
      <p:pic>
        <p:nvPicPr>
          <p:cNvPr id="1597" name="Google Shape;1597;p112" title="MHC-I and HIV edited.png"/>
          <p:cNvPicPr preferRelativeResize="0"/>
          <p:nvPr/>
        </p:nvPicPr>
        <p:blipFill rotWithShape="1">
          <a:blip r:embed="rId6">
            <a:alphaModFix/>
          </a:blip>
          <a:srcRect t="20083" r="50765"/>
          <a:stretch/>
        </p:blipFill>
        <p:spPr>
          <a:xfrm>
            <a:off x="101375" y="1168050"/>
            <a:ext cx="4402249" cy="3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112"/>
          <p:cNvSpPr/>
          <p:nvPr/>
        </p:nvSpPr>
        <p:spPr>
          <a:xfrm>
            <a:off x="231175" y="4578225"/>
            <a:ext cx="1450200" cy="4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9" name="Google Shape;1599;p112"/>
          <p:cNvSpPr/>
          <p:nvPr/>
        </p:nvSpPr>
        <p:spPr>
          <a:xfrm>
            <a:off x="101375" y="1168050"/>
            <a:ext cx="4470600" cy="3945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0" name="Google Shape;1600;p112"/>
          <p:cNvSpPr/>
          <p:nvPr/>
        </p:nvSpPr>
        <p:spPr>
          <a:xfrm>
            <a:off x="4643600" y="1356275"/>
            <a:ext cx="3546000" cy="874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15192</Words>
  <Application>Microsoft Office PowerPoint</Application>
  <PresentationFormat>On-screen Show (16:9)</PresentationFormat>
  <Paragraphs>3590</Paragraphs>
  <Slides>180</Slides>
  <Notes>179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7" baseType="lpstr">
      <vt:lpstr>Lato</vt:lpstr>
      <vt:lpstr>Raleway</vt:lpstr>
      <vt:lpstr>Roboto</vt:lpstr>
      <vt:lpstr>Bitter</vt:lpstr>
      <vt:lpstr>Arial</vt:lpstr>
      <vt:lpstr>Open Sans</vt:lpstr>
      <vt:lpstr>Streamline</vt:lpstr>
      <vt:lpstr>PowerPoint Presentation</vt:lpstr>
      <vt:lpstr>Shortcuts</vt:lpstr>
      <vt:lpstr>Case #1</vt:lpstr>
      <vt:lpstr>Case 1: HPI</vt:lpstr>
      <vt:lpstr>Case 1: HPI</vt:lpstr>
      <vt:lpstr>Case 1: HPI</vt:lpstr>
      <vt:lpstr>Case 1: HPI</vt:lpstr>
      <vt:lpstr>Case 1: Labs</vt:lpstr>
      <vt:lpstr>Case 1: Labs</vt:lpstr>
      <vt:lpstr>Case 1: Labs</vt:lpstr>
      <vt:lpstr>Case 1: Labs</vt:lpstr>
      <vt:lpstr>Case 1: Summary</vt:lpstr>
      <vt:lpstr>Is she right?</vt:lpstr>
      <vt:lpstr>Case 1: Interim history</vt:lpstr>
      <vt:lpstr>Case 1: Interim history</vt:lpstr>
      <vt:lpstr>Case 1: Interim history</vt:lpstr>
      <vt:lpstr>Case 1: Interim history - renal failure</vt:lpstr>
      <vt:lpstr>Case 1: Interim history - renal failure</vt:lpstr>
      <vt:lpstr>Case 1: Interim history - renal failure</vt:lpstr>
      <vt:lpstr>Case 1: Interim history - renal failure</vt:lpstr>
      <vt:lpstr>Case 1: Interim history - renal failure</vt:lpstr>
      <vt:lpstr>Case 1: Interim history - renal failure</vt:lpstr>
      <vt:lpstr>Case 1: Interim history</vt:lpstr>
      <vt:lpstr>Case 1: Interim history</vt:lpstr>
      <vt:lpstr>Case 1: Interim history</vt:lpstr>
      <vt:lpstr>Case 1: HPI</vt:lpstr>
      <vt:lpstr>Case 1: HPI</vt:lpstr>
      <vt:lpstr>Case 1: HPI</vt:lpstr>
      <vt:lpstr>Case 1: Physical exam </vt:lpstr>
      <vt:lpstr>Case 1: Labs</vt:lpstr>
      <vt:lpstr>Case 1: Labs</vt:lpstr>
      <vt:lpstr>PowerPoint Presentation</vt:lpstr>
      <vt:lpstr>Case 1: Summary</vt:lpstr>
      <vt:lpstr>Case 1: Summary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Case 1: Workup</vt:lpstr>
      <vt:lpstr>Would you use a quinolone?</vt:lpstr>
      <vt:lpstr>Case 1: Hospital course</vt:lpstr>
      <vt:lpstr>Case 1: Hospital course</vt:lpstr>
      <vt:lpstr>Case 1: Hospital course</vt:lpstr>
      <vt:lpstr>Case 1: Hospital course</vt:lpstr>
      <vt:lpstr>Discussion</vt:lpstr>
      <vt:lpstr>Objectives</vt:lpstr>
      <vt:lpstr>Spectrum of HIV phenotypes [4] </vt:lpstr>
      <vt:lpstr>Spectrum of HIV phenotypes [4] </vt:lpstr>
      <vt:lpstr>Spectrum of HIV phenotypes [4] </vt:lpstr>
      <vt:lpstr>Spectrum of HIV phenotypes [4] </vt:lpstr>
      <vt:lpstr>Spectrum of HIV phenotypes [4] </vt:lpstr>
      <vt:lpstr>Spectrum of HIV phenotypes [2] </vt:lpstr>
      <vt:lpstr>Spectrum of HIV phenotypes [2] </vt:lpstr>
      <vt:lpstr>Spectrum of HIV phenotypes [2] </vt:lpstr>
      <vt:lpstr>Spectrum of HIV phenotypes [2] </vt:lpstr>
      <vt:lpstr>LTNP: Natural history</vt:lpstr>
      <vt:lpstr>LTNP: Natural history</vt:lpstr>
      <vt:lpstr>LTNP: Natural history</vt:lpstr>
      <vt:lpstr>LTNP: Natural history [5]</vt:lpstr>
      <vt:lpstr>LTNP: Natural history [3]</vt:lpstr>
      <vt:lpstr>LTNP: Natural history [3]</vt:lpstr>
      <vt:lpstr>LTNP: Natural history [3]</vt:lpstr>
      <vt:lpstr>LTNP: Natural history [3]</vt:lpstr>
      <vt:lpstr>LTNP: Natural history</vt:lpstr>
      <vt:lpstr>LTNP: Natural history</vt:lpstr>
      <vt:lpstr>EC: Natural history</vt:lpstr>
      <vt:lpstr>EC: Natural history</vt:lpstr>
      <vt:lpstr>EC: Natural history</vt:lpstr>
      <vt:lpstr>Elite controllers: Do they fail with time too?</vt:lpstr>
      <vt:lpstr>Elite controllers: Do they fail with time too?</vt:lpstr>
      <vt:lpstr>Elite controllers: Do they fail with time too?</vt:lpstr>
      <vt:lpstr>Themes thus far</vt:lpstr>
      <vt:lpstr>Themes thus far</vt:lpstr>
      <vt:lpstr>Themes thus far</vt:lpstr>
      <vt:lpstr>Pathophysiology</vt:lpstr>
      <vt:lpstr>HIV control: Viral factors</vt:lpstr>
      <vt:lpstr>HIV control: Viral factors</vt:lpstr>
      <vt:lpstr>HIV control: Viral factors</vt:lpstr>
      <vt:lpstr>HIV control: Viral factors </vt:lpstr>
      <vt:lpstr>Pathophysiology: Cell mediated immunity</vt:lpstr>
      <vt:lpstr>HIV control: The immune system</vt:lpstr>
      <vt:lpstr>HIV control: Host genetics [2][10]</vt:lpstr>
      <vt:lpstr>HIV control: Host genetics [2][10]</vt:lpstr>
      <vt:lpstr>HIV control: Host genetics [2][10]</vt:lpstr>
      <vt:lpstr>HIV control: Host genetics [2][10]</vt:lpstr>
      <vt:lpstr>HIV control: Host genetics [2][10]</vt:lpstr>
      <vt:lpstr>HIV control: Host genetics [2][10]</vt:lpstr>
      <vt:lpstr>HIV control: The immune system</vt:lpstr>
      <vt:lpstr>HIV control: The immune system</vt:lpstr>
      <vt:lpstr>HIV control: The immune system</vt:lpstr>
      <vt:lpstr>HIV control: The immune system</vt:lpstr>
      <vt:lpstr>Cell-mediated immunity (CD8)</vt:lpstr>
      <vt:lpstr>Cell-mediated immunity (CD8)</vt:lpstr>
      <vt:lpstr>Cell-mediated immunity (CD8)</vt:lpstr>
      <vt:lpstr>Cell-mediated immunity (CD8)</vt:lpstr>
      <vt:lpstr>Cell-mediated immunity (CD8)</vt:lpstr>
      <vt:lpstr>Cell-mediated immunity (CD8)</vt:lpstr>
      <vt:lpstr>Cell-mediated immunity (CD4)</vt:lpstr>
      <vt:lpstr>Cell-mediated immunity (CD4)</vt:lpstr>
      <vt:lpstr>Pathophysiology: Other mechanisms</vt:lpstr>
      <vt:lpstr>Humoral immunity [2]</vt:lpstr>
      <vt:lpstr>Humoral immunity [2]</vt:lpstr>
      <vt:lpstr>Humoral immunity [2]</vt:lpstr>
      <vt:lpstr>HIV control: Location of integration [2][10]</vt:lpstr>
      <vt:lpstr>HIV control: Location of integration [2][10]</vt:lpstr>
      <vt:lpstr>HIV control: Location of integration [2][10]</vt:lpstr>
      <vt:lpstr>HIV control: Location of integration [2][10]</vt:lpstr>
      <vt:lpstr>HIV control: Location of integration [2][10]</vt:lpstr>
      <vt:lpstr>HIV control: Location of integration [2][10]</vt:lpstr>
      <vt:lpstr>HIV control: Location of integration [2][10]</vt:lpstr>
      <vt:lpstr>HIV control: Location of integration [2][10]</vt:lpstr>
      <vt:lpstr>HIV control: Summary</vt:lpstr>
      <vt:lpstr>HIV control: Summary</vt:lpstr>
      <vt:lpstr>Possible mechanism? (speculative)</vt:lpstr>
      <vt:lpstr>Inflammation &amp; immunologic aging</vt:lpstr>
      <vt:lpstr>Immunologic aging</vt:lpstr>
      <vt:lpstr>Immunologic aging: CD4:CD8</vt:lpstr>
      <vt:lpstr>Immunologic aging: CD4:CD8</vt:lpstr>
      <vt:lpstr>Immunologic aging: CD4:CD8</vt:lpstr>
      <vt:lpstr>Immunologic aging: Monocytes [6]</vt:lpstr>
      <vt:lpstr>Immunologic aging: Monocytes [6]</vt:lpstr>
      <vt:lpstr>Immunologic aging: Monocytes [6]</vt:lpstr>
      <vt:lpstr>Immunologic aging: Monocytes [6]</vt:lpstr>
      <vt:lpstr>Immunologic aging: Monocytes [6]</vt:lpstr>
      <vt:lpstr>Immunologic aging: Telomere length [7] </vt:lpstr>
      <vt:lpstr>Immunologic aging: Telomere length [7] </vt:lpstr>
      <vt:lpstr>Immunologic aging: Telomere length [7] </vt:lpstr>
      <vt:lpstr>Immunologic aging: Telomere length [7] </vt:lpstr>
      <vt:lpstr>Immunologic aging: Outcomes</vt:lpstr>
      <vt:lpstr>Immunologic aging: Outcomes</vt:lpstr>
      <vt:lpstr>Immunologic aging: Outcomes</vt:lpstr>
      <vt:lpstr>Should you start ART? [11]</vt:lpstr>
      <vt:lpstr>Should you start ART? [11]</vt:lpstr>
      <vt:lpstr>Should you start ART? [11]</vt:lpstr>
      <vt:lpstr>Should you start ART? [11]</vt:lpstr>
      <vt:lpstr>Should you start ART? [11]</vt:lpstr>
      <vt:lpstr>Should you start ART? [11]</vt:lpstr>
      <vt:lpstr>Should you start ART? [11]</vt:lpstr>
      <vt:lpstr>Learning points &amp; take aways</vt:lpstr>
      <vt:lpstr>Learning points &amp; take aways</vt:lpstr>
      <vt:lpstr>Saving the next case for next time</vt:lpstr>
      <vt:lpstr>Case #2</vt:lpstr>
      <vt:lpstr>Case 2: HPI</vt:lpstr>
      <vt:lpstr>Case 2: HPI</vt:lpstr>
      <vt:lpstr>Case 2: HPI</vt:lpstr>
      <vt:lpstr>Case 2: HPI</vt:lpstr>
      <vt:lpstr>Case 2: HPI</vt:lpstr>
      <vt:lpstr>Case 2: HPI</vt:lpstr>
      <vt:lpstr>Case 2: HPI</vt:lpstr>
      <vt:lpstr>Case 2: HPI</vt:lpstr>
      <vt:lpstr>Case 2: HPI</vt:lpstr>
      <vt:lpstr>Case 2: Physical exam</vt:lpstr>
      <vt:lpstr>Case 2: Labs</vt:lpstr>
      <vt:lpstr>Case 2: Summary</vt:lpstr>
      <vt:lpstr>What might be driving the fevers?</vt:lpstr>
      <vt:lpstr>If infectious, what kind of pathogens?</vt:lpstr>
      <vt:lpstr>Case 2: Hospital course</vt:lpstr>
      <vt:lpstr>Case 2: Hospital course</vt:lpstr>
      <vt:lpstr>Case 2: Hospital course</vt:lpstr>
      <vt:lpstr>Case 2: Micro results</vt:lpstr>
      <vt:lpstr>Case 2: Micro results</vt:lpstr>
      <vt:lpstr>What do you do for treatment?</vt:lpstr>
      <vt:lpstr>Case 2: Hospital course</vt:lpstr>
      <vt:lpstr>Case 2: Hospital course</vt:lpstr>
      <vt:lpstr>Case 2: Hospital course</vt:lpstr>
      <vt:lpstr>Case 2: Hospital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Ratliff, Hunter</cp:lastModifiedBy>
  <cp:revision>1</cp:revision>
  <dcterms:modified xsi:type="dcterms:W3CDTF">2026-02-11T21:49:06Z</dcterms:modified>
</cp:coreProperties>
</file>