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</p:sldIdLst>
  <p:sldSz cy="5143500" cx="9144000"/>
  <p:notesSz cx="6858000" cy="9144000"/>
  <p:embeddedFontLst>
    <p:embeddedFont>
      <p:font typeface="Raleway"/>
      <p:regular r:id="rId104"/>
      <p:bold r:id="rId105"/>
      <p:italic r:id="rId106"/>
      <p:boldItalic r:id="rId107"/>
    </p:embeddedFont>
    <p:embeddedFont>
      <p:font typeface="Bitter Light"/>
      <p:regular r:id="rId108"/>
      <p:bold r:id="rId109"/>
      <p:italic r:id="rId110"/>
      <p:boldItalic r:id="rId111"/>
    </p:embeddedFont>
    <p:embeddedFont>
      <p:font typeface="Bitter Black"/>
      <p:bold r:id="rId112"/>
      <p:boldItalic r:id="rId113"/>
    </p:embeddedFont>
    <p:embeddedFont>
      <p:font typeface="Lato"/>
      <p:regular r:id="rId114"/>
      <p:bold r:id="rId115"/>
      <p:italic r:id="rId116"/>
      <p:boldItalic r:id="rId117"/>
    </p:embeddedFont>
    <p:embeddedFont>
      <p:font typeface="Bitter"/>
      <p:regular r:id="rId118"/>
      <p:bold r:id="rId119"/>
      <p:italic r:id="rId120"/>
      <p:boldItalic r:id="rId121"/>
    </p:embeddedFont>
    <p:embeddedFont>
      <p:font typeface="Open Sans"/>
      <p:regular r:id="rId122"/>
      <p:bold r:id="rId123"/>
      <p:italic r:id="rId124"/>
      <p:boldItalic r:id="rId1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3711B6-CAE2-4E19-9DE7-E9A71FA9EFFF}">
  <a:tblStyle styleId="{E53711B6-CAE2-4E19-9DE7-E9A71FA9EF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31729C1-C128-4D52-A6E6-4BEF1697002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Raleway-boldItalic.fntdata"/><Relationship Id="rId106" Type="http://schemas.openxmlformats.org/officeDocument/2006/relationships/font" Target="fonts/Raleway-italic.fntdata"/><Relationship Id="rId105" Type="http://schemas.openxmlformats.org/officeDocument/2006/relationships/font" Target="fonts/Raleway-bold.fntdata"/><Relationship Id="rId104" Type="http://schemas.openxmlformats.org/officeDocument/2006/relationships/font" Target="fonts/Raleway-regular.fntdata"/><Relationship Id="rId109" Type="http://schemas.openxmlformats.org/officeDocument/2006/relationships/font" Target="fonts/BitterLight-bold.fntdata"/><Relationship Id="rId108" Type="http://schemas.openxmlformats.org/officeDocument/2006/relationships/font" Target="fonts/BitterLight-regular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121" Type="http://schemas.openxmlformats.org/officeDocument/2006/relationships/font" Target="fonts/Bitter-boldItalic.fntdata"/><Relationship Id="rId25" Type="http://schemas.openxmlformats.org/officeDocument/2006/relationships/slide" Target="slides/slide19.xml"/><Relationship Id="rId120" Type="http://schemas.openxmlformats.org/officeDocument/2006/relationships/font" Target="fonts/Bitter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font" Target="fonts/OpenSans-boldItalic.fntdata"/><Relationship Id="rId29" Type="http://schemas.openxmlformats.org/officeDocument/2006/relationships/slide" Target="slides/slide23.xml"/><Relationship Id="rId124" Type="http://schemas.openxmlformats.org/officeDocument/2006/relationships/font" Target="fonts/OpenSans-italic.fntdata"/><Relationship Id="rId123" Type="http://schemas.openxmlformats.org/officeDocument/2006/relationships/font" Target="fonts/OpenSans-bold.fntdata"/><Relationship Id="rId122" Type="http://schemas.openxmlformats.org/officeDocument/2006/relationships/font" Target="fonts/OpenSans-regular.fntdata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font" Target="fonts/Bitter-regular.fntdata"/><Relationship Id="rId117" Type="http://schemas.openxmlformats.org/officeDocument/2006/relationships/font" Target="fonts/Lato-boldItalic.fntdata"/><Relationship Id="rId116" Type="http://schemas.openxmlformats.org/officeDocument/2006/relationships/font" Target="fonts/Lato-italic.fntdata"/><Relationship Id="rId115" Type="http://schemas.openxmlformats.org/officeDocument/2006/relationships/font" Target="fonts/Lato-bold.fntdata"/><Relationship Id="rId119" Type="http://schemas.openxmlformats.org/officeDocument/2006/relationships/font" Target="fonts/Bitter-bold.fntdata"/><Relationship Id="rId15" Type="http://schemas.openxmlformats.org/officeDocument/2006/relationships/slide" Target="slides/slide9.xml"/><Relationship Id="rId110" Type="http://schemas.openxmlformats.org/officeDocument/2006/relationships/font" Target="fonts/BitterLight-italic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font" Target="fonts/Lato-regular.fntdata"/><Relationship Id="rId18" Type="http://schemas.openxmlformats.org/officeDocument/2006/relationships/slide" Target="slides/slide12.xml"/><Relationship Id="rId113" Type="http://schemas.openxmlformats.org/officeDocument/2006/relationships/font" Target="fonts/BitterBlack-boldItalic.fntdata"/><Relationship Id="rId112" Type="http://schemas.openxmlformats.org/officeDocument/2006/relationships/font" Target="fonts/BitterBlack-bold.fntdata"/><Relationship Id="rId111" Type="http://schemas.openxmlformats.org/officeDocument/2006/relationships/font" Target="fonts/BitterLight-boldItalic.fntdata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mc.ncbi.nlm.nih.gov/articles/PMC5328441" TargetMode="External"/><Relationship Id="rId3" Type="http://schemas.openxmlformats.org/officeDocument/2006/relationships/hyperlink" Target="https://www.cdc.gov/measles/downloads/measles-virus-genotype.pdf" TargetMode="Externa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7201747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7201747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dd4bb2a79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cdd4bb2a79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dd4bb2a79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cdd4bb2a79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cdd4bb2a7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cdd4bb2a7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dd4bb2a79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cdd4bb2a79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cdd4bb2a79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cdd4bb2a79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cdd4bb2a79_1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cdd4bb2a79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cdd4bb2a79_1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cdd4bb2a79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cdd4bb2a79_1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cdd4bb2a79_1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434b6f2c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6434b6f2c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dd4bb2a79_1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cdd4bb2a79_1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f2970ab56_2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f2970ab56_2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434b6f2c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6434b6f2c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ab4437b8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fab4437b8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95e1383c3d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95e1383c3d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cdd4bb2a79_1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cdd4bb2a79_1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075796cf05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075796cf05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95e1383c3d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95e1383c3d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95e1383c3d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95e1383c3d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cdd4bb2a79_1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cdd4bb2a79_1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95e1383c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95e1383c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95e1383c3d_0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95e1383c3d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75796cf05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75796cf05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95e1383c3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95e1383c3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Including the disclaimer here since I </a:t>
            </a:r>
            <a:r>
              <a:rPr lang="en"/>
              <a:t>publish</a:t>
            </a:r>
            <a:r>
              <a:rPr lang="en"/>
              <a:t> my slides online and I don’t know what will crawl/text mine these slides with AI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side effects are not always a bad thing. If you crash a car and get a bruise from the seatbelt, the </a:t>
            </a:r>
            <a:r>
              <a:rPr lang="en"/>
              <a:t>bruise</a:t>
            </a:r>
            <a:r>
              <a:rPr lang="en"/>
              <a:t> is a side effect of the seatbelt; the bruise might be unwanted, but it’s a sign that it worked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95e1383c3d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95e1383c3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95e1383c3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95e1383c3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95e1383c3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95e1383c3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Hoping that the future isn’t dystopian…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95e1383c3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95e1383c3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95e1383c3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95e1383c3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95e1383c3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95e1383c3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95e1383c3d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95e1383c3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95e1383c3d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95e1383c3d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95e1383c3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95e1383c3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dd4bb2a79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cdd4bb2a79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95e1383c3d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95e1383c3d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95e1383c3d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95e1383c3d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95e1383c3d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95e1383c3d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95e1383c3d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95e1383c3d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95e1383c3d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95e1383c3d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95e1383c3d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95e1383c3d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95e1383c3d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95e1383c3d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95e1383c3d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95e1383c3d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95e1383c3d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95e1383c3d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95e1383c3d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95e1383c3d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cdd4bb2a7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cdd4bb2a7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95e1383c3d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95e1383c3d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95e1383c3d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95e1383c3d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95e1383c3d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95e1383c3d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95e1383c3d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95e1383c3d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95e1383c3d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95e1383c3d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ce550c8799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ce550c8799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ce550c8799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ce550c8799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ce550c8799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ce550c8799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95e1383c3d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95e1383c3d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95e1383c3d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395e1383c3d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f2970ab56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cf2970ab56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ce550c879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ce550c879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ce550c8799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ce550c8799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ce550c8799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ce550c8799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ce550c8799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ce550c8799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ce550c8799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ce550c8799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ce550c8799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ce550c8799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ce550c8799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ce550c8799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ce550c8799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3ce550c8799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3ce550c8799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3ce550c8799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3ce550c8799_1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3ce550c8799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5e1383c3d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95e1383c3d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ce550c8799_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3ce550c8799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ce550c8799_1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3ce550c8799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ce550c8799_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ce550c8799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3ce550c8799_1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3ce550c8799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3ce550c8799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3ce550c8799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ce550c8799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ce550c8799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implying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https://pmc.ncbi.nlm.nih.gov/articles/PMC5328441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MeVA paper</a:t>
            </a:r>
            <a:r>
              <a:rPr lang="en"/>
              <a:t> references citation 7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ce550c8799_1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ce550c8799_1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56bce1a85801e04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56bce1a85801e04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56bce1a85801e04f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56bce1a85801e04f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56bce1a85801e04f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56bce1a85801e04f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dd4bb2a79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cdd4bb2a79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cf2970ab56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3cf2970ab56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56bce1a85801e04f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56bce1a85801e04f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56bce1a85801e04f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56bce1a85801e04f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cf2970ab56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3cf2970ab56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cf2970ab56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cf2970ab56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6bce1a85801e04f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6bce1a85801e04f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56bce1a85801e04f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56bce1a85801e04f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3cf2970ab56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3cf2970ab56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3cf2970ab56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3cf2970ab56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3cf2970ab56_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3cf2970ab56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dd4bb2a79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cdd4bb2a79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3cf2970ab56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3cf2970ab56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3cf2970ab56_2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3cf2970ab56_2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3cf2970ab56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3cf2970ab56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3cf2970ab56_2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3cf2970ab56_2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3cf2970ab56_2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3cf2970ab56_2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3075796cf05_1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3075796cf05_1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075796cf05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075796cf05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344ad9acf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344ad9acf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eamline2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2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6328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0959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timeter question">
  <p:cSld name="SECTION_TITLE_AND_DESCRIPTION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7088" y="-1"/>
            <a:ext cx="4148674" cy="15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>
            <p:ph idx="2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pubmed.ncbi.nlm.nih.gov/34806766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pubmed.ncbi.nlm.nih.gov/40811055" TargetMode="External"/><Relationship Id="rId4" Type="http://schemas.openxmlformats.org/officeDocument/2006/relationships/hyperlink" Target="https://pubmed.ncbi.nlm.nih.gov/34806766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pubmed.ncbi.nlm.nih.gov/40811055" TargetMode="External"/><Relationship Id="rId4" Type="http://schemas.openxmlformats.org/officeDocument/2006/relationships/hyperlink" Target="https://pubmed.ncbi.nlm.nih.gov/40811055" TargetMode="External"/><Relationship Id="rId5" Type="http://schemas.openxmlformats.org/officeDocument/2006/relationships/hyperlink" Target="https://pubmed.ncbi.nlm.nih.gov/17035730" TargetMode="External"/><Relationship Id="rId6" Type="http://schemas.openxmlformats.org/officeDocument/2006/relationships/hyperlink" Target="https://publications.aap.org/redbook/book/755/chapter/14079321/Measles?autologincheck=redirected#17161164" TargetMode="External"/><Relationship Id="rId7" Type="http://schemas.openxmlformats.org/officeDocument/2006/relationships/hyperlink" Target="https://pubmed.ncbi.nlm.nih.gov/17035730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pubmed.ncbi.nlm.nih.gov/40811055" TargetMode="External"/><Relationship Id="rId4" Type="http://schemas.openxmlformats.org/officeDocument/2006/relationships/hyperlink" Target="https://pubmed.ncbi.nlm.nih.gov/40811055" TargetMode="External"/><Relationship Id="rId5" Type="http://schemas.openxmlformats.org/officeDocument/2006/relationships/hyperlink" Target="https://pubmed.ncbi.nlm.nih.gov/17035730" TargetMode="External"/><Relationship Id="rId6" Type="http://schemas.openxmlformats.org/officeDocument/2006/relationships/hyperlink" Target="https://publications.aap.org/redbook/book/755/chapter/14079321/Measles?autologincheck=redirected#17161164" TargetMode="External"/><Relationship Id="rId7" Type="http://schemas.openxmlformats.org/officeDocument/2006/relationships/hyperlink" Target="https://pubmed.ncbi.nlm.nih.gov/17035730" TargetMode="External"/><Relationship Id="rId8" Type="http://schemas.openxmlformats.org/officeDocument/2006/relationships/hyperlink" Target="https://www.cdc.gov/han/php/notices/han00522.html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pubmed.ncbi.nlm.nih.gov/2871241" TargetMode="External"/><Relationship Id="rId4" Type="http://schemas.openxmlformats.org/officeDocument/2006/relationships/hyperlink" Target="https://pubmed.ncbi.nlm.nih.gov/40811055" TargetMode="External"/><Relationship Id="rId5" Type="http://schemas.openxmlformats.org/officeDocument/2006/relationships/hyperlink" Target="https://pubmed.ncbi.nlm.nih.gov/40811055" TargetMode="External"/><Relationship Id="rId6" Type="http://schemas.openxmlformats.org/officeDocument/2006/relationships/hyperlink" Target="https://pubmed.ncbi.nlm.nih.gov/17035730" TargetMode="External"/><Relationship Id="rId7" Type="http://schemas.openxmlformats.org/officeDocument/2006/relationships/hyperlink" Target="https://publications.aap.org/redbook/book/755/chapter/14079321/Measles?autologincheck=redirected#17161164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pubmed.ncbi.nlm.nih.gov/2871241" TargetMode="External"/><Relationship Id="rId4" Type="http://schemas.openxmlformats.org/officeDocument/2006/relationships/hyperlink" Target="https://pubmed.ncbi.nlm.nih.gov/40811055" TargetMode="External"/><Relationship Id="rId5" Type="http://schemas.openxmlformats.org/officeDocument/2006/relationships/hyperlink" Target="https://pubmed.ncbi.nlm.nih.gov/40811055" TargetMode="External"/><Relationship Id="rId6" Type="http://schemas.openxmlformats.org/officeDocument/2006/relationships/hyperlink" Target="https://pubmed.ncbi.nlm.nih.gov/17035730" TargetMode="External"/><Relationship Id="rId7" Type="http://schemas.openxmlformats.org/officeDocument/2006/relationships/hyperlink" Target="https://publications.aap.org/redbook/book/755/chapter/14079321/Measles?autologincheck=redirected#17161164" TargetMode="External"/><Relationship Id="rId8" Type="http://schemas.openxmlformats.org/officeDocument/2006/relationships/hyperlink" Target="https://pubmed.ncbi.nlm.nih.gov/2871241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pubmed.ncbi.nlm.nih.gov/2871241" TargetMode="External"/><Relationship Id="rId4" Type="http://schemas.openxmlformats.org/officeDocument/2006/relationships/hyperlink" Target="https://pubmed.ncbi.nlm.nih.gov/40811055" TargetMode="External"/><Relationship Id="rId9" Type="http://schemas.openxmlformats.org/officeDocument/2006/relationships/image" Target="../media/image13.png"/><Relationship Id="rId5" Type="http://schemas.openxmlformats.org/officeDocument/2006/relationships/hyperlink" Target="https://pubmed.ncbi.nlm.nih.gov/40811055" TargetMode="External"/><Relationship Id="rId6" Type="http://schemas.openxmlformats.org/officeDocument/2006/relationships/hyperlink" Target="https://pubmed.ncbi.nlm.nih.gov/17035730" TargetMode="External"/><Relationship Id="rId7" Type="http://schemas.openxmlformats.org/officeDocument/2006/relationships/hyperlink" Target="https://publications.aap.org/redbook/book/755/chapter/14079321/Measles?autologincheck=redirected#17161164" TargetMode="External"/><Relationship Id="rId8" Type="http://schemas.openxmlformats.org/officeDocument/2006/relationships/hyperlink" Target="https://pubmed.ncbi.nlm.nih.gov/2871241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Relationship Id="rId4" Type="http://schemas.openxmlformats.org/officeDocument/2006/relationships/hyperlink" Target="https://pubmed.ncbi.nlm.nih.gov/2871241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6.png"/><Relationship Id="rId7" Type="http://schemas.openxmlformats.org/officeDocument/2006/relationships/hyperlink" Target="https://pubmed.ncbi.nlm.nih.gov/2871241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Relationship Id="rId4" Type="http://schemas.openxmlformats.org/officeDocument/2006/relationships/hyperlink" Target="https://pubmed.ncbi.nlm.nih.gov/2871241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6.png"/><Relationship Id="rId7" Type="http://schemas.openxmlformats.org/officeDocument/2006/relationships/hyperlink" Target="https://pubmed.ncbi.nlm.nih.gov/2871241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pubmed.ncbi.nlm.nih.gov/2871241" TargetMode="External"/><Relationship Id="rId4" Type="http://schemas.openxmlformats.org/officeDocument/2006/relationships/hyperlink" Target="https://pubmed.ncbi.nlm.nih.gov/2871241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hyperlink" Target="https://virologydownunder.com/measles-and-you-virus-symptoms-and-white-blood-cells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hyperlink" Target="https://virologydownunder.com/measles-and-you-virus-symptoms-and-white-blood-cells/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publications.aap.org/redbook/book/755/chapter/14079321/Measles?autologincheck=redirected#17161164" TargetMode="External"/><Relationship Id="rId4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publications.aap.org/redbook/book/755/chapter/14079321/Measles?autologincheck=redirected#17161164" TargetMode="External"/><Relationship Id="rId4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publications.aap.org/redbook/book/755/chapter/14079321/Measles?autologincheck=redirected#17161164" TargetMode="External"/><Relationship Id="rId4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publications.aap.org/redbook/book/755/chapter/14079321/Measles?autologincheck=redirected#17161164" TargetMode="External"/><Relationship Id="rId4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pubmed.ncbi.nlm.nih.gov/20448530" TargetMode="External"/><Relationship Id="rId4" Type="http://schemas.openxmlformats.org/officeDocument/2006/relationships/hyperlink" Target="https://pubmed.ncbi.nlm.nih.gov/17035730" TargetMode="External"/><Relationship Id="rId5" Type="http://schemas.openxmlformats.org/officeDocument/2006/relationships/hyperlink" Target="https://publications.aap.org/redbook/book/755/chapter/14079321/Measles?autologincheck=redirected#17161164" TargetMode="External"/><Relationship Id="rId6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pubmed.ncbi.nlm.nih.gov/20448530" TargetMode="External"/><Relationship Id="rId4" Type="http://schemas.openxmlformats.org/officeDocument/2006/relationships/hyperlink" Target="https://pubmed.ncbi.nlm.nih.gov/17035730" TargetMode="External"/><Relationship Id="rId5" Type="http://schemas.openxmlformats.org/officeDocument/2006/relationships/hyperlink" Target="https://publications.aap.org/redbook/book/755/chapter/14079321/Measles?autologincheck=redirected#17161164" TargetMode="External"/><Relationship Id="rId6" Type="http://schemas.openxmlformats.org/officeDocument/2006/relationships/hyperlink" Target="https://pubmed.ncbi.nlm.nih.gov/17035730" TargetMode="External"/><Relationship Id="rId7" Type="http://schemas.openxmlformats.org/officeDocument/2006/relationships/image" Target="../media/image17.png"/></Relationships>
</file>

<file path=ppt/slides/_rels/slide49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pubmed.ncbi.nlm.nih.gov/20448530" TargetMode="External"/><Relationship Id="rId4" Type="http://schemas.openxmlformats.org/officeDocument/2006/relationships/hyperlink" Target="https://pubmed.ncbi.nlm.nih.gov/17035730" TargetMode="External"/><Relationship Id="rId9" Type="http://schemas.openxmlformats.org/officeDocument/2006/relationships/image" Target="../media/image14.png"/><Relationship Id="rId5" Type="http://schemas.openxmlformats.org/officeDocument/2006/relationships/hyperlink" Target="https://publications.aap.org/redbook/book/755/chapter/14079321/Measles?autologincheck=redirected#17161164" TargetMode="External"/><Relationship Id="rId6" Type="http://schemas.openxmlformats.org/officeDocument/2006/relationships/hyperlink" Target="https://pubmed.ncbi.nlm.nih.gov/17035730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pubmed.ncbi.nlm.nih.gov/2044853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publications.aap.org/redbook/book/755/chapter/14079321/Measles?autologincheck=redirected#17161164" TargetMode="External"/><Relationship Id="rId4" Type="http://schemas.openxmlformats.org/officeDocument/2006/relationships/image" Target="../media/image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publications.aap.org/redbook/book/755/chapter/14079321/Measles?autologincheck=redirected#17161164" TargetMode="External"/><Relationship Id="rId4" Type="http://schemas.openxmlformats.org/officeDocument/2006/relationships/image" Target="../media/image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www.cdc.gov/surv-manual/php/table-of-contents/chapter-7-measles.html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pubmed.ncbi.nlm.nih.gov/32067029" TargetMode="External"/><Relationship Id="rId4" Type="http://schemas.openxmlformats.org/officeDocument/2006/relationships/image" Target="../media/image1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s://www.cdc.gov/surv-manual/php/table-of-contents/chapter-7-measles.html" TargetMode="Externa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www.cdc.gov/surv-manual/php/table-of-contents/chapter-7-measles.html" TargetMode="External"/><Relationship Id="rId4" Type="http://schemas.openxmlformats.org/officeDocument/2006/relationships/hyperlink" Target="https://www.cdc.gov/surv-manual/php/table-of-contents/chapter-7-measles.html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s://www.cdc.gov/surv-manual/php/table-of-contents/chapter-7-measles.html" TargetMode="External"/><Relationship Id="rId4" Type="http://schemas.openxmlformats.org/officeDocument/2006/relationships/hyperlink" Target="https://pubmed.ncbi.nlm.nih.gov/32878947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hyperlink" Target="https://www.cdc.gov/surv-manual/php/table-of-contents/chapter-7-measles.html" TargetMode="External"/><Relationship Id="rId4" Type="http://schemas.openxmlformats.org/officeDocument/2006/relationships/hyperlink" Target="https://pubmed.ncbi.nlm.nih.gov/32878947" TargetMode="External"/><Relationship Id="rId5" Type="http://schemas.openxmlformats.org/officeDocument/2006/relationships/hyperlink" Target="https://www.cdc.gov/surv-manual/php/table-of-contents/chapter-7-measles.html" TargetMode="Externa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www.cdc.gov/surv-manual/php/table-of-contents/chapter-7-measles.html" TargetMode="External"/><Relationship Id="rId4" Type="http://schemas.openxmlformats.org/officeDocument/2006/relationships/hyperlink" Target="https://pubmed.ncbi.nlm.nih.gov/32878947" TargetMode="External"/><Relationship Id="rId5" Type="http://schemas.openxmlformats.org/officeDocument/2006/relationships/hyperlink" Target="https://www.cdc.gov/surv-manual/php/table-of-contents/chapter-7-measles.html" TargetMode="External"/><Relationship Id="rId6" Type="http://schemas.openxmlformats.org/officeDocument/2006/relationships/image" Target="../media/image11.png"/><Relationship Id="rId7" Type="http://schemas.openxmlformats.org/officeDocument/2006/relationships/hyperlink" Target="https://pubmed.ncbi.nlm.nih.gov/32067029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hyperlink" Target="https://pubmed.ncbi.nlm.nih.gov/41366743" TargetMode="Externa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yc.gov/assets/doh/downloads/pdf/imm/pep-measles-providers.pdf" TargetMode="Externa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hyperlink" Target="https://pubmed.ncbi.nlm.nih.gov/32878947" TargetMode="External"/><Relationship Id="rId4" Type="http://schemas.openxmlformats.org/officeDocument/2006/relationships/image" Target="../media/image23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hyperlink" Target="https://pubmed.ncbi.nlm.nih.gov/32878947" TargetMode="External"/><Relationship Id="rId5" Type="http://schemas.openxmlformats.org/officeDocument/2006/relationships/image" Target="../media/image2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hyperlink" Target="https://pubmed.ncbi.nlm.nih.gov/32878947" TargetMode="External"/><Relationship Id="rId5" Type="http://schemas.openxmlformats.org/officeDocument/2006/relationships/image" Target="../media/image2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hyperlink" Target="https://pubmed.ncbi.nlm.nih.gov/32878947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hyperlink" Target="https://pubmed.ncbi.nlm.nih.gov/32067029" TargetMode="Externa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hyperlink" Target="https://pubmed.ncbi.nlm.nih.gov/32878947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2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hyperlink" Target="https://pubmed.ncbi.nlm.nih.gov/32878947" TargetMode="External"/><Relationship Id="rId5" Type="http://schemas.openxmlformats.org/officeDocument/2006/relationships/hyperlink" Target="https://pubmed.ncbi.nlm.nih.gov/2871241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pubmed.ncbi.nlm.nih.gov/2871241" TargetMode="External"/><Relationship Id="rId8" Type="http://schemas.openxmlformats.org/officeDocument/2006/relationships/image" Target="../media/image21.png"/></Relationships>
</file>

<file path=ppt/slides/_rels/slide9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26.png"/><Relationship Id="rId7" Type="http://schemas.openxmlformats.org/officeDocument/2006/relationships/hyperlink" Target="https://pubmed.ncbi.nlm.nih.gov/2871241" TargetMode="External"/><Relationship Id="rId8" Type="http://schemas.openxmlformats.org/officeDocument/2006/relationships/hyperlink" Target="https://pubmed.ncbi.nlm.nih.gov/41366743" TargetMode="Externa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hyperlink" Target="https://pubmed.ncbi.nlm.nih.gov/32878947" TargetMode="External"/><Relationship Id="rId9" Type="http://schemas.openxmlformats.org/officeDocument/2006/relationships/hyperlink" Target="https://pubmed.ncbi.nlm.nih.gov/41366743" TargetMode="External"/><Relationship Id="rId5" Type="http://schemas.openxmlformats.org/officeDocument/2006/relationships/hyperlink" Target="https://pubmed.ncbi.nlm.nih.gov/2871241" TargetMode="External"/><Relationship Id="rId6" Type="http://schemas.openxmlformats.org/officeDocument/2006/relationships/hyperlink" Target="https://pubmed.ncbi.nlm.nih.gov/32878947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26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hyperlink" Target="https://pubmed.ncbi.nlm.nih.gov/41366743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s://pubmed.ncbi.nlm.nih.gov/41366743" TargetMode="External"/><Relationship Id="rId6" Type="http://schemas.openxmlformats.org/officeDocument/2006/relationships/hyperlink" Target="https://pubmed.ncbi.nlm.nih.gov/32878947" TargetMode="External"/><Relationship Id="rId7" Type="http://schemas.openxmlformats.org/officeDocument/2006/relationships/image" Target="../media/image23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hyperlink" Target="https://www.hunterratliff1.com/talk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Measles..?</a:t>
            </a:r>
            <a:endParaRPr b="1" sz="38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CLINID </a:t>
            </a: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conference</a:t>
            </a:r>
            <a:endParaRPr b="1"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03/12/2025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Ages, dates, and other identifying information may have been changed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 have no conflict of interest in relation to this presentation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050" y="745075"/>
            <a:ext cx="3038325" cy="30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title="mentimeter_qr_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575" y="1233763"/>
            <a:ext cx="2060950" cy="20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29625" y="207700"/>
            <a:ext cx="292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Join MentiMeter ahead of time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Or code </a:t>
            </a:r>
            <a:r>
              <a:rPr b="1"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2424 3295</a:t>
            </a: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on Menti.com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4697550" y="1095988"/>
            <a:ext cx="21750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9" name="Google Shape;99;p14"/>
          <p:cNvCxnSpPr>
            <a:stCxn id="97" idx="3"/>
            <a:endCxn id="98" idx="0"/>
          </p:cNvCxnSpPr>
          <p:nvPr/>
        </p:nvCxnSpPr>
        <p:spPr>
          <a:xfrm>
            <a:off x="3659125" y="500200"/>
            <a:ext cx="2125800" cy="595800"/>
          </a:xfrm>
          <a:prstGeom prst="curved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729450" y="1393075"/>
            <a:ext cx="7688700" cy="20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>
                <a:solidFill>
                  <a:srgbClr val="1A1A1A"/>
                </a:solidFill>
              </a:rPr>
              <a:t>concern for measles</a:t>
            </a:r>
            <a:r>
              <a:rPr lang="en"/>
              <a:t> due to a rash developing 13 days after MMR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14 days ago</a:t>
            </a:r>
            <a:r>
              <a:rPr lang="en"/>
              <a:t>: Received </a:t>
            </a:r>
            <a:r>
              <a:rPr b="1" lang="en">
                <a:solidFill>
                  <a:srgbClr val="896110"/>
                </a:solidFill>
              </a:rPr>
              <a:t>MMR </a:t>
            </a:r>
            <a:r>
              <a:rPr b="1" lang="en">
                <a:solidFill>
                  <a:srgbClr val="896110"/>
                </a:solidFill>
              </a:rPr>
              <a:t>vaccine</a:t>
            </a:r>
            <a:r>
              <a:rPr b="1" lang="en">
                <a:solidFill>
                  <a:srgbClr val="896110"/>
                </a:solidFill>
              </a:rPr>
              <a:t> </a:t>
            </a:r>
            <a:endParaRPr b="1">
              <a:solidFill>
                <a:srgbClr val="896110"/>
              </a:solidFill>
            </a:endParaRPr>
          </a:p>
        </p:txBody>
      </p:sp>
      <p:sp>
        <p:nvSpPr>
          <p:cNvPr id="167" name="Google Shape;167;p2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- Timeline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1320525" y="4699675"/>
            <a:ext cx="632100" cy="183000"/>
          </a:xfrm>
          <a:prstGeom prst="rect">
            <a:avLst/>
          </a:prstGeom>
          <a:solidFill>
            <a:srgbClr val="896110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19525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25845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216600" y="4699675"/>
            <a:ext cx="12642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44806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51126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574470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637672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70087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99325" y="4250800"/>
            <a:ext cx="86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MMR vaccine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8" name="Google Shape;178;p23"/>
          <p:cNvCxnSpPr>
            <a:stCxn id="177" idx="3"/>
            <a:endCxn id="168" idx="0"/>
          </p:cNvCxnSpPr>
          <p:nvPr/>
        </p:nvCxnSpPr>
        <p:spPr>
          <a:xfrm>
            <a:off x="1063025" y="4543300"/>
            <a:ext cx="573600" cy="156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23"/>
          <p:cNvSpPr txBox="1"/>
          <p:nvPr/>
        </p:nvSpPr>
        <p:spPr>
          <a:xfrm>
            <a:off x="8083875" y="4517300"/>
            <a:ext cx="86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0" name="Google Shape;180;p23"/>
          <p:cNvCxnSpPr>
            <a:stCxn id="179" idx="1"/>
            <a:endCxn id="176" idx="2"/>
          </p:cNvCxnSpPr>
          <p:nvPr/>
        </p:nvCxnSpPr>
        <p:spPr>
          <a:xfrm flipH="1">
            <a:off x="7324875" y="4709750"/>
            <a:ext cx="759000" cy="172800"/>
          </a:xfrm>
          <a:prstGeom prst="bentConnector4">
            <a:avLst>
              <a:gd fmla="val 29185" name="adj1"/>
              <a:gd fmla="val 1966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729450" y="1393075"/>
            <a:ext cx="7688700" cy="20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>
                <a:solidFill>
                  <a:srgbClr val="1A1A1A"/>
                </a:solidFill>
              </a:rPr>
              <a:t>concern for measles</a:t>
            </a:r>
            <a:r>
              <a:rPr lang="en"/>
              <a:t> due to a rash developing 13 days after MMR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14 days ago</a:t>
            </a:r>
            <a:r>
              <a:rPr lang="en"/>
              <a:t>: Received </a:t>
            </a:r>
            <a:r>
              <a:rPr b="1" lang="en">
                <a:solidFill>
                  <a:srgbClr val="6B3E26"/>
                </a:solidFill>
              </a:rPr>
              <a:t>MMR vaccine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Mon/Tues</a:t>
            </a:r>
            <a:r>
              <a:rPr lang="en"/>
              <a:t>: Developed </a:t>
            </a:r>
            <a:r>
              <a:rPr b="1" lang="en">
                <a:solidFill>
                  <a:srgbClr val="14A44D"/>
                </a:solidFill>
              </a:rPr>
              <a:t>body aches</a:t>
            </a:r>
            <a:r>
              <a:rPr lang="en"/>
              <a:t>, </a:t>
            </a:r>
            <a:r>
              <a:rPr b="1" lang="en"/>
              <a:t>headache</a:t>
            </a:r>
            <a:r>
              <a:rPr lang="en"/>
              <a:t>, mild </a:t>
            </a:r>
            <a:r>
              <a:rPr b="1" lang="en">
                <a:solidFill>
                  <a:srgbClr val="14A44D"/>
                </a:solidFill>
              </a:rPr>
              <a:t>sore throat</a:t>
            </a:r>
            <a:r>
              <a:rPr lang="en"/>
              <a:t> (all better now)</a:t>
            </a:r>
            <a:endParaRPr/>
          </a:p>
        </p:txBody>
      </p:sp>
      <p:sp>
        <p:nvSpPr>
          <p:cNvPr id="186" name="Google Shape;186;p2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- Timeline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1320525" y="4699675"/>
            <a:ext cx="632100" cy="183000"/>
          </a:xfrm>
          <a:prstGeom prst="rect">
            <a:avLst/>
          </a:prstGeom>
          <a:solidFill>
            <a:srgbClr val="896110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19525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25845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3216600" y="4699675"/>
            <a:ext cx="12642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4806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51126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574470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637672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70087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199325" y="4250800"/>
            <a:ext cx="86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MMR vaccine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7" name="Google Shape;197;p24"/>
          <p:cNvCxnSpPr>
            <a:stCxn id="196" idx="3"/>
            <a:endCxn id="187" idx="0"/>
          </p:cNvCxnSpPr>
          <p:nvPr/>
        </p:nvCxnSpPr>
        <p:spPr>
          <a:xfrm>
            <a:off x="1063025" y="4543300"/>
            <a:ext cx="573600" cy="156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4"/>
          <p:cNvSpPr txBox="1"/>
          <p:nvPr/>
        </p:nvSpPr>
        <p:spPr>
          <a:xfrm>
            <a:off x="8083875" y="4517300"/>
            <a:ext cx="86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9" name="Google Shape;199;p24"/>
          <p:cNvCxnSpPr>
            <a:stCxn id="198" idx="1"/>
            <a:endCxn id="195" idx="2"/>
          </p:cNvCxnSpPr>
          <p:nvPr/>
        </p:nvCxnSpPr>
        <p:spPr>
          <a:xfrm flipH="1">
            <a:off x="7324875" y="4709750"/>
            <a:ext cx="759000" cy="172800"/>
          </a:xfrm>
          <a:prstGeom prst="bentConnector4">
            <a:avLst>
              <a:gd fmla="val 29185" name="adj1"/>
              <a:gd fmla="val 1966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24"/>
          <p:cNvSpPr/>
          <p:nvPr/>
        </p:nvSpPr>
        <p:spPr>
          <a:xfrm>
            <a:off x="5406675" y="3634975"/>
            <a:ext cx="1486500" cy="3849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Body ache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Sore throat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729450" y="1393075"/>
            <a:ext cx="7688700" cy="20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>
                <a:solidFill>
                  <a:srgbClr val="1A1A1A"/>
                </a:solidFill>
              </a:rPr>
              <a:t>concern for measles</a:t>
            </a:r>
            <a:r>
              <a:rPr lang="en"/>
              <a:t> due to a rash developing 13 days after MMR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14 days ago</a:t>
            </a:r>
            <a:r>
              <a:rPr lang="en"/>
              <a:t>: Received </a:t>
            </a:r>
            <a:r>
              <a:rPr b="1" lang="en">
                <a:solidFill>
                  <a:srgbClr val="6B3E26"/>
                </a:solidFill>
              </a:rPr>
              <a:t>MMR vaccine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Mon/Tues</a:t>
            </a:r>
            <a:r>
              <a:rPr lang="en"/>
              <a:t>: Developed </a:t>
            </a:r>
            <a:r>
              <a:rPr b="1" lang="en">
                <a:solidFill>
                  <a:srgbClr val="14A44D"/>
                </a:solidFill>
              </a:rPr>
              <a:t>body aches</a:t>
            </a:r>
            <a:r>
              <a:rPr lang="en"/>
              <a:t>, </a:t>
            </a:r>
            <a:r>
              <a:rPr b="1" lang="en"/>
              <a:t>headache</a:t>
            </a:r>
            <a:r>
              <a:rPr lang="en"/>
              <a:t>, mild </a:t>
            </a:r>
            <a:r>
              <a:rPr b="1" lang="en">
                <a:solidFill>
                  <a:srgbClr val="14A44D"/>
                </a:solidFill>
              </a:rPr>
              <a:t>sore throat</a:t>
            </a:r>
            <a:r>
              <a:rPr lang="en"/>
              <a:t> (all better now)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Mid Tues</a:t>
            </a:r>
            <a:r>
              <a:rPr lang="en"/>
              <a:t>: </a:t>
            </a:r>
            <a:r>
              <a:rPr b="1" lang="en">
                <a:solidFill>
                  <a:srgbClr val="3B71CA"/>
                </a:solidFill>
              </a:rPr>
              <a:t>Runny nose</a:t>
            </a:r>
            <a:r>
              <a:rPr lang="en"/>
              <a:t> and </a:t>
            </a:r>
            <a:r>
              <a:rPr b="1" lang="en">
                <a:solidFill>
                  <a:srgbClr val="3B71CA"/>
                </a:solidFill>
              </a:rPr>
              <a:t>congestion </a:t>
            </a:r>
            <a:r>
              <a:rPr lang="en"/>
              <a:t>(almost gone now)</a:t>
            </a:r>
            <a:endParaRPr/>
          </a:p>
        </p:txBody>
      </p:sp>
      <p:sp>
        <p:nvSpPr>
          <p:cNvPr id="206" name="Google Shape;206;p2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- Timeline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1320525" y="4699675"/>
            <a:ext cx="632100" cy="183000"/>
          </a:xfrm>
          <a:prstGeom prst="rect">
            <a:avLst/>
          </a:prstGeom>
          <a:solidFill>
            <a:srgbClr val="896110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19525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25845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3216600" y="4699675"/>
            <a:ext cx="12642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44806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51126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574470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637672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70087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99325" y="4250800"/>
            <a:ext cx="86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MMR vaccine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7" name="Google Shape;217;p25"/>
          <p:cNvCxnSpPr>
            <a:stCxn id="216" idx="3"/>
            <a:endCxn id="207" idx="0"/>
          </p:cNvCxnSpPr>
          <p:nvPr/>
        </p:nvCxnSpPr>
        <p:spPr>
          <a:xfrm>
            <a:off x="1063025" y="4543300"/>
            <a:ext cx="573600" cy="156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25"/>
          <p:cNvSpPr txBox="1"/>
          <p:nvPr/>
        </p:nvSpPr>
        <p:spPr>
          <a:xfrm>
            <a:off x="8083875" y="4517300"/>
            <a:ext cx="86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9" name="Google Shape;219;p25"/>
          <p:cNvCxnSpPr>
            <a:stCxn id="218" idx="1"/>
            <a:endCxn id="215" idx="2"/>
          </p:cNvCxnSpPr>
          <p:nvPr/>
        </p:nvCxnSpPr>
        <p:spPr>
          <a:xfrm flipH="1">
            <a:off x="7324875" y="4709750"/>
            <a:ext cx="759000" cy="172800"/>
          </a:xfrm>
          <a:prstGeom prst="bentConnector4">
            <a:avLst>
              <a:gd fmla="val 29185" name="adj1"/>
              <a:gd fmla="val 1966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5"/>
          <p:cNvSpPr/>
          <p:nvPr/>
        </p:nvSpPr>
        <p:spPr>
          <a:xfrm>
            <a:off x="5406675" y="3634975"/>
            <a:ext cx="1486500" cy="3849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Body ache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Sore throat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132075" y="4058438"/>
            <a:ext cx="1121400" cy="2268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Runny nose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729450" y="1393075"/>
            <a:ext cx="7688700" cy="20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>
                <a:solidFill>
                  <a:srgbClr val="1A1A1A"/>
                </a:solidFill>
              </a:rPr>
              <a:t>concern for measles</a:t>
            </a:r>
            <a:r>
              <a:rPr lang="en"/>
              <a:t> due to a rash developing 13 days after MMR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14 days ago</a:t>
            </a:r>
            <a:r>
              <a:rPr lang="en"/>
              <a:t>: Received </a:t>
            </a:r>
            <a:r>
              <a:rPr b="1" lang="en">
                <a:solidFill>
                  <a:srgbClr val="6B3E26"/>
                </a:solidFill>
              </a:rPr>
              <a:t>MMR vaccine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Mon/Tues</a:t>
            </a:r>
            <a:r>
              <a:rPr lang="en"/>
              <a:t>: Developed </a:t>
            </a:r>
            <a:r>
              <a:rPr b="1" lang="en">
                <a:solidFill>
                  <a:srgbClr val="14A44D"/>
                </a:solidFill>
              </a:rPr>
              <a:t>body aches</a:t>
            </a:r>
            <a:r>
              <a:rPr lang="en"/>
              <a:t>, </a:t>
            </a:r>
            <a:r>
              <a:rPr b="1" lang="en"/>
              <a:t>headache</a:t>
            </a:r>
            <a:r>
              <a:rPr lang="en"/>
              <a:t>, mild </a:t>
            </a:r>
            <a:r>
              <a:rPr b="1" lang="en">
                <a:solidFill>
                  <a:srgbClr val="14A44D"/>
                </a:solidFill>
              </a:rPr>
              <a:t>sore throat</a:t>
            </a:r>
            <a:r>
              <a:rPr lang="en"/>
              <a:t> (all better now)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Mid Tues</a:t>
            </a:r>
            <a:r>
              <a:rPr lang="en"/>
              <a:t>: </a:t>
            </a:r>
            <a:r>
              <a:rPr b="1" lang="en">
                <a:solidFill>
                  <a:srgbClr val="3B71CA"/>
                </a:solidFill>
              </a:rPr>
              <a:t>Runny nose</a:t>
            </a:r>
            <a:r>
              <a:rPr lang="en"/>
              <a:t> and </a:t>
            </a:r>
            <a:r>
              <a:rPr b="1" lang="en">
                <a:solidFill>
                  <a:srgbClr val="3B71CA"/>
                </a:solidFill>
              </a:rPr>
              <a:t>congestion </a:t>
            </a:r>
            <a:r>
              <a:rPr lang="en"/>
              <a:t>(almost gone now)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Wednesday</a:t>
            </a:r>
            <a:r>
              <a:rPr lang="en"/>
              <a:t>: Bumps on </a:t>
            </a:r>
            <a:r>
              <a:rPr b="1" lang="en">
                <a:solidFill>
                  <a:srgbClr val="DF382C"/>
                </a:solidFill>
              </a:rPr>
              <a:t>face</a:t>
            </a:r>
            <a:r>
              <a:rPr lang="en"/>
              <a:t> → </a:t>
            </a:r>
            <a:r>
              <a:rPr b="1" lang="en">
                <a:solidFill>
                  <a:srgbClr val="DF382C"/>
                </a:solidFill>
              </a:rPr>
              <a:t>red spots on chest</a:t>
            </a:r>
            <a:endParaRPr/>
          </a:p>
        </p:txBody>
      </p:sp>
      <p:sp>
        <p:nvSpPr>
          <p:cNvPr id="227" name="Google Shape;227;p2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- Timeline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1320525" y="4699675"/>
            <a:ext cx="632100" cy="183000"/>
          </a:xfrm>
          <a:prstGeom prst="rect">
            <a:avLst/>
          </a:prstGeom>
          <a:solidFill>
            <a:srgbClr val="896110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19525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25845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3216600" y="4699675"/>
            <a:ext cx="12642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44806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51126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574470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637672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70087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199325" y="4250800"/>
            <a:ext cx="86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MMR vaccine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8" name="Google Shape;238;p26"/>
          <p:cNvCxnSpPr>
            <a:stCxn id="237" idx="3"/>
            <a:endCxn id="228" idx="0"/>
          </p:cNvCxnSpPr>
          <p:nvPr/>
        </p:nvCxnSpPr>
        <p:spPr>
          <a:xfrm>
            <a:off x="1063025" y="4543300"/>
            <a:ext cx="573600" cy="156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26"/>
          <p:cNvSpPr txBox="1"/>
          <p:nvPr/>
        </p:nvSpPr>
        <p:spPr>
          <a:xfrm>
            <a:off x="8083875" y="4517300"/>
            <a:ext cx="86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0" name="Google Shape;240;p26"/>
          <p:cNvCxnSpPr>
            <a:stCxn id="239" idx="1"/>
            <a:endCxn id="236" idx="2"/>
          </p:cNvCxnSpPr>
          <p:nvPr/>
        </p:nvCxnSpPr>
        <p:spPr>
          <a:xfrm flipH="1">
            <a:off x="7324875" y="4709750"/>
            <a:ext cx="759000" cy="172800"/>
          </a:xfrm>
          <a:prstGeom prst="bentConnector4">
            <a:avLst>
              <a:gd fmla="val 29185" name="adj1"/>
              <a:gd fmla="val 1966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26"/>
          <p:cNvSpPr/>
          <p:nvPr/>
        </p:nvSpPr>
        <p:spPr>
          <a:xfrm>
            <a:off x="5406675" y="3634975"/>
            <a:ext cx="1486500" cy="3849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Body ache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Sore throat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6859500" y="4323800"/>
            <a:ext cx="1121400" cy="226800"/>
          </a:xfrm>
          <a:prstGeom prst="rect">
            <a:avLst/>
          </a:prstGeom>
          <a:gradFill>
            <a:gsLst>
              <a:gs pos="0">
                <a:srgbClr val="DF382C"/>
              </a:gs>
              <a:gs pos="55000">
                <a:srgbClr val="DF382C"/>
              </a:gs>
              <a:gs pos="100000">
                <a:srgbClr val="FAE4E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Rash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6132075" y="4058438"/>
            <a:ext cx="1121400" cy="2268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Runny nose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idx="1" type="body"/>
          </p:nvPr>
        </p:nvSpPr>
        <p:spPr>
          <a:xfrm>
            <a:off x="729450" y="1393075"/>
            <a:ext cx="7688700" cy="20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>
                <a:solidFill>
                  <a:srgbClr val="1A1A1A"/>
                </a:solidFill>
              </a:rPr>
              <a:t>concern for measles</a:t>
            </a:r>
            <a:r>
              <a:rPr lang="en"/>
              <a:t> due to a rash developing 13 days after MMR. Rash prodrome was body aches + sore throat, then runny nose, onset </a:t>
            </a:r>
            <a:r>
              <a:rPr lang="en"/>
              <a:t>just</a:t>
            </a:r>
            <a:r>
              <a:rPr lang="en"/>
              <a:t> a few days before rash.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1320525" y="4699675"/>
            <a:ext cx="632100" cy="183000"/>
          </a:xfrm>
          <a:prstGeom prst="rect">
            <a:avLst/>
          </a:prstGeom>
          <a:solidFill>
            <a:srgbClr val="896110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19525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25845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3216600" y="4699675"/>
            <a:ext cx="12642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4806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51126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574470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637672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70087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199325" y="4250800"/>
            <a:ext cx="86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MMR vaccine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0" name="Google Shape;260;p27"/>
          <p:cNvCxnSpPr>
            <a:stCxn id="259" idx="3"/>
            <a:endCxn id="250" idx="0"/>
          </p:cNvCxnSpPr>
          <p:nvPr/>
        </p:nvCxnSpPr>
        <p:spPr>
          <a:xfrm>
            <a:off x="1063025" y="4543300"/>
            <a:ext cx="573600" cy="156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27"/>
          <p:cNvSpPr txBox="1"/>
          <p:nvPr/>
        </p:nvSpPr>
        <p:spPr>
          <a:xfrm>
            <a:off x="8083875" y="4517300"/>
            <a:ext cx="86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2" name="Google Shape;262;p27"/>
          <p:cNvCxnSpPr>
            <a:stCxn id="261" idx="1"/>
            <a:endCxn id="258" idx="2"/>
          </p:cNvCxnSpPr>
          <p:nvPr/>
        </p:nvCxnSpPr>
        <p:spPr>
          <a:xfrm flipH="1">
            <a:off x="7324875" y="4709750"/>
            <a:ext cx="759000" cy="172800"/>
          </a:xfrm>
          <a:prstGeom prst="bentConnector4">
            <a:avLst>
              <a:gd fmla="val 29185" name="adj1"/>
              <a:gd fmla="val 1966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27"/>
          <p:cNvSpPr/>
          <p:nvPr/>
        </p:nvSpPr>
        <p:spPr>
          <a:xfrm>
            <a:off x="5406675" y="3634975"/>
            <a:ext cx="1486500" cy="3849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Body ache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Sore throat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6859500" y="4323800"/>
            <a:ext cx="1121400" cy="226800"/>
          </a:xfrm>
          <a:prstGeom prst="rect">
            <a:avLst/>
          </a:prstGeom>
          <a:gradFill>
            <a:gsLst>
              <a:gs pos="0">
                <a:srgbClr val="DF382C"/>
              </a:gs>
              <a:gs pos="55000">
                <a:srgbClr val="DF382C"/>
              </a:gs>
              <a:gs pos="100000">
                <a:srgbClr val="FAE4E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Rash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6132075" y="4058438"/>
            <a:ext cx="1121400" cy="2268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Runny nose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7006875" y="3634975"/>
            <a:ext cx="148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(now resolved)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132875" y="1332825"/>
            <a:ext cx="8504400" cy="3810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132875" y="1332825"/>
            <a:ext cx="8504400" cy="3810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9" name="Google Shape;269;p27"/>
          <p:cNvGrpSpPr/>
          <p:nvPr/>
        </p:nvGrpSpPr>
        <p:grpSpPr>
          <a:xfrm>
            <a:off x="1862324" y="2151748"/>
            <a:ext cx="5203463" cy="1188357"/>
            <a:chOff x="6027151" y="2423475"/>
            <a:chExt cx="2823825" cy="644900"/>
          </a:xfrm>
        </p:grpSpPr>
        <p:pic>
          <p:nvPicPr>
            <p:cNvPr id="270" name="Google Shape;270;p27"/>
            <p:cNvPicPr preferRelativeResize="0"/>
            <p:nvPr/>
          </p:nvPicPr>
          <p:blipFill rotWithShape="1">
            <a:blip r:embed="rId3">
              <a:alphaModFix/>
            </a:blip>
            <a:srcRect b="0" l="0" r="49280" t="0"/>
            <a:stretch/>
          </p:blipFill>
          <p:spPr>
            <a:xfrm>
              <a:off x="6027151" y="2423475"/>
              <a:ext cx="1896075" cy="64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27"/>
            <p:cNvPicPr preferRelativeResize="0"/>
            <p:nvPr/>
          </p:nvPicPr>
          <p:blipFill rotWithShape="1">
            <a:blip r:embed="rId3">
              <a:alphaModFix/>
            </a:blip>
            <a:srcRect b="0" l="74957" r="0" t="0"/>
            <a:stretch/>
          </p:blipFill>
          <p:spPr>
            <a:xfrm>
              <a:off x="7914826" y="2423475"/>
              <a:ext cx="936150" cy="644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>
            <p:ph idx="1" type="body"/>
          </p:nvPr>
        </p:nvSpPr>
        <p:spPr>
          <a:xfrm>
            <a:off x="729450" y="1393075"/>
            <a:ext cx="7688700" cy="9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>
                <a:solidFill>
                  <a:srgbClr val="1A1A1A"/>
                </a:solidFill>
              </a:rPr>
              <a:t>concern for measles</a:t>
            </a:r>
            <a:r>
              <a:rPr lang="en"/>
              <a:t> due to a rash developing 13 days after MMR. Rash prodrome was body aches + sore throat, then runny nose, onset just a few days before rash. </a:t>
            </a:r>
            <a:endParaRPr/>
          </a:p>
        </p:txBody>
      </p:sp>
      <p:sp>
        <p:nvSpPr>
          <p:cNvPr id="277" name="Google Shape;277;p2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- Timeline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1320525" y="4699675"/>
            <a:ext cx="632100" cy="183000"/>
          </a:xfrm>
          <a:prstGeom prst="rect">
            <a:avLst/>
          </a:prstGeom>
          <a:solidFill>
            <a:srgbClr val="896110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19525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25845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28"/>
          <p:cNvSpPr/>
          <p:nvPr/>
        </p:nvSpPr>
        <p:spPr>
          <a:xfrm>
            <a:off x="3216600" y="4699675"/>
            <a:ext cx="12642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44806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51126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574470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637672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70087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199325" y="4250800"/>
            <a:ext cx="86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MMR vaccine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8" name="Google Shape;288;p28"/>
          <p:cNvCxnSpPr>
            <a:stCxn id="287" idx="3"/>
            <a:endCxn id="278" idx="0"/>
          </p:cNvCxnSpPr>
          <p:nvPr/>
        </p:nvCxnSpPr>
        <p:spPr>
          <a:xfrm>
            <a:off x="1063025" y="4543300"/>
            <a:ext cx="573600" cy="156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28"/>
          <p:cNvSpPr txBox="1"/>
          <p:nvPr/>
        </p:nvSpPr>
        <p:spPr>
          <a:xfrm>
            <a:off x="8083875" y="4517300"/>
            <a:ext cx="86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0" name="Google Shape;290;p28"/>
          <p:cNvCxnSpPr>
            <a:stCxn id="289" idx="1"/>
            <a:endCxn id="286" idx="2"/>
          </p:cNvCxnSpPr>
          <p:nvPr/>
        </p:nvCxnSpPr>
        <p:spPr>
          <a:xfrm flipH="1">
            <a:off x="7324875" y="4709750"/>
            <a:ext cx="759000" cy="172800"/>
          </a:xfrm>
          <a:prstGeom prst="bentConnector4">
            <a:avLst>
              <a:gd fmla="val 29185" name="adj1"/>
              <a:gd fmla="val 1966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1" name="Google Shape;291;p28"/>
          <p:cNvSpPr/>
          <p:nvPr/>
        </p:nvSpPr>
        <p:spPr>
          <a:xfrm>
            <a:off x="5406675" y="3634975"/>
            <a:ext cx="1486500" cy="3849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Body ache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Sore throat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6859500" y="4323800"/>
            <a:ext cx="1121400" cy="226800"/>
          </a:xfrm>
          <a:prstGeom prst="rect">
            <a:avLst/>
          </a:prstGeom>
          <a:gradFill>
            <a:gsLst>
              <a:gs pos="0">
                <a:srgbClr val="DF382C"/>
              </a:gs>
              <a:gs pos="55000">
                <a:srgbClr val="DF382C"/>
              </a:gs>
              <a:gs pos="100000">
                <a:srgbClr val="FAE4E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Rash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6132075" y="4058438"/>
            <a:ext cx="1121400" cy="2268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Runny nose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7006875" y="3634975"/>
            <a:ext cx="148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(now resolved)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5" name="Google Shape;295;p28"/>
          <p:cNvGrpSpPr/>
          <p:nvPr/>
        </p:nvGrpSpPr>
        <p:grpSpPr>
          <a:xfrm>
            <a:off x="5531226" y="2423475"/>
            <a:ext cx="2823825" cy="644900"/>
            <a:chOff x="6027151" y="2423475"/>
            <a:chExt cx="2823825" cy="644900"/>
          </a:xfrm>
        </p:grpSpPr>
        <p:pic>
          <p:nvPicPr>
            <p:cNvPr id="296" name="Google Shape;296;p28"/>
            <p:cNvPicPr preferRelativeResize="0"/>
            <p:nvPr/>
          </p:nvPicPr>
          <p:blipFill rotWithShape="1">
            <a:blip r:embed="rId3">
              <a:alphaModFix/>
            </a:blip>
            <a:srcRect b="0" l="0" r="49280" t="0"/>
            <a:stretch/>
          </p:blipFill>
          <p:spPr>
            <a:xfrm>
              <a:off x="6027151" y="2423475"/>
              <a:ext cx="1896075" cy="64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8"/>
            <p:cNvPicPr preferRelativeResize="0"/>
            <p:nvPr/>
          </p:nvPicPr>
          <p:blipFill rotWithShape="1">
            <a:blip r:embed="rId3">
              <a:alphaModFix/>
            </a:blip>
            <a:srcRect b="0" l="74957" r="0" t="0"/>
            <a:stretch/>
          </p:blipFill>
          <p:spPr>
            <a:xfrm>
              <a:off x="7914826" y="2423475"/>
              <a:ext cx="936150" cy="64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28"/>
          <p:cNvSpPr/>
          <p:nvPr/>
        </p:nvSpPr>
        <p:spPr>
          <a:xfrm>
            <a:off x="233275" y="1360975"/>
            <a:ext cx="8531700" cy="88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5323625" y="2301925"/>
            <a:ext cx="3441300" cy="88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28"/>
          <p:cNvSpPr txBox="1"/>
          <p:nvPr>
            <p:ph idx="1" type="body"/>
          </p:nvPr>
        </p:nvSpPr>
        <p:spPr>
          <a:xfrm>
            <a:off x="729450" y="2301925"/>
            <a:ext cx="4677300" cy="11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No fever</a:t>
            </a:r>
            <a:r>
              <a:rPr lang="en"/>
              <a:t> (but did have body aches)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</a:t>
            </a:r>
            <a:r>
              <a:rPr i="1" lang="en"/>
              <a:t>noticeable</a:t>
            </a:r>
            <a:r>
              <a:rPr lang="en"/>
              <a:t> cough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Eyes have not been red or watery</a:t>
            </a: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7253475" y="3979400"/>
            <a:ext cx="148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coryza?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47650" y="3488275"/>
            <a:ext cx="8764200" cy="1594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idx="1" type="body"/>
          </p:nvPr>
        </p:nvSpPr>
        <p:spPr>
          <a:xfrm>
            <a:off x="729450" y="1393075"/>
            <a:ext cx="7688700" cy="9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>
                <a:solidFill>
                  <a:srgbClr val="1A1A1A"/>
                </a:solidFill>
              </a:rPr>
              <a:t>concern for measles</a:t>
            </a:r>
            <a:r>
              <a:rPr lang="en"/>
              <a:t> due to a rash developing 13 days after MMR. Rash prodrome was body aches + sore throat, then runny nose, onset just a few days before rash. </a:t>
            </a:r>
            <a:endParaRPr/>
          </a:p>
        </p:txBody>
      </p:sp>
      <p:sp>
        <p:nvSpPr>
          <p:cNvPr id="308" name="Google Shape;308;p2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- The rash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1320525" y="4699675"/>
            <a:ext cx="632100" cy="183000"/>
          </a:xfrm>
          <a:prstGeom prst="rect">
            <a:avLst/>
          </a:prstGeom>
          <a:solidFill>
            <a:srgbClr val="896110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19525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25845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3216600" y="4699675"/>
            <a:ext cx="12642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44806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51126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574470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637672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70087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29"/>
          <p:cNvSpPr txBox="1"/>
          <p:nvPr/>
        </p:nvSpPr>
        <p:spPr>
          <a:xfrm>
            <a:off x="199325" y="4250800"/>
            <a:ext cx="86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MMR vaccine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9" name="Google Shape;319;p29"/>
          <p:cNvCxnSpPr>
            <a:stCxn id="318" idx="3"/>
            <a:endCxn id="309" idx="0"/>
          </p:cNvCxnSpPr>
          <p:nvPr/>
        </p:nvCxnSpPr>
        <p:spPr>
          <a:xfrm>
            <a:off x="1063025" y="4543300"/>
            <a:ext cx="573600" cy="156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0" name="Google Shape;320;p29"/>
          <p:cNvSpPr txBox="1"/>
          <p:nvPr/>
        </p:nvSpPr>
        <p:spPr>
          <a:xfrm>
            <a:off x="8083875" y="4517300"/>
            <a:ext cx="86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1" name="Google Shape;321;p29"/>
          <p:cNvCxnSpPr>
            <a:stCxn id="320" idx="1"/>
            <a:endCxn id="317" idx="2"/>
          </p:cNvCxnSpPr>
          <p:nvPr/>
        </p:nvCxnSpPr>
        <p:spPr>
          <a:xfrm flipH="1">
            <a:off x="7324875" y="4709750"/>
            <a:ext cx="759000" cy="172800"/>
          </a:xfrm>
          <a:prstGeom prst="bentConnector4">
            <a:avLst>
              <a:gd fmla="val 29185" name="adj1"/>
              <a:gd fmla="val 1966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2" name="Google Shape;322;p29"/>
          <p:cNvSpPr/>
          <p:nvPr/>
        </p:nvSpPr>
        <p:spPr>
          <a:xfrm>
            <a:off x="5406675" y="3634975"/>
            <a:ext cx="1486500" cy="3849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Body ache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Sore throat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6859500" y="4323800"/>
            <a:ext cx="1121400" cy="226800"/>
          </a:xfrm>
          <a:prstGeom prst="rect">
            <a:avLst/>
          </a:prstGeom>
          <a:gradFill>
            <a:gsLst>
              <a:gs pos="0">
                <a:srgbClr val="DF382C"/>
              </a:gs>
              <a:gs pos="55000">
                <a:srgbClr val="DF382C"/>
              </a:gs>
              <a:gs pos="100000">
                <a:srgbClr val="FAE4E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Rash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6132075" y="4058438"/>
            <a:ext cx="1121400" cy="2268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Runny nose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7006875" y="3634975"/>
            <a:ext cx="148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(now resolved)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233275" y="1360975"/>
            <a:ext cx="8531700" cy="88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7253475" y="3979400"/>
            <a:ext cx="148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coryza?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47650" y="3488275"/>
            <a:ext cx="8764200" cy="1594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29"/>
          <p:cNvSpPr txBox="1"/>
          <p:nvPr>
            <p:ph idx="1" type="body"/>
          </p:nvPr>
        </p:nvSpPr>
        <p:spPr>
          <a:xfrm>
            <a:off x="729450" y="2301925"/>
            <a:ext cx="7492800" cy="13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Last night while brushing her teeth, noticed what appeared to be</a:t>
            </a:r>
            <a:r>
              <a:rPr lang="en">
                <a:solidFill>
                  <a:srgbClr val="9E9E9E"/>
                </a:solidFill>
              </a:rPr>
              <a:t> </a:t>
            </a:r>
            <a:r>
              <a:rPr lang="en"/>
              <a:t>acne appear on face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During shower, saw </a:t>
            </a:r>
            <a:r>
              <a:rPr lang="en"/>
              <a:t>similar lesions on her right shoulder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○"/>
            </a:pPr>
            <a:r>
              <a:rPr lang="en">
                <a:solidFill>
                  <a:srgbClr val="595959"/>
                </a:solidFill>
              </a:rPr>
              <a:t>Unclear if these appeared before, after, or at the same time as the rash on her face</a:t>
            </a:r>
            <a:endParaRPr>
              <a:solidFill>
                <a:srgbClr val="595959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This morning, rash on the</a:t>
            </a:r>
            <a:r>
              <a:rPr b="1" lang="en">
                <a:solidFill>
                  <a:srgbClr val="858585"/>
                </a:solidFill>
              </a:rPr>
              <a:t> </a:t>
            </a:r>
            <a:r>
              <a:rPr b="1" lang="en"/>
              <a:t>face was more numerous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Also now has some rash on her </a:t>
            </a:r>
            <a:r>
              <a:rPr b="1" lang="en">
                <a:solidFill>
                  <a:srgbClr val="858585"/>
                </a:solidFill>
              </a:rPr>
              <a:t>forearms</a:t>
            </a:r>
            <a:endParaRPr b="1">
              <a:solidFill>
                <a:srgbClr val="85858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[3] </a:t>
            </a:r>
            <a:r>
              <a:rPr lang="en"/>
              <a:t>Is this measles?</a:t>
            </a:r>
            <a:endParaRPr/>
          </a:p>
        </p:txBody>
      </p:sp>
      <p:sp>
        <p:nvSpPr>
          <p:cNvPr id="335" name="Google Shape;335;p30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Before we see the rash…</a:t>
            </a:r>
            <a:endParaRPr/>
          </a:p>
        </p:txBody>
      </p:sp>
      <p:sp>
        <p:nvSpPr>
          <p:cNvPr id="336" name="Google Shape;336;p30"/>
          <p:cNvSpPr txBox="1"/>
          <p:nvPr>
            <p:ph idx="2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Physical exam</a:t>
            </a:r>
            <a:endParaRPr/>
          </a:p>
        </p:txBody>
      </p:sp>
      <p:graphicFrame>
        <p:nvGraphicFramePr>
          <p:cNvPr id="342" name="Google Shape;342;p31"/>
          <p:cNvGraphicFramePr/>
          <p:nvPr/>
        </p:nvGraphicFramePr>
        <p:xfrm>
          <a:off x="583220" y="16094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252075"/>
                <a:gridCol w="2742875"/>
                <a:gridCol w="1078225"/>
                <a:gridCol w="1031275"/>
                <a:gridCol w="721525"/>
                <a:gridCol w="1155200"/>
              </a:tblGrid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BP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138/87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Pulse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98 %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98.1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°F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BMI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kg/m²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 and oriented, NAD, vitals reviewed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Buccal mucosa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Normal, no lesions 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(the flashlight in the room doesn’t work)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Eyes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Anicteric sclerae; No injection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Skin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Next slide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Physical exam</a:t>
            </a:r>
            <a:endParaRPr/>
          </a:p>
        </p:txBody>
      </p:sp>
      <p:sp>
        <p:nvSpPr>
          <p:cNvPr id="348" name="Google Shape;348;p32"/>
          <p:cNvSpPr txBox="1"/>
          <p:nvPr>
            <p:ph idx="1" type="body"/>
          </p:nvPr>
        </p:nvSpPr>
        <p:spPr>
          <a:xfrm>
            <a:off x="729325" y="1393075"/>
            <a:ext cx="3774300" cy="28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</a:t>
            </a:r>
            <a:r>
              <a:rPr lang="en"/>
              <a:t>mall (&lt;5mm) nonblanching lesions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Maculopapular (papules/raised &gt; macules)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Some do look more acneiform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Only mild </a:t>
            </a:r>
            <a:r>
              <a:rPr lang="en"/>
              <a:t>erythema/hyperpigmentation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Distribution</a:t>
            </a:r>
            <a:r>
              <a:rPr lang="en"/>
              <a:t>: 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</a:t>
            </a:r>
            <a:r>
              <a:rPr lang="en"/>
              <a:t>ost pronounced on the face but also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anterior chest/shoulder &gt; forearms &gt;&gt; back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 diffuse, plenty of adjacent skin is uninvolved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minimal to no rash on upper arms and neck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None on the legs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Spares the palms</a:t>
            </a:r>
            <a:endParaRPr/>
          </a:p>
        </p:txBody>
      </p:sp>
      <p:sp>
        <p:nvSpPr>
          <p:cNvPr id="349" name="Google Shape;349;p32"/>
          <p:cNvSpPr txBox="1"/>
          <p:nvPr>
            <p:ph idx="2" type="body"/>
          </p:nvPr>
        </p:nvSpPr>
        <p:spPr>
          <a:xfrm>
            <a:off x="4643600" y="1295600"/>
            <a:ext cx="3774300" cy="3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/>
              <a:t>Unable to take actual pictures due to isolation</a:t>
            </a:r>
            <a:endParaRPr i="1"/>
          </a:p>
        </p:txBody>
      </p:sp>
      <p:pic>
        <p:nvPicPr>
          <p:cNvPr id="350" name="Google Shape;350;p32"/>
          <p:cNvPicPr preferRelativeResize="0"/>
          <p:nvPr/>
        </p:nvPicPr>
        <p:blipFill rotWithShape="1">
          <a:blip r:embed="rId3">
            <a:alphaModFix/>
          </a:blip>
          <a:srcRect b="0" l="14067" r="0" t="0"/>
          <a:stretch/>
        </p:blipFill>
        <p:spPr>
          <a:xfrm rot="5400000">
            <a:off x="4832400" y="1958048"/>
            <a:ext cx="33967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Are K</a:t>
            </a:r>
            <a:r>
              <a:rPr lang="en"/>
              <a:t>oplik </a:t>
            </a:r>
            <a:r>
              <a:rPr lang="en"/>
              <a:t>spots </a:t>
            </a:r>
            <a:r>
              <a:rPr lang="en"/>
              <a:t>pathognomonic</a:t>
            </a:r>
            <a:r>
              <a:rPr lang="en"/>
              <a:t> for active measles? 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>
            <p:ph idx="2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graphicFrame>
        <p:nvGraphicFramePr>
          <p:cNvPr id="356" name="Google Shape;356;p33"/>
          <p:cNvGraphicFramePr/>
          <p:nvPr/>
        </p:nvGraphicFramePr>
        <p:xfrm>
          <a:off x="2746988" y="155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109475"/>
                <a:gridCol w="73620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5.2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7" name="Google Shape;357;p33"/>
          <p:cNvGraphicFramePr/>
          <p:nvPr/>
        </p:nvGraphicFramePr>
        <p:xfrm>
          <a:off x="4826238" y="155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946375"/>
                <a:gridCol w="627975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141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</a:rPr>
              <a:t>A 35 y/o F with no PMH p/w concern for </a:t>
            </a:r>
            <a:r>
              <a:rPr b="1" lang="en">
                <a:solidFill>
                  <a:srgbClr val="1A1A1A"/>
                </a:solidFill>
              </a:rPr>
              <a:t>measles due to a rash</a:t>
            </a:r>
            <a:r>
              <a:rPr lang="en">
                <a:solidFill>
                  <a:srgbClr val="1A1A1A"/>
                </a:solidFill>
              </a:rPr>
              <a:t> developing 13 days after MMR. Rash prodrome was body aches + sore throat, then runny nose, onset just a few days before rash. </a:t>
            </a:r>
            <a:endParaRPr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>
                <a:solidFill>
                  <a:srgbClr val="1A1A1A"/>
                </a:solidFill>
              </a:rPr>
              <a:t>The rash is </a:t>
            </a:r>
            <a:r>
              <a:rPr lang="en">
                <a:solidFill>
                  <a:srgbClr val="1A1A1A"/>
                </a:solidFill>
              </a:rPr>
              <a:t>certainly</a:t>
            </a:r>
            <a:r>
              <a:rPr lang="en">
                <a:solidFill>
                  <a:srgbClr val="1A1A1A"/>
                </a:solidFill>
              </a:rPr>
              <a:t> worsening</a:t>
            </a:r>
            <a:endParaRPr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>
                <a:solidFill>
                  <a:srgbClr val="1A1A1A"/>
                </a:solidFill>
              </a:rPr>
              <a:t>Seems like it’s likely spreading cephalocaudal (head-to-chest)</a:t>
            </a:r>
            <a:endParaRPr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363" name="Google Shape;363;p34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sp>
        <p:nvSpPr>
          <p:cNvPr id="364" name="Google Shape;364;p34"/>
          <p:cNvSpPr/>
          <p:nvPr/>
        </p:nvSpPr>
        <p:spPr>
          <a:xfrm>
            <a:off x="511267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574470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34"/>
          <p:cNvSpPr/>
          <p:nvPr/>
        </p:nvSpPr>
        <p:spPr>
          <a:xfrm>
            <a:off x="6376725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34"/>
          <p:cNvSpPr/>
          <p:nvPr/>
        </p:nvSpPr>
        <p:spPr>
          <a:xfrm>
            <a:off x="7008750" y="4699675"/>
            <a:ext cx="632100" cy="1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8083875" y="4517300"/>
            <a:ext cx="86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9" name="Google Shape;369;p34"/>
          <p:cNvCxnSpPr>
            <a:stCxn id="368" idx="1"/>
            <a:endCxn id="367" idx="2"/>
          </p:cNvCxnSpPr>
          <p:nvPr/>
        </p:nvCxnSpPr>
        <p:spPr>
          <a:xfrm flipH="1">
            <a:off x="7324875" y="4709750"/>
            <a:ext cx="759000" cy="172800"/>
          </a:xfrm>
          <a:prstGeom prst="bentConnector4">
            <a:avLst>
              <a:gd fmla="val 29185" name="adj1"/>
              <a:gd fmla="val 23787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0" name="Google Shape;370;p34"/>
          <p:cNvSpPr/>
          <p:nvPr/>
        </p:nvSpPr>
        <p:spPr>
          <a:xfrm>
            <a:off x="5406675" y="3634975"/>
            <a:ext cx="1486500" cy="3849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Body ache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Sore throat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34"/>
          <p:cNvSpPr/>
          <p:nvPr/>
        </p:nvSpPr>
        <p:spPr>
          <a:xfrm>
            <a:off x="6859500" y="4323800"/>
            <a:ext cx="781500" cy="226800"/>
          </a:xfrm>
          <a:prstGeom prst="rect">
            <a:avLst/>
          </a:prstGeom>
          <a:gradFill>
            <a:gsLst>
              <a:gs pos="0">
                <a:srgbClr val="DF382C"/>
              </a:gs>
              <a:gs pos="12000">
                <a:srgbClr val="DF382C"/>
              </a:gs>
              <a:gs pos="100000">
                <a:srgbClr val="FAE4E8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Rash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34"/>
          <p:cNvSpPr/>
          <p:nvPr/>
        </p:nvSpPr>
        <p:spPr>
          <a:xfrm>
            <a:off x="6132075" y="4058438"/>
            <a:ext cx="1121400" cy="2268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Runny nose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34"/>
          <p:cNvSpPr/>
          <p:nvPr/>
        </p:nvSpPr>
        <p:spPr>
          <a:xfrm>
            <a:off x="7006875" y="3634975"/>
            <a:ext cx="148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(now resolved)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34"/>
          <p:cNvSpPr/>
          <p:nvPr/>
        </p:nvSpPr>
        <p:spPr>
          <a:xfrm>
            <a:off x="7253475" y="3979400"/>
            <a:ext cx="148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coryza?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34"/>
          <p:cNvSpPr txBox="1"/>
          <p:nvPr>
            <p:ph idx="2" type="body"/>
          </p:nvPr>
        </p:nvSpPr>
        <p:spPr>
          <a:xfrm>
            <a:off x="5073650" y="263550"/>
            <a:ext cx="3774300" cy="28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Small (&lt;5mm) nonblanching lesions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Maculopapular (papules/raised &gt; macules)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Some do look more acneiform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Only mild erythema/hyperpigmentation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Distribution</a:t>
            </a:r>
            <a:r>
              <a:rPr lang="en"/>
              <a:t>: 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Most pronounced on the face but also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anterior chest/shoulder &gt; forearms &gt;&gt; back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 diffuse, plenty of adjacent skin is uninvolved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minimal to no rash on upper arms and neck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None on the legs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Spares the palms</a:t>
            </a:r>
            <a:endParaRPr/>
          </a:p>
        </p:txBody>
      </p:sp>
      <p:grpSp>
        <p:nvGrpSpPr>
          <p:cNvPr id="376" name="Google Shape;376;p34"/>
          <p:cNvGrpSpPr/>
          <p:nvPr/>
        </p:nvGrpSpPr>
        <p:grpSpPr>
          <a:xfrm>
            <a:off x="663292" y="4285329"/>
            <a:ext cx="3025446" cy="690946"/>
            <a:chOff x="6027151" y="2423475"/>
            <a:chExt cx="2823825" cy="644900"/>
          </a:xfrm>
        </p:grpSpPr>
        <p:pic>
          <p:nvPicPr>
            <p:cNvPr id="377" name="Google Shape;377;p34"/>
            <p:cNvPicPr preferRelativeResize="0"/>
            <p:nvPr/>
          </p:nvPicPr>
          <p:blipFill rotWithShape="1">
            <a:blip r:embed="rId3">
              <a:alphaModFix/>
            </a:blip>
            <a:srcRect b="0" l="0" r="49280" t="0"/>
            <a:stretch/>
          </p:blipFill>
          <p:spPr>
            <a:xfrm>
              <a:off x="6027151" y="2423475"/>
              <a:ext cx="1896075" cy="64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34"/>
            <p:cNvPicPr preferRelativeResize="0"/>
            <p:nvPr/>
          </p:nvPicPr>
          <p:blipFill rotWithShape="1">
            <a:blip r:embed="rId3">
              <a:alphaModFix/>
            </a:blip>
            <a:srcRect b="0" l="74957" r="0" t="0"/>
            <a:stretch/>
          </p:blipFill>
          <p:spPr>
            <a:xfrm>
              <a:off x="7914826" y="2423475"/>
              <a:ext cx="936150" cy="644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[4] Is this measles?</a:t>
            </a:r>
            <a:endParaRPr/>
          </a:p>
        </p:txBody>
      </p:sp>
      <p:sp>
        <p:nvSpPr>
          <p:cNvPr id="384" name="Google Shape;384;p35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now have all of the info </a:t>
            </a:r>
            <a:endParaRPr/>
          </a:p>
        </p:txBody>
      </p:sp>
      <p:sp>
        <p:nvSpPr>
          <p:cNvPr id="385" name="Google Shape;385;p35"/>
          <p:cNvSpPr txBox="1"/>
          <p:nvPr>
            <p:ph idx="2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should we manage this?</a:t>
            </a:r>
            <a:endParaRPr/>
          </a:p>
        </p:txBody>
      </p:sp>
      <p:sp>
        <p:nvSpPr>
          <p:cNvPr id="391" name="Google Shape;391;p36"/>
          <p:cNvSpPr txBox="1"/>
          <p:nvPr>
            <p:ph idx="2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6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pretend this is a MARS call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Options: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Straight to the ED for in person eval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person clinic visit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Video visit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eConsult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398" name="Google Shape;398;p37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was able to access her vaccination records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Vaccinated for measles (one vaccine) in childhood, but it wasn’t the MMR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known </a:t>
            </a:r>
            <a:r>
              <a:rPr lang="en"/>
              <a:t>exposures or risk factors for wild type exposure</a:t>
            </a:r>
            <a:endParaRPr/>
          </a:p>
        </p:txBody>
      </p:sp>
      <p:grpSp>
        <p:nvGrpSpPr>
          <p:cNvPr id="399" name="Google Shape;399;p37"/>
          <p:cNvGrpSpPr/>
          <p:nvPr/>
        </p:nvGrpSpPr>
        <p:grpSpPr>
          <a:xfrm>
            <a:off x="5555042" y="1793779"/>
            <a:ext cx="3025446" cy="690946"/>
            <a:chOff x="6027151" y="2423475"/>
            <a:chExt cx="2823825" cy="644900"/>
          </a:xfrm>
        </p:grpSpPr>
        <p:pic>
          <p:nvPicPr>
            <p:cNvPr id="400" name="Google Shape;400;p37"/>
            <p:cNvPicPr preferRelativeResize="0"/>
            <p:nvPr/>
          </p:nvPicPr>
          <p:blipFill rotWithShape="1">
            <a:blip r:embed="rId3">
              <a:alphaModFix/>
            </a:blip>
            <a:srcRect b="0" l="0" r="49280" t="0"/>
            <a:stretch/>
          </p:blipFill>
          <p:spPr>
            <a:xfrm>
              <a:off x="6027151" y="2423475"/>
              <a:ext cx="1896075" cy="64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7"/>
            <p:cNvPicPr preferRelativeResize="0"/>
            <p:nvPr/>
          </p:nvPicPr>
          <p:blipFill rotWithShape="1">
            <a:blip r:embed="rId3">
              <a:alphaModFix/>
            </a:blip>
            <a:srcRect b="0" l="74957" r="0" t="0"/>
            <a:stretch/>
          </p:blipFill>
          <p:spPr>
            <a:xfrm>
              <a:off x="7914826" y="2423475"/>
              <a:ext cx="936150" cy="644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#1.1 </a:t>
            </a:r>
            <a:r>
              <a:rPr b="0" lang="en" sz="2100">
                <a:latin typeface="Open Sans"/>
                <a:ea typeface="Open Sans"/>
                <a:cs typeface="Open Sans"/>
                <a:sym typeface="Open Sans"/>
              </a:rPr>
              <a:t>(alternate universe)</a:t>
            </a:r>
            <a:endParaRPr b="0"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/>
          <p:nvPr>
            <p:ph idx="4294967295" type="title"/>
          </p:nvPr>
        </p:nvSpPr>
        <p:spPr>
          <a:xfrm>
            <a:off x="881850" y="785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Disaster case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2" name="Google Shape;412;p39"/>
          <p:cNvSpPr txBox="1"/>
          <p:nvPr>
            <p:ph idx="4294967295" type="body"/>
          </p:nvPr>
        </p:nvSpPr>
        <p:spPr>
          <a:xfrm>
            <a:off x="8818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unvaccinated patient had a possible measles exposure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They were given the MMR vaccine for </a:t>
            </a:r>
            <a:r>
              <a:rPr b="1" lang="en">
                <a:solidFill>
                  <a:schemeClr val="lt1"/>
                </a:solidFill>
              </a:rPr>
              <a:t>post exposure prophylaxis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…now they develop a rash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Is the rash from: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>
                <a:solidFill>
                  <a:schemeClr val="lt1"/>
                </a:solidFill>
              </a:rPr>
              <a:t>The vaccine --or--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>
                <a:solidFill>
                  <a:schemeClr val="lt1"/>
                </a:solidFill>
              </a:rPr>
              <a:t>Wild type measles (that was not prevented by PEP)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418" name="Google Shape;418;p40"/>
          <p:cNvSpPr txBox="1"/>
          <p:nvPr/>
        </p:nvSpPr>
        <p:spPr>
          <a:xfrm>
            <a:off x="5681275" y="3837950"/>
            <a:ext cx="22797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Links to articles discussed here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9" name="Google Shape;419;p40" title="frame (11).png"/>
          <p:cNvPicPr preferRelativeResize="0"/>
          <p:nvPr/>
        </p:nvPicPr>
        <p:blipFill rotWithShape="1">
          <a:blip r:embed="rId3">
            <a:alphaModFix/>
          </a:blip>
          <a:srcRect b="11668" l="11663" r="12505" t="11668"/>
          <a:stretch/>
        </p:blipFill>
        <p:spPr>
          <a:xfrm>
            <a:off x="5681275" y="1344850"/>
            <a:ext cx="2292450" cy="2317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MMR “cause” ‘measles’?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44">
              <a:solidFill>
                <a:srgbClr val="858585"/>
              </a:solidFill>
            </a:endParaRPr>
          </a:p>
        </p:txBody>
      </p:sp>
      <p:sp>
        <p:nvSpPr>
          <p:cNvPr id="425" name="Google Shape;425;p41"/>
          <p:cNvSpPr txBox="1"/>
          <p:nvPr>
            <p:ph idx="2" type="body"/>
          </p:nvPr>
        </p:nvSpPr>
        <p:spPr>
          <a:xfrm>
            <a:off x="5174225" y="1563700"/>
            <a:ext cx="3374400" cy="28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My journey through </a:t>
            </a:r>
            <a:r>
              <a:rPr b="1" lang="en" sz="1600"/>
              <a:t>the weirdest literature search</a:t>
            </a:r>
            <a:r>
              <a:rPr lang="en" sz="1600"/>
              <a:t> I’ve done in awhile… </a:t>
            </a:r>
            <a:endParaRPr sz="1600"/>
          </a:p>
        </p:txBody>
      </p:sp>
      <p:pic>
        <p:nvPicPr>
          <p:cNvPr id="426" name="Google Shape;426;p41" title="frame (11).png"/>
          <p:cNvPicPr preferRelativeResize="0"/>
          <p:nvPr/>
        </p:nvPicPr>
        <p:blipFill rotWithShape="1">
          <a:blip r:embed="rId3">
            <a:alphaModFix/>
          </a:blip>
          <a:srcRect b="11668" l="11663" r="12505" t="11668"/>
          <a:stretch/>
        </p:blipFill>
        <p:spPr>
          <a:xfrm>
            <a:off x="7683800" y="102225"/>
            <a:ext cx="1300500" cy="13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me along my journey</a:t>
            </a:r>
            <a:endParaRPr/>
          </a:p>
        </p:txBody>
      </p:sp>
      <p:pic>
        <p:nvPicPr>
          <p:cNvPr id="432" name="Google Shape;432;p42" title="Generated Image March 07, 2026 - 3_46PM.png"/>
          <p:cNvPicPr preferRelativeResize="0"/>
          <p:nvPr/>
        </p:nvPicPr>
        <p:blipFill rotWithShape="1">
          <a:blip r:embed="rId3">
            <a:alphaModFix/>
          </a:blip>
          <a:srcRect b="0" l="38089" r="33757" t="14479"/>
          <a:stretch/>
        </p:blipFill>
        <p:spPr>
          <a:xfrm>
            <a:off x="3497700" y="1168050"/>
            <a:ext cx="1963299" cy="397252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2"/>
          <p:cNvSpPr/>
          <p:nvPr/>
        </p:nvSpPr>
        <p:spPr>
          <a:xfrm>
            <a:off x="433050" y="1565429"/>
            <a:ext cx="2409600" cy="1124400"/>
          </a:xfrm>
          <a:prstGeom prst="cloudCallout">
            <a:avLst>
              <a:gd fmla="val 70569" name="adj1"/>
              <a:gd fmla="val 42269" name="adj2"/>
            </a:avLst>
          </a:prstGeom>
          <a:solidFill>
            <a:srgbClr val="E2EA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Doesn’t the MMR vaccine cause a rash..?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6116050" y="963250"/>
            <a:ext cx="2622300" cy="1262100"/>
          </a:xfrm>
          <a:prstGeom prst="cloudCallout">
            <a:avLst>
              <a:gd fmla="val -69952" name="adj1"/>
              <a:gd fmla="val 66114" name="adj2"/>
            </a:avLst>
          </a:prstGeom>
          <a:solidFill>
            <a:srgbClr val="1C367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Measles that broke through MMR PEP?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42"/>
          <p:cNvSpPr/>
          <p:nvPr/>
        </p:nvSpPr>
        <p:spPr>
          <a:xfrm>
            <a:off x="6028225" y="3946925"/>
            <a:ext cx="3048000" cy="1124400"/>
          </a:xfrm>
          <a:prstGeom prst="cloudCallout">
            <a:avLst>
              <a:gd fmla="val -63649" name="adj1"/>
              <a:gd fmla="val -104992" name="adj2"/>
            </a:avLst>
          </a:prstGeom>
          <a:solidFill>
            <a:srgbClr val="0C62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are they in the ED?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They might be spreading measles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266125" y="3643379"/>
            <a:ext cx="2409600" cy="1124400"/>
          </a:xfrm>
          <a:prstGeom prst="cloudCallout">
            <a:avLst>
              <a:gd fmla="val 78300" name="adj1"/>
              <a:gd fmla="val -73691" name="adj2"/>
            </a:avLst>
          </a:prstGeom>
          <a:solidFill>
            <a:srgbClr val="DCF1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 ID really need to see them at 4pm?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the scene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</a:t>
            </a:r>
            <a:r>
              <a:rPr b="1" lang="en"/>
              <a:t>Thursday afternoon</a:t>
            </a:r>
            <a:r>
              <a:rPr lang="en"/>
              <a:t> on the Khakoo service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list has been &gt;10 patients for the past 6 days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are finishing seeing the afternoon consults with the team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 </a:t>
            </a:r>
            <a:r>
              <a:rPr b="1" lang="en">
                <a:solidFill>
                  <a:srgbClr val="3B71CA"/>
                </a:solidFill>
              </a:rPr>
              <a:t>3:36pm</a:t>
            </a:r>
            <a:r>
              <a:rPr lang="en"/>
              <a:t>, a consult order comes in for “</a:t>
            </a:r>
            <a:r>
              <a:rPr b="1" lang="en">
                <a:solidFill>
                  <a:srgbClr val="DC4C64"/>
                </a:solidFill>
              </a:rPr>
              <a:t>concern for meningitis</a:t>
            </a:r>
            <a:r>
              <a:rPr lang="en"/>
              <a:t>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Reactions to MMR(V) vaccine </a:t>
            </a:r>
            <a:endParaRPr/>
          </a:p>
        </p:txBody>
      </p:sp>
      <p:sp>
        <p:nvSpPr>
          <p:cNvPr id="442" name="Google Shape;442;p43"/>
          <p:cNvSpPr txBox="1"/>
          <p:nvPr>
            <p:ph idx="1" type="body"/>
          </p:nvPr>
        </p:nvSpPr>
        <p:spPr>
          <a:xfrm>
            <a:off x="729325" y="1393075"/>
            <a:ext cx="768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MMR vaccine is well tolerated, but it does have </a:t>
            </a:r>
            <a:r>
              <a:rPr b="1" lang="en"/>
              <a:t>some predictable side effects</a:t>
            </a:r>
            <a:r>
              <a:rPr lang="en"/>
              <a:t> *</a:t>
            </a:r>
            <a:endParaRPr/>
          </a:p>
        </p:txBody>
      </p:sp>
      <p:sp>
        <p:nvSpPr>
          <p:cNvPr id="443" name="Google Shape;443;p43"/>
          <p:cNvSpPr txBox="1"/>
          <p:nvPr/>
        </p:nvSpPr>
        <p:spPr>
          <a:xfrm>
            <a:off x="6592600" y="727975"/>
            <a:ext cx="2412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* I’m using the term “</a:t>
            </a:r>
            <a:r>
              <a:rPr b="1" lang="en" sz="9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side effects</a:t>
            </a:r>
            <a:r>
              <a:rPr lang="en" sz="9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” for self limiting reactions, which is distinct from any long lasting sequela, i.e. neurologic changes (see this </a:t>
            </a:r>
            <a:r>
              <a:rPr lang="en" sz="9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Cochrane review</a:t>
            </a:r>
            <a:r>
              <a:rPr lang="en" sz="9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43"/>
          <p:cNvSpPr/>
          <p:nvPr/>
        </p:nvSpPr>
        <p:spPr>
          <a:xfrm>
            <a:off x="6461300" y="3490979"/>
            <a:ext cx="2409600" cy="1124400"/>
          </a:xfrm>
          <a:prstGeom prst="cloudCallout">
            <a:avLst>
              <a:gd fmla="val -54318" name="adj1"/>
              <a:gd fmla="val 78413" name="adj2"/>
            </a:avLst>
          </a:prstGeom>
          <a:solidFill>
            <a:srgbClr val="E2EA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Doesn’t the MMR vaccine cause a rash..?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43"/>
          <p:cNvSpPr/>
          <p:nvPr/>
        </p:nvSpPr>
        <p:spPr>
          <a:xfrm>
            <a:off x="5732750" y="3289900"/>
            <a:ext cx="3272400" cy="1853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Reactions to MMR(V) vaccine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4"/>
          <p:cNvSpPr txBox="1"/>
          <p:nvPr>
            <p:ph idx="1" type="body"/>
          </p:nvPr>
        </p:nvSpPr>
        <p:spPr>
          <a:xfrm>
            <a:off x="729325" y="1850275"/>
            <a:ext cx="37743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systemic</a:t>
            </a:r>
            <a:r>
              <a:rPr baseline="30000" lang="en"/>
              <a:t>†</a:t>
            </a:r>
            <a:r>
              <a:rPr lang="en"/>
              <a:t> side effects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C4C64"/>
                </a:solidFill>
              </a:rPr>
              <a:t>Fevers</a:t>
            </a:r>
            <a:r>
              <a:rPr lang="en">
                <a:solidFill>
                  <a:srgbClr val="DC4C64"/>
                </a:solidFill>
              </a:rPr>
              <a:t> </a:t>
            </a:r>
            <a:r>
              <a:rPr lang="en"/>
              <a:t>(5 - 15%)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Rash</a:t>
            </a:r>
            <a:r>
              <a:rPr lang="en">
                <a:solidFill>
                  <a:srgbClr val="3B71CA"/>
                </a:solidFill>
              </a:rPr>
              <a:t> </a:t>
            </a:r>
            <a:r>
              <a:rPr lang="en"/>
              <a:t>(around 5%)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8585"/>
                </a:solidFill>
              </a:rPr>
              <a:t>† excludes injection site reactions</a:t>
            </a:r>
            <a:endParaRPr sz="1100">
              <a:solidFill>
                <a:srgbClr val="858585"/>
              </a:solidFill>
            </a:endParaRPr>
          </a:p>
        </p:txBody>
      </p:sp>
      <p:sp>
        <p:nvSpPr>
          <p:cNvPr id="452" name="Google Shape;452;p44"/>
          <p:cNvSpPr txBox="1"/>
          <p:nvPr>
            <p:ph idx="1" type="body"/>
          </p:nvPr>
        </p:nvSpPr>
        <p:spPr>
          <a:xfrm>
            <a:off x="729325" y="1393075"/>
            <a:ext cx="768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MMR vaccine is well tolerated, </a:t>
            </a:r>
            <a:r>
              <a:rPr lang="en"/>
              <a:t>but it does have</a:t>
            </a:r>
            <a:r>
              <a:rPr lang="en"/>
              <a:t> </a:t>
            </a:r>
            <a:r>
              <a:rPr b="1" lang="en"/>
              <a:t>some predictable side effects</a:t>
            </a:r>
            <a:r>
              <a:rPr lang="en"/>
              <a:t> *</a:t>
            </a:r>
            <a:endParaRPr/>
          </a:p>
        </p:txBody>
      </p:sp>
      <p:sp>
        <p:nvSpPr>
          <p:cNvPr id="453" name="Google Shape;453;p44"/>
          <p:cNvSpPr txBox="1"/>
          <p:nvPr/>
        </p:nvSpPr>
        <p:spPr>
          <a:xfrm>
            <a:off x="6592600" y="727975"/>
            <a:ext cx="2412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* I’m using the term “</a:t>
            </a:r>
            <a:r>
              <a:rPr b="1" lang="en" sz="9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side effects</a:t>
            </a:r>
            <a:r>
              <a:rPr lang="en" sz="9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” for self limiting reactions, which is distinct from any long lasting sequela, i.e. neurologic changes (see this </a:t>
            </a:r>
            <a:r>
              <a:rPr lang="en" sz="9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Cochrane review</a:t>
            </a:r>
            <a:r>
              <a:rPr lang="en" sz="9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44"/>
          <p:cNvSpPr/>
          <p:nvPr/>
        </p:nvSpPr>
        <p:spPr>
          <a:xfrm>
            <a:off x="6461300" y="3490979"/>
            <a:ext cx="2409600" cy="1124400"/>
          </a:xfrm>
          <a:prstGeom prst="cloudCallout">
            <a:avLst>
              <a:gd fmla="val -54318" name="adj1"/>
              <a:gd fmla="val 78413" name="adj2"/>
            </a:avLst>
          </a:prstGeom>
          <a:solidFill>
            <a:srgbClr val="E2EA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Doesn’t the MMR vaccine cause a rash..?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44"/>
          <p:cNvSpPr/>
          <p:nvPr/>
        </p:nvSpPr>
        <p:spPr>
          <a:xfrm>
            <a:off x="5732750" y="3289900"/>
            <a:ext cx="3272400" cy="1853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Reactions to MMR(V) vaccine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5"/>
          <p:cNvSpPr txBox="1"/>
          <p:nvPr>
            <p:ph idx="1" type="body"/>
          </p:nvPr>
        </p:nvSpPr>
        <p:spPr>
          <a:xfrm>
            <a:off x="729325" y="1850275"/>
            <a:ext cx="37743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systemic</a:t>
            </a:r>
            <a:r>
              <a:rPr baseline="30000" lang="en"/>
              <a:t>†</a:t>
            </a:r>
            <a:r>
              <a:rPr lang="en"/>
              <a:t> side effects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Fevers</a:t>
            </a:r>
            <a:r>
              <a:rPr lang="en"/>
              <a:t> (5 - 15%)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Rash</a:t>
            </a:r>
            <a:r>
              <a:rPr lang="en"/>
              <a:t> (around 5%)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8585"/>
                </a:solidFill>
              </a:rPr>
              <a:t>† excludes injection site reactions</a:t>
            </a:r>
            <a:endParaRPr sz="1100">
              <a:solidFill>
                <a:srgbClr val="858585"/>
              </a:solidFill>
            </a:endParaRPr>
          </a:p>
        </p:txBody>
      </p:sp>
      <p:sp>
        <p:nvSpPr>
          <p:cNvPr id="462" name="Google Shape;462;p45"/>
          <p:cNvSpPr txBox="1"/>
          <p:nvPr>
            <p:ph idx="2" type="body"/>
          </p:nvPr>
        </p:nvSpPr>
        <p:spPr>
          <a:xfrm>
            <a:off x="4643604" y="18502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 these reactions happen?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5 to 12 days</a:t>
            </a:r>
            <a:r>
              <a:rPr lang="en"/>
              <a:t>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/>
              <a:t>,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,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 the trials, onset occurs during this time frame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 </a:t>
            </a:r>
            <a:r>
              <a:rPr b="1" lang="en"/>
              <a:t>in 80% of cases </a:t>
            </a:r>
            <a:r>
              <a:rPr lang="en"/>
              <a:t>(where they develop a side effect)</a:t>
            </a:r>
            <a:endParaRPr/>
          </a:p>
        </p:txBody>
      </p:sp>
      <p:sp>
        <p:nvSpPr>
          <p:cNvPr id="463" name="Google Shape;463;p45"/>
          <p:cNvSpPr txBox="1"/>
          <p:nvPr>
            <p:ph idx="1" type="body"/>
          </p:nvPr>
        </p:nvSpPr>
        <p:spPr>
          <a:xfrm>
            <a:off x="729325" y="1393075"/>
            <a:ext cx="768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MMR vaccine is well tolerated, but it does have </a:t>
            </a:r>
            <a:r>
              <a:rPr b="1" lang="en"/>
              <a:t>some predictable side effects</a:t>
            </a:r>
            <a:r>
              <a:rPr lang="en"/>
              <a:t> *</a:t>
            </a:r>
            <a:endParaRPr/>
          </a:p>
        </p:txBody>
      </p:sp>
      <p:sp>
        <p:nvSpPr>
          <p:cNvPr id="464" name="Google Shape;464;p45"/>
          <p:cNvSpPr/>
          <p:nvPr/>
        </p:nvSpPr>
        <p:spPr>
          <a:xfrm>
            <a:off x="729325" y="1910900"/>
            <a:ext cx="3576300" cy="1257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Reactions to MMR(V) vaccine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6"/>
          <p:cNvSpPr txBox="1"/>
          <p:nvPr>
            <p:ph idx="1" type="body"/>
          </p:nvPr>
        </p:nvSpPr>
        <p:spPr>
          <a:xfrm>
            <a:off x="729325" y="1850275"/>
            <a:ext cx="37743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systemic</a:t>
            </a:r>
            <a:r>
              <a:rPr baseline="30000" lang="en"/>
              <a:t>†</a:t>
            </a:r>
            <a:r>
              <a:rPr lang="en"/>
              <a:t> side effects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Fevers</a:t>
            </a:r>
            <a:r>
              <a:rPr lang="en"/>
              <a:t> (5 - 15%)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Rash</a:t>
            </a:r>
            <a:r>
              <a:rPr lang="en"/>
              <a:t> (around 5%)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8585"/>
                </a:solidFill>
              </a:rPr>
              <a:t>† excludes injection site reactions</a:t>
            </a:r>
            <a:endParaRPr sz="1100">
              <a:solidFill>
                <a:srgbClr val="858585"/>
              </a:solidFill>
            </a:endParaRPr>
          </a:p>
        </p:txBody>
      </p:sp>
      <p:sp>
        <p:nvSpPr>
          <p:cNvPr id="471" name="Google Shape;471;p46"/>
          <p:cNvSpPr/>
          <p:nvPr/>
        </p:nvSpPr>
        <p:spPr>
          <a:xfrm>
            <a:off x="2159550" y="3516675"/>
            <a:ext cx="4824900" cy="10074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Note</a:t>
            </a:r>
            <a:endParaRPr sz="15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With recent changes at CDC/ACIP, I’ve included the year of the publication next to the citation number for all references to federal guidance from the US government (perhaps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unnecessary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46"/>
          <p:cNvSpPr txBox="1"/>
          <p:nvPr>
            <p:ph idx="2" type="body"/>
          </p:nvPr>
        </p:nvSpPr>
        <p:spPr>
          <a:xfrm>
            <a:off x="4643604" y="18502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 these reactions happen?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5 to 12 days</a:t>
            </a:r>
            <a:r>
              <a:rPr lang="en"/>
              <a:t> </a:t>
            </a:r>
            <a:r>
              <a:rPr lang="en"/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/>
              <a:t>,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,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 the trials, onset occurs during this time frame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 </a:t>
            </a:r>
            <a:r>
              <a:rPr b="1" lang="en"/>
              <a:t>in 80% of cases </a:t>
            </a:r>
            <a:r>
              <a:rPr lang="en"/>
              <a:t>(where they develop a side effect)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First </a:t>
            </a:r>
            <a:r>
              <a:rPr b="1" lang="en">
                <a:solidFill>
                  <a:srgbClr val="DF382C"/>
                </a:solidFill>
              </a:rPr>
              <a:t>3 weeks</a:t>
            </a:r>
            <a:r>
              <a:rPr lang="en"/>
              <a:t>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8"/>
              </a:rPr>
              <a:t>3</a:t>
            </a:r>
            <a:r>
              <a:rPr lang="en"/>
              <a:t>, CDC 2025]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6"/>
          <p:cNvSpPr txBox="1"/>
          <p:nvPr>
            <p:ph idx="1" type="body"/>
          </p:nvPr>
        </p:nvSpPr>
        <p:spPr>
          <a:xfrm>
            <a:off x="729325" y="1393075"/>
            <a:ext cx="768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MMR vaccine is well tolerated, but it does have </a:t>
            </a:r>
            <a:r>
              <a:rPr b="1" lang="en"/>
              <a:t>some predictable side effects</a:t>
            </a:r>
            <a:r>
              <a:rPr lang="en"/>
              <a:t> *</a:t>
            </a:r>
            <a:endParaRPr/>
          </a:p>
        </p:txBody>
      </p:sp>
      <p:sp>
        <p:nvSpPr>
          <p:cNvPr id="474" name="Google Shape;474;p46"/>
          <p:cNvSpPr/>
          <p:nvPr/>
        </p:nvSpPr>
        <p:spPr>
          <a:xfrm>
            <a:off x="729325" y="1783375"/>
            <a:ext cx="3576300" cy="138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Reactions to MMR -</a:t>
            </a:r>
            <a:r>
              <a:rPr lang="en"/>
              <a:t> Timing of reactions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80" name="Google Shape;480;p47"/>
          <p:cNvSpPr txBox="1"/>
          <p:nvPr>
            <p:ph idx="1" type="body"/>
          </p:nvPr>
        </p:nvSpPr>
        <p:spPr>
          <a:xfrm>
            <a:off x="729325" y="1850275"/>
            <a:ext cx="3774300" cy="17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systemic</a:t>
            </a:r>
            <a:r>
              <a:rPr baseline="30000" lang="en"/>
              <a:t>†</a:t>
            </a:r>
            <a:r>
              <a:rPr lang="en"/>
              <a:t> side effects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Fevers</a:t>
            </a:r>
            <a:r>
              <a:rPr lang="en"/>
              <a:t> (5 - 15%)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Rash</a:t>
            </a:r>
            <a:r>
              <a:rPr lang="en"/>
              <a:t> (around 5%)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Normally develops 5 to 12 days after the vaccine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/>
              <a:t>,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,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r>
              <a:rPr lang="en"/>
              <a:t>]</a:t>
            </a:r>
            <a:endParaRPr sz="1100">
              <a:solidFill>
                <a:srgbClr val="858585"/>
              </a:solidFill>
            </a:endParaRPr>
          </a:p>
        </p:txBody>
      </p:sp>
      <p:sp>
        <p:nvSpPr>
          <p:cNvPr id="481" name="Google Shape;481;p47"/>
          <p:cNvSpPr/>
          <p:nvPr/>
        </p:nvSpPr>
        <p:spPr>
          <a:xfrm>
            <a:off x="729325" y="1934775"/>
            <a:ext cx="3576300" cy="1374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47"/>
          <p:cNvSpPr/>
          <p:nvPr/>
        </p:nvSpPr>
        <p:spPr>
          <a:xfrm>
            <a:off x="4305625" y="1850275"/>
            <a:ext cx="4197900" cy="390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When do the reactions occur?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47"/>
          <p:cNvSpPr txBox="1"/>
          <p:nvPr>
            <p:ph idx="1" type="body"/>
          </p:nvPr>
        </p:nvSpPr>
        <p:spPr>
          <a:xfrm>
            <a:off x="729325" y="1393075"/>
            <a:ext cx="768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MMR vaccine is well tolerated, but it does have </a:t>
            </a:r>
            <a:r>
              <a:rPr b="1" lang="en"/>
              <a:t>some predictable side effects</a:t>
            </a:r>
            <a:r>
              <a:rPr lang="en"/>
              <a:t> *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Reactions to MMR -</a:t>
            </a:r>
            <a:r>
              <a:rPr lang="en"/>
              <a:t> Timing of reactions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89" name="Google Shape;489;p48"/>
          <p:cNvSpPr txBox="1"/>
          <p:nvPr>
            <p:ph idx="1" type="body"/>
          </p:nvPr>
        </p:nvSpPr>
        <p:spPr>
          <a:xfrm>
            <a:off x="729325" y="1850275"/>
            <a:ext cx="3774300" cy="17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systemic</a:t>
            </a:r>
            <a:r>
              <a:rPr baseline="30000" lang="en"/>
              <a:t>†</a:t>
            </a:r>
            <a:r>
              <a:rPr lang="en"/>
              <a:t> side effects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Fevers</a:t>
            </a:r>
            <a:r>
              <a:rPr lang="en"/>
              <a:t> (5 - 15%)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Rash</a:t>
            </a:r>
            <a:r>
              <a:rPr lang="en"/>
              <a:t> (around 5%)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Normally develops 5 to 12 days after the vaccine </a:t>
            </a:r>
            <a:r>
              <a:rPr lang="en"/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/>
              <a:t>,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,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r>
              <a:rPr lang="en"/>
              <a:t>]</a:t>
            </a:r>
            <a:endParaRPr sz="1100">
              <a:solidFill>
                <a:srgbClr val="858585"/>
              </a:solidFill>
            </a:endParaRPr>
          </a:p>
        </p:txBody>
      </p:sp>
      <p:sp>
        <p:nvSpPr>
          <p:cNvPr id="490" name="Google Shape;490;p48"/>
          <p:cNvSpPr/>
          <p:nvPr/>
        </p:nvSpPr>
        <p:spPr>
          <a:xfrm>
            <a:off x="729325" y="1934775"/>
            <a:ext cx="3576300" cy="1345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1" name="Google Shape;491;p48"/>
          <p:cNvSpPr/>
          <p:nvPr/>
        </p:nvSpPr>
        <p:spPr>
          <a:xfrm>
            <a:off x="4305625" y="1850275"/>
            <a:ext cx="4197900" cy="390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b="1" i="1" lang="en" sz="1300" u="sng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exactly</a:t>
            </a: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 do reactions occur?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48"/>
          <p:cNvSpPr txBox="1"/>
          <p:nvPr>
            <p:ph idx="2" type="body"/>
          </p:nvPr>
        </p:nvSpPr>
        <p:spPr>
          <a:xfrm>
            <a:off x="4305625" y="2240575"/>
            <a:ext cx="4197900" cy="18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an old study in 1986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 sz="1100"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/>
              <a:t>R</a:t>
            </a:r>
            <a:r>
              <a:rPr b="1" lang="en"/>
              <a:t>obust design</a:t>
            </a:r>
            <a:endParaRPr b="1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chemeClr val="dk2"/>
                </a:solidFill>
              </a:rPr>
              <a:t>Double blinded, </a:t>
            </a:r>
            <a:r>
              <a:rPr b="1" lang="en" sz="1300">
                <a:solidFill>
                  <a:srgbClr val="DF382C"/>
                </a:solidFill>
              </a:rPr>
              <a:t>placebo </a:t>
            </a:r>
            <a:r>
              <a:rPr b="1" lang="en" sz="1300">
                <a:solidFill>
                  <a:schemeClr val="dk2"/>
                </a:solidFill>
              </a:rPr>
              <a:t>controlled</a:t>
            </a:r>
            <a:endParaRPr b="1" sz="1300">
              <a:solidFill>
                <a:schemeClr val="dk2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chemeClr val="dk2"/>
                </a:solidFill>
              </a:rPr>
              <a:t>Matched </a:t>
            </a:r>
            <a:r>
              <a:rPr b="1" lang="en" sz="1300">
                <a:solidFill>
                  <a:srgbClr val="DF382C"/>
                </a:solidFill>
              </a:rPr>
              <a:t>581 pairs of twins</a:t>
            </a:r>
            <a:endParaRPr b="1" sz="1300">
              <a:solidFill>
                <a:srgbClr val="DF382C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Open Sans"/>
              <a:buChar char="●"/>
            </a:pPr>
            <a:r>
              <a:rPr lang="en">
                <a:solidFill>
                  <a:srgbClr val="858585"/>
                </a:solidFill>
              </a:rPr>
              <a:t>Might be </a:t>
            </a:r>
            <a:r>
              <a:rPr b="1" lang="en">
                <a:solidFill>
                  <a:srgbClr val="896110"/>
                </a:solidFill>
              </a:rPr>
              <a:t>unethical</a:t>
            </a:r>
            <a:r>
              <a:rPr lang="en">
                <a:solidFill>
                  <a:srgbClr val="858585"/>
                </a:solidFill>
              </a:rPr>
              <a:t> to do now </a:t>
            </a:r>
            <a:endParaRPr>
              <a:solidFill>
                <a:srgbClr val="858585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Font typeface="Open Sans"/>
              <a:buChar char="○"/>
            </a:pPr>
            <a:r>
              <a:rPr lang="en">
                <a:solidFill>
                  <a:srgbClr val="858585"/>
                </a:solidFill>
              </a:rPr>
              <a:t>Ironically, based out of </a:t>
            </a:r>
            <a:r>
              <a:rPr b="1" lang="en">
                <a:solidFill>
                  <a:srgbClr val="896110"/>
                </a:solidFill>
              </a:rPr>
              <a:t>Helsinki</a:t>
            </a:r>
            <a:r>
              <a:rPr lang="en">
                <a:solidFill>
                  <a:srgbClr val="858585"/>
                </a:solidFill>
              </a:rPr>
              <a:t>, Finland</a:t>
            </a:r>
            <a:endParaRPr>
              <a:solidFill>
                <a:srgbClr val="858585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Font typeface="Open Sans"/>
              <a:buChar char="○"/>
            </a:pPr>
            <a:r>
              <a:rPr lang="en">
                <a:solidFill>
                  <a:srgbClr val="858585"/>
                </a:solidFill>
              </a:rPr>
              <a:t>Done during their rollout of MMR (1982-83)</a:t>
            </a:r>
            <a:endParaRPr>
              <a:solidFill>
                <a:srgbClr val="858585"/>
              </a:solidFill>
            </a:endParaRPr>
          </a:p>
        </p:txBody>
      </p:sp>
      <p:sp>
        <p:nvSpPr>
          <p:cNvPr id="493" name="Google Shape;493;p48"/>
          <p:cNvSpPr txBox="1"/>
          <p:nvPr>
            <p:ph idx="1" type="body"/>
          </p:nvPr>
        </p:nvSpPr>
        <p:spPr>
          <a:xfrm>
            <a:off x="729325" y="1393075"/>
            <a:ext cx="768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MMR vaccine is well tolerated, but it does have </a:t>
            </a:r>
            <a:r>
              <a:rPr b="1" lang="en"/>
              <a:t>some predictable side effects</a:t>
            </a:r>
            <a:r>
              <a:rPr lang="en"/>
              <a:t> *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Reactions to MMR -</a:t>
            </a:r>
            <a:r>
              <a:rPr lang="en"/>
              <a:t> Timing of reactions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99" name="Google Shape;499;p49"/>
          <p:cNvSpPr txBox="1"/>
          <p:nvPr>
            <p:ph idx="1" type="body"/>
          </p:nvPr>
        </p:nvSpPr>
        <p:spPr>
          <a:xfrm>
            <a:off x="729325" y="1850275"/>
            <a:ext cx="3774300" cy="17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systemic</a:t>
            </a:r>
            <a:r>
              <a:rPr baseline="30000" lang="en"/>
              <a:t>†</a:t>
            </a:r>
            <a:r>
              <a:rPr lang="en"/>
              <a:t> side effects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Fevers</a:t>
            </a:r>
            <a:r>
              <a:rPr lang="en"/>
              <a:t> (5 - 15%)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Rash</a:t>
            </a:r>
            <a:r>
              <a:rPr lang="en"/>
              <a:t> (around 5%)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Normally develops 5 to 12 days after the vaccine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/>
              <a:t>][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r>
              <a:rPr lang="en"/>
              <a:t>]</a:t>
            </a:r>
            <a:endParaRPr sz="1100">
              <a:solidFill>
                <a:srgbClr val="858585"/>
              </a:solidFill>
            </a:endParaRPr>
          </a:p>
        </p:txBody>
      </p:sp>
      <p:sp>
        <p:nvSpPr>
          <p:cNvPr id="500" name="Google Shape;500;p49"/>
          <p:cNvSpPr/>
          <p:nvPr/>
        </p:nvSpPr>
        <p:spPr>
          <a:xfrm>
            <a:off x="729325" y="1934775"/>
            <a:ext cx="3576300" cy="1433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49"/>
          <p:cNvSpPr/>
          <p:nvPr/>
        </p:nvSpPr>
        <p:spPr>
          <a:xfrm>
            <a:off x="4305625" y="1850275"/>
            <a:ext cx="4197900" cy="390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b="1" i="1" lang="en" sz="1300" u="sng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exactly</a:t>
            </a: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 do reactions occur?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49"/>
          <p:cNvSpPr txBox="1"/>
          <p:nvPr>
            <p:ph idx="2" type="body"/>
          </p:nvPr>
        </p:nvSpPr>
        <p:spPr>
          <a:xfrm>
            <a:off x="4305625" y="2240575"/>
            <a:ext cx="4197900" cy="13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622E"/>
                </a:solidFill>
              </a:rPr>
              <a:t>Placebo</a:t>
            </a:r>
            <a:r>
              <a:rPr lang="en"/>
              <a:t> vs </a:t>
            </a:r>
            <a:r>
              <a:rPr b="1" lang="en">
                <a:solidFill>
                  <a:srgbClr val="896110"/>
                </a:solidFill>
              </a:rPr>
              <a:t>MMR</a:t>
            </a:r>
            <a:r>
              <a:rPr lang="en"/>
              <a:t> matched study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Moderate fever</a:t>
            </a:r>
            <a:r>
              <a:rPr lang="en"/>
              <a:t> peaked at </a:t>
            </a:r>
            <a:r>
              <a:rPr b="1" lang="en">
                <a:solidFill>
                  <a:srgbClr val="DF382C"/>
                </a:solidFill>
              </a:rPr>
              <a:t>day 9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38.6 - 39.5 C (101.5 - 103.1 F)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n"/>
              <a:t>Generalized rash</a:t>
            </a:r>
            <a:r>
              <a:rPr lang="en"/>
              <a:t> peaked at </a:t>
            </a:r>
            <a:r>
              <a:rPr b="1" lang="en">
                <a:solidFill>
                  <a:srgbClr val="DF382C"/>
                </a:solidFill>
              </a:rPr>
              <a:t>day 11</a:t>
            </a:r>
            <a:endParaRPr b="1">
              <a:solidFill>
                <a:srgbClr val="DF382C"/>
              </a:solidFill>
            </a:endParaRPr>
          </a:p>
        </p:txBody>
      </p:sp>
      <p:pic>
        <p:nvPicPr>
          <p:cNvPr id="503" name="Google Shape;503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4100" y="1783375"/>
            <a:ext cx="3774300" cy="325736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9"/>
          <p:cNvSpPr/>
          <p:nvPr/>
        </p:nvSpPr>
        <p:spPr>
          <a:xfrm>
            <a:off x="518725" y="3187975"/>
            <a:ext cx="3576300" cy="124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49"/>
          <p:cNvSpPr/>
          <p:nvPr/>
        </p:nvSpPr>
        <p:spPr>
          <a:xfrm>
            <a:off x="518725" y="3817075"/>
            <a:ext cx="3576300" cy="124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49"/>
          <p:cNvSpPr/>
          <p:nvPr/>
        </p:nvSpPr>
        <p:spPr>
          <a:xfrm>
            <a:off x="518725" y="3430825"/>
            <a:ext cx="3576300" cy="124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50" title="R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75" y="1093825"/>
            <a:ext cx="3559050" cy="1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Reactions to MMR -</a:t>
            </a:r>
            <a:r>
              <a:rPr lang="en"/>
              <a:t> Timing of reactions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513" name="Google Shape;513;p50"/>
          <p:cNvSpPr/>
          <p:nvPr/>
        </p:nvSpPr>
        <p:spPr>
          <a:xfrm>
            <a:off x="4305625" y="1850275"/>
            <a:ext cx="4197900" cy="390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b="1" i="1" lang="en" sz="1300" u="sng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exactly</a:t>
            </a: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 do reactions occur?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14" name="Google Shape;514;p50"/>
          <p:cNvGrpSpPr/>
          <p:nvPr/>
        </p:nvGrpSpPr>
        <p:grpSpPr>
          <a:xfrm>
            <a:off x="68475" y="2643275"/>
            <a:ext cx="4449872" cy="2213650"/>
            <a:chOff x="331225" y="2221250"/>
            <a:chExt cx="4449872" cy="2213650"/>
          </a:xfrm>
        </p:grpSpPr>
        <p:grpSp>
          <p:nvGrpSpPr>
            <p:cNvPr id="515" name="Google Shape;515;p50"/>
            <p:cNvGrpSpPr/>
            <p:nvPr/>
          </p:nvGrpSpPr>
          <p:grpSpPr>
            <a:xfrm>
              <a:off x="331225" y="2221250"/>
              <a:ext cx="4449872" cy="2181620"/>
              <a:chOff x="331225" y="2221250"/>
              <a:chExt cx="4449872" cy="2181620"/>
            </a:xfrm>
          </p:grpSpPr>
          <p:pic>
            <p:nvPicPr>
              <p:cNvPr id="516" name="Google Shape;516;p5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58580"/>
              <a:stretch/>
            </p:blipFill>
            <p:spPr>
              <a:xfrm>
                <a:off x="450950" y="3802685"/>
                <a:ext cx="4330146" cy="60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7" name="Google Shape;517;p5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39050"/>
              <a:stretch/>
            </p:blipFill>
            <p:spPr>
              <a:xfrm>
                <a:off x="331225" y="2332898"/>
                <a:ext cx="4422025" cy="1466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8" name="Google Shape;518;p50"/>
              <p:cNvPicPr preferRelativeResize="0"/>
              <p:nvPr/>
            </p:nvPicPr>
            <p:blipFill rotWithShape="1">
              <a:blip r:embed="rId6">
                <a:alphaModFix/>
              </a:blip>
              <a:srcRect b="65510" l="0" r="0" t="0"/>
              <a:stretch/>
            </p:blipFill>
            <p:spPr>
              <a:xfrm>
                <a:off x="341325" y="2221250"/>
                <a:ext cx="4422025" cy="830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19" name="Google Shape;519;p50"/>
            <p:cNvSpPr/>
            <p:nvPr/>
          </p:nvSpPr>
          <p:spPr>
            <a:xfrm>
              <a:off x="3853650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50"/>
            <p:cNvSpPr/>
            <p:nvPr/>
          </p:nvSpPr>
          <p:spPr>
            <a:xfrm>
              <a:off x="3241675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50"/>
            <p:cNvSpPr/>
            <p:nvPr/>
          </p:nvSpPr>
          <p:spPr>
            <a:xfrm>
              <a:off x="2661550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50"/>
            <p:cNvSpPr/>
            <p:nvPr/>
          </p:nvSpPr>
          <p:spPr>
            <a:xfrm>
              <a:off x="4413725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50"/>
            <p:cNvSpPr/>
            <p:nvPr/>
          </p:nvSpPr>
          <p:spPr>
            <a:xfrm>
              <a:off x="3801750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50"/>
            <p:cNvSpPr/>
            <p:nvPr/>
          </p:nvSpPr>
          <p:spPr>
            <a:xfrm>
              <a:off x="3221625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50"/>
            <p:cNvSpPr/>
            <p:nvPr/>
          </p:nvSpPr>
          <p:spPr>
            <a:xfrm>
              <a:off x="465150" y="3830475"/>
              <a:ext cx="9681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50"/>
            <p:cNvSpPr/>
            <p:nvPr/>
          </p:nvSpPr>
          <p:spPr>
            <a:xfrm>
              <a:off x="402575" y="3051325"/>
              <a:ext cx="9681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1711850" y="2531950"/>
              <a:ext cx="652800" cy="18708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50"/>
            <p:cNvSpPr/>
            <p:nvPr/>
          </p:nvSpPr>
          <p:spPr>
            <a:xfrm>
              <a:off x="2424975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50"/>
            <p:cNvSpPr/>
            <p:nvPr/>
          </p:nvSpPr>
          <p:spPr>
            <a:xfrm>
              <a:off x="3008188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50"/>
            <p:cNvSpPr/>
            <p:nvPr/>
          </p:nvSpPr>
          <p:spPr>
            <a:xfrm>
              <a:off x="3614250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50"/>
            <p:cNvSpPr/>
            <p:nvPr/>
          </p:nvSpPr>
          <p:spPr>
            <a:xfrm>
              <a:off x="4174338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32" name="Google Shape;532;p50"/>
          <p:cNvSpPr txBox="1"/>
          <p:nvPr>
            <p:ph idx="2" type="body"/>
          </p:nvPr>
        </p:nvSpPr>
        <p:spPr>
          <a:xfrm>
            <a:off x="4305625" y="2240575"/>
            <a:ext cx="4197900" cy="13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Placebo</a:t>
            </a:r>
            <a:r>
              <a:rPr lang="en"/>
              <a:t> vs </a:t>
            </a:r>
            <a:r>
              <a:rPr b="1" lang="en"/>
              <a:t>MMR</a:t>
            </a:r>
            <a:r>
              <a:rPr lang="en"/>
              <a:t> matched study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Moderate </a:t>
            </a:r>
            <a:r>
              <a:rPr b="1" lang="en">
                <a:solidFill>
                  <a:srgbClr val="F8766D"/>
                </a:solidFill>
              </a:rPr>
              <a:t>fever</a:t>
            </a:r>
            <a:r>
              <a:rPr lang="en"/>
              <a:t> peaked at </a:t>
            </a:r>
            <a:r>
              <a:rPr b="1" lang="en">
                <a:solidFill>
                  <a:srgbClr val="F8766D"/>
                </a:solidFill>
              </a:rPr>
              <a:t>day 9</a:t>
            </a:r>
            <a:endParaRPr b="1">
              <a:solidFill>
                <a:srgbClr val="F8766D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38.6 - 39.5 C (101.5 - 103.1 F)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n"/>
              <a:t>Generalized </a:t>
            </a:r>
            <a:r>
              <a:rPr b="1" lang="en">
                <a:solidFill>
                  <a:srgbClr val="159DA1"/>
                </a:solidFill>
              </a:rPr>
              <a:t>rash</a:t>
            </a:r>
            <a:r>
              <a:rPr lang="en">
                <a:solidFill>
                  <a:srgbClr val="159DA1"/>
                </a:solidFill>
              </a:rPr>
              <a:t> </a:t>
            </a:r>
            <a:r>
              <a:rPr lang="en"/>
              <a:t>peaked at </a:t>
            </a:r>
            <a:r>
              <a:rPr b="1" lang="en">
                <a:solidFill>
                  <a:srgbClr val="159DA1"/>
                </a:solidFill>
              </a:rPr>
              <a:t>day 11</a:t>
            </a:r>
            <a:endParaRPr b="1">
              <a:solidFill>
                <a:srgbClr val="159DA1"/>
              </a:solidFill>
            </a:endParaRPr>
          </a:p>
        </p:txBody>
      </p:sp>
      <p:sp>
        <p:nvSpPr>
          <p:cNvPr id="533" name="Google Shape;533;p50"/>
          <p:cNvSpPr/>
          <p:nvPr/>
        </p:nvSpPr>
        <p:spPr>
          <a:xfrm>
            <a:off x="4049525" y="1656100"/>
            <a:ext cx="4581300" cy="652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51" title="R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75" y="1093825"/>
            <a:ext cx="3559050" cy="159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9" name="Google Shape;539;p51"/>
          <p:cNvCxnSpPr/>
          <p:nvPr/>
        </p:nvCxnSpPr>
        <p:spPr>
          <a:xfrm>
            <a:off x="7420650" y="2898200"/>
            <a:ext cx="103500" cy="26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0" name="Google Shape;540;p5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Reactions to MMR -</a:t>
            </a:r>
            <a:r>
              <a:rPr lang="en"/>
              <a:t> Timing of reactions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541" name="Google Shape;541;p51"/>
          <p:cNvSpPr/>
          <p:nvPr/>
        </p:nvSpPr>
        <p:spPr>
          <a:xfrm>
            <a:off x="4305625" y="1850275"/>
            <a:ext cx="4197900" cy="390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b="1" i="1" lang="en" sz="1300" u="sng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exactly</a:t>
            </a: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 do reactions occur?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42" name="Google Shape;542;p51"/>
          <p:cNvGrpSpPr/>
          <p:nvPr/>
        </p:nvGrpSpPr>
        <p:grpSpPr>
          <a:xfrm>
            <a:off x="68475" y="2643275"/>
            <a:ext cx="4449872" cy="2213650"/>
            <a:chOff x="331225" y="2221250"/>
            <a:chExt cx="4449872" cy="2213650"/>
          </a:xfrm>
        </p:grpSpPr>
        <p:grpSp>
          <p:nvGrpSpPr>
            <p:cNvPr id="543" name="Google Shape;543;p51"/>
            <p:cNvGrpSpPr/>
            <p:nvPr/>
          </p:nvGrpSpPr>
          <p:grpSpPr>
            <a:xfrm>
              <a:off x="331225" y="2221250"/>
              <a:ext cx="4449872" cy="2181620"/>
              <a:chOff x="331225" y="2221250"/>
              <a:chExt cx="4449872" cy="2181620"/>
            </a:xfrm>
          </p:grpSpPr>
          <p:pic>
            <p:nvPicPr>
              <p:cNvPr id="544" name="Google Shape;544;p5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58580"/>
              <a:stretch/>
            </p:blipFill>
            <p:spPr>
              <a:xfrm>
                <a:off x="450950" y="3802685"/>
                <a:ext cx="4330146" cy="60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5" name="Google Shape;545;p5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39050"/>
              <a:stretch/>
            </p:blipFill>
            <p:spPr>
              <a:xfrm>
                <a:off x="331225" y="2332898"/>
                <a:ext cx="4422025" cy="1466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6" name="Google Shape;546;p51"/>
              <p:cNvPicPr preferRelativeResize="0"/>
              <p:nvPr/>
            </p:nvPicPr>
            <p:blipFill rotWithShape="1">
              <a:blip r:embed="rId6">
                <a:alphaModFix/>
              </a:blip>
              <a:srcRect b="65510" l="0" r="0" t="0"/>
              <a:stretch/>
            </p:blipFill>
            <p:spPr>
              <a:xfrm>
                <a:off x="341325" y="2221250"/>
                <a:ext cx="4422025" cy="830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47" name="Google Shape;547;p51"/>
            <p:cNvSpPr/>
            <p:nvPr/>
          </p:nvSpPr>
          <p:spPr>
            <a:xfrm>
              <a:off x="3853650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51"/>
            <p:cNvSpPr/>
            <p:nvPr/>
          </p:nvSpPr>
          <p:spPr>
            <a:xfrm>
              <a:off x="3241675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51"/>
            <p:cNvSpPr/>
            <p:nvPr/>
          </p:nvSpPr>
          <p:spPr>
            <a:xfrm>
              <a:off x="2661550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51"/>
            <p:cNvSpPr/>
            <p:nvPr/>
          </p:nvSpPr>
          <p:spPr>
            <a:xfrm>
              <a:off x="4413725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51"/>
            <p:cNvSpPr/>
            <p:nvPr/>
          </p:nvSpPr>
          <p:spPr>
            <a:xfrm>
              <a:off x="3801750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51"/>
            <p:cNvSpPr/>
            <p:nvPr/>
          </p:nvSpPr>
          <p:spPr>
            <a:xfrm>
              <a:off x="3221625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51"/>
            <p:cNvSpPr/>
            <p:nvPr/>
          </p:nvSpPr>
          <p:spPr>
            <a:xfrm>
              <a:off x="465150" y="3830475"/>
              <a:ext cx="9681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51"/>
            <p:cNvSpPr/>
            <p:nvPr/>
          </p:nvSpPr>
          <p:spPr>
            <a:xfrm>
              <a:off x="402575" y="3051325"/>
              <a:ext cx="9681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1711850" y="2531950"/>
              <a:ext cx="652800" cy="18708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51"/>
            <p:cNvSpPr/>
            <p:nvPr/>
          </p:nvSpPr>
          <p:spPr>
            <a:xfrm>
              <a:off x="2424975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51"/>
            <p:cNvSpPr/>
            <p:nvPr/>
          </p:nvSpPr>
          <p:spPr>
            <a:xfrm>
              <a:off x="3008188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51"/>
            <p:cNvSpPr/>
            <p:nvPr/>
          </p:nvSpPr>
          <p:spPr>
            <a:xfrm>
              <a:off x="3614250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4174338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60" name="Google Shape;560;p51"/>
          <p:cNvSpPr txBox="1"/>
          <p:nvPr>
            <p:ph idx="2" type="body"/>
          </p:nvPr>
        </p:nvSpPr>
        <p:spPr>
          <a:xfrm>
            <a:off x="4305625" y="2240575"/>
            <a:ext cx="4197900" cy="13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Placebo</a:t>
            </a:r>
            <a:r>
              <a:rPr lang="en"/>
              <a:t> vs </a:t>
            </a:r>
            <a:r>
              <a:rPr b="1" lang="en"/>
              <a:t>MMR</a:t>
            </a:r>
            <a:r>
              <a:rPr lang="en"/>
              <a:t> matched study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Moderate </a:t>
            </a:r>
            <a:r>
              <a:rPr b="1" lang="en">
                <a:solidFill>
                  <a:srgbClr val="F8766D"/>
                </a:solidFill>
              </a:rPr>
              <a:t>fever</a:t>
            </a:r>
            <a:r>
              <a:rPr lang="en"/>
              <a:t> peaked at </a:t>
            </a:r>
            <a:r>
              <a:rPr b="1" lang="en">
                <a:solidFill>
                  <a:srgbClr val="F8766D"/>
                </a:solidFill>
              </a:rPr>
              <a:t>day 9</a:t>
            </a:r>
            <a:endParaRPr b="1">
              <a:solidFill>
                <a:srgbClr val="F8766D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38.6 - 39.5 C (101.5 - 103.1 F)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n"/>
              <a:t>Generalized </a:t>
            </a:r>
            <a:r>
              <a:rPr b="1" lang="en">
                <a:solidFill>
                  <a:srgbClr val="159DA1"/>
                </a:solidFill>
              </a:rPr>
              <a:t>rash</a:t>
            </a:r>
            <a:r>
              <a:rPr lang="en">
                <a:solidFill>
                  <a:srgbClr val="159DA1"/>
                </a:solidFill>
              </a:rPr>
              <a:t> </a:t>
            </a:r>
            <a:r>
              <a:rPr lang="en"/>
              <a:t>peaked at </a:t>
            </a:r>
            <a:r>
              <a:rPr b="1" lang="en">
                <a:solidFill>
                  <a:srgbClr val="159DA1"/>
                </a:solidFill>
              </a:rPr>
              <a:t>day 11</a:t>
            </a:r>
            <a:endParaRPr b="1">
              <a:solidFill>
                <a:srgbClr val="159DA1"/>
              </a:solidFill>
            </a:endParaRPr>
          </a:p>
        </p:txBody>
      </p:sp>
      <p:sp>
        <p:nvSpPr>
          <p:cNvPr id="561" name="Google Shape;561;p51"/>
          <p:cNvSpPr/>
          <p:nvPr/>
        </p:nvSpPr>
        <p:spPr>
          <a:xfrm>
            <a:off x="4049525" y="1656100"/>
            <a:ext cx="4581300" cy="652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2" name="Google Shape;562;p51"/>
          <p:cNvSpPr/>
          <p:nvPr/>
        </p:nvSpPr>
        <p:spPr>
          <a:xfrm>
            <a:off x="5374525" y="3794175"/>
            <a:ext cx="3129000" cy="831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 distribution of symptom onset </a:t>
            </a:r>
            <a:r>
              <a:rPr i="1"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implies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that </a:t>
            </a:r>
            <a:r>
              <a:rPr b="1" lang="en">
                <a:solidFill>
                  <a:srgbClr val="F8766D"/>
                </a:solidFill>
                <a:latin typeface="Open Sans"/>
                <a:ea typeface="Open Sans"/>
                <a:cs typeface="Open Sans"/>
                <a:sym typeface="Open Sans"/>
              </a:rPr>
              <a:t>fever </a:t>
            </a:r>
            <a:r>
              <a:rPr b="1"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comes 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before </a:t>
            </a:r>
            <a:r>
              <a:rPr b="1" lang="en">
                <a:solidFill>
                  <a:srgbClr val="159DA1"/>
                </a:solidFill>
                <a:latin typeface="Open Sans"/>
                <a:ea typeface="Open Sans"/>
                <a:cs typeface="Open Sans"/>
                <a:sym typeface="Open Sans"/>
              </a:rPr>
              <a:t>rash</a:t>
            </a:r>
            <a:r>
              <a:rPr lang="en">
                <a:solidFill>
                  <a:srgbClr val="159DA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(similar to wild type measles)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51"/>
          <p:cNvSpPr/>
          <p:nvPr/>
        </p:nvSpPr>
        <p:spPr>
          <a:xfrm>
            <a:off x="638625" y="1179900"/>
            <a:ext cx="1809544" cy="1229475"/>
          </a:xfrm>
          <a:custGeom>
            <a:rect b="b" l="l" r="r" t="t"/>
            <a:pathLst>
              <a:path extrusionOk="0" h="49179" w="76635">
                <a:moveTo>
                  <a:pt x="0" y="46857"/>
                </a:moveTo>
                <a:cubicBezTo>
                  <a:pt x="7096" y="39052"/>
                  <a:pt x="29803" y="-363"/>
                  <a:pt x="42575" y="24"/>
                </a:cubicBezTo>
                <a:cubicBezTo>
                  <a:pt x="55348" y="411"/>
                  <a:pt x="70958" y="40987"/>
                  <a:pt x="76635" y="49179"/>
                </a:cubicBezTo>
              </a:path>
            </a:pathLst>
          </a:custGeom>
          <a:noFill/>
          <a:ln cap="flat" cmpd="sng" w="19050">
            <a:solidFill>
              <a:srgbClr val="F8766D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64" name="Google Shape;564;p51"/>
          <p:cNvSpPr/>
          <p:nvPr/>
        </p:nvSpPr>
        <p:spPr>
          <a:xfrm>
            <a:off x="1315950" y="1698500"/>
            <a:ext cx="1741812" cy="652801"/>
          </a:xfrm>
          <a:custGeom>
            <a:rect b="b" l="l" r="r" t="t"/>
            <a:pathLst>
              <a:path extrusionOk="0" h="28799" w="72765">
                <a:moveTo>
                  <a:pt x="0" y="28800"/>
                </a:moveTo>
                <a:cubicBezTo>
                  <a:pt x="4387" y="24607"/>
                  <a:pt x="17418" y="7963"/>
                  <a:pt x="26320" y="3641"/>
                </a:cubicBezTo>
                <a:cubicBezTo>
                  <a:pt x="35222" y="-681"/>
                  <a:pt x="45672" y="-1262"/>
                  <a:pt x="53413" y="2867"/>
                </a:cubicBezTo>
                <a:cubicBezTo>
                  <a:pt x="61154" y="6996"/>
                  <a:pt x="69540" y="24155"/>
                  <a:pt x="72765" y="28413"/>
                </a:cubicBezTo>
              </a:path>
            </a:pathLst>
          </a:custGeom>
          <a:noFill/>
          <a:ln cap="flat" cmpd="sng" w="19050">
            <a:solidFill>
              <a:srgbClr val="00BFC4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9" name="Google Shape;569;p52"/>
          <p:cNvCxnSpPr/>
          <p:nvPr/>
        </p:nvCxnSpPr>
        <p:spPr>
          <a:xfrm>
            <a:off x="7420650" y="2898200"/>
            <a:ext cx="103500" cy="26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0" name="Google Shape;570;p5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Reactions to MMR -</a:t>
            </a:r>
            <a:r>
              <a:rPr lang="en"/>
              <a:t> Timing of reactions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571" name="Google Shape;571;p52"/>
          <p:cNvSpPr/>
          <p:nvPr/>
        </p:nvSpPr>
        <p:spPr>
          <a:xfrm>
            <a:off x="4305625" y="1850275"/>
            <a:ext cx="4197900" cy="390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b="1" i="1" lang="en" sz="1300" u="sng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exactly</a:t>
            </a: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 do reactions occur?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52"/>
          <p:cNvSpPr txBox="1"/>
          <p:nvPr>
            <p:ph idx="2" type="body"/>
          </p:nvPr>
        </p:nvSpPr>
        <p:spPr>
          <a:xfrm>
            <a:off x="4305625" y="2240575"/>
            <a:ext cx="4197900" cy="13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622E"/>
                </a:solidFill>
              </a:rPr>
              <a:t>Placebo</a:t>
            </a:r>
            <a:r>
              <a:rPr lang="en"/>
              <a:t> vs </a:t>
            </a:r>
            <a:r>
              <a:rPr b="1" lang="en">
                <a:solidFill>
                  <a:srgbClr val="896110"/>
                </a:solidFill>
              </a:rPr>
              <a:t>MMR</a:t>
            </a:r>
            <a:r>
              <a:rPr lang="en"/>
              <a:t> matched study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Moderate fever</a:t>
            </a:r>
            <a:r>
              <a:rPr lang="en"/>
              <a:t> peaked at </a:t>
            </a:r>
            <a:r>
              <a:rPr b="1" lang="en">
                <a:solidFill>
                  <a:srgbClr val="DF382C"/>
                </a:solidFill>
              </a:rPr>
              <a:t>day 9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38.6 - 39.5 C (101.5 - 103.1 F)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n"/>
              <a:t>Generalized rash</a:t>
            </a:r>
            <a:r>
              <a:rPr lang="en"/>
              <a:t> peaked at </a:t>
            </a:r>
            <a:r>
              <a:rPr b="1" lang="en">
                <a:solidFill>
                  <a:srgbClr val="DF382C"/>
                </a:solidFill>
              </a:rPr>
              <a:t>day 11</a:t>
            </a:r>
            <a:endParaRPr b="1">
              <a:solidFill>
                <a:srgbClr val="DF382C"/>
              </a:solidFill>
            </a:endParaRPr>
          </a:p>
        </p:txBody>
      </p:sp>
      <p:sp>
        <p:nvSpPr>
          <p:cNvPr id="573" name="Google Shape;573;p52"/>
          <p:cNvSpPr/>
          <p:nvPr/>
        </p:nvSpPr>
        <p:spPr>
          <a:xfrm>
            <a:off x="4049525" y="1656100"/>
            <a:ext cx="4581300" cy="652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52"/>
          <p:cNvSpPr/>
          <p:nvPr/>
        </p:nvSpPr>
        <p:spPr>
          <a:xfrm>
            <a:off x="5374525" y="3794175"/>
            <a:ext cx="3129000" cy="831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Interestingly, MMR group had </a:t>
            </a:r>
            <a:r>
              <a:rPr b="1" i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lower rates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cough &amp;/or coryza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during this time (compared to placebo)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52"/>
          <p:cNvSpPr/>
          <p:nvPr/>
        </p:nvSpPr>
        <p:spPr>
          <a:xfrm>
            <a:off x="4400975" y="2308900"/>
            <a:ext cx="3487500" cy="1162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76" name="Google Shape;576;p52"/>
          <p:cNvGrpSpPr/>
          <p:nvPr/>
        </p:nvGrpSpPr>
        <p:grpSpPr>
          <a:xfrm>
            <a:off x="4116465" y="1767567"/>
            <a:ext cx="4663448" cy="1656854"/>
            <a:chOff x="4442350" y="491999"/>
            <a:chExt cx="4061175" cy="1442876"/>
          </a:xfrm>
        </p:grpSpPr>
        <p:pic>
          <p:nvPicPr>
            <p:cNvPr id="577" name="Google Shape;577;p52"/>
            <p:cNvPicPr preferRelativeResize="0"/>
            <p:nvPr/>
          </p:nvPicPr>
          <p:blipFill rotWithShape="1">
            <a:blip r:embed="rId5">
              <a:alphaModFix/>
            </a:blip>
            <a:srcRect b="30623" l="0" r="0" t="0"/>
            <a:stretch/>
          </p:blipFill>
          <p:spPr>
            <a:xfrm>
              <a:off x="4442350" y="491999"/>
              <a:ext cx="4061175" cy="144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" name="Google Shape;578;p52"/>
            <p:cNvSpPr/>
            <p:nvPr/>
          </p:nvSpPr>
          <p:spPr>
            <a:xfrm>
              <a:off x="6552775" y="1783375"/>
              <a:ext cx="1242000" cy="151500"/>
            </a:xfrm>
            <a:prstGeom prst="rect">
              <a:avLst/>
            </a:prstGeom>
            <a:solidFill>
              <a:srgbClr val="14A44D">
                <a:alpha val="25000"/>
              </a:srgbClr>
            </a:solidFill>
            <a:ln>
              <a:noFill/>
            </a:ln>
          </p:spPr>
          <p:txBody>
            <a:bodyPr anchorCtr="0" anchor="ctr" bIns="105000" lIns="105000" spcFirstLastPara="1" rIns="105000" wrap="square" tIns="105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7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52"/>
            <p:cNvSpPr/>
            <p:nvPr/>
          </p:nvSpPr>
          <p:spPr>
            <a:xfrm>
              <a:off x="6585750" y="784375"/>
              <a:ext cx="1209000" cy="195000"/>
            </a:xfrm>
            <a:prstGeom prst="rect">
              <a:avLst/>
            </a:prstGeom>
            <a:solidFill>
              <a:srgbClr val="14A44D">
                <a:alpha val="25000"/>
              </a:srgbClr>
            </a:solidFill>
            <a:ln>
              <a:noFill/>
            </a:ln>
          </p:spPr>
          <p:txBody>
            <a:bodyPr anchorCtr="0" anchor="ctr" bIns="105000" lIns="105000" spcFirstLastPara="1" rIns="105000" wrap="square" tIns="105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7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52"/>
            <p:cNvSpPr/>
            <p:nvPr/>
          </p:nvSpPr>
          <p:spPr>
            <a:xfrm>
              <a:off x="4503625" y="1271175"/>
              <a:ext cx="719400" cy="267600"/>
            </a:xfrm>
            <a:prstGeom prst="rect">
              <a:avLst/>
            </a:prstGeom>
            <a:solidFill>
              <a:srgbClr val="14A44D">
                <a:alpha val="25000"/>
              </a:srgbClr>
            </a:solidFill>
            <a:ln>
              <a:noFill/>
            </a:ln>
          </p:spPr>
          <p:txBody>
            <a:bodyPr anchorCtr="0" anchor="ctr" bIns="105000" lIns="105000" spcFirstLastPara="1" rIns="105000" wrap="square" tIns="105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7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81" name="Google Shape;581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225" y="1488775"/>
            <a:ext cx="3774300" cy="3257366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2"/>
          <p:cNvSpPr/>
          <p:nvPr/>
        </p:nvSpPr>
        <p:spPr>
          <a:xfrm>
            <a:off x="890075" y="4621950"/>
            <a:ext cx="812100" cy="124200"/>
          </a:xfrm>
          <a:prstGeom prst="rect">
            <a:avLst/>
          </a:prstGeom>
          <a:solidFill>
            <a:srgbClr val="14A44D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p52"/>
          <p:cNvSpPr/>
          <p:nvPr/>
        </p:nvSpPr>
        <p:spPr>
          <a:xfrm>
            <a:off x="349850" y="4008175"/>
            <a:ext cx="2276100" cy="267600"/>
          </a:xfrm>
          <a:prstGeom prst="rect">
            <a:avLst/>
          </a:prstGeom>
          <a:solidFill>
            <a:srgbClr val="14A44D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the scene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</a:t>
            </a:r>
            <a:r>
              <a:rPr b="1" lang="en"/>
              <a:t>Thursday afternoon</a:t>
            </a:r>
            <a:r>
              <a:rPr lang="en"/>
              <a:t> on the Khakoo service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list has been &gt;10 patients for the past 6 days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are finishing seeing the afternoon consults with the team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</a:t>
            </a:r>
            <a:r>
              <a:rPr b="1" lang="en"/>
              <a:t> 3:36pm</a:t>
            </a:r>
            <a:r>
              <a:rPr lang="en"/>
              <a:t>, a consult order comes in for “concern for meningitis”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At </a:t>
            </a:r>
            <a:r>
              <a:rPr b="1" lang="en">
                <a:solidFill>
                  <a:srgbClr val="DF382C"/>
                </a:solidFill>
              </a:rPr>
              <a:t>3:59pm</a:t>
            </a:r>
            <a:r>
              <a:rPr lang="en"/>
              <a:t>, a page comes in…</a:t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1527425" y="3111375"/>
            <a:ext cx="4780500" cy="16806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ED/07</a:t>
            </a:r>
            <a:endParaRPr sz="20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0" name="Google Shape;120;p17"/>
          <p:cNvGraphicFramePr/>
          <p:nvPr/>
        </p:nvGraphicFramePr>
        <p:xfrm>
          <a:off x="1621050" y="352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3326700"/>
                <a:gridCol w="1287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Reason for Consult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ro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the patient being discharged today?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 b="1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Provider Name &amp; Callback Number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175725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1" name="Google Shape;121;p17" title="Generated Image March 07, 2026 - 3_46PM.png"/>
          <p:cNvPicPr preferRelativeResize="0"/>
          <p:nvPr/>
        </p:nvPicPr>
        <p:blipFill rotWithShape="1">
          <a:blip r:embed="rId3">
            <a:alphaModFix/>
          </a:blip>
          <a:srcRect b="0" l="38089" r="33757" t="0"/>
          <a:stretch/>
        </p:blipFill>
        <p:spPr>
          <a:xfrm>
            <a:off x="7174650" y="498300"/>
            <a:ext cx="1963299" cy="46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7379750" y="58956"/>
            <a:ext cx="1553100" cy="39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AI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generated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content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(Nano Banana 2)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135900" y="632850"/>
            <a:ext cx="6525000" cy="1938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3"/>
          <p:cNvSpPr/>
          <p:nvPr/>
        </p:nvSpPr>
        <p:spPr>
          <a:xfrm>
            <a:off x="0" y="0"/>
            <a:ext cx="9168000" cy="732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p53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90" name="Google Shape;590;p53"/>
          <p:cNvPicPr preferRelativeResize="0"/>
          <p:nvPr/>
        </p:nvPicPr>
        <p:blipFill rotWithShape="1">
          <a:blip r:embed="rId3">
            <a:alphaModFix/>
          </a:blip>
          <a:srcRect b="1647" l="847" r="679" t="18417"/>
          <a:stretch/>
        </p:blipFill>
        <p:spPr>
          <a:xfrm>
            <a:off x="796200" y="0"/>
            <a:ext cx="77795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53"/>
          <p:cNvSpPr/>
          <p:nvPr/>
        </p:nvSpPr>
        <p:spPr>
          <a:xfrm>
            <a:off x="5314000" y="3114275"/>
            <a:ext cx="3774300" cy="930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53"/>
          <p:cNvSpPr/>
          <p:nvPr/>
        </p:nvSpPr>
        <p:spPr>
          <a:xfrm>
            <a:off x="4801425" y="3171150"/>
            <a:ext cx="2499900" cy="340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53"/>
          <p:cNvSpPr txBox="1"/>
          <p:nvPr/>
        </p:nvSpPr>
        <p:spPr>
          <a:xfrm>
            <a:off x="8239200" y="4758600"/>
            <a:ext cx="92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source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53"/>
          <p:cNvSpPr/>
          <p:nvPr/>
        </p:nvSpPr>
        <p:spPr>
          <a:xfrm>
            <a:off x="46075" y="20550"/>
            <a:ext cx="1832400" cy="6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Real (wild-type) measles course</a:t>
            </a:r>
            <a:endParaRPr sz="15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53"/>
          <p:cNvSpPr/>
          <p:nvPr/>
        </p:nvSpPr>
        <p:spPr>
          <a:xfrm>
            <a:off x="338025" y="3595650"/>
            <a:ext cx="2265000" cy="5844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53"/>
          <p:cNvSpPr/>
          <p:nvPr/>
        </p:nvSpPr>
        <p:spPr>
          <a:xfrm>
            <a:off x="180800" y="3171150"/>
            <a:ext cx="2499900" cy="5844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53"/>
          <p:cNvSpPr/>
          <p:nvPr/>
        </p:nvSpPr>
        <p:spPr>
          <a:xfrm>
            <a:off x="338025" y="3171150"/>
            <a:ext cx="4180800" cy="1671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4"/>
          <p:cNvSpPr/>
          <p:nvPr/>
        </p:nvSpPr>
        <p:spPr>
          <a:xfrm>
            <a:off x="0" y="0"/>
            <a:ext cx="9168000" cy="732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54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4" name="Google Shape;604;p54"/>
          <p:cNvPicPr preferRelativeResize="0"/>
          <p:nvPr/>
        </p:nvPicPr>
        <p:blipFill rotWithShape="1">
          <a:blip r:embed="rId3">
            <a:alphaModFix/>
          </a:blip>
          <a:srcRect b="1647" l="847" r="679" t="18417"/>
          <a:stretch/>
        </p:blipFill>
        <p:spPr>
          <a:xfrm>
            <a:off x="796200" y="0"/>
            <a:ext cx="77795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4"/>
          <p:cNvSpPr/>
          <p:nvPr/>
        </p:nvSpPr>
        <p:spPr>
          <a:xfrm>
            <a:off x="5314000" y="3114275"/>
            <a:ext cx="3774300" cy="930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p54"/>
          <p:cNvSpPr/>
          <p:nvPr/>
        </p:nvSpPr>
        <p:spPr>
          <a:xfrm>
            <a:off x="4801425" y="3171150"/>
            <a:ext cx="2499900" cy="340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54"/>
          <p:cNvSpPr txBox="1"/>
          <p:nvPr/>
        </p:nvSpPr>
        <p:spPr>
          <a:xfrm>
            <a:off x="8239200" y="4758600"/>
            <a:ext cx="92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source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p54"/>
          <p:cNvSpPr/>
          <p:nvPr/>
        </p:nvSpPr>
        <p:spPr>
          <a:xfrm>
            <a:off x="46075" y="20550"/>
            <a:ext cx="1832400" cy="6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Real (wild-type) measles course</a:t>
            </a:r>
            <a:endParaRPr sz="15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54"/>
          <p:cNvSpPr/>
          <p:nvPr/>
        </p:nvSpPr>
        <p:spPr>
          <a:xfrm>
            <a:off x="338025" y="3595650"/>
            <a:ext cx="2265000" cy="5844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0" name="Google Shape;610;p54"/>
          <p:cNvSpPr/>
          <p:nvPr/>
        </p:nvSpPr>
        <p:spPr>
          <a:xfrm>
            <a:off x="180800" y="3171150"/>
            <a:ext cx="2499900" cy="5844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1" name="Google Shape;611;p54"/>
          <p:cNvSpPr/>
          <p:nvPr/>
        </p:nvSpPr>
        <p:spPr>
          <a:xfrm>
            <a:off x="338025" y="3171150"/>
            <a:ext cx="4180800" cy="1671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2" name="Google Shape;612;p54"/>
          <p:cNvSpPr/>
          <p:nvPr/>
        </p:nvSpPr>
        <p:spPr>
          <a:xfrm>
            <a:off x="2859620" y="3124725"/>
            <a:ext cx="614230" cy="338720"/>
          </a:xfrm>
          <a:custGeom>
            <a:rect b="b" l="l" r="r" t="t"/>
            <a:pathLst>
              <a:path extrusionOk="0" h="49179" w="76635">
                <a:moveTo>
                  <a:pt x="0" y="46857"/>
                </a:moveTo>
                <a:cubicBezTo>
                  <a:pt x="7096" y="39052"/>
                  <a:pt x="29803" y="-363"/>
                  <a:pt x="42575" y="24"/>
                </a:cubicBezTo>
                <a:cubicBezTo>
                  <a:pt x="55348" y="411"/>
                  <a:pt x="70958" y="40987"/>
                  <a:pt x="76635" y="49179"/>
                </a:cubicBezTo>
              </a:path>
            </a:pathLst>
          </a:custGeom>
          <a:noFill/>
          <a:ln cap="flat" cmpd="sng" w="19050">
            <a:solidFill>
              <a:srgbClr val="F8766D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613" name="Google Shape;613;p54"/>
          <p:cNvSpPr/>
          <p:nvPr/>
        </p:nvSpPr>
        <p:spPr>
          <a:xfrm>
            <a:off x="3126450" y="3171150"/>
            <a:ext cx="1741812" cy="496495"/>
          </a:xfrm>
          <a:custGeom>
            <a:rect b="b" l="l" r="r" t="t"/>
            <a:pathLst>
              <a:path extrusionOk="0" h="28799" w="72765">
                <a:moveTo>
                  <a:pt x="0" y="28800"/>
                </a:moveTo>
                <a:cubicBezTo>
                  <a:pt x="4387" y="24607"/>
                  <a:pt x="17418" y="7963"/>
                  <a:pt x="26320" y="3641"/>
                </a:cubicBezTo>
                <a:cubicBezTo>
                  <a:pt x="35222" y="-681"/>
                  <a:pt x="45672" y="-1262"/>
                  <a:pt x="53413" y="2867"/>
                </a:cubicBezTo>
                <a:cubicBezTo>
                  <a:pt x="61154" y="6996"/>
                  <a:pt x="69540" y="24155"/>
                  <a:pt x="72765" y="28413"/>
                </a:cubicBezTo>
              </a:path>
            </a:pathLst>
          </a:custGeom>
          <a:noFill/>
          <a:ln cap="flat" cmpd="sng" w="19050">
            <a:solidFill>
              <a:srgbClr val="00BFC4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5"/>
          <p:cNvSpPr/>
          <p:nvPr/>
        </p:nvSpPr>
        <p:spPr>
          <a:xfrm>
            <a:off x="0" y="0"/>
            <a:ext cx="9168000" cy="732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p55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0" name="Google Shape;620;p55"/>
          <p:cNvPicPr preferRelativeResize="0"/>
          <p:nvPr/>
        </p:nvPicPr>
        <p:blipFill rotWithShape="1">
          <a:blip r:embed="rId3">
            <a:alphaModFix/>
          </a:blip>
          <a:srcRect b="1647" l="847" r="679" t="18417"/>
          <a:stretch/>
        </p:blipFill>
        <p:spPr>
          <a:xfrm>
            <a:off x="796200" y="0"/>
            <a:ext cx="77795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55"/>
          <p:cNvSpPr/>
          <p:nvPr/>
        </p:nvSpPr>
        <p:spPr>
          <a:xfrm>
            <a:off x="5314000" y="3114275"/>
            <a:ext cx="3774300" cy="930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55"/>
          <p:cNvSpPr/>
          <p:nvPr/>
        </p:nvSpPr>
        <p:spPr>
          <a:xfrm>
            <a:off x="4801425" y="3171150"/>
            <a:ext cx="2499900" cy="340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3" name="Google Shape;623;p55"/>
          <p:cNvSpPr/>
          <p:nvPr/>
        </p:nvSpPr>
        <p:spPr>
          <a:xfrm>
            <a:off x="338025" y="3595650"/>
            <a:ext cx="2265000" cy="5844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p55"/>
          <p:cNvSpPr/>
          <p:nvPr/>
        </p:nvSpPr>
        <p:spPr>
          <a:xfrm>
            <a:off x="180800" y="3171150"/>
            <a:ext cx="2499900" cy="5844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5" name="Google Shape;625;p55"/>
          <p:cNvSpPr/>
          <p:nvPr/>
        </p:nvSpPr>
        <p:spPr>
          <a:xfrm>
            <a:off x="338025" y="3171150"/>
            <a:ext cx="4180800" cy="1671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p55"/>
          <p:cNvSpPr/>
          <p:nvPr/>
        </p:nvSpPr>
        <p:spPr>
          <a:xfrm>
            <a:off x="5370275" y="58050"/>
            <a:ext cx="3718200" cy="26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Moderate </a:t>
            </a:r>
            <a:r>
              <a:rPr b="1" lang="en" sz="1300">
                <a:solidFill>
                  <a:srgbClr val="F8766D"/>
                </a:solidFill>
                <a:latin typeface="Open Sans"/>
                <a:ea typeface="Open Sans"/>
                <a:cs typeface="Open Sans"/>
                <a:sym typeface="Open Sans"/>
              </a:rPr>
              <a:t>fever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peaked at </a:t>
            </a:r>
            <a:r>
              <a:rPr b="1" lang="en" sz="1300">
                <a:solidFill>
                  <a:srgbClr val="F8766D"/>
                </a:solidFill>
                <a:latin typeface="Open Sans"/>
                <a:ea typeface="Open Sans"/>
                <a:cs typeface="Open Sans"/>
                <a:sym typeface="Open Sans"/>
              </a:rPr>
              <a:t>day 9</a:t>
            </a:r>
            <a:endParaRPr sz="1100">
              <a:solidFill>
                <a:srgbClr val="F8766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1300">
                <a:solidFill>
                  <a:srgbClr val="159DA1"/>
                </a:solidFill>
                <a:latin typeface="Open Sans"/>
                <a:ea typeface="Open Sans"/>
                <a:cs typeface="Open Sans"/>
                <a:sym typeface="Open Sans"/>
              </a:rPr>
              <a:t>Generalized rash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peaked at </a:t>
            </a:r>
            <a:r>
              <a:rPr b="1" lang="en" sz="1300">
                <a:solidFill>
                  <a:srgbClr val="159DA1"/>
                </a:solidFill>
                <a:latin typeface="Open Sans"/>
                <a:ea typeface="Open Sans"/>
                <a:cs typeface="Open Sans"/>
                <a:sym typeface="Open Sans"/>
              </a:rPr>
              <a:t>day 11</a:t>
            </a:r>
            <a:endParaRPr>
              <a:solidFill>
                <a:srgbClr val="159D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8" name="Google Shape;628;p55" title="R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1625" y="130400"/>
            <a:ext cx="3559050" cy="159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Google Shape;629;p55"/>
          <p:cNvCxnSpPr/>
          <p:nvPr/>
        </p:nvCxnSpPr>
        <p:spPr>
          <a:xfrm flipH="1">
            <a:off x="3160950" y="2070700"/>
            <a:ext cx="2383500" cy="676200"/>
          </a:xfrm>
          <a:prstGeom prst="bentConnector3">
            <a:avLst>
              <a:gd fmla="val 100273" name="adj1"/>
            </a:avLst>
          </a:prstGeom>
          <a:noFill/>
          <a:ln cap="flat" cmpd="sng" w="19050">
            <a:solidFill>
              <a:srgbClr val="F8766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0" name="Google Shape;630;p55"/>
          <p:cNvCxnSpPr/>
          <p:nvPr/>
        </p:nvCxnSpPr>
        <p:spPr>
          <a:xfrm flipH="1">
            <a:off x="3439500" y="2399700"/>
            <a:ext cx="2124300" cy="371100"/>
          </a:xfrm>
          <a:prstGeom prst="bentConnector3">
            <a:avLst>
              <a:gd fmla="val 100209" name="adj1"/>
            </a:avLst>
          </a:prstGeom>
          <a:noFill/>
          <a:ln cap="flat" cmpd="sng" w="19050">
            <a:solidFill>
              <a:srgbClr val="159DA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Red Book say?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636" name="Google Shape;636;p56"/>
          <p:cNvSpPr txBox="1"/>
          <p:nvPr>
            <p:ph idx="1" type="body"/>
          </p:nvPr>
        </p:nvSpPr>
        <p:spPr>
          <a:xfrm>
            <a:off x="729450" y="1393075"/>
            <a:ext cx="69147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MEASLES</a:t>
            </a:r>
            <a:endParaRPr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Bitter Black"/>
                <a:ea typeface="Bitter Black"/>
                <a:cs typeface="Bitter Black"/>
                <a:sym typeface="Bitter Black"/>
              </a:rPr>
              <a:t>Adverse Events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.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A body temperature of 39.4°C (</a:t>
            </a:r>
            <a:r>
              <a:rPr lang="en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103°F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) or higher develops in approximately </a:t>
            </a:r>
            <a:r>
              <a:rPr lang="en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5% to 15% of vaccine recipients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, usually between </a:t>
            </a:r>
            <a:r>
              <a:rPr lang="en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5 and 12 days after receipt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of MMR vaccine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637" name="Google Shape;63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5851" y="164499"/>
            <a:ext cx="1338601" cy="20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6"/>
          <p:cNvSpPr txBox="1"/>
          <p:nvPr/>
        </p:nvSpPr>
        <p:spPr>
          <a:xfrm>
            <a:off x="6821850" y="1393075"/>
            <a:ext cx="82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581</a:t>
            </a:r>
            <a:endParaRPr sz="1300"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cxnSp>
        <p:nvCxnSpPr>
          <p:cNvPr id="639" name="Google Shape;639;p56"/>
          <p:cNvCxnSpPr/>
          <p:nvPr/>
        </p:nvCxnSpPr>
        <p:spPr>
          <a:xfrm>
            <a:off x="858150" y="1777987"/>
            <a:ext cx="66573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Red Book say?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645" name="Google Shape;645;p57"/>
          <p:cNvSpPr txBox="1"/>
          <p:nvPr>
            <p:ph idx="1" type="body"/>
          </p:nvPr>
        </p:nvSpPr>
        <p:spPr>
          <a:xfrm>
            <a:off x="729450" y="1393075"/>
            <a:ext cx="69147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MEASLES</a:t>
            </a:r>
            <a:endParaRPr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  <a:latin typeface="Bitter Black"/>
                <a:ea typeface="Bitter Black"/>
                <a:cs typeface="Bitter Black"/>
                <a:sym typeface="Bitter Black"/>
              </a:rPr>
              <a:t>Adverse Events</a:t>
            </a:r>
            <a:r>
              <a:rPr b="1"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A body temperature of 39.4°C (103°F) or higher develops in approximately 5% to 15% of vaccine recipients, usually between 5 and 12 days after receipt of MMR vaccine;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fever generally </a:t>
            </a:r>
            <a:r>
              <a:rPr lang="en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lasts 1 to 2 days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but may last as long as 5 days. </a:t>
            </a:r>
            <a:r>
              <a:rPr lang="en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Most people with fever do not have other symptoms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.</a:t>
            </a:r>
            <a:endParaRPr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pic>
        <p:nvPicPr>
          <p:cNvPr id="646" name="Google Shape;64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5851" y="164499"/>
            <a:ext cx="1338601" cy="20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7"/>
          <p:cNvSpPr txBox="1"/>
          <p:nvPr/>
        </p:nvSpPr>
        <p:spPr>
          <a:xfrm>
            <a:off x="6821850" y="1393075"/>
            <a:ext cx="82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581</a:t>
            </a:r>
            <a:endParaRPr sz="1300"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cxnSp>
        <p:nvCxnSpPr>
          <p:cNvPr id="648" name="Google Shape;648;p57"/>
          <p:cNvCxnSpPr/>
          <p:nvPr/>
        </p:nvCxnSpPr>
        <p:spPr>
          <a:xfrm>
            <a:off x="858150" y="1777987"/>
            <a:ext cx="66573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Red Book say?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654" name="Google Shape;654;p58"/>
          <p:cNvSpPr txBox="1"/>
          <p:nvPr>
            <p:ph idx="1" type="body"/>
          </p:nvPr>
        </p:nvSpPr>
        <p:spPr>
          <a:xfrm>
            <a:off x="729450" y="1393075"/>
            <a:ext cx="69147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  <a:latin typeface="Bitter Light"/>
                <a:ea typeface="Bitter Light"/>
                <a:cs typeface="Bitter Light"/>
                <a:sym typeface="Bitter Light"/>
              </a:rPr>
              <a:t>MEASLES</a:t>
            </a:r>
            <a:endParaRPr>
              <a:solidFill>
                <a:srgbClr val="858585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  <a:latin typeface="Bitter Black"/>
                <a:ea typeface="Bitter Black"/>
                <a:cs typeface="Bitter Black"/>
                <a:sym typeface="Bitter Black"/>
              </a:rPr>
              <a:t>Adverse Events</a:t>
            </a:r>
            <a:r>
              <a:rPr b="1"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A body temperature of 39.4°C (103°F) or higher develops in approximately 5% to 15% of vaccine recipients, usually between 5 and 12 days after receipt of MMR vaccine; fever generally lasts 1 to 2 days but may last as long as 5 days. </a:t>
            </a:r>
            <a:r>
              <a:rPr lang="en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Most people with fever do not have other symptoms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  <a:r>
              <a:rPr b="1" lang="en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Transient rashes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 have been reported in approximately </a:t>
            </a:r>
            <a:r>
              <a:rPr b="1" lang="en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5% of vaccine recipients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. </a:t>
            </a:r>
            <a:endParaRPr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pic>
        <p:nvPicPr>
          <p:cNvPr id="655" name="Google Shape;65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5851" y="164499"/>
            <a:ext cx="1338601" cy="20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8"/>
          <p:cNvSpPr txBox="1"/>
          <p:nvPr/>
        </p:nvSpPr>
        <p:spPr>
          <a:xfrm>
            <a:off x="6821850" y="1393075"/>
            <a:ext cx="82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581</a:t>
            </a:r>
            <a:endParaRPr sz="1300"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cxnSp>
        <p:nvCxnSpPr>
          <p:cNvPr id="657" name="Google Shape;657;p58"/>
          <p:cNvCxnSpPr/>
          <p:nvPr/>
        </p:nvCxnSpPr>
        <p:spPr>
          <a:xfrm>
            <a:off x="858150" y="1777987"/>
            <a:ext cx="66573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Red Book say?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663" name="Google Shape;663;p59"/>
          <p:cNvSpPr txBox="1"/>
          <p:nvPr>
            <p:ph idx="1" type="body"/>
          </p:nvPr>
        </p:nvSpPr>
        <p:spPr>
          <a:xfrm>
            <a:off x="729450" y="1393075"/>
            <a:ext cx="6914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latin typeface="Bitter Light"/>
                <a:ea typeface="Bitter Light"/>
                <a:cs typeface="Bitter Light"/>
                <a:sym typeface="Bitter Light"/>
              </a:rPr>
              <a:t>MEASLES</a:t>
            </a:r>
            <a:endParaRPr>
              <a:solidFill>
                <a:srgbClr val="9E9E9E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595959"/>
                </a:solidFill>
                <a:latin typeface="Bitter"/>
                <a:ea typeface="Bitter"/>
                <a:cs typeface="Bitter"/>
                <a:sym typeface="Bitter"/>
              </a:rPr>
              <a:t>Rates of most local and systemic adverse events for children immunized with </a:t>
            </a:r>
            <a:r>
              <a:rPr b="1"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MMRV</a:t>
            </a:r>
            <a:r>
              <a:rPr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>
                <a:solidFill>
                  <a:srgbClr val="595959"/>
                </a:solidFill>
                <a:latin typeface="Bitter"/>
                <a:ea typeface="Bitter"/>
                <a:cs typeface="Bitter"/>
                <a:sym typeface="Bitter"/>
              </a:rPr>
              <a:t>vaccine are comparable with rates for children immunized with </a:t>
            </a:r>
            <a:r>
              <a:rPr b="1"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MMR</a:t>
            </a:r>
            <a:r>
              <a:rPr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>
                <a:solidFill>
                  <a:srgbClr val="595959"/>
                </a:solidFill>
                <a:latin typeface="Bitter"/>
                <a:ea typeface="Bitter"/>
                <a:cs typeface="Bitter"/>
                <a:sym typeface="Bitter"/>
              </a:rPr>
              <a:t>and</a:t>
            </a:r>
            <a:r>
              <a:rPr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varicella vaccines</a:t>
            </a:r>
            <a:r>
              <a:rPr lang="en">
                <a:solidFill>
                  <a:srgbClr val="595959"/>
                </a:solidFill>
                <a:latin typeface="Bitter"/>
                <a:ea typeface="Bitter"/>
                <a:cs typeface="Bitter"/>
                <a:sym typeface="Bitter"/>
              </a:rPr>
              <a:t> administered concomitantly. However, recipients of a </a:t>
            </a:r>
            <a:r>
              <a:rPr b="1" lang="en">
                <a:solidFill>
                  <a:srgbClr val="8E44AD"/>
                </a:solidFill>
                <a:latin typeface="Bitter"/>
                <a:ea typeface="Bitter"/>
                <a:cs typeface="Bitter"/>
                <a:sym typeface="Bitter"/>
              </a:rPr>
              <a:t>first dose of MMRV</a:t>
            </a:r>
            <a:r>
              <a:rPr lang="en">
                <a:solidFill>
                  <a:srgbClr val="595959"/>
                </a:solidFill>
                <a:latin typeface="Bitter"/>
                <a:ea typeface="Bitter"/>
                <a:cs typeface="Bitter"/>
                <a:sym typeface="Bitter"/>
              </a:rPr>
              <a:t> vaccine have a </a:t>
            </a:r>
            <a:r>
              <a:rPr b="1" lang="en">
                <a:solidFill>
                  <a:srgbClr val="8E44AD"/>
                </a:solidFill>
                <a:latin typeface="Bitter"/>
                <a:ea typeface="Bitter"/>
                <a:cs typeface="Bitter"/>
                <a:sym typeface="Bitter"/>
              </a:rPr>
              <a:t>greater rate of fever 102°F</a:t>
            </a:r>
            <a:r>
              <a:rPr lang="en">
                <a:solidFill>
                  <a:srgbClr val="595959"/>
                </a:solidFill>
                <a:latin typeface="Bitter"/>
                <a:ea typeface="Bitter"/>
                <a:cs typeface="Bitter"/>
                <a:sym typeface="Bitter"/>
              </a:rPr>
              <a:t> (38.9°C) or higher than do recipients of MMR and varicella vaccine administered concomitantly (22% vs 15%, respectively).</a:t>
            </a:r>
            <a:endParaRPr>
              <a:solidFill>
                <a:srgbClr val="59595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664" name="Google Shape;66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5851" y="164499"/>
            <a:ext cx="1338601" cy="20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9"/>
          <p:cNvSpPr txBox="1"/>
          <p:nvPr/>
        </p:nvSpPr>
        <p:spPr>
          <a:xfrm>
            <a:off x="6821850" y="1393075"/>
            <a:ext cx="82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582</a:t>
            </a:r>
            <a:endParaRPr sz="1300"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cxnSp>
        <p:nvCxnSpPr>
          <p:cNvPr id="666" name="Google Shape;666;p59"/>
          <p:cNvCxnSpPr/>
          <p:nvPr/>
        </p:nvCxnSpPr>
        <p:spPr>
          <a:xfrm>
            <a:off x="858150" y="1777987"/>
            <a:ext cx="66573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MMRV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,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672" name="Google Shape;672;p60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E44AD"/>
                </a:solidFill>
              </a:rPr>
              <a:t>MMRV</a:t>
            </a:r>
            <a:r>
              <a:rPr lang="en"/>
              <a:t> is more likely to </a:t>
            </a:r>
            <a:r>
              <a:rPr b="1" lang="en"/>
              <a:t>cause fevers</a:t>
            </a:r>
            <a:r>
              <a:rPr lang="en"/>
              <a:t> compared to </a:t>
            </a:r>
            <a:r>
              <a:rPr b="1" lang="en">
                <a:solidFill>
                  <a:srgbClr val="896110"/>
                </a:solidFill>
              </a:rPr>
              <a:t>MMR + varicella</a:t>
            </a:r>
            <a:r>
              <a:rPr lang="en"/>
              <a:t> (given at </a:t>
            </a:r>
            <a:r>
              <a:rPr lang="en"/>
              <a:t>separate</a:t>
            </a:r>
            <a:r>
              <a:rPr lang="en"/>
              <a:t> sites)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6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</a:t>
            </a:r>
            <a:r>
              <a:rPr b="1" lang="en">
                <a:solidFill>
                  <a:srgbClr val="8E44AD"/>
                </a:solidFill>
              </a:rPr>
              <a:t>combo vaccine</a:t>
            </a:r>
            <a:r>
              <a:rPr lang="en"/>
              <a:t> (MMRV) is also more </a:t>
            </a:r>
            <a:r>
              <a:rPr lang="en"/>
              <a:t>likely</a:t>
            </a:r>
            <a:r>
              <a:rPr lang="en"/>
              <a:t> to cause a </a:t>
            </a:r>
            <a:r>
              <a:rPr b="1" lang="en">
                <a:solidFill>
                  <a:srgbClr val="DF382C"/>
                </a:solidFill>
              </a:rPr>
              <a:t>measles-like rash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DF38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3" name="Google Shape;673;p60" title="Rplo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9599" y="3069518"/>
            <a:ext cx="5504800" cy="20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MMRV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,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679" name="Google Shape;679;p61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E44AD"/>
                </a:solidFill>
              </a:rPr>
              <a:t>MMRV</a:t>
            </a:r>
            <a:r>
              <a:rPr lang="en"/>
              <a:t> is more likely to </a:t>
            </a:r>
            <a:r>
              <a:rPr b="1" lang="en"/>
              <a:t>cause fevers</a:t>
            </a:r>
            <a:r>
              <a:rPr lang="en"/>
              <a:t> compared to </a:t>
            </a:r>
            <a:r>
              <a:rPr b="1" lang="en">
                <a:solidFill>
                  <a:srgbClr val="896110"/>
                </a:solidFill>
              </a:rPr>
              <a:t>MMR + varicella</a:t>
            </a:r>
            <a:r>
              <a:rPr lang="en"/>
              <a:t> (given at separate sites)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6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</a:t>
            </a:r>
            <a:r>
              <a:rPr b="1" lang="en">
                <a:solidFill>
                  <a:srgbClr val="8E44AD"/>
                </a:solidFill>
              </a:rPr>
              <a:t>combo vaccine</a:t>
            </a:r>
            <a:r>
              <a:rPr lang="en"/>
              <a:t> (MMRV) is also more likely to cause a </a:t>
            </a:r>
            <a:r>
              <a:rPr b="1" lang="en">
                <a:solidFill>
                  <a:srgbClr val="DF382C"/>
                </a:solidFill>
              </a:rPr>
              <a:t>measles-like rash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 </a:t>
            </a:r>
            <a:r>
              <a:rPr b="1" lang="en">
                <a:solidFill>
                  <a:srgbClr val="8E44AD"/>
                </a:solidFill>
              </a:rPr>
              <a:t>MMRV</a:t>
            </a:r>
            <a:r>
              <a:rPr lang="en"/>
              <a:t> trials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6"/>
              </a:rPr>
              <a:t>4</a:t>
            </a:r>
            <a:r>
              <a:rPr lang="en"/>
              <a:t>], </a:t>
            </a:r>
            <a:r>
              <a:rPr b="1" lang="en"/>
              <a:t>measles-like rash</a:t>
            </a:r>
            <a:r>
              <a:rPr lang="en"/>
              <a:t> and </a:t>
            </a:r>
            <a:r>
              <a:rPr b="1" lang="en"/>
              <a:t>fevers</a:t>
            </a:r>
            <a:r>
              <a:rPr lang="en"/>
              <a:t> were associated with </a:t>
            </a:r>
            <a:r>
              <a:rPr b="1" lang="en">
                <a:solidFill>
                  <a:srgbClr val="DF382C"/>
                </a:solidFill>
              </a:rPr>
              <a:t>stronger post-vaccination measles titers</a:t>
            </a:r>
            <a:r>
              <a:rPr lang="en"/>
              <a:t>, perhaps due to increased local viral replication</a:t>
            </a:r>
            <a:endParaRPr b="1">
              <a:solidFill>
                <a:srgbClr val="DF38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0" name="Google Shape;680;p61" title="Rplo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19599" y="3069518"/>
            <a:ext cx="5504800" cy="20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61"/>
          <p:cNvSpPr/>
          <p:nvPr/>
        </p:nvSpPr>
        <p:spPr>
          <a:xfrm>
            <a:off x="729450" y="1393075"/>
            <a:ext cx="7621200" cy="68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61"/>
          <p:cNvSpPr/>
          <p:nvPr/>
        </p:nvSpPr>
        <p:spPr>
          <a:xfrm>
            <a:off x="988300" y="3016250"/>
            <a:ext cx="7621200" cy="2064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MMRV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,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688" name="Google Shape;688;p62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CCCC"/>
                </a:solidFill>
              </a:rPr>
              <a:t>MMRV</a:t>
            </a:r>
            <a:r>
              <a:rPr lang="en">
                <a:solidFill>
                  <a:srgbClr val="CCCCCC"/>
                </a:solidFill>
              </a:rPr>
              <a:t> is more likely to </a:t>
            </a:r>
            <a:r>
              <a:rPr b="1" lang="en">
                <a:solidFill>
                  <a:srgbClr val="CCCCCC"/>
                </a:solidFill>
              </a:rPr>
              <a:t>cause fevers</a:t>
            </a:r>
            <a:r>
              <a:rPr lang="en">
                <a:solidFill>
                  <a:srgbClr val="CCCCCC"/>
                </a:solidFill>
              </a:rPr>
              <a:t> compared to </a:t>
            </a:r>
            <a:r>
              <a:rPr b="1" lang="en">
                <a:solidFill>
                  <a:srgbClr val="CCCCCC"/>
                </a:solidFill>
              </a:rPr>
              <a:t>MMR + varicella</a:t>
            </a:r>
            <a:r>
              <a:rPr lang="en">
                <a:solidFill>
                  <a:srgbClr val="CCCCCC"/>
                </a:solidFill>
              </a:rPr>
              <a:t> (given at separate sites) [</a:t>
            </a:r>
            <a:r>
              <a:rPr b="1" lang="en">
                <a:solidFill>
                  <a:srgbClr val="CCCCCC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r>
              <a:rPr lang="en">
                <a:solidFill>
                  <a:srgbClr val="CCCCCC"/>
                </a:solidFill>
              </a:rPr>
              <a:t>]</a:t>
            </a:r>
            <a:endParaRPr>
              <a:solidFill>
                <a:srgbClr val="CCCCCC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CCCCCC"/>
              </a:buClr>
              <a:buSzPts val="1300"/>
              <a:buChar char="●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b="1" lang="en">
                <a:solidFill>
                  <a:srgbClr val="CCCCCC"/>
                </a:solidFill>
              </a:rPr>
              <a:t>combo vaccine</a:t>
            </a:r>
            <a:r>
              <a:rPr lang="en">
                <a:solidFill>
                  <a:srgbClr val="CCCCCC"/>
                </a:solidFill>
              </a:rPr>
              <a:t> (MMRV) is also more likely to cause a </a:t>
            </a:r>
            <a:r>
              <a:rPr b="1" lang="en"/>
              <a:t>measles-like rash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●"/>
            </a:pPr>
            <a:r>
              <a:rPr lang="en">
                <a:solidFill>
                  <a:srgbClr val="CCCCCC"/>
                </a:solidFill>
              </a:rPr>
              <a:t>In the </a:t>
            </a:r>
            <a:r>
              <a:rPr b="1" lang="en">
                <a:solidFill>
                  <a:srgbClr val="CCCCCC"/>
                </a:solidFill>
              </a:rPr>
              <a:t>MMRV</a:t>
            </a:r>
            <a:r>
              <a:rPr lang="en">
                <a:solidFill>
                  <a:srgbClr val="CCCCCC"/>
                </a:solidFill>
              </a:rPr>
              <a:t> trials [</a:t>
            </a:r>
            <a:r>
              <a:rPr b="1" lang="en">
                <a:solidFill>
                  <a:srgbClr val="CCCCCC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>
                <a:solidFill>
                  <a:srgbClr val="CCCCCC"/>
                </a:solidFill>
              </a:rPr>
              <a:t>], </a:t>
            </a:r>
            <a:r>
              <a:rPr b="1" lang="en">
                <a:solidFill>
                  <a:srgbClr val="2F2F2F"/>
                </a:solidFill>
              </a:rPr>
              <a:t>measles-like rash</a:t>
            </a:r>
            <a:r>
              <a:rPr lang="en">
                <a:solidFill>
                  <a:srgbClr val="CCCCCC"/>
                </a:solidFill>
              </a:rPr>
              <a:t> and </a:t>
            </a:r>
            <a:r>
              <a:rPr b="1" lang="en">
                <a:solidFill>
                  <a:srgbClr val="CCCCCC"/>
                </a:solidFill>
              </a:rPr>
              <a:t>fevers</a:t>
            </a:r>
            <a:r>
              <a:rPr lang="en">
                <a:solidFill>
                  <a:srgbClr val="CCCCCC"/>
                </a:solidFill>
              </a:rPr>
              <a:t> were associated with </a:t>
            </a:r>
            <a:r>
              <a:rPr b="1" lang="en">
                <a:solidFill>
                  <a:srgbClr val="CCCCCC"/>
                </a:solidFill>
              </a:rPr>
              <a:t>stronger post-vaccination measles titers</a:t>
            </a:r>
            <a:r>
              <a:rPr lang="en">
                <a:solidFill>
                  <a:srgbClr val="CCCCCC"/>
                </a:solidFill>
              </a:rPr>
              <a:t>, perhaps due to increased local viral replication</a:t>
            </a:r>
            <a:endParaRPr b="1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9" name="Google Shape;689;p62" title="Rplo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19599" y="3069518"/>
            <a:ext cx="5504800" cy="20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62"/>
          <p:cNvSpPr/>
          <p:nvPr/>
        </p:nvSpPr>
        <p:spPr>
          <a:xfrm>
            <a:off x="671400" y="556800"/>
            <a:ext cx="2396100" cy="68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62"/>
          <p:cNvSpPr/>
          <p:nvPr/>
        </p:nvSpPr>
        <p:spPr>
          <a:xfrm>
            <a:off x="988300" y="3016250"/>
            <a:ext cx="7621200" cy="2064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62"/>
          <p:cNvSpPr/>
          <p:nvPr/>
        </p:nvSpPr>
        <p:spPr>
          <a:xfrm>
            <a:off x="988300" y="3016250"/>
            <a:ext cx="7621200" cy="2064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62"/>
          <p:cNvSpPr/>
          <p:nvPr/>
        </p:nvSpPr>
        <p:spPr>
          <a:xfrm>
            <a:off x="988300" y="3016250"/>
            <a:ext cx="7621200" cy="2064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62"/>
          <p:cNvSpPr/>
          <p:nvPr/>
        </p:nvSpPr>
        <p:spPr>
          <a:xfrm>
            <a:off x="671400" y="556800"/>
            <a:ext cx="2396100" cy="687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5" name="Google Shape;695;p62"/>
          <p:cNvSpPr/>
          <p:nvPr/>
        </p:nvSpPr>
        <p:spPr>
          <a:xfrm>
            <a:off x="624250" y="3166525"/>
            <a:ext cx="3884700" cy="13620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“Measles-like rash”</a:t>
            </a:r>
            <a:endParaRPr sz="15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At this point, I’ve come across a few places in the literature that describe “</a:t>
            </a:r>
            <a:r>
              <a:rPr b="1"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measles-like rash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”, 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including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5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pre-RFK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b="1"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CDC/ACIP documents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b="1" lang="en" sz="15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8"/>
              </a:rPr>
              <a:t>1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2010]</a:t>
            </a:r>
            <a:endParaRPr sz="15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6" name="Google Shape;696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59275" y="4054326"/>
            <a:ext cx="4238525" cy="8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0438" y="2934275"/>
            <a:ext cx="4316200" cy="761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(per the ED/MyChart)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729450" y="1393075"/>
            <a:ext cx="76887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</a:t>
            </a:r>
            <a:r>
              <a:rPr b="1" lang="en">
                <a:solidFill>
                  <a:srgbClr val="2D6987"/>
                </a:solidFill>
              </a:rPr>
              <a:t> y/o F</a:t>
            </a:r>
            <a:r>
              <a:rPr lang="en"/>
              <a:t> with no PMH p/w </a:t>
            </a:r>
            <a:r>
              <a:rPr b="1" lang="en">
                <a:solidFill>
                  <a:srgbClr val="DC4C64"/>
                </a:solidFill>
              </a:rPr>
              <a:t>concern for measles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…am I starting to flirt with anti-vax?</a:t>
            </a:r>
            <a:endParaRPr/>
          </a:p>
        </p:txBody>
      </p:sp>
      <p:sp>
        <p:nvSpPr>
          <p:cNvPr id="703" name="Google Shape;703;p63"/>
          <p:cNvSpPr txBox="1"/>
          <p:nvPr>
            <p:ph idx="1" type="body"/>
          </p:nvPr>
        </p:nvSpPr>
        <p:spPr>
          <a:xfrm>
            <a:off x="729450" y="1393075"/>
            <a:ext cx="76887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I talked to my friend who is a </a:t>
            </a:r>
            <a:r>
              <a:rPr b="1" lang="en"/>
              <a:t>general pediatrician</a:t>
            </a:r>
            <a:r>
              <a:rPr lang="en"/>
              <a:t>…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4" name="Google Shape;704;p63"/>
          <p:cNvPicPr preferRelativeResize="0"/>
          <p:nvPr/>
        </p:nvPicPr>
        <p:blipFill rotWithShape="1">
          <a:blip r:embed="rId3">
            <a:alphaModFix/>
          </a:blip>
          <a:srcRect b="0" l="0" r="0" t="17682"/>
          <a:stretch/>
        </p:blipFill>
        <p:spPr>
          <a:xfrm>
            <a:off x="5379950" y="2237100"/>
            <a:ext cx="3665175" cy="26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63"/>
          <p:cNvSpPr/>
          <p:nvPr/>
        </p:nvSpPr>
        <p:spPr>
          <a:xfrm>
            <a:off x="6241150" y="413950"/>
            <a:ext cx="2902800" cy="979200"/>
          </a:xfrm>
          <a:prstGeom prst="cloudCallout">
            <a:avLst>
              <a:gd fmla="val -36666" name="adj1"/>
              <a:gd fmla="val 68799" name="adj2"/>
            </a:avLst>
          </a:prstGeom>
          <a:solidFill>
            <a:srgbClr val="2F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Maybe MMR causes measles…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…am I starting to flirt with anti-vax?</a:t>
            </a:r>
            <a:endParaRPr/>
          </a:p>
        </p:txBody>
      </p:sp>
      <p:pic>
        <p:nvPicPr>
          <p:cNvPr id="711" name="Google Shape;711;p64"/>
          <p:cNvPicPr preferRelativeResize="0"/>
          <p:nvPr/>
        </p:nvPicPr>
        <p:blipFill rotWithShape="1">
          <a:blip r:embed="rId3">
            <a:alphaModFix/>
          </a:blip>
          <a:srcRect b="0" l="0" r="0" t="17682"/>
          <a:stretch/>
        </p:blipFill>
        <p:spPr>
          <a:xfrm>
            <a:off x="5379950" y="2237100"/>
            <a:ext cx="3665175" cy="26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64"/>
          <p:cNvSpPr/>
          <p:nvPr/>
        </p:nvSpPr>
        <p:spPr>
          <a:xfrm>
            <a:off x="5430375" y="2177150"/>
            <a:ext cx="3665100" cy="2903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64"/>
          <p:cNvSpPr txBox="1"/>
          <p:nvPr>
            <p:ph idx="1" type="body"/>
          </p:nvPr>
        </p:nvSpPr>
        <p:spPr>
          <a:xfrm>
            <a:off x="729450" y="1393075"/>
            <a:ext cx="76887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I talked to my friend who is a </a:t>
            </a:r>
            <a:r>
              <a:rPr b="1" lang="en"/>
              <a:t>general pediatrician</a:t>
            </a:r>
            <a:r>
              <a:rPr lang="en"/>
              <a:t>…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Rash after the MMR vaccine is one of those “</a:t>
            </a:r>
            <a:r>
              <a:rPr i="1" lang="en"/>
              <a:t>clinical experience</a:t>
            </a:r>
            <a:r>
              <a:rPr lang="en"/>
              <a:t>” things that you learn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3B71CA"/>
                </a:solidFill>
              </a:rPr>
              <a:t>Kids like to get rashes</a:t>
            </a:r>
            <a:r>
              <a:rPr lang="en"/>
              <a:t> (pediatrics doesn’t get as excited for rashes as we do)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64"/>
          <p:cNvSpPr/>
          <p:nvPr/>
        </p:nvSpPr>
        <p:spPr>
          <a:xfrm>
            <a:off x="6241150" y="413950"/>
            <a:ext cx="2902800" cy="979200"/>
          </a:xfrm>
          <a:prstGeom prst="cloudCallout">
            <a:avLst>
              <a:gd fmla="val -36666" name="adj1"/>
              <a:gd fmla="val 68799" name="adj2"/>
            </a:avLst>
          </a:prstGeom>
          <a:solidFill>
            <a:srgbClr val="2F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Maybe MMR causes measles…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…am I starting to flirt with anti-vax?</a:t>
            </a:r>
            <a:endParaRPr/>
          </a:p>
        </p:txBody>
      </p:sp>
      <p:sp>
        <p:nvSpPr>
          <p:cNvPr id="720" name="Google Shape;720;p65"/>
          <p:cNvSpPr txBox="1"/>
          <p:nvPr>
            <p:ph idx="1" type="body"/>
          </p:nvPr>
        </p:nvSpPr>
        <p:spPr>
          <a:xfrm>
            <a:off x="729450" y="1393075"/>
            <a:ext cx="76887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I talked to my friend who is a </a:t>
            </a:r>
            <a:r>
              <a:rPr b="1" lang="en"/>
              <a:t>general pediatrician</a:t>
            </a:r>
            <a:r>
              <a:rPr lang="en"/>
              <a:t>…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Rash after the MMR vaccine is one of those “</a:t>
            </a:r>
            <a:r>
              <a:rPr i="1" lang="en"/>
              <a:t>clinical experience</a:t>
            </a:r>
            <a:r>
              <a:rPr lang="en"/>
              <a:t>” things that you learn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3B71CA"/>
                </a:solidFill>
              </a:rPr>
              <a:t>Kids like to get rashes</a:t>
            </a:r>
            <a:r>
              <a:rPr lang="en"/>
              <a:t> (pediatrics doesn’t get as excited for rashes as we do)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She’s still early in practice, so they </a:t>
            </a:r>
            <a:r>
              <a:rPr b="1" lang="en" u="sng"/>
              <a:t>could not</a:t>
            </a:r>
            <a:r>
              <a:rPr lang="en"/>
              <a:t> reliably tell me </a:t>
            </a:r>
            <a:r>
              <a:rPr b="1" lang="en">
                <a:solidFill>
                  <a:srgbClr val="DF382C"/>
                </a:solidFill>
              </a:rPr>
              <a:t>what the rash looks like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She thinks the rash looks like “</a:t>
            </a:r>
            <a:r>
              <a:rPr b="1" lang="en">
                <a:solidFill>
                  <a:srgbClr val="896110"/>
                </a:solidFill>
              </a:rPr>
              <a:t>mild measles</a:t>
            </a:r>
            <a:r>
              <a:rPr lang="en"/>
              <a:t>” but she’s not peds-ID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65"/>
          <p:cNvSpPr/>
          <p:nvPr/>
        </p:nvSpPr>
        <p:spPr>
          <a:xfrm>
            <a:off x="729450" y="1309600"/>
            <a:ext cx="7398600" cy="993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…am I starting to flirt with anti-vax?</a:t>
            </a:r>
            <a:endParaRPr/>
          </a:p>
        </p:txBody>
      </p:sp>
      <p:sp>
        <p:nvSpPr>
          <p:cNvPr id="727" name="Google Shape;727;p66"/>
          <p:cNvSpPr txBox="1"/>
          <p:nvPr>
            <p:ph idx="1" type="body"/>
          </p:nvPr>
        </p:nvSpPr>
        <p:spPr>
          <a:xfrm>
            <a:off x="729450" y="1393075"/>
            <a:ext cx="76887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I talked to my friend who is a </a:t>
            </a:r>
            <a:r>
              <a:rPr b="1" lang="en"/>
              <a:t>general pediatrician</a:t>
            </a:r>
            <a:r>
              <a:rPr lang="en"/>
              <a:t>…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Rash after the MMR vaccine is one of those “</a:t>
            </a:r>
            <a:r>
              <a:rPr i="1" lang="en"/>
              <a:t>clinical experience</a:t>
            </a:r>
            <a:r>
              <a:rPr lang="en"/>
              <a:t>” things that you learn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3B71CA"/>
                </a:solidFill>
              </a:rPr>
              <a:t>Kids like to get rashes</a:t>
            </a:r>
            <a:r>
              <a:rPr lang="en"/>
              <a:t> (pediatrics doesn’t get as excited for rashes as we do)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She’s still early in practice, so they </a:t>
            </a:r>
            <a:r>
              <a:rPr b="1" lang="en" u="sng"/>
              <a:t>could not</a:t>
            </a:r>
            <a:r>
              <a:rPr lang="en"/>
              <a:t> reliably tell me </a:t>
            </a:r>
            <a:r>
              <a:rPr b="1" lang="en">
                <a:solidFill>
                  <a:srgbClr val="DF382C"/>
                </a:solidFill>
              </a:rPr>
              <a:t>what the rash looks like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She thinks the rash looks like “</a:t>
            </a:r>
            <a:r>
              <a:rPr b="1" lang="en">
                <a:solidFill>
                  <a:srgbClr val="896110"/>
                </a:solidFill>
              </a:rPr>
              <a:t>mild measles</a:t>
            </a:r>
            <a:r>
              <a:rPr lang="en"/>
              <a:t>” but she’s not peds-ID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I was able to find the </a:t>
            </a:r>
            <a:r>
              <a:rPr b="1" lang="en"/>
              <a:t>“pubmed” terms</a:t>
            </a:r>
            <a:r>
              <a:rPr lang="en"/>
              <a:t> describing the rash following the MMR vaccine: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MMR vaccine exanthem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Vaccine-associated rash illness</a:t>
            </a:r>
            <a:r>
              <a:rPr lang="en"/>
              <a:t> (</a:t>
            </a:r>
            <a:r>
              <a:rPr b="1" lang="en">
                <a:solidFill>
                  <a:srgbClr val="DF382C"/>
                </a:solidFill>
              </a:rPr>
              <a:t>VARI</a:t>
            </a:r>
            <a:r>
              <a:rPr lang="en"/>
              <a:t>)</a:t>
            </a:r>
            <a:endParaRPr/>
          </a:p>
        </p:txBody>
      </p:sp>
      <p:sp>
        <p:nvSpPr>
          <p:cNvPr id="728" name="Google Shape;728;p66"/>
          <p:cNvSpPr/>
          <p:nvPr/>
        </p:nvSpPr>
        <p:spPr>
          <a:xfrm>
            <a:off x="5268525" y="3601950"/>
            <a:ext cx="2937000" cy="8976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Refined search strategy</a:t>
            </a:r>
            <a:endParaRPr sz="17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No more searching “</a:t>
            </a:r>
            <a:r>
              <a:rPr b="1"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does the MMR vaccine cause measles?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9" name="Google Shape;729;p66"/>
          <p:cNvSpPr/>
          <p:nvPr/>
        </p:nvSpPr>
        <p:spPr>
          <a:xfrm>
            <a:off x="729450" y="1309600"/>
            <a:ext cx="7398600" cy="1496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the Red Book</a:t>
            </a:r>
            <a:r>
              <a:rPr lang="en"/>
              <a:t>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735" name="Google Shape;735;p67"/>
          <p:cNvSpPr txBox="1"/>
          <p:nvPr>
            <p:ph idx="1" type="body"/>
          </p:nvPr>
        </p:nvSpPr>
        <p:spPr>
          <a:xfrm>
            <a:off x="729450" y="1393075"/>
            <a:ext cx="69147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  <a:latin typeface="Bitter Light"/>
                <a:ea typeface="Bitter Light"/>
                <a:cs typeface="Bitter Light"/>
                <a:sym typeface="Bitter Light"/>
              </a:rPr>
              <a:t>MEASLES</a:t>
            </a:r>
            <a:endParaRPr>
              <a:solidFill>
                <a:srgbClr val="858585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  <a:latin typeface="Bitter Black"/>
                <a:ea typeface="Bitter Black"/>
                <a:cs typeface="Bitter Black"/>
                <a:sym typeface="Bitter Black"/>
              </a:rPr>
              <a:t>Adverse Events</a:t>
            </a:r>
            <a:r>
              <a:rPr b="1"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 …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Transient rashes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 have been reported in approximately 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5% of vaccine recipients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</a:t>
            </a:r>
            <a:endParaRPr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pic>
        <p:nvPicPr>
          <p:cNvPr id="736" name="Google Shape;73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5851" y="164499"/>
            <a:ext cx="1338601" cy="20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7"/>
          <p:cNvSpPr txBox="1"/>
          <p:nvPr/>
        </p:nvSpPr>
        <p:spPr>
          <a:xfrm>
            <a:off x="6821850" y="1393075"/>
            <a:ext cx="82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581</a:t>
            </a:r>
            <a:endParaRPr sz="1300"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cxnSp>
        <p:nvCxnSpPr>
          <p:cNvPr id="738" name="Google Shape;738;p67"/>
          <p:cNvCxnSpPr/>
          <p:nvPr/>
        </p:nvCxnSpPr>
        <p:spPr>
          <a:xfrm>
            <a:off x="858150" y="1777987"/>
            <a:ext cx="66573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9" name="Google Shape;739;p67"/>
          <p:cNvSpPr/>
          <p:nvPr/>
        </p:nvSpPr>
        <p:spPr>
          <a:xfrm>
            <a:off x="2923475" y="3947900"/>
            <a:ext cx="1257900" cy="535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Receives MMR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0" name="Google Shape;740;p67"/>
          <p:cNvSpPr/>
          <p:nvPr/>
        </p:nvSpPr>
        <p:spPr>
          <a:xfrm>
            <a:off x="5620725" y="3947900"/>
            <a:ext cx="1608600" cy="535200"/>
          </a:xfrm>
          <a:prstGeom prst="roundRect">
            <a:avLst>
              <a:gd fmla="val 16667" name="adj"/>
            </a:avLst>
          </a:prstGeom>
          <a:solidFill>
            <a:srgbClr val="B03D50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Develops fever &amp;/or rash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41" name="Google Shape;741;p67"/>
          <p:cNvCxnSpPr>
            <a:stCxn id="739" idx="3"/>
            <a:endCxn id="740" idx="1"/>
          </p:cNvCxnSpPr>
          <p:nvPr/>
        </p:nvCxnSpPr>
        <p:spPr>
          <a:xfrm>
            <a:off x="4181375" y="4215500"/>
            <a:ext cx="1439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8"/>
          <p:cNvSpPr txBox="1"/>
          <p:nvPr>
            <p:ph idx="1" type="body"/>
          </p:nvPr>
        </p:nvSpPr>
        <p:spPr>
          <a:xfrm>
            <a:off x="729450" y="1393075"/>
            <a:ext cx="69147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  <a:latin typeface="Bitter Light"/>
                <a:ea typeface="Bitter Light"/>
                <a:cs typeface="Bitter Light"/>
                <a:sym typeface="Bitter Light"/>
              </a:rPr>
              <a:t>MEASLES</a:t>
            </a:r>
            <a:endParaRPr>
              <a:solidFill>
                <a:srgbClr val="858585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  <a:latin typeface="Bitter Black"/>
                <a:ea typeface="Bitter Black"/>
                <a:cs typeface="Bitter Black"/>
                <a:sym typeface="Bitter Black"/>
              </a:rPr>
              <a:t>Adverse Events</a:t>
            </a:r>
            <a:r>
              <a:rPr b="1"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 …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Transient rashes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 have been reported in approximately 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5% of vaccine recipients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</a:t>
            </a:r>
            <a:endParaRPr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pic>
        <p:nvPicPr>
          <p:cNvPr id="747" name="Google Shape;74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851" y="164499"/>
            <a:ext cx="1338601" cy="20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68"/>
          <p:cNvSpPr txBox="1"/>
          <p:nvPr/>
        </p:nvSpPr>
        <p:spPr>
          <a:xfrm>
            <a:off x="6821850" y="1393075"/>
            <a:ext cx="82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581</a:t>
            </a:r>
            <a:endParaRPr sz="1300"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cxnSp>
        <p:nvCxnSpPr>
          <p:cNvPr id="749" name="Google Shape;749;p68"/>
          <p:cNvCxnSpPr/>
          <p:nvPr/>
        </p:nvCxnSpPr>
        <p:spPr>
          <a:xfrm>
            <a:off x="858150" y="1777987"/>
            <a:ext cx="66573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0" name="Google Shape;750;p68"/>
          <p:cNvSpPr/>
          <p:nvPr/>
        </p:nvSpPr>
        <p:spPr>
          <a:xfrm>
            <a:off x="0" y="0"/>
            <a:ext cx="9144000" cy="3017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68"/>
          <p:cNvSpPr/>
          <p:nvPr/>
        </p:nvSpPr>
        <p:spPr>
          <a:xfrm>
            <a:off x="6521700" y="456325"/>
            <a:ext cx="2622300" cy="1262100"/>
          </a:xfrm>
          <a:prstGeom prst="cloudCallout">
            <a:avLst>
              <a:gd fmla="val -104075" name="adj1"/>
              <a:gd fmla="val 40647" name="adj2"/>
            </a:avLst>
          </a:prstGeom>
          <a:solidFill>
            <a:srgbClr val="DCF1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Doesn’t the MMR vaccine cause a rash..?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2" name="Google Shape;752;p68"/>
          <p:cNvSpPr/>
          <p:nvPr/>
        </p:nvSpPr>
        <p:spPr>
          <a:xfrm>
            <a:off x="2923475" y="3947900"/>
            <a:ext cx="1257900" cy="535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Receives MMR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3" name="Google Shape;753;p68"/>
          <p:cNvSpPr/>
          <p:nvPr/>
        </p:nvSpPr>
        <p:spPr>
          <a:xfrm>
            <a:off x="5620725" y="3947900"/>
            <a:ext cx="1608600" cy="535200"/>
          </a:xfrm>
          <a:prstGeom prst="roundRect">
            <a:avLst>
              <a:gd fmla="val 16667" name="adj"/>
            </a:avLst>
          </a:prstGeom>
          <a:solidFill>
            <a:srgbClr val="B03D50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Develops fever &amp;/or rash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68"/>
          <p:cNvSpPr/>
          <p:nvPr/>
        </p:nvSpPr>
        <p:spPr>
          <a:xfrm>
            <a:off x="4620450" y="4550850"/>
            <a:ext cx="702600" cy="384900"/>
          </a:xfrm>
          <a:prstGeom prst="roundRect">
            <a:avLst>
              <a:gd fmla="val 16667" name="adj"/>
            </a:avLst>
          </a:prstGeom>
          <a:solidFill>
            <a:srgbClr val="DCF1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VARI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68"/>
          <p:cNvSpPr/>
          <p:nvPr/>
        </p:nvSpPr>
        <p:spPr>
          <a:xfrm>
            <a:off x="1144275" y="4432325"/>
            <a:ext cx="1338600" cy="503400"/>
          </a:xfrm>
          <a:prstGeom prst="roundRect">
            <a:avLst>
              <a:gd fmla="val 16667" name="adj"/>
            </a:avLst>
          </a:prstGeom>
          <a:solidFill>
            <a:srgbClr val="DCF1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Routine / elective MMR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56" name="Google Shape;756;p68"/>
          <p:cNvCxnSpPr>
            <a:stCxn id="755" idx="0"/>
            <a:endCxn id="752" idx="1"/>
          </p:cNvCxnSpPr>
          <p:nvPr/>
        </p:nvCxnSpPr>
        <p:spPr>
          <a:xfrm rot="-5400000">
            <a:off x="2260125" y="3768875"/>
            <a:ext cx="216900" cy="1110000"/>
          </a:xfrm>
          <a:prstGeom prst="curvedConnector2">
            <a:avLst/>
          </a:prstGeom>
          <a:noFill/>
          <a:ln cap="flat" cmpd="sng" w="28575">
            <a:solidFill>
              <a:srgbClr val="0C622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7" name="Google Shape;757;p68"/>
          <p:cNvCxnSpPr>
            <a:stCxn id="752" idx="2"/>
            <a:endCxn id="754" idx="1"/>
          </p:cNvCxnSpPr>
          <p:nvPr/>
        </p:nvCxnSpPr>
        <p:spPr>
          <a:xfrm flipH="1" rot="-5400000">
            <a:off x="3956375" y="4079150"/>
            <a:ext cx="260100" cy="1068000"/>
          </a:xfrm>
          <a:prstGeom prst="curvedConnector2">
            <a:avLst/>
          </a:prstGeom>
          <a:noFill/>
          <a:ln cap="flat" cmpd="sng" w="28575">
            <a:solidFill>
              <a:srgbClr val="0C622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8" name="Google Shape;758;p68"/>
          <p:cNvCxnSpPr>
            <a:stCxn id="754" idx="3"/>
            <a:endCxn id="753" idx="2"/>
          </p:cNvCxnSpPr>
          <p:nvPr/>
        </p:nvCxnSpPr>
        <p:spPr>
          <a:xfrm flipH="1" rot="10800000">
            <a:off x="5323050" y="4483200"/>
            <a:ext cx="1101900" cy="260100"/>
          </a:xfrm>
          <a:prstGeom prst="curvedConnector2">
            <a:avLst/>
          </a:prstGeom>
          <a:noFill/>
          <a:ln cap="flat" cmpd="sng" w="28575">
            <a:solidFill>
              <a:srgbClr val="35663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9" name="Google Shape;759;p68"/>
          <p:cNvCxnSpPr>
            <a:stCxn id="752" idx="3"/>
            <a:endCxn id="753" idx="1"/>
          </p:cNvCxnSpPr>
          <p:nvPr/>
        </p:nvCxnSpPr>
        <p:spPr>
          <a:xfrm>
            <a:off x="4181375" y="4215500"/>
            <a:ext cx="1439400" cy="0"/>
          </a:xfrm>
          <a:prstGeom prst="straightConnector1">
            <a:avLst/>
          </a:prstGeom>
          <a:noFill/>
          <a:ln cap="flat" cmpd="sng" w="28575">
            <a:solidFill>
              <a:srgbClr val="858585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760" name="Google Shape;760;p6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more common situation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the Red Book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766" name="Google Shape;766;p69"/>
          <p:cNvSpPr txBox="1"/>
          <p:nvPr>
            <p:ph idx="1" type="body"/>
          </p:nvPr>
        </p:nvSpPr>
        <p:spPr>
          <a:xfrm>
            <a:off x="729450" y="1393075"/>
            <a:ext cx="69147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  <a:latin typeface="Bitter Light"/>
                <a:ea typeface="Bitter Light"/>
                <a:cs typeface="Bitter Light"/>
                <a:sym typeface="Bitter Light"/>
              </a:rPr>
              <a:t>MEASLES</a:t>
            </a:r>
            <a:endParaRPr>
              <a:solidFill>
                <a:srgbClr val="858585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  <a:latin typeface="Bitter Black"/>
                <a:ea typeface="Bitter Black"/>
                <a:cs typeface="Bitter Black"/>
                <a:sym typeface="Bitter Black"/>
              </a:rPr>
              <a:t>Adverse Events</a:t>
            </a:r>
            <a:r>
              <a:rPr b="1"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 …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Transient rashes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 have been reported in approximately 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5% of vaccine recipients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Although recipients who develop fever and/or rash are not considered contagious and are not at risk for long-term sequelae of measles, </a:t>
            </a:r>
            <a:r>
              <a:rPr b="1" lang="en">
                <a:solidFill>
                  <a:srgbClr val="896110"/>
                </a:solidFill>
                <a:latin typeface="Bitter"/>
                <a:ea typeface="Bitter"/>
                <a:cs typeface="Bitter"/>
                <a:sym typeface="Bitter"/>
              </a:rPr>
              <a:t>suspicion for wild-type measles may be high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, especially if </a:t>
            </a:r>
            <a:r>
              <a:rPr lang="en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vaccine was administered as part of an outbreak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response.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</a:t>
            </a:r>
            <a:endParaRPr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pic>
        <p:nvPicPr>
          <p:cNvPr id="767" name="Google Shape;76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5851" y="164499"/>
            <a:ext cx="1338601" cy="20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69"/>
          <p:cNvSpPr txBox="1"/>
          <p:nvPr/>
        </p:nvSpPr>
        <p:spPr>
          <a:xfrm>
            <a:off x="6821850" y="1393075"/>
            <a:ext cx="82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581</a:t>
            </a:r>
            <a:endParaRPr sz="1300"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cxnSp>
        <p:nvCxnSpPr>
          <p:cNvPr id="769" name="Google Shape;769;p69"/>
          <p:cNvCxnSpPr/>
          <p:nvPr/>
        </p:nvCxnSpPr>
        <p:spPr>
          <a:xfrm>
            <a:off x="858150" y="1777987"/>
            <a:ext cx="66573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0" name="Google Shape;770;p69"/>
          <p:cNvSpPr/>
          <p:nvPr/>
        </p:nvSpPr>
        <p:spPr>
          <a:xfrm>
            <a:off x="2923475" y="3947900"/>
            <a:ext cx="1257900" cy="535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Receives MMR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1" name="Google Shape;771;p69"/>
          <p:cNvSpPr/>
          <p:nvPr/>
        </p:nvSpPr>
        <p:spPr>
          <a:xfrm>
            <a:off x="5620725" y="3947900"/>
            <a:ext cx="1608600" cy="535200"/>
          </a:xfrm>
          <a:prstGeom prst="roundRect">
            <a:avLst>
              <a:gd fmla="val 16667" name="adj"/>
            </a:avLst>
          </a:prstGeom>
          <a:solidFill>
            <a:srgbClr val="B03D50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Develops fever &amp;/or rash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72" name="Google Shape;772;p69"/>
          <p:cNvCxnSpPr>
            <a:stCxn id="770" idx="3"/>
            <a:endCxn id="771" idx="1"/>
          </p:cNvCxnSpPr>
          <p:nvPr/>
        </p:nvCxnSpPr>
        <p:spPr>
          <a:xfrm>
            <a:off x="4181375" y="4215500"/>
            <a:ext cx="1439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0"/>
          <p:cNvSpPr txBox="1"/>
          <p:nvPr>
            <p:ph idx="1" type="body"/>
          </p:nvPr>
        </p:nvSpPr>
        <p:spPr>
          <a:xfrm>
            <a:off x="729450" y="1393075"/>
            <a:ext cx="69147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8585"/>
                </a:solidFill>
                <a:latin typeface="Bitter Light"/>
                <a:ea typeface="Bitter Light"/>
                <a:cs typeface="Bitter Light"/>
                <a:sym typeface="Bitter Light"/>
              </a:rPr>
              <a:t>MEASLES</a:t>
            </a:r>
            <a:endParaRPr>
              <a:solidFill>
                <a:srgbClr val="858585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  <a:latin typeface="Bitter Black"/>
                <a:ea typeface="Bitter Black"/>
                <a:cs typeface="Bitter Black"/>
                <a:sym typeface="Bitter Black"/>
              </a:rPr>
              <a:t>Adverse Events</a:t>
            </a:r>
            <a:r>
              <a:rPr b="1"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 …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Transient rashes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 have been reported in approximately 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5% of vaccine recipients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Although recipients who develop fever and/or rash are not considered contagious and are not at risk for long-term sequelae of measles, </a:t>
            </a:r>
            <a:r>
              <a:rPr b="1" lang="en">
                <a:solidFill>
                  <a:srgbClr val="896110"/>
                </a:solidFill>
                <a:latin typeface="Bitter"/>
                <a:ea typeface="Bitter"/>
                <a:cs typeface="Bitter"/>
                <a:sym typeface="Bitter"/>
              </a:rPr>
              <a:t>suspicion for wild-type measles may be high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, especially if </a:t>
            </a:r>
            <a:r>
              <a:rPr lang="en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vaccine was administered as part of an outbreak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response. </a:t>
            </a:r>
            <a:endParaRPr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pic>
        <p:nvPicPr>
          <p:cNvPr id="778" name="Google Shape;77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851" y="164499"/>
            <a:ext cx="1338601" cy="20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70"/>
          <p:cNvSpPr txBox="1"/>
          <p:nvPr/>
        </p:nvSpPr>
        <p:spPr>
          <a:xfrm>
            <a:off x="6821850" y="1393075"/>
            <a:ext cx="82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itter Light"/>
                <a:ea typeface="Bitter Light"/>
                <a:cs typeface="Bitter Light"/>
                <a:sym typeface="Bitter Light"/>
              </a:rPr>
              <a:t>581</a:t>
            </a:r>
            <a:endParaRPr sz="1300">
              <a:solidFill>
                <a:srgbClr val="595959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cxnSp>
        <p:nvCxnSpPr>
          <p:cNvPr id="780" name="Google Shape;780;p70"/>
          <p:cNvCxnSpPr/>
          <p:nvPr/>
        </p:nvCxnSpPr>
        <p:spPr>
          <a:xfrm>
            <a:off x="858150" y="1777987"/>
            <a:ext cx="66573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1" name="Google Shape;781;p70"/>
          <p:cNvSpPr/>
          <p:nvPr/>
        </p:nvSpPr>
        <p:spPr>
          <a:xfrm>
            <a:off x="0" y="0"/>
            <a:ext cx="9144000" cy="3017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2" name="Google Shape;782;p70"/>
          <p:cNvSpPr/>
          <p:nvPr/>
        </p:nvSpPr>
        <p:spPr>
          <a:xfrm>
            <a:off x="0" y="225"/>
            <a:ext cx="9144000" cy="3017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3" name="Google Shape;783;p7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scary situation</a:t>
            </a:r>
            <a:endParaRPr/>
          </a:p>
        </p:txBody>
      </p:sp>
      <p:sp>
        <p:nvSpPr>
          <p:cNvPr id="784" name="Google Shape;784;p70"/>
          <p:cNvSpPr/>
          <p:nvPr/>
        </p:nvSpPr>
        <p:spPr>
          <a:xfrm>
            <a:off x="2923475" y="3947900"/>
            <a:ext cx="1257900" cy="535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Receives MMR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p70"/>
          <p:cNvSpPr/>
          <p:nvPr/>
        </p:nvSpPr>
        <p:spPr>
          <a:xfrm>
            <a:off x="5620725" y="3947900"/>
            <a:ext cx="1608600" cy="535200"/>
          </a:xfrm>
          <a:prstGeom prst="roundRect">
            <a:avLst>
              <a:gd fmla="val 16667" name="adj"/>
            </a:avLst>
          </a:prstGeom>
          <a:solidFill>
            <a:srgbClr val="B03D50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Develops fever &amp;/or rash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70"/>
          <p:cNvSpPr/>
          <p:nvPr/>
        </p:nvSpPr>
        <p:spPr>
          <a:xfrm>
            <a:off x="4620450" y="4550850"/>
            <a:ext cx="702600" cy="384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VARI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" name="Google Shape;787;p70"/>
          <p:cNvSpPr/>
          <p:nvPr/>
        </p:nvSpPr>
        <p:spPr>
          <a:xfrm>
            <a:off x="1306350" y="3210700"/>
            <a:ext cx="1338600" cy="503400"/>
          </a:xfrm>
          <a:prstGeom prst="roundRect">
            <a:avLst>
              <a:gd fmla="val 16667" name="adj"/>
            </a:avLst>
          </a:prstGeom>
          <a:solidFill>
            <a:srgbClr val="FBF1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Measles exposure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8" name="Google Shape;788;p70"/>
          <p:cNvCxnSpPr>
            <a:stCxn id="787" idx="3"/>
            <a:endCxn id="785" idx="0"/>
          </p:cNvCxnSpPr>
          <p:nvPr/>
        </p:nvCxnSpPr>
        <p:spPr>
          <a:xfrm>
            <a:off x="2644950" y="3462400"/>
            <a:ext cx="3780000" cy="485400"/>
          </a:xfrm>
          <a:prstGeom prst="curvedConnector2">
            <a:avLst/>
          </a:prstGeom>
          <a:noFill/>
          <a:ln cap="flat" cmpd="sng" w="28575">
            <a:solidFill>
              <a:srgbClr val="89611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789" name="Google Shape;789;p70"/>
          <p:cNvCxnSpPr>
            <a:stCxn id="784" idx="2"/>
            <a:endCxn id="786" idx="1"/>
          </p:cNvCxnSpPr>
          <p:nvPr/>
        </p:nvCxnSpPr>
        <p:spPr>
          <a:xfrm flipH="1" rot="-5400000">
            <a:off x="3956375" y="4079150"/>
            <a:ext cx="260100" cy="1068000"/>
          </a:xfrm>
          <a:prstGeom prst="curvedConnector2">
            <a:avLst/>
          </a:prstGeom>
          <a:noFill/>
          <a:ln cap="flat" cmpd="sng" w="28575">
            <a:solidFill>
              <a:srgbClr val="858585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790" name="Google Shape;790;p70"/>
          <p:cNvCxnSpPr>
            <a:stCxn id="786" idx="3"/>
            <a:endCxn id="785" idx="2"/>
          </p:cNvCxnSpPr>
          <p:nvPr/>
        </p:nvCxnSpPr>
        <p:spPr>
          <a:xfrm flipH="1" rot="10800000">
            <a:off x="5323050" y="4483200"/>
            <a:ext cx="1101900" cy="260100"/>
          </a:xfrm>
          <a:prstGeom prst="curvedConnector2">
            <a:avLst/>
          </a:prstGeom>
          <a:noFill/>
          <a:ln cap="flat" cmpd="sng" w="28575">
            <a:solidFill>
              <a:srgbClr val="858585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791" name="Google Shape;791;p70"/>
          <p:cNvCxnSpPr>
            <a:stCxn id="787" idx="2"/>
            <a:endCxn id="784" idx="1"/>
          </p:cNvCxnSpPr>
          <p:nvPr/>
        </p:nvCxnSpPr>
        <p:spPr>
          <a:xfrm flipH="1" rot="-5400000">
            <a:off x="2198850" y="3490900"/>
            <a:ext cx="501300" cy="9477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2" name="Google Shape;792;p70"/>
          <p:cNvSpPr/>
          <p:nvPr/>
        </p:nvSpPr>
        <p:spPr>
          <a:xfrm>
            <a:off x="6204850" y="515863"/>
            <a:ext cx="2622300" cy="1262100"/>
          </a:xfrm>
          <a:prstGeom prst="cloudCallout">
            <a:avLst>
              <a:gd fmla="val -62573" name="adj1"/>
              <a:gd fmla="val 69096" name="adj2"/>
            </a:avLst>
          </a:prstGeom>
          <a:solidFill>
            <a:srgbClr val="1C367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Measles </a:t>
            </a:r>
            <a:r>
              <a:rPr i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despite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MMR PEP?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[6] How to </a:t>
            </a:r>
            <a:r>
              <a:rPr lang="en"/>
              <a:t>distinguish</a:t>
            </a:r>
            <a:r>
              <a:rPr lang="en"/>
              <a:t> VARI from wild type measles?</a:t>
            </a:r>
            <a:endParaRPr/>
          </a:p>
        </p:txBody>
      </p:sp>
      <p:sp>
        <p:nvSpPr>
          <p:cNvPr id="798" name="Google Shape;798;p71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Distribution of the rash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Timing of the rash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Fevers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three C’s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Koplik spots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Sequencing</a:t>
            </a:r>
            <a:endParaRPr/>
          </a:p>
        </p:txBody>
      </p:sp>
      <p:sp>
        <p:nvSpPr>
          <p:cNvPr id="799" name="Google Shape;799;p71"/>
          <p:cNvSpPr txBox="1"/>
          <p:nvPr>
            <p:ph idx="2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7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Distinguishing them clinically</a:t>
            </a:r>
            <a:endParaRPr/>
          </a:p>
        </p:txBody>
      </p:sp>
      <p:sp>
        <p:nvSpPr>
          <p:cNvPr id="805" name="Google Shape;805;p72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is no </a:t>
            </a:r>
            <a:r>
              <a:rPr lang="en"/>
              <a:t>universally accepted definition for vaccine-associated rash illness (VARI)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 meta-analyses are non-</a:t>
            </a:r>
            <a:r>
              <a:rPr lang="en"/>
              <a:t>existent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(per the ED/MyChart)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729450" y="1393075"/>
            <a:ext cx="76887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/>
              <a:t>concern for measles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Tuesday</a:t>
            </a:r>
            <a:r>
              <a:rPr lang="en"/>
              <a:t>: Developed </a:t>
            </a:r>
            <a:r>
              <a:rPr b="1" lang="en"/>
              <a:t>body aches</a:t>
            </a:r>
            <a:r>
              <a:rPr lang="en"/>
              <a:t>, </a:t>
            </a:r>
            <a:r>
              <a:rPr b="1" lang="en"/>
              <a:t>headache</a:t>
            </a:r>
            <a:r>
              <a:rPr lang="en"/>
              <a:t>, mild </a:t>
            </a:r>
            <a:r>
              <a:rPr b="1" lang="en"/>
              <a:t>sore throat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Wed</a:t>
            </a:r>
            <a:r>
              <a:rPr lang="en"/>
              <a:t>: Bumps on </a:t>
            </a:r>
            <a:r>
              <a:rPr b="1" lang="en">
                <a:solidFill>
                  <a:srgbClr val="DF382C"/>
                </a:solidFill>
              </a:rPr>
              <a:t>face</a:t>
            </a:r>
            <a:r>
              <a:rPr lang="en"/>
              <a:t> → </a:t>
            </a:r>
            <a:r>
              <a:rPr b="1" lang="en">
                <a:solidFill>
                  <a:srgbClr val="DF382C"/>
                </a:solidFill>
              </a:rPr>
              <a:t>red spots on chest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Distinguishing them clinically</a:t>
            </a:r>
            <a:endParaRPr/>
          </a:p>
        </p:txBody>
      </p:sp>
      <p:sp>
        <p:nvSpPr>
          <p:cNvPr id="811" name="Google Shape;811;p7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is no universally accepted definition for vaccine-associated rash illness (VARI)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>
                <a:solidFill>
                  <a:schemeClr val="accent1"/>
                </a:solidFill>
              </a:rPr>
              <a:t>So meta-analyses are non-existent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…but there is a definition for measles!</a:t>
            </a:r>
            <a:endParaRPr/>
          </a:p>
        </p:txBody>
      </p:sp>
      <p:sp>
        <p:nvSpPr>
          <p:cNvPr id="812" name="Google Shape;812;p73"/>
          <p:cNvSpPr/>
          <p:nvPr/>
        </p:nvSpPr>
        <p:spPr>
          <a:xfrm>
            <a:off x="4859250" y="1899175"/>
            <a:ext cx="3558900" cy="15960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CDC’s measles case definition * [</a:t>
            </a:r>
            <a:r>
              <a:rPr b="1" lang="en" sz="12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8</a:t>
            </a: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 acute illness characterized by: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Generalized,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maculopapular rash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lasting ≥3 days;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--and--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AutoNum type="arabicPeriod"/>
            </a:pP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Temperature ≥101°F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(38.3 C)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--and--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At least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one of the 3C’s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Cough, coryza, or conjunctivitis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3" name="Google Shape;813;p73"/>
          <p:cNvSpPr txBox="1"/>
          <p:nvPr/>
        </p:nvSpPr>
        <p:spPr>
          <a:xfrm>
            <a:off x="4857450" y="3696900"/>
            <a:ext cx="430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 There is some more nuance here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19" name="Google Shape;819;p74"/>
          <p:cNvSpPr txBox="1"/>
          <p:nvPr>
            <p:ph idx="1" type="body"/>
          </p:nvPr>
        </p:nvSpPr>
        <p:spPr>
          <a:xfrm>
            <a:off x="729450" y="1393075"/>
            <a:ext cx="7688700" cy="28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</a:t>
            </a:r>
            <a:r>
              <a:rPr lang="en">
                <a:solidFill>
                  <a:srgbClr val="8E44AD"/>
                </a:solidFill>
              </a:rPr>
              <a:t>2017</a:t>
            </a:r>
            <a:r>
              <a:rPr lang="en"/>
              <a:t>, Minnesota experienced a </a:t>
            </a:r>
            <a:r>
              <a:rPr b="1" lang="en">
                <a:solidFill>
                  <a:srgbClr val="DF382C"/>
                </a:solidFill>
              </a:rPr>
              <a:t>major measles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b="1" lang="en">
                <a:solidFill>
                  <a:srgbClr val="DF382C"/>
                </a:solidFill>
              </a:rPr>
              <a:t>outbreak</a:t>
            </a:r>
            <a:r>
              <a:rPr lang="en"/>
              <a:t> within the </a:t>
            </a:r>
            <a:r>
              <a:rPr b="1" lang="en"/>
              <a:t>Somali-Minnesotan community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population had </a:t>
            </a:r>
            <a:r>
              <a:rPr b="1" lang="en"/>
              <a:t>low MMR vaccination rates</a:t>
            </a:r>
            <a:r>
              <a:rPr lang="en"/>
              <a:t> (the </a:t>
            </a:r>
            <a:r>
              <a:rPr b="1" lang="en">
                <a:solidFill>
                  <a:srgbClr val="8E44AD"/>
                </a:solidFill>
              </a:rPr>
              <a:t>2014 birth cohort</a:t>
            </a:r>
            <a:r>
              <a:rPr lang="en"/>
              <a:t> had </a:t>
            </a:r>
            <a:r>
              <a:rPr b="1" lang="en">
                <a:solidFill>
                  <a:srgbClr val="DF382C"/>
                </a:solidFill>
              </a:rPr>
              <a:t>42% MMR uptake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 part of the public health response, they </a:t>
            </a:r>
            <a:r>
              <a:rPr b="1" lang="en"/>
              <a:t>administered over </a:t>
            </a:r>
            <a:r>
              <a:rPr b="1" lang="en">
                <a:solidFill>
                  <a:srgbClr val="DF382C"/>
                </a:solidFill>
              </a:rPr>
              <a:t>51k</a:t>
            </a:r>
            <a:r>
              <a:rPr b="1" lang="en"/>
              <a:t> MMR doses</a:t>
            </a:r>
            <a:r>
              <a:rPr lang="en"/>
              <a:t> (beyond expected)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0" name="Google Shape;82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7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26" name="Google Shape;826;p75"/>
          <p:cNvSpPr txBox="1"/>
          <p:nvPr>
            <p:ph idx="1" type="body"/>
          </p:nvPr>
        </p:nvSpPr>
        <p:spPr>
          <a:xfrm>
            <a:off x="729450" y="1393075"/>
            <a:ext cx="7688700" cy="28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</a:t>
            </a:r>
            <a:r>
              <a:rPr lang="en">
                <a:solidFill>
                  <a:srgbClr val="8E44AD"/>
                </a:solidFill>
              </a:rPr>
              <a:t>2017</a:t>
            </a:r>
            <a:r>
              <a:rPr lang="en"/>
              <a:t>, Minnesota experienced a </a:t>
            </a:r>
            <a:r>
              <a:rPr b="1" lang="en">
                <a:solidFill>
                  <a:srgbClr val="DF382C"/>
                </a:solidFill>
              </a:rPr>
              <a:t>major measles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b="1" lang="en">
                <a:solidFill>
                  <a:srgbClr val="DF382C"/>
                </a:solidFill>
              </a:rPr>
              <a:t>outbreak</a:t>
            </a:r>
            <a:r>
              <a:rPr lang="en"/>
              <a:t> within the </a:t>
            </a:r>
            <a:r>
              <a:rPr b="1" lang="en"/>
              <a:t>Somali-Minnesotan community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population had </a:t>
            </a:r>
            <a:r>
              <a:rPr b="1" lang="en"/>
              <a:t>low MMR vaccination rates</a:t>
            </a:r>
            <a:r>
              <a:rPr lang="en"/>
              <a:t> (the </a:t>
            </a:r>
            <a:r>
              <a:rPr b="1" lang="en">
                <a:solidFill>
                  <a:srgbClr val="8E44AD"/>
                </a:solidFill>
              </a:rPr>
              <a:t>2014 birth cohort</a:t>
            </a:r>
            <a:r>
              <a:rPr lang="en"/>
              <a:t> had </a:t>
            </a:r>
            <a:r>
              <a:rPr b="1" lang="en">
                <a:solidFill>
                  <a:srgbClr val="DF382C"/>
                </a:solidFill>
              </a:rPr>
              <a:t>42% MMR uptake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 part of the public health response, they </a:t>
            </a:r>
            <a:r>
              <a:rPr b="1" lang="en"/>
              <a:t>administered over </a:t>
            </a:r>
            <a:r>
              <a:rPr b="1" lang="en">
                <a:solidFill>
                  <a:srgbClr val="DF382C"/>
                </a:solidFill>
              </a:rPr>
              <a:t>51k</a:t>
            </a:r>
            <a:r>
              <a:rPr b="1" lang="en"/>
              <a:t> MMR doses</a:t>
            </a:r>
            <a:r>
              <a:rPr lang="en"/>
              <a:t> (beyond expected)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7" name="Google Shape;82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75"/>
          <p:cNvSpPr/>
          <p:nvPr/>
        </p:nvSpPr>
        <p:spPr>
          <a:xfrm>
            <a:off x="2743800" y="3252725"/>
            <a:ext cx="3660000" cy="1102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Unintended consequences</a:t>
            </a:r>
            <a:endParaRPr sz="19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They experienced a </a:t>
            </a:r>
            <a:r>
              <a:rPr b="1" lang="en" sz="16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surge in VARI </a:t>
            </a:r>
            <a:endParaRPr b="1" sz="16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(while measles was also surging)</a:t>
            </a:r>
            <a:endParaRPr sz="15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34" name="Google Shape;834;p76"/>
          <p:cNvSpPr txBox="1"/>
          <p:nvPr>
            <p:ph idx="1" type="body"/>
          </p:nvPr>
        </p:nvSpPr>
        <p:spPr>
          <a:xfrm>
            <a:off x="729450" y="1393075"/>
            <a:ext cx="7688700" cy="28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</a:t>
            </a:r>
            <a:r>
              <a:rPr lang="en">
                <a:solidFill>
                  <a:srgbClr val="8E44AD"/>
                </a:solidFill>
              </a:rPr>
              <a:t>2017</a:t>
            </a:r>
            <a:r>
              <a:rPr lang="en"/>
              <a:t>, Minnesota experienced a </a:t>
            </a:r>
            <a:r>
              <a:rPr b="1" lang="en">
                <a:solidFill>
                  <a:srgbClr val="DF382C"/>
                </a:solidFill>
              </a:rPr>
              <a:t>major measles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b="1" lang="en">
                <a:solidFill>
                  <a:srgbClr val="DF382C"/>
                </a:solidFill>
              </a:rPr>
              <a:t>outbreak</a:t>
            </a:r>
            <a:r>
              <a:rPr lang="en"/>
              <a:t> within the </a:t>
            </a:r>
            <a:r>
              <a:rPr b="1" lang="en"/>
              <a:t>Somali-Minnesotan community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population </a:t>
            </a:r>
            <a:r>
              <a:rPr b="1" lang="en"/>
              <a:t>low MMR vaccination rates</a:t>
            </a:r>
            <a:r>
              <a:rPr lang="en"/>
              <a:t> (the </a:t>
            </a:r>
            <a:r>
              <a:rPr b="1" lang="en">
                <a:solidFill>
                  <a:srgbClr val="8E44AD"/>
                </a:solidFill>
              </a:rPr>
              <a:t>2014 birth cohort</a:t>
            </a:r>
            <a:r>
              <a:rPr lang="en"/>
              <a:t> had </a:t>
            </a:r>
            <a:r>
              <a:rPr b="1" lang="en">
                <a:solidFill>
                  <a:srgbClr val="DF382C"/>
                </a:solidFill>
              </a:rPr>
              <a:t>42% MMR uptake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 part of the public health response, they </a:t>
            </a:r>
            <a:r>
              <a:rPr b="1" lang="en"/>
              <a:t>administered over </a:t>
            </a:r>
            <a:r>
              <a:rPr b="1" lang="en">
                <a:solidFill>
                  <a:srgbClr val="DF382C"/>
                </a:solidFill>
              </a:rPr>
              <a:t>51k</a:t>
            </a:r>
            <a:r>
              <a:rPr b="1" lang="en"/>
              <a:t> MMR doses</a:t>
            </a:r>
            <a:r>
              <a:rPr lang="en"/>
              <a:t> (beyond expected)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5" name="Google Shape;835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76"/>
          <p:cNvSpPr/>
          <p:nvPr/>
        </p:nvSpPr>
        <p:spPr>
          <a:xfrm>
            <a:off x="2743800" y="3252725"/>
            <a:ext cx="3660000" cy="1102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Unintended consequences</a:t>
            </a:r>
            <a:endParaRPr sz="19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They experienced a </a:t>
            </a:r>
            <a:r>
              <a:rPr b="1" lang="en" sz="16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surge in VARI </a:t>
            </a:r>
            <a:endParaRPr b="1" sz="16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(while measles was also surging)</a:t>
            </a:r>
            <a:endParaRPr sz="15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8" name="Google Shape;838;p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9" name="Google Shape;839;p76"/>
          <p:cNvSpPr/>
          <p:nvPr/>
        </p:nvSpPr>
        <p:spPr>
          <a:xfrm>
            <a:off x="1758625" y="1289850"/>
            <a:ext cx="6291000" cy="2438400"/>
          </a:xfrm>
          <a:prstGeom prst="cloudCallout">
            <a:avLst>
              <a:gd fmla="val -37643" name="adj1"/>
              <a:gd fmla="val 54489" name="adj2"/>
            </a:avLst>
          </a:prstGeom>
          <a:solidFill>
            <a:srgbClr val="1C367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They actually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experienced my nightmare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Elevated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risk of measles exposure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(from the outbreak)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lots of people getting MMR vaccines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45" name="Google Shape;845;p7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they compared </a:t>
            </a:r>
            <a:r>
              <a:rPr b="1" lang="en"/>
              <a:t>wild-type </a:t>
            </a:r>
            <a:r>
              <a:rPr b="1" lang="en">
                <a:solidFill>
                  <a:srgbClr val="DF382C"/>
                </a:solidFill>
              </a:rPr>
              <a:t>measles cases</a:t>
            </a:r>
            <a:r>
              <a:rPr lang="en"/>
              <a:t> to </a:t>
            </a:r>
            <a:r>
              <a:rPr b="1" lang="en">
                <a:solidFill>
                  <a:srgbClr val="0C622E"/>
                </a:solidFill>
              </a:rPr>
              <a:t>VARI</a:t>
            </a:r>
            <a:r>
              <a:rPr lang="en">
                <a:solidFill>
                  <a:srgbClr val="0C622E"/>
                </a:solidFill>
              </a:rPr>
              <a:t> </a:t>
            </a:r>
            <a:r>
              <a:rPr lang="en"/>
              <a:t>cases: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6" name="Google Shape;84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7" name="Google Shape;847;p77"/>
          <p:cNvGraphicFramePr/>
          <p:nvPr/>
        </p:nvGraphicFramePr>
        <p:xfrm>
          <a:off x="5549050" y="159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515375"/>
                <a:gridCol w="957875"/>
                <a:gridCol w="857200"/>
              </a:tblGrid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n=71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n=34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53" name="Google Shape;853;p78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they compared </a:t>
            </a:r>
            <a:r>
              <a:rPr b="1" lang="en"/>
              <a:t>wild-type </a:t>
            </a:r>
            <a:r>
              <a:rPr b="1" lang="en">
                <a:solidFill>
                  <a:srgbClr val="DF382C"/>
                </a:solidFill>
              </a:rPr>
              <a:t>measles cases</a:t>
            </a:r>
            <a:r>
              <a:rPr lang="en"/>
              <a:t> to </a:t>
            </a:r>
            <a:r>
              <a:rPr b="1" lang="en">
                <a:solidFill>
                  <a:srgbClr val="0C622E"/>
                </a:solidFill>
              </a:rPr>
              <a:t>VARI</a:t>
            </a:r>
            <a:r>
              <a:rPr lang="en"/>
              <a:t> cases: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Both cases had </a:t>
            </a:r>
            <a:r>
              <a:rPr b="1" lang="en"/>
              <a:t>high rates of </a:t>
            </a:r>
            <a:r>
              <a:rPr b="1" lang="en">
                <a:solidFill>
                  <a:srgbClr val="3B71CA"/>
                </a:solidFill>
              </a:rPr>
              <a:t>fevers</a:t>
            </a:r>
            <a:endParaRPr b="1">
              <a:solidFill>
                <a:srgbClr val="3B71CA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by definition, </a:t>
            </a:r>
            <a:r>
              <a:rPr b="1" lang="en">
                <a:solidFill>
                  <a:srgbClr val="3B71CA"/>
                </a:solidFill>
              </a:rPr>
              <a:t>everyone had rashes</a:t>
            </a:r>
            <a:endParaRPr/>
          </a:p>
        </p:txBody>
      </p:sp>
      <p:pic>
        <p:nvPicPr>
          <p:cNvPr id="854" name="Google Shape;854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5" name="Google Shape;855;p78"/>
          <p:cNvGraphicFramePr/>
          <p:nvPr/>
        </p:nvGraphicFramePr>
        <p:xfrm>
          <a:off x="5549050" y="159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515375"/>
                <a:gridCol w="957875"/>
                <a:gridCol w="857200"/>
              </a:tblGrid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n=71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n=34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61" name="Google Shape;861;p7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they compared </a:t>
            </a:r>
            <a:r>
              <a:rPr b="1" lang="en"/>
              <a:t>wild-type </a:t>
            </a:r>
            <a:r>
              <a:rPr b="1" lang="en">
                <a:solidFill>
                  <a:srgbClr val="DF382C"/>
                </a:solidFill>
              </a:rPr>
              <a:t>measles cases</a:t>
            </a:r>
            <a:r>
              <a:rPr lang="en"/>
              <a:t> to </a:t>
            </a:r>
            <a:r>
              <a:rPr b="1" lang="en">
                <a:solidFill>
                  <a:srgbClr val="0C622E"/>
                </a:solidFill>
              </a:rPr>
              <a:t>VARI</a:t>
            </a:r>
            <a:r>
              <a:rPr lang="en"/>
              <a:t> cases: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Both cases had </a:t>
            </a:r>
            <a:r>
              <a:rPr b="1" lang="en">
                <a:solidFill>
                  <a:srgbClr val="858585"/>
                </a:solidFill>
              </a:rPr>
              <a:t>high rates of </a:t>
            </a:r>
            <a:r>
              <a:rPr b="1" lang="en"/>
              <a:t>fevers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And by definition, </a:t>
            </a:r>
            <a:r>
              <a:rPr b="1" lang="en">
                <a:solidFill>
                  <a:schemeClr val="dk2"/>
                </a:solidFill>
              </a:rPr>
              <a:t>everyone had rashes</a:t>
            </a:r>
            <a:endParaRPr b="1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Measles cases presented more </a:t>
            </a:r>
            <a:r>
              <a:rPr b="1" lang="en">
                <a:solidFill>
                  <a:srgbClr val="DF382C"/>
                </a:solidFill>
              </a:rPr>
              <a:t>“C”</a:t>
            </a:r>
            <a:r>
              <a:rPr b="1" lang="en"/>
              <a:t>lassically</a:t>
            </a:r>
            <a:endParaRPr b="1"/>
          </a:p>
        </p:txBody>
      </p:sp>
      <p:pic>
        <p:nvPicPr>
          <p:cNvPr id="862" name="Google Shape;86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3" name="Google Shape;863;p79"/>
          <p:cNvGraphicFramePr/>
          <p:nvPr/>
        </p:nvGraphicFramePr>
        <p:xfrm>
          <a:off x="5549050" y="159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515375"/>
                <a:gridCol w="957875"/>
                <a:gridCol w="857200"/>
              </a:tblGrid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n=71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n=34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ough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oryza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83%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onjunctivitis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66%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69" name="Google Shape;869;p80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they compared </a:t>
            </a:r>
            <a:r>
              <a:rPr b="1" lang="en"/>
              <a:t>wild-type </a:t>
            </a:r>
            <a:r>
              <a:rPr b="1" lang="en">
                <a:solidFill>
                  <a:srgbClr val="DF382C"/>
                </a:solidFill>
              </a:rPr>
              <a:t>measles cases</a:t>
            </a:r>
            <a:r>
              <a:rPr lang="en"/>
              <a:t> to </a:t>
            </a:r>
            <a:r>
              <a:rPr b="1" lang="en">
                <a:solidFill>
                  <a:srgbClr val="0C622E"/>
                </a:solidFill>
              </a:rPr>
              <a:t>VARI</a:t>
            </a:r>
            <a:r>
              <a:rPr lang="en"/>
              <a:t> cases: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Both cases had </a:t>
            </a:r>
            <a:r>
              <a:rPr b="1" lang="en">
                <a:solidFill>
                  <a:srgbClr val="858585"/>
                </a:solidFill>
              </a:rPr>
              <a:t>high rates of </a:t>
            </a:r>
            <a:r>
              <a:rPr b="1" lang="en"/>
              <a:t>fevers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And by definition, </a:t>
            </a:r>
            <a:r>
              <a:rPr b="1" lang="en">
                <a:solidFill>
                  <a:schemeClr val="dk2"/>
                </a:solidFill>
              </a:rPr>
              <a:t>everyone had rashes</a:t>
            </a:r>
            <a:endParaRPr b="1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Measles cases presented more </a:t>
            </a:r>
            <a:r>
              <a:rPr b="1" lang="en">
                <a:solidFill>
                  <a:srgbClr val="DF382C"/>
                </a:solidFill>
              </a:rPr>
              <a:t>“C”</a:t>
            </a:r>
            <a:r>
              <a:rPr b="1" lang="en"/>
              <a:t>lassically</a:t>
            </a:r>
            <a:endParaRPr b="1"/>
          </a:p>
        </p:txBody>
      </p:sp>
      <p:pic>
        <p:nvPicPr>
          <p:cNvPr id="870" name="Google Shape;870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80"/>
          <p:cNvSpPr/>
          <p:nvPr/>
        </p:nvSpPr>
        <p:spPr>
          <a:xfrm>
            <a:off x="1539275" y="3318825"/>
            <a:ext cx="2330400" cy="622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But wait…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How do I tell the difference?</a:t>
            </a:r>
            <a:endParaRPr sz="15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2" name="Google Shape;872;p80"/>
          <p:cNvSpPr/>
          <p:nvPr/>
        </p:nvSpPr>
        <p:spPr>
          <a:xfrm>
            <a:off x="729450" y="1299925"/>
            <a:ext cx="5200500" cy="1311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73" name="Google Shape;873;p80"/>
          <p:cNvGraphicFramePr/>
          <p:nvPr/>
        </p:nvGraphicFramePr>
        <p:xfrm>
          <a:off x="5549050" y="159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515375"/>
                <a:gridCol w="957875"/>
                <a:gridCol w="857200"/>
              </a:tblGrid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</a:t>
                      </a: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n=71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n=34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Cough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BF1DD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Coryza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83%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BF1DD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Conjunctivitis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66%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BF1DD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3 C’s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74%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three C’s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6%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79" name="Google Shape;879;p81"/>
          <p:cNvSpPr txBox="1"/>
          <p:nvPr>
            <p:ph idx="1" type="body"/>
          </p:nvPr>
        </p:nvSpPr>
        <p:spPr>
          <a:xfrm>
            <a:off x="729450" y="1393075"/>
            <a:ext cx="7688700" cy="26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they compared </a:t>
            </a:r>
            <a:r>
              <a:rPr b="1" lang="en"/>
              <a:t>wild-type </a:t>
            </a:r>
            <a:r>
              <a:rPr b="1" lang="en">
                <a:solidFill>
                  <a:srgbClr val="DF382C"/>
                </a:solidFill>
              </a:rPr>
              <a:t>measles cases</a:t>
            </a:r>
            <a:r>
              <a:rPr lang="en"/>
              <a:t> to </a:t>
            </a:r>
            <a:r>
              <a:rPr b="1" lang="en">
                <a:solidFill>
                  <a:srgbClr val="0C622E"/>
                </a:solidFill>
              </a:rPr>
              <a:t>VARI</a:t>
            </a:r>
            <a:r>
              <a:rPr lang="en"/>
              <a:t> cases: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Both cases had </a:t>
            </a:r>
            <a:r>
              <a:rPr b="1" lang="en">
                <a:solidFill>
                  <a:srgbClr val="858585"/>
                </a:solidFill>
              </a:rPr>
              <a:t>high rates of </a:t>
            </a:r>
            <a:r>
              <a:rPr b="1" lang="en"/>
              <a:t>fevers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And by definition, </a:t>
            </a:r>
            <a:r>
              <a:rPr b="1" lang="en">
                <a:solidFill>
                  <a:schemeClr val="dk2"/>
                </a:solidFill>
              </a:rPr>
              <a:t>everyone had rashes</a:t>
            </a:r>
            <a:endParaRPr b="1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Measles cases presented more </a:t>
            </a:r>
            <a:r>
              <a:rPr b="1" lang="en">
                <a:solidFill>
                  <a:srgbClr val="DF382C"/>
                </a:solidFill>
              </a:rPr>
              <a:t>“C”</a:t>
            </a:r>
            <a:r>
              <a:rPr b="1" lang="en"/>
              <a:t>lassically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Measles cases presented with </a:t>
            </a:r>
            <a:r>
              <a:rPr b="1" lang="en">
                <a:solidFill>
                  <a:srgbClr val="DF382C"/>
                </a:solidFill>
              </a:rPr>
              <a:t>more severe disease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Higher rates of hospitalization</a:t>
            </a:r>
            <a:endParaRPr/>
          </a:p>
        </p:txBody>
      </p:sp>
      <p:pic>
        <p:nvPicPr>
          <p:cNvPr id="880" name="Google Shape;88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81"/>
          <p:cNvSpPr/>
          <p:nvPr/>
        </p:nvSpPr>
        <p:spPr>
          <a:xfrm>
            <a:off x="729450" y="1299925"/>
            <a:ext cx="5200500" cy="1311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82" name="Google Shape;882;p81"/>
          <p:cNvGraphicFramePr/>
          <p:nvPr/>
        </p:nvGraphicFramePr>
        <p:xfrm>
          <a:off x="5549050" y="159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515375"/>
                <a:gridCol w="957875"/>
                <a:gridCol w="857200"/>
              </a:tblGrid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</a:t>
                      </a: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n=71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n=34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Cough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Coryza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83%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Conjunctivitis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66%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 </a:t>
                      </a: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3 C’s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</a:t>
                      </a: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three C’s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88" name="Google Shape;888;p82"/>
          <p:cNvSpPr txBox="1"/>
          <p:nvPr>
            <p:ph idx="1" type="body"/>
          </p:nvPr>
        </p:nvSpPr>
        <p:spPr>
          <a:xfrm>
            <a:off x="729450" y="1393075"/>
            <a:ext cx="7688700" cy="26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they compared </a:t>
            </a:r>
            <a:r>
              <a:rPr b="1" lang="en"/>
              <a:t>wild-type </a:t>
            </a:r>
            <a:r>
              <a:rPr b="1" lang="en">
                <a:solidFill>
                  <a:srgbClr val="DF382C"/>
                </a:solidFill>
              </a:rPr>
              <a:t>measles cases</a:t>
            </a:r>
            <a:r>
              <a:rPr lang="en"/>
              <a:t> to </a:t>
            </a:r>
            <a:r>
              <a:rPr b="1" lang="en">
                <a:solidFill>
                  <a:srgbClr val="0C622E"/>
                </a:solidFill>
              </a:rPr>
              <a:t>VARI</a:t>
            </a:r>
            <a:r>
              <a:rPr lang="en"/>
              <a:t> cases: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Both cases had </a:t>
            </a:r>
            <a:r>
              <a:rPr b="1" lang="en">
                <a:solidFill>
                  <a:srgbClr val="858585"/>
                </a:solidFill>
              </a:rPr>
              <a:t>high rates of </a:t>
            </a:r>
            <a:r>
              <a:rPr b="1" lang="en"/>
              <a:t>fevers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And by definition, </a:t>
            </a:r>
            <a:r>
              <a:rPr b="1" lang="en">
                <a:solidFill>
                  <a:schemeClr val="dk2"/>
                </a:solidFill>
              </a:rPr>
              <a:t>everyone had rashes</a:t>
            </a:r>
            <a:endParaRPr b="1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Measles cases presented more </a:t>
            </a:r>
            <a:r>
              <a:rPr b="1" lang="en">
                <a:solidFill>
                  <a:srgbClr val="DF382C"/>
                </a:solidFill>
              </a:rPr>
              <a:t>“C”</a:t>
            </a:r>
            <a:r>
              <a:rPr b="1" lang="en"/>
              <a:t>lassically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Measles cases presented with </a:t>
            </a:r>
            <a:r>
              <a:rPr b="1" lang="en"/>
              <a:t>more severe disease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Higher rates of hospitalization</a:t>
            </a:r>
            <a:endParaRPr/>
          </a:p>
        </p:txBody>
      </p:sp>
      <p:pic>
        <p:nvPicPr>
          <p:cNvPr id="889" name="Google Shape;88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82"/>
          <p:cNvSpPr/>
          <p:nvPr/>
        </p:nvSpPr>
        <p:spPr>
          <a:xfrm>
            <a:off x="729450" y="1299925"/>
            <a:ext cx="5200500" cy="1311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91" name="Google Shape;891;p82"/>
          <p:cNvGraphicFramePr/>
          <p:nvPr/>
        </p:nvGraphicFramePr>
        <p:xfrm>
          <a:off x="5549050" y="159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515375"/>
                <a:gridCol w="957875"/>
                <a:gridCol w="857200"/>
              </a:tblGrid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</a:t>
                      </a: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n=71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n=34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Cough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Coryza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83%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Conjunctivitis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66%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 of the 3 C’s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74%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three C’s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6%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Contact with a known case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(per the ED/MyChart)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729450" y="1393075"/>
            <a:ext cx="76887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/>
              <a:t>concern for measles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Tuesday</a:t>
            </a:r>
            <a:r>
              <a:rPr lang="en"/>
              <a:t>: Developed </a:t>
            </a:r>
            <a:r>
              <a:rPr b="1" lang="en"/>
              <a:t>body aches</a:t>
            </a:r>
            <a:r>
              <a:rPr lang="en"/>
              <a:t>, </a:t>
            </a:r>
            <a:r>
              <a:rPr b="1" lang="en"/>
              <a:t>headache</a:t>
            </a:r>
            <a:r>
              <a:rPr lang="en"/>
              <a:t>, mild </a:t>
            </a:r>
            <a:r>
              <a:rPr b="1" lang="en"/>
              <a:t>sore throat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Wed</a:t>
            </a:r>
            <a:r>
              <a:rPr lang="en"/>
              <a:t>: Bumps on </a:t>
            </a:r>
            <a:r>
              <a:rPr b="1" lang="en">
                <a:solidFill>
                  <a:srgbClr val="3B71CA"/>
                </a:solidFill>
              </a:rPr>
              <a:t>face</a:t>
            </a:r>
            <a:r>
              <a:rPr lang="en">
                <a:solidFill>
                  <a:srgbClr val="3B71CA"/>
                </a:solidFill>
              </a:rPr>
              <a:t> </a:t>
            </a:r>
            <a:r>
              <a:rPr lang="en"/>
              <a:t>→ </a:t>
            </a:r>
            <a:r>
              <a:rPr b="1" lang="en">
                <a:solidFill>
                  <a:srgbClr val="3B71CA"/>
                </a:solidFill>
              </a:rPr>
              <a:t>red spots on chest</a:t>
            </a:r>
            <a:endParaRPr>
              <a:solidFill>
                <a:srgbClr val="3B71CA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1774479" y="3558550"/>
            <a:ext cx="7159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❖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Patient’s name would imply some connections to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South Asia</a:t>
            </a:r>
            <a:endParaRPr b="1"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❖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Recently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received MMR vaccine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because she was not immune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97" name="Google Shape;897;p83"/>
          <p:cNvSpPr txBox="1"/>
          <p:nvPr>
            <p:ph idx="1" type="body"/>
          </p:nvPr>
        </p:nvSpPr>
        <p:spPr>
          <a:xfrm>
            <a:off x="729450" y="1393075"/>
            <a:ext cx="7688700" cy="26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they compared </a:t>
            </a:r>
            <a:r>
              <a:rPr b="1" lang="en"/>
              <a:t>wild-type </a:t>
            </a:r>
            <a:r>
              <a:rPr b="1" lang="en">
                <a:solidFill>
                  <a:srgbClr val="DF382C"/>
                </a:solidFill>
              </a:rPr>
              <a:t>measles cases</a:t>
            </a:r>
            <a:r>
              <a:rPr lang="en"/>
              <a:t> to </a:t>
            </a:r>
            <a:r>
              <a:rPr b="1" lang="en">
                <a:solidFill>
                  <a:srgbClr val="0C622E"/>
                </a:solidFill>
              </a:rPr>
              <a:t>VARI</a:t>
            </a:r>
            <a:r>
              <a:rPr lang="en"/>
              <a:t> cases: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Both cases had </a:t>
            </a:r>
            <a:r>
              <a:rPr b="1" lang="en">
                <a:solidFill>
                  <a:srgbClr val="858585"/>
                </a:solidFill>
              </a:rPr>
              <a:t>high rates of </a:t>
            </a:r>
            <a:r>
              <a:rPr b="1" lang="en"/>
              <a:t>fevers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100"/>
              <a:buChar char="○"/>
            </a:pPr>
            <a:r>
              <a:rPr lang="en">
                <a:solidFill>
                  <a:srgbClr val="858585"/>
                </a:solidFill>
              </a:rPr>
              <a:t>And by definition, </a:t>
            </a:r>
            <a:r>
              <a:rPr b="1" lang="en">
                <a:solidFill>
                  <a:schemeClr val="dk2"/>
                </a:solidFill>
              </a:rPr>
              <a:t>everyone had rashes</a:t>
            </a:r>
            <a:endParaRPr b="1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Measles cases presented more </a:t>
            </a:r>
            <a:r>
              <a:rPr b="1" lang="en">
                <a:solidFill>
                  <a:srgbClr val="DF382C"/>
                </a:solidFill>
              </a:rPr>
              <a:t>“C”</a:t>
            </a:r>
            <a:r>
              <a:rPr b="1" lang="en"/>
              <a:t>lassically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Measles cases presented with </a:t>
            </a:r>
            <a:r>
              <a:rPr b="1" lang="en"/>
              <a:t>more severe disease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Higher rates of hospitalization</a:t>
            </a:r>
            <a:endParaRPr/>
          </a:p>
        </p:txBody>
      </p:sp>
      <p:pic>
        <p:nvPicPr>
          <p:cNvPr id="898" name="Google Shape;89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900" y="56225"/>
            <a:ext cx="2514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83"/>
          <p:cNvSpPr/>
          <p:nvPr/>
        </p:nvSpPr>
        <p:spPr>
          <a:xfrm>
            <a:off x="729450" y="1299925"/>
            <a:ext cx="5200500" cy="1311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00" name="Google Shape;900;p83"/>
          <p:cNvGraphicFramePr/>
          <p:nvPr/>
        </p:nvGraphicFramePr>
        <p:xfrm>
          <a:off x="5549050" y="159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515375"/>
                <a:gridCol w="957875"/>
                <a:gridCol w="857200"/>
              </a:tblGrid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</a:t>
                      </a: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n=71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n=34</a:t>
                      </a:r>
                      <a:endParaRPr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Cough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Coryza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83%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Conjunctivitis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66%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 of the 3 C’s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74%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three C’s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9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Contact with a known case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0%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1" name="Google Shape;901;p83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83"/>
          <p:cNvSpPr/>
          <p:nvPr/>
        </p:nvSpPr>
        <p:spPr>
          <a:xfrm>
            <a:off x="1106725" y="3750500"/>
            <a:ext cx="3399900" cy="1066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All 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VARI cases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still needed isolation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for 4 days from rash onset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(or until wild-type infection was ruled out) 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04247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But this was in the context of an outbreak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(unlike our patient)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8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testing?</a:t>
            </a:r>
            <a:endParaRPr/>
          </a:p>
        </p:txBody>
      </p:sp>
      <p:sp>
        <p:nvSpPr>
          <p:cNvPr id="908" name="Google Shape;908;p84"/>
          <p:cNvSpPr txBox="1"/>
          <p:nvPr>
            <p:ph idx="1" type="body"/>
          </p:nvPr>
        </p:nvSpPr>
        <p:spPr>
          <a:xfrm>
            <a:off x="729450" y="1393075"/>
            <a:ext cx="7688700" cy="28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Serologies</a:t>
            </a:r>
            <a:r>
              <a:rPr lang="en"/>
              <a:t> are </a:t>
            </a:r>
            <a:r>
              <a:rPr b="1" lang="en"/>
              <a:t>not very helpful</a:t>
            </a:r>
            <a:r>
              <a:rPr lang="en"/>
              <a:t>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, CDC 2025], since it doesn’t distinguish between vaccine-induced immunity and natural infection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IgM may not be detectable until 8-14 days after vaccination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IgG may not be detectable for up to three weeks after vaccination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1000"/>
              </a:spcAft>
              <a:buSzPts val="1100"/>
              <a:buChar char="■"/>
            </a:pPr>
            <a:r>
              <a:rPr lang="en"/>
              <a:t>IgG </a:t>
            </a:r>
            <a:r>
              <a:rPr i="1" lang="en"/>
              <a:t>might</a:t>
            </a:r>
            <a:r>
              <a:rPr lang="en"/>
              <a:t> have been helpful in our case (if we didn’t have immunization records), but would not be helpful in an outbreak/exposure </a:t>
            </a:r>
            <a:r>
              <a:rPr lang="en"/>
              <a:t>scenario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8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testing?</a:t>
            </a:r>
            <a:endParaRPr/>
          </a:p>
        </p:txBody>
      </p:sp>
      <p:sp>
        <p:nvSpPr>
          <p:cNvPr id="914" name="Google Shape;914;p85"/>
          <p:cNvSpPr txBox="1"/>
          <p:nvPr>
            <p:ph idx="1" type="body"/>
          </p:nvPr>
        </p:nvSpPr>
        <p:spPr>
          <a:xfrm>
            <a:off x="729450" y="1393075"/>
            <a:ext cx="7688700" cy="28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Serologies</a:t>
            </a:r>
            <a:r>
              <a:rPr lang="en"/>
              <a:t> are </a:t>
            </a:r>
            <a:r>
              <a:rPr b="1" lang="en"/>
              <a:t>not very helpful</a:t>
            </a:r>
            <a:r>
              <a:rPr lang="en"/>
              <a:t>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, CDC 2025], since it doesn’t distinguish between vaccine-induced immunity and natural infection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IgM may not be detectable until 8-14 days after vaccination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IgG may not be detectable for up to three weeks after vaccination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IgG </a:t>
            </a:r>
            <a:r>
              <a:rPr i="1" lang="en"/>
              <a:t>might</a:t>
            </a:r>
            <a:r>
              <a:rPr lang="en"/>
              <a:t> have been helpful in our case (if we didn’t have immunization records), but would not be helpful in an outbreak/exposure scenario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Measles RT-PCR</a:t>
            </a:r>
            <a:r>
              <a:rPr lang="en"/>
              <a:t> does </a:t>
            </a:r>
            <a:r>
              <a:rPr lang="en" u="sng"/>
              <a:t>not</a:t>
            </a:r>
            <a:r>
              <a:rPr lang="en"/>
              <a:t> distinguish between the vaccine RNA -vs- wild-type RNA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, CDC 2025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8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testing?</a:t>
            </a:r>
            <a:endParaRPr/>
          </a:p>
        </p:txBody>
      </p:sp>
      <p:sp>
        <p:nvSpPr>
          <p:cNvPr id="920" name="Google Shape;920;p86"/>
          <p:cNvSpPr txBox="1"/>
          <p:nvPr>
            <p:ph idx="1" type="body"/>
          </p:nvPr>
        </p:nvSpPr>
        <p:spPr>
          <a:xfrm>
            <a:off x="729450" y="1393075"/>
            <a:ext cx="7688700" cy="28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b="1" lang="en">
                <a:solidFill>
                  <a:srgbClr val="858585"/>
                </a:solidFill>
              </a:rPr>
              <a:t>Serologies</a:t>
            </a:r>
            <a:r>
              <a:rPr lang="en">
                <a:solidFill>
                  <a:srgbClr val="858585"/>
                </a:solidFill>
              </a:rPr>
              <a:t> and </a:t>
            </a:r>
            <a:r>
              <a:rPr b="1" lang="en">
                <a:solidFill>
                  <a:srgbClr val="858585"/>
                </a:solidFill>
              </a:rPr>
              <a:t>m</a:t>
            </a:r>
            <a:r>
              <a:rPr b="1" lang="en">
                <a:solidFill>
                  <a:srgbClr val="858585"/>
                </a:solidFill>
              </a:rPr>
              <a:t>easles RT-PCR </a:t>
            </a:r>
            <a:r>
              <a:rPr lang="en">
                <a:solidFill>
                  <a:srgbClr val="858585"/>
                </a:solidFill>
              </a:rPr>
              <a:t>are </a:t>
            </a:r>
            <a:r>
              <a:rPr b="1" lang="en">
                <a:solidFill>
                  <a:srgbClr val="858585"/>
                </a:solidFill>
              </a:rPr>
              <a:t>not very helpful</a:t>
            </a:r>
            <a:r>
              <a:rPr lang="en">
                <a:solidFill>
                  <a:srgbClr val="858585"/>
                </a:solidFill>
              </a:rPr>
              <a:t> [</a:t>
            </a:r>
            <a:r>
              <a:rPr b="1" lang="en">
                <a:solidFill>
                  <a:srgbClr val="85858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>
                <a:solidFill>
                  <a:srgbClr val="858585"/>
                </a:solidFill>
              </a:rPr>
              <a:t>, CDC 2025]</a:t>
            </a:r>
            <a:endParaRPr>
              <a:solidFill>
                <a:srgbClr val="858585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896110"/>
                </a:solidFill>
              </a:rPr>
              <a:t>Genotyping</a:t>
            </a:r>
            <a:r>
              <a:rPr lang="en"/>
              <a:t> is able to distinguish the two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</a:t>
            </a:r>
            <a:r>
              <a:rPr b="1" lang="en"/>
              <a:t>measles vaccines</a:t>
            </a:r>
            <a:r>
              <a:rPr lang="en"/>
              <a:t> are derived from </a:t>
            </a:r>
            <a:r>
              <a:rPr b="1" lang="en"/>
              <a:t>genotype A</a:t>
            </a:r>
            <a:r>
              <a:rPr lang="en"/>
              <a:t>, which has gone extinct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1000"/>
              </a:spcAft>
              <a:buSzPts val="1100"/>
              <a:buChar char="○"/>
            </a:pPr>
            <a:r>
              <a:rPr lang="en"/>
              <a:t>But this is </a:t>
            </a:r>
            <a:r>
              <a:rPr b="1" lang="en">
                <a:solidFill>
                  <a:srgbClr val="DF382C"/>
                </a:solidFill>
              </a:rPr>
              <a:t>slow and expensive</a:t>
            </a:r>
            <a:r>
              <a:rPr lang="en"/>
              <a:t> (but useful in outbreaks)</a:t>
            </a:r>
            <a:endParaRPr/>
          </a:p>
        </p:txBody>
      </p:sp>
      <p:sp>
        <p:nvSpPr>
          <p:cNvPr id="921" name="Google Shape;921;p86"/>
          <p:cNvSpPr/>
          <p:nvPr/>
        </p:nvSpPr>
        <p:spPr>
          <a:xfrm>
            <a:off x="880800" y="1393075"/>
            <a:ext cx="5902800" cy="390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8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testing?</a:t>
            </a:r>
            <a:endParaRPr/>
          </a:p>
        </p:txBody>
      </p:sp>
      <p:sp>
        <p:nvSpPr>
          <p:cNvPr id="927" name="Google Shape;927;p87"/>
          <p:cNvSpPr txBox="1"/>
          <p:nvPr>
            <p:ph idx="1" type="body"/>
          </p:nvPr>
        </p:nvSpPr>
        <p:spPr>
          <a:xfrm>
            <a:off x="729450" y="1393075"/>
            <a:ext cx="7688700" cy="28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b="1" lang="en">
                <a:solidFill>
                  <a:srgbClr val="858585"/>
                </a:solidFill>
              </a:rPr>
              <a:t>Serologies</a:t>
            </a:r>
            <a:r>
              <a:rPr lang="en">
                <a:solidFill>
                  <a:srgbClr val="858585"/>
                </a:solidFill>
              </a:rPr>
              <a:t> and </a:t>
            </a:r>
            <a:r>
              <a:rPr b="1" lang="en">
                <a:solidFill>
                  <a:srgbClr val="858585"/>
                </a:solidFill>
              </a:rPr>
              <a:t>measles RT-PCR </a:t>
            </a:r>
            <a:r>
              <a:rPr lang="en">
                <a:solidFill>
                  <a:srgbClr val="858585"/>
                </a:solidFill>
              </a:rPr>
              <a:t>are </a:t>
            </a:r>
            <a:r>
              <a:rPr b="1" lang="en">
                <a:solidFill>
                  <a:srgbClr val="858585"/>
                </a:solidFill>
              </a:rPr>
              <a:t>not very helpful</a:t>
            </a:r>
            <a:r>
              <a:rPr lang="en">
                <a:solidFill>
                  <a:srgbClr val="858585"/>
                </a:solidFill>
              </a:rPr>
              <a:t> [</a:t>
            </a:r>
            <a:r>
              <a:rPr b="1" lang="en">
                <a:solidFill>
                  <a:srgbClr val="85858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>
                <a:solidFill>
                  <a:srgbClr val="858585"/>
                </a:solidFill>
              </a:rPr>
              <a:t>, CDC 2025]</a:t>
            </a:r>
            <a:endParaRPr>
              <a:solidFill>
                <a:srgbClr val="858585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896110"/>
                </a:solidFill>
              </a:rPr>
              <a:t>Genotyping</a:t>
            </a:r>
            <a:r>
              <a:rPr lang="en"/>
              <a:t> is able to distinguish the two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</a:t>
            </a:r>
            <a:r>
              <a:rPr b="1" lang="en"/>
              <a:t>measles vaccines</a:t>
            </a:r>
            <a:r>
              <a:rPr lang="en"/>
              <a:t> are derived from </a:t>
            </a:r>
            <a:r>
              <a:rPr b="1" lang="en"/>
              <a:t>genotype A</a:t>
            </a:r>
            <a:r>
              <a:rPr lang="en"/>
              <a:t>, which has gone extinct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But this is </a:t>
            </a:r>
            <a:r>
              <a:rPr b="1" lang="en">
                <a:solidFill>
                  <a:srgbClr val="DF382C"/>
                </a:solidFill>
              </a:rPr>
              <a:t>slow and expensive</a:t>
            </a:r>
            <a:r>
              <a:rPr lang="en"/>
              <a:t> (but useful in outbreaks)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</a:t>
            </a:r>
            <a:r>
              <a:rPr b="1" lang="en"/>
              <a:t>Measles Vaccine (</a:t>
            </a:r>
            <a:r>
              <a:rPr b="1" lang="en">
                <a:solidFill>
                  <a:srgbClr val="DF382C"/>
                </a:solidFill>
              </a:rPr>
              <a:t>MeVA</a:t>
            </a:r>
            <a:r>
              <a:rPr b="1" lang="en"/>
              <a:t>) Assay</a:t>
            </a:r>
            <a:r>
              <a:rPr lang="en"/>
              <a:t> comes to save the day!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RT-PCR for the </a:t>
            </a:r>
            <a:r>
              <a:rPr b="1" lang="en"/>
              <a:t>measles vaccine strains</a:t>
            </a:r>
            <a:r>
              <a:rPr lang="en"/>
              <a:t> --and-- the </a:t>
            </a:r>
            <a:r>
              <a:rPr b="1" lang="en"/>
              <a:t>standard rRT-PCR assay</a:t>
            </a:r>
            <a:r>
              <a:rPr lang="en"/>
              <a:t> (that detects all measles strains)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Available at </a:t>
            </a:r>
            <a:r>
              <a:rPr b="1" lang="en"/>
              <a:t>CDC</a:t>
            </a:r>
            <a:r>
              <a:rPr lang="en"/>
              <a:t> and </a:t>
            </a:r>
            <a:r>
              <a:rPr b="1" lang="en"/>
              <a:t>Association of Public Health Laboratories</a:t>
            </a:r>
            <a:r>
              <a:rPr lang="en"/>
              <a:t> reference centers</a:t>
            </a:r>
            <a:endParaRPr/>
          </a:p>
        </p:txBody>
      </p:sp>
      <p:sp>
        <p:nvSpPr>
          <p:cNvPr id="928" name="Google Shape;928;p87"/>
          <p:cNvSpPr/>
          <p:nvPr/>
        </p:nvSpPr>
        <p:spPr>
          <a:xfrm>
            <a:off x="880800" y="1393075"/>
            <a:ext cx="6316800" cy="114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testing?</a:t>
            </a:r>
            <a:endParaRPr/>
          </a:p>
        </p:txBody>
      </p:sp>
      <p:sp>
        <p:nvSpPr>
          <p:cNvPr id="934" name="Google Shape;934;p88"/>
          <p:cNvSpPr txBox="1"/>
          <p:nvPr>
            <p:ph idx="1" type="body"/>
          </p:nvPr>
        </p:nvSpPr>
        <p:spPr>
          <a:xfrm>
            <a:off x="729450" y="1393075"/>
            <a:ext cx="7688700" cy="28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b="1" lang="en">
                <a:solidFill>
                  <a:srgbClr val="858585"/>
                </a:solidFill>
              </a:rPr>
              <a:t>Serologies</a:t>
            </a:r>
            <a:r>
              <a:rPr lang="en">
                <a:solidFill>
                  <a:srgbClr val="858585"/>
                </a:solidFill>
              </a:rPr>
              <a:t> and </a:t>
            </a:r>
            <a:r>
              <a:rPr b="1" lang="en">
                <a:solidFill>
                  <a:srgbClr val="858585"/>
                </a:solidFill>
              </a:rPr>
              <a:t>measles RT-PCR </a:t>
            </a:r>
            <a:r>
              <a:rPr lang="en">
                <a:solidFill>
                  <a:srgbClr val="858585"/>
                </a:solidFill>
              </a:rPr>
              <a:t>are </a:t>
            </a:r>
            <a:r>
              <a:rPr b="1" lang="en">
                <a:solidFill>
                  <a:srgbClr val="858585"/>
                </a:solidFill>
              </a:rPr>
              <a:t>not very helpful</a:t>
            </a:r>
            <a:r>
              <a:rPr lang="en">
                <a:solidFill>
                  <a:srgbClr val="858585"/>
                </a:solidFill>
              </a:rPr>
              <a:t> [</a:t>
            </a:r>
            <a:r>
              <a:rPr b="1" lang="en">
                <a:solidFill>
                  <a:srgbClr val="85858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>
                <a:solidFill>
                  <a:srgbClr val="858585"/>
                </a:solidFill>
              </a:rPr>
              <a:t>, CDC 2025]</a:t>
            </a:r>
            <a:endParaRPr>
              <a:solidFill>
                <a:srgbClr val="858585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896110"/>
                </a:solidFill>
              </a:rPr>
              <a:t>Genotyping</a:t>
            </a:r>
            <a:r>
              <a:rPr lang="en"/>
              <a:t> is able to distinguish the two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</a:t>
            </a:r>
            <a:r>
              <a:rPr b="1" lang="en"/>
              <a:t>measles vaccines</a:t>
            </a:r>
            <a:r>
              <a:rPr lang="en"/>
              <a:t> are derived from </a:t>
            </a:r>
            <a:r>
              <a:rPr b="1" lang="en"/>
              <a:t>genotype A</a:t>
            </a:r>
            <a:r>
              <a:rPr lang="en"/>
              <a:t>, which has gone extinct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But this is </a:t>
            </a:r>
            <a:r>
              <a:rPr b="1" lang="en">
                <a:solidFill>
                  <a:srgbClr val="DF382C"/>
                </a:solidFill>
              </a:rPr>
              <a:t>slow and expensive</a:t>
            </a:r>
            <a:r>
              <a:rPr lang="en"/>
              <a:t> (but useful in outbreaks)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</a:t>
            </a:r>
            <a:r>
              <a:rPr b="1" lang="en"/>
              <a:t>Measles Vaccine (</a:t>
            </a:r>
            <a:r>
              <a:rPr b="1" lang="en">
                <a:solidFill>
                  <a:srgbClr val="DF382C"/>
                </a:solidFill>
              </a:rPr>
              <a:t>MeVA</a:t>
            </a:r>
            <a:r>
              <a:rPr b="1" lang="en"/>
              <a:t>) Assay</a:t>
            </a:r>
            <a:r>
              <a:rPr lang="en"/>
              <a:t> comes to save the day!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RT-PCR for the </a:t>
            </a:r>
            <a:r>
              <a:rPr b="1" lang="en"/>
              <a:t>measles vaccine strains</a:t>
            </a:r>
            <a:r>
              <a:rPr lang="en"/>
              <a:t> --and-- the </a:t>
            </a:r>
            <a:r>
              <a:rPr b="1" lang="en"/>
              <a:t>standard rRT-PCR assay</a:t>
            </a:r>
            <a:r>
              <a:rPr lang="en"/>
              <a:t> (that detects all measles strains)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Available at </a:t>
            </a:r>
            <a:r>
              <a:rPr b="1" lang="en"/>
              <a:t>CDC</a:t>
            </a:r>
            <a:r>
              <a:rPr lang="en"/>
              <a:t> and </a:t>
            </a:r>
            <a:r>
              <a:rPr b="1" lang="en"/>
              <a:t>Association of Public Health Laboratories</a:t>
            </a:r>
            <a:r>
              <a:rPr lang="en"/>
              <a:t> reference centers</a:t>
            </a:r>
            <a:endParaRPr/>
          </a:p>
        </p:txBody>
      </p:sp>
      <p:sp>
        <p:nvSpPr>
          <p:cNvPr id="935" name="Google Shape;935;p88"/>
          <p:cNvSpPr/>
          <p:nvPr/>
        </p:nvSpPr>
        <p:spPr>
          <a:xfrm>
            <a:off x="880800" y="1393075"/>
            <a:ext cx="6316800" cy="114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6" name="Google Shape;936;p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7" name="Google Shape;937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0925" y="3758575"/>
            <a:ext cx="2514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p88"/>
          <p:cNvSpPr/>
          <p:nvPr/>
        </p:nvSpPr>
        <p:spPr>
          <a:xfrm>
            <a:off x="5350500" y="1393075"/>
            <a:ext cx="3177000" cy="2516100"/>
          </a:xfrm>
          <a:prstGeom prst="rect">
            <a:avLst/>
          </a:prstGeom>
          <a:solidFill>
            <a:srgbClr val="F1F2F3"/>
          </a:solidFill>
          <a:ln cap="flat" cmpd="sng" w="2857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From Martin et al [</a:t>
            </a:r>
            <a:r>
              <a:rPr b="1" lang="en" sz="15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50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At the </a:t>
            </a:r>
            <a:r>
              <a:rPr b="1" lang="en" sz="12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time of the outbreak</a:t>
            </a:r>
            <a:r>
              <a:rPr lang="en" sz="12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, the measles vaccine-specific RT-PCR test </a:t>
            </a:r>
            <a:r>
              <a:rPr b="1" lang="en" sz="12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[MeVA] was not available</a:t>
            </a:r>
            <a:r>
              <a:rPr lang="en" sz="12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 at the [MN health dept]</a:t>
            </a:r>
            <a:endParaRPr sz="1200">
              <a:solidFill>
                <a:srgbClr val="1A1A1A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…rapid laboratory confirmation of VARI is the </a:t>
            </a:r>
            <a:r>
              <a:rPr b="1" lang="en" sz="12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only way to avoid unnecessary control</a:t>
            </a:r>
            <a:r>
              <a:rPr lang="en" sz="12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 measures that can </a:t>
            </a:r>
            <a:r>
              <a:rPr b="1" lang="en" sz="12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drain public health and healthcare resources</a:t>
            </a:r>
            <a:r>
              <a:rPr lang="en" sz="12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 during measles outbreaks…and </a:t>
            </a:r>
            <a:r>
              <a:rPr b="1" lang="en" sz="12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preserve public health resources for true measles case responses</a:t>
            </a:r>
            <a:r>
              <a:rPr lang="en" sz="12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1200">
              <a:solidFill>
                <a:srgbClr val="1A1A1A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40" name="Google Shape;940;p88"/>
          <p:cNvSpPr/>
          <p:nvPr/>
        </p:nvSpPr>
        <p:spPr>
          <a:xfrm>
            <a:off x="1557575" y="1393075"/>
            <a:ext cx="2901300" cy="2113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My inference </a:t>
            </a:r>
            <a:r>
              <a:rPr baseline="30000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[citation needed]</a:t>
            </a:r>
            <a:endParaRPr baseline="300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MeVA was not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available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to the folks in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Minnesota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during their outbreak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This must have been a true nightmare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They had to contact trace and isolate </a:t>
            </a:r>
            <a:r>
              <a:rPr i="1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all these VARIs</a:t>
            </a:r>
            <a:r>
              <a:rPr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while waiting on sequencing </a:t>
            </a:r>
            <a:endParaRPr sz="12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This </a:t>
            </a:r>
            <a:r>
              <a:rPr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probably should have been more than a brief report in </a:t>
            </a:r>
            <a:r>
              <a:rPr i="1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CID</a:t>
            </a:r>
            <a:endParaRPr sz="12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else has </a:t>
            </a:r>
            <a:r>
              <a:rPr lang="en"/>
              <a:t>experienced</a:t>
            </a:r>
            <a:r>
              <a:rPr lang="en"/>
              <a:t> this problem before?</a:t>
            </a:r>
            <a:endParaRPr/>
          </a:p>
        </p:txBody>
      </p:sp>
      <p:pic>
        <p:nvPicPr>
          <p:cNvPr id="946" name="Google Shape;94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75" y="1322174"/>
            <a:ext cx="6720774" cy="34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0275" y="2947850"/>
            <a:ext cx="3076074" cy="2052324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89"/>
          <p:cNvSpPr txBox="1"/>
          <p:nvPr/>
        </p:nvSpPr>
        <p:spPr>
          <a:xfrm>
            <a:off x="374225" y="4737425"/>
            <a:ext cx="458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Figure 2: Wang et al [</a:t>
            </a:r>
            <a:r>
              <a:rPr b="1" lang="en" sz="13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11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954" name="Google Shape;954;p90"/>
          <p:cNvSpPr txBox="1"/>
          <p:nvPr>
            <p:ph idx="1" type="body"/>
          </p:nvPr>
        </p:nvSpPr>
        <p:spPr>
          <a:xfrm>
            <a:off x="729450" y="1393075"/>
            <a:ext cx="76887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study from China from </a:t>
            </a:r>
            <a:r>
              <a:rPr lang="en"/>
              <a:t>2011 to 2018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Surveillance Data</a:t>
            </a:r>
            <a:r>
              <a:rPr lang="en"/>
              <a:t>: The study utilized data from the </a:t>
            </a:r>
            <a:r>
              <a:rPr b="1" lang="en"/>
              <a:t>Measles Surveillance System</a:t>
            </a:r>
            <a:r>
              <a:rPr lang="en"/>
              <a:t> (MSS) and the Chinese Measles Laboratory Network (CMLN)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Case Identification</a:t>
            </a:r>
            <a:r>
              <a:rPr lang="en"/>
              <a:t>: </a:t>
            </a:r>
            <a:r>
              <a:rPr lang="en"/>
              <a:t>identified</a:t>
            </a:r>
            <a:r>
              <a:rPr lang="en"/>
              <a:t> 15,169 cases </a:t>
            </a:r>
            <a:r>
              <a:rPr b="1" lang="en">
                <a:solidFill>
                  <a:srgbClr val="DF382C"/>
                </a:solidFill>
              </a:rPr>
              <a:t>confirmed by genotyping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8E44AD"/>
                </a:solidFill>
              </a:rPr>
              <a:t>14,902 wild-type</a:t>
            </a:r>
            <a:r>
              <a:rPr lang="en"/>
              <a:t> measles cases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Only </a:t>
            </a:r>
            <a:r>
              <a:rPr b="1" lang="en">
                <a:solidFill>
                  <a:srgbClr val="0C622E"/>
                </a:solidFill>
              </a:rPr>
              <a:t>101 VARI</a:t>
            </a:r>
            <a:r>
              <a:rPr lang="en"/>
              <a:t> cases</a:t>
            </a:r>
            <a:endParaRPr/>
          </a:p>
        </p:txBody>
      </p:sp>
      <p:pic>
        <p:nvPicPr>
          <p:cNvPr id="955" name="Google Shape;955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9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961" name="Google Shape;961;p91"/>
          <p:cNvSpPr txBox="1"/>
          <p:nvPr>
            <p:ph idx="1" type="body"/>
          </p:nvPr>
        </p:nvSpPr>
        <p:spPr>
          <a:xfrm>
            <a:off x="729450" y="1393075"/>
            <a:ext cx="76887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distribution</a:t>
            </a:r>
            <a:r>
              <a:rPr lang="en"/>
              <a:t> after vaccination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VARI onset</a:t>
            </a:r>
            <a:r>
              <a:rPr lang="en"/>
              <a:t>: The number of cases </a:t>
            </a:r>
            <a:r>
              <a:rPr b="1" lang="en">
                <a:solidFill>
                  <a:srgbClr val="14A44D"/>
                </a:solidFill>
              </a:rPr>
              <a:t>peaks on the 8th day</a:t>
            </a:r>
            <a:endParaRPr b="1">
              <a:solidFill>
                <a:srgbClr val="14A44D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97% of cases occur within 14 days of vaccination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Wild-type onset</a:t>
            </a:r>
            <a:r>
              <a:rPr lang="en"/>
              <a:t>: Cases occurring after vaccination </a:t>
            </a:r>
            <a:r>
              <a:rPr b="1" lang="en">
                <a:solidFill>
                  <a:srgbClr val="DF382C"/>
                </a:solidFill>
              </a:rPr>
              <a:t>peak earlier</a:t>
            </a:r>
            <a:r>
              <a:rPr lang="en"/>
              <a:t>, on the </a:t>
            </a:r>
            <a:r>
              <a:rPr b="1" lang="en"/>
              <a:t>4 - 6th</a:t>
            </a:r>
            <a:r>
              <a:rPr lang="en"/>
              <a:t> days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due to infection prior to / </a:t>
            </a:r>
            <a:r>
              <a:rPr b="1" lang="en"/>
              <a:t>failure of vaccine PEP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2" name="Google Shape;96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968" name="Google Shape;968;p92"/>
          <p:cNvSpPr txBox="1"/>
          <p:nvPr>
            <p:ph idx="1" type="body"/>
          </p:nvPr>
        </p:nvSpPr>
        <p:spPr>
          <a:xfrm>
            <a:off x="729450" y="1393075"/>
            <a:ext cx="76887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distribution</a:t>
            </a:r>
            <a:r>
              <a:rPr lang="en"/>
              <a:t> after vaccination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VARI onset</a:t>
            </a:r>
            <a:r>
              <a:rPr lang="en"/>
              <a:t>: The number of cases </a:t>
            </a:r>
            <a:r>
              <a:rPr b="1" lang="en">
                <a:solidFill>
                  <a:srgbClr val="DF382C"/>
                </a:solidFill>
              </a:rPr>
              <a:t>peaks on the 8th day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97% of cases occur within 14 days of vaccination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Wild-type onset</a:t>
            </a:r>
            <a:r>
              <a:rPr lang="en"/>
              <a:t>: Cases occurring after vaccination </a:t>
            </a:r>
            <a:r>
              <a:rPr b="1" lang="en">
                <a:solidFill>
                  <a:srgbClr val="DF382C"/>
                </a:solidFill>
              </a:rPr>
              <a:t>peak earlier</a:t>
            </a:r>
            <a:r>
              <a:rPr lang="en"/>
              <a:t>, on the </a:t>
            </a:r>
            <a:r>
              <a:rPr b="1" lang="en"/>
              <a:t>4 - 6th</a:t>
            </a:r>
            <a:r>
              <a:rPr lang="en"/>
              <a:t> days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due to infection prior to / failure of vaccine PEP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9" name="Google Shape;96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1" name="Google Shape;971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350" y="1718075"/>
            <a:ext cx="6793300" cy="33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 </a:t>
            </a:r>
            <a:r>
              <a:rPr lang="en">
                <a:solidFill>
                  <a:srgbClr val="9E9E9E"/>
                </a:solidFill>
              </a:rPr>
              <a:t>(per the ED/MyChart)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729450" y="1393075"/>
            <a:ext cx="76887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F</a:t>
            </a:r>
            <a:r>
              <a:rPr lang="en"/>
              <a:t> with no PMH p/w </a:t>
            </a:r>
            <a:r>
              <a:rPr b="1" lang="en">
                <a:solidFill>
                  <a:srgbClr val="DC4C64"/>
                </a:solidFill>
              </a:rPr>
              <a:t>concern for measles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Tuesday</a:t>
            </a:r>
            <a:r>
              <a:rPr lang="en"/>
              <a:t>: Developed </a:t>
            </a:r>
            <a:r>
              <a:rPr b="1" lang="en"/>
              <a:t>body aches</a:t>
            </a:r>
            <a:r>
              <a:rPr lang="en"/>
              <a:t>, </a:t>
            </a:r>
            <a:r>
              <a:rPr b="1" lang="en"/>
              <a:t>headache</a:t>
            </a:r>
            <a:r>
              <a:rPr lang="en"/>
              <a:t>, mild </a:t>
            </a:r>
            <a:r>
              <a:rPr b="1" lang="en"/>
              <a:t>sore throat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Wed</a:t>
            </a:r>
            <a:r>
              <a:rPr lang="en"/>
              <a:t>: Bumps on </a:t>
            </a:r>
            <a:r>
              <a:rPr b="1" lang="en">
                <a:solidFill>
                  <a:srgbClr val="DF382C"/>
                </a:solidFill>
              </a:rPr>
              <a:t>face</a:t>
            </a:r>
            <a:r>
              <a:rPr lang="en"/>
              <a:t> → </a:t>
            </a:r>
            <a:r>
              <a:rPr b="1" lang="en">
                <a:solidFill>
                  <a:srgbClr val="DF382C"/>
                </a:solidFill>
              </a:rPr>
              <a:t>red spots on chest</a:t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468100" y="1359900"/>
            <a:ext cx="6525000" cy="1621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468100" y="1359900"/>
            <a:ext cx="6525000" cy="1621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783775" y="1359900"/>
            <a:ext cx="8108700" cy="3783600"/>
          </a:xfrm>
          <a:prstGeom prst="cloudCallout">
            <a:avLst>
              <a:gd fmla="val 49761" name="adj1"/>
              <a:gd fmla="val 409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1605625" y="1785675"/>
            <a:ext cx="6096900" cy="17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3" name="Google Shape;153;p21"/>
          <p:cNvGraphicFramePr/>
          <p:nvPr/>
        </p:nvGraphicFramePr>
        <p:xfrm>
          <a:off x="1637559" y="18105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331450"/>
                <a:gridCol w="2413925"/>
                <a:gridCol w="2281075"/>
              </a:tblGrid>
              <a:tr h="3239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PEP guidance (</a:t>
                      </a:r>
                      <a:r>
                        <a:rPr lang="en" sz="1300" u="sng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NYC.gov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2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 Range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 immune status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of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PEP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9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 &gt;12 mo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Non-immune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Give MMR vaccine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23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dose MMR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Give 2nd MMR vaccine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23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Unknown status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Give MMR vaccine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4" name="Google Shape;154;p21"/>
          <p:cNvSpPr txBox="1"/>
          <p:nvPr/>
        </p:nvSpPr>
        <p:spPr>
          <a:xfrm>
            <a:off x="1774479" y="3558550"/>
            <a:ext cx="7159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❖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Patient’s name would imply some connections to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South Asia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❖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Recently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received MMR vaccine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because she was not immune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9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977" name="Google Shape;977;p93"/>
          <p:cNvSpPr txBox="1"/>
          <p:nvPr>
            <p:ph idx="1" type="body"/>
          </p:nvPr>
        </p:nvSpPr>
        <p:spPr>
          <a:xfrm>
            <a:off x="729450" y="1393075"/>
            <a:ext cx="76887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distribution</a:t>
            </a:r>
            <a:r>
              <a:rPr lang="en"/>
              <a:t> after vaccination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VARI onset</a:t>
            </a:r>
            <a:r>
              <a:rPr lang="en"/>
              <a:t>: The number of cases </a:t>
            </a:r>
            <a:r>
              <a:rPr b="1" lang="en">
                <a:solidFill>
                  <a:srgbClr val="DF382C"/>
                </a:solidFill>
              </a:rPr>
              <a:t>peaks on the 8th day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97% of cases occur within 14 days of vaccination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Wild-type onset</a:t>
            </a:r>
            <a:r>
              <a:rPr lang="en"/>
              <a:t>: Cases occurring after vaccination </a:t>
            </a:r>
            <a:r>
              <a:rPr b="1" lang="en">
                <a:solidFill>
                  <a:srgbClr val="DF382C"/>
                </a:solidFill>
              </a:rPr>
              <a:t>peak earlier</a:t>
            </a:r>
            <a:r>
              <a:rPr lang="en"/>
              <a:t>, on the </a:t>
            </a:r>
            <a:r>
              <a:rPr b="1" lang="en"/>
              <a:t>4 - 6th</a:t>
            </a:r>
            <a:r>
              <a:rPr lang="en"/>
              <a:t> days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due to infection prior to / failure of vaccine PEP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8" name="Google Shape;97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9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0" name="Google Shape;980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350" y="1718075"/>
            <a:ext cx="6793300" cy="33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93"/>
          <p:cNvSpPr/>
          <p:nvPr/>
        </p:nvSpPr>
        <p:spPr>
          <a:xfrm>
            <a:off x="517525" y="1718075"/>
            <a:ext cx="8626500" cy="2899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2" name="Google Shape;982;p93"/>
          <p:cNvSpPr/>
          <p:nvPr/>
        </p:nvSpPr>
        <p:spPr>
          <a:xfrm>
            <a:off x="1918850" y="2346146"/>
            <a:ext cx="4761325" cy="2048925"/>
          </a:xfrm>
          <a:custGeom>
            <a:rect b="b" l="l" r="r" t="t"/>
            <a:pathLst>
              <a:path extrusionOk="0" h="81957" w="190453">
                <a:moveTo>
                  <a:pt x="0" y="76861"/>
                </a:moveTo>
                <a:cubicBezTo>
                  <a:pt x="3928" y="72615"/>
                  <a:pt x="16827" y="64175"/>
                  <a:pt x="23568" y="51382"/>
                </a:cubicBezTo>
                <a:cubicBezTo>
                  <a:pt x="30309" y="38590"/>
                  <a:pt x="27921" y="-1593"/>
                  <a:pt x="40448" y="106"/>
                </a:cubicBezTo>
                <a:cubicBezTo>
                  <a:pt x="52975" y="1805"/>
                  <a:pt x="73729" y="47932"/>
                  <a:pt x="98730" y="61574"/>
                </a:cubicBezTo>
                <a:cubicBezTo>
                  <a:pt x="123731" y="75216"/>
                  <a:pt x="175166" y="78560"/>
                  <a:pt x="190453" y="81957"/>
                </a:cubicBezTo>
              </a:path>
            </a:pathLst>
          </a:custGeom>
          <a:noFill/>
          <a:ln cap="flat" cmpd="sng" w="38100">
            <a:solidFill>
              <a:srgbClr val="8E44A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3" name="Google Shape;983;p93"/>
          <p:cNvSpPr/>
          <p:nvPr/>
        </p:nvSpPr>
        <p:spPr>
          <a:xfrm>
            <a:off x="2460275" y="2905575"/>
            <a:ext cx="2794620" cy="1585025"/>
          </a:xfrm>
          <a:custGeom>
            <a:rect b="b" l="l" r="r" t="t"/>
            <a:pathLst>
              <a:path extrusionOk="0" h="63401" w="104462">
                <a:moveTo>
                  <a:pt x="0" y="62764"/>
                </a:moveTo>
                <a:cubicBezTo>
                  <a:pt x="4246" y="59208"/>
                  <a:pt x="18737" y="51883"/>
                  <a:pt x="25478" y="41426"/>
                </a:cubicBezTo>
                <a:cubicBezTo>
                  <a:pt x="32219" y="30969"/>
                  <a:pt x="34290" y="-348"/>
                  <a:pt x="40447" y="23"/>
                </a:cubicBezTo>
                <a:cubicBezTo>
                  <a:pt x="46604" y="395"/>
                  <a:pt x="51753" y="33092"/>
                  <a:pt x="62422" y="43655"/>
                </a:cubicBezTo>
                <a:cubicBezTo>
                  <a:pt x="73091" y="54218"/>
                  <a:pt x="97455" y="60110"/>
                  <a:pt x="104462" y="63401"/>
                </a:cubicBezTo>
              </a:path>
            </a:pathLst>
          </a:custGeom>
          <a:noFill/>
          <a:ln cap="flat" cmpd="sng" w="38100">
            <a:solidFill>
              <a:srgbClr val="14A44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4" name="Google Shape;984;p93"/>
          <p:cNvSpPr txBox="1"/>
          <p:nvPr/>
        </p:nvSpPr>
        <p:spPr>
          <a:xfrm>
            <a:off x="5254900" y="2571750"/>
            <a:ext cx="2730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VARI </a:t>
            </a:r>
            <a:endParaRPr b="1" sz="13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Wild-type </a:t>
            </a:r>
            <a:r>
              <a:rPr b="1" lang="en" sz="13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measles</a:t>
            </a:r>
            <a:endParaRPr b="1" sz="1300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(Note: Hunter’s line of best fit)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9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990" name="Google Shape;990;p94"/>
          <p:cNvSpPr txBox="1"/>
          <p:nvPr>
            <p:ph idx="1" type="body"/>
          </p:nvPr>
        </p:nvSpPr>
        <p:spPr>
          <a:xfrm>
            <a:off x="729450" y="1393075"/>
            <a:ext cx="76887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distribution</a:t>
            </a:r>
            <a:r>
              <a:rPr lang="en"/>
              <a:t> after vaccination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VARI onset</a:t>
            </a:r>
            <a:r>
              <a:rPr lang="en"/>
              <a:t>: The number of cases </a:t>
            </a:r>
            <a:r>
              <a:rPr b="1" lang="en">
                <a:solidFill>
                  <a:srgbClr val="DF382C"/>
                </a:solidFill>
              </a:rPr>
              <a:t>peaks on the 8th day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97% of cases occur within 14 days of vaccination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Wild-type onset</a:t>
            </a:r>
            <a:r>
              <a:rPr lang="en"/>
              <a:t>: Cases occurring after vaccination </a:t>
            </a:r>
            <a:r>
              <a:rPr b="1" lang="en">
                <a:solidFill>
                  <a:srgbClr val="DF382C"/>
                </a:solidFill>
              </a:rPr>
              <a:t>peak earlier</a:t>
            </a:r>
            <a:r>
              <a:rPr lang="en"/>
              <a:t>, on the </a:t>
            </a:r>
            <a:r>
              <a:rPr b="1" lang="en"/>
              <a:t>4 - 6th</a:t>
            </a:r>
            <a:r>
              <a:rPr lang="en"/>
              <a:t> days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due to infection prior to / failure of vaccine PEP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groups had </a:t>
            </a:r>
            <a:r>
              <a:rPr b="1" lang="en"/>
              <a:t>similar symptoms</a:t>
            </a:r>
            <a:r>
              <a:rPr lang="en"/>
              <a:t> (moderate fever, rash, and one of the “3Cs”), so </a:t>
            </a:r>
            <a:r>
              <a:rPr b="1" lang="en">
                <a:solidFill>
                  <a:srgbClr val="DF382C"/>
                </a:solidFill>
              </a:rPr>
              <a:t>difficult to distinguish </a:t>
            </a:r>
            <a:r>
              <a:rPr b="1" lang="en">
                <a:solidFill>
                  <a:srgbClr val="8E44AD"/>
                </a:solidFill>
              </a:rPr>
              <a:t>VARI </a:t>
            </a:r>
            <a:r>
              <a:rPr lang="en"/>
              <a:t>from wild type measles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1" name="Google Shape;991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94"/>
          <p:cNvSpPr/>
          <p:nvPr/>
        </p:nvSpPr>
        <p:spPr>
          <a:xfrm>
            <a:off x="0" y="1393075"/>
            <a:ext cx="9144000" cy="1398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9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998" name="Google Shape;998;p95"/>
          <p:cNvSpPr txBox="1"/>
          <p:nvPr>
            <p:ph idx="1" type="body"/>
          </p:nvPr>
        </p:nvSpPr>
        <p:spPr>
          <a:xfrm>
            <a:off x="729450" y="1393075"/>
            <a:ext cx="76887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distribution</a:t>
            </a:r>
            <a:r>
              <a:rPr lang="en"/>
              <a:t> after vaccination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VARI onset</a:t>
            </a:r>
            <a:r>
              <a:rPr lang="en"/>
              <a:t>: The number of cases </a:t>
            </a:r>
            <a:r>
              <a:rPr b="1" lang="en">
                <a:solidFill>
                  <a:srgbClr val="DF382C"/>
                </a:solidFill>
              </a:rPr>
              <a:t>peaks on the 8th day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97% of cases occur within 14 days of vaccination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Wild-type onset</a:t>
            </a:r>
            <a:r>
              <a:rPr lang="en"/>
              <a:t>: Cases occurring after vaccination </a:t>
            </a:r>
            <a:r>
              <a:rPr b="1" lang="en">
                <a:solidFill>
                  <a:srgbClr val="DF382C"/>
                </a:solidFill>
              </a:rPr>
              <a:t>peak earlier</a:t>
            </a:r>
            <a:r>
              <a:rPr lang="en"/>
              <a:t>, on the </a:t>
            </a:r>
            <a:r>
              <a:rPr b="1" lang="en"/>
              <a:t>4 - 6th</a:t>
            </a:r>
            <a:r>
              <a:rPr lang="en"/>
              <a:t> days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due to infection prior to / failure of vaccine PEP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groups had </a:t>
            </a:r>
            <a:r>
              <a:rPr b="1" lang="en"/>
              <a:t>similar symptoms</a:t>
            </a:r>
            <a:r>
              <a:rPr lang="en"/>
              <a:t> (moderate fever, rash, and one of the “3Cs”), so </a:t>
            </a:r>
            <a:r>
              <a:rPr b="1" lang="en">
                <a:solidFill>
                  <a:srgbClr val="DF382C"/>
                </a:solidFill>
              </a:rPr>
              <a:t>difficult to distinguish VARI </a:t>
            </a:r>
            <a:r>
              <a:rPr lang="en"/>
              <a:t>from wild type measles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9" name="Google Shape;99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95"/>
          <p:cNvSpPr/>
          <p:nvPr/>
        </p:nvSpPr>
        <p:spPr>
          <a:xfrm>
            <a:off x="0" y="1393075"/>
            <a:ext cx="9144000" cy="1398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1" name="Google Shape;1001;p95"/>
          <p:cNvSpPr/>
          <p:nvPr/>
        </p:nvSpPr>
        <p:spPr>
          <a:xfrm>
            <a:off x="0" y="0"/>
            <a:ext cx="9144000" cy="4602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2" name="Google Shape;1002;p95"/>
          <p:cNvSpPr/>
          <p:nvPr/>
        </p:nvSpPr>
        <p:spPr>
          <a:xfrm>
            <a:off x="0" y="0"/>
            <a:ext cx="9144000" cy="4602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03" name="Google Shape;1003;p95"/>
          <p:cNvGraphicFramePr/>
          <p:nvPr/>
        </p:nvGraphicFramePr>
        <p:xfrm>
          <a:off x="2368850" y="13930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{031729C1-C128-4D52-A6E6-4BEF1697002F}</a:tableStyleId>
              </a:tblPr>
              <a:tblGrid>
                <a:gridCol w="1426675"/>
                <a:gridCol w="1165625"/>
                <a:gridCol w="1181400"/>
                <a:gridCol w="1055475"/>
              </a:tblGrid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Symptom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Cases</a:t>
                      </a: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(n=76)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Wild-Type</a:t>
                      </a:r>
                      <a:r>
                        <a:rPr lang="en" sz="11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(n=9,533)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P-Value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0.516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Rash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1.000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"3Cs" (any)</a:t>
                      </a:r>
                      <a:endParaRPr b="1"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49%</a:t>
                      </a:r>
                      <a:endParaRPr b="1"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92%</a:t>
                      </a:r>
                      <a:endParaRPr b="1"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Cough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91%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Coryza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67%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Conjunctivitis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64%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9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009" name="Google Shape;1009;p96"/>
          <p:cNvSpPr txBox="1"/>
          <p:nvPr>
            <p:ph idx="1" type="body"/>
          </p:nvPr>
        </p:nvSpPr>
        <p:spPr>
          <a:xfrm>
            <a:off x="729450" y="1393075"/>
            <a:ext cx="76887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distribution</a:t>
            </a:r>
            <a:r>
              <a:rPr lang="en"/>
              <a:t> after vaccination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VARI onset</a:t>
            </a:r>
            <a:r>
              <a:rPr lang="en"/>
              <a:t>: The number of cases </a:t>
            </a:r>
            <a:r>
              <a:rPr b="1" lang="en">
                <a:solidFill>
                  <a:srgbClr val="DF382C"/>
                </a:solidFill>
              </a:rPr>
              <a:t>peaks on the 8th day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97% of cases occur within 14 days of vaccination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Wild-type onset</a:t>
            </a:r>
            <a:r>
              <a:rPr lang="en"/>
              <a:t>: Cases occurring after vaccination </a:t>
            </a:r>
            <a:r>
              <a:rPr b="1" lang="en">
                <a:solidFill>
                  <a:srgbClr val="DF382C"/>
                </a:solidFill>
              </a:rPr>
              <a:t>peak earlier</a:t>
            </a:r>
            <a:r>
              <a:rPr lang="en"/>
              <a:t>, on the </a:t>
            </a:r>
            <a:r>
              <a:rPr b="1" lang="en"/>
              <a:t>4 - 6th</a:t>
            </a:r>
            <a:r>
              <a:rPr lang="en"/>
              <a:t> days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due to infection prior to / failure of vaccine PEP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groups had </a:t>
            </a:r>
            <a:r>
              <a:rPr b="1" lang="en"/>
              <a:t>similar symptoms</a:t>
            </a:r>
            <a:r>
              <a:rPr lang="en"/>
              <a:t> (moderate fever, rash, and one of the “3Cs”), so </a:t>
            </a:r>
            <a:r>
              <a:rPr b="1" lang="en">
                <a:solidFill>
                  <a:srgbClr val="DF382C"/>
                </a:solidFill>
              </a:rPr>
              <a:t>difficult to distinguish VARI </a:t>
            </a:r>
            <a:r>
              <a:rPr lang="en"/>
              <a:t>from wild type measles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0" name="Google Shape;1010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96"/>
          <p:cNvSpPr/>
          <p:nvPr/>
        </p:nvSpPr>
        <p:spPr>
          <a:xfrm>
            <a:off x="0" y="1393075"/>
            <a:ext cx="9144000" cy="1398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2" name="Google Shape;1012;p96"/>
          <p:cNvSpPr/>
          <p:nvPr/>
        </p:nvSpPr>
        <p:spPr>
          <a:xfrm>
            <a:off x="0" y="0"/>
            <a:ext cx="9144000" cy="4602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3" name="Google Shape;1013;p96"/>
          <p:cNvSpPr/>
          <p:nvPr/>
        </p:nvSpPr>
        <p:spPr>
          <a:xfrm>
            <a:off x="0" y="0"/>
            <a:ext cx="9144000" cy="4602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14" name="Google Shape;1014;p96"/>
          <p:cNvGraphicFramePr/>
          <p:nvPr/>
        </p:nvGraphicFramePr>
        <p:xfrm>
          <a:off x="2368850" y="13930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{031729C1-C128-4D52-A6E6-4BEF1697002F}</a:tableStyleId>
              </a:tblPr>
              <a:tblGrid>
                <a:gridCol w="1426675"/>
                <a:gridCol w="1165625"/>
                <a:gridCol w="1181400"/>
                <a:gridCol w="1055475"/>
              </a:tblGrid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Symptom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Cases</a:t>
                      </a: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(n=76)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Wild-Type</a:t>
                      </a:r>
                      <a:r>
                        <a:rPr lang="en" sz="11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(n=9,533)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P-Value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0.516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Rash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1.000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"3Cs" (any)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Cough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91%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Coryza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67%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Conjunctivitis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64%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Koplik Spots</a:t>
                      </a:r>
                      <a:endParaRPr b="1"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25%</a:t>
                      </a:r>
                      <a:endParaRPr b="1"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15" name="Google Shape;1015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00" y="182175"/>
            <a:ext cx="28575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9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021" name="Google Shape;1021;p97"/>
          <p:cNvSpPr txBox="1"/>
          <p:nvPr>
            <p:ph idx="1" type="body"/>
          </p:nvPr>
        </p:nvSpPr>
        <p:spPr>
          <a:xfrm>
            <a:off x="729450" y="1393075"/>
            <a:ext cx="76887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distribution</a:t>
            </a:r>
            <a:r>
              <a:rPr lang="en"/>
              <a:t> after vaccination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VARI onset</a:t>
            </a:r>
            <a:r>
              <a:rPr lang="en"/>
              <a:t>: The number of cases </a:t>
            </a:r>
            <a:r>
              <a:rPr b="1" lang="en">
                <a:solidFill>
                  <a:srgbClr val="DF382C"/>
                </a:solidFill>
              </a:rPr>
              <a:t>peaks on the 8th day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97% of cases occur within 14 days of vaccination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Wild-type onset</a:t>
            </a:r>
            <a:r>
              <a:rPr lang="en"/>
              <a:t>: Cases occurring after vaccination </a:t>
            </a:r>
            <a:r>
              <a:rPr b="1" lang="en">
                <a:solidFill>
                  <a:srgbClr val="DF382C"/>
                </a:solidFill>
              </a:rPr>
              <a:t>peak earlier</a:t>
            </a:r>
            <a:r>
              <a:rPr lang="en"/>
              <a:t>, on the </a:t>
            </a:r>
            <a:r>
              <a:rPr b="1" lang="en"/>
              <a:t>4 - 6th</a:t>
            </a:r>
            <a:r>
              <a:rPr lang="en"/>
              <a:t> days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due to infection prior to / failure of vaccine PEP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groups had </a:t>
            </a:r>
            <a:r>
              <a:rPr b="1" lang="en"/>
              <a:t>similar symptoms</a:t>
            </a:r>
            <a:r>
              <a:rPr lang="en"/>
              <a:t> (moderate fever, rash, and one of the “3Cs”), so </a:t>
            </a:r>
            <a:r>
              <a:rPr b="1" lang="en">
                <a:solidFill>
                  <a:srgbClr val="DF382C"/>
                </a:solidFill>
              </a:rPr>
              <a:t>difficult to distinguish VARI </a:t>
            </a:r>
            <a:r>
              <a:rPr lang="en"/>
              <a:t>from wild type measles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2" name="Google Shape;1022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97"/>
          <p:cNvSpPr/>
          <p:nvPr/>
        </p:nvSpPr>
        <p:spPr>
          <a:xfrm>
            <a:off x="0" y="1393075"/>
            <a:ext cx="9144000" cy="1398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4" name="Google Shape;1024;p97"/>
          <p:cNvSpPr/>
          <p:nvPr/>
        </p:nvSpPr>
        <p:spPr>
          <a:xfrm>
            <a:off x="0" y="0"/>
            <a:ext cx="9144000" cy="4602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5" name="Google Shape;1025;p97"/>
          <p:cNvSpPr/>
          <p:nvPr/>
        </p:nvSpPr>
        <p:spPr>
          <a:xfrm>
            <a:off x="0" y="0"/>
            <a:ext cx="9144000" cy="4602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26" name="Google Shape;1026;p97"/>
          <p:cNvGraphicFramePr/>
          <p:nvPr/>
        </p:nvGraphicFramePr>
        <p:xfrm>
          <a:off x="2368850" y="13930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{031729C1-C128-4D52-A6E6-4BEF1697002F}</a:tableStyleId>
              </a:tblPr>
              <a:tblGrid>
                <a:gridCol w="1426675"/>
                <a:gridCol w="1165625"/>
                <a:gridCol w="1181400"/>
                <a:gridCol w="1055475"/>
              </a:tblGrid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Symptom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Cases</a:t>
                      </a: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(n=76)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Wild-Type</a:t>
                      </a:r>
                      <a:r>
                        <a:rPr lang="en" sz="11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(n=9,533)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P-Value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0.516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Rash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99%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1.000</a:t>
                      </a:r>
                      <a:endParaRPr sz="11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"3Cs" (any)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Koplik Spots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47%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&lt;0.001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Complications</a:t>
                      </a:r>
                      <a:endParaRPr b="1"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4%</a:t>
                      </a:r>
                      <a:endParaRPr b="1"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13%</a:t>
                      </a:r>
                      <a:endParaRPr b="1"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0303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0.020</a:t>
                      </a:r>
                      <a:endParaRPr sz="1100">
                        <a:solidFill>
                          <a:srgbClr val="30303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D2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D2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27" name="Google Shape;1027;p97"/>
          <p:cNvSpPr txBox="1"/>
          <p:nvPr/>
        </p:nvSpPr>
        <p:spPr>
          <a:xfrm>
            <a:off x="533450" y="4180100"/>
            <a:ext cx="316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100% of the “complications” (n=3/76)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 the </a:t>
            </a:r>
            <a:r>
              <a:rPr b="1" lang="en" sz="13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VARI group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was diarrhea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28" name="Google Shape;1028;p97"/>
          <p:cNvCxnSpPr>
            <a:stCxn id="1027" idx="3"/>
            <a:endCxn id="1029" idx="2"/>
          </p:cNvCxnSpPr>
          <p:nvPr/>
        </p:nvCxnSpPr>
        <p:spPr>
          <a:xfrm flipH="1" rot="10800000">
            <a:off x="3694550" y="3909800"/>
            <a:ext cx="685200" cy="562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9" name="Google Shape;1029;p97"/>
          <p:cNvSpPr/>
          <p:nvPr/>
        </p:nvSpPr>
        <p:spPr>
          <a:xfrm>
            <a:off x="3797900" y="3527200"/>
            <a:ext cx="11634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9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Cui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1035" name="Google Shape;1035;p98"/>
          <p:cNvSpPr txBox="1"/>
          <p:nvPr>
            <p:ph idx="1" type="body"/>
          </p:nvPr>
        </p:nvSpPr>
        <p:spPr>
          <a:xfrm>
            <a:off x="729450" y="1393075"/>
            <a:ext cx="7688700" cy="33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distribution</a:t>
            </a:r>
            <a:r>
              <a:rPr lang="en"/>
              <a:t> after vaccination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VARI onset</a:t>
            </a:r>
            <a:r>
              <a:rPr lang="en"/>
              <a:t>: The number of cases </a:t>
            </a:r>
            <a:r>
              <a:rPr b="1" lang="en">
                <a:solidFill>
                  <a:srgbClr val="DF382C"/>
                </a:solidFill>
              </a:rPr>
              <a:t>peaks on the 8th day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97% of cases occur within 14 days of vaccination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Wild-type onset</a:t>
            </a:r>
            <a:r>
              <a:rPr lang="en"/>
              <a:t>: Cases occurring after vaccination </a:t>
            </a:r>
            <a:r>
              <a:rPr b="1" lang="en">
                <a:solidFill>
                  <a:srgbClr val="DF382C"/>
                </a:solidFill>
              </a:rPr>
              <a:t>peak earlier</a:t>
            </a:r>
            <a:r>
              <a:rPr lang="en"/>
              <a:t>, on the </a:t>
            </a:r>
            <a:r>
              <a:rPr b="1" lang="en"/>
              <a:t>4 - 6th</a:t>
            </a:r>
            <a:r>
              <a:rPr lang="en"/>
              <a:t> days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due to infection prior to / failure of vaccine PEP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groups had </a:t>
            </a:r>
            <a:r>
              <a:rPr b="1" lang="en"/>
              <a:t>similar symptoms</a:t>
            </a:r>
            <a:r>
              <a:rPr lang="en"/>
              <a:t> (moderate fever, rash, and one of the “3Cs”), so </a:t>
            </a:r>
            <a:r>
              <a:rPr b="1" lang="en">
                <a:solidFill>
                  <a:srgbClr val="DF382C"/>
                </a:solidFill>
              </a:rPr>
              <a:t>difficult to distinguish VARI </a:t>
            </a:r>
            <a:r>
              <a:rPr lang="en"/>
              <a:t>from wild type measles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</a:t>
            </a:r>
            <a:r>
              <a:rPr b="1" lang="en"/>
              <a:t>wild-type measles increased</a:t>
            </a:r>
            <a:r>
              <a:rPr lang="en"/>
              <a:t>, so </a:t>
            </a:r>
            <a:r>
              <a:rPr b="1" lang="en">
                <a:solidFill>
                  <a:srgbClr val="DF382C"/>
                </a:solidFill>
              </a:rPr>
              <a:t>did cases of VARI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Again, highlights the public health importance of VARI during outbreaks</a:t>
            </a:r>
            <a:endParaRPr/>
          </a:p>
        </p:txBody>
      </p:sp>
      <p:pic>
        <p:nvPicPr>
          <p:cNvPr id="1036" name="Google Shape;1036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75" y="299825"/>
            <a:ext cx="3954451" cy="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98"/>
          <p:cNvSpPr/>
          <p:nvPr/>
        </p:nvSpPr>
        <p:spPr>
          <a:xfrm>
            <a:off x="0" y="1393075"/>
            <a:ext cx="9144000" cy="1398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8" name="Google Shape;1038;p98"/>
          <p:cNvSpPr/>
          <p:nvPr/>
        </p:nvSpPr>
        <p:spPr>
          <a:xfrm>
            <a:off x="0" y="1393075"/>
            <a:ext cx="9144000" cy="2117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9" name="Google Shape;1039;p98"/>
          <p:cNvSpPr txBox="1"/>
          <p:nvPr/>
        </p:nvSpPr>
        <p:spPr>
          <a:xfrm>
            <a:off x="5502725" y="1209500"/>
            <a:ext cx="3527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o evidence of human-to-human transmission of the measles vaccine virus 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(they looked for mutations in the VARI cases, beyond the scope of this talk)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9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1045" name="Google Shape;1045;p9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Quite similar to Cui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], used data from China’s MSS (Measles Surveillance System) from 2015-2021. Unlike Cui, the study by Wang</a:t>
            </a:r>
            <a:endParaRPr/>
          </a:p>
        </p:txBody>
      </p:sp>
      <p:pic>
        <p:nvPicPr>
          <p:cNvPr id="1046" name="Google Shape;1046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1225" y="152400"/>
            <a:ext cx="3184175" cy="77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0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1052" name="Google Shape;1052;p100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Quite similar to Cui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], used data from China’s MSS (Measles Surveillance System) from 2015-2021. Unlike Cui, the study by Wang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Only on the </a:t>
            </a:r>
            <a:r>
              <a:rPr b="1" lang="en"/>
              <a:t>Shandong province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Also included “</a:t>
            </a:r>
            <a:r>
              <a:rPr b="1" lang="en"/>
              <a:t>clinically diagnosed</a:t>
            </a:r>
            <a:r>
              <a:rPr lang="en"/>
              <a:t>” VARI cases</a:t>
            </a:r>
            <a:endParaRPr/>
          </a:p>
        </p:txBody>
      </p:sp>
      <p:pic>
        <p:nvPicPr>
          <p:cNvPr id="1053" name="Google Shape;1053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1225" y="152400"/>
            <a:ext cx="3184175" cy="77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01"/>
          <p:cNvSpPr/>
          <p:nvPr/>
        </p:nvSpPr>
        <p:spPr>
          <a:xfrm>
            <a:off x="3726250" y="3774022"/>
            <a:ext cx="18684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59" name="Google Shape;1059;p101"/>
          <p:cNvGraphicFramePr/>
          <p:nvPr/>
        </p:nvGraphicFramePr>
        <p:xfrm>
          <a:off x="1476375" y="156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2243350"/>
                <a:gridCol w="1874825"/>
                <a:gridCol w="2073075"/>
              </a:tblGrid>
              <a:tr h="3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Wang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[</a:t>
                      </a:r>
                      <a:r>
                        <a:rPr b="1" lang="en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11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Cui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[</a:t>
                      </a:r>
                      <a:r>
                        <a:rPr b="1" lang="en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10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Geography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Shandong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of China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6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 did they identify VARI?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Genotype –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–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criteria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via genotyping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cases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</a:t>
                      </a:r>
                      <a:r>
                        <a:rPr b="1" lang="en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</a:t>
                      </a:r>
                      <a:endParaRPr b="1">
                        <a:solidFill>
                          <a:srgbClr val="8E44A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6F5"/>
                    </a:solidFill>
                  </a:tcPr>
                </a:tc>
              </a:tr>
              <a:tr h="35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</a:t>
                      </a:r>
                      <a:r>
                        <a:rPr b="1"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</a:t>
                      </a:r>
                      <a:endParaRPr b="1"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9,928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14,902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</a:tr>
            </a:tbl>
          </a:graphicData>
        </a:graphic>
      </p:graphicFrame>
      <p:pic>
        <p:nvPicPr>
          <p:cNvPr id="1060" name="Google Shape;1060;p101"/>
          <p:cNvPicPr preferRelativeResize="0"/>
          <p:nvPr/>
        </p:nvPicPr>
        <p:blipFill rotWithShape="1">
          <a:blip r:embed="rId5">
            <a:alphaModFix/>
          </a:blip>
          <a:srcRect b="0" l="0" r="63752" t="0"/>
          <a:stretch/>
        </p:blipFill>
        <p:spPr>
          <a:xfrm>
            <a:off x="6222712" y="907458"/>
            <a:ext cx="1078881" cy="6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10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-vs- Cui</a:t>
            </a:r>
            <a:endParaRPr/>
          </a:p>
        </p:txBody>
      </p:sp>
      <p:pic>
        <p:nvPicPr>
          <p:cNvPr id="1062" name="Google Shape;1062;p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9625" y="1107637"/>
            <a:ext cx="1224754" cy="296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101"/>
          <p:cNvSpPr txBox="1"/>
          <p:nvPr/>
        </p:nvSpPr>
        <p:spPr>
          <a:xfrm>
            <a:off x="5069075" y="4299525"/>
            <a:ext cx="347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Wang is approaching it from very similar angle as the Minnesota DOH authors (CID article [</a:t>
            </a:r>
            <a:r>
              <a:rPr b="1" lang="en" sz="1200">
                <a:solidFill>
                  <a:srgbClr val="85858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64" name="Google Shape;1064;p101"/>
          <p:cNvCxnSpPr>
            <a:stCxn id="1063" idx="1"/>
            <a:endCxn id="1058" idx="2"/>
          </p:cNvCxnSpPr>
          <p:nvPr/>
        </p:nvCxnSpPr>
        <p:spPr>
          <a:xfrm rot="10800000">
            <a:off x="4660475" y="4110375"/>
            <a:ext cx="408600" cy="466200"/>
          </a:xfrm>
          <a:prstGeom prst="curvedConnector2">
            <a:avLst/>
          </a:prstGeom>
          <a:noFill/>
          <a:ln cap="flat" cmpd="sng" w="19050">
            <a:solidFill>
              <a:srgbClr val="9E9E9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0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1070" name="Google Shape;1070;p102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their geographic information system analysis, found </a:t>
            </a:r>
            <a:r>
              <a:rPr b="1" lang="en">
                <a:solidFill>
                  <a:srgbClr val="8E44AD"/>
                </a:solidFill>
              </a:rPr>
              <a:t>VARI cases</a:t>
            </a:r>
            <a:r>
              <a:rPr b="1" lang="en"/>
              <a:t> are </a:t>
            </a:r>
            <a:r>
              <a:rPr b="1" lang="en">
                <a:solidFill>
                  <a:srgbClr val="8E44AD"/>
                </a:solidFill>
              </a:rPr>
              <a:t>geographically clustered</a:t>
            </a:r>
            <a:endParaRPr b="1">
              <a:solidFill>
                <a:srgbClr val="8E44A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1" name="Google Shape;107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8475" y="1767575"/>
            <a:ext cx="5983799" cy="304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1225" y="152400"/>
            <a:ext cx="3184175" cy="77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 </a:t>
            </a:r>
            <a:r>
              <a:rPr lang="en"/>
              <a:t>Is this measles?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Based off of what the ED told you</a:t>
            </a:r>
            <a:endParaRPr/>
          </a:p>
        </p:txBody>
      </p:sp>
      <p:sp>
        <p:nvSpPr>
          <p:cNvPr id="161" name="Google Shape;161;p22"/>
          <p:cNvSpPr txBox="1"/>
          <p:nvPr>
            <p:ph idx="2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0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1078" name="Google Shape;1078;p10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their geographic/GIS analysis, found </a:t>
            </a:r>
            <a:r>
              <a:rPr b="1" lang="en">
                <a:solidFill>
                  <a:srgbClr val="8E44AD"/>
                </a:solidFill>
              </a:rPr>
              <a:t>VARI cases</a:t>
            </a:r>
            <a:r>
              <a:rPr b="1" lang="en"/>
              <a:t> are </a:t>
            </a:r>
            <a:r>
              <a:rPr b="1" lang="en">
                <a:solidFill>
                  <a:srgbClr val="8E44AD"/>
                </a:solidFill>
              </a:rPr>
              <a:t>geographically clustered</a:t>
            </a:r>
            <a:endParaRPr b="1">
              <a:solidFill>
                <a:srgbClr val="8E44AD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Also found </a:t>
            </a:r>
            <a:r>
              <a:rPr b="1" lang="en"/>
              <a:t>fever and rash</a:t>
            </a:r>
            <a:r>
              <a:rPr lang="en"/>
              <a:t> are typical in VARI, with a </a:t>
            </a:r>
            <a:r>
              <a:rPr b="1" lang="en"/>
              <a:t>median onset of fever at 8 days</a:t>
            </a:r>
            <a:r>
              <a:rPr lang="en"/>
              <a:t> after MMR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Same results as Cui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</p:txBody>
      </p:sp>
      <p:pic>
        <p:nvPicPr>
          <p:cNvPr id="1079" name="Google Shape;1079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475" y="2920100"/>
            <a:ext cx="3715800" cy="188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103"/>
          <p:cNvSpPr/>
          <p:nvPr/>
        </p:nvSpPr>
        <p:spPr>
          <a:xfrm>
            <a:off x="915325" y="1393075"/>
            <a:ext cx="7021200" cy="300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1" name="Google Shape;1081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1225" y="152400"/>
            <a:ext cx="3184175" cy="77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0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1087" name="Google Shape;1087;p10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their geographic/GIS analysis, found </a:t>
            </a:r>
            <a:r>
              <a:rPr b="1" lang="en">
                <a:solidFill>
                  <a:srgbClr val="8E44AD"/>
                </a:solidFill>
              </a:rPr>
              <a:t>VARI cases</a:t>
            </a:r>
            <a:r>
              <a:rPr b="1" lang="en"/>
              <a:t> are </a:t>
            </a:r>
            <a:r>
              <a:rPr b="1" lang="en">
                <a:solidFill>
                  <a:srgbClr val="8E44AD"/>
                </a:solidFill>
              </a:rPr>
              <a:t>geographically clustered</a:t>
            </a:r>
            <a:endParaRPr b="1">
              <a:solidFill>
                <a:srgbClr val="8E44AD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Also found </a:t>
            </a:r>
            <a:r>
              <a:rPr b="1" lang="en"/>
              <a:t>fever and rash</a:t>
            </a:r>
            <a:r>
              <a:rPr lang="en"/>
              <a:t> are typical in VARI, with a </a:t>
            </a:r>
            <a:r>
              <a:rPr b="1" lang="en"/>
              <a:t>median onset of </a:t>
            </a:r>
            <a:r>
              <a:rPr b="1" lang="en">
                <a:solidFill>
                  <a:srgbClr val="DC4C64"/>
                </a:solidFill>
              </a:rPr>
              <a:t>fever </a:t>
            </a:r>
            <a:r>
              <a:rPr b="1" lang="en"/>
              <a:t>at 8 days</a:t>
            </a:r>
            <a:r>
              <a:rPr lang="en"/>
              <a:t> after MMR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Same results as Cui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Also falls in line with </a:t>
            </a:r>
            <a:r>
              <a:rPr b="1" lang="en"/>
              <a:t>original </a:t>
            </a:r>
            <a:r>
              <a:rPr b="1" lang="en">
                <a:solidFill>
                  <a:srgbClr val="DF382C"/>
                </a:solidFill>
              </a:rPr>
              <a:t>MMR studies</a:t>
            </a:r>
            <a:r>
              <a:rPr lang="en"/>
              <a:t> (9 days)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088" name="Google Shape;1088;p104"/>
          <p:cNvSpPr/>
          <p:nvPr/>
        </p:nvSpPr>
        <p:spPr>
          <a:xfrm>
            <a:off x="915325" y="1393075"/>
            <a:ext cx="7021200" cy="300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89" name="Google Shape;1089;p104"/>
          <p:cNvGrpSpPr/>
          <p:nvPr/>
        </p:nvGrpSpPr>
        <p:grpSpPr>
          <a:xfrm>
            <a:off x="5004273" y="2974712"/>
            <a:ext cx="3927749" cy="1961737"/>
            <a:chOff x="331225" y="2221250"/>
            <a:chExt cx="4432125" cy="2213650"/>
          </a:xfrm>
        </p:grpSpPr>
        <p:grpSp>
          <p:nvGrpSpPr>
            <p:cNvPr id="1090" name="Google Shape;1090;p104"/>
            <p:cNvGrpSpPr/>
            <p:nvPr/>
          </p:nvGrpSpPr>
          <p:grpSpPr>
            <a:xfrm>
              <a:off x="331225" y="2221250"/>
              <a:ext cx="4432125" cy="1578498"/>
              <a:chOff x="331225" y="2221250"/>
              <a:chExt cx="4432125" cy="1578498"/>
            </a:xfrm>
          </p:grpSpPr>
          <p:pic>
            <p:nvPicPr>
              <p:cNvPr id="1091" name="Google Shape;1091;p10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39050"/>
              <a:stretch/>
            </p:blipFill>
            <p:spPr>
              <a:xfrm>
                <a:off x="331225" y="2332898"/>
                <a:ext cx="4422025" cy="1466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2" name="Google Shape;1092;p104"/>
              <p:cNvPicPr preferRelativeResize="0"/>
              <p:nvPr/>
            </p:nvPicPr>
            <p:blipFill rotWithShape="1">
              <a:blip r:embed="rId6">
                <a:alphaModFix/>
              </a:blip>
              <a:srcRect b="65510" l="0" r="0" t="0"/>
              <a:stretch/>
            </p:blipFill>
            <p:spPr>
              <a:xfrm>
                <a:off x="341325" y="2221250"/>
                <a:ext cx="4422025" cy="830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93" name="Google Shape;1093;p104"/>
            <p:cNvSpPr/>
            <p:nvPr/>
          </p:nvSpPr>
          <p:spPr>
            <a:xfrm>
              <a:off x="3853650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04"/>
            <p:cNvSpPr/>
            <p:nvPr/>
          </p:nvSpPr>
          <p:spPr>
            <a:xfrm>
              <a:off x="3241675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04"/>
            <p:cNvSpPr/>
            <p:nvPr/>
          </p:nvSpPr>
          <p:spPr>
            <a:xfrm>
              <a:off x="2661550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04"/>
            <p:cNvSpPr/>
            <p:nvPr/>
          </p:nvSpPr>
          <p:spPr>
            <a:xfrm>
              <a:off x="402575" y="3051325"/>
              <a:ext cx="9681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04"/>
            <p:cNvSpPr/>
            <p:nvPr/>
          </p:nvSpPr>
          <p:spPr>
            <a:xfrm>
              <a:off x="1711850" y="2531950"/>
              <a:ext cx="652800" cy="18708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04"/>
            <p:cNvSpPr/>
            <p:nvPr/>
          </p:nvSpPr>
          <p:spPr>
            <a:xfrm>
              <a:off x="2424975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04"/>
            <p:cNvSpPr/>
            <p:nvPr/>
          </p:nvSpPr>
          <p:spPr>
            <a:xfrm>
              <a:off x="3008188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04"/>
            <p:cNvSpPr/>
            <p:nvPr/>
          </p:nvSpPr>
          <p:spPr>
            <a:xfrm>
              <a:off x="3614250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04"/>
            <p:cNvSpPr/>
            <p:nvPr/>
          </p:nvSpPr>
          <p:spPr>
            <a:xfrm>
              <a:off x="4174338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02" name="Google Shape;1102;p104"/>
          <p:cNvSpPr txBox="1"/>
          <p:nvPr/>
        </p:nvSpPr>
        <p:spPr>
          <a:xfrm>
            <a:off x="5063900" y="3041525"/>
            <a:ext cx="123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Table 2 from Lancet study in 1986 [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/>
              </a:rPr>
              <a:t>5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3" name="Google Shape;1103;p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31225" y="152400"/>
            <a:ext cx="3184175" cy="77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0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et al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1109" name="Google Shape;1109;p105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their geographic/GIS analysis, found </a:t>
            </a:r>
            <a:r>
              <a:rPr b="1" lang="en">
                <a:solidFill>
                  <a:srgbClr val="8E44AD"/>
                </a:solidFill>
              </a:rPr>
              <a:t>VARI cases</a:t>
            </a:r>
            <a:r>
              <a:rPr b="1" lang="en"/>
              <a:t> are </a:t>
            </a:r>
            <a:r>
              <a:rPr b="1" lang="en">
                <a:solidFill>
                  <a:srgbClr val="8E44AD"/>
                </a:solidFill>
              </a:rPr>
              <a:t>geographically clustered</a:t>
            </a:r>
            <a:endParaRPr b="1">
              <a:solidFill>
                <a:srgbClr val="8E44AD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Also found </a:t>
            </a:r>
            <a:r>
              <a:rPr b="1" lang="en"/>
              <a:t>fever and rash</a:t>
            </a:r>
            <a:r>
              <a:rPr lang="en"/>
              <a:t> are typical in VARI, with a </a:t>
            </a:r>
            <a:r>
              <a:rPr b="1" lang="en"/>
              <a:t>median onset of </a:t>
            </a:r>
            <a:r>
              <a:rPr b="1" lang="en">
                <a:solidFill>
                  <a:srgbClr val="DC4C64"/>
                </a:solidFill>
              </a:rPr>
              <a:t>fever </a:t>
            </a:r>
            <a:r>
              <a:rPr b="1" lang="en"/>
              <a:t>at 8 days</a:t>
            </a:r>
            <a:r>
              <a:rPr lang="en"/>
              <a:t> after MMR </a:t>
            </a:r>
            <a:endParaRPr/>
          </a:p>
        </p:txBody>
      </p:sp>
      <p:sp>
        <p:nvSpPr>
          <p:cNvPr id="1110" name="Google Shape;1110;p105"/>
          <p:cNvSpPr/>
          <p:nvPr/>
        </p:nvSpPr>
        <p:spPr>
          <a:xfrm>
            <a:off x="915325" y="1393075"/>
            <a:ext cx="7021200" cy="77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11" name="Google Shape;1111;p105"/>
          <p:cNvGrpSpPr/>
          <p:nvPr/>
        </p:nvGrpSpPr>
        <p:grpSpPr>
          <a:xfrm>
            <a:off x="5004273" y="2974712"/>
            <a:ext cx="3943476" cy="1961737"/>
            <a:chOff x="331225" y="2221250"/>
            <a:chExt cx="4449872" cy="2213650"/>
          </a:xfrm>
        </p:grpSpPr>
        <p:grpSp>
          <p:nvGrpSpPr>
            <p:cNvPr id="1112" name="Google Shape;1112;p105"/>
            <p:cNvGrpSpPr/>
            <p:nvPr/>
          </p:nvGrpSpPr>
          <p:grpSpPr>
            <a:xfrm>
              <a:off x="331225" y="2221250"/>
              <a:ext cx="4449872" cy="2181620"/>
              <a:chOff x="331225" y="2221250"/>
              <a:chExt cx="4449872" cy="2181620"/>
            </a:xfrm>
          </p:grpSpPr>
          <p:pic>
            <p:nvPicPr>
              <p:cNvPr id="1113" name="Google Shape;1113;p10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8580"/>
              <a:stretch/>
            </p:blipFill>
            <p:spPr>
              <a:xfrm>
                <a:off x="450950" y="3802685"/>
                <a:ext cx="4330146" cy="60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4" name="Google Shape;1114;p10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39050"/>
              <a:stretch/>
            </p:blipFill>
            <p:spPr>
              <a:xfrm>
                <a:off x="331225" y="2332898"/>
                <a:ext cx="4422025" cy="1466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5" name="Google Shape;1115;p105"/>
              <p:cNvPicPr preferRelativeResize="0"/>
              <p:nvPr/>
            </p:nvPicPr>
            <p:blipFill rotWithShape="1">
              <a:blip r:embed="rId5">
                <a:alphaModFix/>
              </a:blip>
              <a:srcRect b="65510" l="0" r="0" t="0"/>
              <a:stretch/>
            </p:blipFill>
            <p:spPr>
              <a:xfrm>
                <a:off x="341325" y="2221250"/>
                <a:ext cx="4422025" cy="830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16" name="Google Shape;1116;p105"/>
            <p:cNvSpPr/>
            <p:nvPr/>
          </p:nvSpPr>
          <p:spPr>
            <a:xfrm>
              <a:off x="3853650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05"/>
            <p:cNvSpPr/>
            <p:nvPr/>
          </p:nvSpPr>
          <p:spPr>
            <a:xfrm>
              <a:off x="3241675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05"/>
            <p:cNvSpPr/>
            <p:nvPr/>
          </p:nvSpPr>
          <p:spPr>
            <a:xfrm>
              <a:off x="2661550" y="3654175"/>
              <a:ext cx="2970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05"/>
            <p:cNvSpPr/>
            <p:nvPr/>
          </p:nvSpPr>
          <p:spPr>
            <a:xfrm>
              <a:off x="4413725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05"/>
            <p:cNvSpPr/>
            <p:nvPr/>
          </p:nvSpPr>
          <p:spPr>
            <a:xfrm>
              <a:off x="3801750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05"/>
            <p:cNvSpPr/>
            <p:nvPr/>
          </p:nvSpPr>
          <p:spPr>
            <a:xfrm>
              <a:off x="402575" y="3051325"/>
              <a:ext cx="968100" cy="1242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05"/>
            <p:cNvSpPr/>
            <p:nvPr/>
          </p:nvSpPr>
          <p:spPr>
            <a:xfrm>
              <a:off x="1711850" y="2531950"/>
              <a:ext cx="652800" cy="18708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05"/>
            <p:cNvSpPr/>
            <p:nvPr/>
          </p:nvSpPr>
          <p:spPr>
            <a:xfrm>
              <a:off x="2424975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05"/>
            <p:cNvSpPr/>
            <p:nvPr/>
          </p:nvSpPr>
          <p:spPr>
            <a:xfrm>
              <a:off x="3008188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05"/>
            <p:cNvSpPr/>
            <p:nvPr/>
          </p:nvSpPr>
          <p:spPr>
            <a:xfrm>
              <a:off x="3614250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05"/>
            <p:cNvSpPr/>
            <p:nvPr/>
          </p:nvSpPr>
          <p:spPr>
            <a:xfrm>
              <a:off x="4174338" y="2819700"/>
              <a:ext cx="163800" cy="1615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05"/>
            <p:cNvSpPr/>
            <p:nvPr/>
          </p:nvSpPr>
          <p:spPr>
            <a:xfrm>
              <a:off x="3221625" y="4278675"/>
              <a:ext cx="2970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05"/>
            <p:cNvSpPr/>
            <p:nvPr/>
          </p:nvSpPr>
          <p:spPr>
            <a:xfrm>
              <a:off x="465150" y="3830475"/>
              <a:ext cx="968100" cy="1242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29" name="Google Shape;1129;p105"/>
          <p:cNvGrpSpPr/>
          <p:nvPr/>
        </p:nvGrpSpPr>
        <p:grpSpPr>
          <a:xfrm>
            <a:off x="625226" y="2099700"/>
            <a:ext cx="4049724" cy="2530150"/>
            <a:chOff x="442651" y="1934800"/>
            <a:chExt cx="4049724" cy="2530150"/>
          </a:xfrm>
        </p:grpSpPr>
        <p:pic>
          <p:nvPicPr>
            <p:cNvPr id="1130" name="Google Shape;1130;p10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2651" y="1934800"/>
              <a:ext cx="4049724" cy="253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1" name="Google Shape;1131;p105"/>
            <p:cNvSpPr/>
            <p:nvPr/>
          </p:nvSpPr>
          <p:spPr>
            <a:xfrm>
              <a:off x="1234332" y="2207420"/>
              <a:ext cx="263100" cy="1101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05"/>
            <p:cNvSpPr/>
            <p:nvPr/>
          </p:nvSpPr>
          <p:spPr>
            <a:xfrm>
              <a:off x="1234320" y="2418477"/>
              <a:ext cx="263100" cy="1101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81025" lIns="81025" spcFirstLastPara="1" rIns="81025" wrap="square" tIns="8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4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05"/>
            <p:cNvSpPr/>
            <p:nvPr/>
          </p:nvSpPr>
          <p:spPr>
            <a:xfrm>
              <a:off x="2114125" y="3733250"/>
              <a:ext cx="71700" cy="1752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05"/>
            <p:cNvSpPr/>
            <p:nvPr/>
          </p:nvSpPr>
          <p:spPr>
            <a:xfrm>
              <a:off x="2357375" y="3702050"/>
              <a:ext cx="84000" cy="2064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05"/>
            <p:cNvSpPr/>
            <p:nvPr/>
          </p:nvSpPr>
          <p:spPr>
            <a:xfrm>
              <a:off x="2600250" y="2942950"/>
              <a:ext cx="96300" cy="9654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05"/>
            <p:cNvSpPr/>
            <p:nvPr/>
          </p:nvSpPr>
          <p:spPr>
            <a:xfrm>
              <a:off x="2843125" y="2498125"/>
              <a:ext cx="96300" cy="14103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05"/>
            <p:cNvSpPr/>
            <p:nvPr/>
          </p:nvSpPr>
          <p:spPr>
            <a:xfrm>
              <a:off x="3098575" y="2249100"/>
              <a:ext cx="96300" cy="16596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05"/>
            <p:cNvSpPr/>
            <p:nvPr/>
          </p:nvSpPr>
          <p:spPr>
            <a:xfrm>
              <a:off x="3354025" y="2661475"/>
              <a:ext cx="96300" cy="12471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05"/>
            <p:cNvSpPr/>
            <p:nvPr/>
          </p:nvSpPr>
          <p:spPr>
            <a:xfrm>
              <a:off x="3596900" y="3005775"/>
              <a:ext cx="96300" cy="9027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05"/>
            <p:cNvSpPr/>
            <p:nvPr/>
          </p:nvSpPr>
          <p:spPr>
            <a:xfrm>
              <a:off x="3852075" y="3189250"/>
              <a:ext cx="96300" cy="7191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05"/>
            <p:cNvSpPr/>
            <p:nvPr/>
          </p:nvSpPr>
          <p:spPr>
            <a:xfrm>
              <a:off x="4107525" y="3189350"/>
              <a:ext cx="96300" cy="7191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05"/>
            <p:cNvSpPr/>
            <p:nvPr/>
          </p:nvSpPr>
          <p:spPr>
            <a:xfrm>
              <a:off x="4350400" y="3322450"/>
              <a:ext cx="96300" cy="5859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05"/>
            <p:cNvSpPr/>
            <p:nvPr/>
          </p:nvSpPr>
          <p:spPr>
            <a:xfrm rot="-5400000">
              <a:off x="1309925" y="2342925"/>
              <a:ext cx="117000" cy="2682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05"/>
            <p:cNvSpPr/>
            <p:nvPr/>
          </p:nvSpPr>
          <p:spPr>
            <a:xfrm>
              <a:off x="1000125" y="2626907"/>
              <a:ext cx="3468700" cy="1294200"/>
            </a:xfrm>
            <a:custGeom>
              <a:rect b="b" l="l" r="r" t="t"/>
              <a:pathLst>
                <a:path extrusionOk="0" h="51768" w="138748">
                  <a:moveTo>
                    <a:pt x="0" y="51769"/>
                  </a:moveTo>
                  <a:cubicBezTo>
                    <a:pt x="371" y="50817"/>
                    <a:pt x="1" y="46689"/>
                    <a:pt x="2223" y="46054"/>
                  </a:cubicBezTo>
                  <a:cubicBezTo>
                    <a:pt x="4446" y="45419"/>
                    <a:pt x="9896" y="48806"/>
                    <a:pt x="13335" y="47959"/>
                  </a:cubicBezTo>
                  <a:cubicBezTo>
                    <a:pt x="16775" y="47112"/>
                    <a:pt x="19473" y="41927"/>
                    <a:pt x="22860" y="40974"/>
                  </a:cubicBezTo>
                  <a:cubicBezTo>
                    <a:pt x="26247" y="40022"/>
                    <a:pt x="30321" y="42138"/>
                    <a:pt x="33655" y="42244"/>
                  </a:cubicBezTo>
                  <a:cubicBezTo>
                    <a:pt x="36989" y="42350"/>
                    <a:pt x="39741" y="42614"/>
                    <a:pt x="42863" y="41609"/>
                  </a:cubicBezTo>
                  <a:cubicBezTo>
                    <a:pt x="45985" y="40604"/>
                    <a:pt x="49266" y="42721"/>
                    <a:pt x="52388" y="36212"/>
                  </a:cubicBezTo>
                  <a:cubicBezTo>
                    <a:pt x="55510" y="29703"/>
                    <a:pt x="58208" y="7955"/>
                    <a:pt x="61595" y="2557"/>
                  </a:cubicBezTo>
                  <a:cubicBezTo>
                    <a:pt x="64982" y="-2840"/>
                    <a:pt x="69057" y="1763"/>
                    <a:pt x="72708" y="3827"/>
                  </a:cubicBezTo>
                  <a:cubicBezTo>
                    <a:pt x="76359" y="5891"/>
                    <a:pt x="80064" y="9277"/>
                    <a:pt x="83503" y="14939"/>
                  </a:cubicBezTo>
                  <a:cubicBezTo>
                    <a:pt x="86943" y="20601"/>
                    <a:pt x="90117" y="33089"/>
                    <a:pt x="93345" y="37799"/>
                  </a:cubicBezTo>
                  <a:cubicBezTo>
                    <a:pt x="96573" y="42509"/>
                    <a:pt x="99483" y="42033"/>
                    <a:pt x="102870" y="43197"/>
                  </a:cubicBezTo>
                  <a:cubicBezTo>
                    <a:pt x="106257" y="44361"/>
                    <a:pt x="110225" y="43990"/>
                    <a:pt x="113665" y="44784"/>
                  </a:cubicBezTo>
                  <a:cubicBezTo>
                    <a:pt x="117105" y="45578"/>
                    <a:pt x="119328" y="46848"/>
                    <a:pt x="123508" y="47959"/>
                  </a:cubicBezTo>
                  <a:cubicBezTo>
                    <a:pt x="127689" y="49070"/>
                    <a:pt x="136208" y="50870"/>
                    <a:pt x="138748" y="51452"/>
                  </a:cubicBezTo>
                </a:path>
              </a:pathLst>
            </a:custGeom>
            <a:solidFill>
              <a:srgbClr val="FF1D00">
                <a:alpha val="2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145" name="Google Shape;1145;p105"/>
          <p:cNvSpPr/>
          <p:nvPr/>
        </p:nvSpPr>
        <p:spPr>
          <a:xfrm>
            <a:off x="4848725" y="2974700"/>
            <a:ext cx="4098900" cy="2104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6" name="Google Shape;1146;p105"/>
          <p:cNvSpPr txBox="1"/>
          <p:nvPr/>
        </p:nvSpPr>
        <p:spPr>
          <a:xfrm>
            <a:off x="5063900" y="3041525"/>
            <a:ext cx="123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Table 2 from Lancet study in 1986 [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/>
              </a:rPr>
              <a:t>5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7" name="Google Shape;1147;p105"/>
          <p:cNvSpPr txBox="1"/>
          <p:nvPr/>
        </p:nvSpPr>
        <p:spPr>
          <a:xfrm>
            <a:off x="1063238" y="4740500"/>
            <a:ext cx="317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Figure 3 from Wang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(2025) [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8"/>
              </a:rPr>
              <a:t>11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8" name="Google Shape;1148;p105"/>
          <p:cNvSpPr txBox="1"/>
          <p:nvPr/>
        </p:nvSpPr>
        <p:spPr>
          <a:xfrm rot="-5400000">
            <a:off x="187075" y="2915100"/>
            <a:ext cx="10716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VARI cases</a:t>
            </a:r>
            <a:endParaRPr b="1" sz="1300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9" name="Google Shape;1149;p105"/>
          <p:cNvSpPr txBox="1"/>
          <p:nvPr/>
        </p:nvSpPr>
        <p:spPr>
          <a:xfrm>
            <a:off x="2188850" y="2167075"/>
            <a:ext cx="2048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Clinical </a:t>
            </a:r>
            <a:r>
              <a:rPr b="1" lang="en" sz="11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presentation</a:t>
            </a:r>
            <a:r>
              <a:rPr b="1" lang="en" sz="11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 of VARI</a:t>
            </a:r>
            <a:endParaRPr b="1" sz="1100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0" name="Google Shape;1150;p10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31225" y="152400"/>
            <a:ext cx="3184175" cy="77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105" title="Rplot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67400" y="1596800"/>
            <a:ext cx="2906700" cy="12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0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1157" name="Google Shape;1157;p106"/>
          <p:cNvSpPr txBox="1"/>
          <p:nvPr>
            <p:ph idx="1" type="body"/>
          </p:nvPr>
        </p:nvSpPr>
        <p:spPr>
          <a:xfrm>
            <a:off x="729450" y="1393075"/>
            <a:ext cx="7688700" cy="29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their geographic/GIS analysis, found </a:t>
            </a:r>
            <a:r>
              <a:rPr b="1" lang="en">
                <a:solidFill>
                  <a:srgbClr val="8E44AD"/>
                </a:solidFill>
              </a:rPr>
              <a:t>VARI cases</a:t>
            </a:r>
            <a:r>
              <a:rPr b="1" lang="en"/>
              <a:t> are </a:t>
            </a:r>
            <a:r>
              <a:rPr b="1" lang="en">
                <a:solidFill>
                  <a:srgbClr val="8E44AD"/>
                </a:solidFill>
              </a:rPr>
              <a:t>geographically clustered</a:t>
            </a:r>
            <a:endParaRPr b="1">
              <a:solidFill>
                <a:srgbClr val="8E44AD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Also found </a:t>
            </a:r>
            <a:r>
              <a:rPr b="1" lang="en"/>
              <a:t>fever and rash</a:t>
            </a:r>
            <a:r>
              <a:rPr lang="en"/>
              <a:t> are typical in VARI, with a </a:t>
            </a:r>
            <a:r>
              <a:rPr b="1" lang="en"/>
              <a:t>median onset of </a:t>
            </a:r>
            <a:r>
              <a:rPr b="1" lang="en">
                <a:solidFill>
                  <a:srgbClr val="DC4C64"/>
                </a:solidFill>
              </a:rPr>
              <a:t>fever </a:t>
            </a:r>
            <a:r>
              <a:rPr b="1" lang="en"/>
              <a:t>at 8 days</a:t>
            </a:r>
            <a:r>
              <a:rPr lang="en"/>
              <a:t> after MMR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Same results as Cui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10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Also falls in line with </a:t>
            </a:r>
            <a:r>
              <a:rPr b="1" lang="en"/>
              <a:t>original </a:t>
            </a:r>
            <a:r>
              <a:rPr b="1" lang="en">
                <a:solidFill>
                  <a:schemeClr val="dk2"/>
                </a:solidFill>
              </a:rPr>
              <a:t>MMR studies</a:t>
            </a:r>
            <a:r>
              <a:rPr lang="en"/>
              <a:t> (9 days)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VARI timing is pretty </a:t>
            </a:r>
            <a:r>
              <a:rPr lang="en"/>
              <a:t>consistent</a:t>
            </a:r>
            <a:r>
              <a:rPr lang="en"/>
              <a:t> across studies…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One in ten</a:t>
            </a:r>
            <a:r>
              <a:rPr b="1" lang="en"/>
              <a:t> VARIs</a:t>
            </a:r>
            <a:r>
              <a:rPr lang="en"/>
              <a:t> had </a:t>
            </a:r>
            <a:r>
              <a:rPr b="1" lang="en">
                <a:solidFill>
                  <a:srgbClr val="DF382C"/>
                </a:solidFill>
              </a:rPr>
              <a:t>Koplik spots</a:t>
            </a:r>
            <a:r>
              <a:rPr lang="en"/>
              <a:t> (20/189)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is lower than Cui’s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6"/>
              </a:rPr>
              <a:t>10</a:t>
            </a:r>
            <a:r>
              <a:rPr lang="en"/>
              <a:t>] estimate of 25%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But there is likely cross over (since both using MSS)</a:t>
            </a:r>
            <a:endParaRPr/>
          </a:p>
        </p:txBody>
      </p:sp>
      <p:pic>
        <p:nvPicPr>
          <p:cNvPr id="1158" name="Google Shape;1158;p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1225" y="152400"/>
            <a:ext cx="3184175" cy="77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106"/>
          <p:cNvSpPr/>
          <p:nvPr/>
        </p:nvSpPr>
        <p:spPr>
          <a:xfrm>
            <a:off x="915325" y="1393075"/>
            <a:ext cx="7021200" cy="1373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60" name="Google Shape;1160;p106"/>
          <p:cNvGrpSpPr/>
          <p:nvPr/>
        </p:nvGrpSpPr>
        <p:grpSpPr>
          <a:xfrm>
            <a:off x="5714309" y="2571759"/>
            <a:ext cx="3429711" cy="2142784"/>
            <a:chOff x="442651" y="1934800"/>
            <a:chExt cx="4049724" cy="2530150"/>
          </a:xfrm>
        </p:grpSpPr>
        <p:pic>
          <p:nvPicPr>
            <p:cNvPr id="1161" name="Google Shape;1161;p10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2651" y="1934800"/>
              <a:ext cx="4049724" cy="253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2" name="Google Shape;1162;p106"/>
            <p:cNvSpPr/>
            <p:nvPr/>
          </p:nvSpPr>
          <p:spPr>
            <a:xfrm>
              <a:off x="1234332" y="2207420"/>
              <a:ext cx="263100" cy="110100"/>
            </a:xfrm>
            <a:prstGeom prst="rect">
              <a:avLst/>
            </a:prstGeom>
            <a:solidFill>
              <a:srgbClr val="FF1D00">
                <a:alpha val="20000"/>
              </a:srgbClr>
            </a:solidFill>
            <a:ln>
              <a:noFill/>
            </a:ln>
          </p:spPr>
          <p:txBody>
            <a:bodyPr anchorCtr="0" anchor="ctr" bIns="68625" lIns="68625" spcFirstLastPara="1" rIns="68625" wrap="square" tIns="686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06"/>
            <p:cNvSpPr/>
            <p:nvPr/>
          </p:nvSpPr>
          <p:spPr>
            <a:xfrm>
              <a:off x="1234320" y="2418477"/>
              <a:ext cx="263100" cy="110100"/>
            </a:xfrm>
            <a:prstGeom prst="rect">
              <a:avLst/>
            </a:prstGeom>
            <a:solidFill>
              <a:srgbClr val="00BFC4">
                <a:alpha val="20000"/>
              </a:srgbClr>
            </a:solidFill>
            <a:ln>
              <a:noFill/>
            </a:ln>
          </p:spPr>
          <p:txBody>
            <a:bodyPr anchorCtr="0" anchor="ctr" bIns="68625" lIns="68625" spcFirstLastPara="1" rIns="68625" wrap="square" tIns="686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06"/>
            <p:cNvSpPr/>
            <p:nvPr/>
          </p:nvSpPr>
          <p:spPr>
            <a:xfrm>
              <a:off x="2114125" y="3733250"/>
              <a:ext cx="71700" cy="1752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06"/>
            <p:cNvSpPr/>
            <p:nvPr/>
          </p:nvSpPr>
          <p:spPr>
            <a:xfrm>
              <a:off x="2357375" y="3702050"/>
              <a:ext cx="84000" cy="2064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06"/>
            <p:cNvSpPr/>
            <p:nvPr/>
          </p:nvSpPr>
          <p:spPr>
            <a:xfrm>
              <a:off x="2600250" y="2942950"/>
              <a:ext cx="96300" cy="9654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06"/>
            <p:cNvSpPr/>
            <p:nvPr/>
          </p:nvSpPr>
          <p:spPr>
            <a:xfrm>
              <a:off x="2843125" y="2498125"/>
              <a:ext cx="96300" cy="14103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06"/>
            <p:cNvSpPr/>
            <p:nvPr/>
          </p:nvSpPr>
          <p:spPr>
            <a:xfrm>
              <a:off x="3098575" y="2249100"/>
              <a:ext cx="96300" cy="16596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06"/>
            <p:cNvSpPr/>
            <p:nvPr/>
          </p:nvSpPr>
          <p:spPr>
            <a:xfrm>
              <a:off x="3354025" y="2661475"/>
              <a:ext cx="96300" cy="12471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06"/>
            <p:cNvSpPr/>
            <p:nvPr/>
          </p:nvSpPr>
          <p:spPr>
            <a:xfrm>
              <a:off x="3596900" y="3005775"/>
              <a:ext cx="96300" cy="9027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06"/>
            <p:cNvSpPr/>
            <p:nvPr/>
          </p:nvSpPr>
          <p:spPr>
            <a:xfrm>
              <a:off x="3852075" y="3189250"/>
              <a:ext cx="96300" cy="7191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06"/>
            <p:cNvSpPr/>
            <p:nvPr/>
          </p:nvSpPr>
          <p:spPr>
            <a:xfrm>
              <a:off x="4107525" y="3189350"/>
              <a:ext cx="96300" cy="7191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06"/>
            <p:cNvSpPr/>
            <p:nvPr/>
          </p:nvSpPr>
          <p:spPr>
            <a:xfrm>
              <a:off x="4350400" y="3322450"/>
              <a:ext cx="96300" cy="5859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06"/>
            <p:cNvSpPr/>
            <p:nvPr/>
          </p:nvSpPr>
          <p:spPr>
            <a:xfrm rot="-5400000">
              <a:off x="1309925" y="2342925"/>
              <a:ext cx="117000" cy="268200"/>
            </a:xfrm>
            <a:prstGeom prst="rect">
              <a:avLst/>
            </a:prstGeom>
            <a:solidFill>
              <a:srgbClr val="159DA1"/>
            </a:solidFill>
            <a:ln>
              <a:noFill/>
            </a:ln>
          </p:spPr>
          <p:txBody>
            <a:bodyPr anchorCtr="0" anchor="ctr" bIns="77425" lIns="77425" spcFirstLastPara="1" rIns="77425" wrap="square" tIns="7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06"/>
            <p:cNvSpPr/>
            <p:nvPr/>
          </p:nvSpPr>
          <p:spPr>
            <a:xfrm>
              <a:off x="1000125" y="2626907"/>
              <a:ext cx="3468700" cy="1294200"/>
            </a:xfrm>
            <a:custGeom>
              <a:rect b="b" l="l" r="r" t="t"/>
              <a:pathLst>
                <a:path extrusionOk="0" h="51768" w="138748">
                  <a:moveTo>
                    <a:pt x="0" y="51769"/>
                  </a:moveTo>
                  <a:cubicBezTo>
                    <a:pt x="371" y="50817"/>
                    <a:pt x="1" y="46689"/>
                    <a:pt x="2223" y="46054"/>
                  </a:cubicBezTo>
                  <a:cubicBezTo>
                    <a:pt x="4446" y="45419"/>
                    <a:pt x="9896" y="48806"/>
                    <a:pt x="13335" y="47959"/>
                  </a:cubicBezTo>
                  <a:cubicBezTo>
                    <a:pt x="16775" y="47112"/>
                    <a:pt x="19473" y="41927"/>
                    <a:pt x="22860" y="40974"/>
                  </a:cubicBezTo>
                  <a:cubicBezTo>
                    <a:pt x="26247" y="40022"/>
                    <a:pt x="30321" y="42138"/>
                    <a:pt x="33655" y="42244"/>
                  </a:cubicBezTo>
                  <a:cubicBezTo>
                    <a:pt x="36989" y="42350"/>
                    <a:pt x="39741" y="42614"/>
                    <a:pt x="42863" y="41609"/>
                  </a:cubicBezTo>
                  <a:cubicBezTo>
                    <a:pt x="45985" y="40604"/>
                    <a:pt x="49266" y="42721"/>
                    <a:pt x="52388" y="36212"/>
                  </a:cubicBezTo>
                  <a:cubicBezTo>
                    <a:pt x="55510" y="29703"/>
                    <a:pt x="58208" y="7955"/>
                    <a:pt x="61595" y="2557"/>
                  </a:cubicBezTo>
                  <a:cubicBezTo>
                    <a:pt x="64982" y="-2840"/>
                    <a:pt x="69057" y="1763"/>
                    <a:pt x="72708" y="3827"/>
                  </a:cubicBezTo>
                  <a:cubicBezTo>
                    <a:pt x="76359" y="5891"/>
                    <a:pt x="80064" y="9277"/>
                    <a:pt x="83503" y="14939"/>
                  </a:cubicBezTo>
                  <a:cubicBezTo>
                    <a:pt x="86943" y="20601"/>
                    <a:pt x="90117" y="33089"/>
                    <a:pt x="93345" y="37799"/>
                  </a:cubicBezTo>
                  <a:cubicBezTo>
                    <a:pt x="96573" y="42509"/>
                    <a:pt x="99483" y="42033"/>
                    <a:pt x="102870" y="43197"/>
                  </a:cubicBezTo>
                  <a:cubicBezTo>
                    <a:pt x="106257" y="44361"/>
                    <a:pt x="110225" y="43990"/>
                    <a:pt x="113665" y="44784"/>
                  </a:cubicBezTo>
                  <a:cubicBezTo>
                    <a:pt x="117105" y="45578"/>
                    <a:pt x="119328" y="46848"/>
                    <a:pt x="123508" y="47959"/>
                  </a:cubicBezTo>
                  <a:cubicBezTo>
                    <a:pt x="127689" y="49070"/>
                    <a:pt x="136208" y="50870"/>
                    <a:pt x="138748" y="51452"/>
                  </a:cubicBezTo>
                </a:path>
              </a:pathLst>
            </a:custGeom>
            <a:solidFill>
              <a:srgbClr val="FF1D00">
                <a:alpha val="20000"/>
              </a:srgbClr>
            </a:solidFill>
            <a:ln cap="flat" cmpd="sng" w="80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176" name="Google Shape;1176;p106"/>
          <p:cNvSpPr txBox="1"/>
          <p:nvPr/>
        </p:nvSpPr>
        <p:spPr>
          <a:xfrm>
            <a:off x="6148757" y="4714557"/>
            <a:ext cx="2687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7425" lIns="77425" spcFirstLastPara="1" rIns="77425" wrap="square" tIns="77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6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Figure 3 from Wang (2025) [</a:t>
            </a:r>
            <a:r>
              <a:rPr b="1" lang="en" sz="1046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9"/>
              </a:rPr>
              <a:t>11</a:t>
            </a:r>
            <a:r>
              <a:rPr lang="en" sz="1046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046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7" name="Google Shape;1177;p106"/>
          <p:cNvSpPr txBox="1"/>
          <p:nvPr/>
        </p:nvSpPr>
        <p:spPr>
          <a:xfrm rot="-5400000">
            <a:off x="5343171" y="3262410"/>
            <a:ext cx="907500" cy="32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77425" lIns="77425" spcFirstLastPara="1" rIns="77425" wrap="square" tIns="77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VARI cases</a:t>
            </a:r>
            <a:endParaRPr b="1" sz="1100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0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Wang et al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</p:txBody>
      </p:sp>
      <p:sp>
        <p:nvSpPr>
          <p:cNvPr id="1183" name="Google Shape;1183;p107"/>
          <p:cNvSpPr txBox="1"/>
          <p:nvPr>
            <p:ph idx="1" type="body"/>
          </p:nvPr>
        </p:nvSpPr>
        <p:spPr>
          <a:xfrm>
            <a:off x="729450" y="1393075"/>
            <a:ext cx="3771000" cy="29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their 189 VARI cases, 109 (57%) had throat swabs collected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were </a:t>
            </a:r>
            <a:r>
              <a:rPr b="1" lang="en">
                <a:solidFill>
                  <a:srgbClr val="DF382C"/>
                </a:solidFill>
              </a:rPr>
              <a:t>only able to genotype 30%</a:t>
            </a:r>
            <a:r>
              <a:rPr lang="en"/>
              <a:t> of these cases (33/109)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Likely</a:t>
            </a:r>
            <a:r>
              <a:rPr lang="en"/>
              <a:t> due to </a:t>
            </a:r>
            <a:r>
              <a:rPr b="1" lang="en"/>
              <a:t>delayed sample collection</a:t>
            </a:r>
            <a:r>
              <a:rPr lang="en"/>
              <a:t> and </a:t>
            </a:r>
            <a:r>
              <a:rPr b="1" lang="en"/>
              <a:t>low viral load</a:t>
            </a:r>
            <a:endParaRPr b="1"/>
          </a:p>
        </p:txBody>
      </p:sp>
      <p:pic>
        <p:nvPicPr>
          <p:cNvPr id="1184" name="Google Shape;1184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225" y="152400"/>
            <a:ext cx="3184175" cy="770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5" name="Google Shape;1185;p107"/>
          <p:cNvGraphicFramePr/>
          <p:nvPr/>
        </p:nvGraphicFramePr>
        <p:xfrm>
          <a:off x="4714900" y="206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{E53711B6-CAE2-4E19-9DE7-E9A71FA9EFFF}</a:tableStyleId>
              </a:tblPr>
              <a:tblGrid>
                <a:gridCol w="1203550"/>
                <a:gridCol w="1495325"/>
                <a:gridCol w="1627050"/>
              </a:tblGrid>
              <a:tr h="33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Wang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[</a:t>
                      </a:r>
                      <a:r>
                        <a:rPr b="1" lang="en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5"/>
                        </a:rPr>
                        <a:t>11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Cui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[</a:t>
                      </a:r>
                      <a:r>
                        <a:rPr b="1" lang="en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/>
                        </a:rPr>
                        <a:t>10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]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Geography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Shandong</a:t>
                      </a:r>
                      <a:endParaRPr b="1"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of China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 criteria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Sequencing –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–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via genotyping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# </a:t>
                      </a:r>
                      <a:r>
                        <a:rPr b="1" lang="en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</a:t>
                      </a:r>
                      <a:endParaRPr b="1">
                        <a:solidFill>
                          <a:srgbClr val="8E44A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189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# </a:t>
                      </a:r>
                      <a:r>
                        <a:rPr b="1"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Measles</a:t>
                      </a:r>
                      <a:endParaRPr b="1"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9,928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14,902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86" name="Google Shape;1186;p107"/>
          <p:cNvPicPr preferRelativeResize="0"/>
          <p:nvPr/>
        </p:nvPicPr>
        <p:blipFill rotWithShape="1">
          <a:blip r:embed="rId7">
            <a:alphaModFix/>
          </a:blip>
          <a:srcRect b="0" l="0" r="63752" t="0"/>
          <a:stretch/>
        </p:blipFill>
        <p:spPr>
          <a:xfrm>
            <a:off x="7922038" y="1724725"/>
            <a:ext cx="555211" cy="3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0877" y="1906416"/>
            <a:ext cx="639125" cy="15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0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09"/>
          <p:cNvSpPr txBox="1"/>
          <p:nvPr>
            <p:ph type="title"/>
          </p:nvPr>
        </p:nvSpPr>
        <p:spPr>
          <a:xfrm>
            <a:off x="729450" y="632850"/>
            <a:ext cx="531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  <p:sp>
        <p:nvSpPr>
          <p:cNvPr id="1198" name="Google Shape;1198;p109"/>
          <p:cNvSpPr txBox="1"/>
          <p:nvPr>
            <p:ph idx="1" type="body"/>
          </p:nvPr>
        </p:nvSpPr>
        <p:spPr>
          <a:xfrm>
            <a:off x="729450" y="1393075"/>
            <a:ext cx="7688700" cy="3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</p:txBody>
      </p:sp>
      <p:sp>
        <p:nvSpPr>
          <p:cNvPr id="1199" name="Google Shape;1199;p109"/>
          <p:cNvSpPr txBox="1"/>
          <p:nvPr/>
        </p:nvSpPr>
        <p:spPr>
          <a:xfrm>
            <a:off x="729450" y="4589350"/>
            <a:ext cx="5977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Slides available on </a:t>
            </a:r>
            <a:r>
              <a:rPr lang="en" sz="1200" u="sng">
                <a:solidFill>
                  <a:srgbClr val="1C367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hunterratliff1.com/talk/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; Citations available via QR code or via the  “citations” button on the website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0" name="Google Shape;1200;p109" title="frame (11).png"/>
          <p:cNvPicPr preferRelativeResize="0"/>
          <p:nvPr/>
        </p:nvPicPr>
        <p:blipFill rotWithShape="1">
          <a:blip r:embed="rId4">
            <a:alphaModFix/>
          </a:blip>
          <a:srcRect b="11668" l="11663" r="12505" t="11668"/>
          <a:stretch/>
        </p:blipFill>
        <p:spPr>
          <a:xfrm>
            <a:off x="7683800" y="102225"/>
            <a:ext cx="1300500" cy="131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6650" y="2992450"/>
            <a:ext cx="2017725" cy="20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2025" y="3079750"/>
            <a:ext cx="2052650" cy="20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0"/>
          <p:cNvSpPr/>
          <p:nvPr/>
        </p:nvSpPr>
        <p:spPr>
          <a:xfrm>
            <a:off x="1686138" y="160875"/>
            <a:ext cx="1832400" cy="691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(#2f5aa2)</a:t>
            </a:r>
            <a:endParaRPr sz="1200"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Primary (#3B71CA)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(#e2eaf7)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8" name="Google Shape;1208;p110"/>
          <p:cNvSpPr/>
          <p:nvPr/>
        </p:nvSpPr>
        <p:spPr>
          <a:xfrm>
            <a:off x="1688313" y="1792825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(#404247)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Secondary (#9FA6B2)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(#f1f2f3)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9" name="Google Shape;1209;p110"/>
          <p:cNvSpPr/>
          <p:nvPr/>
        </p:nvSpPr>
        <p:spPr>
          <a:xfrm>
            <a:off x="3656900" y="974875"/>
            <a:ext cx="1832400" cy="6915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(#0c622e)</a:t>
            </a:r>
            <a:endParaRPr sz="1200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Success (#14A44D)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(#dcf1e4)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0" name="Google Shape;1210;p110"/>
          <p:cNvSpPr/>
          <p:nvPr/>
        </p:nvSpPr>
        <p:spPr>
          <a:xfrm>
            <a:off x="3655800" y="160875"/>
            <a:ext cx="1832400" cy="6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(#b03d50)</a:t>
            </a:r>
            <a:endParaRPr sz="1200">
              <a:solidFill>
                <a:srgbClr val="B03D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C4C64"/>
                </a:solidFill>
                <a:latin typeface="Open Sans"/>
                <a:ea typeface="Open Sans"/>
                <a:cs typeface="Open Sans"/>
                <a:sym typeface="Open Sans"/>
              </a:rPr>
              <a:t>Danger (#DC4C64)</a:t>
            </a:r>
            <a:endParaRPr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(#fae4e8)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1" name="Google Shape;1211;p110"/>
          <p:cNvSpPr/>
          <p:nvPr/>
        </p:nvSpPr>
        <p:spPr>
          <a:xfrm>
            <a:off x="2680013" y="2614725"/>
            <a:ext cx="1832400" cy="691500"/>
          </a:xfrm>
          <a:prstGeom prst="rect">
            <a:avLst/>
          </a:prstGeom>
          <a:solidFill>
            <a:srgbClr val="F0E6F5"/>
          </a:solidFill>
          <a:ln cap="flat" cmpd="sng" w="9525">
            <a:solidFill>
              <a:srgbClr val="6B3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(#6C3483)</a:t>
            </a:r>
            <a:endParaRPr sz="1200">
              <a:solidFill>
                <a:srgbClr val="6C34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Purple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(#8E44AD)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(#F0E6F5)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2" name="Google Shape;1212;p110"/>
          <p:cNvSpPr/>
          <p:nvPr/>
        </p:nvSpPr>
        <p:spPr>
          <a:xfrm>
            <a:off x="3656888" y="1791838"/>
            <a:ext cx="1832400" cy="6915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(#896110)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4A11B"/>
                </a:solidFill>
                <a:latin typeface="Open Sans"/>
                <a:ea typeface="Open Sans"/>
                <a:cs typeface="Open Sans"/>
                <a:sym typeface="Open Sans"/>
              </a:rPr>
              <a:t>Warning (#E4A11B)</a:t>
            </a:r>
            <a:endParaRPr sz="12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(#fbf1dd)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3" name="Google Shape;1213;p110"/>
          <p:cNvSpPr/>
          <p:nvPr/>
        </p:nvSpPr>
        <p:spPr>
          <a:xfrm>
            <a:off x="1688313" y="970925"/>
            <a:ext cx="18324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(#3b7e94)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B4D3"/>
                </a:solidFill>
                <a:latin typeface="Open Sans"/>
                <a:ea typeface="Open Sans"/>
                <a:cs typeface="Open Sans"/>
                <a:sym typeface="Open Sans"/>
              </a:rPr>
              <a:t>Info (#54B4D3)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(#e5f4f8)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4" name="Google Shape;1214;p110"/>
          <p:cNvSpPr/>
          <p:nvPr/>
        </p:nvSpPr>
        <p:spPr>
          <a:xfrm>
            <a:off x="5625463" y="160875"/>
            <a:ext cx="1832400" cy="691500"/>
          </a:xfrm>
          <a:prstGeom prst="rect">
            <a:avLst/>
          </a:prstGeom>
          <a:solidFill>
            <a:srgbClr val="FFE9E6"/>
          </a:solidFill>
          <a:ln cap="flat" cmpd="sng" w="9525">
            <a:solidFill>
              <a:srgbClr val="C144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(#C1443C)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6F61"/>
                </a:solidFill>
                <a:latin typeface="Open Sans"/>
                <a:ea typeface="Open Sans"/>
                <a:cs typeface="Open Sans"/>
                <a:sym typeface="Open Sans"/>
              </a:rPr>
              <a:t>Pink (#FF6F61)</a:t>
            </a:r>
            <a:endParaRPr sz="1200">
              <a:solidFill>
                <a:srgbClr val="FF6F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(#FFE9E6)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5" name="Google Shape;1215;p110"/>
          <p:cNvSpPr/>
          <p:nvPr/>
        </p:nvSpPr>
        <p:spPr>
          <a:xfrm>
            <a:off x="5625463" y="1792825"/>
            <a:ext cx="1832400" cy="691500"/>
          </a:xfrm>
          <a:prstGeom prst="rect">
            <a:avLst/>
          </a:prstGeom>
          <a:solidFill>
            <a:srgbClr val="F3E4DB"/>
          </a:solidFill>
          <a:ln cap="flat" cmpd="sng" w="9525">
            <a:solidFill>
              <a:srgbClr val="6B3E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(#6B3E26)</a:t>
            </a:r>
            <a:endParaRPr sz="1200">
              <a:solidFill>
                <a:srgbClr val="6B3E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0522D"/>
                </a:solidFill>
                <a:latin typeface="Open Sans"/>
                <a:ea typeface="Open Sans"/>
                <a:cs typeface="Open Sans"/>
                <a:sym typeface="Open Sans"/>
              </a:rPr>
              <a:t>Brown (#A0522D)</a:t>
            </a:r>
            <a:endParaRPr sz="1200">
              <a:solidFill>
                <a:srgbClr val="A052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(#F3E4DB)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6" name="Google Shape;1216;p110"/>
          <p:cNvSpPr/>
          <p:nvPr/>
        </p:nvSpPr>
        <p:spPr>
          <a:xfrm>
            <a:off x="4665636" y="2608800"/>
            <a:ext cx="1832400" cy="691500"/>
          </a:xfrm>
          <a:prstGeom prst="rect">
            <a:avLst/>
          </a:prstGeom>
          <a:solidFill>
            <a:srgbClr val="E8ECF1"/>
          </a:solidFill>
          <a:ln cap="flat" cmpd="sng" w="9525">
            <a:solidFill>
              <a:srgbClr val="2C3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rPr>
              <a:t>(#2C3E50)</a:t>
            </a:r>
            <a:endParaRPr sz="1200">
              <a:solidFill>
                <a:srgbClr val="2C3E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D6D7E"/>
                </a:solidFill>
                <a:latin typeface="Open Sans"/>
                <a:ea typeface="Open Sans"/>
                <a:cs typeface="Open Sans"/>
                <a:sym typeface="Open Sans"/>
              </a:rPr>
              <a:t>Slate grey (#5D6D7E)</a:t>
            </a:r>
            <a:endParaRPr sz="1200">
              <a:solidFill>
                <a:srgbClr val="5D6D7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(#E8ECF1)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7" name="Google Shape;1217;p110"/>
          <p:cNvSpPr/>
          <p:nvPr/>
        </p:nvSpPr>
        <p:spPr>
          <a:xfrm>
            <a:off x="5625463" y="976850"/>
            <a:ext cx="1832400" cy="691500"/>
          </a:xfrm>
          <a:prstGeom prst="rect">
            <a:avLst/>
          </a:prstGeom>
          <a:solidFill>
            <a:srgbClr val="DFF6F2"/>
          </a:solidFill>
          <a:ln cap="flat" cmpd="sng" w="9525">
            <a:solidFill>
              <a:srgbClr val="1F7A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(#1F7A6C)</a:t>
            </a:r>
            <a:endParaRPr sz="12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C9B0"/>
                </a:solidFill>
                <a:latin typeface="Open Sans"/>
                <a:ea typeface="Open Sans"/>
                <a:cs typeface="Open Sans"/>
                <a:sym typeface="Open Sans"/>
              </a:rPr>
              <a:t>Mint/Aqua (#48C9B0)</a:t>
            </a:r>
            <a:endParaRPr sz="1200">
              <a:solidFill>
                <a:srgbClr val="48C9B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(#f1f2f3)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18" name="Google Shape;1218;p110"/>
          <p:cNvGrpSpPr/>
          <p:nvPr/>
        </p:nvGrpSpPr>
        <p:grpSpPr>
          <a:xfrm>
            <a:off x="0" y="3505200"/>
            <a:ext cx="9144000" cy="183000"/>
            <a:chOff x="0" y="3505200"/>
            <a:chExt cx="9144000" cy="183000"/>
          </a:xfrm>
        </p:grpSpPr>
        <p:sp>
          <p:nvSpPr>
            <p:cNvPr id="1219" name="Google Shape;1219;p110"/>
            <p:cNvSpPr/>
            <p:nvPr/>
          </p:nvSpPr>
          <p:spPr>
            <a:xfrm>
              <a:off x="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10"/>
            <p:cNvSpPr/>
            <p:nvPr/>
          </p:nvSpPr>
          <p:spPr>
            <a:xfrm>
              <a:off x="4572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10"/>
            <p:cNvSpPr/>
            <p:nvPr/>
          </p:nvSpPr>
          <p:spPr>
            <a:xfrm>
              <a:off x="9144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10"/>
            <p:cNvSpPr/>
            <p:nvPr/>
          </p:nvSpPr>
          <p:spPr>
            <a:xfrm>
              <a:off x="13716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10"/>
            <p:cNvSpPr/>
            <p:nvPr/>
          </p:nvSpPr>
          <p:spPr>
            <a:xfrm>
              <a:off x="1828800" y="3505200"/>
              <a:ext cx="4572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10"/>
            <p:cNvSpPr/>
            <p:nvPr/>
          </p:nvSpPr>
          <p:spPr>
            <a:xfrm>
              <a:off x="22860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10"/>
            <p:cNvSpPr/>
            <p:nvPr/>
          </p:nvSpPr>
          <p:spPr>
            <a:xfrm>
              <a:off x="27432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10"/>
            <p:cNvSpPr/>
            <p:nvPr/>
          </p:nvSpPr>
          <p:spPr>
            <a:xfrm>
              <a:off x="32004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10"/>
            <p:cNvSpPr/>
            <p:nvPr/>
          </p:nvSpPr>
          <p:spPr>
            <a:xfrm>
              <a:off x="36576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10"/>
            <p:cNvSpPr/>
            <p:nvPr/>
          </p:nvSpPr>
          <p:spPr>
            <a:xfrm>
              <a:off x="4114800" y="3505200"/>
              <a:ext cx="4572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  <a:endPara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10"/>
            <p:cNvSpPr/>
            <p:nvPr/>
          </p:nvSpPr>
          <p:spPr>
            <a:xfrm>
              <a:off x="45720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11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10"/>
            <p:cNvSpPr/>
            <p:nvPr/>
          </p:nvSpPr>
          <p:spPr>
            <a:xfrm>
              <a:off x="50292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12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10"/>
            <p:cNvSpPr/>
            <p:nvPr/>
          </p:nvSpPr>
          <p:spPr>
            <a:xfrm>
              <a:off x="54864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13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10"/>
            <p:cNvSpPr/>
            <p:nvPr/>
          </p:nvSpPr>
          <p:spPr>
            <a:xfrm>
              <a:off x="59436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14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10"/>
            <p:cNvSpPr/>
            <p:nvPr/>
          </p:nvSpPr>
          <p:spPr>
            <a:xfrm>
              <a:off x="6400800" y="3505200"/>
              <a:ext cx="4572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15</a:t>
              </a:r>
              <a:endPara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10"/>
            <p:cNvSpPr/>
            <p:nvPr/>
          </p:nvSpPr>
          <p:spPr>
            <a:xfrm>
              <a:off x="68580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16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10"/>
            <p:cNvSpPr/>
            <p:nvPr/>
          </p:nvSpPr>
          <p:spPr>
            <a:xfrm>
              <a:off x="73152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17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10"/>
            <p:cNvSpPr/>
            <p:nvPr/>
          </p:nvSpPr>
          <p:spPr>
            <a:xfrm>
              <a:off x="77724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18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10"/>
            <p:cNvSpPr/>
            <p:nvPr/>
          </p:nvSpPr>
          <p:spPr>
            <a:xfrm>
              <a:off x="8229600" y="3505200"/>
              <a:ext cx="4572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19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10"/>
            <p:cNvSpPr/>
            <p:nvPr/>
          </p:nvSpPr>
          <p:spPr>
            <a:xfrm>
              <a:off x="8686800" y="3505200"/>
              <a:ext cx="4572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</a:t>
              </a:r>
              <a:endPara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39" name="Google Shape;1239;p110"/>
          <p:cNvGrpSpPr/>
          <p:nvPr/>
        </p:nvGrpSpPr>
        <p:grpSpPr>
          <a:xfrm>
            <a:off x="50" y="4007350"/>
            <a:ext cx="9143897" cy="183000"/>
            <a:chOff x="0" y="4572000"/>
            <a:chExt cx="9143897" cy="183000"/>
          </a:xfrm>
        </p:grpSpPr>
        <p:sp>
          <p:nvSpPr>
            <p:cNvPr id="1240" name="Google Shape;1240;p110"/>
            <p:cNvSpPr/>
            <p:nvPr/>
          </p:nvSpPr>
          <p:spPr>
            <a:xfrm>
              <a:off x="0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10"/>
            <p:cNvSpPr/>
            <p:nvPr/>
          </p:nvSpPr>
          <p:spPr>
            <a:xfrm>
              <a:off x="228597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10"/>
            <p:cNvSpPr/>
            <p:nvPr/>
          </p:nvSpPr>
          <p:spPr>
            <a:xfrm>
              <a:off x="457194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10"/>
            <p:cNvSpPr/>
            <p:nvPr/>
          </p:nvSpPr>
          <p:spPr>
            <a:xfrm>
              <a:off x="685791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10"/>
            <p:cNvSpPr/>
            <p:nvPr/>
          </p:nvSpPr>
          <p:spPr>
            <a:xfrm>
              <a:off x="914387" y="4572000"/>
              <a:ext cx="2286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10"/>
            <p:cNvSpPr/>
            <p:nvPr/>
          </p:nvSpPr>
          <p:spPr>
            <a:xfrm>
              <a:off x="1142984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10"/>
            <p:cNvSpPr/>
            <p:nvPr/>
          </p:nvSpPr>
          <p:spPr>
            <a:xfrm>
              <a:off x="1371581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10"/>
            <p:cNvSpPr/>
            <p:nvPr/>
          </p:nvSpPr>
          <p:spPr>
            <a:xfrm>
              <a:off x="1600178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10"/>
            <p:cNvSpPr/>
            <p:nvPr/>
          </p:nvSpPr>
          <p:spPr>
            <a:xfrm>
              <a:off x="1828775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10"/>
            <p:cNvSpPr/>
            <p:nvPr/>
          </p:nvSpPr>
          <p:spPr>
            <a:xfrm>
              <a:off x="2057372" y="4572000"/>
              <a:ext cx="2286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10"/>
            <p:cNvSpPr/>
            <p:nvPr/>
          </p:nvSpPr>
          <p:spPr>
            <a:xfrm>
              <a:off x="2285975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10"/>
            <p:cNvSpPr/>
            <p:nvPr/>
          </p:nvSpPr>
          <p:spPr>
            <a:xfrm>
              <a:off x="2514572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10"/>
            <p:cNvSpPr/>
            <p:nvPr/>
          </p:nvSpPr>
          <p:spPr>
            <a:xfrm>
              <a:off x="2743169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10"/>
            <p:cNvSpPr/>
            <p:nvPr/>
          </p:nvSpPr>
          <p:spPr>
            <a:xfrm>
              <a:off x="2971766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10"/>
            <p:cNvSpPr/>
            <p:nvPr/>
          </p:nvSpPr>
          <p:spPr>
            <a:xfrm>
              <a:off x="3200362" y="4572000"/>
              <a:ext cx="2286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10"/>
            <p:cNvSpPr/>
            <p:nvPr/>
          </p:nvSpPr>
          <p:spPr>
            <a:xfrm>
              <a:off x="3428959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10"/>
            <p:cNvSpPr/>
            <p:nvPr/>
          </p:nvSpPr>
          <p:spPr>
            <a:xfrm>
              <a:off x="3657556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10"/>
            <p:cNvSpPr/>
            <p:nvPr/>
          </p:nvSpPr>
          <p:spPr>
            <a:xfrm>
              <a:off x="3886153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10"/>
            <p:cNvSpPr/>
            <p:nvPr/>
          </p:nvSpPr>
          <p:spPr>
            <a:xfrm>
              <a:off x="4114750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10"/>
            <p:cNvSpPr/>
            <p:nvPr/>
          </p:nvSpPr>
          <p:spPr>
            <a:xfrm>
              <a:off x="4343347" y="4572000"/>
              <a:ext cx="2286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10"/>
            <p:cNvSpPr/>
            <p:nvPr/>
          </p:nvSpPr>
          <p:spPr>
            <a:xfrm>
              <a:off x="4571950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10"/>
            <p:cNvSpPr/>
            <p:nvPr/>
          </p:nvSpPr>
          <p:spPr>
            <a:xfrm>
              <a:off x="4800547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10"/>
            <p:cNvSpPr/>
            <p:nvPr/>
          </p:nvSpPr>
          <p:spPr>
            <a:xfrm>
              <a:off x="5029144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10"/>
            <p:cNvSpPr/>
            <p:nvPr/>
          </p:nvSpPr>
          <p:spPr>
            <a:xfrm>
              <a:off x="5257741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10"/>
            <p:cNvSpPr/>
            <p:nvPr/>
          </p:nvSpPr>
          <p:spPr>
            <a:xfrm>
              <a:off x="5486337" y="4572000"/>
              <a:ext cx="2286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10"/>
            <p:cNvSpPr/>
            <p:nvPr/>
          </p:nvSpPr>
          <p:spPr>
            <a:xfrm>
              <a:off x="5714934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10"/>
            <p:cNvSpPr/>
            <p:nvPr/>
          </p:nvSpPr>
          <p:spPr>
            <a:xfrm>
              <a:off x="5943531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10"/>
            <p:cNvSpPr/>
            <p:nvPr/>
          </p:nvSpPr>
          <p:spPr>
            <a:xfrm>
              <a:off x="6172128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10"/>
            <p:cNvSpPr/>
            <p:nvPr/>
          </p:nvSpPr>
          <p:spPr>
            <a:xfrm>
              <a:off x="6400725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10"/>
            <p:cNvSpPr/>
            <p:nvPr/>
          </p:nvSpPr>
          <p:spPr>
            <a:xfrm>
              <a:off x="6629322" y="4572000"/>
              <a:ext cx="2286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10"/>
            <p:cNvSpPr/>
            <p:nvPr/>
          </p:nvSpPr>
          <p:spPr>
            <a:xfrm>
              <a:off x="6857925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10"/>
            <p:cNvSpPr/>
            <p:nvPr/>
          </p:nvSpPr>
          <p:spPr>
            <a:xfrm>
              <a:off x="7086522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10"/>
            <p:cNvSpPr/>
            <p:nvPr/>
          </p:nvSpPr>
          <p:spPr>
            <a:xfrm>
              <a:off x="7315119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10"/>
            <p:cNvSpPr/>
            <p:nvPr/>
          </p:nvSpPr>
          <p:spPr>
            <a:xfrm>
              <a:off x="7543716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10"/>
            <p:cNvSpPr/>
            <p:nvPr/>
          </p:nvSpPr>
          <p:spPr>
            <a:xfrm>
              <a:off x="7772312" y="4572000"/>
              <a:ext cx="2286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10"/>
            <p:cNvSpPr/>
            <p:nvPr/>
          </p:nvSpPr>
          <p:spPr>
            <a:xfrm>
              <a:off x="8000909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10"/>
            <p:cNvSpPr/>
            <p:nvPr/>
          </p:nvSpPr>
          <p:spPr>
            <a:xfrm>
              <a:off x="8229506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10"/>
            <p:cNvSpPr/>
            <p:nvPr/>
          </p:nvSpPr>
          <p:spPr>
            <a:xfrm>
              <a:off x="8458103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10"/>
            <p:cNvSpPr/>
            <p:nvPr/>
          </p:nvSpPr>
          <p:spPr>
            <a:xfrm>
              <a:off x="8686700" y="4572000"/>
              <a:ext cx="2286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10"/>
            <p:cNvSpPr/>
            <p:nvPr/>
          </p:nvSpPr>
          <p:spPr>
            <a:xfrm>
              <a:off x="8915297" y="4572000"/>
              <a:ext cx="2286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80" name="Google Shape;1280;p110"/>
          <p:cNvGrpSpPr/>
          <p:nvPr/>
        </p:nvGrpSpPr>
        <p:grpSpPr>
          <a:xfrm>
            <a:off x="-75" y="4258425"/>
            <a:ext cx="9144143" cy="183000"/>
            <a:chOff x="0" y="4800600"/>
            <a:chExt cx="9144143" cy="183000"/>
          </a:xfrm>
        </p:grpSpPr>
        <p:sp>
          <p:nvSpPr>
            <p:cNvPr id="1281" name="Google Shape;1281;p110"/>
            <p:cNvSpPr/>
            <p:nvPr/>
          </p:nvSpPr>
          <p:spPr>
            <a:xfrm>
              <a:off x="0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10"/>
            <p:cNvSpPr/>
            <p:nvPr/>
          </p:nvSpPr>
          <p:spPr>
            <a:xfrm>
              <a:off x="182880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10"/>
            <p:cNvSpPr/>
            <p:nvPr/>
          </p:nvSpPr>
          <p:spPr>
            <a:xfrm>
              <a:off x="365759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10"/>
            <p:cNvSpPr/>
            <p:nvPr/>
          </p:nvSpPr>
          <p:spPr>
            <a:xfrm>
              <a:off x="548639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10"/>
            <p:cNvSpPr/>
            <p:nvPr/>
          </p:nvSpPr>
          <p:spPr>
            <a:xfrm>
              <a:off x="731518" y="4800600"/>
              <a:ext cx="1830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10"/>
            <p:cNvSpPr/>
            <p:nvPr/>
          </p:nvSpPr>
          <p:spPr>
            <a:xfrm>
              <a:off x="914398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10"/>
            <p:cNvSpPr/>
            <p:nvPr/>
          </p:nvSpPr>
          <p:spPr>
            <a:xfrm>
              <a:off x="1097277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10"/>
            <p:cNvSpPr/>
            <p:nvPr/>
          </p:nvSpPr>
          <p:spPr>
            <a:xfrm>
              <a:off x="1280157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10"/>
            <p:cNvSpPr/>
            <p:nvPr/>
          </p:nvSpPr>
          <p:spPr>
            <a:xfrm>
              <a:off x="1463036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10"/>
            <p:cNvSpPr/>
            <p:nvPr/>
          </p:nvSpPr>
          <p:spPr>
            <a:xfrm>
              <a:off x="1645916" y="4800600"/>
              <a:ext cx="1830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10"/>
            <p:cNvSpPr/>
            <p:nvPr/>
          </p:nvSpPr>
          <p:spPr>
            <a:xfrm>
              <a:off x="1828801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10"/>
            <p:cNvSpPr/>
            <p:nvPr/>
          </p:nvSpPr>
          <p:spPr>
            <a:xfrm>
              <a:off x="2011680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10"/>
            <p:cNvSpPr/>
            <p:nvPr/>
          </p:nvSpPr>
          <p:spPr>
            <a:xfrm>
              <a:off x="2194560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10"/>
            <p:cNvSpPr/>
            <p:nvPr/>
          </p:nvSpPr>
          <p:spPr>
            <a:xfrm>
              <a:off x="2377439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10"/>
            <p:cNvSpPr/>
            <p:nvPr/>
          </p:nvSpPr>
          <p:spPr>
            <a:xfrm>
              <a:off x="2560319" y="4800600"/>
              <a:ext cx="1830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10"/>
            <p:cNvSpPr/>
            <p:nvPr/>
          </p:nvSpPr>
          <p:spPr>
            <a:xfrm>
              <a:off x="2743198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10"/>
            <p:cNvSpPr/>
            <p:nvPr/>
          </p:nvSpPr>
          <p:spPr>
            <a:xfrm>
              <a:off x="2926078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10"/>
            <p:cNvSpPr/>
            <p:nvPr/>
          </p:nvSpPr>
          <p:spPr>
            <a:xfrm>
              <a:off x="3108958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10"/>
            <p:cNvSpPr/>
            <p:nvPr/>
          </p:nvSpPr>
          <p:spPr>
            <a:xfrm>
              <a:off x="3291837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10"/>
            <p:cNvSpPr/>
            <p:nvPr/>
          </p:nvSpPr>
          <p:spPr>
            <a:xfrm>
              <a:off x="3474717" y="4800600"/>
              <a:ext cx="1830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10"/>
            <p:cNvSpPr/>
            <p:nvPr/>
          </p:nvSpPr>
          <p:spPr>
            <a:xfrm>
              <a:off x="3657601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10"/>
            <p:cNvSpPr/>
            <p:nvPr/>
          </p:nvSpPr>
          <p:spPr>
            <a:xfrm>
              <a:off x="3840481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10"/>
            <p:cNvSpPr/>
            <p:nvPr/>
          </p:nvSpPr>
          <p:spPr>
            <a:xfrm>
              <a:off x="4023360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10"/>
            <p:cNvSpPr/>
            <p:nvPr/>
          </p:nvSpPr>
          <p:spPr>
            <a:xfrm>
              <a:off x="4206240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10"/>
            <p:cNvSpPr/>
            <p:nvPr/>
          </p:nvSpPr>
          <p:spPr>
            <a:xfrm>
              <a:off x="4389120" y="4800600"/>
              <a:ext cx="1830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10"/>
            <p:cNvSpPr/>
            <p:nvPr/>
          </p:nvSpPr>
          <p:spPr>
            <a:xfrm>
              <a:off x="4571999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10"/>
            <p:cNvSpPr/>
            <p:nvPr/>
          </p:nvSpPr>
          <p:spPr>
            <a:xfrm>
              <a:off x="4754879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10"/>
            <p:cNvSpPr/>
            <p:nvPr/>
          </p:nvSpPr>
          <p:spPr>
            <a:xfrm>
              <a:off x="4937758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10"/>
            <p:cNvSpPr/>
            <p:nvPr/>
          </p:nvSpPr>
          <p:spPr>
            <a:xfrm>
              <a:off x="5120638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10"/>
            <p:cNvSpPr/>
            <p:nvPr/>
          </p:nvSpPr>
          <p:spPr>
            <a:xfrm>
              <a:off x="5303517" y="4800600"/>
              <a:ext cx="1830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10"/>
            <p:cNvSpPr/>
            <p:nvPr/>
          </p:nvSpPr>
          <p:spPr>
            <a:xfrm>
              <a:off x="5486402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10"/>
            <p:cNvSpPr/>
            <p:nvPr/>
          </p:nvSpPr>
          <p:spPr>
            <a:xfrm>
              <a:off x="5669282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10"/>
            <p:cNvSpPr/>
            <p:nvPr/>
          </p:nvSpPr>
          <p:spPr>
            <a:xfrm>
              <a:off x="5852161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10"/>
            <p:cNvSpPr/>
            <p:nvPr/>
          </p:nvSpPr>
          <p:spPr>
            <a:xfrm>
              <a:off x="6035041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10"/>
            <p:cNvSpPr/>
            <p:nvPr/>
          </p:nvSpPr>
          <p:spPr>
            <a:xfrm>
              <a:off x="6217920" y="4800600"/>
              <a:ext cx="1830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10"/>
            <p:cNvSpPr/>
            <p:nvPr/>
          </p:nvSpPr>
          <p:spPr>
            <a:xfrm>
              <a:off x="6400800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10"/>
            <p:cNvSpPr/>
            <p:nvPr/>
          </p:nvSpPr>
          <p:spPr>
            <a:xfrm>
              <a:off x="6583679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10"/>
            <p:cNvSpPr/>
            <p:nvPr/>
          </p:nvSpPr>
          <p:spPr>
            <a:xfrm>
              <a:off x="6766559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10"/>
            <p:cNvSpPr/>
            <p:nvPr/>
          </p:nvSpPr>
          <p:spPr>
            <a:xfrm>
              <a:off x="6949438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10"/>
            <p:cNvSpPr/>
            <p:nvPr/>
          </p:nvSpPr>
          <p:spPr>
            <a:xfrm>
              <a:off x="7132318" y="4800600"/>
              <a:ext cx="1830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10"/>
            <p:cNvSpPr/>
            <p:nvPr/>
          </p:nvSpPr>
          <p:spPr>
            <a:xfrm>
              <a:off x="7315227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10"/>
            <p:cNvSpPr/>
            <p:nvPr/>
          </p:nvSpPr>
          <p:spPr>
            <a:xfrm>
              <a:off x="7498107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10"/>
            <p:cNvSpPr/>
            <p:nvPr/>
          </p:nvSpPr>
          <p:spPr>
            <a:xfrm>
              <a:off x="7680986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10"/>
            <p:cNvSpPr/>
            <p:nvPr/>
          </p:nvSpPr>
          <p:spPr>
            <a:xfrm>
              <a:off x="7863866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10"/>
            <p:cNvSpPr/>
            <p:nvPr/>
          </p:nvSpPr>
          <p:spPr>
            <a:xfrm>
              <a:off x="8046745" y="4800600"/>
              <a:ext cx="1830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10"/>
            <p:cNvSpPr/>
            <p:nvPr/>
          </p:nvSpPr>
          <p:spPr>
            <a:xfrm>
              <a:off x="8229625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10"/>
            <p:cNvSpPr/>
            <p:nvPr/>
          </p:nvSpPr>
          <p:spPr>
            <a:xfrm>
              <a:off x="8412504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10"/>
            <p:cNvSpPr/>
            <p:nvPr/>
          </p:nvSpPr>
          <p:spPr>
            <a:xfrm>
              <a:off x="8595384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10"/>
            <p:cNvSpPr/>
            <p:nvPr/>
          </p:nvSpPr>
          <p:spPr>
            <a:xfrm>
              <a:off x="8778263" y="4800600"/>
              <a:ext cx="1830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10"/>
            <p:cNvSpPr/>
            <p:nvPr/>
          </p:nvSpPr>
          <p:spPr>
            <a:xfrm>
              <a:off x="8961143" y="4800600"/>
              <a:ext cx="1830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31" name="Google Shape;1331;p110"/>
          <p:cNvGrpSpPr/>
          <p:nvPr/>
        </p:nvGrpSpPr>
        <p:grpSpPr>
          <a:xfrm>
            <a:off x="1100" y="3756275"/>
            <a:ext cx="9143997" cy="183000"/>
            <a:chOff x="0" y="4308725"/>
            <a:chExt cx="9143997" cy="183000"/>
          </a:xfrm>
        </p:grpSpPr>
        <p:sp>
          <p:nvSpPr>
            <p:cNvPr id="1332" name="Google Shape;1332;p110"/>
            <p:cNvSpPr/>
            <p:nvPr/>
          </p:nvSpPr>
          <p:spPr>
            <a:xfrm>
              <a:off x="0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10"/>
            <p:cNvSpPr/>
            <p:nvPr/>
          </p:nvSpPr>
          <p:spPr>
            <a:xfrm>
              <a:off x="304799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10"/>
            <p:cNvSpPr/>
            <p:nvPr/>
          </p:nvSpPr>
          <p:spPr>
            <a:xfrm>
              <a:off x="609599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10"/>
            <p:cNvSpPr/>
            <p:nvPr/>
          </p:nvSpPr>
          <p:spPr>
            <a:xfrm>
              <a:off x="914398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10"/>
            <p:cNvSpPr/>
            <p:nvPr/>
          </p:nvSpPr>
          <p:spPr>
            <a:xfrm>
              <a:off x="1219197" y="4308725"/>
              <a:ext cx="3048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10"/>
            <p:cNvSpPr/>
            <p:nvPr/>
          </p:nvSpPr>
          <p:spPr>
            <a:xfrm>
              <a:off x="1523996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10"/>
            <p:cNvSpPr/>
            <p:nvPr/>
          </p:nvSpPr>
          <p:spPr>
            <a:xfrm>
              <a:off x="1828796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10"/>
            <p:cNvSpPr/>
            <p:nvPr/>
          </p:nvSpPr>
          <p:spPr>
            <a:xfrm>
              <a:off x="2133595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10"/>
            <p:cNvSpPr/>
            <p:nvPr/>
          </p:nvSpPr>
          <p:spPr>
            <a:xfrm>
              <a:off x="2438394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10"/>
            <p:cNvSpPr/>
            <p:nvPr/>
          </p:nvSpPr>
          <p:spPr>
            <a:xfrm>
              <a:off x="2743194" y="4308725"/>
              <a:ext cx="3048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10"/>
            <p:cNvSpPr/>
            <p:nvPr/>
          </p:nvSpPr>
          <p:spPr>
            <a:xfrm>
              <a:off x="3048001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10"/>
            <p:cNvSpPr/>
            <p:nvPr/>
          </p:nvSpPr>
          <p:spPr>
            <a:xfrm>
              <a:off x="3352801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10"/>
            <p:cNvSpPr/>
            <p:nvPr/>
          </p:nvSpPr>
          <p:spPr>
            <a:xfrm>
              <a:off x="3657600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10"/>
            <p:cNvSpPr/>
            <p:nvPr/>
          </p:nvSpPr>
          <p:spPr>
            <a:xfrm>
              <a:off x="3962399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10"/>
            <p:cNvSpPr/>
            <p:nvPr/>
          </p:nvSpPr>
          <p:spPr>
            <a:xfrm>
              <a:off x="4267199" y="4308725"/>
              <a:ext cx="3048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10"/>
            <p:cNvSpPr/>
            <p:nvPr/>
          </p:nvSpPr>
          <p:spPr>
            <a:xfrm>
              <a:off x="4571998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10"/>
            <p:cNvSpPr/>
            <p:nvPr/>
          </p:nvSpPr>
          <p:spPr>
            <a:xfrm>
              <a:off x="4876797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10"/>
            <p:cNvSpPr/>
            <p:nvPr/>
          </p:nvSpPr>
          <p:spPr>
            <a:xfrm>
              <a:off x="5181596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10"/>
            <p:cNvSpPr/>
            <p:nvPr/>
          </p:nvSpPr>
          <p:spPr>
            <a:xfrm>
              <a:off x="5486396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10"/>
            <p:cNvSpPr/>
            <p:nvPr/>
          </p:nvSpPr>
          <p:spPr>
            <a:xfrm>
              <a:off x="5791195" y="4308725"/>
              <a:ext cx="3048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10"/>
            <p:cNvSpPr/>
            <p:nvPr/>
          </p:nvSpPr>
          <p:spPr>
            <a:xfrm>
              <a:off x="6096003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10"/>
            <p:cNvSpPr/>
            <p:nvPr/>
          </p:nvSpPr>
          <p:spPr>
            <a:xfrm>
              <a:off x="6400802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10"/>
            <p:cNvSpPr/>
            <p:nvPr/>
          </p:nvSpPr>
          <p:spPr>
            <a:xfrm>
              <a:off x="6705602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10"/>
            <p:cNvSpPr/>
            <p:nvPr/>
          </p:nvSpPr>
          <p:spPr>
            <a:xfrm>
              <a:off x="7010401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10"/>
            <p:cNvSpPr/>
            <p:nvPr/>
          </p:nvSpPr>
          <p:spPr>
            <a:xfrm>
              <a:off x="7315200" y="4308725"/>
              <a:ext cx="304800" cy="183000"/>
            </a:xfrm>
            <a:prstGeom prst="rect">
              <a:avLst/>
            </a:prstGeom>
            <a:solidFill>
              <a:srgbClr val="3B71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25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10"/>
            <p:cNvSpPr/>
            <p:nvPr/>
          </p:nvSpPr>
          <p:spPr>
            <a:xfrm>
              <a:off x="7619999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10"/>
            <p:cNvSpPr/>
            <p:nvPr/>
          </p:nvSpPr>
          <p:spPr>
            <a:xfrm>
              <a:off x="7924799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10"/>
            <p:cNvSpPr/>
            <p:nvPr/>
          </p:nvSpPr>
          <p:spPr>
            <a:xfrm>
              <a:off x="8229598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10"/>
            <p:cNvSpPr/>
            <p:nvPr/>
          </p:nvSpPr>
          <p:spPr>
            <a:xfrm>
              <a:off x="8534397" y="4308725"/>
              <a:ext cx="304800" cy="18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10"/>
            <p:cNvSpPr/>
            <p:nvPr/>
          </p:nvSpPr>
          <p:spPr>
            <a:xfrm>
              <a:off x="8839197" y="4308725"/>
              <a:ext cx="304800" cy="183000"/>
            </a:xfrm>
            <a:prstGeom prst="rect">
              <a:avLst/>
            </a:prstGeom>
            <a:solidFill>
              <a:srgbClr val="DF382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30</a:t>
              </a:r>
              <a:endPara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62" name="Google Shape;1362;p110"/>
          <p:cNvSpPr txBox="1"/>
          <p:nvPr/>
        </p:nvSpPr>
        <p:spPr>
          <a:xfrm>
            <a:off x="1619250" y="4558500"/>
            <a:ext cx="601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 scale these, select the entire row, go to format options, and make the width the desired width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