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67" r:id="rId1"/>
  </p:sldMasterIdLst>
  <p:notesMasterIdLst>
    <p:notesMasterId r:id="rId1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421" r:id="rId22"/>
    <p:sldId id="422" r:id="rId23"/>
    <p:sldId id="423"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424" r:id="rId83"/>
    <p:sldId id="425"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Lst>
  <p:sldSz cx="9144000" cy="5143500" type="screen16x9"/>
  <p:notesSz cx="6858000" cy="9144000"/>
  <p:embeddedFontLst>
    <p:embeddedFont>
      <p:font typeface="Bitter" panose="020B0604020202020204" charset="0"/>
      <p:regular r:id="rId167"/>
      <p:bold r:id="rId168"/>
      <p:italic r:id="rId169"/>
      <p:boldItalic r:id="rId170"/>
    </p:embeddedFont>
    <p:embeddedFont>
      <p:font typeface="Bitter Light" panose="020B0604020202020204" charset="0"/>
      <p:regular r:id="rId171"/>
      <p:bold r:id="rId172"/>
      <p:italic r:id="rId173"/>
      <p:boldItalic r:id="rId174"/>
    </p:embeddedFont>
    <p:embeddedFont>
      <p:font typeface="Fira Sans Extra Condensed" panose="020B0503050000020004" pitchFamily="34" charset="0"/>
      <p:regular r:id="rId175"/>
      <p:bold r:id="rId176"/>
      <p:italic r:id="rId177"/>
      <p:boldItalic r:id="rId178"/>
    </p:embeddedFont>
    <p:embeddedFont>
      <p:font typeface="Lato" panose="020F0502020204030203" pitchFamily="34" charset="0"/>
      <p:regular r:id="rId179"/>
      <p:bold r:id="rId180"/>
      <p:italic r:id="rId181"/>
      <p:boldItalic r:id="rId182"/>
    </p:embeddedFont>
    <p:embeddedFont>
      <p:font typeface="Open Sans" panose="020B0606030504020204" pitchFamily="34" charset="0"/>
      <p:regular r:id="rId183"/>
      <p:bold r:id="rId184"/>
      <p:italic r:id="rId185"/>
      <p:boldItalic r:id="rId186"/>
    </p:embeddedFont>
    <p:embeddedFont>
      <p:font typeface="Open Sans SemiBold" panose="020B0706030804020204" pitchFamily="34" charset="0"/>
      <p:regular r:id="rId187"/>
      <p:bold r:id="rId188"/>
      <p:italic r:id="rId189"/>
      <p:boldItalic r:id="rId190"/>
    </p:embeddedFont>
    <p:embeddedFont>
      <p:font typeface="Raleway" pitchFamily="2" charset="0"/>
      <p:regular r:id="rId191"/>
      <p:bold r:id="rId192"/>
      <p:italic r:id="rId193"/>
      <p:boldItalic r:id="rId194"/>
    </p:embeddedFont>
    <p:embeddedFont>
      <p:font typeface="Roboto" panose="02000000000000000000" pitchFamily="2" charset="0"/>
      <p:regular r:id="rId195"/>
      <p:bold r:id="rId196"/>
      <p:italic r:id="rId197"/>
      <p:boldItalic r:id="rId198"/>
    </p:embeddedFont>
  </p:embeddedFontLst>
  <p:custDataLst>
    <p:tags r:id="rId19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2BB99A-A32A-438E-AFFC-ECC11DD71517}">
  <a:tblStyle styleId="{0A2BB99A-A32A-438E-AFFC-ECC11DD715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342"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4.fntdata"/><Relationship Id="rId191" Type="http://schemas.openxmlformats.org/officeDocument/2006/relationships/font" Target="fonts/font2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1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5.fntdata"/><Relationship Id="rId192" Type="http://schemas.openxmlformats.org/officeDocument/2006/relationships/font" Target="fonts/font2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16.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font" Target="fonts/font6.fntdata"/><Relationship Id="rId193" Type="http://schemas.openxmlformats.org/officeDocument/2006/relationships/font" Target="fonts/font27.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7.fntdata"/><Relationship Id="rId194" Type="http://schemas.openxmlformats.org/officeDocument/2006/relationships/font" Target="fonts/font28.fntdata"/><Relationship Id="rId199" Type="http://schemas.openxmlformats.org/officeDocument/2006/relationships/tags" Target="tags/tag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8.fntdata"/><Relationship Id="rId189" Type="http://schemas.openxmlformats.org/officeDocument/2006/relationships/font" Target="fonts/font2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8.fntdata"/><Relationship Id="rId179" Type="http://schemas.openxmlformats.org/officeDocument/2006/relationships/font" Target="fonts/font13.fntdata"/><Relationship Id="rId195" Type="http://schemas.openxmlformats.org/officeDocument/2006/relationships/font" Target="fonts/font29.fntdata"/><Relationship Id="rId190" Type="http://schemas.openxmlformats.org/officeDocument/2006/relationships/font" Target="fonts/font2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font" Target="fonts/font3.fntdata"/><Relationship Id="rId18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14.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9.fntdata"/><Relationship Id="rId196" Type="http://schemas.openxmlformats.org/officeDocument/2006/relationships/font" Target="fonts/font30.fntdata"/><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20.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10.fntdata"/><Relationship Id="rId197" Type="http://schemas.openxmlformats.org/officeDocument/2006/relationships/font" Target="fonts/font31.fntdata"/><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notesMaster" Target="notesMasters/notesMaster1.xml"/><Relationship Id="rId187" Type="http://schemas.openxmlformats.org/officeDocument/2006/relationships/font" Target="fonts/font21.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11.fntdata"/><Relationship Id="rId198" Type="http://schemas.openxmlformats.org/officeDocument/2006/relationships/font" Target="fonts/font32.fntdata"/><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font" Target="fonts/font1.fntdata"/><Relationship Id="rId188" Type="http://schemas.openxmlformats.org/officeDocument/2006/relationships/font" Target="fonts/font22.fntdata"/><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www.semanticscholar.org/paper/Effects-of-Microgravity-on-the-Virulence-of-Candida-Hammond-Stodieck/984f8a4563a70607fcb8063ed214562881eab946/figure/3" TargetMode="External"/><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27201747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27201747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d3bc793718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d3bc793718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3d6827aa257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6" name="Google Shape;1836;g3d6827aa257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3d6827aa257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3d6827aa257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3d6827aa25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3d6827aa257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3d6827aa257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3d6827aa257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3d6827aa257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3d6827aa257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the NASA 6 mission (on the soviet space station Mir), they discovered a large free-floating mass of water behind a service panel in the Kvant-2 Module. This ‘‘free condensate’’ accumulated over time as water droplets coalesced in microgravity, and subsequent analysis isolated numerous pathogens behind the panel. Create an image depicting this "condensate" being discovered behind a panel</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3d6827aa257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8" name="Google Shape;1878;g3d6827aa257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3d6827aa257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3d6827aa257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3d6827aa257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9" name="Google Shape;1899;g3d6827aa257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3d6827aa257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3d6827aa257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3d6827aa257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3d6827aa257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fab4437b8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fab4437b8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3d6827aa257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3d6827aa257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3d6827aa257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0" name="Google Shape;1950;g3d6827aa257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3d6827aa257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3d6827aa257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3d6827aa257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1" name="Google Shape;1971;g3d6827aa257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3d6827aa25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3d6827aa25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3d6827aa257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3d6827aa257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3d6827aa257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3d6827aa257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g3d6827aa257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4" name="Google Shape;2024;g3d6827aa257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3d6827aa257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3d6827aa257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3d6827aa257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9" name="Google Shape;2069;g3d6827aa257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d3bc793718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d3bc793718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g3d42fafb292_0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9" name="Google Shape;2079;g3d42fafb292_0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3d6827aa257_0_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5" name="Google Shape;2085;g3d6827aa257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3d6827aa257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3d6827aa257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3d6827aa257_0_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1" name="Google Shape;2101;g3d6827aa257_0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3d6827aa257_0_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3d6827aa257_0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g3d6827aa257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0" name="Google Shape;2120;g3d6827aa257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3d6827aa257_0_1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3d6827aa257_0_1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3d6827aa257_0_1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3d6827aa257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3d6827aa257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3d6827aa257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3d6827aa257_0_1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3d6827aa257_0_1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Positive dates with eos only</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filter(Date_rel&gt;=0) %&gt;%</a:t>
            </a:r>
            <a:endParaRPr/>
          </a:p>
          <a:p>
            <a:pPr marL="0" lvl="0" indent="0" algn="l" rtl="0">
              <a:spcBef>
                <a:spcPts val="0"/>
              </a:spcBef>
              <a:spcAft>
                <a:spcPts val="0"/>
              </a:spcAft>
              <a:buNone/>
            </a:pPr>
            <a:r>
              <a:rPr lang="en"/>
              <a:t>  filter(Date_rel!=35)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3bc793718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3bc79371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3d6827aa257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3d6827aa257_0_1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0"/>
        <p:cNvGrpSpPr/>
        <p:nvPr/>
      </p:nvGrpSpPr>
      <p:grpSpPr>
        <a:xfrm>
          <a:off x="0" y="0"/>
          <a:ext cx="0" cy="0"/>
          <a:chOff x="0" y="0"/>
          <a:chExt cx="0" cy="0"/>
        </a:xfrm>
      </p:grpSpPr>
      <p:sp>
        <p:nvSpPr>
          <p:cNvPr id="2201" name="Google Shape;2201;g3d6827aa257_0_1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2" name="Google Shape;2202;g3d6827aa257_0_1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3d6827aa257_0_1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3d6827aa257_0_1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g3d6827aa257_0_1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7" name="Google Shape;2247;g3d6827aa257_0_1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3075796cf05_1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3075796cf05_1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g3d58716017a_0_1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9" name="Google Shape;2279;g3d58716017a_0_1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g3d6827aa257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0" name="Google Shape;2300;g3d6827aa257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3d6827aa257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3d6827aa257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3d6827aa257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3d6827aa257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3d6827aa257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3d6827aa257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d3bc793718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d3bc793718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g3d6827aa257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0" name="Google Shape;2330;g3d6827aa257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g3d6827aa257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8" name="Google Shape;2338;g3d6827aa257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3d6827aa257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5" name="Google Shape;2345;g3d6827aa257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3d6827aa257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3d6827aa257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3d6827aa257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3d6827aa257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3d6827aa257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3d6827aa257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3d6827aa257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3d6827aa257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3d6827aa257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9" name="Google Shape;2389;g3d6827aa257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g3d6827aa257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0" name="Google Shape;2400;g3d6827aa257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3d6827aa257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3d6827aa257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d3bc793718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d3bc793718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3d6827aa257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3d6827aa257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Google Shape;2450;g3d6827aa257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1" name="Google Shape;2451;g3d6827aa257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g3d6827aa257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3" name="Google Shape;2463;g3d6827aa257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3d6827aa257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3d6827aa257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an image of C. elegans (round worm) wearing a space suit, but instead of NASA it says "Nematode Aeronautics and Space Administration". The Nematode portion should be easily readable, and the spacesuit should look like it actually is practical for a roundworm</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3d6827aa257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3d6827aa257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an image of C. elegans (round worm) wearing a space suit, but instead of NASA it says "Nematode Aeronautics and Space Administration". The Nematode portion should be easily readable, and the spacesuit should look like it actually is practical for a roundworm</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3d6827aa257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3d6827aa257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Could not download the paper, but the table is on </a:t>
            </a:r>
            <a:r>
              <a:rPr lang="en" u="sng">
                <a:solidFill>
                  <a:schemeClr val="hlink"/>
                </a:solidFill>
                <a:hlinkClick r:id="rId3"/>
              </a:rPr>
              <a:t>Semantic Scholar</a:t>
            </a:r>
            <a:r>
              <a:rPr lang="en"/>
              <a:t>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g3d6827aa257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4" name="Google Shape;2514;g3d6827aa257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g3d6827aa257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9" name="Google Shape;2529;g3d6827aa257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3d6827aa257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3d6827aa257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Google Shape;2563;g3d6827aa257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4" name="Google Shape;2564;g3d6827aa257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d3bc79371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d3bc79371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g3d6827aa257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8" name="Google Shape;2578;g3d6827aa257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6"/>
        <p:cNvGrpSpPr/>
        <p:nvPr/>
      </p:nvGrpSpPr>
      <p:grpSpPr>
        <a:xfrm>
          <a:off x="0" y="0"/>
          <a:ext cx="0" cy="0"/>
          <a:chOff x="0" y="0"/>
          <a:chExt cx="0" cy="0"/>
        </a:xfrm>
      </p:grpSpPr>
      <p:sp>
        <p:nvSpPr>
          <p:cNvPr id="2597" name="Google Shape;2597;g3d6827aa257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8" name="Google Shape;2598;g3d6827aa257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3d6827aa257_0_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3d6827aa257_0_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7"/>
        <p:cNvGrpSpPr/>
        <p:nvPr/>
      </p:nvGrpSpPr>
      <p:grpSpPr>
        <a:xfrm>
          <a:off x="0" y="0"/>
          <a:ext cx="0" cy="0"/>
          <a:chOff x="0" y="0"/>
          <a:chExt cx="0" cy="0"/>
        </a:xfrm>
      </p:grpSpPr>
      <p:sp>
        <p:nvSpPr>
          <p:cNvPr id="2648" name="Google Shape;2648;g3075796cf05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9" name="Google Shape;2649;g3075796cf05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3075796cf05_1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3075796cf05_1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d3bc793718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d3bc793718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d3bc793718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d3bc793718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d3bc793718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d3bc793718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cdd25ae7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cdd25ae7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d3bc793718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d3bc793718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a:extLst>
            <a:ext uri="{FF2B5EF4-FFF2-40B4-BE49-F238E27FC236}">
              <a16:creationId xmlns:a16="http://schemas.microsoft.com/office/drawing/2014/main" id="{CF033E20-0BB4-E768-E43E-F60CE7DF9809}"/>
            </a:ext>
          </a:extLst>
        </p:cNvPr>
        <p:cNvGrpSpPr/>
        <p:nvPr/>
      </p:nvGrpSpPr>
      <p:grpSpPr>
        <a:xfrm>
          <a:off x="0" y="0"/>
          <a:ext cx="0" cy="0"/>
          <a:chOff x="0" y="0"/>
          <a:chExt cx="0" cy="0"/>
        </a:xfrm>
      </p:grpSpPr>
      <p:sp>
        <p:nvSpPr>
          <p:cNvPr id="467" name="Google Shape;467;g3d3bc793718_0_586:notes">
            <a:extLst>
              <a:ext uri="{FF2B5EF4-FFF2-40B4-BE49-F238E27FC236}">
                <a16:creationId xmlns:a16="http://schemas.microsoft.com/office/drawing/2014/main" id="{7DFA42BE-861B-A4AF-E866-D40F99DF40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d3bc793718_0_586:notes">
            <a:extLst>
              <a:ext uri="{FF2B5EF4-FFF2-40B4-BE49-F238E27FC236}">
                <a16:creationId xmlns:a16="http://schemas.microsoft.com/office/drawing/2014/main" id="{2831D92C-D610-0D33-CAC3-384BDE10F2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561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a:extLst>
            <a:ext uri="{FF2B5EF4-FFF2-40B4-BE49-F238E27FC236}">
              <a16:creationId xmlns:a16="http://schemas.microsoft.com/office/drawing/2014/main" id="{06EF4371-8A3C-C964-672C-071B01BFA543}"/>
            </a:ext>
          </a:extLst>
        </p:cNvPr>
        <p:cNvGrpSpPr/>
        <p:nvPr/>
      </p:nvGrpSpPr>
      <p:grpSpPr>
        <a:xfrm>
          <a:off x="0" y="0"/>
          <a:ext cx="0" cy="0"/>
          <a:chOff x="0" y="0"/>
          <a:chExt cx="0" cy="0"/>
        </a:xfrm>
      </p:grpSpPr>
      <p:sp>
        <p:nvSpPr>
          <p:cNvPr id="474" name="Google Shape;474;g3d3bc793718_0_803:notes">
            <a:extLst>
              <a:ext uri="{FF2B5EF4-FFF2-40B4-BE49-F238E27FC236}">
                <a16:creationId xmlns:a16="http://schemas.microsoft.com/office/drawing/2014/main" id="{6EF3169B-E0C8-DE1E-8DEB-4A9DF86E88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d3bc793718_0_803:notes">
            <a:extLst>
              <a:ext uri="{FF2B5EF4-FFF2-40B4-BE49-F238E27FC236}">
                <a16:creationId xmlns:a16="http://schemas.microsoft.com/office/drawing/2014/main" id="{155A0CC1-3222-D115-848E-282135F405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74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2F38D976-35EC-EEEB-2AFB-D9C9F0292EE4}"/>
            </a:ext>
          </a:extLst>
        </p:cNvPr>
        <p:cNvGrpSpPr/>
        <p:nvPr/>
      </p:nvGrpSpPr>
      <p:grpSpPr>
        <a:xfrm>
          <a:off x="0" y="0"/>
          <a:ext cx="0" cy="0"/>
          <a:chOff x="0" y="0"/>
          <a:chExt cx="0" cy="0"/>
        </a:xfrm>
      </p:grpSpPr>
      <p:sp>
        <p:nvSpPr>
          <p:cNvPr id="481" name="Google Shape;481;g3d3bc793718_0_903:notes">
            <a:extLst>
              <a:ext uri="{FF2B5EF4-FFF2-40B4-BE49-F238E27FC236}">
                <a16:creationId xmlns:a16="http://schemas.microsoft.com/office/drawing/2014/main" id="{1146FFEE-488B-3F81-273C-89684C1FF1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d3bc793718_0_903:notes">
            <a:extLst>
              <a:ext uri="{FF2B5EF4-FFF2-40B4-BE49-F238E27FC236}">
                <a16:creationId xmlns:a16="http://schemas.microsoft.com/office/drawing/2014/main" id="{870AD760-4767-DD69-D597-3037FE1818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163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d3bc793718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d3bc793718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d639737a7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3d639737a7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d3bc793718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d3bc793718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d3bc793718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d3bc793718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d3bc793718_0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d3bc793718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d3bc793718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d3bc793718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075796cf05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075796cf05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d3bc793718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d3bc793718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d3bc793718_0_1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3d3bc793718_0_1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d58716017a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d58716017a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d6827aa25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3d6827aa25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d6827aa257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3d6827aa257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d6827aa257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3d6827aa257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d6827aa257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d6827aa257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d6827aa25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d6827aa25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d6827aa257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d6827aa257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d6827aa257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3d6827aa257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d3bc79371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d3bc79371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d6827aa25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d6827aa25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d6827aa257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3d6827aa257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d6827aa257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3d6827aa257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d6827aa257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3d6827aa257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d6827aa257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d6827aa257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d6827aa257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3d6827aa257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d6827aa25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3d6827aa25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d42fafb2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3d42fafb2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d42fafb292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d42fafb292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3d42fafb292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3d42fafb292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3bc79371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3bc79371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d42fafb292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3d42fafb292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plot_df &lt;- df_CBC %&gt;%</a:t>
            </a:r>
            <a:endParaRPr/>
          </a:p>
          <a:p>
            <a:pPr marL="0" lvl="0" indent="0" algn="l" rtl="0">
              <a:spcBef>
                <a:spcPts val="0"/>
              </a:spcBef>
              <a:spcAft>
                <a:spcPts val="0"/>
              </a:spcAft>
              <a:buNone/>
            </a:pPr>
            <a:r>
              <a:rPr lang="en"/>
              <a:t>  filter(component == "eos", type == "ABS") %&gt;%</a:t>
            </a:r>
            <a:endParaRPr/>
          </a:p>
          <a:p>
            <a:pPr marL="0" lvl="0" indent="0" algn="l" rtl="0">
              <a:spcBef>
                <a:spcPts val="0"/>
              </a:spcBef>
              <a:spcAft>
                <a:spcPts val="0"/>
              </a:spcAft>
              <a:buNone/>
            </a:pPr>
            <a:r>
              <a:rPr lang="en"/>
              <a:t>  group_by(Date_rel) %&gt;%</a:t>
            </a:r>
            <a:endParaRPr/>
          </a:p>
          <a:p>
            <a:pPr marL="0" lvl="0" indent="0" algn="l" rtl="0">
              <a:spcBef>
                <a:spcPts val="0"/>
              </a:spcBef>
              <a:spcAft>
                <a:spcPts val="0"/>
              </a:spcAft>
              <a:buNone/>
            </a:pPr>
            <a:r>
              <a:rPr lang="en"/>
              <a:t>  summarise(</a:t>
            </a:r>
            <a:endParaRPr/>
          </a:p>
          <a:p>
            <a:pPr marL="0" lvl="0" indent="0" algn="l" rtl="0">
              <a:spcBef>
                <a:spcPts val="0"/>
              </a:spcBef>
              <a:spcAft>
                <a:spcPts val="0"/>
              </a:spcAft>
              <a:buNone/>
            </a:pPr>
            <a:r>
              <a:rPr lang="en"/>
              <a:t>    abs_eos = first(value, order_by = Date),</a:t>
            </a:r>
            <a:endParaRPr/>
          </a:p>
          <a:p>
            <a:pPr marL="0" lvl="0" indent="0" algn="l" rtl="0">
              <a:spcBef>
                <a:spcPts val="0"/>
              </a:spcBef>
              <a:spcAft>
                <a:spcPts val="0"/>
              </a:spcAft>
              <a:buNone/>
            </a:pPr>
            <a:r>
              <a:rPr lang="en"/>
              <a:t>    WBC = first(WBC, order_by = Date),</a:t>
            </a:r>
            <a:endParaRPr/>
          </a:p>
          <a:p>
            <a:pPr marL="0" lvl="0" indent="0" algn="l" rtl="0">
              <a:spcBef>
                <a:spcPts val="0"/>
              </a:spcBef>
              <a:spcAft>
                <a:spcPts val="0"/>
              </a:spcAft>
              <a:buNone/>
            </a:pPr>
            <a:r>
              <a:rPr lang="en"/>
              <a:t>    Date = first(Date, order_by = Date),</a:t>
            </a:r>
            <a:endParaRPr/>
          </a:p>
          <a:p>
            <a:pPr marL="0" lvl="0" indent="0" algn="l" rtl="0">
              <a:spcBef>
                <a:spcPts val="0"/>
              </a:spcBef>
              <a:spcAft>
                <a:spcPts val="0"/>
              </a:spcAft>
              <a:buNone/>
            </a:pPr>
            <a:r>
              <a:rPr lang="en"/>
              <a:t>    .groups = "drop"</a:t>
            </a:r>
            <a:endParaRPr/>
          </a:p>
          <a:p>
            <a:pPr marL="0" lvl="0" indent="0" algn="l" rtl="0">
              <a:spcBef>
                <a:spcPts val="0"/>
              </a:spcBef>
              <a:spcAft>
                <a:spcPts val="0"/>
              </a:spcAft>
              <a:buNone/>
            </a:pPr>
            <a:r>
              <a:rPr lang="en"/>
              <a:t>  ) %&gt;%</a:t>
            </a:r>
            <a:endParaRPr/>
          </a:p>
          <a:p>
            <a:pPr marL="0" lvl="0" indent="0" algn="l" rtl="0">
              <a:spcBef>
                <a:spcPts val="0"/>
              </a:spcBef>
              <a:spcAft>
                <a:spcPts val="0"/>
              </a:spcAft>
              <a:buNone/>
            </a:pPr>
            <a:r>
              <a:rPr lang="en"/>
              <a:t>  arrange(Date)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plot_df %&gt;%</a:t>
            </a:r>
            <a:endParaRPr/>
          </a:p>
          <a:p>
            <a:pPr marL="0" lvl="0" indent="0" algn="l" rtl="0">
              <a:spcBef>
                <a:spcPts val="0"/>
              </a:spcBef>
              <a:spcAft>
                <a:spcPts val="0"/>
              </a:spcAft>
              <a:buClr>
                <a:schemeClr val="dk1"/>
              </a:buClr>
              <a:buSzPts val="1100"/>
              <a:buFont typeface="Arial"/>
              <a:buNone/>
            </a:pPr>
            <a:r>
              <a:rPr lang="en"/>
              <a:t>  filter(between(Date_rel, 0, 8)) %&gt;%</a:t>
            </a:r>
            <a:endParaRPr/>
          </a:p>
          <a:p>
            <a:pPr marL="0" lvl="0" indent="0" algn="l" rtl="0">
              <a:spcBef>
                <a:spcPts val="0"/>
              </a:spcBef>
              <a:spcAft>
                <a:spcPts val="0"/>
              </a:spcAft>
              <a:buClr>
                <a:schemeClr val="dk1"/>
              </a:buClr>
              <a:buSzPts val="1100"/>
              <a:buFont typeface="Arial"/>
              <a:buNone/>
            </a:pPr>
            <a:r>
              <a:rPr lang="en"/>
              <a:t>  ggplot(aes(x = Date_rel)) +</a:t>
            </a:r>
            <a:endParaRPr/>
          </a:p>
          <a:p>
            <a:pPr marL="0" lvl="0" indent="0" algn="l" rtl="0">
              <a:spcBef>
                <a:spcPts val="0"/>
              </a:spcBef>
              <a:spcAft>
                <a:spcPts val="0"/>
              </a:spcAft>
              <a:buClr>
                <a:schemeClr val="dk1"/>
              </a:buClr>
              <a:buSzPts val="1100"/>
              <a:buFont typeface="Arial"/>
              <a:buNone/>
            </a:pPr>
            <a:r>
              <a:rPr lang="en"/>
              <a:t>  geom_hline(yintercept = .5, linetype="dashed", color="#DC4C64")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geom_line(aes(y = abs_eos, color = "Absolute eos"), linewidth = 1.2) +</a:t>
            </a:r>
            <a:endParaRPr/>
          </a:p>
          <a:p>
            <a:pPr marL="0" lvl="0" indent="0" algn="l" rtl="0">
              <a:spcBef>
                <a:spcPts val="0"/>
              </a:spcBef>
              <a:spcAft>
                <a:spcPts val="0"/>
              </a:spcAft>
              <a:buClr>
                <a:schemeClr val="dk1"/>
              </a:buClr>
              <a:buSzPts val="1100"/>
              <a:buFont typeface="Arial"/>
              <a:buNone/>
            </a:pPr>
            <a:r>
              <a:rPr lang="en"/>
              <a:t>  geom_point(aes(y = abs_eos, color = "Absolute eos"), size = 2.4)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scale_y_continuous(n.breaks = 6,</a:t>
            </a:r>
            <a:endParaRPr/>
          </a:p>
          <a:p>
            <a:pPr marL="0" lvl="0" indent="0" algn="l" rtl="0">
              <a:spcBef>
                <a:spcPts val="0"/>
              </a:spcBef>
              <a:spcAft>
                <a:spcPts val="0"/>
              </a:spcAft>
              <a:buClr>
                <a:schemeClr val="dk1"/>
              </a:buClr>
              <a:buSzPts val="1100"/>
              <a:buFont typeface="Arial"/>
              <a:buNone/>
            </a:pPr>
            <a:r>
              <a:rPr lang="en"/>
              <a:t>    name = "Absolute eosinophils (x10^3)"</a:t>
            </a:r>
            <a:endParaRPr/>
          </a:p>
          <a:p>
            <a:pPr marL="0" lvl="0" indent="0" algn="l" rtl="0">
              <a:spcBef>
                <a:spcPts val="0"/>
              </a:spcBef>
              <a:spcAft>
                <a:spcPts val="0"/>
              </a:spcAft>
              <a:buClr>
                <a:schemeClr val="dk1"/>
              </a:buClr>
              <a:buSzPts val="1100"/>
              <a:buFont typeface="Arial"/>
              <a:buNone/>
            </a:pPr>
            <a:r>
              <a:rPr lang="en"/>
              <a:t>  ) +</a:t>
            </a:r>
            <a:endParaRPr/>
          </a:p>
          <a:p>
            <a:pPr marL="0" lvl="0" indent="0" algn="l" rtl="0">
              <a:spcBef>
                <a:spcPts val="0"/>
              </a:spcBef>
              <a:spcAft>
                <a:spcPts val="0"/>
              </a:spcAft>
              <a:buClr>
                <a:schemeClr val="dk1"/>
              </a:buClr>
              <a:buSzPts val="1100"/>
              <a:buFont typeface="Arial"/>
              <a:buNone/>
            </a:pPr>
            <a:r>
              <a:rPr lang="en"/>
              <a:t>  scale_x_continuous(breaks = 0:4*2, minor_breaks = 0:8)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scale_color_manual(values = c("Absolute eos" = "#8E44AD",  </a:t>
            </a:r>
            <a:endParaRPr/>
          </a:p>
          <a:p>
            <a:pPr marL="0" lvl="0" indent="0" algn="l" rtl="0">
              <a:spcBef>
                <a:spcPts val="0"/>
              </a:spcBef>
              <a:spcAft>
                <a:spcPts val="0"/>
              </a:spcAft>
              <a:buClr>
                <a:schemeClr val="dk1"/>
              </a:buClr>
              <a:buSzPts val="1100"/>
              <a:buFont typeface="Arial"/>
              <a:buNone/>
            </a:pPr>
            <a:r>
              <a:rPr lang="en"/>
              <a:t>                                "Total WBC" = "grey")) + # #003f5c</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labs(</a:t>
            </a:r>
            <a:endParaRPr/>
          </a:p>
          <a:p>
            <a:pPr marL="0" lvl="0" indent="0" algn="l" rtl="0">
              <a:spcBef>
                <a:spcPts val="0"/>
              </a:spcBef>
              <a:spcAft>
                <a:spcPts val="0"/>
              </a:spcAft>
              <a:buClr>
                <a:schemeClr val="dk1"/>
              </a:buClr>
              <a:buSzPts val="1100"/>
              <a:buFont typeface="Arial"/>
              <a:buNone/>
            </a:pPr>
            <a:r>
              <a:rPr lang="en"/>
              <a:t>    x = NULL,</a:t>
            </a:r>
            <a:endParaRPr/>
          </a:p>
          <a:p>
            <a:pPr marL="0" lvl="0" indent="0" algn="l" rtl="0">
              <a:spcBef>
                <a:spcPts val="0"/>
              </a:spcBef>
              <a:spcAft>
                <a:spcPts val="0"/>
              </a:spcAft>
              <a:buClr>
                <a:schemeClr val="dk1"/>
              </a:buClr>
              <a:buSzPts val="1100"/>
              <a:buFont typeface="Arial"/>
              <a:buNone/>
            </a:pPr>
            <a:r>
              <a:rPr lang="en"/>
              <a:t>    color = NULL</a:t>
            </a:r>
            <a:endParaRPr/>
          </a:p>
          <a:p>
            <a:pPr marL="0" lvl="0" indent="0" algn="l" rtl="0">
              <a:spcBef>
                <a:spcPts val="0"/>
              </a:spcBef>
              <a:spcAft>
                <a:spcPts val="0"/>
              </a:spcAft>
              <a:buClr>
                <a:schemeClr val="dk1"/>
              </a:buClr>
              <a:buSzPts val="1100"/>
              <a:buFont typeface="Arial"/>
              <a:buNone/>
            </a:pPr>
            <a:r>
              <a:rPr lang="en"/>
              <a:t>  ) +</a:t>
            </a:r>
            <a:endParaRPr/>
          </a:p>
          <a:p>
            <a:pPr marL="0" lvl="0" indent="0" algn="l" rtl="0">
              <a:spcBef>
                <a:spcPts val="0"/>
              </a:spcBef>
              <a:spcAft>
                <a:spcPts val="0"/>
              </a:spcAft>
              <a:buClr>
                <a:schemeClr val="dk1"/>
              </a:buClr>
              <a:buSzPts val="1100"/>
              <a:buFont typeface="Arial"/>
              <a:buNone/>
            </a:pPr>
            <a:r>
              <a:rPr lang="en"/>
              <a:t>  theme_bw(base_size = 20) +</a:t>
            </a:r>
            <a:endParaRPr/>
          </a:p>
          <a:p>
            <a:pPr marL="0" lvl="0" indent="0" algn="l" rtl="0">
              <a:spcBef>
                <a:spcPts val="0"/>
              </a:spcBef>
              <a:spcAft>
                <a:spcPts val="0"/>
              </a:spcAft>
              <a:buClr>
                <a:schemeClr val="dk1"/>
              </a:buClr>
              <a:buSzPts val="1100"/>
              <a:buFont typeface="Arial"/>
              <a:buNone/>
            </a:pPr>
            <a:r>
              <a:rPr lang="en"/>
              <a:t>  theme(</a:t>
            </a:r>
            <a:endParaRPr/>
          </a:p>
          <a:p>
            <a:pPr marL="0" lvl="0" indent="0" algn="l" rtl="0">
              <a:spcBef>
                <a:spcPts val="0"/>
              </a:spcBef>
              <a:spcAft>
                <a:spcPts val="0"/>
              </a:spcAft>
              <a:buClr>
                <a:schemeClr val="dk1"/>
              </a:buClr>
              <a:buSzPts val="1100"/>
              <a:buFont typeface="Arial"/>
              <a:buNone/>
            </a:pPr>
            <a:r>
              <a:rPr lang="en"/>
              <a:t>    legend.position = "top",</a:t>
            </a:r>
            <a:endParaRPr/>
          </a:p>
          <a:p>
            <a:pPr marL="0" lvl="0" indent="0" algn="l" rtl="0">
              <a:spcBef>
                <a:spcPts val="0"/>
              </a:spcBef>
              <a:spcAft>
                <a:spcPts val="0"/>
              </a:spcAft>
              <a:buClr>
                <a:schemeClr val="dk1"/>
              </a:buClr>
              <a:buSzPts val="1100"/>
              <a:buFont typeface="Arial"/>
              <a:buNone/>
            </a:pPr>
            <a:r>
              <a:rPr lang="en"/>
              <a:t>    axis.title.y.left = element_text(color = "#8E44AD")</a:t>
            </a:r>
            <a:endParaRPr/>
          </a:p>
          <a:p>
            <a:pPr marL="0" lvl="0" indent="0" algn="l" rtl="0">
              <a:spcBef>
                <a:spcPts val="0"/>
              </a:spcBef>
              <a:spcAft>
                <a:spcPts val="0"/>
              </a:spcAft>
              <a:buClr>
                <a:schemeClr val="dk1"/>
              </a:buClr>
              <a:buSzPts val="1100"/>
              <a:buFont typeface="Arial"/>
              <a:buNone/>
            </a:pPr>
            <a:r>
              <a:rPr lang="en"/>
              <a:t>  ) </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3d42fafb292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3d42fafb292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plot_df &lt;- df_CBC %&gt;%</a:t>
            </a:r>
            <a:endParaRPr/>
          </a:p>
          <a:p>
            <a:pPr marL="0" lvl="0" indent="0" algn="l" rtl="0">
              <a:spcBef>
                <a:spcPts val="0"/>
              </a:spcBef>
              <a:spcAft>
                <a:spcPts val="0"/>
              </a:spcAft>
              <a:buNone/>
            </a:pPr>
            <a:r>
              <a:rPr lang="en"/>
              <a:t>  filter(component == "eos", type == "ABS") %&gt;%</a:t>
            </a:r>
            <a:endParaRPr/>
          </a:p>
          <a:p>
            <a:pPr marL="0" lvl="0" indent="0" algn="l" rtl="0">
              <a:spcBef>
                <a:spcPts val="0"/>
              </a:spcBef>
              <a:spcAft>
                <a:spcPts val="0"/>
              </a:spcAft>
              <a:buNone/>
            </a:pPr>
            <a:r>
              <a:rPr lang="en"/>
              <a:t>  group_by(Date_rel) %&gt;%</a:t>
            </a:r>
            <a:endParaRPr/>
          </a:p>
          <a:p>
            <a:pPr marL="0" lvl="0" indent="0" algn="l" rtl="0">
              <a:spcBef>
                <a:spcPts val="0"/>
              </a:spcBef>
              <a:spcAft>
                <a:spcPts val="0"/>
              </a:spcAft>
              <a:buNone/>
            </a:pPr>
            <a:r>
              <a:rPr lang="en"/>
              <a:t>  summarise(</a:t>
            </a:r>
            <a:endParaRPr/>
          </a:p>
          <a:p>
            <a:pPr marL="0" lvl="0" indent="0" algn="l" rtl="0">
              <a:spcBef>
                <a:spcPts val="0"/>
              </a:spcBef>
              <a:spcAft>
                <a:spcPts val="0"/>
              </a:spcAft>
              <a:buNone/>
            </a:pPr>
            <a:r>
              <a:rPr lang="en"/>
              <a:t>    abs_eos = first(value, order_by = Date),</a:t>
            </a:r>
            <a:endParaRPr/>
          </a:p>
          <a:p>
            <a:pPr marL="0" lvl="0" indent="0" algn="l" rtl="0">
              <a:spcBef>
                <a:spcPts val="0"/>
              </a:spcBef>
              <a:spcAft>
                <a:spcPts val="0"/>
              </a:spcAft>
              <a:buNone/>
            </a:pPr>
            <a:r>
              <a:rPr lang="en"/>
              <a:t>    WBC = first(WBC, order_by = Date),</a:t>
            </a:r>
            <a:endParaRPr/>
          </a:p>
          <a:p>
            <a:pPr marL="0" lvl="0" indent="0" algn="l" rtl="0">
              <a:spcBef>
                <a:spcPts val="0"/>
              </a:spcBef>
              <a:spcAft>
                <a:spcPts val="0"/>
              </a:spcAft>
              <a:buNone/>
            </a:pPr>
            <a:r>
              <a:rPr lang="en"/>
              <a:t>    Date = first(Date, order_by = Date),</a:t>
            </a:r>
            <a:endParaRPr/>
          </a:p>
          <a:p>
            <a:pPr marL="0" lvl="0" indent="0" algn="l" rtl="0">
              <a:spcBef>
                <a:spcPts val="0"/>
              </a:spcBef>
              <a:spcAft>
                <a:spcPts val="0"/>
              </a:spcAft>
              <a:buNone/>
            </a:pPr>
            <a:r>
              <a:rPr lang="en"/>
              <a:t>    .groups = "drop"</a:t>
            </a:r>
            <a:endParaRPr/>
          </a:p>
          <a:p>
            <a:pPr marL="0" lvl="0" indent="0" algn="l" rtl="0">
              <a:spcBef>
                <a:spcPts val="0"/>
              </a:spcBef>
              <a:spcAft>
                <a:spcPts val="0"/>
              </a:spcAft>
              <a:buNone/>
            </a:pPr>
            <a:r>
              <a:rPr lang="en"/>
              <a:t>  ) %&gt;%</a:t>
            </a:r>
            <a:endParaRPr/>
          </a:p>
          <a:p>
            <a:pPr marL="0" lvl="0" indent="0" algn="l" rtl="0">
              <a:spcBef>
                <a:spcPts val="0"/>
              </a:spcBef>
              <a:spcAft>
                <a:spcPts val="0"/>
              </a:spcAft>
              <a:buNone/>
            </a:pPr>
            <a:r>
              <a:rPr lang="en"/>
              <a:t>  arrange(Date)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plot_df %&gt;%</a:t>
            </a:r>
            <a:endParaRPr/>
          </a:p>
          <a:p>
            <a:pPr marL="0" lvl="0" indent="0" algn="l" rtl="0">
              <a:spcBef>
                <a:spcPts val="0"/>
              </a:spcBef>
              <a:spcAft>
                <a:spcPts val="0"/>
              </a:spcAft>
              <a:buNone/>
            </a:pPr>
            <a:r>
              <a:rPr lang="en"/>
              <a:t>  filter(between(Date_rel, 0, 8))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geom_line(aes(y = abs_eos, color = "Absolute eos"), linewidth = 1.2) +</a:t>
            </a:r>
            <a:endParaRPr/>
          </a:p>
          <a:p>
            <a:pPr marL="0" lvl="0" indent="0" algn="l" rtl="0">
              <a:spcBef>
                <a:spcPts val="0"/>
              </a:spcBef>
              <a:spcAft>
                <a:spcPts val="0"/>
              </a:spcAft>
              <a:buNone/>
            </a:pPr>
            <a:r>
              <a:rPr lang="en"/>
              <a:t>  geom_point(aes(y = abs_eos, color = "Absolute eos"), size = 2.4)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scale_y_continuous(n.breaks = 6,</a:t>
            </a:r>
            <a:endParaRPr/>
          </a:p>
          <a:p>
            <a:pPr marL="0" lvl="0" indent="0" algn="l" rtl="0">
              <a:spcBef>
                <a:spcPts val="0"/>
              </a:spcBef>
              <a:spcAft>
                <a:spcPts val="0"/>
              </a:spcAft>
              <a:buNone/>
            </a:pPr>
            <a:r>
              <a:rPr lang="en"/>
              <a:t>    name = "Absolute eosinophils (x10^3)"</a:t>
            </a:r>
            <a:endParaRPr/>
          </a:p>
          <a:p>
            <a:pPr marL="0" lvl="0" indent="0" algn="l" rtl="0">
              <a:spcBef>
                <a:spcPts val="0"/>
              </a:spcBef>
              <a:spcAft>
                <a:spcPts val="0"/>
              </a:spcAft>
              <a:buNone/>
            </a:pPr>
            <a:r>
              <a:rPr lang="en"/>
              <a:t>  ) +</a:t>
            </a:r>
            <a:endParaRPr/>
          </a:p>
          <a:p>
            <a:pPr marL="0" lvl="0" indent="0" algn="l" rtl="0">
              <a:spcBef>
                <a:spcPts val="0"/>
              </a:spcBef>
              <a:spcAft>
                <a:spcPts val="0"/>
              </a:spcAft>
              <a:buNone/>
            </a:pPr>
            <a:r>
              <a:rPr lang="en"/>
              <a:t>  scale_x_continuous(breaks = 0:4*2, minor_breaks = 0:8)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scale_color_manual(values = c("Absolute eos" = "#8E44AD",  </a:t>
            </a:r>
            <a:endParaRPr/>
          </a:p>
          <a:p>
            <a:pPr marL="0" lvl="0" indent="0" algn="l" rtl="0">
              <a:spcBef>
                <a:spcPts val="0"/>
              </a:spcBef>
              <a:spcAft>
                <a:spcPts val="0"/>
              </a:spcAft>
              <a:buNone/>
            </a:pPr>
            <a:r>
              <a:rPr lang="en"/>
              <a:t>                                "Total WBC" = "grey")) + # #003f5c</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labs(</a:t>
            </a:r>
            <a:endParaRPr/>
          </a:p>
          <a:p>
            <a:pPr marL="0" lvl="0" indent="0" algn="l" rtl="0">
              <a:spcBef>
                <a:spcPts val="0"/>
              </a:spcBef>
              <a:spcAft>
                <a:spcPts val="0"/>
              </a:spcAft>
              <a:buNone/>
            </a:pPr>
            <a:r>
              <a:rPr lang="en"/>
              <a:t>    x = NULL,</a:t>
            </a:r>
            <a:endParaRPr/>
          </a:p>
          <a:p>
            <a:pPr marL="0" lvl="0" indent="0" algn="l" rtl="0">
              <a:spcBef>
                <a:spcPts val="0"/>
              </a:spcBef>
              <a:spcAft>
                <a:spcPts val="0"/>
              </a:spcAft>
              <a:buNone/>
            </a:pPr>
            <a:r>
              <a:rPr lang="en"/>
              <a:t>    color = NULL</a:t>
            </a:r>
            <a:endParaRPr/>
          </a:p>
          <a:p>
            <a:pPr marL="0" lvl="0" indent="0" algn="l" rtl="0">
              <a:spcBef>
                <a:spcPts val="0"/>
              </a:spcBef>
              <a:spcAft>
                <a:spcPts val="0"/>
              </a:spcAft>
              <a:buNone/>
            </a:pPr>
            <a:r>
              <a:rPr lang="en"/>
              <a:t>  ) +</a:t>
            </a:r>
            <a:endParaRPr/>
          </a:p>
          <a:p>
            <a:pPr marL="0" lvl="0" indent="0" algn="l" rtl="0">
              <a:spcBef>
                <a:spcPts val="0"/>
              </a:spcBef>
              <a:spcAft>
                <a:spcPts val="0"/>
              </a:spcAft>
              <a:buNone/>
            </a:pPr>
            <a:r>
              <a:rPr lang="en"/>
              <a:t>  theme_bw(base_size = 20) +</a:t>
            </a:r>
            <a:endParaRPr/>
          </a:p>
          <a:p>
            <a:pPr marL="0" lvl="0" indent="0" algn="l" rtl="0">
              <a:spcBef>
                <a:spcPts val="0"/>
              </a:spcBef>
              <a:spcAft>
                <a:spcPts val="0"/>
              </a:spcAft>
              <a:buNone/>
            </a:pPr>
            <a:r>
              <a:rPr lang="en"/>
              <a:t>  theme(</a:t>
            </a:r>
            <a:endParaRPr/>
          </a:p>
          <a:p>
            <a:pPr marL="0" lvl="0" indent="0" algn="l" rtl="0">
              <a:spcBef>
                <a:spcPts val="0"/>
              </a:spcBef>
              <a:spcAft>
                <a:spcPts val="0"/>
              </a:spcAft>
              <a:buNone/>
            </a:pPr>
            <a:r>
              <a:rPr lang="en"/>
              <a:t>    legend.position = "top",</a:t>
            </a:r>
            <a:endParaRPr/>
          </a:p>
          <a:p>
            <a:pPr marL="0" lvl="0" indent="0" algn="l" rtl="0">
              <a:spcBef>
                <a:spcPts val="0"/>
              </a:spcBef>
              <a:spcAft>
                <a:spcPts val="0"/>
              </a:spcAft>
              <a:buNone/>
            </a:pPr>
            <a:r>
              <a:rPr lang="en"/>
              <a:t>    axis.title.y.left = element_text(color = "#8E44AD")</a:t>
            </a:r>
            <a:endParaRPr/>
          </a:p>
          <a:p>
            <a:pPr marL="0" lvl="0" indent="0" algn="l" rtl="0">
              <a:spcBef>
                <a:spcPts val="0"/>
              </a:spcBef>
              <a:spcAft>
                <a:spcPts val="0"/>
              </a:spcAft>
              <a:buNone/>
            </a:pPr>
            <a:r>
              <a:rPr lang="en"/>
              <a:t>  ) </a:t>
            </a: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3d42fafb292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3d42fafb292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plot_df &lt;- df_CBC %&gt;%</a:t>
            </a:r>
            <a:endParaRPr/>
          </a:p>
          <a:p>
            <a:pPr marL="0" lvl="0" indent="0" algn="l" rtl="0">
              <a:spcBef>
                <a:spcPts val="0"/>
              </a:spcBef>
              <a:spcAft>
                <a:spcPts val="0"/>
              </a:spcAft>
              <a:buNone/>
            </a:pPr>
            <a:r>
              <a:rPr lang="en"/>
              <a:t>  filter(component == "eos", type == "ABS") %&gt;%</a:t>
            </a:r>
            <a:endParaRPr/>
          </a:p>
          <a:p>
            <a:pPr marL="0" lvl="0" indent="0" algn="l" rtl="0">
              <a:spcBef>
                <a:spcPts val="0"/>
              </a:spcBef>
              <a:spcAft>
                <a:spcPts val="0"/>
              </a:spcAft>
              <a:buNone/>
            </a:pPr>
            <a:r>
              <a:rPr lang="en"/>
              <a:t>  group_by(Date_rel) %&gt;%</a:t>
            </a:r>
            <a:endParaRPr/>
          </a:p>
          <a:p>
            <a:pPr marL="0" lvl="0" indent="0" algn="l" rtl="0">
              <a:spcBef>
                <a:spcPts val="0"/>
              </a:spcBef>
              <a:spcAft>
                <a:spcPts val="0"/>
              </a:spcAft>
              <a:buNone/>
            </a:pPr>
            <a:r>
              <a:rPr lang="en"/>
              <a:t>  summarise(</a:t>
            </a:r>
            <a:endParaRPr/>
          </a:p>
          <a:p>
            <a:pPr marL="0" lvl="0" indent="0" algn="l" rtl="0">
              <a:spcBef>
                <a:spcPts val="0"/>
              </a:spcBef>
              <a:spcAft>
                <a:spcPts val="0"/>
              </a:spcAft>
              <a:buNone/>
            </a:pPr>
            <a:r>
              <a:rPr lang="en"/>
              <a:t>    abs_eos = first(value, order_by = Date),</a:t>
            </a:r>
            <a:endParaRPr/>
          </a:p>
          <a:p>
            <a:pPr marL="0" lvl="0" indent="0" algn="l" rtl="0">
              <a:spcBef>
                <a:spcPts val="0"/>
              </a:spcBef>
              <a:spcAft>
                <a:spcPts val="0"/>
              </a:spcAft>
              <a:buNone/>
            </a:pPr>
            <a:r>
              <a:rPr lang="en"/>
              <a:t>    WBC = first(WBC, order_by = Date),</a:t>
            </a:r>
            <a:endParaRPr/>
          </a:p>
          <a:p>
            <a:pPr marL="0" lvl="0" indent="0" algn="l" rtl="0">
              <a:spcBef>
                <a:spcPts val="0"/>
              </a:spcBef>
              <a:spcAft>
                <a:spcPts val="0"/>
              </a:spcAft>
              <a:buNone/>
            </a:pPr>
            <a:r>
              <a:rPr lang="en"/>
              <a:t>    Date = first(Date, order_by = Date),</a:t>
            </a:r>
            <a:endParaRPr/>
          </a:p>
          <a:p>
            <a:pPr marL="0" lvl="0" indent="0" algn="l" rtl="0">
              <a:spcBef>
                <a:spcPts val="0"/>
              </a:spcBef>
              <a:spcAft>
                <a:spcPts val="0"/>
              </a:spcAft>
              <a:buNone/>
            </a:pPr>
            <a:r>
              <a:rPr lang="en"/>
              <a:t>    .groups = "drop"</a:t>
            </a:r>
            <a:endParaRPr/>
          </a:p>
          <a:p>
            <a:pPr marL="0" lvl="0" indent="0" algn="l" rtl="0">
              <a:spcBef>
                <a:spcPts val="0"/>
              </a:spcBef>
              <a:spcAft>
                <a:spcPts val="0"/>
              </a:spcAft>
              <a:buNone/>
            </a:pPr>
            <a:r>
              <a:rPr lang="en"/>
              <a:t>  ) %&gt;%</a:t>
            </a:r>
            <a:endParaRPr/>
          </a:p>
          <a:p>
            <a:pPr marL="0" lvl="0" indent="0" algn="l" rtl="0">
              <a:spcBef>
                <a:spcPts val="0"/>
              </a:spcBef>
              <a:spcAft>
                <a:spcPts val="0"/>
              </a:spcAft>
              <a:buNone/>
            </a:pPr>
            <a:r>
              <a:rPr lang="en"/>
              <a:t>  arrange(Date)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plot_df %&gt;%</a:t>
            </a:r>
            <a:endParaRPr/>
          </a:p>
          <a:p>
            <a:pPr marL="0" lvl="0" indent="0" algn="l" rtl="0">
              <a:spcBef>
                <a:spcPts val="0"/>
              </a:spcBef>
              <a:spcAft>
                <a:spcPts val="0"/>
              </a:spcAft>
              <a:buNone/>
            </a:pPr>
            <a:r>
              <a:rPr lang="en"/>
              <a:t>  filter(!is.na(abs_eos)) %&gt;%</a:t>
            </a:r>
            <a:endParaRPr/>
          </a:p>
          <a:p>
            <a:pPr marL="0" lvl="0" indent="0" algn="l" rtl="0">
              <a:spcBef>
                <a:spcPts val="0"/>
              </a:spcBef>
              <a:spcAft>
                <a:spcPts val="0"/>
              </a:spcAft>
              <a:buNone/>
            </a:pPr>
            <a:r>
              <a:rPr lang="en"/>
              <a:t>  filter(between(Date_rel, 0, 19))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geom_line(aes(y = WBC * scale_factor, color = "Total WBC"),</a:t>
            </a:r>
            <a:endParaRPr/>
          </a:p>
          <a:p>
            <a:pPr marL="0" lvl="0" indent="0" algn="l" rtl="0">
              <a:spcBef>
                <a:spcPts val="0"/>
              </a:spcBef>
              <a:spcAft>
                <a:spcPts val="0"/>
              </a:spcAft>
              <a:buNone/>
            </a:pPr>
            <a:r>
              <a:rPr lang="en"/>
              <a:t>            linewidth = 1.2) +</a:t>
            </a:r>
            <a:endParaRPr/>
          </a:p>
          <a:p>
            <a:pPr marL="0" lvl="0" indent="0" algn="l" rtl="0">
              <a:spcBef>
                <a:spcPts val="0"/>
              </a:spcBef>
              <a:spcAft>
                <a:spcPts val="0"/>
              </a:spcAft>
              <a:buNone/>
            </a:pPr>
            <a:r>
              <a:rPr lang="en"/>
              <a:t>  geom_hline(yintercept = .5, linetype="dashed", color="#DC4C64")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geom_line(aes(y = abs_eos, color = "Absolute eos"), linewidth = 1.2) +</a:t>
            </a:r>
            <a:endParaRPr/>
          </a:p>
          <a:p>
            <a:pPr marL="0" lvl="0" indent="0" algn="l" rtl="0">
              <a:spcBef>
                <a:spcPts val="0"/>
              </a:spcBef>
              <a:spcAft>
                <a:spcPts val="0"/>
              </a:spcAft>
              <a:buNone/>
            </a:pPr>
            <a:r>
              <a:rPr lang="en"/>
              <a:t>  geom_point(aes(y = abs_eos, color = "Absolute eos"), size = 2.4)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scale_y_continuous(n.breaks = 6,</a:t>
            </a:r>
            <a:endParaRPr/>
          </a:p>
          <a:p>
            <a:pPr marL="0" lvl="0" indent="0" algn="l" rtl="0">
              <a:spcBef>
                <a:spcPts val="0"/>
              </a:spcBef>
              <a:spcAft>
                <a:spcPts val="0"/>
              </a:spcAft>
              <a:buNone/>
            </a:pPr>
            <a:r>
              <a:rPr lang="en"/>
              <a:t>                     name = "Absolute eosinophils (x10^3)"</a:t>
            </a:r>
            <a:endParaRPr/>
          </a:p>
          <a:p>
            <a:pPr marL="0" lvl="0" indent="0" algn="l" rtl="0">
              <a:spcBef>
                <a:spcPts val="0"/>
              </a:spcBef>
              <a:spcAft>
                <a:spcPts val="0"/>
              </a:spcAft>
              <a:buNone/>
            </a:pPr>
            <a:r>
              <a:rPr lang="en"/>
              <a:t>  ) +</a:t>
            </a:r>
            <a:endParaRPr/>
          </a:p>
          <a:p>
            <a:pPr marL="0" lvl="0" indent="0" algn="l" rtl="0">
              <a:spcBef>
                <a:spcPts val="0"/>
              </a:spcBef>
              <a:spcAft>
                <a:spcPts val="0"/>
              </a:spcAft>
              <a:buNone/>
            </a:pPr>
            <a:r>
              <a:rPr lang="en"/>
              <a:t>  scale_x_continuous(breaks = 0:6*3, minor_breaks = 0:19)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scale_color_manual(values = c("Absolute eos" = "#8E44AD",  </a:t>
            </a:r>
            <a:endParaRPr/>
          </a:p>
          <a:p>
            <a:pPr marL="0" lvl="0" indent="0" algn="l" rtl="0">
              <a:spcBef>
                <a:spcPts val="0"/>
              </a:spcBef>
              <a:spcAft>
                <a:spcPts val="0"/>
              </a:spcAft>
              <a:buNone/>
            </a:pPr>
            <a:r>
              <a:rPr lang="en"/>
              <a:t>                                "Total WBC" = "grey")) + # #003f5c</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labs(</a:t>
            </a:r>
            <a:endParaRPr/>
          </a:p>
          <a:p>
            <a:pPr marL="0" lvl="0" indent="0" algn="l" rtl="0">
              <a:spcBef>
                <a:spcPts val="0"/>
              </a:spcBef>
              <a:spcAft>
                <a:spcPts val="0"/>
              </a:spcAft>
              <a:buNone/>
            </a:pPr>
            <a:r>
              <a:rPr lang="en"/>
              <a:t>    x = NULL,</a:t>
            </a:r>
            <a:endParaRPr/>
          </a:p>
          <a:p>
            <a:pPr marL="0" lvl="0" indent="0" algn="l" rtl="0">
              <a:spcBef>
                <a:spcPts val="0"/>
              </a:spcBef>
              <a:spcAft>
                <a:spcPts val="0"/>
              </a:spcAft>
              <a:buNone/>
            </a:pPr>
            <a:r>
              <a:rPr lang="en"/>
              <a:t>    color = NULL</a:t>
            </a:r>
            <a:endParaRPr/>
          </a:p>
          <a:p>
            <a:pPr marL="0" lvl="0" indent="0" algn="l" rtl="0">
              <a:spcBef>
                <a:spcPts val="0"/>
              </a:spcBef>
              <a:spcAft>
                <a:spcPts val="0"/>
              </a:spcAft>
              <a:buNone/>
            </a:pPr>
            <a:r>
              <a:rPr lang="en"/>
              <a:t>  ) +</a:t>
            </a:r>
            <a:endParaRPr/>
          </a:p>
          <a:p>
            <a:pPr marL="0" lvl="0" indent="0" algn="l" rtl="0">
              <a:spcBef>
                <a:spcPts val="0"/>
              </a:spcBef>
              <a:spcAft>
                <a:spcPts val="0"/>
              </a:spcAft>
              <a:buNone/>
            </a:pPr>
            <a:r>
              <a:rPr lang="en"/>
              <a:t>  theme_bw(base_size = 20) +</a:t>
            </a:r>
            <a:endParaRPr/>
          </a:p>
          <a:p>
            <a:pPr marL="0" lvl="0" indent="0" algn="l" rtl="0">
              <a:spcBef>
                <a:spcPts val="0"/>
              </a:spcBef>
              <a:spcAft>
                <a:spcPts val="0"/>
              </a:spcAft>
              <a:buNone/>
            </a:pPr>
            <a:r>
              <a:rPr lang="en"/>
              <a:t>  theme(</a:t>
            </a:r>
            <a:endParaRPr/>
          </a:p>
          <a:p>
            <a:pPr marL="0" lvl="0" indent="0" algn="l" rtl="0">
              <a:spcBef>
                <a:spcPts val="0"/>
              </a:spcBef>
              <a:spcAft>
                <a:spcPts val="0"/>
              </a:spcAft>
              <a:buNone/>
            </a:pPr>
            <a:r>
              <a:rPr lang="en"/>
              <a:t>    legend.position = "top",</a:t>
            </a:r>
            <a:endParaRPr/>
          </a:p>
          <a:p>
            <a:pPr marL="0" lvl="0" indent="0" algn="l" rtl="0">
              <a:spcBef>
                <a:spcPts val="0"/>
              </a:spcBef>
              <a:spcAft>
                <a:spcPts val="0"/>
              </a:spcAft>
              <a:buNone/>
            </a:pPr>
            <a:r>
              <a:rPr lang="en"/>
              <a:t>    axis.title.y.left = element_text(color = "#8E44AD")</a:t>
            </a:r>
            <a:endParaRPr/>
          </a:p>
          <a:p>
            <a:pPr marL="0" lvl="0" indent="0" algn="l" rtl="0">
              <a:spcBef>
                <a:spcPts val="0"/>
              </a:spcBef>
              <a:spcAft>
                <a:spcPts val="0"/>
              </a:spcAft>
              <a:buNone/>
            </a:pPr>
            <a:r>
              <a:rPr lang="en"/>
              <a:t>  )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d42fafb292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3d42fafb292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d42fafb292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3d42fafb292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 filter(component %in% c("eos", "baso"))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filter(between(Date_rel, 0, 19))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geom_point(aes(y=value, color=component, shape=component), alpha=.5) +</a:t>
            </a:r>
            <a:endParaRPr/>
          </a:p>
          <a:p>
            <a:pPr marL="0" lvl="0" indent="0" algn="l" rtl="0">
              <a:spcBef>
                <a:spcPts val="0"/>
              </a:spcBef>
              <a:spcAft>
                <a:spcPts val="0"/>
              </a:spcAft>
              <a:buNone/>
            </a:pPr>
            <a:r>
              <a:rPr lang="en"/>
              <a:t>  # geom_line(aes(y=value, color=component)) + </a:t>
            </a:r>
            <a:endParaRPr/>
          </a:p>
          <a:p>
            <a:pPr marL="0" lvl="0" indent="0" algn="l" rtl="0">
              <a:spcBef>
                <a:spcPts val="0"/>
              </a:spcBef>
              <a:spcAft>
                <a:spcPts val="0"/>
              </a:spcAft>
              <a:buNone/>
            </a:pPr>
            <a:r>
              <a:rPr lang="en"/>
              <a:t>  geom_smooth(aes(y=value, color=component),se = F, span=.4) +</a:t>
            </a:r>
            <a:endParaRPr/>
          </a:p>
          <a:p>
            <a:pPr marL="0" lvl="0" indent="0" algn="l" rtl="0">
              <a:spcBef>
                <a:spcPts val="0"/>
              </a:spcBef>
              <a:spcAft>
                <a:spcPts val="0"/>
              </a:spcAft>
              <a:buNone/>
            </a:pP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20) +</a:t>
            </a:r>
            <a:endParaRPr/>
          </a:p>
          <a:p>
            <a:pPr marL="0" lvl="0" indent="0" algn="l" rtl="0">
              <a:spcBef>
                <a:spcPts val="0"/>
              </a:spcBef>
              <a:spcAft>
                <a:spcPts val="0"/>
              </a:spcAft>
              <a:buNone/>
            </a:pPr>
            <a:r>
              <a:rPr lang="en"/>
              <a:t>  scale_y_continuous(limits = c(0,4.5))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3d42fafb292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3d42fafb292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df_CBC %&gt;%</a:t>
            </a:r>
            <a:endParaRPr/>
          </a:p>
          <a:p>
            <a:pPr marL="0" lvl="0" indent="0" algn="l" rtl="0">
              <a:spcBef>
                <a:spcPts val="0"/>
              </a:spcBef>
              <a:spcAft>
                <a:spcPts val="0"/>
              </a:spcAft>
              <a:buClr>
                <a:schemeClr val="dk1"/>
              </a:buClr>
              <a:buSzPts val="1100"/>
              <a:buFont typeface="Arial"/>
              <a:buNone/>
            </a:pPr>
            <a:r>
              <a:rPr lang="en"/>
              <a:t>  filter(type=="ABS") %&gt;%</a:t>
            </a:r>
            <a:endParaRPr/>
          </a:p>
          <a:p>
            <a:pPr marL="0" lvl="0" indent="0" algn="l" rtl="0">
              <a:spcBef>
                <a:spcPts val="0"/>
              </a:spcBef>
              <a:spcAft>
                <a:spcPts val="0"/>
              </a:spcAft>
              <a:buClr>
                <a:schemeClr val="dk1"/>
              </a:buClr>
              <a:buSzPts val="1100"/>
              <a:buFont typeface="Arial"/>
              <a:buNone/>
            </a:pPr>
            <a:r>
              <a:rPr lang="en"/>
              <a:t>  filter(component!="neut") %&gt;%</a:t>
            </a:r>
            <a:endParaRPr/>
          </a:p>
          <a:p>
            <a:pPr marL="0" lvl="0" indent="0" algn="l" rtl="0">
              <a:spcBef>
                <a:spcPts val="0"/>
              </a:spcBef>
              <a:spcAft>
                <a:spcPts val="0"/>
              </a:spcAft>
              <a:buClr>
                <a:schemeClr val="dk1"/>
              </a:buClr>
              <a:buSzPts val="1100"/>
              <a:buFont typeface="Arial"/>
              <a:buNone/>
            </a:pPr>
            <a:r>
              <a:rPr lang="en"/>
              <a:t>  # filter(component %in% c("eos", "baso")) %&gt;%</a:t>
            </a:r>
            <a:endParaRPr/>
          </a:p>
          <a:p>
            <a:pPr marL="0" lvl="0" indent="0" algn="l" rtl="0">
              <a:spcBef>
                <a:spcPts val="0"/>
              </a:spcBef>
              <a:spcAft>
                <a:spcPts val="0"/>
              </a:spcAft>
              <a:buClr>
                <a:schemeClr val="dk1"/>
              </a:buClr>
              <a:buSzPts val="1100"/>
              <a:buFont typeface="Arial"/>
              <a:buNone/>
            </a:pPr>
            <a:r>
              <a:rPr lang="en"/>
              <a:t>  filter(!is.na(value)) %&gt;%</a:t>
            </a:r>
            <a:endParaRPr/>
          </a:p>
          <a:p>
            <a:pPr marL="0" lvl="0" indent="0" algn="l" rtl="0">
              <a:spcBef>
                <a:spcPts val="0"/>
              </a:spcBef>
              <a:spcAft>
                <a:spcPts val="0"/>
              </a:spcAft>
              <a:buClr>
                <a:schemeClr val="dk1"/>
              </a:buClr>
              <a:buSzPts val="1100"/>
              <a:buFont typeface="Arial"/>
              <a:buNone/>
            </a:pPr>
            <a:r>
              <a:rPr lang="en"/>
              <a:t>  filter(between(Date_rel, 0, 19)) %&gt;%</a:t>
            </a:r>
            <a:endParaRPr/>
          </a:p>
          <a:p>
            <a:pPr marL="0" lvl="0" indent="0" algn="l" rtl="0">
              <a:spcBef>
                <a:spcPts val="0"/>
              </a:spcBef>
              <a:spcAft>
                <a:spcPts val="0"/>
              </a:spcAft>
              <a:buClr>
                <a:schemeClr val="dk1"/>
              </a:buClr>
              <a:buSzPts val="1100"/>
              <a:buFont typeface="Arial"/>
              <a:buNone/>
            </a:pPr>
            <a:r>
              <a:rPr lang="en"/>
              <a:t>  ggplot(aes(x = Date_rel)) +</a:t>
            </a:r>
            <a:endParaRPr/>
          </a:p>
          <a:p>
            <a:pPr marL="0" lvl="0" indent="0" algn="l" rtl="0">
              <a:spcBef>
                <a:spcPts val="0"/>
              </a:spcBef>
              <a:spcAft>
                <a:spcPts val="0"/>
              </a:spcAft>
              <a:buClr>
                <a:schemeClr val="dk1"/>
              </a:buClr>
              <a:buSzPts val="1100"/>
              <a:buFont typeface="Arial"/>
              <a:buNone/>
            </a:pPr>
            <a:r>
              <a:rPr lang="en"/>
              <a:t>  geom_point(aes(y=value, color=component, shape=component), alpha=.5) +</a:t>
            </a:r>
            <a:endParaRPr/>
          </a:p>
          <a:p>
            <a:pPr marL="0" lvl="0" indent="0" algn="l" rtl="0">
              <a:spcBef>
                <a:spcPts val="0"/>
              </a:spcBef>
              <a:spcAft>
                <a:spcPts val="0"/>
              </a:spcAft>
              <a:buClr>
                <a:schemeClr val="dk1"/>
              </a:buClr>
              <a:buSzPts val="1100"/>
              <a:buFont typeface="Arial"/>
              <a:buNone/>
            </a:pPr>
            <a:r>
              <a:rPr lang="en"/>
              <a:t>  # geom_line(aes(y=value, color=component)) + </a:t>
            </a:r>
            <a:endParaRPr/>
          </a:p>
          <a:p>
            <a:pPr marL="0" lvl="0" indent="0" algn="l" rtl="0">
              <a:spcBef>
                <a:spcPts val="0"/>
              </a:spcBef>
              <a:spcAft>
                <a:spcPts val="0"/>
              </a:spcAft>
              <a:buClr>
                <a:schemeClr val="dk1"/>
              </a:buClr>
              <a:buSzPts val="1100"/>
              <a:buFont typeface="Arial"/>
              <a:buNone/>
            </a:pPr>
            <a:r>
              <a:rPr lang="en"/>
              <a:t>  geom_smooth(aes(y=value, color=component),se = F, span=.4)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 scale_color_manual(values = c("eos" = "#DC4C64",  </a:t>
            </a:r>
            <a:endParaRPr/>
          </a:p>
          <a:p>
            <a:pPr marL="0" lvl="0" indent="0" algn="l" rtl="0">
              <a:spcBef>
                <a:spcPts val="0"/>
              </a:spcBef>
              <a:spcAft>
                <a:spcPts val="0"/>
              </a:spcAft>
              <a:buClr>
                <a:schemeClr val="dk1"/>
              </a:buClr>
              <a:buSzPts val="1100"/>
              <a:buFont typeface="Arial"/>
              <a:buNone/>
            </a:pPr>
            <a:r>
              <a:rPr lang="en"/>
              <a:t>  #                               "baso" = "#2C3E50",</a:t>
            </a:r>
            <a:endParaRPr/>
          </a:p>
          <a:p>
            <a:pPr marL="0" lvl="0" indent="0" algn="l" rtl="0">
              <a:spcBef>
                <a:spcPts val="0"/>
              </a:spcBef>
              <a:spcAft>
                <a:spcPts val="0"/>
              </a:spcAft>
              <a:buClr>
                <a:schemeClr val="dk1"/>
              </a:buClr>
              <a:buSzPts val="1100"/>
              <a:buFont typeface="Arial"/>
              <a:buNone/>
            </a:pPr>
            <a:r>
              <a:rPr lang="en"/>
              <a:t>  #                               "mono" = "#0c622e",</a:t>
            </a:r>
            <a:endParaRPr/>
          </a:p>
          <a:p>
            <a:pPr marL="0" lvl="0" indent="0" algn="l" rtl="0">
              <a:spcBef>
                <a:spcPts val="0"/>
              </a:spcBef>
              <a:spcAft>
                <a:spcPts val="0"/>
              </a:spcAft>
              <a:buClr>
                <a:schemeClr val="dk1"/>
              </a:buClr>
              <a:buSzPts val="1100"/>
              <a:buFont typeface="Arial"/>
              <a:buNone/>
            </a:pPr>
            <a:r>
              <a:rPr lang="en"/>
              <a:t>  #                               "lymph"="#2f5aa2")) +</a:t>
            </a:r>
            <a:endParaRPr/>
          </a:p>
          <a:p>
            <a:pPr marL="0" lvl="0" indent="0" algn="l" rtl="0">
              <a:spcBef>
                <a:spcPts val="0"/>
              </a:spcBef>
              <a:spcAft>
                <a:spcPts val="0"/>
              </a:spcAft>
              <a:buClr>
                <a:schemeClr val="dk1"/>
              </a:buClr>
              <a:buSzPts val="1100"/>
              <a:buFont typeface="Arial"/>
              <a:buNone/>
            </a:pPr>
            <a:r>
              <a:rPr lang="en"/>
              <a:t>  scale_color_manual(values = c("eos" = "#8E44AD",  </a:t>
            </a:r>
            <a:endParaRPr/>
          </a:p>
          <a:p>
            <a:pPr marL="0" lvl="0" indent="0" algn="l" rtl="0">
              <a:spcBef>
                <a:spcPts val="0"/>
              </a:spcBef>
              <a:spcAft>
                <a:spcPts val="0"/>
              </a:spcAft>
              <a:buClr>
                <a:schemeClr val="dk1"/>
              </a:buClr>
              <a:buSzPts val="1100"/>
              <a:buFont typeface="Arial"/>
              <a:buNone/>
            </a:pPr>
            <a:r>
              <a:rPr lang="en"/>
              <a:t>                                "baso" = "#54B4D3",</a:t>
            </a:r>
            <a:endParaRPr/>
          </a:p>
          <a:p>
            <a:pPr marL="0" lvl="0" indent="0" algn="l" rtl="0">
              <a:spcBef>
                <a:spcPts val="0"/>
              </a:spcBef>
              <a:spcAft>
                <a:spcPts val="0"/>
              </a:spcAft>
              <a:buClr>
                <a:schemeClr val="dk1"/>
              </a:buClr>
              <a:buSzPts val="1100"/>
              <a:buFont typeface="Arial"/>
              <a:buNone/>
            </a:pPr>
            <a:r>
              <a:rPr lang="en"/>
              <a:t>                                "mono" = "#896110",</a:t>
            </a:r>
            <a:endParaRPr/>
          </a:p>
          <a:p>
            <a:pPr marL="0" lvl="0" indent="0" algn="l" rtl="0">
              <a:spcBef>
                <a:spcPts val="0"/>
              </a:spcBef>
              <a:spcAft>
                <a:spcPts val="0"/>
              </a:spcAft>
              <a:buClr>
                <a:schemeClr val="dk1"/>
              </a:buClr>
              <a:buSzPts val="1100"/>
              <a:buFont typeface="Arial"/>
              <a:buNone/>
            </a:pPr>
            <a:r>
              <a:rPr lang="en"/>
              <a:t>                                "lymph"="#1F7A6C")) +</a:t>
            </a:r>
            <a:endParaRPr/>
          </a:p>
          <a:p>
            <a:pPr marL="0" lvl="0" indent="0" algn="l" rtl="0">
              <a:spcBef>
                <a:spcPts val="0"/>
              </a:spcBef>
              <a:spcAft>
                <a:spcPts val="0"/>
              </a:spcAft>
              <a:buClr>
                <a:schemeClr val="dk1"/>
              </a:buClr>
              <a:buSzPts val="1100"/>
              <a:buFont typeface="Arial"/>
              <a:buNone/>
            </a:pPr>
            <a:r>
              <a:rPr lang="en"/>
              <a:t>  theme_bw(base_size = 20) +</a:t>
            </a:r>
            <a:endParaRPr/>
          </a:p>
          <a:p>
            <a:pPr marL="0" lvl="0" indent="0" algn="l" rtl="0">
              <a:spcBef>
                <a:spcPts val="0"/>
              </a:spcBef>
              <a:spcAft>
                <a:spcPts val="0"/>
              </a:spcAft>
              <a:buClr>
                <a:schemeClr val="dk1"/>
              </a:buClr>
              <a:buSzPts val="1100"/>
              <a:buFont typeface="Arial"/>
              <a:buNone/>
            </a:pPr>
            <a:r>
              <a:rPr lang="en"/>
              <a:t>  scale_y_continuous(limits = c(0,4.5)) +</a:t>
            </a:r>
            <a:endParaRPr/>
          </a:p>
          <a:p>
            <a:pPr marL="0" lvl="0" indent="0" algn="l" rtl="0">
              <a:spcBef>
                <a:spcPts val="0"/>
              </a:spcBef>
              <a:spcAft>
                <a:spcPts val="0"/>
              </a:spcAft>
              <a:buClr>
                <a:schemeClr val="dk1"/>
              </a:buClr>
              <a:buSzPts val="1100"/>
              <a:buFont typeface="Arial"/>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d42fafb292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3d42fafb292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 filter(component %in% c("eos", "baso"))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filter(between(Date_rel, 0, 19))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geom_point(aes(y=value, color=component, shape=component), alpha=.5) +</a:t>
            </a:r>
            <a:endParaRPr/>
          </a:p>
          <a:p>
            <a:pPr marL="0" lvl="0" indent="0" algn="l" rtl="0">
              <a:spcBef>
                <a:spcPts val="0"/>
              </a:spcBef>
              <a:spcAft>
                <a:spcPts val="0"/>
              </a:spcAft>
              <a:buNone/>
            </a:pPr>
            <a:r>
              <a:rPr lang="en"/>
              <a:t>  # geom_line(aes(y=value, color=component)) + </a:t>
            </a:r>
            <a:endParaRPr/>
          </a:p>
          <a:p>
            <a:pPr marL="0" lvl="0" indent="0" algn="l" rtl="0">
              <a:spcBef>
                <a:spcPts val="0"/>
              </a:spcBef>
              <a:spcAft>
                <a:spcPts val="0"/>
              </a:spcAft>
              <a:buNone/>
            </a:pPr>
            <a:r>
              <a:rPr lang="en"/>
              <a:t>  geom_smooth(aes(y=value, color=component),se = F, span=.4) +</a:t>
            </a:r>
            <a:endParaRPr/>
          </a:p>
          <a:p>
            <a:pPr marL="0" lvl="0" indent="0" algn="l" rtl="0">
              <a:spcBef>
                <a:spcPts val="0"/>
              </a:spcBef>
              <a:spcAft>
                <a:spcPts val="0"/>
              </a:spcAft>
              <a:buNone/>
            </a:pP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20) +</a:t>
            </a:r>
            <a:endParaRPr/>
          </a:p>
          <a:p>
            <a:pPr marL="0" lvl="0" indent="0" algn="l" rtl="0">
              <a:spcBef>
                <a:spcPts val="0"/>
              </a:spcBef>
              <a:spcAft>
                <a:spcPts val="0"/>
              </a:spcAft>
              <a:buNone/>
            </a:pPr>
            <a:r>
              <a:rPr lang="en"/>
              <a:t>  scale_y_continuous(limits = c(0,4.5))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d42fafb292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3d42fafb292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 filter(component %in% c("eos", "baso"))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filter(between(Date_rel, 0, 19))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geom_point(aes(y=value, color=component, shape=component), alpha=.5) +</a:t>
            </a:r>
            <a:endParaRPr/>
          </a:p>
          <a:p>
            <a:pPr marL="0" lvl="0" indent="0" algn="l" rtl="0">
              <a:spcBef>
                <a:spcPts val="0"/>
              </a:spcBef>
              <a:spcAft>
                <a:spcPts val="0"/>
              </a:spcAft>
              <a:buNone/>
            </a:pPr>
            <a:r>
              <a:rPr lang="en"/>
              <a:t>  # geom_line(aes(y=value, color=component)) + </a:t>
            </a:r>
            <a:endParaRPr/>
          </a:p>
          <a:p>
            <a:pPr marL="0" lvl="0" indent="0" algn="l" rtl="0">
              <a:spcBef>
                <a:spcPts val="0"/>
              </a:spcBef>
              <a:spcAft>
                <a:spcPts val="0"/>
              </a:spcAft>
              <a:buNone/>
            </a:pPr>
            <a:r>
              <a:rPr lang="en"/>
              <a:t>  geom_smooth(aes(y=value, color=component),se = F, span=.4) +</a:t>
            </a:r>
            <a:endParaRPr/>
          </a:p>
          <a:p>
            <a:pPr marL="0" lvl="0" indent="0" algn="l" rtl="0">
              <a:spcBef>
                <a:spcPts val="0"/>
              </a:spcBef>
              <a:spcAft>
                <a:spcPts val="0"/>
              </a:spcAft>
              <a:buNone/>
            </a:pP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20) +</a:t>
            </a:r>
            <a:endParaRPr/>
          </a:p>
          <a:p>
            <a:pPr marL="0" lvl="0" indent="0" algn="l" rtl="0">
              <a:spcBef>
                <a:spcPts val="0"/>
              </a:spcBef>
              <a:spcAft>
                <a:spcPts val="0"/>
              </a:spcAft>
              <a:buNone/>
            </a:pPr>
            <a:r>
              <a:rPr lang="en"/>
              <a:t>  scale_y_continuous(limits = c(0,4.5))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3d42fafb292_0_1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3d42fafb292_0_1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 filter(component %in% c("eos", "baso"))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filter(between(Date_rel, 0, 19))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geom_point(aes(y=value, color=component, shape=component), alpha=.5) +</a:t>
            </a:r>
            <a:endParaRPr/>
          </a:p>
          <a:p>
            <a:pPr marL="0" lvl="0" indent="0" algn="l" rtl="0">
              <a:spcBef>
                <a:spcPts val="0"/>
              </a:spcBef>
              <a:spcAft>
                <a:spcPts val="0"/>
              </a:spcAft>
              <a:buNone/>
            </a:pPr>
            <a:r>
              <a:rPr lang="en"/>
              <a:t>  # geom_line(aes(y=value, color=component)) + </a:t>
            </a:r>
            <a:endParaRPr/>
          </a:p>
          <a:p>
            <a:pPr marL="0" lvl="0" indent="0" algn="l" rtl="0">
              <a:spcBef>
                <a:spcPts val="0"/>
              </a:spcBef>
              <a:spcAft>
                <a:spcPts val="0"/>
              </a:spcAft>
              <a:buNone/>
            </a:pPr>
            <a:r>
              <a:rPr lang="en"/>
              <a:t>  geom_smooth(aes(y=value, color=component),se = F, span=.4) +</a:t>
            </a:r>
            <a:endParaRPr/>
          </a:p>
          <a:p>
            <a:pPr marL="0" lvl="0" indent="0" algn="l" rtl="0">
              <a:spcBef>
                <a:spcPts val="0"/>
              </a:spcBef>
              <a:spcAft>
                <a:spcPts val="0"/>
              </a:spcAft>
              <a:buNone/>
            </a:pP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20) +</a:t>
            </a:r>
            <a:endParaRPr/>
          </a:p>
          <a:p>
            <a:pPr marL="0" lvl="0" indent="0" algn="l" rtl="0">
              <a:spcBef>
                <a:spcPts val="0"/>
              </a:spcBef>
              <a:spcAft>
                <a:spcPts val="0"/>
              </a:spcAft>
              <a:buNone/>
            </a:pPr>
            <a:r>
              <a:rPr lang="en"/>
              <a:t>  scale_y_continuous(limits = c(0,4.5))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3d42fafb29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3d42fafb29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3bc79371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d3bc79371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3d42fafb292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3d42fafb292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3d42fafb292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3d42fafb292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3d42fafb292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3d42fafb292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d42fafb292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3d42fafb292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3d42fafb292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3d42fafb292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3d42fafb292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3d42fafb292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3d639737a7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3d639737a7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3d42fafb292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3d42fafb292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3d42fafb292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3d42fafb292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3d42fafb292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3d42fafb292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d3bc79371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d3bc79371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d42fafb292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3d42fafb292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3d42fafb292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3d42fafb292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3d42fafb292_0_1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3d42fafb292_0_1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Month before admission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df_CBC %&gt;%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filter(type=="ABS") %&gt;%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filter(component!="neut") %&gt;%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filter(component %in% c("eos")) %&gt;%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filter(!is.na(value)) %&gt;%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filter(between(Date_rel, -30, 31)) %&gt;%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ggplot(aes(x = Date_rel))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geom_hline(yintercept = .5, linetype="dashed", color="#DC4C64", linewidth = 1)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geom_point(aes(y=value, color=component, shape=component), alpha=.75)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geom_line(aes(y=value, color=component)) +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geom_smooth(aes(y=value, color=component),se = F, span=.4)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scale_color_manual(values = c("eos" = "#DC4C64",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"baso" = "#2C3E50",</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"mono" = "#0c622e",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"lymph"="#2f5aa2"))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scale_color_manual(values = c("eos" = "#8E44AD",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"baso" = "#54B4D3",</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"mono" = "#896110",</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"lymph"="#1F7A6C"))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theme_bw(base_size = 25)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scale_y_continuous(limits = c(0,4.5))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scale_x_continuous(limits = c(-30,30)) + guides(color="none", shape="none")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labs(x=NULL, y="Absolute count (x10^3)", color="Cell type", shape="Cell type")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3d42fafb292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3d42fafb292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3d42fafb292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3d42fafb292_0_1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3d42fafb292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3d42fafb292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3d42fafb292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3d42fafb292_0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3d42fafb292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3d42fafb292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Month before admission</a:t>
            </a: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filter(between(Date_rel, -30, 31)) %&gt;%</a:t>
            </a:r>
            <a:endParaRPr/>
          </a:p>
          <a:p>
            <a:pPr marL="0" lvl="0" indent="0" algn="l" rtl="0">
              <a:spcBef>
                <a:spcPts val="0"/>
              </a:spcBef>
              <a:spcAft>
                <a:spcPts val="0"/>
              </a:spcAft>
              <a:buNone/>
            </a:pPr>
            <a:r>
              <a:rPr lang="en"/>
              <a:t>  ggplot(aes(x = Date_rel))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geom_point(aes(y=value, color=component, shape=component), alpha=.75) +</a:t>
            </a:r>
            <a:endParaRPr/>
          </a:p>
          <a:p>
            <a:pPr marL="0" lvl="0" indent="0" algn="l" rtl="0">
              <a:spcBef>
                <a:spcPts val="0"/>
              </a:spcBef>
              <a:spcAft>
                <a:spcPts val="0"/>
              </a:spcAft>
              <a:buNone/>
            </a:pPr>
            <a:r>
              <a:rPr lang="en"/>
              <a:t>  # geom_line(aes(y=value, color=component)) + </a:t>
            </a:r>
            <a:endParaRPr/>
          </a:p>
          <a:p>
            <a:pPr marL="0" lvl="0" indent="0" algn="l" rtl="0">
              <a:spcBef>
                <a:spcPts val="0"/>
              </a:spcBef>
              <a:spcAft>
                <a:spcPts val="0"/>
              </a:spcAft>
              <a:buNone/>
            </a:pPr>
            <a:r>
              <a:rPr lang="en"/>
              <a:t>  geom_smooth(aes(y=value, color=component),se = F, span=.4)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 scale_y_continuous(limits = c(0,4.5)) +</a:t>
            </a:r>
            <a:endParaRPr/>
          </a:p>
          <a:p>
            <a:pPr marL="0" lvl="0" indent="0" algn="l" rtl="0">
              <a:spcBef>
                <a:spcPts val="0"/>
              </a:spcBef>
              <a:spcAft>
                <a:spcPts val="0"/>
              </a:spcAft>
              <a:buNone/>
            </a:pPr>
            <a:r>
              <a:rPr lang="en"/>
              <a:t>  scale_x_continuous(limits = c(-30,30)) + guides(color="none", shape="none") +</a:t>
            </a:r>
            <a:endParaRPr/>
          </a:p>
          <a:p>
            <a:pPr marL="0" lvl="0" indent="0" algn="l" rtl="0">
              <a:spcBef>
                <a:spcPts val="0"/>
              </a:spcBef>
              <a:spcAft>
                <a:spcPts val="0"/>
              </a:spcAft>
              <a:buNone/>
            </a:pPr>
            <a:r>
              <a:rPr lang="en"/>
              <a:t>  labs(x=NULL, y="Absolute count (x10^3)", color="Cell type", shape="Cell type") </a:t>
            </a:r>
            <a:endParaRPr/>
          </a:p>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36434b6f2c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36434b6f2c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3d639737a7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3d639737a7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d3bc79371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d3bc79371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3d639737a7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3d639737a7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3d639737a7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3d639737a7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a:extLst>
            <a:ext uri="{FF2B5EF4-FFF2-40B4-BE49-F238E27FC236}">
              <a16:creationId xmlns:a16="http://schemas.microsoft.com/office/drawing/2014/main" id="{62F4DFA0-E3C3-BC11-9E0B-A999C745EC48}"/>
            </a:ext>
          </a:extLst>
        </p:cNvPr>
        <p:cNvGrpSpPr/>
        <p:nvPr/>
      </p:nvGrpSpPr>
      <p:grpSpPr>
        <a:xfrm>
          <a:off x="0" y="0"/>
          <a:ext cx="0" cy="0"/>
          <a:chOff x="0" y="0"/>
          <a:chExt cx="0" cy="0"/>
        </a:xfrm>
      </p:grpSpPr>
      <p:sp>
        <p:nvSpPr>
          <p:cNvPr id="1590" name="Google Shape;1590;g3d42fafb292_0_1278:notes">
            <a:extLst>
              <a:ext uri="{FF2B5EF4-FFF2-40B4-BE49-F238E27FC236}">
                <a16:creationId xmlns:a16="http://schemas.microsoft.com/office/drawing/2014/main" id="{E85488A0-DFD3-F78F-6D01-215D338F36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d42fafb292_0_1278:notes">
            <a:extLst>
              <a:ext uri="{FF2B5EF4-FFF2-40B4-BE49-F238E27FC236}">
                <a16:creationId xmlns:a16="http://schemas.microsoft.com/office/drawing/2014/main" id="{F5EAE474-0823-95FB-CE87-B33BE89EF0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9323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a:extLst>
            <a:ext uri="{FF2B5EF4-FFF2-40B4-BE49-F238E27FC236}">
              <a16:creationId xmlns:a16="http://schemas.microsoft.com/office/drawing/2014/main" id="{6F35DC99-26E0-4D51-06A9-FF3AD1FF6870}"/>
            </a:ext>
          </a:extLst>
        </p:cNvPr>
        <p:cNvGrpSpPr/>
        <p:nvPr/>
      </p:nvGrpSpPr>
      <p:grpSpPr>
        <a:xfrm>
          <a:off x="0" y="0"/>
          <a:ext cx="0" cy="0"/>
          <a:chOff x="0" y="0"/>
          <a:chExt cx="0" cy="0"/>
        </a:xfrm>
      </p:grpSpPr>
      <p:sp>
        <p:nvSpPr>
          <p:cNvPr id="1597" name="Google Shape;1597;g3d42fafb292_0_1290:notes">
            <a:extLst>
              <a:ext uri="{FF2B5EF4-FFF2-40B4-BE49-F238E27FC236}">
                <a16:creationId xmlns:a16="http://schemas.microsoft.com/office/drawing/2014/main" id="{18C3CAED-1ADD-1C05-9D2A-BF447B0335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3d42fafb292_0_1290:notes">
            <a:extLst>
              <a:ext uri="{FF2B5EF4-FFF2-40B4-BE49-F238E27FC236}">
                <a16:creationId xmlns:a16="http://schemas.microsoft.com/office/drawing/2014/main" id="{EA40665A-B231-9519-0518-3C01B6D26F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121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3d42fafb292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3d42fafb292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df_CBC %&gt;%</a:t>
            </a:r>
            <a:endParaRPr/>
          </a:p>
          <a:p>
            <a:pPr marL="0" lvl="0" indent="0" algn="l" rtl="0">
              <a:spcBef>
                <a:spcPts val="0"/>
              </a:spcBef>
              <a:spcAft>
                <a:spcPts val="0"/>
              </a:spcAft>
              <a:buClr>
                <a:schemeClr val="dk1"/>
              </a:buClr>
              <a:buSzPts val="1100"/>
              <a:buFont typeface="Arial"/>
              <a:buNone/>
            </a:pPr>
            <a:r>
              <a:rPr lang="en"/>
              <a:t>  filter(type=="ABS") %&gt;%</a:t>
            </a:r>
            <a:endParaRPr/>
          </a:p>
          <a:p>
            <a:pPr marL="0" lvl="0" indent="0" algn="l" rtl="0">
              <a:spcBef>
                <a:spcPts val="0"/>
              </a:spcBef>
              <a:spcAft>
                <a:spcPts val="0"/>
              </a:spcAft>
              <a:buClr>
                <a:schemeClr val="dk1"/>
              </a:buClr>
              <a:buSzPts val="1100"/>
              <a:buFont typeface="Arial"/>
              <a:buNone/>
            </a:pPr>
            <a:r>
              <a:rPr lang="en"/>
              <a:t>  filter(component!="neut") %&gt;%</a:t>
            </a:r>
            <a:endParaRPr/>
          </a:p>
          <a:p>
            <a:pPr marL="0" lvl="0" indent="0" algn="l" rtl="0">
              <a:spcBef>
                <a:spcPts val="0"/>
              </a:spcBef>
              <a:spcAft>
                <a:spcPts val="0"/>
              </a:spcAft>
              <a:buClr>
                <a:schemeClr val="dk1"/>
              </a:buClr>
              <a:buSzPts val="1100"/>
              <a:buFont typeface="Arial"/>
              <a:buNone/>
            </a:pPr>
            <a:r>
              <a:rPr lang="en"/>
              <a:t>  filter(component %in% c("eos")) %&gt;%</a:t>
            </a:r>
            <a:endParaRPr/>
          </a:p>
          <a:p>
            <a:pPr marL="0" lvl="0" indent="0" algn="l" rtl="0">
              <a:spcBef>
                <a:spcPts val="0"/>
              </a:spcBef>
              <a:spcAft>
                <a:spcPts val="0"/>
              </a:spcAft>
              <a:buClr>
                <a:schemeClr val="dk1"/>
              </a:buClr>
              <a:buSzPts val="1100"/>
              <a:buFont typeface="Arial"/>
              <a:buNone/>
            </a:pPr>
            <a:r>
              <a:rPr lang="en"/>
              <a:t>  filter(!is.na(value)) %&gt;%</a:t>
            </a:r>
            <a:endParaRPr/>
          </a:p>
          <a:p>
            <a:pPr marL="0" lvl="0" indent="0" algn="l" rtl="0">
              <a:spcBef>
                <a:spcPts val="0"/>
              </a:spcBef>
              <a:spcAft>
                <a:spcPts val="0"/>
              </a:spcAft>
              <a:buClr>
                <a:schemeClr val="dk1"/>
              </a:buClr>
              <a:buSzPts val="1100"/>
              <a:buFont typeface="Arial"/>
              <a:buNone/>
            </a:pPr>
            <a:r>
              <a:rPr lang="en"/>
              <a:t>  mutate(month_rel = Date_rel / (365/12)) %&gt;%</a:t>
            </a:r>
            <a:endParaRPr/>
          </a:p>
          <a:p>
            <a:pPr marL="0" lvl="0" indent="0" algn="l" rtl="0">
              <a:spcBef>
                <a:spcPts val="0"/>
              </a:spcBef>
              <a:spcAft>
                <a:spcPts val="0"/>
              </a:spcAft>
              <a:buClr>
                <a:schemeClr val="dk1"/>
              </a:buClr>
              <a:buSzPts val="1100"/>
              <a:buFont typeface="Arial"/>
              <a:buNone/>
            </a:pPr>
            <a:r>
              <a:rPr lang="en"/>
              <a:t>  filter(month_rel&gt;=-18) %&gt;%</a:t>
            </a:r>
            <a:endParaRPr/>
          </a:p>
          <a:p>
            <a:pPr marL="0" lvl="0" indent="0" algn="l" rtl="0">
              <a:spcBef>
                <a:spcPts val="0"/>
              </a:spcBef>
              <a:spcAft>
                <a:spcPts val="0"/>
              </a:spcAft>
              <a:buClr>
                <a:schemeClr val="dk1"/>
              </a:buClr>
              <a:buSzPts val="1100"/>
              <a:buFont typeface="Arial"/>
              <a:buNone/>
            </a:pPr>
            <a:r>
              <a:rPr lang="en"/>
              <a:t>  filter(month_rel&lt;=0) %&gt;%</a:t>
            </a:r>
            <a:endParaRPr/>
          </a:p>
          <a:p>
            <a:pPr marL="0" lvl="0" indent="0" algn="l" rtl="0">
              <a:spcBef>
                <a:spcPts val="0"/>
              </a:spcBef>
              <a:spcAft>
                <a:spcPts val="0"/>
              </a:spcAft>
              <a:buClr>
                <a:schemeClr val="dk1"/>
              </a:buClr>
              <a:buSzPts val="1100"/>
              <a:buFont typeface="Arial"/>
              <a:buNone/>
            </a:pPr>
            <a:r>
              <a:rPr lang="en"/>
              <a:t>  ggplot(aes(x = month_rel)) +</a:t>
            </a:r>
            <a:endParaRPr/>
          </a:p>
          <a:p>
            <a:pPr marL="0" lvl="0" indent="0" algn="l" rtl="0">
              <a:spcBef>
                <a:spcPts val="0"/>
              </a:spcBef>
              <a:spcAft>
                <a:spcPts val="0"/>
              </a:spcAft>
              <a:buClr>
                <a:schemeClr val="dk1"/>
              </a:buClr>
              <a:buSzPts val="1100"/>
              <a:buFont typeface="Arial"/>
              <a:buNone/>
            </a:pPr>
            <a:r>
              <a:rPr lang="en"/>
              <a:t>  geom_hline(yintercept = .5, linetype="dashed", color="#DC4C64", linewidth = 1) +</a:t>
            </a:r>
            <a:endParaRPr/>
          </a:p>
          <a:p>
            <a:pPr marL="0" lvl="0" indent="0" algn="l" rtl="0">
              <a:spcBef>
                <a:spcPts val="0"/>
              </a:spcBef>
              <a:spcAft>
                <a:spcPts val="0"/>
              </a:spcAft>
              <a:buClr>
                <a:schemeClr val="dk1"/>
              </a:buClr>
              <a:buSzPts val="1100"/>
              <a:buFont typeface="Arial"/>
              <a:buNone/>
            </a:pPr>
            <a:r>
              <a:rPr lang="en"/>
              <a:t>  geom_jitter(aes(y=value, color=component, shape=component), alpha=.75) +</a:t>
            </a:r>
            <a:endParaRPr/>
          </a:p>
          <a:p>
            <a:pPr marL="0" lvl="0" indent="0" algn="l" rtl="0">
              <a:spcBef>
                <a:spcPts val="0"/>
              </a:spcBef>
              <a:spcAft>
                <a:spcPts val="0"/>
              </a:spcAft>
              <a:buClr>
                <a:schemeClr val="dk1"/>
              </a:buClr>
              <a:buSzPts val="1100"/>
              <a:buFont typeface="Arial"/>
              <a:buNone/>
            </a:pPr>
            <a:r>
              <a:rPr lang="en"/>
              <a:t>  geom_line(aes(y=value, color=component)) +</a:t>
            </a:r>
            <a:endParaRPr/>
          </a:p>
          <a:p>
            <a:pPr marL="0" lvl="0" indent="0" algn="l" rtl="0">
              <a:spcBef>
                <a:spcPts val="0"/>
              </a:spcBef>
              <a:spcAft>
                <a:spcPts val="0"/>
              </a:spcAft>
              <a:buClr>
                <a:schemeClr val="dk1"/>
              </a:buClr>
              <a:buSzPts val="1100"/>
              <a:buFont typeface="Arial"/>
              <a:buNone/>
            </a:pPr>
            <a:r>
              <a:rPr lang="en"/>
              <a:t>  # geom_smooth(aes(y=value, color=component),se = F, span=.5)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 scale_color_manual(values = c("eos" = "#DC4C64",  </a:t>
            </a:r>
            <a:endParaRPr/>
          </a:p>
          <a:p>
            <a:pPr marL="0" lvl="0" indent="0" algn="l" rtl="0">
              <a:spcBef>
                <a:spcPts val="0"/>
              </a:spcBef>
              <a:spcAft>
                <a:spcPts val="0"/>
              </a:spcAft>
              <a:buClr>
                <a:schemeClr val="dk1"/>
              </a:buClr>
              <a:buSzPts val="1100"/>
              <a:buFont typeface="Arial"/>
              <a:buNone/>
            </a:pPr>
            <a:r>
              <a:rPr lang="en"/>
              <a:t>  #                               "baso" = "#2C3E50",</a:t>
            </a:r>
            <a:endParaRPr/>
          </a:p>
          <a:p>
            <a:pPr marL="0" lvl="0" indent="0" algn="l" rtl="0">
              <a:spcBef>
                <a:spcPts val="0"/>
              </a:spcBef>
              <a:spcAft>
                <a:spcPts val="0"/>
              </a:spcAft>
              <a:buClr>
                <a:schemeClr val="dk1"/>
              </a:buClr>
              <a:buSzPts val="1100"/>
              <a:buFont typeface="Arial"/>
              <a:buNone/>
            </a:pPr>
            <a:r>
              <a:rPr lang="en"/>
              <a:t>  #                               "mono" = "#0c622e",</a:t>
            </a:r>
            <a:endParaRPr/>
          </a:p>
          <a:p>
            <a:pPr marL="0" lvl="0" indent="0" algn="l" rtl="0">
              <a:spcBef>
                <a:spcPts val="0"/>
              </a:spcBef>
              <a:spcAft>
                <a:spcPts val="0"/>
              </a:spcAft>
              <a:buClr>
                <a:schemeClr val="dk1"/>
              </a:buClr>
              <a:buSzPts val="1100"/>
              <a:buFont typeface="Arial"/>
              <a:buNone/>
            </a:pPr>
            <a:r>
              <a:rPr lang="en"/>
              <a:t>  #                               "lymph"="#2f5aa2")) +</a:t>
            </a:r>
            <a:endParaRPr/>
          </a:p>
          <a:p>
            <a:pPr marL="0" lvl="0" indent="0" algn="l" rtl="0">
              <a:spcBef>
                <a:spcPts val="0"/>
              </a:spcBef>
              <a:spcAft>
                <a:spcPts val="0"/>
              </a:spcAft>
              <a:buClr>
                <a:schemeClr val="dk1"/>
              </a:buClr>
              <a:buSzPts val="1100"/>
              <a:buFont typeface="Arial"/>
              <a:buNone/>
            </a:pPr>
            <a:r>
              <a:rPr lang="en"/>
              <a:t>  scale_color_manual(values = c("eos" = "#8E44AD",  </a:t>
            </a:r>
            <a:endParaRPr/>
          </a:p>
          <a:p>
            <a:pPr marL="0" lvl="0" indent="0" algn="l" rtl="0">
              <a:spcBef>
                <a:spcPts val="0"/>
              </a:spcBef>
              <a:spcAft>
                <a:spcPts val="0"/>
              </a:spcAft>
              <a:buClr>
                <a:schemeClr val="dk1"/>
              </a:buClr>
              <a:buSzPts val="1100"/>
              <a:buFont typeface="Arial"/>
              <a:buNone/>
            </a:pPr>
            <a:r>
              <a:rPr lang="en"/>
              <a:t>                                "baso" = "#54B4D3",</a:t>
            </a:r>
            <a:endParaRPr/>
          </a:p>
          <a:p>
            <a:pPr marL="0" lvl="0" indent="0" algn="l" rtl="0">
              <a:spcBef>
                <a:spcPts val="0"/>
              </a:spcBef>
              <a:spcAft>
                <a:spcPts val="0"/>
              </a:spcAft>
              <a:buClr>
                <a:schemeClr val="dk1"/>
              </a:buClr>
              <a:buSzPts val="1100"/>
              <a:buFont typeface="Arial"/>
              <a:buNone/>
            </a:pPr>
            <a:r>
              <a:rPr lang="en"/>
              <a:t>                                "mono" = "#896110",</a:t>
            </a:r>
            <a:endParaRPr/>
          </a:p>
          <a:p>
            <a:pPr marL="0" lvl="0" indent="0" algn="l" rtl="0">
              <a:spcBef>
                <a:spcPts val="0"/>
              </a:spcBef>
              <a:spcAft>
                <a:spcPts val="0"/>
              </a:spcAft>
              <a:buClr>
                <a:schemeClr val="dk1"/>
              </a:buClr>
              <a:buSzPts val="1100"/>
              <a:buFont typeface="Arial"/>
              <a:buNone/>
            </a:pPr>
            <a:r>
              <a:rPr lang="en"/>
              <a:t>                                "lymph"="#1F7A6C")) +</a:t>
            </a:r>
            <a:endParaRPr/>
          </a:p>
          <a:p>
            <a:pPr marL="0" lvl="0" indent="0" algn="l" rtl="0">
              <a:spcBef>
                <a:spcPts val="0"/>
              </a:spcBef>
              <a:spcAft>
                <a:spcPts val="0"/>
              </a:spcAft>
              <a:buClr>
                <a:schemeClr val="dk1"/>
              </a:buClr>
              <a:buSzPts val="1100"/>
              <a:buFont typeface="Arial"/>
              <a:buNone/>
            </a:pPr>
            <a:r>
              <a:rPr lang="en"/>
              <a:t>  theme_bw(base_size = 25) +</a:t>
            </a:r>
            <a:endParaRPr/>
          </a:p>
          <a:p>
            <a:pPr marL="0" lvl="0" indent="0" algn="l" rtl="0">
              <a:spcBef>
                <a:spcPts val="0"/>
              </a:spcBef>
              <a:spcAft>
                <a:spcPts val="0"/>
              </a:spcAft>
              <a:buClr>
                <a:schemeClr val="dk1"/>
              </a:buClr>
              <a:buSzPts val="1100"/>
              <a:buFont typeface="Arial"/>
              <a:buNone/>
            </a:pPr>
            <a:r>
              <a:rPr lang="en"/>
              <a:t>  scale_y_continuous(limits = c(0,2.5)) +</a:t>
            </a:r>
            <a:endParaRPr/>
          </a:p>
          <a:p>
            <a:pPr marL="0" lvl="0" indent="0" algn="l" rtl="0">
              <a:spcBef>
                <a:spcPts val="0"/>
              </a:spcBef>
              <a:spcAft>
                <a:spcPts val="0"/>
              </a:spcAft>
              <a:buClr>
                <a:schemeClr val="dk1"/>
              </a:buClr>
              <a:buSzPts val="1100"/>
              <a:buFont typeface="Arial"/>
              <a:buNone/>
            </a:pPr>
            <a:r>
              <a:rPr lang="en"/>
              <a:t>  scale_x_continuous(limits = c(-18,0), minor_breaks = -18:0, breaks = -6:0*3) +</a:t>
            </a:r>
            <a:endParaRPr/>
          </a:p>
          <a:p>
            <a:pPr marL="0" lvl="0" indent="0" algn="l" rtl="0">
              <a:spcBef>
                <a:spcPts val="0"/>
              </a:spcBef>
              <a:spcAft>
                <a:spcPts val="0"/>
              </a:spcAft>
              <a:buNone/>
            </a:pPr>
            <a:r>
              <a:rPr lang="en"/>
              <a:t>  labs(x="Months ago", y="Absolute count (x10^3)", color="Cell type", shape="Cell type")</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3d42fafb292_0_1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3d42fafb292_0_1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df_CBC %&gt;%</a:t>
            </a:r>
            <a:endParaRPr/>
          </a:p>
          <a:p>
            <a:pPr marL="0" lvl="0" indent="0" algn="l" rtl="0">
              <a:spcBef>
                <a:spcPts val="0"/>
              </a:spcBef>
              <a:spcAft>
                <a:spcPts val="0"/>
              </a:spcAft>
              <a:buNone/>
            </a:pPr>
            <a:r>
              <a:rPr lang="en"/>
              <a:t>  filter(type=="ABS") %&gt;%</a:t>
            </a:r>
            <a:endParaRPr/>
          </a:p>
          <a:p>
            <a:pPr marL="0" lvl="0" indent="0" algn="l" rtl="0">
              <a:spcBef>
                <a:spcPts val="0"/>
              </a:spcBef>
              <a:spcAft>
                <a:spcPts val="0"/>
              </a:spcAft>
              <a:buNone/>
            </a:pPr>
            <a:r>
              <a:rPr lang="en"/>
              <a:t>  filter(component!="neut") %&gt;%</a:t>
            </a:r>
            <a:endParaRPr/>
          </a:p>
          <a:p>
            <a:pPr marL="0" lvl="0" indent="0" algn="l" rtl="0">
              <a:spcBef>
                <a:spcPts val="0"/>
              </a:spcBef>
              <a:spcAft>
                <a:spcPts val="0"/>
              </a:spcAft>
              <a:buNone/>
            </a:pPr>
            <a:r>
              <a:rPr lang="en"/>
              <a:t>  filter(component %in% c("eos")) %&gt;%</a:t>
            </a:r>
            <a:endParaRPr/>
          </a:p>
          <a:p>
            <a:pPr marL="0" lvl="0" indent="0" algn="l" rtl="0">
              <a:spcBef>
                <a:spcPts val="0"/>
              </a:spcBef>
              <a:spcAft>
                <a:spcPts val="0"/>
              </a:spcAft>
              <a:buNone/>
            </a:pPr>
            <a:r>
              <a:rPr lang="en"/>
              <a:t>  filter(!is.na(value)) %&gt;%</a:t>
            </a:r>
            <a:endParaRPr/>
          </a:p>
          <a:p>
            <a:pPr marL="0" lvl="0" indent="0" algn="l" rtl="0">
              <a:spcBef>
                <a:spcPts val="0"/>
              </a:spcBef>
              <a:spcAft>
                <a:spcPts val="0"/>
              </a:spcAft>
              <a:buNone/>
            </a:pPr>
            <a:r>
              <a:rPr lang="en"/>
              <a:t>  mutate(month_rel = Date_rel / (365/12)) %&gt;%</a:t>
            </a:r>
            <a:endParaRPr/>
          </a:p>
          <a:p>
            <a:pPr marL="0" lvl="0" indent="0" algn="l" rtl="0">
              <a:spcBef>
                <a:spcPts val="0"/>
              </a:spcBef>
              <a:spcAft>
                <a:spcPts val="0"/>
              </a:spcAft>
              <a:buNone/>
            </a:pPr>
            <a:r>
              <a:rPr lang="en"/>
              <a:t>  filter(month_rel&gt;=-18) %&gt;%</a:t>
            </a:r>
            <a:endParaRPr/>
          </a:p>
          <a:p>
            <a:pPr marL="0" lvl="0" indent="0" algn="l" rtl="0">
              <a:spcBef>
                <a:spcPts val="0"/>
              </a:spcBef>
              <a:spcAft>
                <a:spcPts val="0"/>
              </a:spcAft>
              <a:buNone/>
            </a:pPr>
            <a:r>
              <a:rPr lang="en"/>
              <a:t>  filter(month_rel&lt;=0) %&gt;%</a:t>
            </a:r>
            <a:endParaRPr/>
          </a:p>
          <a:p>
            <a:pPr marL="0" lvl="0" indent="0" algn="l" rtl="0">
              <a:spcBef>
                <a:spcPts val="0"/>
              </a:spcBef>
              <a:spcAft>
                <a:spcPts val="0"/>
              </a:spcAft>
              <a:buNone/>
            </a:pPr>
            <a:r>
              <a:rPr lang="en"/>
              <a:t>  ggplot(aes(x = month_rel)) +</a:t>
            </a:r>
            <a:endParaRPr/>
          </a:p>
          <a:p>
            <a:pPr marL="0" lvl="0" indent="0" algn="l" rtl="0">
              <a:spcBef>
                <a:spcPts val="0"/>
              </a:spcBef>
              <a:spcAft>
                <a:spcPts val="0"/>
              </a:spcAft>
              <a:buNone/>
            </a:pPr>
            <a:r>
              <a:rPr lang="en"/>
              <a:t>  geom_hline(yintercept = .5, linetype="dashed", color="#DC4C64", linewidth = 1) +</a:t>
            </a:r>
            <a:endParaRPr/>
          </a:p>
          <a:p>
            <a:pPr marL="0" lvl="0" indent="0" algn="l" rtl="0">
              <a:spcBef>
                <a:spcPts val="0"/>
              </a:spcBef>
              <a:spcAft>
                <a:spcPts val="0"/>
              </a:spcAft>
              <a:buNone/>
            </a:pPr>
            <a:r>
              <a:rPr lang="en"/>
              <a:t>  geom_jitter(aes(y=value, color=component, shape=component), alpha=.75) +</a:t>
            </a:r>
            <a:endParaRPr/>
          </a:p>
          <a:p>
            <a:pPr marL="0" lvl="0" indent="0" algn="l" rtl="0">
              <a:spcBef>
                <a:spcPts val="0"/>
              </a:spcBef>
              <a:spcAft>
                <a:spcPts val="0"/>
              </a:spcAft>
              <a:buNone/>
            </a:pPr>
            <a:r>
              <a:rPr lang="en"/>
              <a:t>  geom_line(aes(y=value, color=component)) +</a:t>
            </a:r>
            <a:endParaRPr/>
          </a:p>
          <a:p>
            <a:pPr marL="0" lvl="0" indent="0" algn="l" rtl="0">
              <a:spcBef>
                <a:spcPts val="0"/>
              </a:spcBef>
              <a:spcAft>
                <a:spcPts val="0"/>
              </a:spcAft>
              <a:buNone/>
            </a:pPr>
            <a:r>
              <a:rPr lang="en"/>
              <a:t>  # geom_smooth(aes(y=value, color=component),se = F, span=.5)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 scale_color_manual(values = c("eos" = "#DC4C64",  </a:t>
            </a:r>
            <a:endParaRPr/>
          </a:p>
          <a:p>
            <a:pPr marL="0" lvl="0" indent="0" algn="l" rtl="0">
              <a:spcBef>
                <a:spcPts val="0"/>
              </a:spcBef>
              <a:spcAft>
                <a:spcPts val="0"/>
              </a:spcAft>
              <a:buNone/>
            </a:pPr>
            <a:r>
              <a:rPr lang="en"/>
              <a:t>  #                               "baso" = "#2C3E50",</a:t>
            </a:r>
            <a:endParaRPr/>
          </a:p>
          <a:p>
            <a:pPr marL="0" lvl="0" indent="0" algn="l" rtl="0">
              <a:spcBef>
                <a:spcPts val="0"/>
              </a:spcBef>
              <a:spcAft>
                <a:spcPts val="0"/>
              </a:spcAft>
              <a:buNone/>
            </a:pPr>
            <a:r>
              <a:rPr lang="en"/>
              <a:t>  #                               "mono" = "#0c622e",</a:t>
            </a:r>
            <a:endParaRPr/>
          </a:p>
          <a:p>
            <a:pPr marL="0" lvl="0" indent="0" algn="l" rtl="0">
              <a:spcBef>
                <a:spcPts val="0"/>
              </a:spcBef>
              <a:spcAft>
                <a:spcPts val="0"/>
              </a:spcAft>
              <a:buNone/>
            </a:pPr>
            <a:r>
              <a:rPr lang="en"/>
              <a:t>  #                               "lymph"="#2f5aa2")) +</a:t>
            </a:r>
            <a:endParaRPr/>
          </a:p>
          <a:p>
            <a:pPr marL="0" lvl="0" indent="0" algn="l" rtl="0">
              <a:spcBef>
                <a:spcPts val="0"/>
              </a:spcBef>
              <a:spcAft>
                <a:spcPts val="0"/>
              </a:spcAft>
              <a:buNone/>
            </a:pPr>
            <a:r>
              <a:rPr lang="en"/>
              <a:t>  scale_color_manual(values = c("eos" = "#8E44AD",  </a:t>
            </a:r>
            <a:endParaRPr/>
          </a:p>
          <a:p>
            <a:pPr marL="0" lvl="0" indent="0" algn="l" rtl="0">
              <a:spcBef>
                <a:spcPts val="0"/>
              </a:spcBef>
              <a:spcAft>
                <a:spcPts val="0"/>
              </a:spcAft>
              <a:buNone/>
            </a:pPr>
            <a:r>
              <a:rPr lang="en"/>
              <a:t>                                "baso" = "#54B4D3",</a:t>
            </a:r>
            <a:endParaRPr/>
          </a:p>
          <a:p>
            <a:pPr marL="0" lvl="0" indent="0" algn="l" rtl="0">
              <a:spcBef>
                <a:spcPts val="0"/>
              </a:spcBef>
              <a:spcAft>
                <a:spcPts val="0"/>
              </a:spcAft>
              <a:buNone/>
            </a:pPr>
            <a:r>
              <a:rPr lang="en"/>
              <a:t>                                "mono" = "#896110",</a:t>
            </a:r>
            <a:endParaRPr/>
          </a:p>
          <a:p>
            <a:pPr marL="0" lvl="0" indent="0" algn="l" rtl="0">
              <a:spcBef>
                <a:spcPts val="0"/>
              </a:spcBef>
              <a:spcAft>
                <a:spcPts val="0"/>
              </a:spcAft>
              <a:buNone/>
            </a:pPr>
            <a:r>
              <a:rPr lang="en"/>
              <a:t>                                "lymph"="#1F7A6C")) +</a:t>
            </a:r>
            <a:endParaRPr/>
          </a:p>
          <a:p>
            <a:pPr marL="0" lvl="0" indent="0" algn="l" rtl="0">
              <a:spcBef>
                <a:spcPts val="0"/>
              </a:spcBef>
              <a:spcAft>
                <a:spcPts val="0"/>
              </a:spcAft>
              <a:buNone/>
            </a:pPr>
            <a:r>
              <a:rPr lang="en"/>
              <a:t>  theme_bw(base_size = 25) +</a:t>
            </a:r>
            <a:endParaRPr/>
          </a:p>
          <a:p>
            <a:pPr marL="0" lvl="0" indent="0" algn="l" rtl="0">
              <a:spcBef>
                <a:spcPts val="0"/>
              </a:spcBef>
              <a:spcAft>
                <a:spcPts val="0"/>
              </a:spcAft>
              <a:buNone/>
            </a:pPr>
            <a:r>
              <a:rPr lang="en"/>
              <a:t>  scale_y_continuous(limits = c(0,2.5)) +</a:t>
            </a:r>
            <a:endParaRPr/>
          </a:p>
          <a:p>
            <a:pPr marL="0" lvl="0" indent="0" algn="l" rtl="0">
              <a:spcBef>
                <a:spcPts val="0"/>
              </a:spcBef>
              <a:spcAft>
                <a:spcPts val="0"/>
              </a:spcAft>
              <a:buNone/>
            </a:pPr>
            <a:r>
              <a:rPr lang="en"/>
              <a:t>  scale_x_continuous(limits = c(-18,0), minor_breaks = -18:0, breaks = -6:0*3) +</a:t>
            </a:r>
            <a:endParaRPr/>
          </a:p>
          <a:p>
            <a:pPr marL="0" lvl="0" indent="0" algn="l" rtl="0">
              <a:spcBef>
                <a:spcPts val="0"/>
              </a:spcBef>
              <a:spcAft>
                <a:spcPts val="0"/>
              </a:spcAft>
              <a:buNone/>
            </a:pPr>
            <a:r>
              <a:rPr lang="en"/>
              <a:t>  labs(x="Months ago", y="Absolute count (x10^3)", color="Cell type", shape="Cell type")</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3d42fafb29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3d42fafb29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3d42fafb292_0_1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3d42fafb292_0_1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3d42fafb292_0_1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3d42fafb292_0_1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3d42fafb292_0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3d42fafb292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3bc793718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d3bc79371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3d42fafb292_0_1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3d42fafb292_0_1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3d42fafb292_0_1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3d42fafb292_0_1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3d42fafb292_0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3d42fafb292_0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 Historic and one month</a:t>
            </a:r>
            <a:endParaRPr/>
          </a:p>
          <a:p>
            <a:pPr marL="0" lvl="0" indent="0" algn="l" rtl="0">
              <a:spcBef>
                <a:spcPts val="0"/>
              </a:spcBef>
              <a:spcAft>
                <a:spcPts val="0"/>
              </a:spcAft>
              <a:buClr>
                <a:schemeClr val="dk1"/>
              </a:buClr>
              <a:buSzPts val="1100"/>
              <a:buFont typeface="Arial"/>
              <a:buNone/>
            </a:pPr>
            <a:r>
              <a:rPr lang="en"/>
              <a:t>df_CBC %&gt;%</a:t>
            </a:r>
            <a:endParaRPr/>
          </a:p>
          <a:p>
            <a:pPr marL="0" lvl="0" indent="0" algn="l" rtl="0">
              <a:spcBef>
                <a:spcPts val="0"/>
              </a:spcBef>
              <a:spcAft>
                <a:spcPts val="0"/>
              </a:spcAft>
              <a:buClr>
                <a:schemeClr val="dk1"/>
              </a:buClr>
              <a:buSzPts val="1100"/>
              <a:buFont typeface="Arial"/>
              <a:buNone/>
            </a:pPr>
            <a:r>
              <a:rPr lang="en"/>
              <a:t>  filter(type=="ABS") %&gt;%</a:t>
            </a:r>
            <a:endParaRPr/>
          </a:p>
          <a:p>
            <a:pPr marL="0" lvl="0" indent="0" algn="l" rtl="0">
              <a:spcBef>
                <a:spcPts val="0"/>
              </a:spcBef>
              <a:spcAft>
                <a:spcPts val="0"/>
              </a:spcAft>
              <a:buClr>
                <a:schemeClr val="dk1"/>
              </a:buClr>
              <a:buSzPts val="1100"/>
              <a:buFont typeface="Arial"/>
              <a:buNone/>
            </a:pPr>
            <a:r>
              <a:rPr lang="en"/>
              <a:t>  filter(component!="neut") %&gt;%</a:t>
            </a:r>
            <a:endParaRPr/>
          </a:p>
          <a:p>
            <a:pPr marL="0" lvl="0" indent="0" algn="l" rtl="0">
              <a:spcBef>
                <a:spcPts val="0"/>
              </a:spcBef>
              <a:spcAft>
                <a:spcPts val="0"/>
              </a:spcAft>
              <a:buClr>
                <a:schemeClr val="dk1"/>
              </a:buClr>
              <a:buSzPts val="1100"/>
              <a:buFont typeface="Arial"/>
              <a:buNone/>
            </a:pPr>
            <a:r>
              <a:rPr lang="en"/>
              <a:t>  filter(component %in% c("eos")) %&gt;%</a:t>
            </a:r>
            <a:endParaRPr/>
          </a:p>
          <a:p>
            <a:pPr marL="0" lvl="0" indent="0" algn="l" rtl="0">
              <a:spcBef>
                <a:spcPts val="0"/>
              </a:spcBef>
              <a:spcAft>
                <a:spcPts val="0"/>
              </a:spcAft>
              <a:buClr>
                <a:schemeClr val="dk1"/>
              </a:buClr>
              <a:buSzPts val="1100"/>
              <a:buFont typeface="Arial"/>
              <a:buNone/>
            </a:pPr>
            <a:r>
              <a:rPr lang="en"/>
              <a:t>  filter(!is.na(value)) %&gt;%</a:t>
            </a:r>
            <a:endParaRPr/>
          </a:p>
          <a:p>
            <a:pPr marL="0" lvl="0" indent="0" algn="l" rtl="0">
              <a:spcBef>
                <a:spcPts val="0"/>
              </a:spcBef>
              <a:spcAft>
                <a:spcPts val="0"/>
              </a:spcAft>
              <a:buClr>
                <a:schemeClr val="dk1"/>
              </a:buClr>
              <a:buSzPts val="1100"/>
              <a:buFont typeface="Arial"/>
              <a:buNone/>
            </a:pPr>
            <a:r>
              <a:rPr lang="en"/>
              <a:t>  mutate(month_rel = Date_rel / (365/12)) %&gt;%</a:t>
            </a:r>
            <a:endParaRPr/>
          </a:p>
          <a:p>
            <a:pPr marL="0" lvl="0" indent="0" algn="l" rtl="0">
              <a:spcBef>
                <a:spcPts val="0"/>
              </a:spcBef>
              <a:spcAft>
                <a:spcPts val="0"/>
              </a:spcAft>
              <a:buClr>
                <a:schemeClr val="dk1"/>
              </a:buClr>
              <a:buSzPts val="1100"/>
              <a:buFont typeface="Arial"/>
              <a:buNone/>
            </a:pPr>
            <a:r>
              <a:rPr lang="en"/>
              <a:t>  filter(month_rel&gt;=-18) %&gt;%</a:t>
            </a:r>
            <a:endParaRPr/>
          </a:p>
          <a:p>
            <a:pPr marL="0" lvl="0" indent="0" algn="l" rtl="0">
              <a:spcBef>
                <a:spcPts val="0"/>
              </a:spcBef>
              <a:spcAft>
                <a:spcPts val="0"/>
              </a:spcAft>
              <a:buClr>
                <a:schemeClr val="dk1"/>
              </a:buClr>
              <a:buSzPts val="1100"/>
              <a:buFont typeface="Arial"/>
              <a:buNone/>
            </a:pPr>
            <a:r>
              <a:rPr lang="en"/>
              <a:t>  filter(month_rel&lt;=1) %&gt;%</a:t>
            </a:r>
            <a:endParaRPr/>
          </a:p>
          <a:p>
            <a:pPr marL="0" lvl="0" indent="0" algn="l" rtl="0">
              <a:spcBef>
                <a:spcPts val="0"/>
              </a:spcBef>
              <a:spcAft>
                <a:spcPts val="0"/>
              </a:spcAft>
              <a:buClr>
                <a:schemeClr val="dk1"/>
              </a:buClr>
              <a:buSzPts val="1100"/>
              <a:buFont typeface="Arial"/>
              <a:buNone/>
            </a:pPr>
            <a:r>
              <a:rPr lang="en"/>
              <a:t>  ggplot(aes(x = month_rel)) +</a:t>
            </a:r>
            <a:endParaRPr/>
          </a:p>
          <a:p>
            <a:pPr marL="0" lvl="0" indent="0" algn="l" rtl="0">
              <a:spcBef>
                <a:spcPts val="0"/>
              </a:spcBef>
              <a:spcAft>
                <a:spcPts val="0"/>
              </a:spcAft>
              <a:buClr>
                <a:schemeClr val="dk1"/>
              </a:buClr>
              <a:buSzPts val="1100"/>
              <a:buFont typeface="Arial"/>
              <a:buNone/>
            </a:pPr>
            <a:r>
              <a:rPr lang="en"/>
              <a:t>  geom_hline(yintercept = .5, linetype="dashed", color="#DC4C64", linewidth = 1) +</a:t>
            </a:r>
            <a:endParaRPr/>
          </a:p>
          <a:p>
            <a:pPr marL="0" lvl="0" indent="0" algn="l" rtl="0">
              <a:spcBef>
                <a:spcPts val="0"/>
              </a:spcBef>
              <a:spcAft>
                <a:spcPts val="0"/>
              </a:spcAft>
              <a:buClr>
                <a:schemeClr val="dk1"/>
              </a:buClr>
              <a:buSzPts val="1100"/>
              <a:buFont typeface="Arial"/>
              <a:buNone/>
            </a:pPr>
            <a:r>
              <a:rPr lang="en"/>
              <a:t>  geom_jitter(aes(y=value, color=component, shape=component), alpha=.75) +</a:t>
            </a:r>
            <a:endParaRPr/>
          </a:p>
          <a:p>
            <a:pPr marL="0" lvl="0" indent="0" algn="l" rtl="0">
              <a:spcBef>
                <a:spcPts val="0"/>
              </a:spcBef>
              <a:spcAft>
                <a:spcPts val="0"/>
              </a:spcAft>
              <a:buClr>
                <a:schemeClr val="dk1"/>
              </a:buClr>
              <a:buSzPts val="1100"/>
              <a:buFont typeface="Arial"/>
              <a:buNone/>
            </a:pPr>
            <a:r>
              <a:rPr lang="en"/>
              <a:t>  # geom_line(aes(y=value, color=component)) +</a:t>
            </a:r>
            <a:endParaRPr/>
          </a:p>
          <a:p>
            <a:pPr marL="0" lvl="0" indent="0" algn="l" rtl="0">
              <a:spcBef>
                <a:spcPts val="0"/>
              </a:spcBef>
              <a:spcAft>
                <a:spcPts val="0"/>
              </a:spcAft>
              <a:buClr>
                <a:schemeClr val="dk1"/>
              </a:buClr>
              <a:buSzPts val="1100"/>
              <a:buFont typeface="Arial"/>
              <a:buNone/>
            </a:pPr>
            <a:r>
              <a:rPr lang="en"/>
              <a:t>  geom_smooth(aes(y=value, color=component),se = F, span=.2)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 scale_color_manual(values = c("eos" = "#DC4C64",  </a:t>
            </a:r>
            <a:endParaRPr/>
          </a:p>
          <a:p>
            <a:pPr marL="0" lvl="0" indent="0" algn="l" rtl="0">
              <a:spcBef>
                <a:spcPts val="0"/>
              </a:spcBef>
              <a:spcAft>
                <a:spcPts val="0"/>
              </a:spcAft>
              <a:buClr>
                <a:schemeClr val="dk1"/>
              </a:buClr>
              <a:buSzPts val="1100"/>
              <a:buFont typeface="Arial"/>
              <a:buNone/>
            </a:pPr>
            <a:r>
              <a:rPr lang="en"/>
              <a:t>  #                               "baso" = "#2C3E50",</a:t>
            </a:r>
            <a:endParaRPr/>
          </a:p>
          <a:p>
            <a:pPr marL="0" lvl="0" indent="0" algn="l" rtl="0">
              <a:spcBef>
                <a:spcPts val="0"/>
              </a:spcBef>
              <a:spcAft>
                <a:spcPts val="0"/>
              </a:spcAft>
              <a:buClr>
                <a:schemeClr val="dk1"/>
              </a:buClr>
              <a:buSzPts val="1100"/>
              <a:buFont typeface="Arial"/>
              <a:buNone/>
            </a:pPr>
            <a:r>
              <a:rPr lang="en"/>
              <a:t>  #                               "mono" = "#0c622e",</a:t>
            </a:r>
            <a:endParaRPr/>
          </a:p>
          <a:p>
            <a:pPr marL="0" lvl="0" indent="0" algn="l" rtl="0">
              <a:spcBef>
                <a:spcPts val="0"/>
              </a:spcBef>
              <a:spcAft>
                <a:spcPts val="0"/>
              </a:spcAft>
              <a:buClr>
                <a:schemeClr val="dk1"/>
              </a:buClr>
              <a:buSzPts val="1100"/>
              <a:buFont typeface="Arial"/>
              <a:buNone/>
            </a:pPr>
            <a:r>
              <a:rPr lang="en"/>
              <a:t>  #                               "lymph"="#2f5aa2")) +</a:t>
            </a:r>
            <a:endParaRPr/>
          </a:p>
          <a:p>
            <a:pPr marL="0" lvl="0" indent="0" algn="l" rtl="0">
              <a:spcBef>
                <a:spcPts val="0"/>
              </a:spcBef>
              <a:spcAft>
                <a:spcPts val="0"/>
              </a:spcAft>
              <a:buClr>
                <a:schemeClr val="dk1"/>
              </a:buClr>
              <a:buSzPts val="1100"/>
              <a:buFont typeface="Arial"/>
              <a:buNone/>
            </a:pPr>
            <a:r>
              <a:rPr lang="en"/>
              <a:t>  scale_color_manual(values = c("eos" = "#8E44AD",  </a:t>
            </a:r>
            <a:endParaRPr/>
          </a:p>
          <a:p>
            <a:pPr marL="0" lvl="0" indent="0" algn="l" rtl="0">
              <a:spcBef>
                <a:spcPts val="0"/>
              </a:spcBef>
              <a:spcAft>
                <a:spcPts val="0"/>
              </a:spcAft>
              <a:buClr>
                <a:schemeClr val="dk1"/>
              </a:buClr>
              <a:buSzPts val="1100"/>
              <a:buFont typeface="Arial"/>
              <a:buNone/>
            </a:pPr>
            <a:r>
              <a:rPr lang="en"/>
              <a:t>                                "baso" = "#54B4D3",</a:t>
            </a:r>
            <a:endParaRPr/>
          </a:p>
          <a:p>
            <a:pPr marL="0" lvl="0" indent="0" algn="l" rtl="0">
              <a:spcBef>
                <a:spcPts val="0"/>
              </a:spcBef>
              <a:spcAft>
                <a:spcPts val="0"/>
              </a:spcAft>
              <a:buClr>
                <a:schemeClr val="dk1"/>
              </a:buClr>
              <a:buSzPts val="1100"/>
              <a:buFont typeface="Arial"/>
              <a:buNone/>
            </a:pPr>
            <a:r>
              <a:rPr lang="en"/>
              <a:t>                                "mono" = "#896110",</a:t>
            </a:r>
            <a:endParaRPr/>
          </a:p>
          <a:p>
            <a:pPr marL="0" lvl="0" indent="0" algn="l" rtl="0">
              <a:spcBef>
                <a:spcPts val="0"/>
              </a:spcBef>
              <a:spcAft>
                <a:spcPts val="0"/>
              </a:spcAft>
              <a:buClr>
                <a:schemeClr val="dk1"/>
              </a:buClr>
              <a:buSzPts val="1100"/>
              <a:buFont typeface="Arial"/>
              <a:buNone/>
            </a:pPr>
            <a:r>
              <a:rPr lang="en"/>
              <a:t>                                "lymph"="#1F7A6C")) +</a:t>
            </a:r>
            <a:endParaRPr/>
          </a:p>
          <a:p>
            <a:pPr marL="0" lvl="0" indent="0" algn="l" rtl="0">
              <a:spcBef>
                <a:spcPts val="0"/>
              </a:spcBef>
              <a:spcAft>
                <a:spcPts val="0"/>
              </a:spcAft>
              <a:buClr>
                <a:schemeClr val="dk1"/>
              </a:buClr>
              <a:buSzPts val="1100"/>
              <a:buFont typeface="Arial"/>
              <a:buNone/>
            </a:pPr>
            <a:r>
              <a:rPr lang="en"/>
              <a:t>  theme_bw(base_size = 25) +</a:t>
            </a:r>
            <a:endParaRPr/>
          </a:p>
          <a:p>
            <a:pPr marL="0" lvl="0" indent="0" algn="l" rtl="0">
              <a:spcBef>
                <a:spcPts val="0"/>
              </a:spcBef>
              <a:spcAft>
                <a:spcPts val="0"/>
              </a:spcAft>
              <a:buClr>
                <a:schemeClr val="dk1"/>
              </a:buClr>
              <a:buSzPts val="1100"/>
              <a:buFont typeface="Arial"/>
              <a:buNone/>
            </a:pPr>
            <a:r>
              <a:rPr lang="en"/>
              <a:t>  scale_y_continuous(limits = c(0,2.5)) +</a:t>
            </a:r>
            <a:endParaRPr/>
          </a:p>
          <a:p>
            <a:pPr marL="0" lvl="0" indent="0" algn="l" rtl="0">
              <a:spcBef>
                <a:spcPts val="0"/>
              </a:spcBef>
              <a:spcAft>
                <a:spcPts val="0"/>
              </a:spcAft>
              <a:buClr>
                <a:schemeClr val="dk1"/>
              </a:buClr>
              <a:buSzPts val="1100"/>
              <a:buFont typeface="Arial"/>
              <a:buNone/>
            </a:pPr>
            <a:r>
              <a:rPr lang="en"/>
              <a:t>  scale_x_continuous(limits = c(-18,1), minor_breaks = -18:1, breaks = -6:0*3) +</a:t>
            </a:r>
            <a:endParaRPr/>
          </a:p>
          <a:p>
            <a:pPr marL="0" lvl="0" indent="0" algn="l" rtl="0">
              <a:spcBef>
                <a:spcPts val="0"/>
              </a:spcBef>
              <a:spcAft>
                <a:spcPts val="0"/>
              </a:spcAft>
              <a:buClr>
                <a:schemeClr val="dk1"/>
              </a:buClr>
              <a:buSzPts val="1100"/>
              <a:buFont typeface="Arial"/>
              <a:buNone/>
            </a:pPr>
            <a:r>
              <a:rPr lang="en"/>
              <a:t>  guides(color="none", shape="none") +</a:t>
            </a:r>
            <a:endParaRPr/>
          </a:p>
          <a:p>
            <a:pPr marL="0" lvl="0" indent="0" algn="l" rtl="0">
              <a:spcBef>
                <a:spcPts val="0"/>
              </a:spcBef>
              <a:spcAft>
                <a:spcPts val="0"/>
              </a:spcAft>
              <a:buNone/>
            </a:pPr>
            <a:r>
              <a:rPr lang="en"/>
              <a:t>  labs(x="Months ago", y="Absolute count (x10^3)", color="Cell type", shape="Cell type")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3d6827aa257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3d6827aa257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g3d6827aa257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8" name="Google Shape;1788;g3d6827aa257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3d6827aa257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3d6827aa257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3d6827aa257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3d6827aa257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3d6827aa257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3d6827aa257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3d6827aa257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3d6827aa257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3d6827aa257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3d6827aa257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reamline2"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80"/>
        <p:cNvGrpSpPr/>
        <p:nvPr/>
      </p:nvGrpSpPr>
      <p:grpSpPr>
        <a:xfrm>
          <a:off x="0" y="0"/>
          <a:ext cx="0" cy="0"/>
          <a:chOff x="0" y="0"/>
          <a:chExt cx="0" cy="0"/>
        </a:xfrm>
      </p:grpSpPr>
      <p:grpSp>
        <p:nvGrpSpPr>
          <p:cNvPr id="81" name="Google Shape;81;p12"/>
          <p:cNvGrpSpPr/>
          <p:nvPr/>
        </p:nvGrpSpPr>
        <p:grpSpPr>
          <a:xfrm>
            <a:off x="830392" y="4169130"/>
            <a:ext cx="745763" cy="45826"/>
            <a:chOff x="4580561" y="2589004"/>
            <a:chExt cx="1064464" cy="25200"/>
          </a:xfrm>
        </p:grpSpPr>
        <p:sp>
          <p:nvSpPr>
            <p:cNvPr id="82" name="Google Shape;82;p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2"/>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5" name="Google Shape;85;p12"/>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86" name="Google Shape;86;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g3d56c1c2498_6_0)">
  <p:cSld name="Title and body (g3d56c1c2498_6_0)">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91" name="Google Shape;91;p14"/>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2" name="Google Shape;92;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g3d56c1c2498_15_0)">
  <p:cSld name="Title and body (g3d56c1c2498_15_0)">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95" name="Google Shape;95;p15"/>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6" name="Google Shape;96;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g3d56c1c2498_23_0)">
  <p:cSld name="Title and body (g3d56c1c2498_23_0)">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99" name="Google Shape;99;p16"/>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0" name="Google Shape;100;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g3d58ac0c05b_8_0)">
  <p:cSld name="Title and body (g3d58ac0c05b_8_0)">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103" name="Google Shape;103;p1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4" name="Google Shape;104;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g3d59e2b3672_16_0)">
  <p:cSld name="Title and two columns (g3d59e2b3672_16_0)">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107" name="Google Shape;107;p18"/>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8" name="Google Shape;108;p18"/>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9" name="Google Shape;109;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g3d5f2d2ca98_7_0)">
  <p:cSld name="Title and body (g3d5f2d2ca98_7_0)">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112" name="Google Shape;112;p1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3" name="Google Shape;113;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g3d6827aa257_8_0)">
  <p:cSld name="Title and body (g3d6827aa257_8_0)">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116" name="Google Shape;116;p2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7" name="Google Shape;117;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6328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0959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entimeter question">
  <p:cSld name="SECTION_TITLE_AND_DESCRIPTION_1">
    <p:spTree>
      <p:nvGrpSpPr>
        <p:cNvPr id="1" name="Shape 70"/>
        <p:cNvGrpSpPr/>
        <p:nvPr/>
      </p:nvGrpSpPr>
      <p:grpSpPr>
        <a:xfrm>
          <a:off x="0" y="0"/>
          <a:ext cx="0" cy="0"/>
          <a:chOff x="0" y="0"/>
          <a:chExt cx="0" cy="0"/>
        </a:xfrm>
      </p:grpSpPr>
      <p:sp>
        <p:nvSpPr>
          <p:cNvPr id="71" name="Google Shape;71;p10"/>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600"/>
              <a:buNone/>
              <a:defRPr sz="2600">
                <a:solidFill>
                  <a:schemeClr val="lt1"/>
                </a:solidFill>
              </a:defRPr>
            </a:lvl1pPr>
            <a:lvl2pPr lvl="1">
              <a:spcBef>
                <a:spcPts val="0"/>
              </a:spcBef>
              <a:spcAft>
                <a:spcPts val="0"/>
              </a:spcAft>
              <a:buClr>
                <a:schemeClr val="lt1"/>
              </a:buClr>
              <a:buSzPts val="2600"/>
              <a:buNone/>
              <a:defRPr sz="2600">
                <a:solidFill>
                  <a:schemeClr val="lt1"/>
                </a:solidFill>
              </a:defRPr>
            </a:lvl2pPr>
            <a:lvl3pPr lvl="2">
              <a:spcBef>
                <a:spcPts val="0"/>
              </a:spcBef>
              <a:spcAft>
                <a:spcPts val="0"/>
              </a:spcAft>
              <a:buClr>
                <a:schemeClr val="lt1"/>
              </a:buClr>
              <a:buSzPts val="2600"/>
              <a:buNone/>
              <a:defRPr sz="2600">
                <a:solidFill>
                  <a:schemeClr val="lt1"/>
                </a:solidFill>
              </a:defRPr>
            </a:lvl3pPr>
            <a:lvl4pPr lvl="3">
              <a:spcBef>
                <a:spcPts val="0"/>
              </a:spcBef>
              <a:spcAft>
                <a:spcPts val="0"/>
              </a:spcAft>
              <a:buClr>
                <a:schemeClr val="lt1"/>
              </a:buClr>
              <a:buSzPts val="2600"/>
              <a:buNone/>
              <a:defRPr sz="2600">
                <a:solidFill>
                  <a:schemeClr val="lt1"/>
                </a:solidFill>
              </a:defRPr>
            </a:lvl4pPr>
            <a:lvl5pPr lvl="4">
              <a:spcBef>
                <a:spcPts val="0"/>
              </a:spcBef>
              <a:spcAft>
                <a:spcPts val="0"/>
              </a:spcAft>
              <a:buClr>
                <a:schemeClr val="lt1"/>
              </a:buClr>
              <a:buSzPts val="2600"/>
              <a:buNone/>
              <a:defRPr sz="2600">
                <a:solidFill>
                  <a:schemeClr val="lt1"/>
                </a:solidFill>
              </a:defRPr>
            </a:lvl5pPr>
            <a:lvl6pPr lvl="5">
              <a:spcBef>
                <a:spcPts val="0"/>
              </a:spcBef>
              <a:spcAft>
                <a:spcPts val="0"/>
              </a:spcAft>
              <a:buClr>
                <a:schemeClr val="lt1"/>
              </a:buClr>
              <a:buSzPts val="2600"/>
              <a:buNone/>
              <a:defRPr sz="2600">
                <a:solidFill>
                  <a:schemeClr val="lt1"/>
                </a:solidFill>
              </a:defRPr>
            </a:lvl6pPr>
            <a:lvl7pPr lvl="6">
              <a:spcBef>
                <a:spcPts val="0"/>
              </a:spcBef>
              <a:spcAft>
                <a:spcPts val="0"/>
              </a:spcAft>
              <a:buClr>
                <a:schemeClr val="lt1"/>
              </a:buClr>
              <a:buSzPts val="2600"/>
              <a:buNone/>
              <a:defRPr sz="2600">
                <a:solidFill>
                  <a:schemeClr val="lt1"/>
                </a:solidFill>
              </a:defRPr>
            </a:lvl7pPr>
            <a:lvl8pPr lvl="7">
              <a:spcBef>
                <a:spcPts val="0"/>
              </a:spcBef>
              <a:spcAft>
                <a:spcPts val="0"/>
              </a:spcAft>
              <a:buClr>
                <a:schemeClr val="lt1"/>
              </a:buClr>
              <a:buSzPts val="2600"/>
              <a:buNone/>
              <a:defRPr sz="2600">
                <a:solidFill>
                  <a:schemeClr val="lt1"/>
                </a:solidFill>
              </a:defRPr>
            </a:lvl8pPr>
            <a:lvl9pPr lvl="8">
              <a:spcBef>
                <a:spcPts val="0"/>
              </a:spcBef>
              <a:spcAft>
                <a:spcPts val="0"/>
              </a:spcAft>
              <a:buClr>
                <a:schemeClr val="lt1"/>
              </a:buClr>
              <a:buSzPts val="2600"/>
              <a:buNone/>
              <a:defRPr sz="2600">
                <a:solidFill>
                  <a:schemeClr val="lt1"/>
                </a:solidFill>
              </a:defRPr>
            </a:lvl9pPr>
          </a:lstStyle>
          <a:p>
            <a:endParaRPr/>
          </a:p>
        </p:txBody>
      </p:sp>
      <p:sp>
        <p:nvSpPr>
          <p:cNvPr id="73" name="Google Shape;73;p10"/>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4" name="Google Shape;7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4787088" y="-1"/>
            <a:ext cx="4148674" cy="1594650"/>
          </a:xfrm>
          <a:prstGeom prst="rect">
            <a:avLst/>
          </a:prstGeom>
          <a:noFill/>
          <a:ln>
            <a:noFill/>
          </a:ln>
        </p:spPr>
      </p:pic>
      <p:sp>
        <p:nvSpPr>
          <p:cNvPr id="76" name="Google Shape;76;p10"/>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Open Sans"/>
              <a:buChar char="●"/>
              <a:defRPr sz="1300">
                <a:solidFill>
                  <a:schemeClr val="dk2"/>
                </a:solidFill>
                <a:latin typeface="Open Sans"/>
                <a:ea typeface="Open Sans"/>
                <a:cs typeface="Open Sans"/>
                <a:sym typeface="Open Sans"/>
              </a:defRPr>
            </a:lvl1pPr>
            <a:lvl2pPr marL="914400" lvl="1"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marL="1371600" lvl="2"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marL="1828800" lvl="3"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marL="2286000" lvl="4"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marL="2743200" lvl="5"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marL="3200400" lvl="6"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marL="3657600" lvl="7"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marL="4114800" lvl="8"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hyperlink" Target="https://www.nasa.gov/image-detail/artemis-ii-launch-11/"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hyperlink" Target="https://pubmed.ncbi.nlm.nih.gov/14569419"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hyperlink" Target="https://pubmed.ncbi.nlm.nih.gov/14569419"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pubmed.ncbi.nlm.nih.gov/14569419"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04.xml.rels><?xml version="1.0" encoding="UTF-8" standalone="yes"?>
<Relationships xmlns="http://schemas.openxmlformats.org/package/2006/relationships"><Relationship Id="rId3" Type="http://schemas.openxmlformats.org/officeDocument/2006/relationships/hyperlink" Target="https://pubmed.ncbi.nlm.nih.gov/14569419"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hyperlink" Target="https://pubmed.ncbi.nlm.nih.gov/14569419"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07.xml.rels><?xml version="1.0" encoding="UTF-8" standalone="yes"?>
<Relationships xmlns="http://schemas.openxmlformats.org/package/2006/relationships"><Relationship Id="rId3" Type="http://schemas.openxmlformats.org/officeDocument/2006/relationships/hyperlink" Target="https://pubmed.ncbi.nlm.nih.gov/14569419"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0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pubmed.ncbi.nlm.nih.gov/14569419"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hyperlink" Target="https://pubmed.ncbi.nlm.nih.gov/1456941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14.xml"/><Relationship Id="rId1" Type="http://schemas.openxmlformats.org/officeDocument/2006/relationships/slideLayout" Target="../slideLayouts/slideLayout13.xml"/><Relationship Id="rId5" Type="http://schemas.openxmlformats.org/officeDocument/2006/relationships/hyperlink" Target="https://www.nasa.gov/video-detail/cmasaw1-20260402015754-3/" TargetMode="External"/><Relationship Id="rId4" Type="http://schemas.openxmlformats.org/officeDocument/2006/relationships/image" Target="../media/image52.gif"/></Relationships>
</file>

<file path=ppt/slides/_rels/slide115.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15.xml"/><Relationship Id="rId1" Type="http://schemas.openxmlformats.org/officeDocument/2006/relationships/slideLayout" Target="../slideLayouts/slideLayout13.xml"/><Relationship Id="rId5" Type="http://schemas.openxmlformats.org/officeDocument/2006/relationships/hyperlink" Target="https://www.nasa.gov/video-detail/cmasaw1-20260402015754-3/" TargetMode="External"/><Relationship Id="rId4" Type="http://schemas.openxmlformats.org/officeDocument/2006/relationships/image" Target="../media/image52.gif"/></Relationships>
</file>

<file path=ppt/slides/_rels/slide116.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hyperlink" Target="https://pubmed.ncbi.nlm.nih.gov/23658630/"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7.xml"/><Relationship Id="rId1" Type="http://schemas.openxmlformats.org/officeDocument/2006/relationships/slideLayout" Target="../slideLayouts/slideLayout12.xml"/><Relationship Id="rId6" Type="http://schemas.openxmlformats.org/officeDocument/2006/relationships/hyperlink" Target="https://pubmed.ncbi.nlm.nih.gov/23658630/"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1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8.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9.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hyperlink" Target="https://www.nasa.gov/image-detail/artemis-ii-recovery-33/"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0.xml"/><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2.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5.xml"/><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hyperlink" Target="https://pubmed.ncbi.nlm.nih.gov/41106900"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6.xml"/><Relationship Id="rId1" Type="http://schemas.openxmlformats.org/officeDocument/2006/relationships/slideLayout" Target="../slideLayouts/slideLayout12.xml"/><Relationship Id="rId5" Type="http://schemas.openxmlformats.org/officeDocument/2006/relationships/hyperlink" Target="https://www.nasa.gov/image-detail/amf-art002e012489/" TargetMode="External"/><Relationship Id="rId4" Type="http://schemas.openxmlformats.org/officeDocument/2006/relationships/image" Target="../media/image66.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5.xml"/><Relationship Id="rId1" Type="http://schemas.openxmlformats.org/officeDocument/2006/relationships/slideLayout" Target="../slideLayouts/slideLayout4.xml"/><Relationship Id="rId4" Type="http://schemas.openxmlformats.org/officeDocument/2006/relationships/hyperlink" Target="https://pubmed.ncbi.nlm.nih.gov/26251622"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6.xml"/><Relationship Id="rId1" Type="http://schemas.openxmlformats.org/officeDocument/2006/relationships/slideLayout" Target="../slideLayouts/slideLayout4.xml"/><Relationship Id="rId4" Type="http://schemas.openxmlformats.org/officeDocument/2006/relationships/hyperlink" Target="https://pubmed.ncbi.nlm.nih.gov/26251622"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48.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49.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7" Type="http://schemas.openxmlformats.org/officeDocument/2006/relationships/hyperlink" Target="https://pubmed.ncbi.nlm.nih.gov/25006354" TargetMode="External"/><Relationship Id="rId2" Type="http://schemas.openxmlformats.org/officeDocument/2006/relationships/notesSlide" Target="../notesSlides/notesSlide149.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0.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pubmed.ncbi.nlm.nih.gov/25006354"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pubmed.ncbi.nlm.nih.gov/25006354"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pubmed.ncbi.nlm.nih.gov/25006354"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hyperlink" Target="https://pubmed.ncbi.nlm.nih.gov/24283929"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hyperlink" Target="https://pubmed.ncbi.nlm.nih.gov/24283929"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pubmed.ncbi.nlm.nih.gov/24283929"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7" Type="http://schemas.openxmlformats.org/officeDocument/2006/relationships/image" Target="../media/image77.png"/><Relationship Id="rId2" Type="http://schemas.openxmlformats.org/officeDocument/2006/relationships/notesSlide" Target="../notesSlides/notesSlide156.xml"/><Relationship Id="rId1" Type="http://schemas.openxmlformats.org/officeDocument/2006/relationships/slideLayout" Target="../slideLayouts/slideLayout4.xml"/><Relationship Id="rId6" Type="http://schemas.openxmlformats.org/officeDocument/2006/relationships/hyperlink" Target="https://pubmed.ncbi.nlm.nih.gov/24283929" TargetMode="External"/><Relationship Id="rId5" Type="http://schemas.openxmlformats.org/officeDocument/2006/relationships/hyperlink" Target="https://pubmed.ncbi.nlm.nih.gov/25006354" TargetMode="External"/><Relationship Id="rId4" Type="http://schemas.openxmlformats.org/officeDocument/2006/relationships/image" Target="../media/image76.png"/></Relationships>
</file>

<file path=ppt/slides/_rels/slide1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pubmed.ncbi.nlm.nih.gov/26251622" TargetMode="External"/><Relationship Id="rId7" Type="http://schemas.openxmlformats.org/officeDocument/2006/relationships/image" Target="../media/image77.png"/><Relationship Id="rId2" Type="http://schemas.openxmlformats.org/officeDocument/2006/relationships/notesSlide" Target="../notesSlides/notesSlide157.xml"/><Relationship Id="rId1" Type="http://schemas.openxmlformats.org/officeDocument/2006/relationships/slideLayout" Target="../slideLayouts/slideLayout4.xml"/><Relationship Id="rId6" Type="http://schemas.openxmlformats.org/officeDocument/2006/relationships/hyperlink" Target="https://pubmed.ncbi.nlm.nih.gov/24283929" TargetMode="External"/><Relationship Id="rId5" Type="http://schemas.openxmlformats.org/officeDocument/2006/relationships/hyperlink" Target="https://pubmed.ncbi.nlm.nih.gov/25006354" TargetMode="External"/><Relationship Id="rId4" Type="http://schemas.openxmlformats.org/officeDocument/2006/relationships/image" Target="../media/image76.png"/></Relationships>
</file>

<file path=ppt/slides/_rels/slide158.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59.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5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61.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61.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62.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s://www.hunterratliff1.com/talk/" TargetMode="External"/><Relationship Id="rId2" Type="http://schemas.openxmlformats.org/officeDocument/2006/relationships/notesSlide" Target="../notesSlides/notesSlide164.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106.xml"/><Relationship Id="rId18" Type="http://schemas.openxmlformats.org/officeDocument/2006/relationships/slide" Target="slide149.xml"/><Relationship Id="rId3" Type="http://schemas.openxmlformats.org/officeDocument/2006/relationships/slide" Target="slide3.xml"/><Relationship Id="rId21" Type="http://schemas.openxmlformats.org/officeDocument/2006/relationships/slide" Target="slide164.xml"/><Relationship Id="rId7" Type="http://schemas.openxmlformats.org/officeDocument/2006/relationships/slide" Target="slide46.xml"/><Relationship Id="rId12" Type="http://schemas.openxmlformats.org/officeDocument/2006/relationships/slide" Target="slide100.xml"/><Relationship Id="rId17" Type="http://schemas.openxmlformats.org/officeDocument/2006/relationships/slide" Target="slide143.xml"/><Relationship Id="rId2" Type="http://schemas.openxmlformats.org/officeDocument/2006/relationships/notesSlide" Target="../notesSlides/notesSlide2.xml"/><Relationship Id="rId16" Type="http://schemas.openxmlformats.org/officeDocument/2006/relationships/slide" Target="slide136.xml"/><Relationship Id="rId20" Type="http://schemas.openxmlformats.org/officeDocument/2006/relationships/slide" Target="slide161.xml"/><Relationship Id="rId1" Type="http://schemas.openxmlformats.org/officeDocument/2006/relationships/slideLayout" Target="../slideLayouts/slideLayout4.xml"/><Relationship Id="rId6" Type="http://schemas.openxmlformats.org/officeDocument/2006/relationships/slide" Target="slide43.xml"/><Relationship Id="rId11" Type="http://schemas.openxmlformats.org/officeDocument/2006/relationships/slide" Target="slide93.xml"/><Relationship Id="rId5" Type="http://schemas.openxmlformats.org/officeDocument/2006/relationships/slide" Target="slide37.xml"/><Relationship Id="rId15" Type="http://schemas.openxmlformats.org/officeDocument/2006/relationships/slide" Target="slide119.xml"/><Relationship Id="rId10" Type="http://schemas.openxmlformats.org/officeDocument/2006/relationships/slide" Target="slide84.xml"/><Relationship Id="rId19" Type="http://schemas.openxmlformats.org/officeDocument/2006/relationships/slide" Target="slide154.xml"/><Relationship Id="rId4" Type="http://schemas.openxmlformats.org/officeDocument/2006/relationships/slide" Target="slide32.xml"/><Relationship Id="rId9" Type="http://schemas.openxmlformats.org/officeDocument/2006/relationships/slide" Target="slide71.xml"/><Relationship Id="rId14" Type="http://schemas.openxmlformats.org/officeDocument/2006/relationships/slide" Target="slide11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nasa.gov/image-detail/artemis-ii-launch-2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www.utmb.edu/spph/aerospace-medicine/hom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www.hunterratliff1.com/publication/nasa-inflammation-poster/"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pubmed.ncbi.nlm.nih.gov/36611835" TargetMode="External"/><Relationship Id="rId4" Type="http://schemas.openxmlformats.org/officeDocument/2006/relationships/hyperlink" Target="https://www.hunterratliff1.com/publication/nasa-inflammation-poste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3" Type="http://schemas.openxmlformats.org/officeDocument/2006/relationships/hyperlink" Target="https://pubmed.ncbi.nlm.nih.gov/26251622"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www.nasa.gov/image-detail/artemis-ii-recovery-33/"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hyperlink" Target="https://www.nasa.gov/image-detail/amf-art002e008486/"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hyperlink" Target="https://www.nasa.gov/image-detail/amf-art002e009289/"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3800" b="1">
                <a:solidFill>
                  <a:srgbClr val="1A1A1A"/>
                </a:solidFill>
                <a:latin typeface="Raleway"/>
                <a:ea typeface="Raleway"/>
                <a:cs typeface="Raleway"/>
                <a:sym typeface="Raleway"/>
              </a:rPr>
              <a:t>MARS is calling</a:t>
            </a:r>
            <a:endParaRPr sz="3800" b="1">
              <a:solidFill>
                <a:srgbClr val="1A1A1A"/>
              </a:solidFill>
              <a:latin typeface="Raleway"/>
              <a:ea typeface="Raleway"/>
              <a:cs typeface="Raleway"/>
              <a:sym typeface="Raleway"/>
            </a:endParaRPr>
          </a:p>
        </p:txBody>
      </p:sp>
      <p:sp>
        <p:nvSpPr>
          <p:cNvPr id="123" name="Google Shape;123;p21"/>
          <p:cNvSpPr txBox="1"/>
          <p:nvPr/>
        </p:nvSpPr>
        <p:spPr>
          <a:xfrm>
            <a:off x="729625" y="2987150"/>
            <a:ext cx="7688100" cy="1314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600" b="1">
                <a:solidFill>
                  <a:srgbClr val="1A1A1A"/>
                </a:solidFill>
                <a:latin typeface="Open Sans"/>
                <a:ea typeface="Open Sans"/>
                <a:cs typeface="Open Sans"/>
                <a:sym typeface="Open Sans"/>
              </a:rPr>
              <a:t>CLINID conference</a:t>
            </a:r>
            <a:endParaRPr sz="1600" b="1">
              <a:solidFill>
                <a:srgbClr val="1A1A1A"/>
              </a:solidFill>
              <a:latin typeface="Open Sans"/>
              <a:ea typeface="Open Sans"/>
              <a:cs typeface="Open Sans"/>
              <a:sym typeface="Open Sans"/>
            </a:endParaRPr>
          </a:p>
          <a:p>
            <a:pPr marL="0" lvl="0" indent="0" algn="l" rtl="0">
              <a:spcBef>
                <a:spcPts val="0"/>
              </a:spcBef>
              <a:spcAft>
                <a:spcPts val="0"/>
              </a:spcAft>
              <a:buNone/>
            </a:pPr>
            <a:r>
              <a:rPr lang="en" sz="1600">
                <a:solidFill>
                  <a:srgbClr val="1A1A1A"/>
                </a:solidFill>
                <a:latin typeface="Open Sans"/>
                <a:ea typeface="Open Sans"/>
                <a:cs typeface="Open Sans"/>
                <a:sym typeface="Open Sans"/>
              </a:rPr>
              <a:t>Hunter Ratliff</a:t>
            </a:r>
            <a:endParaRPr sz="1600">
              <a:solidFill>
                <a:srgbClr val="1A1A1A"/>
              </a:solidFill>
              <a:latin typeface="Open Sans"/>
              <a:ea typeface="Open Sans"/>
              <a:cs typeface="Open Sans"/>
              <a:sym typeface="Open Sans"/>
            </a:endParaRPr>
          </a:p>
          <a:p>
            <a:pPr marL="0" lvl="0" indent="0" algn="l" rtl="0">
              <a:spcBef>
                <a:spcPts val="0"/>
              </a:spcBef>
              <a:spcAft>
                <a:spcPts val="0"/>
              </a:spcAft>
              <a:buNone/>
            </a:pPr>
            <a:r>
              <a:rPr lang="en" sz="1600">
                <a:solidFill>
                  <a:srgbClr val="1A1A1A"/>
                </a:solidFill>
                <a:latin typeface="Open Sans"/>
                <a:ea typeface="Open Sans"/>
                <a:cs typeface="Open Sans"/>
                <a:sym typeface="Open Sans"/>
              </a:rPr>
              <a:t>04/16/2025</a:t>
            </a:r>
            <a:endParaRPr sz="1600">
              <a:solidFill>
                <a:srgbClr val="1A1A1A"/>
              </a:solidFill>
              <a:latin typeface="Open Sans"/>
              <a:ea typeface="Open Sans"/>
              <a:cs typeface="Open Sans"/>
              <a:sym typeface="Open Sans"/>
            </a:endParaRPr>
          </a:p>
          <a:p>
            <a:pPr marL="0" lvl="0" indent="0" algn="l" rtl="0">
              <a:spcBef>
                <a:spcPts val="0"/>
              </a:spcBef>
              <a:spcAft>
                <a:spcPts val="0"/>
              </a:spcAft>
              <a:buNone/>
            </a:pPr>
            <a:endParaRPr sz="1600" i="1">
              <a:solidFill>
                <a:srgbClr val="858585"/>
              </a:solidFill>
              <a:latin typeface="Open Sans"/>
              <a:ea typeface="Open Sans"/>
              <a:cs typeface="Open Sans"/>
              <a:sym typeface="Open Sans"/>
            </a:endParaRPr>
          </a:p>
          <a:p>
            <a:pPr marL="0" lvl="0" indent="0" algn="l" rtl="0">
              <a:spcBef>
                <a:spcPts val="0"/>
              </a:spcBef>
              <a:spcAft>
                <a:spcPts val="0"/>
              </a:spcAft>
              <a:buNone/>
            </a:pPr>
            <a:r>
              <a:rPr lang="en" sz="1600" i="1">
                <a:solidFill>
                  <a:srgbClr val="858585"/>
                </a:solidFill>
                <a:latin typeface="Open Sans"/>
                <a:ea typeface="Open Sans"/>
                <a:cs typeface="Open Sans"/>
                <a:sym typeface="Open Sans"/>
              </a:rPr>
              <a:t>Ages, dates, and other identifying information may have been changed</a:t>
            </a:r>
            <a:endParaRPr sz="1600" i="1">
              <a:solidFill>
                <a:srgbClr val="858585"/>
              </a:solidFill>
              <a:latin typeface="Open Sans"/>
              <a:ea typeface="Open Sans"/>
              <a:cs typeface="Open Sans"/>
              <a:sym typeface="Open Sans"/>
            </a:endParaRPr>
          </a:p>
          <a:p>
            <a:pPr marL="0" lvl="0" indent="0" algn="l" rtl="0">
              <a:spcBef>
                <a:spcPts val="0"/>
              </a:spcBef>
              <a:spcAft>
                <a:spcPts val="0"/>
              </a:spcAft>
              <a:buNone/>
            </a:pPr>
            <a:r>
              <a:rPr lang="en" sz="1600" i="1">
                <a:solidFill>
                  <a:srgbClr val="858585"/>
                </a:solidFill>
                <a:latin typeface="Open Sans"/>
                <a:ea typeface="Open Sans"/>
                <a:cs typeface="Open Sans"/>
                <a:sym typeface="Open Sans"/>
              </a:rPr>
              <a:t>I have no conflict of interest in relation to this presentation</a:t>
            </a:r>
            <a:endParaRPr sz="1600" i="1">
              <a:solidFill>
                <a:srgbClr val="858585"/>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213" name="Google Shape;213;p3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73 y/o M</a:t>
            </a:r>
            <a:r>
              <a:rPr lang="en"/>
              <a:t> with PMH including CLL (has port), CAD, OSA, seizures p/w </a:t>
            </a:r>
            <a:r>
              <a:rPr lang="en" b="1"/>
              <a:t>cardiogenic shock</a:t>
            </a:r>
            <a:endParaRPr/>
          </a:p>
          <a:p>
            <a:pPr marL="457200" lvl="0" indent="-311150" algn="l" rtl="0">
              <a:spcBef>
                <a:spcPts val="1200"/>
              </a:spcBef>
              <a:spcAft>
                <a:spcPts val="0"/>
              </a:spcAft>
              <a:buSzPts val="1300"/>
              <a:buChar char="●"/>
            </a:pPr>
            <a:r>
              <a:rPr lang="en" b="1">
                <a:solidFill>
                  <a:srgbClr val="DF382C"/>
                </a:solidFill>
              </a:rPr>
              <a:t>Staph epi</a:t>
            </a:r>
            <a:r>
              <a:rPr lang="en"/>
              <a:t> grows in both sets of blood cultures, twice</a:t>
            </a:r>
            <a:endParaRPr/>
          </a:p>
          <a:p>
            <a:pPr marL="914400" lvl="1" indent="-298450" algn="l" rtl="0">
              <a:spcBef>
                <a:spcPts val="0"/>
              </a:spcBef>
              <a:spcAft>
                <a:spcPts val="0"/>
              </a:spcAft>
              <a:buSzPts val="1100"/>
              <a:buChar char="○"/>
            </a:pPr>
            <a:r>
              <a:rPr lang="en"/>
              <a:t>Unofficial </a:t>
            </a:r>
            <a:r>
              <a:rPr lang="en" b="1"/>
              <a:t>time to positivity</a:t>
            </a:r>
            <a:r>
              <a:rPr lang="en"/>
              <a:t> implies </a:t>
            </a:r>
            <a:r>
              <a:rPr lang="en" b="1">
                <a:solidFill>
                  <a:srgbClr val="3B71CA"/>
                </a:solidFill>
              </a:rPr>
              <a:t>port infection</a:t>
            </a:r>
            <a:r>
              <a:rPr lang="en"/>
              <a:t> </a:t>
            </a:r>
            <a:endParaRPr/>
          </a:p>
          <a:p>
            <a:pPr marL="0" lvl="0" indent="0" algn="l" rtl="0">
              <a:spcBef>
                <a:spcPts val="0"/>
              </a:spcBef>
              <a:spcAft>
                <a:spcPts val="0"/>
              </a:spcAft>
              <a:buNone/>
            </a:pPr>
            <a:endParaRPr/>
          </a:p>
          <a:p>
            <a:pPr marL="457200" lvl="0" indent="-311150" algn="l" rtl="0">
              <a:spcBef>
                <a:spcPts val="0"/>
              </a:spcBef>
              <a:spcAft>
                <a:spcPts val="0"/>
              </a:spcAft>
              <a:buSzPts val="1300"/>
              <a:buChar char="●"/>
            </a:pPr>
            <a:r>
              <a:rPr lang="en" u="sng"/>
              <a:t>Transthoracic echo</a:t>
            </a:r>
            <a:r>
              <a:rPr lang="en"/>
              <a:t>: Echodensity on </a:t>
            </a:r>
            <a:r>
              <a:rPr lang="en" b="1"/>
              <a:t>aortic valve</a:t>
            </a:r>
            <a:endParaRPr b="1"/>
          </a:p>
          <a:p>
            <a:pPr marL="914400" lvl="1" indent="-298450" algn="l" rtl="0">
              <a:spcBef>
                <a:spcPts val="0"/>
              </a:spcBef>
              <a:spcAft>
                <a:spcPts val="0"/>
              </a:spcAft>
              <a:buSzPts val="1100"/>
              <a:buChar char="○"/>
            </a:pPr>
            <a:r>
              <a:rPr lang="en">
                <a:solidFill>
                  <a:srgbClr val="DF382C"/>
                </a:solidFill>
              </a:rPr>
              <a:t>Native</a:t>
            </a:r>
            <a:r>
              <a:rPr lang="en"/>
              <a:t> aortic valve</a:t>
            </a:r>
            <a:endParaRPr/>
          </a:p>
        </p:txBody>
      </p:sp>
      <p:sp>
        <p:nvSpPr>
          <p:cNvPr id="214" name="Google Shape;214;p30"/>
          <p:cNvSpPr/>
          <p:nvPr/>
        </p:nvSpPr>
        <p:spPr>
          <a:xfrm>
            <a:off x="220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215" name="Google Shape;215;p30"/>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216" name="Google Shape;216;p30"/>
          <p:cNvSpPr/>
          <p:nvPr/>
        </p:nvSpPr>
        <p:spPr>
          <a:xfrm>
            <a:off x="1091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217" name="Google Shape;217;p30"/>
          <p:cNvSpPr/>
          <p:nvPr/>
        </p:nvSpPr>
        <p:spPr>
          <a:xfrm>
            <a:off x="15267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218" name="Google Shape;218;p30"/>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219" name="Google Shape;219;p30"/>
          <p:cNvSpPr txBox="1"/>
          <p:nvPr/>
        </p:nvSpPr>
        <p:spPr>
          <a:xfrm>
            <a:off x="840950" y="4540150"/>
            <a:ext cx="164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9E9E9E"/>
                </a:solidFill>
                <a:latin typeface="Open Sans"/>
                <a:ea typeface="Open Sans"/>
                <a:cs typeface="Open Sans"/>
                <a:sym typeface="Open Sans"/>
              </a:rPr>
              <a:t>Cardiogenic shock</a:t>
            </a:r>
            <a:endParaRPr sz="1300">
              <a:solidFill>
                <a:srgbClr val="9E9E9E"/>
              </a:solidFill>
              <a:latin typeface="Open Sans"/>
              <a:ea typeface="Open Sans"/>
              <a:cs typeface="Open Sans"/>
              <a:sym typeface="Open Sans"/>
            </a:endParaRPr>
          </a:p>
          <a:p>
            <a:pPr marL="0" lvl="0" indent="0" algn="l" rtl="0">
              <a:spcBef>
                <a:spcPts val="0"/>
              </a:spcBef>
              <a:spcAft>
                <a:spcPts val="0"/>
              </a:spcAft>
              <a:buNone/>
            </a:pPr>
            <a:r>
              <a:rPr lang="en" sz="1300">
                <a:solidFill>
                  <a:srgbClr val="9E9E9E"/>
                </a:solidFill>
                <a:latin typeface="Open Sans"/>
                <a:ea typeface="Open Sans"/>
                <a:cs typeface="Open Sans"/>
                <a:sym typeface="Open Sans"/>
              </a:rPr>
              <a:t>Gets stents x2</a:t>
            </a:r>
            <a:endParaRPr sz="1300">
              <a:solidFill>
                <a:srgbClr val="9E9E9E"/>
              </a:solidFill>
              <a:latin typeface="Open Sans"/>
              <a:ea typeface="Open Sans"/>
              <a:cs typeface="Open Sans"/>
              <a:sym typeface="Open Sans"/>
            </a:endParaRPr>
          </a:p>
        </p:txBody>
      </p:sp>
      <p:cxnSp>
        <p:nvCxnSpPr>
          <p:cNvPr id="220" name="Google Shape;220;p30"/>
          <p:cNvCxnSpPr>
            <a:stCxn id="219" idx="1"/>
            <a:endCxn id="214" idx="2"/>
          </p:cNvCxnSpPr>
          <p:nvPr/>
        </p:nvCxnSpPr>
        <p:spPr>
          <a:xfrm rot="10800000">
            <a:off x="438350" y="4540150"/>
            <a:ext cx="402600" cy="292500"/>
          </a:xfrm>
          <a:prstGeom prst="curvedConnector2">
            <a:avLst/>
          </a:prstGeom>
          <a:noFill/>
          <a:ln w="9525" cap="flat" cmpd="sng">
            <a:solidFill>
              <a:srgbClr val="9E9E9E"/>
            </a:solidFill>
            <a:prstDash val="solid"/>
            <a:round/>
            <a:headEnd type="none" w="med" len="med"/>
            <a:tailEnd type="triangle" w="med" len="med"/>
          </a:ln>
        </p:spPr>
      </p:cxnSp>
      <p:sp>
        <p:nvSpPr>
          <p:cNvPr id="221" name="Google Shape;221;p30"/>
          <p:cNvSpPr txBox="1"/>
          <p:nvPr/>
        </p:nvSpPr>
        <p:spPr>
          <a:xfrm>
            <a:off x="840950" y="365417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Staph epi</a:t>
            </a:r>
            <a:endParaRPr sz="1300">
              <a:solidFill>
                <a:schemeClr val="dk2"/>
              </a:solidFill>
              <a:latin typeface="Open Sans"/>
              <a:ea typeface="Open Sans"/>
              <a:cs typeface="Open Sans"/>
              <a:sym typeface="Open Sans"/>
            </a:endParaRPr>
          </a:p>
        </p:txBody>
      </p:sp>
      <p:cxnSp>
        <p:nvCxnSpPr>
          <p:cNvPr id="222" name="Google Shape;222;p30"/>
          <p:cNvCxnSpPr>
            <a:stCxn id="221" idx="1"/>
            <a:endCxn id="214" idx="0"/>
          </p:cNvCxnSpPr>
          <p:nvPr/>
        </p:nvCxnSpPr>
        <p:spPr>
          <a:xfrm flipH="1">
            <a:off x="438350" y="3846625"/>
            <a:ext cx="402600" cy="510600"/>
          </a:xfrm>
          <a:prstGeom prst="curvedConnector2">
            <a:avLst/>
          </a:prstGeom>
          <a:noFill/>
          <a:ln w="9525" cap="flat" cmpd="sng">
            <a:solidFill>
              <a:srgbClr val="9E9E9E"/>
            </a:solidFill>
            <a:prstDash val="solid"/>
            <a:round/>
            <a:headEnd type="none" w="med" len="med"/>
            <a:tailEnd type="triangle" w="med" len="med"/>
          </a:ln>
        </p:spPr>
      </p:cxnSp>
      <p:cxnSp>
        <p:nvCxnSpPr>
          <p:cNvPr id="223" name="Google Shape;223;p30"/>
          <p:cNvCxnSpPr>
            <a:stCxn id="221" idx="2"/>
            <a:endCxn id="216" idx="0"/>
          </p:cNvCxnSpPr>
          <p:nvPr/>
        </p:nvCxnSpPr>
        <p:spPr>
          <a:xfrm rot="5400000">
            <a:off x="1328000" y="4020025"/>
            <a:ext cx="318000" cy="356100"/>
          </a:xfrm>
          <a:prstGeom prst="curvedConnector3">
            <a:avLst>
              <a:gd name="adj1" fmla="val 50012"/>
            </a:avLst>
          </a:prstGeom>
          <a:noFill/>
          <a:ln w="9525" cap="flat" cmpd="sng">
            <a:solidFill>
              <a:srgbClr val="9E9E9E"/>
            </a:solidFill>
            <a:prstDash val="solid"/>
            <a:round/>
            <a:headEnd type="none" w="med" len="med"/>
            <a:tailEnd type="triangle" w="med" len="med"/>
          </a:ln>
        </p:spPr>
      </p:cxnSp>
      <p:sp>
        <p:nvSpPr>
          <p:cNvPr id="224" name="Google Shape;224;p30"/>
          <p:cNvSpPr txBox="1"/>
          <p:nvPr/>
        </p:nvSpPr>
        <p:spPr>
          <a:xfrm>
            <a:off x="2524000" y="3716125"/>
            <a:ext cx="200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TTE</a:t>
            </a:r>
            <a:r>
              <a:rPr lang="en" sz="1300">
                <a:solidFill>
                  <a:schemeClr val="dk2"/>
                </a:solidFill>
                <a:latin typeface="Open Sans"/>
                <a:ea typeface="Open Sans"/>
                <a:cs typeface="Open Sans"/>
                <a:sym typeface="Open Sans"/>
              </a:rPr>
              <a:t>: lesion on native aortic valve</a:t>
            </a:r>
            <a:endParaRPr sz="1300">
              <a:solidFill>
                <a:schemeClr val="dk2"/>
              </a:solidFill>
              <a:latin typeface="Open Sans"/>
              <a:ea typeface="Open Sans"/>
              <a:cs typeface="Open Sans"/>
              <a:sym typeface="Open Sans"/>
            </a:endParaRPr>
          </a:p>
        </p:txBody>
      </p:sp>
      <p:cxnSp>
        <p:nvCxnSpPr>
          <p:cNvPr id="225" name="Google Shape;225;p30"/>
          <p:cNvCxnSpPr>
            <a:stCxn id="224" idx="1"/>
            <a:endCxn id="217" idx="0"/>
          </p:cNvCxnSpPr>
          <p:nvPr/>
        </p:nvCxnSpPr>
        <p:spPr>
          <a:xfrm flipH="1">
            <a:off x="1744300" y="4008625"/>
            <a:ext cx="779700" cy="348600"/>
          </a:xfrm>
          <a:prstGeom prst="curvedConnector2">
            <a:avLst/>
          </a:prstGeom>
          <a:noFill/>
          <a:ln w="9525" cap="flat" cmpd="sng">
            <a:solidFill>
              <a:schemeClr val="dk2"/>
            </a:solidFill>
            <a:prstDash val="solid"/>
            <a:round/>
            <a:headEnd type="none" w="med" len="med"/>
            <a:tailEnd type="triangle" w="med" len="med"/>
          </a:ln>
        </p:spPr>
      </p:cxnSp>
      <p:sp>
        <p:nvSpPr>
          <p:cNvPr id="226" name="Google Shape;226;p30"/>
          <p:cNvSpPr/>
          <p:nvPr/>
        </p:nvSpPr>
        <p:spPr>
          <a:xfrm>
            <a:off x="729450" y="1803625"/>
            <a:ext cx="5200500" cy="585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7" name="Google Shape;227;p30"/>
          <p:cNvSpPr/>
          <p:nvPr/>
        </p:nvSpPr>
        <p:spPr>
          <a:xfrm>
            <a:off x="2397300" y="4363075"/>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228" name="Google Shape;228;p30"/>
          <p:cNvSpPr/>
          <p:nvPr/>
        </p:nvSpPr>
        <p:spPr>
          <a:xfrm>
            <a:off x="2832600" y="4363075"/>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7</a:t>
            </a:r>
            <a:endParaRPr>
              <a:solidFill>
                <a:schemeClr val="lt1"/>
              </a:solidFill>
              <a:latin typeface="Open Sans"/>
              <a:ea typeface="Open Sans"/>
              <a:cs typeface="Open Sans"/>
              <a:sym typeface="Open Sans"/>
            </a:endParaRPr>
          </a:p>
        </p:txBody>
      </p:sp>
      <p:sp>
        <p:nvSpPr>
          <p:cNvPr id="229" name="Google Shape;229;p30"/>
          <p:cNvSpPr txBox="1"/>
          <p:nvPr/>
        </p:nvSpPr>
        <p:spPr>
          <a:xfrm>
            <a:off x="3453650" y="4540150"/>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Transfer to Ruby</a:t>
            </a:r>
            <a:endParaRPr sz="1300">
              <a:solidFill>
                <a:schemeClr val="dk2"/>
              </a:solidFill>
              <a:latin typeface="Open Sans"/>
              <a:ea typeface="Open Sans"/>
              <a:cs typeface="Open Sans"/>
              <a:sym typeface="Open Sans"/>
            </a:endParaRPr>
          </a:p>
        </p:txBody>
      </p:sp>
      <p:cxnSp>
        <p:nvCxnSpPr>
          <p:cNvPr id="230" name="Google Shape;230;p30"/>
          <p:cNvCxnSpPr>
            <a:stCxn id="229" idx="1"/>
            <a:endCxn id="228" idx="2"/>
          </p:cNvCxnSpPr>
          <p:nvPr/>
        </p:nvCxnSpPr>
        <p:spPr>
          <a:xfrm rot="10800000">
            <a:off x="3050150" y="4546000"/>
            <a:ext cx="403500" cy="186600"/>
          </a:xfrm>
          <a:prstGeom prst="curved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120"/>
          <p:cNvSpPr txBox="1">
            <a:spLocks noGrp="1"/>
          </p:cNvSpPr>
          <p:nvPr>
            <p:ph type="body" idx="2"/>
          </p:nvPr>
        </p:nvSpPr>
        <p:spPr>
          <a:xfrm>
            <a:off x="4870175" y="819225"/>
            <a:ext cx="4000800" cy="30255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000"/>
              </a:spcAft>
              <a:buSzPts val="1600"/>
              <a:buChar char="●"/>
            </a:pPr>
            <a:r>
              <a:rPr lang="en" sz="1600"/>
              <a:t>Do you abort the mission?</a:t>
            </a:r>
            <a:endParaRPr sz="1600"/>
          </a:p>
        </p:txBody>
      </p:sp>
      <p:sp>
        <p:nvSpPr>
          <p:cNvPr id="1839" name="Google Shape;1839;p120"/>
          <p:cNvSpPr txBox="1">
            <a:spLocks noGrp="1"/>
          </p:cNvSpPr>
          <p:nvPr>
            <p:ph type="body" idx="2"/>
          </p:nvPr>
        </p:nvSpPr>
        <p:spPr>
          <a:xfrm>
            <a:off x="730000" y="1407675"/>
            <a:ext cx="3374400" cy="334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few months into an </a:t>
            </a:r>
            <a:r>
              <a:rPr lang="en" b="1"/>
              <a:t>ISS expedition </a:t>
            </a:r>
            <a:r>
              <a:rPr lang="en"/>
              <a:t>(mission </a:t>
            </a:r>
            <a:r>
              <a:rPr lang="en" b="1">
                <a:solidFill>
                  <a:srgbClr val="3B71CA"/>
                </a:solidFill>
              </a:rPr>
              <a:t>month 2.5</a:t>
            </a:r>
            <a:r>
              <a:rPr lang="en"/>
              <a:t>), two of the six crew members developed </a:t>
            </a:r>
            <a:r>
              <a:rPr lang="en" b="1"/>
              <a:t>productive cough</a:t>
            </a:r>
            <a:r>
              <a:rPr lang="en"/>
              <a:t> and </a:t>
            </a:r>
            <a:r>
              <a:rPr lang="en" b="1"/>
              <a:t>dyspnea</a:t>
            </a:r>
            <a:r>
              <a:rPr lang="en"/>
              <a:t> for the past six days. No clear shared epidemiologic risk factors</a:t>
            </a:r>
            <a:endParaRPr/>
          </a:p>
          <a:p>
            <a:pPr marL="0" lvl="0" indent="0" algn="l" rtl="0">
              <a:spcBef>
                <a:spcPts val="1200"/>
              </a:spcBef>
              <a:spcAft>
                <a:spcPts val="1200"/>
              </a:spcAft>
              <a:buNone/>
            </a:pPr>
            <a:r>
              <a:rPr lang="en" u="sng"/>
              <a:t>Astronaut B</a:t>
            </a:r>
            <a:r>
              <a:rPr lang="en"/>
              <a:t> had </a:t>
            </a:r>
            <a:r>
              <a:rPr lang="en" b="1">
                <a:solidFill>
                  <a:srgbClr val="896110"/>
                </a:solidFill>
              </a:rPr>
              <a:t>mild improvement</a:t>
            </a:r>
            <a:r>
              <a:rPr lang="en"/>
              <a:t> with some </a:t>
            </a:r>
            <a:r>
              <a:rPr lang="en" b="1">
                <a:solidFill>
                  <a:srgbClr val="896110"/>
                </a:solidFill>
              </a:rPr>
              <a:t>Cipro</a:t>
            </a:r>
            <a:r>
              <a:rPr lang="en"/>
              <a:t>, but </a:t>
            </a:r>
            <a:r>
              <a:rPr lang="en" u="sng"/>
              <a:t>Astronaut A</a:t>
            </a:r>
            <a:r>
              <a:rPr lang="en"/>
              <a:t> now has </a:t>
            </a:r>
            <a:r>
              <a:rPr lang="en" b="1">
                <a:solidFill>
                  <a:srgbClr val="ED4840"/>
                </a:solidFill>
              </a:rPr>
              <a:t>fevers</a:t>
            </a:r>
            <a:r>
              <a:rPr lang="en"/>
              <a:t> (for </a:t>
            </a:r>
            <a:r>
              <a:rPr lang="en">
                <a:solidFill>
                  <a:srgbClr val="3B71CA"/>
                </a:solidFill>
              </a:rPr>
              <a:t>3 days</a:t>
            </a:r>
            <a:r>
              <a:rPr lang="en"/>
              <a:t>) and increased </a:t>
            </a:r>
            <a:r>
              <a:rPr lang="en" b="1">
                <a:solidFill>
                  <a:srgbClr val="ED4840"/>
                </a:solidFill>
              </a:rPr>
              <a:t>work of breathing</a:t>
            </a:r>
            <a:r>
              <a:rPr lang="en"/>
              <a:t> (</a:t>
            </a:r>
            <a:r>
              <a:rPr lang="en">
                <a:solidFill>
                  <a:srgbClr val="3B71CA"/>
                </a:solidFill>
              </a:rPr>
              <a:t>1 day</a:t>
            </a:r>
            <a:r>
              <a:rPr lang="en"/>
              <a:t>), despite </a:t>
            </a:r>
            <a:r>
              <a:rPr lang="en" b="1">
                <a:solidFill>
                  <a:srgbClr val="896110"/>
                </a:solidFill>
              </a:rPr>
              <a:t>Augmentin </a:t>
            </a:r>
            <a:r>
              <a:rPr lang="en"/>
              <a:t>and </a:t>
            </a:r>
            <a:r>
              <a:rPr lang="en" b="1">
                <a:solidFill>
                  <a:srgbClr val="896110"/>
                </a:solidFill>
              </a:rPr>
              <a:t>Bactrim</a:t>
            </a:r>
            <a:r>
              <a:rPr lang="en"/>
              <a:t>. </a:t>
            </a:r>
            <a:endParaRPr/>
          </a:p>
        </p:txBody>
      </p:sp>
      <p:sp>
        <p:nvSpPr>
          <p:cNvPr id="1840" name="Google Shape;1840;p120"/>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2:</a:t>
            </a:r>
            <a:r>
              <a:rPr lang="en"/>
              <a:t> Summary</a:t>
            </a:r>
            <a:endParaRPr/>
          </a:p>
        </p:txBody>
      </p:sp>
      <p:pic>
        <p:nvPicPr>
          <p:cNvPr id="1841" name="Google Shape;1841;p1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000" y="1642950"/>
            <a:ext cx="4587402" cy="3500550"/>
          </a:xfrm>
          <a:prstGeom prst="rect">
            <a:avLst/>
          </a:prstGeom>
          <a:noFill/>
          <a:ln>
            <a:noFill/>
          </a:ln>
        </p:spPr>
      </p:pic>
      <p:sp>
        <p:nvSpPr>
          <p:cNvPr id="1842" name="Google Shape;1842;p120"/>
          <p:cNvSpPr/>
          <p:nvPr/>
        </p:nvSpPr>
        <p:spPr>
          <a:xfrm>
            <a:off x="4572000" y="4886750"/>
            <a:ext cx="4587300" cy="256800"/>
          </a:xfrm>
          <a:prstGeom prst="rect">
            <a:avLst/>
          </a:prstGeom>
          <a:solidFill>
            <a:srgbClr val="FFFFFF">
              <a:alpha val="759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u="sng">
                <a:solidFill>
                  <a:schemeClr val="hlink"/>
                </a:solidFill>
                <a:latin typeface="Open Sans"/>
                <a:ea typeface="Open Sans"/>
                <a:cs typeface="Open Sans"/>
                <a:sym typeface="Open Sans"/>
                <a:hlinkClick r:id="rId4"/>
              </a:rPr>
              <a:t>Image Credit</a:t>
            </a:r>
            <a:r>
              <a:rPr lang="en" sz="1200">
                <a:latin typeface="Open Sans"/>
                <a:ea typeface="Open Sans"/>
                <a:cs typeface="Open Sans"/>
                <a:sym typeface="Open Sans"/>
              </a:rPr>
              <a:t>: NASA/Joel Kowsky (Artemis II Launch)</a:t>
            </a:r>
            <a:endParaRPr sz="1200">
              <a:latin typeface="Open Sans"/>
              <a:ea typeface="Open Sans"/>
              <a:cs typeface="Open Sans"/>
              <a:sym typeface="Open San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1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p:txBody>
      </p:sp>
      <p:sp>
        <p:nvSpPr>
          <p:cNvPr id="1848" name="Google Shape;1848;p121"/>
          <p:cNvSpPr/>
          <p:nvPr/>
        </p:nvSpPr>
        <p:spPr>
          <a:xfrm>
            <a:off x="729451" y="1393075"/>
            <a:ext cx="2469000" cy="903300"/>
          </a:xfrm>
          <a:prstGeom prst="roundRect">
            <a:avLst>
              <a:gd name="adj" fmla="val 16667"/>
            </a:avLst>
          </a:prstGeom>
          <a:solidFill>
            <a:srgbClr val="F1F2F3"/>
          </a:solidFill>
          <a:ln w="11125" cap="flat" cmpd="sng">
            <a:solidFill>
              <a:srgbClr val="404247"/>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400" b="1">
                <a:solidFill>
                  <a:srgbClr val="404247"/>
                </a:solidFill>
                <a:latin typeface="Open Sans"/>
                <a:ea typeface="Open Sans"/>
                <a:cs typeface="Open Sans"/>
                <a:sym typeface="Open Sans"/>
              </a:rPr>
              <a:t>Intuition:</a:t>
            </a:r>
            <a:r>
              <a:rPr lang="en" sz="1400">
                <a:solidFill>
                  <a:srgbClr val="9FA6B2"/>
                </a:solidFill>
                <a:latin typeface="Open Sans"/>
                <a:ea typeface="Open Sans"/>
                <a:cs typeface="Open Sans"/>
                <a:sym typeface="Open Sans"/>
              </a:rPr>
              <a:t> </a:t>
            </a:r>
            <a:r>
              <a:rPr lang="en" sz="1400">
                <a:solidFill>
                  <a:schemeClr val="dk2"/>
                </a:solidFill>
                <a:latin typeface="Open Sans"/>
                <a:ea typeface="Open Sans"/>
                <a:cs typeface="Open Sans"/>
                <a:sym typeface="Open Sans"/>
              </a:rPr>
              <a:t>The ISS should be clean, like an operating room</a:t>
            </a:r>
            <a:endParaRPr sz="1633">
              <a:latin typeface="Open Sans"/>
              <a:ea typeface="Open Sans"/>
              <a:cs typeface="Open Sans"/>
              <a:sym typeface="Open San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1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p:txBody>
      </p:sp>
      <p:sp>
        <p:nvSpPr>
          <p:cNvPr id="1854" name="Google Shape;1854;p122"/>
          <p:cNvSpPr txBox="1">
            <a:spLocks noGrp="1"/>
          </p:cNvSpPr>
          <p:nvPr>
            <p:ph type="body" idx="1"/>
          </p:nvPr>
        </p:nvSpPr>
        <p:spPr>
          <a:xfrm>
            <a:off x="3299950" y="1393075"/>
            <a:ext cx="5118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Over 15+ years, microbes have really built up</a:t>
            </a:r>
            <a:endParaRPr/>
          </a:p>
          <a:p>
            <a:pPr marL="457200" lvl="0" indent="-311150" algn="l" rtl="0">
              <a:spcBef>
                <a:spcPts val="1200"/>
              </a:spcBef>
              <a:spcAft>
                <a:spcPts val="0"/>
              </a:spcAft>
              <a:buSzPts val="1300"/>
              <a:buChar char="●"/>
            </a:pPr>
            <a:r>
              <a:rPr lang="en"/>
              <a:t>Mainly skin flora </a:t>
            </a:r>
            <a:r>
              <a:rPr lang="en">
                <a:solidFill>
                  <a:srgbClr val="858585"/>
                </a:solidFill>
              </a:rPr>
              <a:t>(staph, micrococcus, strep, bacillus)</a:t>
            </a:r>
            <a:endParaRPr>
              <a:solidFill>
                <a:srgbClr val="858585"/>
              </a:solidFill>
            </a:endParaRPr>
          </a:p>
          <a:p>
            <a:pPr marL="457200" lvl="0" indent="-311150" algn="l" rtl="0">
              <a:spcBef>
                <a:spcPts val="0"/>
              </a:spcBef>
              <a:spcAft>
                <a:spcPts val="0"/>
              </a:spcAft>
              <a:buSzPts val="1300"/>
              <a:buChar char="●"/>
            </a:pPr>
            <a:r>
              <a:rPr lang="en"/>
              <a:t>But that’s not all…!</a:t>
            </a:r>
            <a:endParaRPr/>
          </a:p>
        </p:txBody>
      </p:sp>
      <p:sp>
        <p:nvSpPr>
          <p:cNvPr id="1855" name="Google Shape;1855;p122"/>
          <p:cNvSpPr/>
          <p:nvPr/>
        </p:nvSpPr>
        <p:spPr>
          <a:xfrm>
            <a:off x="729451" y="1393075"/>
            <a:ext cx="2469000" cy="903300"/>
          </a:xfrm>
          <a:prstGeom prst="roundRect">
            <a:avLst>
              <a:gd name="adj" fmla="val 16667"/>
            </a:avLst>
          </a:prstGeom>
          <a:solidFill>
            <a:srgbClr val="F1F2F3"/>
          </a:solidFill>
          <a:ln w="11125" cap="flat" cmpd="sng">
            <a:solidFill>
              <a:srgbClr val="404247"/>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400" b="1">
                <a:solidFill>
                  <a:srgbClr val="404247"/>
                </a:solidFill>
                <a:latin typeface="Open Sans"/>
                <a:ea typeface="Open Sans"/>
                <a:cs typeface="Open Sans"/>
                <a:sym typeface="Open Sans"/>
              </a:rPr>
              <a:t>Intuition:</a:t>
            </a:r>
            <a:r>
              <a:rPr lang="en" sz="1400">
                <a:solidFill>
                  <a:srgbClr val="9FA6B2"/>
                </a:solidFill>
                <a:latin typeface="Open Sans"/>
                <a:ea typeface="Open Sans"/>
                <a:cs typeface="Open Sans"/>
                <a:sym typeface="Open Sans"/>
              </a:rPr>
              <a:t> </a:t>
            </a:r>
            <a:r>
              <a:rPr lang="en" sz="1400">
                <a:solidFill>
                  <a:schemeClr val="dk2"/>
                </a:solidFill>
                <a:latin typeface="Open Sans"/>
                <a:ea typeface="Open Sans"/>
                <a:cs typeface="Open Sans"/>
                <a:sym typeface="Open Sans"/>
              </a:rPr>
              <a:t>The ISS should be clean, like an operating room</a:t>
            </a:r>
            <a:endParaRPr sz="1633">
              <a:latin typeface="Open Sans"/>
              <a:ea typeface="Open Sans"/>
              <a:cs typeface="Open Sans"/>
              <a:sym typeface="Open Sans"/>
            </a:endParaRPr>
          </a:p>
        </p:txBody>
      </p:sp>
      <p:sp>
        <p:nvSpPr>
          <p:cNvPr id="1856" name="Google Shape;1856;p122"/>
          <p:cNvSpPr/>
          <p:nvPr/>
        </p:nvSpPr>
        <p:spPr>
          <a:xfrm>
            <a:off x="729450" y="2521400"/>
            <a:ext cx="2469000" cy="903300"/>
          </a:xfrm>
          <a:prstGeom prst="roundRect">
            <a:avLst>
              <a:gd name="adj" fmla="val 16667"/>
            </a:avLst>
          </a:prstGeom>
          <a:solidFill>
            <a:srgbClr val="E2EAF7"/>
          </a:solidFill>
          <a:ln w="11125" cap="flat" cmpd="sng">
            <a:solidFill>
              <a:srgbClr val="2F5AA2"/>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400" b="1">
                <a:solidFill>
                  <a:srgbClr val="2F5AA2"/>
                </a:solidFill>
                <a:latin typeface="Open Sans"/>
                <a:ea typeface="Open Sans"/>
                <a:cs typeface="Open Sans"/>
                <a:sym typeface="Open Sans"/>
              </a:rPr>
              <a:t>Reality:</a:t>
            </a:r>
            <a:r>
              <a:rPr lang="en" sz="1400">
                <a:solidFill>
                  <a:srgbClr val="9FA6B2"/>
                </a:solidFill>
                <a:latin typeface="Open Sans"/>
                <a:ea typeface="Open Sans"/>
                <a:cs typeface="Open Sans"/>
                <a:sym typeface="Open Sans"/>
              </a:rPr>
              <a:t> </a:t>
            </a:r>
            <a:r>
              <a:rPr lang="en" sz="1400">
                <a:solidFill>
                  <a:schemeClr val="dk2"/>
                </a:solidFill>
                <a:latin typeface="Open Sans"/>
                <a:ea typeface="Open Sans"/>
                <a:cs typeface="Open Sans"/>
                <a:sym typeface="Open Sans"/>
              </a:rPr>
              <a:t>The microbiology of the ISS is much closer to an ICU</a:t>
            </a:r>
            <a:endParaRPr sz="1633">
              <a:latin typeface="Open Sans"/>
              <a:ea typeface="Open Sans"/>
              <a:cs typeface="Open Sans"/>
              <a:sym typeface="Open Sans"/>
            </a:endParaRPr>
          </a:p>
        </p:txBody>
      </p:sp>
      <p:sp>
        <p:nvSpPr>
          <p:cNvPr id="1857" name="Google Shape;1857;p122"/>
          <p:cNvSpPr/>
          <p:nvPr/>
        </p:nvSpPr>
        <p:spPr>
          <a:xfrm>
            <a:off x="344050" y="1318738"/>
            <a:ext cx="2902800" cy="106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1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hlink"/>
                </a:solidFill>
                <a:uFill>
                  <a:noFill/>
                </a:uFill>
                <a:hlinkClick r:id="rId3"/>
              </a:rPr>
              <a:t>3</a:t>
            </a:r>
            <a:r>
              <a:rPr lang="en"/>
              <a:t>]</a:t>
            </a:r>
            <a:endParaRPr/>
          </a:p>
        </p:txBody>
      </p:sp>
      <p:sp>
        <p:nvSpPr>
          <p:cNvPr id="1863" name="Google Shape;1863;p123"/>
          <p:cNvSpPr txBox="1">
            <a:spLocks noGrp="1"/>
          </p:cNvSpPr>
          <p:nvPr>
            <p:ph type="body" idx="1"/>
          </p:nvPr>
        </p:nvSpPr>
        <p:spPr>
          <a:xfrm>
            <a:off x="729450" y="1393075"/>
            <a:ext cx="49209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When NASA removed a </a:t>
            </a:r>
            <a:r>
              <a:rPr lang="en" b="1"/>
              <a:t>service panel</a:t>
            </a:r>
            <a:r>
              <a:rPr lang="en"/>
              <a:t> and </a:t>
            </a:r>
            <a:r>
              <a:rPr lang="en" b="1">
                <a:solidFill>
                  <a:srgbClr val="896110"/>
                </a:solidFill>
              </a:rPr>
              <a:t>found a humid cloud of condensate</a:t>
            </a:r>
            <a:endParaRPr/>
          </a:p>
        </p:txBody>
      </p:sp>
      <p:pic>
        <p:nvPicPr>
          <p:cNvPr id="1864" name="Google Shape;1864;p12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84525" y="567200"/>
            <a:ext cx="3217850" cy="3539625"/>
          </a:xfrm>
          <a:prstGeom prst="rect">
            <a:avLst/>
          </a:prstGeom>
          <a:noFill/>
          <a:ln>
            <a:noFill/>
          </a:ln>
        </p:spPr>
      </p:pic>
      <p:sp>
        <p:nvSpPr>
          <p:cNvPr id="1865" name="Google Shape;1865;p123"/>
          <p:cNvSpPr txBox="1"/>
          <p:nvPr/>
        </p:nvSpPr>
        <p:spPr>
          <a:xfrm>
            <a:off x="5705775" y="4295475"/>
            <a:ext cx="3456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Isolated from Mir in 1998, the first space station (Soviet station)</a:t>
            </a:r>
            <a:endParaRPr sz="1300">
              <a:solidFill>
                <a:schemeClr val="dk2"/>
              </a:solidFill>
              <a:latin typeface="Open Sans"/>
              <a:ea typeface="Open Sans"/>
              <a:cs typeface="Open Sans"/>
              <a:sym typeface="Open San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1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accent5"/>
                </a:solidFill>
                <a:uFill>
                  <a:noFill/>
                </a:uFill>
                <a:hlinkClick r:id="rId3">
                  <a:extLst>
                    <a:ext uri="{A12FA001-AC4F-418D-AE19-62706E023703}">
                      <ahyp:hlinkClr xmlns:ahyp="http://schemas.microsoft.com/office/drawing/2018/hyperlinkcolor" val="tx"/>
                    </a:ext>
                  </a:extLst>
                </a:hlinkClick>
              </a:rPr>
              <a:t>3</a:t>
            </a:r>
            <a:r>
              <a:rPr lang="en"/>
              <a:t>]</a:t>
            </a:r>
            <a:endParaRPr/>
          </a:p>
        </p:txBody>
      </p:sp>
      <p:sp>
        <p:nvSpPr>
          <p:cNvPr id="1871" name="Google Shape;1871;p124"/>
          <p:cNvSpPr txBox="1">
            <a:spLocks noGrp="1"/>
          </p:cNvSpPr>
          <p:nvPr>
            <p:ph type="body" idx="1"/>
          </p:nvPr>
        </p:nvSpPr>
        <p:spPr>
          <a:xfrm>
            <a:off x="729450" y="1393075"/>
            <a:ext cx="49209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When NASA removed a </a:t>
            </a:r>
            <a:r>
              <a:rPr lang="en" b="1"/>
              <a:t>service panel</a:t>
            </a:r>
            <a:r>
              <a:rPr lang="en"/>
              <a:t> and </a:t>
            </a:r>
            <a:r>
              <a:rPr lang="en" b="1">
                <a:solidFill>
                  <a:srgbClr val="896110"/>
                </a:solidFill>
              </a:rPr>
              <a:t>found a humid cloud of condensate</a:t>
            </a:r>
            <a:r>
              <a:rPr lang="en"/>
              <a:t> </a:t>
            </a:r>
            <a:endParaRPr/>
          </a:p>
          <a:p>
            <a:pPr marL="0" lvl="0" indent="0" algn="l" rtl="0">
              <a:spcBef>
                <a:spcPts val="1200"/>
              </a:spcBef>
              <a:spcAft>
                <a:spcPts val="1200"/>
              </a:spcAft>
              <a:buNone/>
            </a:pPr>
            <a:endParaRPr/>
          </a:p>
        </p:txBody>
      </p:sp>
      <p:pic>
        <p:nvPicPr>
          <p:cNvPr id="1872" name="Google Shape;1872;p1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84525" y="567200"/>
            <a:ext cx="3217850" cy="3539625"/>
          </a:xfrm>
          <a:prstGeom prst="rect">
            <a:avLst/>
          </a:prstGeom>
          <a:noFill/>
          <a:ln>
            <a:noFill/>
          </a:ln>
        </p:spPr>
      </p:pic>
      <p:sp>
        <p:nvSpPr>
          <p:cNvPr id="1873" name="Google Shape;1873;p124"/>
          <p:cNvSpPr txBox="1"/>
          <p:nvPr/>
        </p:nvSpPr>
        <p:spPr>
          <a:xfrm>
            <a:off x="5705775" y="4295475"/>
            <a:ext cx="3456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Isolated from Mir in 1998, the first space station (Soviet station)</a:t>
            </a:r>
            <a:endParaRPr sz="1300">
              <a:solidFill>
                <a:schemeClr val="dk2"/>
              </a:solidFill>
              <a:latin typeface="Open Sans"/>
              <a:ea typeface="Open Sans"/>
              <a:cs typeface="Open Sans"/>
              <a:sym typeface="Open Sans"/>
            </a:endParaRPr>
          </a:p>
        </p:txBody>
      </p:sp>
      <p:pic>
        <p:nvPicPr>
          <p:cNvPr id="1874" name="Google Shape;1874;p12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74425" y="2046350"/>
            <a:ext cx="4503023" cy="2456200"/>
          </a:xfrm>
          <a:prstGeom prst="rect">
            <a:avLst/>
          </a:prstGeom>
          <a:noFill/>
          <a:ln>
            <a:noFill/>
          </a:ln>
        </p:spPr>
      </p:pic>
      <p:sp>
        <p:nvSpPr>
          <p:cNvPr id="1875" name="Google Shape;1875;p124"/>
          <p:cNvSpPr txBox="1"/>
          <p:nvPr/>
        </p:nvSpPr>
        <p:spPr>
          <a:xfrm>
            <a:off x="774425" y="4502550"/>
            <a:ext cx="450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ED4840"/>
                </a:solidFill>
                <a:latin typeface="Open Sans"/>
                <a:ea typeface="Open Sans"/>
                <a:cs typeface="Open Sans"/>
                <a:sym typeface="Open Sans"/>
              </a:rPr>
              <a:t>AI generated image</a:t>
            </a:r>
            <a:r>
              <a:rPr lang="en" sz="1300">
                <a:solidFill>
                  <a:schemeClr val="dk2"/>
                </a:solidFill>
                <a:latin typeface="Open Sans"/>
                <a:ea typeface="Open Sans"/>
                <a:cs typeface="Open Sans"/>
                <a:sym typeface="Open Sans"/>
              </a:rPr>
              <a:t> </a:t>
            </a:r>
            <a:r>
              <a:rPr lang="en" sz="1300">
                <a:solidFill>
                  <a:srgbClr val="9E9E9E"/>
                </a:solidFill>
                <a:latin typeface="Open Sans"/>
                <a:ea typeface="Open Sans"/>
                <a:cs typeface="Open Sans"/>
                <a:sym typeface="Open Sans"/>
              </a:rPr>
              <a:t>(I have no idea what it looked like)</a:t>
            </a:r>
            <a:endParaRPr sz="1300">
              <a:solidFill>
                <a:srgbClr val="9E9E9E"/>
              </a:solidFill>
              <a:latin typeface="Open Sans"/>
              <a:ea typeface="Open Sans"/>
              <a:cs typeface="Open Sans"/>
              <a:sym typeface="Open San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25"/>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Guess what they isolated?</a:t>
            </a:r>
            <a:endParaRPr/>
          </a:p>
        </p:txBody>
      </p:sp>
      <p:sp>
        <p:nvSpPr>
          <p:cNvPr id="1881" name="Google Shape;1881;p125"/>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882" name="Google Shape;1882;p125"/>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grpSp>
        <p:nvGrpSpPr>
          <p:cNvPr id="1883" name="Google Shape;1883;p125"/>
          <p:cNvGrpSpPr/>
          <p:nvPr/>
        </p:nvGrpSpPr>
        <p:grpSpPr>
          <a:xfrm>
            <a:off x="5239156" y="284944"/>
            <a:ext cx="3690684" cy="944806"/>
            <a:chOff x="1427800" y="799900"/>
            <a:chExt cx="2158800" cy="1445100"/>
          </a:xfrm>
        </p:grpSpPr>
        <p:cxnSp>
          <p:nvCxnSpPr>
            <p:cNvPr id="1884" name="Google Shape;1884;p125"/>
            <p:cNvCxnSpPr/>
            <p:nvPr/>
          </p:nvCxnSpPr>
          <p:spPr>
            <a:xfrm>
              <a:off x="1427800" y="799900"/>
              <a:ext cx="2158800" cy="1445100"/>
            </a:xfrm>
            <a:prstGeom prst="straightConnector1">
              <a:avLst/>
            </a:prstGeom>
            <a:noFill/>
            <a:ln w="39125" cap="flat" cmpd="sng">
              <a:solidFill>
                <a:srgbClr val="DF382C"/>
              </a:solidFill>
              <a:prstDash val="solid"/>
              <a:round/>
              <a:headEnd type="none" w="med" len="med"/>
              <a:tailEnd type="none" w="med" len="med"/>
            </a:ln>
          </p:spPr>
        </p:cxnSp>
        <p:cxnSp>
          <p:nvCxnSpPr>
            <p:cNvPr id="1885" name="Google Shape;1885;p125"/>
            <p:cNvCxnSpPr/>
            <p:nvPr/>
          </p:nvCxnSpPr>
          <p:spPr>
            <a:xfrm flipH="1">
              <a:off x="1427800" y="799900"/>
              <a:ext cx="2158800" cy="1445100"/>
            </a:xfrm>
            <a:prstGeom prst="straightConnector1">
              <a:avLst/>
            </a:prstGeom>
            <a:noFill/>
            <a:ln w="39125" cap="flat" cmpd="sng">
              <a:solidFill>
                <a:srgbClr val="DF382C"/>
              </a:solidFill>
              <a:prstDash val="solid"/>
              <a:round/>
              <a:headEnd type="none" w="med" len="med"/>
              <a:tailEnd type="none" w="med" len="med"/>
            </a:ln>
          </p:spPr>
        </p:cxn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1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accent5"/>
                </a:solidFill>
                <a:uFill>
                  <a:noFill/>
                </a:uFill>
                <a:hlinkClick r:id="rId3">
                  <a:extLst>
                    <a:ext uri="{A12FA001-AC4F-418D-AE19-62706E023703}">
                      <ahyp:hlinkClr xmlns:ahyp="http://schemas.microsoft.com/office/drawing/2018/hyperlinkcolor" val="tx"/>
                    </a:ext>
                  </a:extLst>
                </a:hlinkClick>
              </a:rPr>
              <a:t>3</a:t>
            </a:r>
            <a:r>
              <a:rPr lang="en"/>
              <a:t>]</a:t>
            </a:r>
            <a:endParaRPr/>
          </a:p>
        </p:txBody>
      </p:sp>
      <p:sp>
        <p:nvSpPr>
          <p:cNvPr id="1891" name="Google Shape;1891;p126"/>
          <p:cNvSpPr txBox="1">
            <a:spLocks noGrp="1"/>
          </p:cNvSpPr>
          <p:nvPr>
            <p:ph type="body" idx="1"/>
          </p:nvPr>
        </p:nvSpPr>
        <p:spPr>
          <a:xfrm>
            <a:off x="729450" y="1393075"/>
            <a:ext cx="5096100" cy="2856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Isolated from Mir space station (1998)</a:t>
            </a:r>
            <a:endParaRPr/>
          </a:p>
          <a:p>
            <a:pPr marL="457200" lvl="0" indent="-311150" algn="l" rtl="0">
              <a:spcBef>
                <a:spcPts val="1200"/>
              </a:spcBef>
              <a:spcAft>
                <a:spcPts val="0"/>
              </a:spcAft>
              <a:buSzPts val="1300"/>
              <a:buChar char="●"/>
            </a:pPr>
            <a:r>
              <a:rPr lang="en"/>
              <a:t>Multiple species of:</a:t>
            </a:r>
            <a:endParaRPr/>
          </a:p>
          <a:p>
            <a:pPr marL="914400" lvl="1" indent="-298450" algn="l" rtl="0">
              <a:spcBef>
                <a:spcPts val="0"/>
              </a:spcBef>
              <a:spcAft>
                <a:spcPts val="0"/>
              </a:spcAft>
              <a:buSzPts val="1100"/>
              <a:buChar char="○"/>
            </a:pPr>
            <a:r>
              <a:rPr lang="en" b="1">
                <a:solidFill>
                  <a:srgbClr val="3B71CA"/>
                </a:solidFill>
              </a:rPr>
              <a:t>Serratia</a:t>
            </a:r>
            <a:r>
              <a:rPr lang="en"/>
              <a:t> (S liquefaciens, S marcescens)</a:t>
            </a:r>
            <a:endParaRPr/>
          </a:p>
          <a:p>
            <a:pPr marL="914400" lvl="1" indent="-298450" algn="l" rtl="0">
              <a:spcBef>
                <a:spcPts val="0"/>
              </a:spcBef>
              <a:spcAft>
                <a:spcPts val="0"/>
              </a:spcAft>
              <a:buSzPts val="1100"/>
              <a:buChar char="○"/>
            </a:pPr>
            <a:r>
              <a:rPr lang="en" b="1">
                <a:solidFill>
                  <a:srgbClr val="ED4840"/>
                </a:solidFill>
              </a:rPr>
              <a:t>Pseudomonas</a:t>
            </a:r>
            <a:r>
              <a:rPr lang="en"/>
              <a:t> </a:t>
            </a:r>
            <a:endParaRPr/>
          </a:p>
          <a:p>
            <a:pPr marL="914400" lvl="1" indent="-298450" algn="l" rtl="0">
              <a:spcBef>
                <a:spcPts val="0"/>
              </a:spcBef>
              <a:spcAft>
                <a:spcPts val="0"/>
              </a:spcAft>
              <a:buSzPts val="1100"/>
              <a:buChar char="○"/>
            </a:pPr>
            <a:r>
              <a:rPr lang="en" b="1">
                <a:solidFill>
                  <a:srgbClr val="3B71CA"/>
                </a:solidFill>
              </a:rPr>
              <a:t>Yersinia</a:t>
            </a:r>
            <a:r>
              <a:rPr lang="en"/>
              <a:t> </a:t>
            </a:r>
            <a:endParaRPr/>
          </a:p>
          <a:p>
            <a:pPr marL="914400" lvl="1" indent="-298450" algn="l" rtl="0">
              <a:spcBef>
                <a:spcPts val="0"/>
              </a:spcBef>
              <a:spcAft>
                <a:spcPts val="0"/>
              </a:spcAft>
              <a:buSzPts val="1100"/>
              <a:buChar char="○"/>
            </a:pPr>
            <a:r>
              <a:rPr lang="en" b="1"/>
              <a:t>Corynebacterium </a:t>
            </a:r>
            <a:r>
              <a:rPr lang="en"/>
              <a:t>&amp; </a:t>
            </a:r>
            <a:r>
              <a:rPr lang="en" b="1"/>
              <a:t>Bacillus</a:t>
            </a:r>
            <a:endParaRPr b="1"/>
          </a:p>
          <a:p>
            <a:pPr marL="457200" lvl="0" indent="-311150" algn="l" rtl="0">
              <a:spcBef>
                <a:spcPts val="0"/>
              </a:spcBef>
              <a:spcAft>
                <a:spcPts val="0"/>
              </a:spcAft>
              <a:buSzPts val="1300"/>
              <a:buChar char="●"/>
            </a:pPr>
            <a:r>
              <a:rPr lang="en" b="1">
                <a:solidFill>
                  <a:srgbClr val="ED4840"/>
                </a:solidFill>
              </a:rPr>
              <a:t>Legionella</a:t>
            </a:r>
            <a:r>
              <a:rPr lang="en"/>
              <a:t> </a:t>
            </a:r>
            <a:r>
              <a:rPr lang="en">
                <a:solidFill>
                  <a:srgbClr val="858585"/>
                </a:solidFill>
              </a:rPr>
              <a:t>(x2)</a:t>
            </a:r>
            <a:endParaRPr>
              <a:solidFill>
                <a:srgbClr val="858585"/>
              </a:solidFill>
            </a:endParaRPr>
          </a:p>
          <a:p>
            <a:pPr marL="457200" lvl="0" indent="-311150" algn="l" rtl="0">
              <a:spcBef>
                <a:spcPts val="0"/>
              </a:spcBef>
              <a:spcAft>
                <a:spcPts val="0"/>
              </a:spcAft>
              <a:buSzPts val="1300"/>
              <a:buChar char="●"/>
            </a:pPr>
            <a:r>
              <a:rPr lang="en" b="1" i="1">
                <a:solidFill>
                  <a:srgbClr val="3B71CA"/>
                </a:solidFill>
              </a:rPr>
              <a:t>Citrobacter frundii</a:t>
            </a:r>
            <a:r>
              <a:rPr lang="en"/>
              <a:t> </a:t>
            </a:r>
            <a:r>
              <a:rPr lang="en">
                <a:solidFill>
                  <a:srgbClr val="858585"/>
                </a:solidFill>
              </a:rPr>
              <a:t>(x2)</a:t>
            </a:r>
            <a:endParaRPr>
              <a:solidFill>
                <a:srgbClr val="858585"/>
              </a:solidFill>
            </a:endParaRPr>
          </a:p>
          <a:p>
            <a:pPr marL="457200" lvl="0" indent="-311150" algn="l" rtl="0">
              <a:spcBef>
                <a:spcPts val="0"/>
              </a:spcBef>
              <a:spcAft>
                <a:spcPts val="0"/>
              </a:spcAft>
              <a:buSzPts val="1300"/>
              <a:buChar char="●"/>
            </a:pPr>
            <a:r>
              <a:rPr lang="en" b="1" i="1">
                <a:solidFill>
                  <a:srgbClr val="3B71CA"/>
                </a:solidFill>
              </a:rPr>
              <a:t>Enterobacter cloacae</a:t>
            </a:r>
            <a:r>
              <a:rPr lang="en" i="1"/>
              <a:t> </a:t>
            </a:r>
            <a:endParaRPr i="1"/>
          </a:p>
          <a:p>
            <a:pPr marL="457200" lvl="0" indent="-311150" algn="l" rtl="0">
              <a:spcBef>
                <a:spcPts val="0"/>
              </a:spcBef>
              <a:spcAft>
                <a:spcPts val="0"/>
              </a:spcAft>
              <a:buSzPts val="1300"/>
              <a:buChar char="●"/>
            </a:pPr>
            <a:r>
              <a:rPr lang="en" b="1" i="1">
                <a:solidFill>
                  <a:srgbClr val="ED4840"/>
                </a:solidFill>
              </a:rPr>
              <a:t>Stenotrophomonas</a:t>
            </a:r>
            <a:r>
              <a:rPr lang="en" b="1" i="1"/>
              <a:t> maltophilia</a:t>
            </a:r>
            <a:r>
              <a:rPr lang="en" i="1"/>
              <a:t> </a:t>
            </a:r>
            <a:endParaRPr i="1"/>
          </a:p>
          <a:p>
            <a:pPr marL="457200" lvl="0" indent="-311150" algn="l" rtl="0">
              <a:spcBef>
                <a:spcPts val="0"/>
              </a:spcBef>
              <a:spcAft>
                <a:spcPts val="0"/>
              </a:spcAft>
              <a:buSzPts val="1300"/>
              <a:buChar char="●"/>
            </a:pPr>
            <a:r>
              <a:rPr lang="en" b="1" i="1">
                <a:solidFill>
                  <a:srgbClr val="ED4840"/>
                </a:solidFill>
              </a:rPr>
              <a:t>Elizabethkingia</a:t>
            </a:r>
            <a:r>
              <a:rPr lang="en" b="1" i="1"/>
              <a:t> meningoseptica</a:t>
            </a:r>
            <a:r>
              <a:rPr lang="en" i="1"/>
              <a:t> </a:t>
            </a:r>
            <a:endParaRPr i="1"/>
          </a:p>
          <a:p>
            <a:pPr marL="457200" lvl="0" indent="-311150" algn="l" rtl="0">
              <a:spcBef>
                <a:spcPts val="0"/>
              </a:spcBef>
              <a:spcAft>
                <a:spcPts val="0"/>
              </a:spcAft>
              <a:buSzPts val="1300"/>
              <a:buChar char="●"/>
            </a:pPr>
            <a:r>
              <a:rPr lang="en" b="1" i="1"/>
              <a:t>Rhodococcus </a:t>
            </a:r>
            <a:r>
              <a:rPr lang="en"/>
              <a:t>species</a:t>
            </a:r>
            <a:endParaRPr/>
          </a:p>
        </p:txBody>
      </p:sp>
      <p:pic>
        <p:nvPicPr>
          <p:cNvPr id="1892" name="Google Shape;1892;p1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59450" y="2881375"/>
            <a:ext cx="3247696" cy="1771475"/>
          </a:xfrm>
          <a:prstGeom prst="rect">
            <a:avLst/>
          </a:prstGeom>
          <a:noFill/>
          <a:ln>
            <a:noFill/>
          </a:ln>
        </p:spPr>
      </p:pic>
      <p:sp>
        <p:nvSpPr>
          <p:cNvPr id="1893" name="Google Shape;1893;p126"/>
          <p:cNvSpPr txBox="1"/>
          <p:nvPr/>
        </p:nvSpPr>
        <p:spPr>
          <a:xfrm>
            <a:off x="5659450" y="4652850"/>
            <a:ext cx="3247800" cy="2775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938">
                <a:solidFill>
                  <a:schemeClr val="dk2"/>
                </a:solidFill>
                <a:latin typeface="Open Sans"/>
                <a:ea typeface="Open Sans"/>
                <a:cs typeface="Open Sans"/>
                <a:sym typeface="Open Sans"/>
              </a:rPr>
              <a:t>AI generated image </a:t>
            </a:r>
            <a:r>
              <a:rPr lang="en" sz="938">
                <a:solidFill>
                  <a:srgbClr val="9E9E9E"/>
                </a:solidFill>
                <a:latin typeface="Open Sans"/>
                <a:ea typeface="Open Sans"/>
                <a:cs typeface="Open Sans"/>
                <a:sym typeface="Open Sans"/>
              </a:rPr>
              <a:t>(I have no idea what it looked like)</a:t>
            </a:r>
            <a:endParaRPr sz="938">
              <a:solidFill>
                <a:srgbClr val="9E9E9E"/>
              </a:solidFill>
              <a:latin typeface="Open Sans"/>
              <a:ea typeface="Open Sans"/>
              <a:cs typeface="Open Sans"/>
              <a:sym typeface="Open Sans"/>
            </a:endParaRPr>
          </a:p>
        </p:txBody>
      </p:sp>
      <p:sp>
        <p:nvSpPr>
          <p:cNvPr id="1894" name="Google Shape;1894;p126"/>
          <p:cNvSpPr/>
          <p:nvPr/>
        </p:nvSpPr>
        <p:spPr>
          <a:xfrm>
            <a:off x="5485875" y="2731000"/>
            <a:ext cx="3597300" cy="2317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895" name="Google Shape;1895;p126"/>
          <p:cNvCxnSpPr>
            <a:endCxn id="1896" idx="1"/>
          </p:cNvCxnSpPr>
          <p:nvPr/>
        </p:nvCxnSpPr>
        <p:spPr>
          <a:xfrm>
            <a:off x="2969225" y="3921475"/>
            <a:ext cx="674700" cy="327300"/>
          </a:xfrm>
          <a:prstGeom prst="bentConnector3">
            <a:avLst>
              <a:gd name="adj1" fmla="val 50000"/>
            </a:avLst>
          </a:prstGeom>
          <a:noFill/>
          <a:ln w="9525" cap="flat" cmpd="sng">
            <a:solidFill>
              <a:srgbClr val="858585"/>
            </a:solidFill>
            <a:prstDash val="solid"/>
            <a:round/>
            <a:headEnd type="triangle" w="med" len="med"/>
            <a:tailEnd type="none" w="med" len="med"/>
          </a:ln>
        </p:spPr>
      </p:cxnSp>
      <p:sp>
        <p:nvSpPr>
          <p:cNvPr id="1896" name="Google Shape;1896;p126"/>
          <p:cNvSpPr txBox="1"/>
          <p:nvPr/>
        </p:nvSpPr>
        <p:spPr>
          <a:xfrm>
            <a:off x="3643925" y="4056325"/>
            <a:ext cx="1484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858585"/>
                </a:solidFill>
                <a:latin typeface="Open Sans"/>
                <a:ea typeface="Open Sans"/>
                <a:cs typeface="Open Sans"/>
                <a:sym typeface="Open Sans"/>
              </a:rPr>
              <a:t>Space horses?</a:t>
            </a:r>
            <a:endParaRPr sz="1300">
              <a:solidFill>
                <a:srgbClr val="858585"/>
              </a:solidFill>
              <a:latin typeface="Open Sans"/>
              <a:ea typeface="Open Sans"/>
              <a:cs typeface="Open Sans"/>
              <a:sym typeface="Open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cxnSp>
        <p:nvCxnSpPr>
          <p:cNvPr id="1901" name="Google Shape;1901;p127"/>
          <p:cNvCxnSpPr>
            <a:endCxn id="1902" idx="1"/>
          </p:cNvCxnSpPr>
          <p:nvPr/>
        </p:nvCxnSpPr>
        <p:spPr>
          <a:xfrm>
            <a:off x="2969225" y="3921475"/>
            <a:ext cx="674700" cy="327300"/>
          </a:xfrm>
          <a:prstGeom prst="bentConnector3">
            <a:avLst>
              <a:gd name="adj1" fmla="val 50000"/>
            </a:avLst>
          </a:prstGeom>
          <a:noFill/>
          <a:ln w="9525" cap="flat" cmpd="sng">
            <a:solidFill>
              <a:srgbClr val="858585"/>
            </a:solidFill>
            <a:prstDash val="solid"/>
            <a:round/>
            <a:headEnd type="triangle" w="med" len="med"/>
            <a:tailEnd type="none" w="med" len="med"/>
          </a:ln>
        </p:spPr>
      </p:cxnSp>
      <p:sp>
        <p:nvSpPr>
          <p:cNvPr id="1902" name="Google Shape;1902;p127"/>
          <p:cNvSpPr txBox="1"/>
          <p:nvPr/>
        </p:nvSpPr>
        <p:spPr>
          <a:xfrm>
            <a:off x="3643925" y="4056325"/>
            <a:ext cx="1484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858585"/>
                </a:solidFill>
                <a:latin typeface="Open Sans"/>
                <a:ea typeface="Open Sans"/>
                <a:cs typeface="Open Sans"/>
                <a:sym typeface="Open Sans"/>
              </a:rPr>
              <a:t>Space horses?</a:t>
            </a:r>
            <a:endParaRPr sz="1300">
              <a:solidFill>
                <a:srgbClr val="858585"/>
              </a:solidFill>
              <a:latin typeface="Open Sans"/>
              <a:ea typeface="Open Sans"/>
              <a:cs typeface="Open Sans"/>
              <a:sym typeface="Open Sans"/>
            </a:endParaRPr>
          </a:p>
        </p:txBody>
      </p:sp>
      <p:sp>
        <p:nvSpPr>
          <p:cNvPr id="1903" name="Google Shape;1903;p1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accent5"/>
                </a:solidFill>
                <a:uFill>
                  <a:noFill/>
                </a:uFill>
                <a:hlinkClick r:id="rId3">
                  <a:extLst>
                    <a:ext uri="{A12FA001-AC4F-418D-AE19-62706E023703}">
                      <ahyp:hlinkClr xmlns:ahyp="http://schemas.microsoft.com/office/drawing/2018/hyperlinkcolor" val="tx"/>
                    </a:ext>
                  </a:extLst>
                </a:hlinkClick>
              </a:rPr>
              <a:t>3</a:t>
            </a:r>
            <a:r>
              <a:rPr lang="en"/>
              <a:t>]</a:t>
            </a:r>
            <a:endParaRPr/>
          </a:p>
        </p:txBody>
      </p:sp>
      <p:sp>
        <p:nvSpPr>
          <p:cNvPr id="1904" name="Google Shape;1904;p127"/>
          <p:cNvSpPr txBox="1">
            <a:spLocks noGrp="1"/>
          </p:cNvSpPr>
          <p:nvPr>
            <p:ph type="body" idx="1"/>
          </p:nvPr>
        </p:nvSpPr>
        <p:spPr>
          <a:xfrm>
            <a:off x="729450" y="1393075"/>
            <a:ext cx="5096100" cy="2856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Isolated from Mir space station (1998) </a:t>
            </a:r>
            <a:endParaRPr/>
          </a:p>
          <a:p>
            <a:pPr marL="457200" lvl="0" indent="-311150" algn="l" rtl="0">
              <a:spcBef>
                <a:spcPts val="1200"/>
              </a:spcBef>
              <a:spcAft>
                <a:spcPts val="0"/>
              </a:spcAft>
              <a:buSzPts val="1300"/>
              <a:buChar char="●"/>
            </a:pPr>
            <a:r>
              <a:rPr lang="en"/>
              <a:t>Multiple species of:</a:t>
            </a:r>
            <a:endParaRPr/>
          </a:p>
          <a:p>
            <a:pPr marL="914400" lvl="1" indent="-298450" algn="l" rtl="0">
              <a:spcBef>
                <a:spcPts val="0"/>
              </a:spcBef>
              <a:spcAft>
                <a:spcPts val="0"/>
              </a:spcAft>
              <a:buSzPts val="1100"/>
              <a:buChar char="○"/>
            </a:pPr>
            <a:r>
              <a:rPr lang="en" b="1">
                <a:solidFill>
                  <a:srgbClr val="3B71CA"/>
                </a:solidFill>
              </a:rPr>
              <a:t>Serratia</a:t>
            </a:r>
            <a:r>
              <a:rPr lang="en"/>
              <a:t> (S liquefaciens, S marcescens)</a:t>
            </a:r>
            <a:endParaRPr/>
          </a:p>
          <a:p>
            <a:pPr marL="914400" lvl="1" indent="-298450" algn="l" rtl="0">
              <a:spcBef>
                <a:spcPts val="0"/>
              </a:spcBef>
              <a:spcAft>
                <a:spcPts val="0"/>
              </a:spcAft>
              <a:buSzPts val="1100"/>
              <a:buChar char="○"/>
            </a:pPr>
            <a:r>
              <a:rPr lang="en" b="1">
                <a:solidFill>
                  <a:srgbClr val="ED4840"/>
                </a:solidFill>
              </a:rPr>
              <a:t>Pseudomonas</a:t>
            </a:r>
            <a:r>
              <a:rPr lang="en"/>
              <a:t> </a:t>
            </a:r>
            <a:endParaRPr/>
          </a:p>
          <a:p>
            <a:pPr marL="914400" lvl="1" indent="-298450" algn="l" rtl="0">
              <a:spcBef>
                <a:spcPts val="0"/>
              </a:spcBef>
              <a:spcAft>
                <a:spcPts val="0"/>
              </a:spcAft>
              <a:buSzPts val="1100"/>
              <a:buChar char="○"/>
            </a:pPr>
            <a:r>
              <a:rPr lang="en" b="1">
                <a:solidFill>
                  <a:srgbClr val="3B71CA"/>
                </a:solidFill>
              </a:rPr>
              <a:t>Yersinia</a:t>
            </a:r>
            <a:r>
              <a:rPr lang="en"/>
              <a:t> </a:t>
            </a:r>
            <a:endParaRPr/>
          </a:p>
          <a:p>
            <a:pPr marL="914400" lvl="1" indent="-298450" algn="l" rtl="0">
              <a:spcBef>
                <a:spcPts val="0"/>
              </a:spcBef>
              <a:spcAft>
                <a:spcPts val="0"/>
              </a:spcAft>
              <a:buSzPts val="1100"/>
              <a:buChar char="○"/>
            </a:pPr>
            <a:r>
              <a:rPr lang="en" b="1"/>
              <a:t>Corynebacterium </a:t>
            </a:r>
            <a:r>
              <a:rPr lang="en"/>
              <a:t>&amp; </a:t>
            </a:r>
            <a:r>
              <a:rPr lang="en" b="1"/>
              <a:t>Bacillus</a:t>
            </a:r>
            <a:endParaRPr b="1"/>
          </a:p>
          <a:p>
            <a:pPr marL="457200" lvl="0" indent="-311150" algn="l" rtl="0">
              <a:spcBef>
                <a:spcPts val="0"/>
              </a:spcBef>
              <a:spcAft>
                <a:spcPts val="0"/>
              </a:spcAft>
              <a:buSzPts val="1300"/>
              <a:buChar char="●"/>
            </a:pPr>
            <a:r>
              <a:rPr lang="en" b="1">
                <a:solidFill>
                  <a:srgbClr val="ED4840"/>
                </a:solidFill>
              </a:rPr>
              <a:t>Legionella</a:t>
            </a:r>
            <a:r>
              <a:rPr lang="en"/>
              <a:t> </a:t>
            </a:r>
            <a:r>
              <a:rPr lang="en">
                <a:solidFill>
                  <a:srgbClr val="858585"/>
                </a:solidFill>
              </a:rPr>
              <a:t>(x2)</a:t>
            </a:r>
            <a:endParaRPr>
              <a:solidFill>
                <a:srgbClr val="858585"/>
              </a:solidFill>
            </a:endParaRPr>
          </a:p>
          <a:p>
            <a:pPr marL="457200" lvl="0" indent="-311150" algn="l" rtl="0">
              <a:spcBef>
                <a:spcPts val="0"/>
              </a:spcBef>
              <a:spcAft>
                <a:spcPts val="0"/>
              </a:spcAft>
              <a:buSzPts val="1300"/>
              <a:buChar char="●"/>
            </a:pPr>
            <a:r>
              <a:rPr lang="en" b="1" i="1">
                <a:solidFill>
                  <a:srgbClr val="3B71CA"/>
                </a:solidFill>
              </a:rPr>
              <a:t>Citrobacter frundii</a:t>
            </a:r>
            <a:r>
              <a:rPr lang="en"/>
              <a:t> </a:t>
            </a:r>
            <a:r>
              <a:rPr lang="en">
                <a:solidFill>
                  <a:srgbClr val="858585"/>
                </a:solidFill>
              </a:rPr>
              <a:t>(x2)</a:t>
            </a:r>
            <a:endParaRPr>
              <a:solidFill>
                <a:srgbClr val="858585"/>
              </a:solidFill>
            </a:endParaRPr>
          </a:p>
          <a:p>
            <a:pPr marL="457200" lvl="0" indent="-311150" algn="l" rtl="0">
              <a:spcBef>
                <a:spcPts val="0"/>
              </a:spcBef>
              <a:spcAft>
                <a:spcPts val="0"/>
              </a:spcAft>
              <a:buSzPts val="1300"/>
              <a:buChar char="●"/>
            </a:pPr>
            <a:r>
              <a:rPr lang="en" b="1" i="1">
                <a:solidFill>
                  <a:srgbClr val="3B71CA"/>
                </a:solidFill>
              </a:rPr>
              <a:t>Enterobacter cloacae</a:t>
            </a:r>
            <a:r>
              <a:rPr lang="en" i="1"/>
              <a:t> </a:t>
            </a:r>
            <a:endParaRPr i="1"/>
          </a:p>
          <a:p>
            <a:pPr marL="457200" lvl="0" indent="-311150" algn="l" rtl="0">
              <a:spcBef>
                <a:spcPts val="0"/>
              </a:spcBef>
              <a:spcAft>
                <a:spcPts val="0"/>
              </a:spcAft>
              <a:buSzPts val="1300"/>
              <a:buChar char="●"/>
            </a:pPr>
            <a:r>
              <a:rPr lang="en" b="1" i="1">
                <a:solidFill>
                  <a:srgbClr val="ED4840"/>
                </a:solidFill>
              </a:rPr>
              <a:t>Stenotrophomonas</a:t>
            </a:r>
            <a:r>
              <a:rPr lang="en" b="1" i="1"/>
              <a:t> maltophilia</a:t>
            </a:r>
            <a:r>
              <a:rPr lang="en" i="1"/>
              <a:t> </a:t>
            </a:r>
            <a:endParaRPr i="1"/>
          </a:p>
          <a:p>
            <a:pPr marL="457200" lvl="0" indent="-311150" algn="l" rtl="0">
              <a:spcBef>
                <a:spcPts val="0"/>
              </a:spcBef>
              <a:spcAft>
                <a:spcPts val="0"/>
              </a:spcAft>
              <a:buSzPts val="1300"/>
              <a:buChar char="●"/>
            </a:pPr>
            <a:r>
              <a:rPr lang="en" b="1" i="1">
                <a:solidFill>
                  <a:srgbClr val="ED4840"/>
                </a:solidFill>
              </a:rPr>
              <a:t>Elizabethkingia</a:t>
            </a:r>
            <a:r>
              <a:rPr lang="en" b="1" i="1"/>
              <a:t> meningoseptica</a:t>
            </a:r>
            <a:r>
              <a:rPr lang="en" i="1"/>
              <a:t> </a:t>
            </a:r>
            <a:endParaRPr i="1"/>
          </a:p>
          <a:p>
            <a:pPr marL="457200" lvl="0" indent="-311150" algn="l" rtl="0">
              <a:spcBef>
                <a:spcPts val="0"/>
              </a:spcBef>
              <a:spcAft>
                <a:spcPts val="0"/>
              </a:spcAft>
              <a:buSzPts val="1300"/>
              <a:buChar char="●"/>
            </a:pPr>
            <a:r>
              <a:rPr lang="en" b="1" i="1"/>
              <a:t>Rhodococcus </a:t>
            </a:r>
            <a:r>
              <a:rPr lang="en"/>
              <a:t>species</a:t>
            </a:r>
            <a:endParaRPr/>
          </a:p>
        </p:txBody>
      </p:sp>
      <p:pic>
        <p:nvPicPr>
          <p:cNvPr id="1905" name="Google Shape;1905;p12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59450" y="2881375"/>
            <a:ext cx="3247696" cy="1771475"/>
          </a:xfrm>
          <a:prstGeom prst="rect">
            <a:avLst/>
          </a:prstGeom>
          <a:noFill/>
          <a:ln>
            <a:noFill/>
          </a:ln>
        </p:spPr>
      </p:pic>
      <p:sp>
        <p:nvSpPr>
          <p:cNvPr id="1906" name="Google Shape;1906;p127"/>
          <p:cNvSpPr txBox="1"/>
          <p:nvPr/>
        </p:nvSpPr>
        <p:spPr>
          <a:xfrm>
            <a:off x="5659450" y="4652850"/>
            <a:ext cx="3247800" cy="2775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938">
                <a:solidFill>
                  <a:schemeClr val="dk2"/>
                </a:solidFill>
                <a:latin typeface="Open Sans"/>
                <a:ea typeface="Open Sans"/>
                <a:cs typeface="Open Sans"/>
                <a:sym typeface="Open Sans"/>
              </a:rPr>
              <a:t>AI generated image </a:t>
            </a:r>
            <a:r>
              <a:rPr lang="en" sz="938">
                <a:solidFill>
                  <a:srgbClr val="9E9E9E"/>
                </a:solidFill>
                <a:latin typeface="Open Sans"/>
                <a:ea typeface="Open Sans"/>
                <a:cs typeface="Open Sans"/>
                <a:sym typeface="Open Sans"/>
              </a:rPr>
              <a:t>(I have no idea what it looked like)</a:t>
            </a:r>
            <a:endParaRPr sz="938">
              <a:solidFill>
                <a:srgbClr val="9E9E9E"/>
              </a:solidFill>
              <a:latin typeface="Open Sans"/>
              <a:ea typeface="Open Sans"/>
              <a:cs typeface="Open Sans"/>
              <a:sym typeface="Open Sans"/>
            </a:endParaRPr>
          </a:p>
        </p:txBody>
      </p:sp>
      <p:sp>
        <p:nvSpPr>
          <p:cNvPr id="1907" name="Google Shape;1907;p127"/>
          <p:cNvSpPr/>
          <p:nvPr/>
        </p:nvSpPr>
        <p:spPr>
          <a:xfrm>
            <a:off x="344050" y="1393075"/>
            <a:ext cx="8739000" cy="3655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08" name="Google Shape;1908;p127"/>
          <p:cNvSpPr txBox="1"/>
          <p:nvPr/>
        </p:nvSpPr>
        <p:spPr>
          <a:xfrm>
            <a:off x="5783300" y="970225"/>
            <a:ext cx="3000000" cy="176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300" u="sng">
                <a:solidFill>
                  <a:schemeClr val="dk2"/>
                </a:solidFill>
                <a:latin typeface="Open Sans"/>
                <a:ea typeface="Open Sans"/>
                <a:cs typeface="Open Sans"/>
                <a:sym typeface="Open Sans"/>
              </a:rPr>
              <a:t>Fungal</a:t>
            </a:r>
            <a:endParaRPr sz="1300" u="sng">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Multiple species of </a:t>
            </a:r>
            <a:r>
              <a:rPr lang="en" sz="1300" b="1">
                <a:solidFill>
                  <a:srgbClr val="3B71CA"/>
                </a:solidFill>
                <a:latin typeface="Open Sans"/>
                <a:ea typeface="Open Sans"/>
                <a:cs typeface="Open Sans"/>
                <a:sym typeface="Open Sans"/>
              </a:rPr>
              <a:t>Candida</a:t>
            </a:r>
            <a:endParaRPr sz="1300" b="1">
              <a:solidFill>
                <a:srgbClr val="3B71CA"/>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b="1">
                <a:solidFill>
                  <a:srgbClr val="896110"/>
                </a:solidFill>
                <a:latin typeface="Open Sans"/>
                <a:ea typeface="Open Sans"/>
                <a:cs typeface="Open Sans"/>
                <a:sym typeface="Open Sans"/>
              </a:rPr>
              <a:t>Fusarium </a:t>
            </a:r>
            <a:r>
              <a:rPr lang="en" sz="1300">
                <a:solidFill>
                  <a:schemeClr val="dk2"/>
                </a:solidFill>
                <a:latin typeface="Open Sans"/>
                <a:ea typeface="Open Sans"/>
                <a:cs typeface="Open Sans"/>
                <a:sym typeface="Open Sans"/>
              </a:rPr>
              <a:t>species </a:t>
            </a:r>
            <a:r>
              <a:rPr lang="en" sz="1300">
                <a:solidFill>
                  <a:srgbClr val="858585"/>
                </a:solidFill>
                <a:latin typeface="Open Sans"/>
                <a:ea typeface="Open Sans"/>
                <a:cs typeface="Open Sans"/>
                <a:sym typeface="Open Sans"/>
              </a:rPr>
              <a:t>(x3)</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b="1">
                <a:solidFill>
                  <a:srgbClr val="896110"/>
                </a:solidFill>
                <a:latin typeface="Open Sans"/>
                <a:ea typeface="Open Sans"/>
                <a:cs typeface="Open Sans"/>
                <a:sym typeface="Open Sans"/>
              </a:rPr>
              <a:t>Penicillium </a:t>
            </a:r>
            <a:r>
              <a:rPr lang="en" sz="1300">
                <a:solidFill>
                  <a:schemeClr val="dk2"/>
                </a:solidFill>
                <a:latin typeface="Open Sans"/>
                <a:ea typeface="Open Sans"/>
                <a:cs typeface="Open Sans"/>
                <a:sym typeface="Open Sans"/>
              </a:rPr>
              <a:t>species </a:t>
            </a:r>
            <a:r>
              <a:rPr lang="en" sz="1300">
                <a:solidFill>
                  <a:srgbClr val="858585"/>
                </a:solidFill>
                <a:latin typeface="Open Sans"/>
                <a:ea typeface="Open Sans"/>
                <a:cs typeface="Open Sans"/>
                <a:sym typeface="Open Sans"/>
              </a:rPr>
              <a:t>(x3)</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Rhodotorula rubra </a:t>
            </a:r>
            <a:r>
              <a:rPr lang="en" sz="1300">
                <a:solidFill>
                  <a:srgbClr val="858585"/>
                </a:solidFill>
                <a:latin typeface="Open Sans"/>
                <a:ea typeface="Open Sans"/>
                <a:cs typeface="Open Sans"/>
                <a:sym typeface="Open Sans"/>
              </a:rPr>
              <a:t>(x3)</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Cladosporium species </a:t>
            </a:r>
            <a:r>
              <a:rPr lang="en" sz="1300">
                <a:solidFill>
                  <a:srgbClr val="858585"/>
                </a:solidFill>
                <a:latin typeface="Open Sans"/>
                <a:ea typeface="Open Sans"/>
                <a:cs typeface="Open Sans"/>
                <a:sym typeface="Open Sans"/>
              </a:rPr>
              <a:t>(x2)</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And more</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1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a:t>
            </a:r>
            <a:endParaRPr/>
          </a:p>
        </p:txBody>
      </p:sp>
      <p:sp>
        <p:nvSpPr>
          <p:cNvPr id="1914" name="Google Shape;1914;p128"/>
          <p:cNvSpPr txBox="1"/>
          <p:nvPr/>
        </p:nvSpPr>
        <p:spPr>
          <a:xfrm>
            <a:off x="5659450" y="4652850"/>
            <a:ext cx="3247800" cy="2775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938">
                <a:solidFill>
                  <a:schemeClr val="dk2"/>
                </a:solidFill>
                <a:latin typeface="Open Sans"/>
                <a:ea typeface="Open Sans"/>
                <a:cs typeface="Open Sans"/>
                <a:sym typeface="Open Sans"/>
              </a:rPr>
              <a:t>AI generated image </a:t>
            </a:r>
            <a:r>
              <a:rPr lang="en" sz="938">
                <a:solidFill>
                  <a:srgbClr val="9E9E9E"/>
                </a:solidFill>
                <a:latin typeface="Open Sans"/>
                <a:ea typeface="Open Sans"/>
                <a:cs typeface="Open Sans"/>
                <a:sym typeface="Open Sans"/>
              </a:rPr>
              <a:t>(I have no idea what it looked like)</a:t>
            </a:r>
            <a:endParaRPr sz="938">
              <a:solidFill>
                <a:srgbClr val="9E9E9E"/>
              </a:solidFill>
              <a:latin typeface="Open Sans"/>
              <a:ea typeface="Open Sans"/>
              <a:cs typeface="Open Sans"/>
              <a:sym typeface="Open Sans"/>
            </a:endParaRPr>
          </a:p>
        </p:txBody>
      </p:sp>
      <p:pic>
        <p:nvPicPr>
          <p:cNvPr id="1915" name="Google Shape;1915;p1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81675"/>
            <a:ext cx="9143999" cy="4661825"/>
          </a:xfrm>
          <a:prstGeom prst="rect">
            <a:avLst/>
          </a:prstGeom>
          <a:noFill/>
          <a:ln>
            <a:noFill/>
          </a:ln>
        </p:spPr>
      </p:pic>
      <p:sp>
        <p:nvSpPr>
          <p:cNvPr id="1916" name="Google Shape;1916;p128"/>
          <p:cNvSpPr/>
          <p:nvPr/>
        </p:nvSpPr>
        <p:spPr>
          <a:xfrm>
            <a:off x="0" y="48167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17" name="Google Shape;1917;p128"/>
          <p:cNvSpPr/>
          <p:nvPr/>
        </p:nvSpPr>
        <p:spPr>
          <a:xfrm>
            <a:off x="0" y="48167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18" name="Google Shape;1918;p128"/>
          <p:cNvSpPr/>
          <p:nvPr/>
        </p:nvSpPr>
        <p:spPr>
          <a:xfrm>
            <a:off x="0" y="48172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19" name="Google Shape;1919;p1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p:txBody>
      </p:sp>
      <p:pic>
        <p:nvPicPr>
          <p:cNvPr id="1920" name="Google Shape;1920;p128"/>
          <p:cNvPicPr preferRelativeResize="0"/>
          <p:nvPr/>
        </p:nvPicPr>
        <p:blipFill>
          <a:blip r:embed="rId5">
            <a:alphaModFix/>
          </a:blip>
          <a:stretch>
            <a:fillRect/>
          </a:stretch>
        </p:blipFill>
        <p:spPr>
          <a:xfrm>
            <a:off x="791947" y="1341800"/>
            <a:ext cx="3714150" cy="2750675"/>
          </a:xfrm>
          <a:prstGeom prst="rect">
            <a:avLst/>
          </a:prstGeom>
          <a:noFill/>
          <a:ln>
            <a:noFill/>
          </a:ln>
        </p:spPr>
      </p:pic>
      <p:sp>
        <p:nvSpPr>
          <p:cNvPr id="1921" name="Google Shape;1921;p128"/>
          <p:cNvSpPr txBox="1"/>
          <p:nvPr/>
        </p:nvSpPr>
        <p:spPr>
          <a:xfrm>
            <a:off x="791950" y="4092475"/>
            <a:ext cx="3456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Amoeba </a:t>
            </a:r>
            <a:r>
              <a:rPr lang="en" sz="1300">
                <a:solidFill>
                  <a:schemeClr val="dk2"/>
                </a:solidFill>
                <a:latin typeface="Open Sans"/>
                <a:ea typeface="Open Sans"/>
                <a:cs typeface="Open Sans"/>
                <a:sym typeface="Open Sans"/>
              </a:rPr>
              <a:t>resembling </a:t>
            </a:r>
            <a:r>
              <a:rPr lang="en" sz="1300" i="1">
                <a:solidFill>
                  <a:schemeClr val="dk2"/>
                </a:solidFill>
                <a:latin typeface="Open Sans"/>
                <a:ea typeface="Open Sans"/>
                <a:cs typeface="Open Sans"/>
                <a:sym typeface="Open Sans"/>
              </a:rPr>
              <a:t>Acanthamoeba </a:t>
            </a:r>
            <a:r>
              <a:rPr lang="en" sz="1300">
                <a:solidFill>
                  <a:schemeClr val="dk2"/>
                </a:solidFill>
                <a:latin typeface="Open Sans"/>
                <a:ea typeface="Open Sans"/>
                <a:cs typeface="Open Sans"/>
                <a:sym typeface="Open Sans"/>
              </a:rPr>
              <a:t>or </a:t>
            </a:r>
            <a:r>
              <a:rPr lang="en" sz="1300" i="1">
                <a:solidFill>
                  <a:schemeClr val="dk2"/>
                </a:solidFill>
                <a:latin typeface="Open Sans"/>
                <a:ea typeface="Open Sans"/>
                <a:cs typeface="Open Sans"/>
                <a:sym typeface="Open Sans"/>
              </a:rPr>
              <a:t>Hartmanella</a:t>
            </a:r>
            <a:r>
              <a:rPr lang="en" sz="1300">
                <a:solidFill>
                  <a:schemeClr val="dk2"/>
                </a:solidFill>
                <a:latin typeface="Open Sans"/>
                <a:ea typeface="Open Sans"/>
                <a:cs typeface="Open Sans"/>
                <a:sym typeface="Open Sans"/>
              </a:rPr>
              <a:t> species</a:t>
            </a:r>
            <a:endParaRPr sz="1300">
              <a:solidFill>
                <a:schemeClr val="dk2"/>
              </a:solidFill>
              <a:latin typeface="Open Sans"/>
              <a:ea typeface="Open Sans"/>
              <a:cs typeface="Open Sans"/>
              <a:sym typeface="Open Sans"/>
            </a:endParaRPr>
          </a:p>
        </p:txBody>
      </p:sp>
      <p:pic>
        <p:nvPicPr>
          <p:cNvPr id="1922" name="Google Shape;1922;p1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22050" y="1341800"/>
            <a:ext cx="3714150" cy="2732522"/>
          </a:xfrm>
          <a:prstGeom prst="rect">
            <a:avLst/>
          </a:prstGeom>
          <a:noFill/>
          <a:ln>
            <a:noFill/>
          </a:ln>
        </p:spPr>
      </p:pic>
      <p:sp>
        <p:nvSpPr>
          <p:cNvPr id="1923" name="Google Shape;1923;p128"/>
          <p:cNvSpPr txBox="1"/>
          <p:nvPr/>
        </p:nvSpPr>
        <p:spPr>
          <a:xfrm>
            <a:off x="4722050" y="4092475"/>
            <a:ext cx="3456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Ciliated protozoa</a:t>
            </a:r>
            <a:r>
              <a:rPr lang="en" sz="1300">
                <a:solidFill>
                  <a:schemeClr val="dk2"/>
                </a:solidFill>
                <a:latin typeface="Open Sans"/>
                <a:ea typeface="Open Sans"/>
                <a:cs typeface="Open Sans"/>
                <a:sym typeface="Open Sans"/>
              </a:rPr>
              <a:t> resembling Stylonychia</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species</a:t>
            </a:r>
            <a:endParaRPr sz="1300">
              <a:solidFill>
                <a:schemeClr val="dk2"/>
              </a:solidFill>
              <a:latin typeface="Open Sans"/>
              <a:ea typeface="Open Sans"/>
              <a:cs typeface="Open Sans"/>
              <a:sym typeface="Open San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1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a:t>
            </a:r>
            <a:endParaRPr/>
          </a:p>
        </p:txBody>
      </p:sp>
      <p:sp>
        <p:nvSpPr>
          <p:cNvPr id="1929" name="Google Shape;1929;p129"/>
          <p:cNvSpPr txBox="1"/>
          <p:nvPr/>
        </p:nvSpPr>
        <p:spPr>
          <a:xfrm>
            <a:off x="5659450" y="4652850"/>
            <a:ext cx="3247800" cy="2775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938">
                <a:solidFill>
                  <a:schemeClr val="dk2"/>
                </a:solidFill>
                <a:latin typeface="Open Sans"/>
                <a:ea typeface="Open Sans"/>
                <a:cs typeface="Open Sans"/>
                <a:sym typeface="Open Sans"/>
              </a:rPr>
              <a:t>AI generated image </a:t>
            </a:r>
            <a:r>
              <a:rPr lang="en" sz="938">
                <a:solidFill>
                  <a:srgbClr val="9E9E9E"/>
                </a:solidFill>
                <a:latin typeface="Open Sans"/>
                <a:ea typeface="Open Sans"/>
                <a:cs typeface="Open Sans"/>
                <a:sym typeface="Open Sans"/>
              </a:rPr>
              <a:t>(I have no idea what it looked like)</a:t>
            </a:r>
            <a:endParaRPr sz="938">
              <a:solidFill>
                <a:srgbClr val="9E9E9E"/>
              </a:solidFill>
              <a:latin typeface="Open Sans"/>
              <a:ea typeface="Open Sans"/>
              <a:cs typeface="Open Sans"/>
              <a:sym typeface="Open Sans"/>
            </a:endParaRPr>
          </a:p>
        </p:txBody>
      </p:sp>
      <p:pic>
        <p:nvPicPr>
          <p:cNvPr id="1930" name="Google Shape;1930;p1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81675"/>
            <a:ext cx="9143999" cy="4661825"/>
          </a:xfrm>
          <a:prstGeom prst="rect">
            <a:avLst/>
          </a:prstGeom>
          <a:noFill/>
          <a:ln>
            <a:noFill/>
          </a:ln>
        </p:spPr>
      </p:pic>
      <p:sp>
        <p:nvSpPr>
          <p:cNvPr id="1931" name="Google Shape;1931;p129"/>
          <p:cNvSpPr/>
          <p:nvPr/>
        </p:nvSpPr>
        <p:spPr>
          <a:xfrm>
            <a:off x="0" y="48167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32" name="Google Shape;1932;p129"/>
          <p:cNvSpPr/>
          <p:nvPr/>
        </p:nvSpPr>
        <p:spPr>
          <a:xfrm>
            <a:off x="0" y="48167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33" name="Google Shape;1933;p129"/>
          <p:cNvSpPr txBox="1">
            <a:spLocks noGrp="1"/>
          </p:cNvSpPr>
          <p:nvPr>
            <p:ph type="body" idx="1"/>
          </p:nvPr>
        </p:nvSpPr>
        <p:spPr>
          <a:xfrm>
            <a:off x="729450" y="1393075"/>
            <a:ext cx="5096100" cy="285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Isolated from Mir space station (1998) </a:t>
            </a:r>
            <a:endParaRPr/>
          </a:p>
          <a:p>
            <a:pPr marL="457200" lvl="0" indent="-311150" algn="l" rtl="0">
              <a:spcBef>
                <a:spcPts val="1200"/>
              </a:spcBef>
              <a:spcAft>
                <a:spcPts val="0"/>
              </a:spcAft>
              <a:buSzPts val="1300"/>
              <a:buChar char="●"/>
            </a:pPr>
            <a:r>
              <a:rPr lang="en"/>
              <a:t>Multiple species of </a:t>
            </a:r>
            <a:r>
              <a:rPr lang="en" b="1">
                <a:solidFill>
                  <a:srgbClr val="3B71CA"/>
                </a:solidFill>
              </a:rPr>
              <a:t>Serratia</a:t>
            </a:r>
            <a:r>
              <a:rPr lang="en"/>
              <a:t>, </a:t>
            </a:r>
            <a:r>
              <a:rPr lang="en" b="1">
                <a:solidFill>
                  <a:srgbClr val="ED4840"/>
                </a:solidFill>
              </a:rPr>
              <a:t>Pseudomonas</a:t>
            </a:r>
            <a:r>
              <a:rPr lang="en"/>
              <a:t>, </a:t>
            </a:r>
            <a:r>
              <a:rPr lang="en" b="1">
                <a:solidFill>
                  <a:srgbClr val="3B71CA"/>
                </a:solidFill>
              </a:rPr>
              <a:t>Yersinia</a:t>
            </a:r>
            <a:r>
              <a:rPr lang="en"/>
              <a:t>,</a:t>
            </a:r>
            <a:r>
              <a:rPr lang="en" b="1"/>
              <a:t> Corynebacterium</a:t>
            </a:r>
            <a:r>
              <a:rPr lang="en"/>
              <a:t>,</a:t>
            </a:r>
            <a:r>
              <a:rPr lang="en" b="1"/>
              <a:t> </a:t>
            </a:r>
            <a:r>
              <a:rPr lang="en"/>
              <a:t>&amp; </a:t>
            </a:r>
            <a:r>
              <a:rPr lang="en" b="1"/>
              <a:t>Bacillus</a:t>
            </a:r>
            <a:endParaRPr b="1"/>
          </a:p>
          <a:p>
            <a:pPr marL="457200" lvl="0" indent="-311150" algn="l" rtl="0">
              <a:spcBef>
                <a:spcPts val="0"/>
              </a:spcBef>
              <a:spcAft>
                <a:spcPts val="0"/>
              </a:spcAft>
              <a:buSzPts val="1300"/>
              <a:buChar char="●"/>
            </a:pPr>
            <a:r>
              <a:rPr lang="en" b="1">
                <a:solidFill>
                  <a:srgbClr val="ED4840"/>
                </a:solidFill>
              </a:rPr>
              <a:t>Legionella</a:t>
            </a:r>
            <a:r>
              <a:rPr lang="en"/>
              <a:t> </a:t>
            </a:r>
            <a:r>
              <a:rPr lang="en">
                <a:solidFill>
                  <a:srgbClr val="858585"/>
                </a:solidFill>
              </a:rPr>
              <a:t>(x2)</a:t>
            </a:r>
            <a:endParaRPr>
              <a:solidFill>
                <a:srgbClr val="858585"/>
              </a:solidFill>
            </a:endParaRPr>
          </a:p>
          <a:p>
            <a:pPr marL="457200" lvl="0" indent="-311150" algn="l" rtl="0">
              <a:spcBef>
                <a:spcPts val="0"/>
              </a:spcBef>
              <a:spcAft>
                <a:spcPts val="0"/>
              </a:spcAft>
              <a:buSzPts val="1300"/>
              <a:buChar char="●"/>
            </a:pPr>
            <a:r>
              <a:rPr lang="en" b="1" i="1">
                <a:solidFill>
                  <a:srgbClr val="3B71CA"/>
                </a:solidFill>
              </a:rPr>
              <a:t>Citrobacter frundii</a:t>
            </a:r>
            <a:r>
              <a:rPr lang="en"/>
              <a:t> </a:t>
            </a:r>
            <a:r>
              <a:rPr lang="en">
                <a:solidFill>
                  <a:srgbClr val="858585"/>
                </a:solidFill>
              </a:rPr>
              <a:t>&amp; </a:t>
            </a:r>
            <a:r>
              <a:rPr lang="en" b="1" i="1">
                <a:solidFill>
                  <a:srgbClr val="3B71CA"/>
                </a:solidFill>
              </a:rPr>
              <a:t>Enterobacter cloacae</a:t>
            </a:r>
            <a:r>
              <a:rPr lang="en" i="1"/>
              <a:t> </a:t>
            </a:r>
            <a:endParaRPr i="1"/>
          </a:p>
          <a:p>
            <a:pPr marL="457200" lvl="0" indent="-311150" algn="l" rtl="0">
              <a:spcBef>
                <a:spcPts val="0"/>
              </a:spcBef>
              <a:spcAft>
                <a:spcPts val="0"/>
              </a:spcAft>
              <a:buSzPts val="1300"/>
              <a:buChar char="●"/>
            </a:pPr>
            <a:r>
              <a:rPr lang="en" b="1" i="1">
                <a:solidFill>
                  <a:srgbClr val="ED4840"/>
                </a:solidFill>
              </a:rPr>
              <a:t>Stenotrophomonas</a:t>
            </a:r>
            <a:r>
              <a:rPr lang="en"/>
              <a:t> </a:t>
            </a:r>
            <a:r>
              <a:rPr lang="en">
                <a:solidFill>
                  <a:srgbClr val="858585"/>
                </a:solidFill>
              </a:rPr>
              <a:t>&amp; </a:t>
            </a:r>
            <a:r>
              <a:rPr lang="en" b="1" i="1">
                <a:solidFill>
                  <a:srgbClr val="ED4840"/>
                </a:solidFill>
              </a:rPr>
              <a:t>Elizabethkingia</a:t>
            </a:r>
            <a:endParaRPr i="1"/>
          </a:p>
          <a:p>
            <a:pPr marL="457200" lvl="0" indent="-311150" algn="l" rtl="0">
              <a:spcBef>
                <a:spcPts val="0"/>
              </a:spcBef>
              <a:spcAft>
                <a:spcPts val="0"/>
              </a:spcAft>
              <a:buSzPts val="1300"/>
              <a:buChar char="●"/>
            </a:pPr>
            <a:r>
              <a:rPr lang="en" b="1" i="1"/>
              <a:t>Rhodococcus </a:t>
            </a:r>
            <a:r>
              <a:rPr lang="en"/>
              <a:t>species</a:t>
            </a:r>
            <a:endParaRPr/>
          </a:p>
          <a:p>
            <a:pPr marL="457200" lvl="0" indent="-311150" algn="l" rtl="0">
              <a:spcBef>
                <a:spcPts val="0"/>
              </a:spcBef>
              <a:spcAft>
                <a:spcPts val="0"/>
              </a:spcAft>
              <a:buSzPts val="1300"/>
              <a:buChar char="●"/>
            </a:pPr>
            <a:r>
              <a:rPr lang="en" b="1">
                <a:solidFill>
                  <a:srgbClr val="896110"/>
                </a:solidFill>
              </a:rPr>
              <a:t>Amoeba</a:t>
            </a:r>
            <a:r>
              <a:rPr lang="en">
                <a:solidFill>
                  <a:srgbClr val="896110"/>
                </a:solidFill>
              </a:rPr>
              <a:t> </a:t>
            </a:r>
            <a:r>
              <a:rPr lang="en"/>
              <a:t>&amp; </a:t>
            </a:r>
            <a:r>
              <a:rPr lang="en" b="1">
                <a:solidFill>
                  <a:srgbClr val="896110"/>
                </a:solidFill>
              </a:rPr>
              <a:t>protozoa</a:t>
            </a:r>
            <a:endParaRPr/>
          </a:p>
        </p:txBody>
      </p:sp>
      <p:sp>
        <p:nvSpPr>
          <p:cNvPr id="1934" name="Google Shape;1934;p129"/>
          <p:cNvSpPr txBox="1"/>
          <p:nvPr/>
        </p:nvSpPr>
        <p:spPr>
          <a:xfrm>
            <a:off x="5783350" y="1393075"/>
            <a:ext cx="3000000" cy="176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300" u="sng">
                <a:solidFill>
                  <a:schemeClr val="dk2"/>
                </a:solidFill>
                <a:latin typeface="Open Sans"/>
                <a:ea typeface="Open Sans"/>
                <a:cs typeface="Open Sans"/>
                <a:sym typeface="Open Sans"/>
              </a:rPr>
              <a:t>Fungal</a:t>
            </a:r>
            <a:endParaRPr sz="1300" u="sng">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Multiple species of </a:t>
            </a:r>
            <a:r>
              <a:rPr lang="en" sz="1300" b="1">
                <a:solidFill>
                  <a:srgbClr val="3B71CA"/>
                </a:solidFill>
                <a:latin typeface="Open Sans"/>
                <a:ea typeface="Open Sans"/>
                <a:cs typeface="Open Sans"/>
                <a:sym typeface="Open Sans"/>
              </a:rPr>
              <a:t>Candida</a:t>
            </a:r>
            <a:endParaRPr sz="1300" b="1">
              <a:solidFill>
                <a:srgbClr val="3B71CA"/>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b="1">
                <a:solidFill>
                  <a:srgbClr val="896110"/>
                </a:solidFill>
                <a:latin typeface="Open Sans"/>
                <a:ea typeface="Open Sans"/>
                <a:cs typeface="Open Sans"/>
                <a:sym typeface="Open Sans"/>
              </a:rPr>
              <a:t>Fusarium </a:t>
            </a:r>
            <a:r>
              <a:rPr lang="en" sz="1300">
                <a:solidFill>
                  <a:schemeClr val="dk2"/>
                </a:solidFill>
                <a:latin typeface="Open Sans"/>
                <a:ea typeface="Open Sans"/>
                <a:cs typeface="Open Sans"/>
                <a:sym typeface="Open Sans"/>
              </a:rPr>
              <a:t>species </a:t>
            </a:r>
            <a:r>
              <a:rPr lang="en" sz="1300">
                <a:solidFill>
                  <a:srgbClr val="858585"/>
                </a:solidFill>
                <a:latin typeface="Open Sans"/>
                <a:ea typeface="Open Sans"/>
                <a:cs typeface="Open Sans"/>
                <a:sym typeface="Open Sans"/>
              </a:rPr>
              <a:t>(x3)</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b="1">
                <a:solidFill>
                  <a:srgbClr val="896110"/>
                </a:solidFill>
                <a:latin typeface="Open Sans"/>
                <a:ea typeface="Open Sans"/>
                <a:cs typeface="Open Sans"/>
                <a:sym typeface="Open Sans"/>
              </a:rPr>
              <a:t>Penicillium </a:t>
            </a:r>
            <a:r>
              <a:rPr lang="en" sz="1300">
                <a:solidFill>
                  <a:schemeClr val="dk2"/>
                </a:solidFill>
                <a:latin typeface="Open Sans"/>
                <a:ea typeface="Open Sans"/>
                <a:cs typeface="Open Sans"/>
                <a:sym typeface="Open Sans"/>
              </a:rPr>
              <a:t>species </a:t>
            </a:r>
            <a:r>
              <a:rPr lang="en" sz="1300">
                <a:solidFill>
                  <a:srgbClr val="858585"/>
                </a:solidFill>
                <a:latin typeface="Open Sans"/>
                <a:ea typeface="Open Sans"/>
                <a:cs typeface="Open Sans"/>
                <a:sym typeface="Open Sans"/>
              </a:rPr>
              <a:t>(x3)</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Rhodotorula rubra </a:t>
            </a:r>
            <a:r>
              <a:rPr lang="en" sz="1300">
                <a:solidFill>
                  <a:srgbClr val="858585"/>
                </a:solidFill>
                <a:latin typeface="Open Sans"/>
                <a:ea typeface="Open Sans"/>
                <a:cs typeface="Open Sans"/>
                <a:sym typeface="Open Sans"/>
              </a:rPr>
              <a:t>(x3)</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Cladosporium species </a:t>
            </a:r>
            <a:r>
              <a:rPr lang="en" sz="1300">
                <a:solidFill>
                  <a:srgbClr val="858585"/>
                </a:solidFill>
                <a:latin typeface="Open Sans"/>
                <a:ea typeface="Open Sans"/>
                <a:cs typeface="Open Sans"/>
                <a:sym typeface="Open Sans"/>
              </a:rPr>
              <a:t>(x2)</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And more</a:t>
            </a:r>
            <a:endParaRPr/>
          </a:p>
        </p:txBody>
      </p:sp>
      <p:sp>
        <p:nvSpPr>
          <p:cNvPr id="1935" name="Google Shape;1935;p129"/>
          <p:cNvSpPr/>
          <p:nvPr/>
        </p:nvSpPr>
        <p:spPr>
          <a:xfrm>
            <a:off x="0" y="48172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36" name="Google Shape;1936;p1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Space is dirty [</a:t>
            </a:r>
            <a:r>
              <a:rPr lang="en">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p:txBody>
      </p:sp>
      <p:sp>
        <p:nvSpPr>
          <p:cNvPr id="1937" name="Google Shape;1937;p129"/>
          <p:cNvSpPr/>
          <p:nvPr/>
        </p:nvSpPr>
        <p:spPr>
          <a:xfrm>
            <a:off x="3193525" y="3231150"/>
            <a:ext cx="3145500" cy="14217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2F5AA2"/>
                </a:solidFill>
                <a:latin typeface="Open Sans"/>
                <a:ea typeface="Open Sans"/>
                <a:cs typeface="Open Sans"/>
                <a:sym typeface="Open Sans"/>
              </a:rPr>
              <a:t>Lyme? Lepto?</a:t>
            </a:r>
            <a:endParaRPr sz="1500" b="1">
              <a:solidFill>
                <a:srgbClr val="3B71CA"/>
              </a:solidFill>
              <a:latin typeface="Open Sans"/>
              <a:ea typeface="Open Sans"/>
              <a:cs typeface="Open Sans"/>
              <a:sym typeface="Open Sans"/>
            </a:endParaRPr>
          </a:p>
          <a:p>
            <a:pPr marL="0" lvl="0" indent="0" algn="l" rtl="0">
              <a:spcBef>
                <a:spcPts val="1000"/>
              </a:spcBef>
              <a:spcAft>
                <a:spcPts val="0"/>
              </a:spcAft>
              <a:buNone/>
            </a:pPr>
            <a:r>
              <a:rPr lang="en" sz="1500">
                <a:solidFill>
                  <a:srgbClr val="1A1A1A"/>
                </a:solidFill>
                <a:latin typeface="Open Sans"/>
                <a:ea typeface="Open Sans"/>
                <a:cs typeface="Open Sans"/>
                <a:sym typeface="Open Sans"/>
              </a:rPr>
              <a:t>Electron microscopy suggested presence of </a:t>
            </a:r>
            <a:r>
              <a:rPr lang="en" sz="1500" b="1">
                <a:solidFill>
                  <a:srgbClr val="ED4840"/>
                </a:solidFill>
                <a:latin typeface="Open Sans"/>
                <a:ea typeface="Open Sans"/>
                <a:cs typeface="Open Sans"/>
                <a:sym typeface="Open Sans"/>
              </a:rPr>
              <a:t>spirochetes</a:t>
            </a:r>
            <a:endParaRPr sz="1500" b="1">
              <a:solidFill>
                <a:srgbClr val="ED4840"/>
              </a:solidFill>
              <a:latin typeface="Open Sans"/>
              <a:ea typeface="Open Sans"/>
              <a:cs typeface="Open Sans"/>
              <a:sym typeface="Open Sans"/>
            </a:endParaRPr>
          </a:p>
          <a:p>
            <a:pPr marL="0" lvl="0" indent="0" algn="l" rtl="0">
              <a:spcBef>
                <a:spcPts val="1000"/>
              </a:spcBef>
              <a:spcAft>
                <a:spcPts val="0"/>
              </a:spcAft>
              <a:buNone/>
            </a:pPr>
            <a:r>
              <a:rPr lang="en" sz="1500" b="1">
                <a:solidFill>
                  <a:srgbClr val="1A1A1A"/>
                </a:solidFill>
                <a:latin typeface="Open Sans"/>
                <a:ea typeface="Open Sans"/>
                <a:cs typeface="Open Sans"/>
                <a:sym typeface="Open Sans"/>
              </a:rPr>
              <a:t>No mycobacteria</a:t>
            </a:r>
            <a:r>
              <a:rPr lang="en" sz="1500">
                <a:solidFill>
                  <a:srgbClr val="1A1A1A"/>
                </a:solidFill>
                <a:latin typeface="Open Sans"/>
                <a:ea typeface="Open Sans"/>
                <a:cs typeface="Open Sans"/>
                <a:sym typeface="Open Sans"/>
              </a:rPr>
              <a:t> </a:t>
            </a:r>
            <a:r>
              <a:rPr lang="en" sz="1500">
                <a:solidFill>
                  <a:srgbClr val="858585"/>
                </a:solidFill>
                <a:latin typeface="Open Sans"/>
                <a:ea typeface="Open Sans"/>
                <a:cs typeface="Open Sans"/>
                <a:sym typeface="Open Sans"/>
              </a:rPr>
              <a:t>(at least yet)</a:t>
            </a:r>
            <a:endParaRPr sz="1500">
              <a:solidFill>
                <a:srgbClr val="858585"/>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body" idx="2"/>
          </p:nvPr>
        </p:nvSpPr>
        <p:spPr>
          <a:xfrm>
            <a:off x="730000" y="140767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solidFill>
                  <a:srgbClr val="2D6987"/>
                </a:solidFill>
              </a:rPr>
              <a:t>73 y/o M</a:t>
            </a:r>
            <a:r>
              <a:rPr lang="en"/>
              <a:t> with PMH including CLL (has port), CAD/PAD, OSA, seizures p/w </a:t>
            </a:r>
            <a:r>
              <a:rPr lang="en" b="1"/>
              <a:t>cardiogenic shock</a:t>
            </a:r>
            <a:r>
              <a:rPr lang="en"/>
              <a:t> &amp; NSTEMI s/p stenting. Found to have persistent </a:t>
            </a:r>
            <a:r>
              <a:rPr lang="en" b="1">
                <a:solidFill>
                  <a:srgbClr val="3B71CA"/>
                </a:solidFill>
              </a:rPr>
              <a:t>staph epi bacteremia</a:t>
            </a:r>
            <a:r>
              <a:rPr lang="en"/>
              <a:t> and echodensity on </a:t>
            </a:r>
            <a:r>
              <a:rPr lang="en" b="1">
                <a:solidFill>
                  <a:srgbClr val="896110"/>
                </a:solidFill>
              </a:rPr>
              <a:t>native aortic</a:t>
            </a:r>
            <a:r>
              <a:rPr lang="en"/>
              <a:t> valve</a:t>
            </a:r>
            <a:endParaRPr>
              <a:solidFill>
                <a:srgbClr val="1A1A1A"/>
              </a:solidFill>
            </a:endParaRPr>
          </a:p>
        </p:txBody>
      </p:sp>
      <p:sp>
        <p:nvSpPr>
          <p:cNvPr id="236" name="Google Shape;236;p31"/>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Summary</a:t>
            </a:r>
            <a:endParaRPr/>
          </a:p>
        </p:txBody>
      </p:sp>
      <p:sp>
        <p:nvSpPr>
          <p:cNvPr id="237" name="Google Shape;237;p31"/>
          <p:cNvSpPr/>
          <p:nvPr/>
        </p:nvSpPr>
        <p:spPr>
          <a:xfrm>
            <a:off x="4796350" y="42775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238" name="Google Shape;238;p31"/>
          <p:cNvSpPr/>
          <p:nvPr/>
        </p:nvSpPr>
        <p:spPr>
          <a:xfrm>
            <a:off x="5231650" y="42775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239" name="Google Shape;239;p31"/>
          <p:cNvSpPr/>
          <p:nvPr/>
        </p:nvSpPr>
        <p:spPr>
          <a:xfrm>
            <a:off x="5666950" y="42775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240" name="Google Shape;240;p31"/>
          <p:cNvSpPr/>
          <p:nvPr/>
        </p:nvSpPr>
        <p:spPr>
          <a:xfrm>
            <a:off x="6102250" y="42775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241" name="Google Shape;241;p31"/>
          <p:cNvSpPr/>
          <p:nvPr/>
        </p:nvSpPr>
        <p:spPr>
          <a:xfrm>
            <a:off x="6537550" y="42775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242" name="Google Shape;242;p31"/>
          <p:cNvSpPr txBox="1"/>
          <p:nvPr/>
        </p:nvSpPr>
        <p:spPr>
          <a:xfrm>
            <a:off x="5416500" y="4460550"/>
            <a:ext cx="164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9E9E9E"/>
                </a:solidFill>
                <a:latin typeface="Open Sans"/>
                <a:ea typeface="Open Sans"/>
                <a:cs typeface="Open Sans"/>
                <a:sym typeface="Open Sans"/>
              </a:rPr>
              <a:t>Cardiogenic shock</a:t>
            </a:r>
            <a:endParaRPr sz="1300">
              <a:solidFill>
                <a:srgbClr val="9E9E9E"/>
              </a:solidFill>
              <a:latin typeface="Open Sans"/>
              <a:ea typeface="Open Sans"/>
              <a:cs typeface="Open Sans"/>
              <a:sym typeface="Open Sans"/>
            </a:endParaRPr>
          </a:p>
          <a:p>
            <a:pPr marL="0" lvl="0" indent="0" algn="l" rtl="0">
              <a:spcBef>
                <a:spcPts val="0"/>
              </a:spcBef>
              <a:spcAft>
                <a:spcPts val="0"/>
              </a:spcAft>
              <a:buNone/>
            </a:pPr>
            <a:r>
              <a:rPr lang="en" sz="1300">
                <a:solidFill>
                  <a:srgbClr val="9E9E9E"/>
                </a:solidFill>
                <a:latin typeface="Open Sans"/>
                <a:ea typeface="Open Sans"/>
                <a:cs typeface="Open Sans"/>
                <a:sym typeface="Open Sans"/>
              </a:rPr>
              <a:t>Gets stents x2</a:t>
            </a:r>
            <a:endParaRPr sz="1300">
              <a:solidFill>
                <a:srgbClr val="9E9E9E"/>
              </a:solidFill>
              <a:latin typeface="Open Sans"/>
              <a:ea typeface="Open Sans"/>
              <a:cs typeface="Open Sans"/>
              <a:sym typeface="Open Sans"/>
            </a:endParaRPr>
          </a:p>
        </p:txBody>
      </p:sp>
      <p:cxnSp>
        <p:nvCxnSpPr>
          <p:cNvPr id="243" name="Google Shape;243;p31"/>
          <p:cNvCxnSpPr>
            <a:stCxn id="242" idx="1"/>
            <a:endCxn id="237" idx="2"/>
          </p:cNvCxnSpPr>
          <p:nvPr/>
        </p:nvCxnSpPr>
        <p:spPr>
          <a:xfrm rot="10800000">
            <a:off x="5013900" y="4460550"/>
            <a:ext cx="402600" cy="292500"/>
          </a:xfrm>
          <a:prstGeom prst="curvedConnector2">
            <a:avLst/>
          </a:prstGeom>
          <a:noFill/>
          <a:ln w="9525" cap="flat" cmpd="sng">
            <a:solidFill>
              <a:srgbClr val="9E9E9E"/>
            </a:solidFill>
            <a:prstDash val="solid"/>
            <a:round/>
            <a:headEnd type="none" w="med" len="med"/>
            <a:tailEnd type="triangle" w="med" len="med"/>
          </a:ln>
        </p:spPr>
      </p:cxnSp>
      <p:sp>
        <p:nvSpPr>
          <p:cNvPr id="244" name="Google Shape;244;p31"/>
          <p:cNvSpPr txBox="1"/>
          <p:nvPr/>
        </p:nvSpPr>
        <p:spPr>
          <a:xfrm>
            <a:off x="5416500" y="357457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245" name="Google Shape;245;p31"/>
          <p:cNvCxnSpPr>
            <a:stCxn id="244" idx="1"/>
            <a:endCxn id="237" idx="0"/>
          </p:cNvCxnSpPr>
          <p:nvPr/>
        </p:nvCxnSpPr>
        <p:spPr>
          <a:xfrm flipH="1">
            <a:off x="5013900" y="3767025"/>
            <a:ext cx="402600" cy="510600"/>
          </a:xfrm>
          <a:prstGeom prst="curvedConnector2">
            <a:avLst/>
          </a:prstGeom>
          <a:noFill/>
          <a:ln w="9525" cap="flat" cmpd="sng">
            <a:solidFill>
              <a:srgbClr val="9E9E9E"/>
            </a:solidFill>
            <a:prstDash val="solid"/>
            <a:round/>
            <a:headEnd type="none" w="med" len="med"/>
            <a:tailEnd type="triangle" w="med" len="med"/>
          </a:ln>
        </p:spPr>
      </p:cxnSp>
      <p:cxnSp>
        <p:nvCxnSpPr>
          <p:cNvPr id="246" name="Google Shape;246;p31"/>
          <p:cNvCxnSpPr>
            <a:stCxn id="244" idx="2"/>
            <a:endCxn id="239" idx="0"/>
          </p:cNvCxnSpPr>
          <p:nvPr/>
        </p:nvCxnSpPr>
        <p:spPr>
          <a:xfrm rot="5400000">
            <a:off x="5903550" y="3940425"/>
            <a:ext cx="318000" cy="356100"/>
          </a:xfrm>
          <a:prstGeom prst="curvedConnector3">
            <a:avLst>
              <a:gd name="adj1" fmla="val 50012"/>
            </a:avLst>
          </a:prstGeom>
          <a:noFill/>
          <a:ln w="9525" cap="flat" cmpd="sng">
            <a:solidFill>
              <a:srgbClr val="9E9E9E"/>
            </a:solidFill>
            <a:prstDash val="solid"/>
            <a:round/>
            <a:headEnd type="none" w="med" len="med"/>
            <a:tailEnd type="triangle" w="med" len="med"/>
          </a:ln>
        </p:spPr>
      </p:cxnSp>
      <p:sp>
        <p:nvSpPr>
          <p:cNvPr id="247" name="Google Shape;247;p31"/>
          <p:cNvSpPr txBox="1"/>
          <p:nvPr/>
        </p:nvSpPr>
        <p:spPr>
          <a:xfrm>
            <a:off x="7099550" y="3636525"/>
            <a:ext cx="200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TTE</a:t>
            </a:r>
            <a:r>
              <a:rPr lang="en" sz="1300">
                <a:solidFill>
                  <a:schemeClr val="dk2"/>
                </a:solidFill>
                <a:latin typeface="Open Sans"/>
                <a:ea typeface="Open Sans"/>
                <a:cs typeface="Open Sans"/>
                <a:sym typeface="Open Sans"/>
              </a:rPr>
              <a:t>: lesion on </a:t>
            </a:r>
            <a:r>
              <a:rPr lang="en" sz="1300" b="1">
                <a:solidFill>
                  <a:srgbClr val="896110"/>
                </a:solidFill>
                <a:latin typeface="Open Sans"/>
                <a:ea typeface="Open Sans"/>
                <a:cs typeface="Open Sans"/>
                <a:sym typeface="Open Sans"/>
              </a:rPr>
              <a:t>native aortic valve</a:t>
            </a:r>
            <a:endParaRPr sz="1300" b="1">
              <a:solidFill>
                <a:srgbClr val="896110"/>
              </a:solidFill>
              <a:latin typeface="Open Sans"/>
              <a:ea typeface="Open Sans"/>
              <a:cs typeface="Open Sans"/>
              <a:sym typeface="Open Sans"/>
            </a:endParaRPr>
          </a:p>
        </p:txBody>
      </p:sp>
      <p:cxnSp>
        <p:nvCxnSpPr>
          <p:cNvPr id="248" name="Google Shape;248;p31"/>
          <p:cNvCxnSpPr>
            <a:stCxn id="247" idx="1"/>
            <a:endCxn id="240" idx="0"/>
          </p:cNvCxnSpPr>
          <p:nvPr/>
        </p:nvCxnSpPr>
        <p:spPr>
          <a:xfrm flipH="1">
            <a:off x="6319850" y="3929025"/>
            <a:ext cx="779700" cy="348600"/>
          </a:xfrm>
          <a:prstGeom prst="curvedConnector2">
            <a:avLst/>
          </a:prstGeom>
          <a:noFill/>
          <a:ln w="9525" cap="flat" cmpd="sng">
            <a:solidFill>
              <a:schemeClr val="dk2"/>
            </a:solidFill>
            <a:prstDash val="solid"/>
            <a:round/>
            <a:headEnd type="none" w="med" len="med"/>
            <a:tailEnd type="triangle" w="med" len="med"/>
          </a:ln>
        </p:spPr>
      </p:cxnSp>
      <p:sp>
        <p:nvSpPr>
          <p:cNvPr id="249" name="Google Shape;249;p31"/>
          <p:cNvSpPr/>
          <p:nvPr/>
        </p:nvSpPr>
        <p:spPr>
          <a:xfrm>
            <a:off x="6972850" y="4283475"/>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250" name="Google Shape;250;p31"/>
          <p:cNvSpPr/>
          <p:nvPr/>
        </p:nvSpPr>
        <p:spPr>
          <a:xfrm>
            <a:off x="7408150" y="4283475"/>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7</a:t>
            </a:r>
            <a:endParaRPr>
              <a:solidFill>
                <a:schemeClr val="lt1"/>
              </a:solidFill>
              <a:latin typeface="Open Sans"/>
              <a:ea typeface="Open Sans"/>
              <a:cs typeface="Open Sans"/>
              <a:sym typeface="Open Sans"/>
            </a:endParaRPr>
          </a:p>
        </p:txBody>
      </p:sp>
      <p:sp>
        <p:nvSpPr>
          <p:cNvPr id="251" name="Google Shape;251;p31"/>
          <p:cNvSpPr txBox="1"/>
          <p:nvPr/>
        </p:nvSpPr>
        <p:spPr>
          <a:xfrm>
            <a:off x="7625700" y="4653000"/>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Transfer to Ruby</a:t>
            </a:r>
            <a:endParaRPr sz="1300">
              <a:solidFill>
                <a:schemeClr val="dk2"/>
              </a:solidFill>
              <a:latin typeface="Open Sans"/>
              <a:ea typeface="Open Sans"/>
              <a:cs typeface="Open Sans"/>
              <a:sym typeface="Open Sans"/>
            </a:endParaRPr>
          </a:p>
        </p:txBody>
      </p:sp>
      <p:cxnSp>
        <p:nvCxnSpPr>
          <p:cNvPr id="252" name="Google Shape;252;p31"/>
          <p:cNvCxnSpPr>
            <a:stCxn id="251" idx="0"/>
            <a:endCxn id="250" idx="3"/>
          </p:cNvCxnSpPr>
          <p:nvPr/>
        </p:nvCxnSpPr>
        <p:spPr>
          <a:xfrm rot="5400000" flipH="1">
            <a:off x="8007600" y="4210800"/>
            <a:ext cx="278100" cy="606300"/>
          </a:xfrm>
          <a:prstGeom prst="curved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2" name="Google Shape;1942;p130"/>
          <p:cNvSpPr txBox="1"/>
          <p:nvPr/>
        </p:nvSpPr>
        <p:spPr>
          <a:xfrm>
            <a:off x="5659450" y="4652850"/>
            <a:ext cx="3247800" cy="2775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938">
                <a:solidFill>
                  <a:schemeClr val="dk2"/>
                </a:solidFill>
                <a:latin typeface="Open Sans"/>
                <a:ea typeface="Open Sans"/>
                <a:cs typeface="Open Sans"/>
                <a:sym typeface="Open Sans"/>
              </a:rPr>
              <a:t>AI generated image </a:t>
            </a:r>
            <a:r>
              <a:rPr lang="en" sz="938">
                <a:solidFill>
                  <a:srgbClr val="9E9E9E"/>
                </a:solidFill>
                <a:latin typeface="Open Sans"/>
                <a:ea typeface="Open Sans"/>
                <a:cs typeface="Open Sans"/>
                <a:sym typeface="Open Sans"/>
              </a:rPr>
              <a:t>(I have no idea what it looked like)</a:t>
            </a:r>
            <a:endParaRPr sz="938">
              <a:solidFill>
                <a:srgbClr val="9E9E9E"/>
              </a:solidFill>
              <a:latin typeface="Open Sans"/>
              <a:ea typeface="Open Sans"/>
              <a:cs typeface="Open Sans"/>
              <a:sym typeface="Open Sans"/>
            </a:endParaRPr>
          </a:p>
        </p:txBody>
      </p:sp>
      <p:pic>
        <p:nvPicPr>
          <p:cNvPr id="1943" name="Google Shape;1943;p1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81675"/>
            <a:ext cx="9143999" cy="4661825"/>
          </a:xfrm>
          <a:prstGeom prst="rect">
            <a:avLst/>
          </a:prstGeom>
          <a:noFill/>
          <a:ln>
            <a:noFill/>
          </a:ln>
        </p:spPr>
      </p:pic>
      <p:sp>
        <p:nvSpPr>
          <p:cNvPr id="1944" name="Google Shape;1944;p130"/>
          <p:cNvSpPr/>
          <p:nvPr/>
        </p:nvSpPr>
        <p:spPr>
          <a:xfrm>
            <a:off x="4833900" y="481675"/>
            <a:ext cx="43101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45" name="Google Shape;1945;p130"/>
          <p:cNvSpPr/>
          <p:nvPr/>
        </p:nvSpPr>
        <p:spPr>
          <a:xfrm>
            <a:off x="-50" y="48172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46" name="Google Shape;1946;p130"/>
          <p:cNvSpPr/>
          <p:nvPr/>
        </p:nvSpPr>
        <p:spPr>
          <a:xfrm>
            <a:off x="4833900" y="481675"/>
            <a:ext cx="43101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47" name="Google Shape;1947;p130"/>
          <p:cNvSpPr txBox="1">
            <a:spLocks noGrp="1"/>
          </p:cNvSpPr>
          <p:nvPr>
            <p:ph type="body" idx="1"/>
          </p:nvPr>
        </p:nvSpPr>
        <p:spPr>
          <a:xfrm>
            <a:off x="4995625" y="481725"/>
            <a:ext cx="3911700" cy="3990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900" b="1">
                <a:latin typeface="Raleway"/>
                <a:ea typeface="Raleway"/>
                <a:cs typeface="Raleway"/>
                <a:sym typeface="Raleway"/>
              </a:rPr>
              <a:t>Surely the </a:t>
            </a:r>
            <a:r>
              <a:rPr lang="en" sz="1900" b="1">
                <a:solidFill>
                  <a:srgbClr val="3B71CA"/>
                </a:solidFill>
                <a:latin typeface="Raleway"/>
                <a:ea typeface="Raleway"/>
                <a:cs typeface="Raleway"/>
                <a:sym typeface="Raleway"/>
              </a:rPr>
              <a:t>life support systems</a:t>
            </a:r>
            <a:r>
              <a:rPr lang="en" sz="1900" b="1">
                <a:latin typeface="Raleway"/>
                <a:ea typeface="Raleway"/>
                <a:cs typeface="Raleway"/>
                <a:sym typeface="Raleway"/>
              </a:rPr>
              <a:t> aren’t as contaminated, right?</a:t>
            </a:r>
            <a:endParaRPr sz="1900" b="1">
              <a:latin typeface="Raleway"/>
              <a:ea typeface="Raleway"/>
              <a:cs typeface="Raleway"/>
              <a:sym typeface="Raleway"/>
            </a:endParaRPr>
          </a:p>
          <a:p>
            <a:pPr marL="0" lvl="0" indent="0" algn="l" rtl="0">
              <a:spcBef>
                <a:spcPts val="1200"/>
              </a:spcBef>
              <a:spcAft>
                <a:spcPts val="1200"/>
              </a:spcAft>
              <a:buNone/>
            </a:pPr>
            <a:r>
              <a:rPr lang="en">
                <a:solidFill>
                  <a:srgbClr val="858585"/>
                </a:solidFill>
              </a:rPr>
              <a:t>It’s not like they are drinking fluid from behind a service panel…</a:t>
            </a:r>
            <a:endParaRPr>
              <a:solidFill>
                <a:srgbClr val="858585"/>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131"/>
          <p:cNvSpPr txBox="1"/>
          <p:nvPr/>
        </p:nvSpPr>
        <p:spPr>
          <a:xfrm>
            <a:off x="5659450" y="4652850"/>
            <a:ext cx="3247800" cy="2775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938">
                <a:solidFill>
                  <a:schemeClr val="dk2"/>
                </a:solidFill>
                <a:latin typeface="Open Sans"/>
                <a:ea typeface="Open Sans"/>
                <a:cs typeface="Open Sans"/>
                <a:sym typeface="Open Sans"/>
              </a:rPr>
              <a:t>AI generated image </a:t>
            </a:r>
            <a:r>
              <a:rPr lang="en" sz="938">
                <a:solidFill>
                  <a:srgbClr val="9E9E9E"/>
                </a:solidFill>
                <a:latin typeface="Open Sans"/>
                <a:ea typeface="Open Sans"/>
                <a:cs typeface="Open Sans"/>
                <a:sym typeface="Open Sans"/>
              </a:rPr>
              <a:t>(I have no idea what it looked like)</a:t>
            </a:r>
            <a:endParaRPr sz="938">
              <a:solidFill>
                <a:srgbClr val="9E9E9E"/>
              </a:solidFill>
              <a:latin typeface="Open Sans"/>
              <a:ea typeface="Open Sans"/>
              <a:cs typeface="Open Sans"/>
              <a:sym typeface="Open Sans"/>
            </a:endParaRPr>
          </a:p>
        </p:txBody>
      </p:sp>
      <p:pic>
        <p:nvPicPr>
          <p:cNvPr id="1953" name="Google Shape;1953;p1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81675"/>
            <a:ext cx="9143999" cy="4661825"/>
          </a:xfrm>
          <a:prstGeom prst="rect">
            <a:avLst/>
          </a:prstGeom>
          <a:noFill/>
          <a:ln>
            <a:noFill/>
          </a:ln>
        </p:spPr>
      </p:pic>
      <p:sp>
        <p:nvSpPr>
          <p:cNvPr id="1954" name="Google Shape;1954;p131"/>
          <p:cNvSpPr/>
          <p:nvPr/>
        </p:nvSpPr>
        <p:spPr>
          <a:xfrm>
            <a:off x="4833900" y="481675"/>
            <a:ext cx="43101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55" name="Google Shape;1955;p131"/>
          <p:cNvSpPr/>
          <p:nvPr/>
        </p:nvSpPr>
        <p:spPr>
          <a:xfrm>
            <a:off x="-50" y="48172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56" name="Google Shape;1956;p131"/>
          <p:cNvSpPr/>
          <p:nvPr/>
        </p:nvSpPr>
        <p:spPr>
          <a:xfrm>
            <a:off x="4833900" y="481675"/>
            <a:ext cx="43101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57" name="Google Shape;1957;p131"/>
          <p:cNvSpPr txBox="1">
            <a:spLocks noGrp="1"/>
          </p:cNvSpPr>
          <p:nvPr>
            <p:ph type="body" idx="1"/>
          </p:nvPr>
        </p:nvSpPr>
        <p:spPr>
          <a:xfrm>
            <a:off x="4995625" y="481725"/>
            <a:ext cx="3911700" cy="3990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900" b="1">
                <a:solidFill>
                  <a:srgbClr val="858585"/>
                </a:solidFill>
                <a:latin typeface="Raleway"/>
                <a:ea typeface="Raleway"/>
                <a:cs typeface="Raleway"/>
                <a:sym typeface="Raleway"/>
              </a:rPr>
              <a:t>Surely the </a:t>
            </a:r>
            <a:r>
              <a:rPr lang="en" sz="1900" b="1">
                <a:solidFill>
                  <a:srgbClr val="2D6987"/>
                </a:solidFill>
                <a:latin typeface="Raleway"/>
                <a:ea typeface="Raleway"/>
                <a:cs typeface="Raleway"/>
                <a:sym typeface="Raleway"/>
              </a:rPr>
              <a:t>life support systems</a:t>
            </a:r>
            <a:r>
              <a:rPr lang="en" sz="1900" b="1">
                <a:solidFill>
                  <a:srgbClr val="858585"/>
                </a:solidFill>
                <a:latin typeface="Raleway"/>
                <a:ea typeface="Raleway"/>
                <a:cs typeface="Raleway"/>
                <a:sym typeface="Raleway"/>
              </a:rPr>
              <a:t> aren’t as contaminated, right?</a:t>
            </a:r>
            <a:endParaRPr sz="1900" b="1">
              <a:solidFill>
                <a:srgbClr val="858585"/>
              </a:solidFill>
              <a:latin typeface="Raleway"/>
              <a:ea typeface="Raleway"/>
              <a:cs typeface="Raleway"/>
              <a:sym typeface="Raleway"/>
            </a:endParaRPr>
          </a:p>
          <a:p>
            <a:pPr marL="0" lvl="0" indent="0" algn="l" rtl="0">
              <a:spcBef>
                <a:spcPts val="1200"/>
              </a:spcBef>
              <a:spcAft>
                <a:spcPts val="0"/>
              </a:spcAft>
              <a:buNone/>
            </a:pPr>
            <a:r>
              <a:rPr lang="en"/>
              <a:t>During space shuttle program, the </a:t>
            </a:r>
            <a:r>
              <a:rPr lang="en" b="1">
                <a:solidFill>
                  <a:srgbClr val="3B71CA"/>
                </a:solidFill>
              </a:rPr>
              <a:t>potable water</a:t>
            </a:r>
            <a:r>
              <a:rPr lang="en"/>
              <a:t> (generated by the fuel cells) was commonly contaminated with </a:t>
            </a:r>
            <a:r>
              <a:rPr lang="en" b="1"/>
              <a:t>low levels of </a:t>
            </a:r>
            <a:r>
              <a:rPr lang="en" b="1">
                <a:solidFill>
                  <a:srgbClr val="ED4840"/>
                </a:solidFill>
              </a:rPr>
              <a:t>Burkholderia cepacia</a:t>
            </a:r>
            <a:endParaRPr b="1">
              <a:solidFill>
                <a:srgbClr val="ED4840"/>
              </a:solidFill>
            </a:endParaRPr>
          </a:p>
          <a:p>
            <a:pPr marL="0" lvl="0" indent="0" algn="l" rtl="0">
              <a:spcBef>
                <a:spcPts val="1200"/>
              </a:spcBef>
              <a:spcAft>
                <a:spcPts val="120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132"/>
          <p:cNvSpPr txBox="1"/>
          <p:nvPr/>
        </p:nvSpPr>
        <p:spPr>
          <a:xfrm>
            <a:off x="5659450" y="4652850"/>
            <a:ext cx="3247800" cy="2775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938">
                <a:solidFill>
                  <a:schemeClr val="dk2"/>
                </a:solidFill>
                <a:latin typeface="Open Sans"/>
                <a:ea typeface="Open Sans"/>
                <a:cs typeface="Open Sans"/>
                <a:sym typeface="Open Sans"/>
              </a:rPr>
              <a:t>AI generated image </a:t>
            </a:r>
            <a:r>
              <a:rPr lang="en" sz="938">
                <a:solidFill>
                  <a:srgbClr val="9E9E9E"/>
                </a:solidFill>
                <a:latin typeface="Open Sans"/>
                <a:ea typeface="Open Sans"/>
                <a:cs typeface="Open Sans"/>
                <a:sym typeface="Open Sans"/>
              </a:rPr>
              <a:t>(I have no idea what it looked like)</a:t>
            </a:r>
            <a:endParaRPr sz="938">
              <a:solidFill>
                <a:srgbClr val="9E9E9E"/>
              </a:solidFill>
              <a:latin typeface="Open Sans"/>
              <a:ea typeface="Open Sans"/>
              <a:cs typeface="Open Sans"/>
              <a:sym typeface="Open Sans"/>
            </a:endParaRPr>
          </a:p>
        </p:txBody>
      </p:sp>
      <p:pic>
        <p:nvPicPr>
          <p:cNvPr id="1963" name="Google Shape;1963;p1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81675"/>
            <a:ext cx="9143999" cy="4661825"/>
          </a:xfrm>
          <a:prstGeom prst="rect">
            <a:avLst/>
          </a:prstGeom>
          <a:noFill/>
          <a:ln>
            <a:noFill/>
          </a:ln>
        </p:spPr>
      </p:pic>
      <p:sp>
        <p:nvSpPr>
          <p:cNvPr id="1964" name="Google Shape;1964;p132"/>
          <p:cNvSpPr/>
          <p:nvPr/>
        </p:nvSpPr>
        <p:spPr>
          <a:xfrm>
            <a:off x="4833900" y="481675"/>
            <a:ext cx="43101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65" name="Google Shape;1965;p132"/>
          <p:cNvSpPr/>
          <p:nvPr/>
        </p:nvSpPr>
        <p:spPr>
          <a:xfrm>
            <a:off x="-50" y="481725"/>
            <a:ext cx="91440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66" name="Google Shape;1966;p132"/>
          <p:cNvSpPr/>
          <p:nvPr/>
        </p:nvSpPr>
        <p:spPr>
          <a:xfrm>
            <a:off x="4833900" y="481675"/>
            <a:ext cx="4310100" cy="4661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67" name="Google Shape;1967;p132"/>
          <p:cNvSpPr txBox="1">
            <a:spLocks noGrp="1"/>
          </p:cNvSpPr>
          <p:nvPr>
            <p:ph type="body" idx="1"/>
          </p:nvPr>
        </p:nvSpPr>
        <p:spPr>
          <a:xfrm>
            <a:off x="4995625" y="481725"/>
            <a:ext cx="3911700" cy="3990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900" b="1">
                <a:solidFill>
                  <a:srgbClr val="858585"/>
                </a:solidFill>
                <a:latin typeface="Raleway"/>
                <a:ea typeface="Raleway"/>
                <a:cs typeface="Raleway"/>
                <a:sym typeface="Raleway"/>
              </a:rPr>
              <a:t>Surely the </a:t>
            </a:r>
            <a:r>
              <a:rPr lang="en" sz="1900" b="1">
                <a:solidFill>
                  <a:srgbClr val="2D6987"/>
                </a:solidFill>
                <a:latin typeface="Raleway"/>
                <a:ea typeface="Raleway"/>
                <a:cs typeface="Raleway"/>
                <a:sym typeface="Raleway"/>
              </a:rPr>
              <a:t>life support systems</a:t>
            </a:r>
            <a:r>
              <a:rPr lang="en" sz="1900" b="1">
                <a:solidFill>
                  <a:srgbClr val="858585"/>
                </a:solidFill>
                <a:latin typeface="Raleway"/>
                <a:ea typeface="Raleway"/>
                <a:cs typeface="Raleway"/>
                <a:sym typeface="Raleway"/>
              </a:rPr>
              <a:t> aren’t as contaminated, right?</a:t>
            </a:r>
            <a:endParaRPr sz="1800" b="1">
              <a:latin typeface="Raleway"/>
              <a:ea typeface="Raleway"/>
              <a:cs typeface="Raleway"/>
              <a:sym typeface="Raleway"/>
            </a:endParaRPr>
          </a:p>
          <a:p>
            <a:pPr marL="0" lvl="0" indent="0" algn="l" rtl="0">
              <a:spcBef>
                <a:spcPts val="1200"/>
              </a:spcBef>
              <a:spcAft>
                <a:spcPts val="0"/>
              </a:spcAft>
              <a:buNone/>
            </a:pPr>
            <a:r>
              <a:rPr lang="en"/>
              <a:t>During space shuttle program, the </a:t>
            </a:r>
            <a:r>
              <a:rPr lang="en" b="1">
                <a:solidFill>
                  <a:srgbClr val="3B71CA"/>
                </a:solidFill>
              </a:rPr>
              <a:t>potable water</a:t>
            </a:r>
            <a:r>
              <a:rPr lang="en"/>
              <a:t> (generated by the fuel cells) was commonly contaminated with </a:t>
            </a:r>
            <a:r>
              <a:rPr lang="en" b="1"/>
              <a:t>low levels of </a:t>
            </a:r>
            <a:r>
              <a:rPr lang="en" b="1">
                <a:solidFill>
                  <a:srgbClr val="ED4840"/>
                </a:solidFill>
              </a:rPr>
              <a:t>Burkholderia cepacia</a:t>
            </a:r>
            <a:endParaRPr b="1">
              <a:solidFill>
                <a:srgbClr val="ED4840"/>
              </a:solidFill>
            </a:endParaRPr>
          </a:p>
          <a:p>
            <a:pPr marL="0" lvl="0" indent="0" algn="l" rtl="0">
              <a:spcBef>
                <a:spcPts val="1200"/>
              </a:spcBef>
              <a:spcAft>
                <a:spcPts val="1200"/>
              </a:spcAft>
              <a:buNone/>
            </a:pPr>
            <a:endParaRPr/>
          </a:p>
        </p:txBody>
      </p:sp>
      <p:sp>
        <p:nvSpPr>
          <p:cNvPr id="1968" name="Google Shape;1968;p132"/>
          <p:cNvSpPr/>
          <p:nvPr/>
        </p:nvSpPr>
        <p:spPr>
          <a:xfrm>
            <a:off x="555375" y="1377450"/>
            <a:ext cx="3827400" cy="1856700"/>
          </a:xfrm>
          <a:prstGeom prst="roundRect">
            <a:avLst>
              <a:gd name="adj" fmla="val 16667"/>
            </a:avLst>
          </a:prstGeom>
          <a:solidFill>
            <a:srgbClr val="E2EAF7"/>
          </a:solidFill>
          <a:ln w="28575" cap="flat" cmpd="sng">
            <a:solidFill>
              <a:srgbClr val="2F5AA2"/>
            </a:solidFill>
            <a:prstDash val="solid"/>
            <a:round/>
            <a:headEnd type="none" w="sm" len="sm"/>
            <a:tailEnd type="none" w="sm" len="sm"/>
          </a:ln>
        </p:spPr>
        <p:txBody>
          <a:bodyPr spcFirstLastPara="1" wrap="square" lIns="106675" tIns="106675" rIns="106675" bIns="106675" anchor="t" anchorCtr="0">
            <a:noAutofit/>
          </a:bodyPr>
          <a:lstStyle/>
          <a:p>
            <a:pPr marL="0" lvl="0" indent="0" algn="ctr" rtl="0">
              <a:spcBef>
                <a:spcPts val="0"/>
              </a:spcBef>
              <a:spcAft>
                <a:spcPts val="0"/>
              </a:spcAft>
              <a:buNone/>
            </a:pPr>
            <a:r>
              <a:rPr lang="en" sz="1800" b="1">
                <a:solidFill>
                  <a:srgbClr val="2F5AA2"/>
                </a:solidFill>
                <a:latin typeface="Raleway"/>
                <a:ea typeface="Raleway"/>
                <a:cs typeface="Raleway"/>
                <a:sym typeface="Raleway"/>
              </a:rPr>
              <a:t>Outer space </a:t>
            </a:r>
            <a:r>
              <a:rPr lang="en" sz="1800">
                <a:solidFill>
                  <a:srgbClr val="2F5AA2"/>
                </a:solidFill>
                <a:latin typeface="Raleway"/>
                <a:ea typeface="Raleway"/>
                <a:cs typeface="Raleway"/>
                <a:sym typeface="Raleway"/>
              </a:rPr>
              <a:t>or an </a:t>
            </a:r>
            <a:r>
              <a:rPr lang="en" sz="1800" b="1">
                <a:solidFill>
                  <a:srgbClr val="2F5AA2"/>
                </a:solidFill>
                <a:latin typeface="Raleway"/>
                <a:ea typeface="Raleway"/>
                <a:cs typeface="Raleway"/>
                <a:sym typeface="Raleway"/>
              </a:rPr>
              <a:t>ICU?</a:t>
            </a:r>
            <a:endParaRPr sz="1800" b="1">
              <a:solidFill>
                <a:srgbClr val="3B71CA"/>
              </a:solidFill>
              <a:latin typeface="Raleway"/>
              <a:ea typeface="Raleway"/>
              <a:cs typeface="Raleway"/>
              <a:sym typeface="Raleway"/>
            </a:endParaRPr>
          </a:p>
          <a:p>
            <a:pPr marL="457200" lvl="0" indent="-323850" algn="l" rtl="0">
              <a:spcBef>
                <a:spcPts val="100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Pseudomonas</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Steno maltophilia</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Burkholderia</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Serratia, citrobacter, E cloacae</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Candida krusei</a:t>
            </a:r>
            <a:endParaRPr sz="1500">
              <a:solidFill>
                <a:schemeClr val="dk2"/>
              </a:solidFill>
              <a:latin typeface="Open Sans"/>
              <a:ea typeface="Open Sans"/>
              <a:cs typeface="Open Sans"/>
              <a:sym typeface="Open Sans"/>
            </a:endParaRPr>
          </a:p>
          <a:p>
            <a:pPr marL="0" lvl="0" indent="0" algn="l" rtl="0">
              <a:spcBef>
                <a:spcPts val="0"/>
              </a:spcBef>
              <a:spcAft>
                <a:spcPts val="0"/>
              </a:spcAft>
              <a:buNone/>
            </a:pPr>
            <a:endParaRPr sz="1400" b="1">
              <a:solidFill>
                <a:srgbClr val="2F5AA2"/>
              </a:solidFill>
              <a:latin typeface="Open Sans"/>
              <a:ea typeface="Open Sans"/>
              <a:cs typeface="Open Sans"/>
              <a:sym typeface="Open San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13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4" name="Google Shape;1974;p133"/>
          <p:cNvGrpSpPr/>
          <p:nvPr/>
        </p:nvGrpSpPr>
        <p:grpSpPr>
          <a:xfrm>
            <a:off x="830392" y="1191256"/>
            <a:ext cx="745763" cy="45826"/>
            <a:chOff x="4580561" y="2589004"/>
            <a:chExt cx="1064464" cy="25200"/>
          </a:xfrm>
        </p:grpSpPr>
        <p:sp>
          <p:nvSpPr>
            <p:cNvPr id="1975" name="Google Shape;1975;p13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3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7" name="Google Shape;1977;p13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Infection Prevention &amp; Control</a:t>
            </a:r>
            <a:endParaRPr/>
          </a:p>
        </p:txBody>
      </p:sp>
      <p:sp>
        <p:nvSpPr>
          <p:cNvPr id="1978" name="Google Shape;1978;p133"/>
          <p:cNvSpPr txBox="1">
            <a:spLocks noGrp="1"/>
          </p:cNvSpPr>
          <p:nvPr>
            <p:ph type="body" idx="1"/>
          </p:nvPr>
        </p:nvSpPr>
        <p:spPr>
          <a:xfrm>
            <a:off x="4948400"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b="1"/>
              <a:t>Standard environmental disinfection</a:t>
            </a:r>
            <a:r>
              <a:rPr lang="en" sz="1400"/>
              <a:t> practices (wipes, UV radiation) </a:t>
            </a:r>
            <a:r>
              <a:rPr lang="en" sz="1400" b="1">
                <a:solidFill>
                  <a:srgbClr val="ED4840"/>
                </a:solidFill>
              </a:rPr>
              <a:t>do not work</a:t>
            </a:r>
            <a:r>
              <a:rPr lang="en" sz="1400"/>
              <a:t> well, because the bacteria are different</a:t>
            </a:r>
            <a:endParaRPr sz="1400"/>
          </a:p>
          <a:p>
            <a:pPr marL="0" lvl="0" indent="0" algn="l" rtl="0">
              <a:spcBef>
                <a:spcPts val="1200"/>
              </a:spcBef>
              <a:spcAft>
                <a:spcPts val="1200"/>
              </a:spcAft>
              <a:buNone/>
            </a:pPr>
            <a:r>
              <a:rPr lang="en" sz="1400"/>
              <a:t>Because there is no gravity!</a:t>
            </a:r>
            <a:endParaRPr sz="1400"/>
          </a:p>
        </p:txBody>
      </p:sp>
      <p:pic>
        <p:nvPicPr>
          <p:cNvPr id="1979" name="Google Shape;1979;p1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9775" y="1393087"/>
            <a:ext cx="4413450" cy="3111413"/>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13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5" name="Google Shape;1985;p134"/>
          <p:cNvGrpSpPr/>
          <p:nvPr/>
        </p:nvGrpSpPr>
        <p:grpSpPr>
          <a:xfrm>
            <a:off x="830392" y="1191256"/>
            <a:ext cx="745763" cy="45826"/>
            <a:chOff x="4580561" y="2589004"/>
            <a:chExt cx="1064464" cy="25200"/>
          </a:xfrm>
        </p:grpSpPr>
        <p:sp>
          <p:nvSpPr>
            <p:cNvPr id="1986" name="Google Shape;1986;p1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8" name="Google Shape;1988;p1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Pathogen responses to microgravity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1989" name="Google Shape;1989;p134"/>
          <p:cNvGrpSpPr/>
          <p:nvPr/>
        </p:nvGrpSpPr>
        <p:grpSpPr>
          <a:xfrm>
            <a:off x="723900" y="1390650"/>
            <a:ext cx="3619500" cy="3048000"/>
            <a:chOff x="723900" y="1390650"/>
            <a:chExt cx="3619500" cy="3048000"/>
          </a:xfrm>
        </p:grpSpPr>
        <p:sp>
          <p:nvSpPr>
            <p:cNvPr id="1990" name="Google Shape;1990;p134"/>
            <p:cNvSpPr/>
            <p:nvPr/>
          </p:nvSpPr>
          <p:spPr>
            <a:xfrm>
              <a:off x="723900" y="1390650"/>
              <a:ext cx="3619500" cy="1781700"/>
            </a:xfrm>
            <a:prstGeom prst="roundRect">
              <a:avLst>
                <a:gd name="adj" fmla="val 2941"/>
              </a:avLst>
            </a:prstGeom>
            <a:solidFill>
              <a:srgbClr val="F8F9FA"/>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991" name="Google Shape;1991;p134"/>
            <p:cNvSpPr txBox="1"/>
            <p:nvPr/>
          </p:nvSpPr>
          <p:spPr>
            <a:xfrm>
              <a:off x="830400" y="1581150"/>
              <a:ext cx="3416400" cy="285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303">
                  <a:solidFill>
                    <a:srgbClr val="1A1A1A"/>
                  </a:solidFill>
                  <a:latin typeface="Open Sans"/>
                  <a:ea typeface="Open Sans"/>
                  <a:cs typeface="Open Sans"/>
                  <a:sym typeface="Open Sans"/>
                </a:rPr>
                <a:t>Spaceflight doesn’t just affect human physiology, it also affects pathogens too!</a:t>
              </a:r>
              <a:endParaRPr sz="1303">
                <a:solidFill>
                  <a:srgbClr val="1A1A1A"/>
                </a:solidFill>
                <a:latin typeface="Open Sans"/>
                <a:ea typeface="Open Sans"/>
                <a:cs typeface="Open Sans"/>
                <a:sym typeface="Open Sans"/>
              </a:endParaRPr>
            </a:p>
            <a:p>
              <a:pPr marL="0" lvl="0" indent="0" algn="l" rtl="0">
                <a:spcBef>
                  <a:spcPts val="1125"/>
                </a:spcBef>
                <a:spcAft>
                  <a:spcPts val="0"/>
                </a:spcAft>
                <a:buNone/>
              </a:pPr>
              <a:r>
                <a:rPr lang="en" sz="1303" b="1">
                  <a:solidFill>
                    <a:srgbClr val="ED4840"/>
                  </a:solidFill>
                  <a:latin typeface="Open Sans"/>
                  <a:ea typeface="Open Sans"/>
                  <a:cs typeface="Open Sans"/>
                  <a:sym typeface="Open Sans"/>
                </a:rPr>
                <a:t>Driven by Lack of Gravity</a:t>
              </a:r>
              <a:endParaRPr sz="1303" b="0">
                <a:solidFill>
                  <a:srgbClr val="1A1A1A"/>
                </a:solidFill>
                <a:latin typeface="Open Sans SemiBold"/>
                <a:ea typeface="Open Sans SemiBold"/>
                <a:cs typeface="Open Sans SemiBold"/>
                <a:sym typeface="Open Sans SemiBold"/>
              </a:endParaRPr>
            </a:p>
            <a:p>
              <a:pPr marL="457200" lvl="0" indent="-311309" algn="l" rtl="0">
                <a:spcBef>
                  <a:spcPts val="750"/>
                </a:spcBef>
                <a:spcAft>
                  <a:spcPts val="1125"/>
                </a:spcAft>
                <a:buClr>
                  <a:srgbClr val="1A1A1A"/>
                </a:buClr>
                <a:buSzPts val="1303"/>
                <a:buFont typeface="Open Sans"/>
                <a:buChar char="●"/>
              </a:pPr>
              <a:r>
                <a:rPr lang="en" sz="1303" b="1">
                  <a:solidFill>
                    <a:srgbClr val="1A1A1A"/>
                  </a:solidFill>
                  <a:latin typeface="Open Sans"/>
                  <a:ea typeface="Open Sans"/>
                  <a:cs typeface="Open Sans"/>
                  <a:sym typeface="Open Sans"/>
                </a:rPr>
                <a:t>Fluids </a:t>
              </a:r>
              <a:r>
                <a:rPr lang="en" sz="1303">
                  <a:solidFill>
                    <a:srgbClr val="1A1A1A"/>
                  </a:solidFill>
                  <a:latin typeface="Open Sans"/>
                  <a:ea typeface="Open Sans"/>
                  <a:cs typeface="Open Sans"/>
                  <a:sym typeface="Open Sans"/>
                </a:rPr>
                <a:t>are much </a:t>
              </a:r>
              <a:r>
                <a:rPr lang="en" sz="1303" b="1">
                  <a:solidFill>
                    <a:srgbClr val="1A1A1A"/>
                  </a:solidFill>
                  <a:latin typeface="Open Sans"/>
                  <a:ea typeface="Open Sans"/>
                  <a:cs typeface="Open Sans"/>
                  <a:sym typeface="Open Sans"/>
                </a:rPr>
                <a:t>more static</a:t>
              </a:r>
              <a:r>
                <a:rPr lang="en" sz="1303">
                  <a:solidFill>
                    <a:srgbClr val="1A1A1A"/>
                  </a:solidFill>
                  <a:latin typeface="Open Sans"/>
                  <a:ea typeface="Open Sans"/>
                  <a:cs typeface="Open Sans"/>
                  <a:sym typeface="Open Sans"/>
                </a:rPr>
                <a:t> (no convection) compared to terrestrial environment</a:t>
              </a:r>
              <a:endParaRPr sz="1118" i="1">
                <a:solidFill>
                  <a:srgbClr val="858585"/>
                </a:solidFill>
                <a:highlight>
                  <a:srgbClr val="E9EDEE"/>
                </a:highlight>
                <a:latin typeface="Open Sans"/>
                <a:ea typeface="Open Sans"/>
                <a:cs typeface="Open Sans"/>
                <a:sym typeface="Open Sans"/>
              </a:endParaRPr>
            </a:p>
          </p:txBody>
        </p:sp>
      </p:grpSp>
      <p:pic>
        <p:nvPicPr>
          <p:cNvPr id="1992" name="Google Shape;1992;p134" title="Upper stage separation short (1).gif"/>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72000" y="1474275"/>
            <a:ext cx="4240726" cy="2385400"/>
          </a:xfrm>
          <a:prstGeom prst="rect">
            <a:avLst/>
          </a:prstGeom>
          <a:noFill/>
          <a:ln>
            <a:noFill/>
          </a:ln>
        </p:spPr>
      </p:pic>
      <p:sp>
        <p:nvSpPr>
          <p:cNvPr id="1993" name="Google Shape;1993;p134"/>
          <p:cNvSpPr txBox="1"/>
          <p:nvPr/>
        </p:nvSpPr>
        <p:spPr>
          <a:xfrm>
            <a:off x="4572000" y="3859675"/>
            <a:ext cx="4240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Artemis II Upper Stage Separation</a:t>
            </a:r>
            <a:endParaRPr sz="1300" b="1">
              <a:solidFill>
                <a:schemeClr val="dk2"/>
              </a:solidFill>
              <a:latin typeface="Open Sans"/>
              <a:ea typeface="Open Sans"/>
              <a:cs typeface="Open Sans"/>
              <a:sym typeface="Open Sans"/>
            </a:endParaRPr>
          </a:p>
          <a:p>
            <a:pPr marL="0" lvl="0" indent="0" algn="l" rtl="0">
              <a:spcBef>
                <a:spcPts val="0"/>
              </a:spcBef>
              <a:spcAft>
                <a:spcPts val="0"/>
              </a:spcAft>
              <a:buNone/>
            </a:pPr>
            <a:r>
              <a:rPr lang="en" sz="1300" u="sng">
                <a:solidFill>
                  <a:schemeClr val="hlink"/>
                </a:solidFill>
                <a:latin typeface="Open Sans"/>
                <a:ea typeface="Open Sans"/>
                <a:cs typeface="Open Sans"/>
                <a:sym typeface="Open Sans"/>
                <a:hlinkClick r:id="rId5"/>
              </a:rPr>
              <a:t>Image credit</a:t>
            </a:r>
            <a:r>
              <a:rPr lang="en" sz="1300">
                <a:solidFill>
                  <a:schemeClr val="dk2"/>
                </a:solidFill>
                <a:latin typeface="Open Sans"/>
                <a:ea typeface="Open Sans"/>
                <a:cs typeface="Open Sans"/>
                <a:sym typeface="Open Sans"/>
              </a:rPr>
              <a:t>: NASA (4/1/2026)</a:t>
            </a:r>
            <a:endParaRPr sz="1300">
              <a:solidFill>
                <a:schemeClr val="dk2"/>
              </a:solidFill>
              <a:latin typeface="Open Sans"/>
              <a:ea typeface="Open Sans"/>
              <a:cs typeface="Open Sans"/>
              <a:sym typeface="Open San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13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135"/>
          <p:cNvGrpSpPr/>
          <p:nvPr/>
        </p:nvGrpSpPr>
        <p:grpSpPr>
          <a:xfrm>
            <a:off x="830392" y="1191256"/>
            <a:ext cx="745763" cy="45826"/>
            <a:chOff x="4580561" y="2589004"/>
            <a:chExt cx="1064464" cy="25200"/>
          </a:xfrm>
        </p:grpSpPr>
        <p:sp>
          <p:nvSpPr>
            <p:cNvPr id="2000" name="Google Shape;2000;p13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2" name="Google Shape;2002;p1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Pathogen responses to microgravity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003" name="Google Shape;2003;p135"/>
          <p:cNvGrpSpPr/>
          <p:nvPr/>
        </p:nvGrpSpPr>
        <p:grpSpPr>
          <a:xfrm>
            <a:off x="723900" y="1390650"/>
            <a:ext cx="3619500" cy="3238500"/>
            <a:chOff x="723900" y="1390650"/>
            <a:chExt cx="3619500" cy="3238500"/>
          </a:xfrm>
        </p:grpSpPr>
        <p:sp>
          <p:nvSpPr>
            <p:cNvPr id="2004" name="Google Shape;2004;p135"/>
            <p:cNvSpPr/>
            <p:nvPr/>
          </p:nvSpPr>
          <p:spPr>
            <a:xfrm>
              <a:off x="723900" y="1390650"/>
              <a:ext cx="3619500" cy="3238500"/>
            </a:xfrm>
            <a:prstGeom prst="roundRect">
              <a:avLst>
                <a:gd name="adj" fmla="val 2941"/>
              </a:avLst>
            </a:prstGeom>
            <a:solidFill>
              <a:srgbClr val="F8F9FA"/>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005" name="Google Shape;2005;p135"/>
            <p:cNvSpPr txBox="1"/>
            <p:nvPr/>
          </p:nvSpPr>
          <p:spPr>
            <a:xfrm>
              <a:off x="830400" y="1581150"/>
              <a:ext cx="3416400" cy="285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303">
                  <a:solidFill>
                    <a:srgbClr val="9E9E9E"/>
                  </a:solidFill>
                  <a:latin typeface="Open Sans"/>
                  <a:ea typeface="Open Sans"/>
                  <a:cs typeface="Open Sans"/>
                  <a:sym typeface="Open Sans"/>
                </a:rPr>
                <a:t>Spaceflight doesn’t just affect human physiology, it also affects pathogens too!</a:t>
              </a:r>
              <a:endParaRPr sz="1303">
                <a:solidFill>
                  <a:srgbClr val="9E9E9E"/>
                </a:solidFill>
                <a:latin typeface="Open Sans"/>
                <a:ea typeface="Open Sans"/>
                <a:cs typeface="Open Sans"/>
                <a:sym typeface="Open Sans"/>
              </a:endParaRPr>
            </a:p>
            <a:p>
              <a:pPr marL="0" lvl="0" indent="0" algn="l" rtl="0">
                <a:spcBef>
                  <a:spcPts val="1125"/>
                </a:spcBef>
                <a:spcAft>
                  <a:spcPts val="0"/>
                </a:spcAft>
                <a:buNone/>
              </a:pPr>
              <a:r>
                <a:rPr lang="en" sz="1303" b="1">
                  <a:solidFill>
                    <a:srgbClr val="C1443C"/>
                  </a:solidFill>
                  <a:latin typeface="Open Sans"/>
                  <a:ea typeface="Open Sans"/>
                  <a:cs typeface="Open Sans"/>
                  <a:sym typeface="Open Sans"/>
                </a:rPr>
                <a:t>Driven by Lack of Gravity</a:t>
              </a:r>
              <a:endParaRPr sz="1303" b="0">
                <a:solidFill>
                  <a:srgbClr val="C1443C"/>
                </a:solidFill>
                <a:latin typeface="Open Sans SemiBold"/>
                <a:ea typeface="Open Sans SemiBold"/>
                <a:cs typeface="Open Sans SemiBold"/>
                <a:sym typeface="Open Sans SemiBold"/>
              </a:endParaRPr>
            </a:p>
            <a:p>
              <a:pPr marL="457200" lvl="0" indent="-311309" algn="l" rtl="0">
                <a:spcBef>
                  <a:spcPts val="750"/>
                </a:spcBef>
                <a:spcAft>
                  <a:spcPts val="0"/>
                </a:spcAft>
                <a:buClr>
                  <a:srgbClr val="9E9E9E"/>
                </a:buClr>
                <a:buSzPts val="1303"/>
                <a:buFont typeface="Open Sans"/>
                <a:buChar char="●"/>
              </a:pPr>
              <a:r>
                <a:rPr lang="en" sz="1303" b="1">
                  <a:solidFill>
                    <a:srgbClr val="9E9E9E"/>
                  </a:solidFill>
                  <a:latin typeface="Open Sans"/>
                  <a:ea typeface="Open Sans"/>
                  <a:cs typeface="Open Sans"/>
                  <a:sym typeface="Open Sans"/>
                </a:rPr>
                <a:t>Fluids </a:t>
              </a:r>
              <a:r>
                <a:rPr lang="en" sz="1303">
                  <a:solidFill>
                    <a:srgbClr val="9E9E9E"/>
                  </a:solidFill>
                  <a:latin typeface="Open Sans"/>
                  <a:ea typeface="Open Sans"/>
                  <a:cs typeface="Open Sans"/>
                  <a:sym typeface="Open Sans"/>
                </a:rPr>
                <a:t>are much </a:t>
              </a:r>
              <a:r>
                <a:rPr lang="en" sz="1303" b="1">
                  <a:solidFill>
                    <a:srgbClr val="9E9E9E"/>
                  </a:solidFill>
                  <a:latin typeface="Open Sans"/>
                  <a:ea typeface="Open Sans"/>
                  <a:cs typeface="Open Sans"/>
                  <a:sym typeface="Open Sans"/>
                </a:rPr>
                <a:t>more static</a:t>
              </a:r>
              <a:r>
                <a:rPr lang="en" sz="1303">
                  <a:solidFill>
                    <a:srgbClr val="9E9E9E"/>
                  </a:solidFill>
                  <a:latin typeface="Open Sans"/>
                  <a:ea typeface="Open Sans"/>
                  <a:cs typeface="Open Sans"/>
                  <a:sym typeface="Open Sans"/>
                </a:rPr>
                <a:t> (no convection) compared to terrestrial environment</a:t>
              </a:r>
              <a:endParaRPr sz="1303">
                <a:solidFill>
                  <a:srgbClr val="9E9E9E"/>
                </a:solidFill>
                <a:latin typeface="Open Sans"/>
                <a:ea typeface="Open Sans"/>
                <a:cs typeface="Open Sans"/>
                <a:sym typeface="Open Sans"/>
              </a:endParaRPr>
            </a:p>
            <a:p>
              <a:pPr marL="457200" lvl="0" indent="-311309" algn="l" rtl="0">
                <a:spcBef>
                  <a:spcPts val="1125"/>
                </a:spcBef>
                <a:spcAft>
                  <a:spcPts val="0"/>
                </a:spcAft>
                <a:buClr>
                  <a:srgbClr val="1A1A1A"/>
                </a:buClr>
                <a:buSzPts val="1303"/>
                <a:buFont typeface="Open Sans"/>
                <a:buChar char="●"/>
              </a:pPr>
              <a:r>
                <a:rPr lang="en" sz="1303">
                  <a:solidFill>
                    <a:srgbClr val="1A1A1A"/>
                  </a:solidFill>
                  <a:latin typeface="Open Sans"/>
                  <a:ea typeface="Open Sans"/>
                  <a:cs typeface="Open Sans"/>
                  <a:sym typeface="Open Sans"/>
                </a:rPr>
                <a:t>Bacteria rely on </a:t>
              </a:r>
              <a:r>
                <a:rPr lang="en" sz="1303" b="1">
                  <a:solidFill>
                    <a:srgbClr val="3B71CA"/>
                  </a:solidFill>
                  <a:latin typeface="Open Sans"/>
                  <a:ea typeface="Open Sans"/>
                  <a:cs typeface="Open Sans"/>
                  <a:sym typeface="Open Sans"/>
                </a:rPr>
                <a:t>passive diffusion</a:t>
              </a:r>
              <a:r>
                <a:rPr lang="en" sz="1303">
                  <a:solidFill>
                    <a:srgbClr val="1A1A1A"/>
                  </a:solidFill>
                  <a:latin typeface="Open Sans"/>
                  <a:ea typeface="Open Sans"/>
                  <a:cs typeface="Open Sans"/>
                  <a:sym typeface="Open Sans"/>
                </a:rPr>
                <a:t> for nutrients and waste removal</a:t>
              </a:r>
              <a:endParaRPr sz="1303">
                <a:solidFill>
                  <a:srgbClr val="1A1A1A"/>
                </a:solidFill>
                <a:latin typeface="Open Sans"/>
                <a:ea typeface="Open Sans"/>
                <a:cs typeface="Open Sans"/>
                <a:sym typeface="Open Sans"/>
              </a:endParaRPr>
            </a:p>
            <a:p>
              <a:pPr marL="457200" lvl="0" indent="0" algn="l" rtl="0">
                <a:spcBef>
                  <a:spcPts val="750"/>
                </a:spcBef>
                <a:spcAft>
                  <a:spcPts val="750"/>
                </a:spcAft>
                <a:buNone/>
              </a:pPr>
              <a:r>
                <a:rPr lang="en" sz="1303" u="sng">
                  <a:solidFill>
                    <a:srgbClr val="858585"/>
                  </a:solidFill>
                  <a:latin typeface="Open Sans"/>
                  <a:ea typeface="Open Sans"/>
                  <a:cs typeface="Open Sans"/>
                  <a:sym typeface="Open Sans"/>
                </a:rPr>
                <a:t>Exception</a:t>
              </a:r>
              <a:r>
                <a:rPr lang="en" sz="1303">
                  <a:solidFill>
                    <a:srgbClr val="858585"/>
                  </a:solidFill>
                  <a:latin typeface="Open Sans"/>
                  <a:ea typeface="Open Sans"/>
                  <a:cs typeface="Open Sans"/>
                  <a:sym typeface="Open Sans"/>
                </a:rPr>
                <a:t>: Bacteria with </a:t>
              </a:r>
              <a:r>
                <a:rPr lang="en" sz="1303" b="1">
                  <a:solidFill>
                    <a:srgbClr val="858585"/>
                  </a:solidFill>
                  <a:latin typeface="Open Sans"/>
                  <a:ea typeface="Open Sans"/>
                  <a:cs typeface="Open Sans"/>
                  <a:sym typeface="Open Sans"/>
                </a:rPr>
                <a:t>flagella maintain</a:t>
              </a:r>
              <a:r>
                <a:rPr lang="en" sz="1303">
                  <a:solidFill>
                    <a:srgbClr val="858585"/>
                  </a:solidFill>
                  <a:latin typeface="Open Sans"/>
                  <a:ea typeface="Open Sans"/>
                  <a:cs typeface="Open Sans"/>
                  <a:sym typeface="Open Sans"/>
                </a:rPr>
                <a:t> active transport capabilities</a:t>
              </a:r>
              <a:endParaRPr sz="1118" i="1">
                <a:solidFill>
                  <a:srgbClr val="858585"/>
                </a:solidFill>
                <a:highlight>
                  <a:srgbClr val="E9EDEE"/>
                </a:highlight>
                <a:latin typeface="Open Sans"/>
                <a:ea typeface="Open Sans"/>
                <a:cs typeface="Open Sans"/>
                <a:sym typeface="Open Sans"/>
              </a:endParaRPr>
            </a:p>
          </p:txBody>
        </p:sp>
      </p:grpSp>
      <p:pic>
        <p:nvPicPr>
          <p:cNvPr id="2006" name="Google Shape;2006;p135" title="Upper stage separation short (1).gif"/>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72000" y="1474275"/>
            <a:ext cx="4240726" cy="2385400"/>
          </a:xfrm>
          <a:prstGeom prst="rect">
            <a:avLst/>
          </a:prstGeom>
          <a:noFill/>
          <a:ln>
            <a:noFill/>
          </a:ln>
        </p:spPr>
      </p:pic>
      <p:sp>
        <p:nvSpPr>
          <p:cNvPr id="2007" name="Google Shape;2007;p135"/>
          <p:cNvSpPr txBox="1"/>
          <p:nvPr/>
        </p:nvSpPr>
        <p:spPr>
          <a:xfrm>
            <a:off x="4572000" y="3859675"/>
            <a:ext cx="4240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Artemis II Upper Stage Separation</a:t>
            </a:r>
            <a:endParaRPr sz="1300" b="1">
              <a:solidFill>
                <a:schemeClr val="dk2"/>
              </a:solidFill>
              <a:latin typeface="Open Sans"/>
              <a:ea typeface="Open Sans"/>
              <a:cs typeface="Open Sans"/>
              <a:sym typeface="Open Sans"/>
            </a:endParaRPr>
          </a:p>
          <a:p>
            <a:pPr marL="0" lvl="0" indent="0" algn="l" rtl="0">
              <a:spcBef>
                <a:spcPts val="0"/>
              </a:spcBef>
              <a:spcAft>
                <a:spcPts val="0"/>
              </a:spcAft>
              <a:buNone/>
            </a:pPr>
            <a:r>
              <a:rPr lang="en" sz="1300" u="sng">
                <a:solidFill>
                  <a:schemeClr val="hlink"/>
                </a:solidFill>
                <a:latin typeface="Open Sans"/>
                <a:ea typeface="Open Sans"/>
                <a:cs typeface="Open Sans"/>
                <a:sym typeface="Open Sans"/>
                <a:hlinkClick r:id="rId5"/>
              </a:rPr>
              <a:t>Image credit</a:t>
            </a:r>
            <a:r>
              <a:rPr lang="en" sz="1300">
                <a:solidFill>
                  <a:schemeClr val="dk2"/>
                </a:solidFill>
                <a:latin typeface="Open Sans"/>
                <a:ea typeface="Open Sans"/>
                <a:cs typeface="Open Sans"/>
                <a:sym typeface="Open Sans"/>
              </a:rPr>
              <a:t>: NASA (4/1/2026)</a:t>
            </a:r>
            <a:endParaRPr sz="1300">
              <a:solidFill>
                <a:schemeClr val="dk2"/>
              </a:solidFill>
              <a:latin typeface="Open Sans"/>
              <a:ea typeface="Open Sans"/>
              <a:cs typeface="Open Sans"/>
              <a:sym typeface="Open San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13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3" name="Google Shape;2013;p136"/>
          <p:cNvGrpSpPr/>
          <p:nvPr/>
        </p:nvGrpSpPr>
        <p:grpSpPr>
          <a:xfrm>
            <a:off x="830392" y="1191256"/>
            <a:ext cx="745763" cy="45826"/>
            <a:chOff x="4580561" y="2589004"/>
            <a:chExt cx="1064464" cy="25200"/>
          </a:xfrm>
        </p:grpSpPr>
        <p:sp>
          <p:nvSpPr>
            <p:cNvPr id="2014" name="Google Shape;2014;p13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3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6" name="Google Shape;2016;p1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Pathogen responses to microgravity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017" name="Google Shape;2017;p136"/>
          <p:cNvGrpSpPr/>
          <p:nvPr/>
        </p:nvGrpSpPr>
        <p:grpSpPr>
          <a:xfrm>
            <a:off x="723900" y="1390650"/>
            <a:ext cx="3810000" cy="3238500"/>
            <a:chOff x="723900" y="1390650"/>
            <a:chExt cx="3810000" cy="3238500"/>
          </a:xfrm>
        </p:grpSpPr>
        <p:sp>
          <p:nvSpPr>
            <p:cNvPr id="2018" name="Google Shape;2018;p136"/>
            <p:cNvSpPr/>
            <p:nvPr/>
          </p:nvSpPr>
          <p:spPr>
            <a:xfrm>
              <a:off x="723900" y="1390650"/>
              <a:ext cx="3810000" cy="3238500"/>
            </a:xfrm>
            <a:prstGeom prst="roundRect">
              <a:avLst>
                <a:gd name="adj" fmla="val 3529"/>
              </a:avLst>
            </a:prstGeom>
            <a:solidFill>
              <a:srgbClr val="FFFFFF"/>
            </a:solidFill>
            <a:ln w="9525"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019" name="Google Shape;2019;p136"/>
            <p:cNvSpPr txBox="1"/>
            <p:nvPr/>
          </p:nvSpPr>
          <p:spPr>
            <a:xfrm>
              <a:off x="952500" y="1619250"/>
              <a:ext cx="3352800" cy="2781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400" b="1">
                  <a:solidFill>
                    <a:srgbClr val="1A1A1A"/>
                  </a:solidFill>
                  <a:latin typeface="Open Sans"/>
                  <a:ea typeface="Open Sans"/>
                  <a:cs typeface="Open Sans"/>
                  <a:sym typeface="Open Sans"/>
                </a:rPr>
                <a:t>Pseudomonas</a:t>
              </a:r>
              <a:r>
                <a:rPr lang="en" sz="1400">
                  <a:solidFill>
                    <a:srgbClr val="1A1A1A"/>
                  </a:solidFill>
                  <a:latin typeface="Open Sans"/>
                  <a:ea typeface="Open Sans"/>
                  <a:cs typeface="Open Sans"/>
                  <a:sym typeface="Open Sans"/>
                </a:rPr>
                <a:t> overcomes diffusion limitations in microgravity by building </a:t>
              </a:r>
              <a:r>
                <a:rPr lang="en" sz="1400" b="1">
                  <a:solidFill>
                    <a:srgbClr val="3B71CA"/>
                  </a:solidFill>
                  <a:latin typeface="Open Sans"/>
                  <a:ea typeface="Open Sans"/>
                  <a:cs typeface="Open Sans"/>
                  <a:sym typeface="Open Sans"/>
                </a:rPr>
                <a:t>unique biofilms</a:t>
              </a:r>
              <a:r>
                <a:rPr lang="en">
                  <a:solidFill>
                    <a:srgbClr val="1A1A1A"/>
                  </a:solidFill>
                  <a:latin typeface="Open Sans"/>
                  <a:ea typeface="Open Sans"/>
                  <a:cs typeface="Open Sans"/>
                  <a:sym typeface="Open Sans"/>
                </a:rPr>
                <a:t> [</a:t>
              </a:r>
              <a:r>
                <a:rPr lang="en" b="1">
                  <a:solidFill>
                    <a:schemeClr val="hlink"/>
                  </a:solidFill>
                  <a:uFill>
                    <a:noFill/>
                  </a:uFill>
                  <a:latin typeface="Open Sans"/>
                  <a:ea typeface="Open Sans"/>
                  <a:cs typeface="Open Sans"/>
                  <a:sym typeface="Open Sans"/>
                  <a:hlinkClick r:id="rId4"/>
                </a:rPr>
                <a:t>4</a:t>
              </a:r>
              <a:r>
                <a:rPr lang="en">
                  <a:solidFill>
                    <a:srgbClr val="1A1A1A"/>
                  </a:solidFill>
                  <a:latin typeface="Open Sans"/>
                  <a:ea typeface="Open Sans"/>
                  <a:cs typeface="Open Sans"/>
                  <a:sym typeface="Open Sans"/>
                </a:rPr>
                <a:t>]</a:t>
              </a:r>
              <a:endParaRPr sz="1400">
                <a:solidFill>
                  <a:srgbClr val="1A1A1A"/>
                </a:solidFill>
                <a:latin typeface="Open Sans"/>
                <a:ea typeface="Open Sans"/>
                <a:cs typeface="Open Sans"/>
                <a:sym typeface="Open Sans"/>
              </a:endParaRPr>
            </a:p>
            <a:p>
              <a:pPr marL="0" lvl="0" indent="0" algn="l" rtl="0">
                <a:spcBef>
                  <a:spcPts val="900"/>
                </a:spcBef>
                <a:spcAft>
                  <a:spcPts val="0"/>
                </a:spcAft>
                <a:buNone/>
              </a:pPr>
              <a:r>
                <a:rPr lang="en" sz="1400" i="1">
                  <a:solidFill>
                    <a:srgbClr val="555555"/>
                  </a:solidFill>
                  <a:latin typeface="Open Sans"/>
                  <a:ea typeface="Open Sans"/>
                  <a:cs typeface="Open Sans"/>
                  <a:sym typeface="Open Sans"/>
                </a:rPr>
                <a:t>Structure never seen on Earth:</a:t>
              </a:r>
              <a:endParaRPr sz="1400" i="1">
                <a:solidFill>
                  <a:srgbClr val="555555"/>
                </a:solidFill>
                <a:latin typeface="Open Sans"/>
                <a:ea typeface="Open Sans"/>
                <a:cs typeface="Open Sans"/>
                <a:sym typeface="Open Sans"/>
              </a:endParaRPr>
            </a:p>
            <a:p>
              <a:pPr marL="457200" lvl="0" indent="-317500" algn="l" rtl="0">
                <a:spcBef>
                  <a:spcPts val="900"/>
                </a:spcBef>
                <a:spcAft>
                  <a:spcPts val="0"/>
                </a:spcAft>
                <a:buClr>
                  <a:srgbClr val="1A1A1A"/>
                </a:buClr>
                <a:buSzPts val="1400"/>
                <a:buFont typeface="Open Sans"/>
                <a:buChar char="●"/>
              </a:pPr>
              <a:r>
                <a:rPr lang="en" sz="1400">
                  <a:solidFill>
                    <a:srgbClr val="1A1A1A"/>
                  </a:solidFill>
                  <a:latin typeface="Open Sans"/>
                  <a:ea typeface="Open Sans"/>
                  <a:cs typeface="Open Sans"/>
                  <a:sym typeface="Open Sans"/>
                </a:rPr>
                <a:t>Thicker overall matrix</a:t>
              </a:r>
              <a:endParaRPr sz="1400">
                <a:solidFill>
                  <a:srgbClr val="1A1A1A"/>
                </a:solidFill>
                <a:latin typeface="Open Sans"/>
                <a:ea typeface="Open Sans"/>
                <a:cs typeface="Open Sans"/>
                <a:sym typeface="Open Sans"/>
              </a:endParaRPr>
            </a:p>
            <a:p>
              <a:pPr marL="457200" lvl="0" indent="-317500" algn="l" rtl="0">
                <a:spcBef>
                  <a:spcPts val="750"/>
                </a:spcBef>
                <a:spcAft>
                  <a:spcPts val="0"/>
                </a:spcAft>
                <a:buClr>
                  <a:srgbClr val="1A1A1A"/>
                </a:buClr>
                <a:buSzPts val="1400"/>
                <a:buFont typeface="Open Sans"/>
                <a:buChar char="●"/>
              </a:pPr>
              <a:r>
                <a:rPr lang="en" sz="1400" b="1">
                  <a:solidFill>
                    <a:srgbClr val="ED4840"/>
                  </a:solidFill>
                  <a:latin typeface="Open Sans"/>
                  <a:ea typeface="Open Sans"/>
                  <a:cs typeface="Open Sans"/>
                  <a:sym typeface="Open Sans"/>
                </a:rPr>
                <a:t>"Column and </a:t>
              </a:r>
              <a:r>
                <a:rPr lang="en" b="1">
                  <a:solidFill>
                    <a:srgbClr val="ED4840"/>
                  </a:solidFill>
                  <a:latin typeface="Open Sans"/>
                  <a:ea typeface="Open Sans"/>
                  <a:cs typeface="Open Sans"/>
                  <a:sym typeface="Open Sans"/>
                </a:rPr>
                <a:t>c</a:t>
              </a:r>
              <a:r>
                <a:rPr lang="en" sz="1400" b="1">
                  <a:solidFill>
                    <a:srgbClr val="ED4840"/>
                  </a:solidFill>
                  <a:latin typeface="Open Sans"/>
                  <a:ea typeface="Open Sans"/>
                  <a:cs typeface="Open Sans"/>
                  <a:sym typeface="Open Sans"/>
                </a:rPr>
                <a:t>anopy"</a:t>
              </a:r>
              <a:r>
                <a:rPr lang="en" sz="1400">
                  <a:solidFill>
                    <a:srgbClr val="1A1A1A"/>
                  </a:solidFill>
                  <a:latin typeface="Open Sans"/>
                  <a:ea typeface="Open Sans"/>
                  <a:cs typeface="Open Sans"/>
                  <a:sym typeface="Open Sans"/>
                </a:rPr>
                <a:t> architecture</a:t>
              </a:r>
              <a:endParaRPr sz="1400">
                <a:solidFill>
                  <a:srgbClr val="1A1A1A"/>
                </a:solidFill>
                <a:latin typeface="Open Sans"/>
                <a:ea typeface="Open Sans"/>
                <a:cs typeface="Open Sans"/>
                <a:sym typeface="Open Sans"/>
              </a:endParaRPr>
            </a:p>
            <a:p>
              <a:pPr marL="457200" lvl="0" indent="-317500" algn="l" rtl="0">
                <a:spcBef>
                  <a:spcPts val="750"/>
                </a:spcBef>
                <a:spcAft>
                  <a:spcPts val="0"/>
                </a:spcAft>
                <a:buClr>
                  <a:srgbClr val="1A1A1A"/>
                </a:buClr>
                <a:buSzPts val="1400"/>
                <a:buFont typeface="Open Sans"/>
                <a:buChar char="●"/>
              </a:pPr>
              <a:r>
                <a:rPr lang="en" sz="1400">
                  <a:solidFill>
                    <a:srgbClr val="1A1A1A"/>
                  </a:solidFill>
                  <a:latin typeface="Open Sans"/>
                  <a:ea typeface="Open Sans"/>
                  <a:cs typeface="Open Sans"/>
                  <a:sym typeface="Open Sans"/>
                </a:rPr>
                <a:t>Optimized for </a:t>
              </a:r>
              <a:r>
                <a:rPr lang="en" sz="1400" b="1">
                  <a:solidFill>
                    <a:srgbClr val="1A1A1A"/>
                  </a:solidFill>
                  <a:latin typeface="Open Sans"/>
                  <a:ea typeface="Open Sans"/>
                  <a:cs typeface="Open Sans"/>
                  <a:sym typeface="Open Sans"/>
                </a:rPr>
                <a:t>nutrient diffusion</a:t>
              </a:r>
              <a:endParaRPr sz="1400" b="1">
                <a:solidFill>
                  <a:srgbClr val="1A1A1A"/>
                </a:solidFill>
                <a:latin typeface="Open Sans"/>
                <a:ea typeface="Open Sans"/>
                <a:cs typeface="Open Sans"/>
                <a:sym typeface="Open Sans"/>
              </a:endParaRPr>
            </a:p>
            <a:p>
              <a:pPr marL="0" lvl="0" indent="0" algn="l" rtl="0">
                <a:spcBef>
                  <a:spcPts val="1000"/>
                </a:spcBef>
                <a:spcAft>
                  <a:spcPts val="750"/>
                </a:spcAft>
                <a:buNone/>
              </a:pPr>
              <a:endParaRPr>
                <a:solidFill>
                  <a:srgbClr val="1A1A1A"/>
                </a:solidFill>
                <a:latin typeface="Open Sans"/>
                <a:ea typeface="Open Sans"/>
                <a:cs typeface="Open Sans"/>
                <a:sym typeface="Open Sans"/>
              </a:endParaRPr>
            </a:p>
          </p:txBody>
        </p:sp>
      </p:grpSp>
      <p:pic>
        <p:nvPicPr>
          <p:cNvPr id="2020" name="Google Shape;2020;p136" title="biofilm transparent.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58100" y="1346025"/>
            <a:ext cx="4293650" cy="3238500"/>
          </a:xfrm>
          <a:prstGeom prst="rect">
            <a:avLst/>
          </a:prstGeom>
          <a:noFill/>
          <a:ln>
            <a:noFill/>
          </a:ln>
        </p:spPr>
      </p:pic>
      <p:sp>
        <p:nvSpPr>
          <p:cNvPr id="2021" name="Google Shape;2021;p136"/>
          <p:cNvSpPr txBox="1"/>
          <p:nvPr/>
        </p:nvSpPr>
        <p:spPr>
          <a:xfrm>
            <a:off x="5101975" y="4629150"/>
            <a:ext cx="3405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AI generated image </a:t>
            </a:r>
            <a:r>
              <a:rPr lang="en" sz="1300">
                <a:solidFill>
                  <a:srgbClr val="9E9E9E"/>
                </a:solidFill>
                <a:latin typeface="Open Sans"/>
                <a:ea typeface="Open Sans"/>
                <a:cs typeface="Open Sans"/>
                <a:sym typeface="Open Sans"/>
              </a:rPr>
              <a:t>(Google NotebookLM)</a:t>
            </a:r>
            <a:endParaRPr sz="1300">
              <a:solidFill>
                <a:srgbClr val="9E9E9E"/>
              </a:solidFill>
              <a:latin typeface="Open Sans"/>
              <a:ea typeface="Open Sans"/>
              <a:cs typeface="Open Sans"/>
              <a:sym typeface="Open San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2025"/>
        <p:cNvGrpSpPr/>
        <p:nvPr/>
      </p:nvGrpSpPr>
      <p:grpSpPr>
        <a:xfrm>
          <a:off x="0" y="0"/>
          <a:ext cx="0" cy="0"/>
          <a:chOff x="0" y="0"/>
          <a:chExt cx="0" cy="0"/>
        </a:xfrm>
      </p:grpSpPr>
      <p:grpSp>
        <p:nvGrpSpPr>
          <p:cNvPr id="2026" name="Google Shape;2026;p137"/>
          <p:cNvGrpSpPr/>
          <p:nvPr/>
        </p:nvGrpSpPr>
        <p:grpSpPr>
          <a:xfrm>
            <a:off x="1624546" y="58363"/>
            <a:ext cx="6473477" cy="3033425"/>
            <a:chOff x="0" y="9175"/>
            <a:chExt cx="6473477" cy="3033425"/>
          </a:xfrm>
        </p:grpSpPr>
        <p:pic>
          <p:nvPicPr>
            <p:cNvPr id="2027" name="Google Shape;2027;p137" title="unnamed (3).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175"/>
              <a:ext cx="6473477" cy="2988151"/>
            </a:xfrm>
            <a:prstGeom prst="rect">
              <a:avLst/>
            </a:prstGeom>
            <a:noFill/>
            <a:ln>
              <a:noFill/>
            </a:ln>
          </p:spPr>
        </p:pic>
        <p:sp>
          <p:nvSpPr>
            <p:cNvPr id="2028" name="Google Shape;2028;p137"/>
            <p:cNvSpPr/>
            <p:nvPr/>
          </p:nvSpPr>
          <p:spPr>
            <a:xfrm rot="1093">
              <a:off x="1834450" y="664700"/>
              <a:ext cx="943800" cy="723000"/>
            </a:xfrm>
            <a:prstGeom prst="rect">
              <a:avLst/>
            </a:prstGeom>
            <a:solidFill>
              <a:srgbClr val="FDFD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2029" name="Google Shape;2029;p137"/>
            <p:cNvGrpSpPr/>
            <p:nvPr/>
          </p:nvGrpSpPr>
          <p:grpSpPr>
            <a:xfrm>
              <a:off x="1441950" y="2556950"/>
              <a:ext cx="3033300" cy="485650"/>
              <a:chOff x="1441950" y="3623750"/>
              <a:chExt cx="3033300" cy="485650"/>
            </a:xfrm>
          </p:grpSpPr>
          <p:sp>
            <p:nvSpPr>
              <p:cNvPr id="2030" name="Google Shape;2030;p137"/>
              <p:cNvSpPr/>
              <p:nvPr/>
            </p:nvSpPr>
            <p:spPr>
              <a:xfrm>
                <a:off x="1441950" y="4000500"/>
                <a:ext cx="3033300" cy="108900"/>
              </a:xfrm>
              <a:prstGeom prst="rect">
                <a:avLst/>
              </a:prstGeom>
              <a:solidFill>
                <a:srgbClr val="FDFD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031" name="Google Shape;2031;p137"/>
              <p:cNvSpPr/>
              <p:nvPr/>
            </p:nvSpPr>
            <p:spPr>
              <a:xfrm>
                <a:off x="1922650" y="3623750"/>
                <a:ext cx="2061300" cy="376800"/>
              </a:xfrm>
              <a:prstGeom prst="rect">
                <a:avLst/>
              </a:prstGeom>
              <a:solidFill>
                <a:srgbClr val="FDFD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grpSp>
        <p:nvGrpSpPr>
          <p:cNvPr id="2032" name="Google Shape;2032;p137"/>
          <p:cNvGrpSpPr/>
          <p:nvPr/>
        </p:nvGrpSpPr>
        <p:grpSpPr>
          <a:xfrm>
            <a:off x="1290870" y="2994899"/>
            <a:ext cx="6544537" cy="2090251"/>
            <a:chOff x="1922650" y="2936850"/>
            <a:chExt cx="4548924" cy="1452875"/>
          </a:xfrm>
        </p:grpSpPr>
        <p:pic>
          <p:nvPicPr>
            <p:cNvPr id="2033" name="Google Shape;2033;p1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22650" y="2936850"/>
              <a:ext cx="4548924" cy="608575"/>
            </a:xfrm>
            <a:prstGeom prst="rect">
              <a:avLst/>
            </a:prstGeom>
            <a:noFill/>
            <a:ln>
              <a:noFill/>
            </a:ln>
          </p:spPr>
        </p:pic>
        <p:pic>
          <p:nvPicPr>
            <p:cNvPr id="2034" name="Google Shape;2034;p13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922650" y="3536250"/>
              <a:ext cx="4548924" cy="853475"/>
            </a:xfrm>
            <a:prstGeom prst="rect">
              <a:avLst/>
            </a:prstGeom>
            <a:noFill/>
            <a:ln>
              <a:noFill/>
            </a:ln>
          </p:spPr>
        </p:pic>
      </p:grpSp>
      <p:sp>
        <p:nvSpPr>
          <p:cNvPr id="2035" name="Google Shape;2035;p137"/>
          <p:cNvSpPr txBox="1"/>
          <p:nvPr/>
        </p:nvSpPr>
        <p:spPr>
          <a:xfrm>
            <a:off x="1222333" y="4700238"/>
            <a:ext cx="3456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Real world data from Kim et al [</a:t>
            </a:r>
            <a:r>
              <a:rPr lang="en" sz="1300" b="1">
                <a:solidFill>
                  <a:schemeClr val="hlink"/>
                </a:solidFill>
                <a:uFill>
                  <a:noFill/>
                </a:uFill>
                <a:latin typeface="Open Sans"/>
                <a:ea typeface="Open Sans"/>
                <a:cs typeface="Open Sans"/>
                <a:sym typeface="Open Sans"/>
                <a:hlinkClick r:id="rId6"/>
              </a:rPr>
              <a:t>4</a:t>
            </a:r>
            <a:r>
              <a:rPr lang="en" sz="1300">
                <a:solidFill>
                  <a:schemeClr val="dk2"/>
                </a:solidFill>
                <a:latin typeface="Open Sans"/>
                <a:ea typeface="Open Sans"/>
                <a:cs typeface="Open Sans"/>
                <a:sym typeface="Open Sans"/>
              </a:rPr>
              <a:t>]</a:t>
            </a:r>
            <a:endParaRPr sz="1300">
              <a:solidFill>
                <a:schemeClr val="dk2"/>
              </a:solidFill>
              <a:latin typeface="Open Sans"/>
              <a:ea typeface="Open Sans"/>
              <a:cs typeface="Open Sans"/>
              <a:sym typeface="Open San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pic>
        <p:nvPicPr>
          <p:cNvPr id="2057" name="Google Shape;2057;p139" title="unnamed (3).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
            <a:ext cx="9144003" cy="5103301"/>
          </a:xfrm>
          <a:prstGeom prst="rect">
            <a:avLst/>
          </a:prstGeom>
          <a:noFill/>
          <a:ln>
            <a:noFill/>
          </a:ln>
        </p:spPr>
      </p:pic>
      <p:sp>
        <p:nvSpPr>
          <p:cNvPr id="2058" name="Google Shape;2058;p139"/>
          <p:cNvSpPr/>
          <p:nvPr/>
        </p:nvSpPr>
        <p:spPr>
          <a:xfrm>
            <a:off x="6528850" y="3871625"/>
            <a:ext cx="2484600" cy="1053900"/>
          </a:xfrm>
          <a:prstGeom prst="rect">
            <a:avLst/>
          </a:prstGeom>
          <a:solidFill>
            <a:srgbClr val="FDFD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2059" name="Google Shape;2059;p139"/>
          <p:cNvGrpSpPr/>
          <p:nvPr/>
        </p:nvGrpSpPr>
        <p:grpSpPr>
          <a:xfrm>
            <a:off x="35275" y="1133825"/>
            <a:ext cx="2742975" cy="3663950"/>
            <a:chOff x="35275" y="1133825"/>
            <a:chExt cx="2742975" cy="3663950"/>
          </a:xfrm>
        </p:grpSpPr>
        <p:sp>
          <p:nvSpPr>
            <p:cNvPr id="2060" name="Google Shape;2060;p139"/>
            <p:cNvSpPr/>
            <p:nvPr/>
          </p:nvSpPr>
          <p:spPr>
            <a:xfrm rot="1093">
              <a:off x="1834450" y="1731500"/>
              <a:ext cx="943800" cy="723000"/>
            </a:xfrm>
            <a:prstGeom prst="rect">
              <a:avLst/>
            </a:prstGeom>
            <a:solidFill>
              <a:srgbClr val="FDFDFB">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061" name="Google Shape;2061;p139"/>
            <p:cNvSpPr/>
            <p:nvPr/>
          </p:nvSpPr>
          <p:spPr>
            <a:xfrm>
              <a:off x="35275" y="2381250"/>
              <a:ext cx="2742850" cy="2416525"/>
            </a:xfrm>
            <a:custGeom>
              <a:avLst/>
              <a:gdLst/>
              <a:ahLst/>
              <a:cxnLst/>
              <a:rect l="l" t="t" r="r" b="b"/>
              <a:pathLst>
                <a:path w="109714" h="96661" extrusionOk="0">
                  <a:moveTo>
                    <a:pt x="59620" y="0"/>
                  </a:moveTo>
                  <a:lnTo>
                    <a:pt x="109361" y="15875"/>
                  </a:lnTo>
                  <a:lnTo>
                    <a:pt x="109714" y="34219"/>
                  </a:lnTo>
                  <a:lnTo>
                    <a:pt x="56797" y="58561"/>
                  </a:lnTo>
                  <a:lnTo>
                    <a:pt x="50447" y="96661"/>
                  </a:lnTo>
                  <a:lnTo>
                    <a:pt x="0" y="95956"/>
                  </a:lnTo>
                  <a:lnTo>
                    <a:pt x="3528" y="21872"/>
                  </a:lnTo>
                  <a:lnTo>
                    <a:pt x="13406" y="5644"/>
                  </a:lnTo>
                  <a:close/>
                </a:path>
              </a:pathLst>
            </a:custGeom>
            <a:solidFill>
              <a:srgbClr val="FDFDFB">
                <a:alpha val="50000"/>
              </a:srgbClr>
            </a:solidFill>
            <a:ln>
              <a:noFill/>
            </a:ln>
          </p:spPr>
          <p:txBody>
            <a:bodyPr/>
            <a:lstStyle/>
            <a:p>
              <a:endParaRPr lang="en-US"/>
            </a:p>
          </p:txBody>
        </p:sp>
        <p:sp>
          <p:nvSpPr>
            <p:cNvPr id="2062" name="Google Shape;2062;p139"/>
            <p:cNvSpPr/>
            <p:nvPr/>
          </p:nvSpPr>
          <p:spPr>
            <a:xfrm rot="944">
              <a:off x="425825" y="1134125"/>
              <a:ext cx="2184600" cy="506400"/>
            </a:xfrm>
            <a:prstGeom prst="rect">
              <a:avLst/>
            </a:prstGeom>
            <a:solidFill>
              <a:srgbClr val="FDFDFB">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063" name="Google Shape;2063;p139"/>
          <p:cNvSpPr/>
          <p:nvPr/>
        </p:nvSpPr>
        <p:spPr>
          <a:xfrm rot="1128">
            <a:off x="4572000" y="4064425"/>
            <a:ext cx="1827900" cy="900900"/>
          </a:xfrm>
          <a:prstGeom prst="rect">
            <a:avLst/>
          </a:prstGeom>
          <a:solidFill>
            <a:srgbClr val="FDFDFB">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064" name="Google Shape;2064;p139"/>
          <p:cNvSpPr/>
          <p:nvPr/>
        </p:nvSpPr>
        <p:spPr>
          <a:xfrm>
            <a:off x="6528850" y="1464025"/>
            <a:ext cx="2484600" cy="990300"/>
          </a:xfrm>
          <a:prstGeom prst="rect">
            <a:avLst/>
          </a:prstGeom>
          <a:solidFill>
            <a:srgbClr val="FDFDFB">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065" name="Google Shape;2065;p1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35178" y="3946168"/>
            <a:ext cx="2613550" cy="643229"/>
          </a:xfrm>
          <a:prstGeom prst="rect">
            <a:avLst/>
          </a:prstGeom>
          <a:noFill/>
          <a:ln>
            <a:noFill/>
          </a:ln>
        </p:spPr>
      </p:pic>
      <p:sp>
        <p:nvSpPr>
          <p:cNvPr id="2066" name="Google Shape;2066;p139"/>
          <p:cNvSpPr/>
          <p:nvPr/>
        </p:nvSpPr>
        <p:spPr>
          <a:xfrm>
            <a:off x="6399900" y="3903425"/>
            <a:ext cx="2695200" cy="812100"/>
          </a:xfrm>
          <a:prstGeom prst="rect">
            <a:avLst/>
          </a:prstGeom>
          <a:solidFill>
            <a:srgbClr val="FDFDFB">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pic>
        <p:nvPicPr>
          <p:cNvPr id="2071" name="Google Shape;2071;p1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25" y="0"/>
            <a:ext cx="9169777" cy="5143499"/>
          </a:xfrm>
          <a:prstGeom prst="rect">
            <a:avLst/>
          </a:prstGeom>
          <a:noFill/>
          <a:ln>
            <a:noFill/>
          </a:ln>
        </p:spPr>
      </p:pic>
      <p:sp>
        <p:nvSpPr>
          <p:cNvPr id="2072" name="Google Shape;2072;p140"/>
          <p:cNvSpPr/>
          <p:nvPr/>
        </p:nvSpPr>
        <p:spPr>
          <a:xfrm>
            <a:off x="5841350" y="4629975"/>
            <a:ext cx="3318000" cy="513600"/>
          </a:xfrm>
          <a:prstGeom prst="rect">
            <a:avLst/>
          </a:prstGeom>
          <a:solidFill>
            <a:srgbClr val="FFFFFF">
              <a:alpha val="759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Artemis II landing</a:t>
            </a:r>
            <a:endParaRPr b="1"/>
          </a:p>
          <a:p>
            <a:pPr marL="0" lvl="0" indent="0" algn="ctr" rtl="0">
              <a:spcBef>
                <a:spcPts val="0"/>
              </a:spcBef>
              <a:spcAft>
                <a:spcPts val="0"/>
              </a:spcAft>
              <a:buNone/>
            </a:pPr>
            <a:r>
              <a:rPr lang="en" sz="1200" u="sng">
                <a:solidFill>
                  <a:schemeClr val="hlink"/>
                </a:solidFill>
                <a:latin typeface="Open Sans"/>
                <a:ea typeface="Open Sans"/>
                <a:cs typeface="Open Sans"/>
                <a:sym typeface="Open Sans"/>
                <a:hlinkClick r:id="rId4"/>
              </a:rPr>
              <a:t>Image Credit</a:t>
            </a:r>
            <a:r>
              <a:rPr lang="en" sz="1200">
                <a:latin typeface="Open Sans"/>
                <a:ea typeface="Open Sans"/>
                <a:cs typeface="Open Sans"/>
                <a:sym typeface="Open Sans"/>
              </a:rPr>
              <a:t>: NASA/Joel Kowsky </a:t>
            </a:r>
            <a:endParaRPr sz="1200">
              <a:latin typeface="Open Sans"/>
              <a:ea typeface="Open Sans"/>
              <a:cs typeface="Open Sans"/>
              <a:sym typeface="Open Sans"/>
            </a:endParaRPr>
          </a:p>
        </p:txBody>
      </p:sp>
      <p:sp>
        <p:nvSpPr>
          <p:cNvPr id="2073" name="Google Shape;2073;p140"/>
          <p:cNvSpPr txBox="1">
            <a:spLocks noGrp="1"/>
          </p:cNvSpPr>
          <p:nvPr>
            <p:ph type="title"/>
          </p:nvPr>
        </p:nvSpPr>
        <p:spPr>
          <a:xfrm>
            <a:off x="729450" y="864300"/>
            <a:ext cx="25008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solidFill>
                  <a:schemeClr val="dk2"/>
                </a:solidFill>
              </a:rPr>
              <a:t>Returning to Earth</a:t>
            </a:r>
            <a:endParaRPr>
              <a:solidFill>
                <a:schemeClr val="dk2"/>
              </a:solidFill>
            </a:endParaRPr>
          </a:p>
          <a:p>
            <a:pPr marL="0" lvl="0" indent="0" algn="l" rtl="0">
              <a:spcBef>
                <a:spcPts val="0"/>
              </a:spcBef>
              <a:spcAft>
                <a:spcPts val="0"/>
              </a:spcAft>
              <a:buNone/>
            </a:pPr>
            <a:r>
              <a:rPr lang="en">
                <a:solidFill>
                  <a:schemeClr val="dk2"/>
                </a:solidFill>
              </a:rPr>
              <a:t>(Case #1)</a:t>
            </a:r>
            <a:endParaRPr>
              <a:solidFill>
                <a:schemeClr val="dk2"/>
              </a:solidFill>
            </a:endParaRPr>
          </a:p>
          <a:p>
            <a:pPr marL="0" lvl="0" indent="0" algn="l" rtl="0">
              <a:spcBef>
                <a:spcPts val="0"/>
              </a:spcBef>
              <a:spcAft>
                <a:spcPts val="0"/>
              </a:spcAft>
              <a:buNone/>
            </a:pPr>
            <a:endParaRPr>
              <a:solidFill>
                <a:schemeClr val="dk2"/>
              </a:solidFill>
            </a:endParaRPr>
          </a:p>
        </p:txBody>
      </p:sp>
      <p:pic>
        <p:nvPicPr>
          <p:cNvPr id="2074" name="Google Shape;2074;p14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2381"/>
            <a:ext cx="9144000" cy="5138738"/>
          </a:xfrm>
          <a:prstGeom prst="rect">
            <a:avLst/>
          </a:prstGeom>
          <a:noFill/>
          <a:ln>
            <a:noFill/>
          </a:ln>
        </p:spPr>
      </p:pic>
      <p:sp>
        <p:nvSpPr>
          <p:cNvPr id="2075" name="Google Shape;2075;p140"/>
          <p:cNvSpPr/>
          <p:nvPr/>
        </p:nvSpPr>
        <p:spPr>
          <a:xfrm>
            <a:off x="5841350" y="4629975"/>
            <a:ext cx="3318000" cy="513600"/>
          </a:xfrm>
          <a:prstGeom prst="rect">
            <a:avLst/>
          </a:prstGeom>
          <a:solidFill>
            <a:srgbClr val="FFFFFF">
              <a:alpha val="759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Mission Control</a:t>
            </a:r>
            <a:r>
              <a:rPr lang="en" sz="1200">
                <a:latin typeface="Open Sans"/>
                <a:ea typeface="Open Sans"/>
                <a:cs typeface="Open Sans"/>
                <a:sym typeface="Open Sans"/>
              </a:rPr>
              <a:t> (April 7th)</a:t>
            </a:r>
            <a:endParaRPr>
              <a:latin typeface="Open Sans"/>
              <a:ea typeface="Open Sans"/>
              <a:cs typeface="Open Sans"/>
              <a:sym typeface="Open Sans"/>
            </a:endParaRPr>
          </a:p>
          <a:p>
            <a:pPr marL="0" lvl="0" indent="0" algn="ctr" rtl="0">
              <a:spcBef>
                <a:spcPts val="0"/>
              </a:spcBef>
              <a:spcAft>
                <a:spcPts val="0"/>
              </a:spcAft>
              <a:buNone/>
            </a:pPr>
            <a:r>
              <a:rPr lang="en" sz="1200" u="sng">
                <a:solidFill>
                  <a:schemeClr val="hlink"/>
                </a:solidFill>
                <a:latin typeface="Open Sans"/>
                <a:ea typeface="Open Sans"/>
                <a:cs typeface="Open Sans"/>
                <a:sym typeface="Open Sans"/>
                <a:hlinkClick r:id="rId4"/>
              </a:rPr>
              <a:t>Image Credit</a:t>
            </a:r>
            <a:r>
              <a:rPr lang="en" sz="1200">
                <a:latin typeface="Open Sans"/>
                <a:ea typeface="Open Sans"/>
                <a:cs typeface="Open Sans"/>
                <a:sym typeface="Open Sans"/>
              </a:rPr>
              <a:t>: NASA/Robert Markowitz</a:t>
            </a:r>
            <a:endParaRPr sz="1200">
              <a:latin typeface="Open Sans"/>
              <a:ea typeface="Open Sans"/>
              <a:cs typeface="Open Sans"/>
              <a:sym typeface="Open Sans"/>
            </a:endParaRPr>
          </a:p>
        </p:txBody>
      </p:sp>
      <p:sp>
        <p:nvSpPr>
          <p:cNvPr id="2076" name="Google Shape;2076;p140"/>
          <p:cNvSpPr/>
          <p:nvPr/>
        </p:nvSpPr>
        <p:spPr>
          <a:xfrm>
            <a:off x="-10425" y="3849300"/>
            <a:ext cx="3318000" cy="1294500"/>
          </a:xfrm>
          <a:prstGeom prst="rect">
            <a:avLst/>
          </a:prstGeom>
          <a:solidFill>
            <a:srgbClr val="FFFFFF">
              <a:alpha val="75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chemeClr val="dk2"/>
                </a:solidFill>
                <a:latin typeface="Raleway"/>
                <a:ea typeface="Raleway"/>
                <a:cs typeface="Raleway"/>
                <a:sym typeface="Raleway"/>
              </a:rPr>
              <a:t>Returning to Earth</a:t>
            </a:r>
            <a:endParaRPr sz="1200">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p:nvPr/>
        </p:nvSpPr>
        <p:spPr>
          <a:xfrm>
            <a:off x="3623150" y="2794555"/>
            <a:ext cx="231000" cy="2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8" name="Google Shape;258;p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Transfer to Ruby</a:t>
            </a:r>
            <a:endParaRPr/>
          </a:p>
        </p:txBody>
      </p:sp>
      <p:sp>
        <p:nvSpPr>
          <p:cNvPr id="259" name="Google Shape;259;p32"/>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260" name="Google Shape;260;p32"/>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261" name="Google Shape;261;p32"/>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262" name="Google Shape;262;p32"/>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263" name="Google Shape;263;p32"/>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264" name="Google Shape;264;p32"/>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265" name="Google Shape;265;p32"/>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266" name="Google Shape;266;p32"/>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267" name="Google Shape;267;p32"/>
          <p:cNvCxnSpPr>
            <a:stCxn id="266" idx="1"/>
            <a:endCxn id="259"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268" name="Google Shape;268;p32"/>
          <p:cNvCxnSpPr>
            <a:stCxn id="266" idx="0"/>
            <a:endCxn id="261"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269" name="Google Shape;269;p32"/>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270" name="Google Shape;270;p32"/>
          <p:cNvCxnSpPr>
            <a:stCxn id="269" idx="1"/>
            <a:endCxn id="262"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271" name="Google Shape;271;p32"/>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272" name="Google Shape;272;p32"/>
          <p:cNvCxnSpPr>
            <a:stCxn id="271" idx="0"/>
            <a:endCxn id="265" idx="2"/>
          </p:cNvCxnSpPr>
          <p:nvPr/>
        </p:nvCxnSpPr>
        <p:spPr>
          <a:xfrm rot="-5400000">
            <a:off x="2739300" y="4415775"/>
            <a:ext cx="186600" cy="435300"/>
          </a:xfrm>
          <a:prstGeom prst="curvedConnector3">
            <a:avLst>
              <a:gd name="adj1" fmla="val 49993"/>
            </a:avLst>
          </a:prstGeom>
          <a:noFill/>
          <a:ln w="9525" cap="flat" cmpd="sng">
            <a:solidFill>
              <a:schemeClr val="dk2"/>
            </a:solidFill>
            <a:prstDash val="solid"/>
            <a:round/>
            <a:headEnd type="none" w="med" len="med"/>
            <a:tailEnd type="triangle" w="med" len="med"/>
          </a:ln>
        </p:spPr>
      </p:cxnSp>
      <p:sp>
        <p:nvSpPr>
          <p:cNvPr id="273" name="Google Shape;273;p32"/>
          <p:cNvSpPr/>
          <p:nvPr/>
        </p:nvSpPr>
        <p:spPr>
          <a:xfrm>
            <a:off x="5435100" y="1393075"/>
            <a:ext cx="3371100" cy="27105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Discharge summary</a:t>
            </a:r>
            <a:r>
              <a:rPr lang="en" sz="1200" b="1">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0" lvl="0" indent="0" algn="l" rtl="0">
              <a:spcBef>
                <a:spcPts val="1000"/>
              </a:spcBef>
              <a:spcAft>
                <a:spcPts val="0"/>
              </a:spcAft>
              <a:buNone/>
            </a:pPr>
            <a:r>
              <a:rPr lang="en" sz="1200">
                <a:solidFill>
                  <a:srgbClr val="1A1A1A"/>
                </a:solidFill>
                <a:latin typeface="Bitter"/>
                <a:ea typeface="Bitter"/>
                <a:cs typeface="Bitter"/>
                <a:sym typeface="Bitter"/>
              </a:rPr>
              <a:t>Patient underwent cardiac catheterization on </a:t>
            </a:r>
            <a:r>
              <a:rPr lang="en" sz="1200">
                <a:solidFill>
                  <a:srgbClr val="1A1A1A"/>
                </a:solidFill>
                <a:highlight>
                  <a:schemeClr val="dk2"/>
                </a:highlight>
                <a:latin typeface="Bitter"/>
                <a:ea typeface="Bitter"/>
                <a:cs typeface="Bitter"/>
                <a:sym typeface="Bitter"/>
              </a:rPr>
              <a:t>xx/xx/xxxx</a:t>
            </a:r>
            <a:r>
              <a:rPr lang="en" sz="1200">
                <a:solidFill>
                  <a:srgbClr val="1A1A1A"/>
                </a:solidFill>
                <a:latin typeface="Bitter"/>
                <a:ea typeface="Bitter"/>
                <a:cs typeface="Bitter"/>
                <a:sym typeface="Bitter"/>
              </a:rPr>
              <a:t> which showed 3 vessel disease. Cardiothoracic surgery was consulted and recommended PCI to RCA and mid LAD. Due to cardiogenic shock he was initiated on Levophed and milrinone. Impella was considered but vascular access was difficult.</a:t>
            </a:r>
            <a:r>
              <a:rPr lang="en" sz="1200" b="1">
                <a:solidFill>
                  <a:srgbClr val="1A1A1A"/>
                </a:solidFill>
                <a:latin typeface="Bitter"/>
                <a:ea typeface="Bitter"/>
                <a:cs typeface="Bitter"/>
                <a:sym typeface="Bitter"/>
              </a:rPr>
              <a:t> </a:t>
            </a:r>
            <a:endParaRPr sz="1200" b="1">
              <a:solidFill>
                <a:srgbClr val="DF382C"/>
              </a:solidFill>
              <a:latin typeface="Bitter"/>
              <a:ea typeface="Bitter"/>
              <a:cs typeface="Bitter"/>
              <a:sym typeface="Bitter"/>
            </a:endParaRPr>
          </a:p>
          <a:p>
            <a:pPr marL="0" lvl="0" indent="0" algn="l" rtl="0">
              <a:spcBef>
                <a:spcPts val="0"/>
              </a:spcBef>
              <a:spcAft>
                <a:spcPts val="0"/>
              </a:spcAft>
              <a:buNone/>
            </a:pPr>
            <a:endParaRPr sz="1200">
              <a:solidFill>
                <a:srgbClr val="1A1A1A"/>
              </a:solidFill>
              <a:latin typeface="Bitter"/>
              <a:ea typeface="Bitter"/>
              <a:cs typeface="Bitter"/>
              <a:sym typeface="Bitter"/>
            </a:endParaRPr>
          </a:p>
          <a:p>
            <a:pPr marL="0" lvl="0" indent="0" algn="l" rtl="0">
              <a:spcBef>
                <a:spcPts val="0"/>
              </a:spcBef>
              <a:spcAft>
                <a:spcPts val="0"/>
              </a:spcAft>
              <a:buNone/>
            </a:pPr>
            <a:r>
              <a:rPr lang="en" sz="1200">
                <a:solidFill>
                  <a:srgbClr val="1A1A1A"/>
                </a:solidFill>
                <a:latin typeface="Bitter"/>
                <a:ea typeface="Bitter"/>
                <a:cs typeface="Bitter"/>
                <a:sym typeface="Bitter"/>
              </a:rPr>
              <a:t>Swan-Ganz catheter was placed. Blood cultures were obtained </a:t>
            </a:r>
            <a:r>
              <a:rPr lang="en" sz="1200" b="1">
                <a:solidFill>
                  <a:srgbClr val="1A1A1A"/>
                </a:solidFill>
                <a:latin typeface="Bitter"/>
                <a:ea typeface="Bitter"/>
                <a:cs typeface="Bitter"/>
                <a:sym typeface="Bitter"/>
              </a:rPr>
              <a:t>from his port</a:t>
            </a:r>
            <a:r>
              <a:rPr lang="en" sz="1200">
                <a:solidFill>
                  <a:srgbClr val="1A1A1A"/>
                </a:solidFill>
                <a:latin typeface="Bitter"/>
                <a:ea typeface="Bitter"/>
                <a:cs typeface="Bitter"/>
                <a:sym typeface="Bitter"/>
              </a:rPr>
              <a:t> and were positive for </a:t>
            </a:r>
            <a:r>
              <a:rPr lang="en" sz="1200" b="1">
                <a:solidFill>
                  <a:srgbClr val="3B71CA"/>
                </a:solidFill>
                <a:latin typeface="Bitter"/>
                <a:ea typeface="Bitter"/>
                <a:cs typeface="Bitter"/>
                <a:sym typeface="Bitter"/>
              </a:rPr>
              <a:t>staphylococcus epidermidis</a:t>
            </a:r>
            <a:r>
              <a:rPr lang="en" sz="1200">
                <a:solidFill>
                  <a:srgbClr val="1A1A1A"/>
                </a:solidFill>
                <a:latin typeface="Bitter"/>
                <a:ea typeface="Bitter"/>
                <a:cs typeface="Bitter"/>
                <a:sym typeface="Bitter"/>
              </a:rPr>
              <a:t> for which ID was consulted.</a:t>
            </a:r>
            <a:endParaRPr sz="1200">
              <a:solidFill>
                <a:srgbClr val="1A1A1A"/>
              </a:solidFill>
              <a:latin typeface="Bitter"/>
              <a:ea typeface="Bitter"/>
              <a:cs typeface="Bitter"/>
              <a:sym typeface="Bitter"/>
            </a:endParaRPr>
          </a:p>
        </p:txBody>
      </p:sp>
      <p:sp>
        <p:nvSpPr>
          <p:cNvPr id="274" name="Google Shape;274;p32"/>
          <p:cNvSpPr txBox="1">
            <a:spLocks noGrp="1"/>
          </p:cNvSpPr>
          <p:nvPr>
            <p:ph type="body" idx="1"/>
          </p:nvPr>
        </p:nvSpPr>
        <p:spPr>
          <a:xfrm>
            <a:off x="729450" y="1393075"/>
            <a:ext cx="4597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457200" lvl="0" indent="-311150" algn="l" rtl="0">
              <a:spcBef>
                <a:spcPts val="1200"/>
              </a:spcBef>
              <a:spcAft>
                <a:spcPts val="0"/>
              </a:spcAft>
              <a:buSzPts val="1300"/>
              <a:buChar char="●"/>
            </a:pPr>
            <a:r>
              <a:rPr lang="en"/>
              <a:t>Repeat </a:t>
            </a:r>
            <a:r>
              <a:rPr lang="en" b="1"/>
              <a:t>blood cultures</a:t>
            </a:r>
            <a:r>
              <a:rPr lang="en"/>
              <a:t> </a:t>
            </a:r>
            <a:r>
              <a:rPr lang="en" b="1">
                <a:solidFill>
                  <a:srgbClr val="14A44D"/>
                </a:solidFill>
              </a:rPr>
              <a:t>no growth</a:t>
            </a:r>
            <a:endParaRPr b="1">
              <a:solidFill>
                <a:srgbClr val="14A44D"/>
              </a:solidFill>
            </a:endParaRPr>
          </a:p>
          <a:p>
            <a:pPr marL="914400" lvl="1" indent="-298450" algn="l" rtl="0">
              <a:spcBef>
                <a:spcPts val="0"/>
              </a:spcBef>
              <a:spcAft>
                <a:spcPts val="0"/>
              </a:spcAft>
              <a:buSzPts val="1100"/>
              <a:buChar char="○"/>
            </a:pPr>
            <a:r>
              <a:rPr lang="en"/>
              <a:t>On </a:t>
            </a:r>
            <a:r>
              <a:rPr lang="en" b="1">
                <a:solidFill>
                  <a:srgbClr val="DF382C"/>
                </a:solidFill>
              </a:rPr>
              <a:t>day 7 of vancomycin</a:t>
            </a:r>
            <a:endParaRPr/>
          </a:p>
        </p:txBody>
      </p:sp>
      <p:sp>
        <p:nvSpPr>
          <p:cNvPr id="275" name="Google Shape;275;p32"/>
          <p:cNvSpPr/>
          <p:nvPr/>
        </p:nvSpPr>
        <p:spPr>
          <a:xfrm>
            <a:off x="782550" y="1415450"/>
            <a:ext cx="4512300" cy="82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p14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082" name="Google Shape;2082;p141"/>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sp>
        <p:nvSpPr>
          <p:cNvPr id="2087" name="Google Shape;2087;p14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088" name="Google Shape;2088;p142"/>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089" name="Google Shape;2089;p1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090" name="Google Shape;2090;p142"/>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14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096" name="Google Shape;2096;p143"/>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457200" lvl="0" indent="-311150" algn="l" rtl="0">
              <a:spcBef>
                <a:spcPts val="0"/>
              </a:spcBef>
              <a:spcAft>
                <a:spcPts val="0"/>
              </a:spcAft>
              <a:buSzPts val="1300"/>
              <a:buChar char="●"/>
            </a:pPr>
            <a:r>
              <a:rPr lang="en"/>
              <a:t>Gets steroids with improvement</a:t>
            </a:r>
            <a:endParaRPr/>
          </a:p>
          <a:p>
            <a:pPr marL="457200" lvl="0" indent="-311150" algn="l" rtl="0">
              <a:spcBef>
                <a:spcPts val="0"/>
              </a:spcBef>
              <a:spcAft>
                <a:spcPts val="0"/>
              </a:spcAft>
              <a:buSzPts val="1300"/>
              <a:buChar char="●"/>
            </a:pPr>
            <a:r>
              <a:rPr lang="en"/>
              <a:t>Seen by </a:t>
            </a:r>
            <a:r>
              <a:rPr lang="en" b="1">
                <a:solidFill>
                  <a:srgbClr val="3B71CA"/>
                </a:solidFill>
              </a:rPr>
              <a:t>hematology</a:t>
            </a:r>
            <a:endParaRPr b="1">
              <a:solidFill>
                <a:srgbClr val="3B71CA"/>
              </a:solidFill>
            </a:endParaRPr>
          </a:p>
          <a:p>
            <a:pPr marL="0" lvl="0" indent="0" algn="l" rtl="0">
              <a:spcBef>
                <a:spcPts val="0"/>
              </a:spcBef>
              <a:spcAft>
                <a:spcPts val="0"/>
              </a:spcAft>
              <a:buNone/>
            </a:pPr>
            <a:endParaRPr/>
          </a:p>
        </p:txBody>
      </p:sp>
      <p:pic>
        <p:nvPicPr>
          <p:cNvPr id="2097" name="Google Shape;2097;p1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098" name="Google Shape;2098;p143"/>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1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104" name="Google Shape;2104;p144"/>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457200" lvl="0" indent="-311150" algn="l" rtl="0">
              <a:spcBef>
                <a:spcPts val="0"/>
              </a:spcBef>
              <a:spcAft>
                <a:spcPts val="0"/>
              </a:spcAft>
              <a:buSzPts val="1300"/>
              <a:buChar char="●"/>
            </a:pPr>
            <a:r>
              <a:rPr lang="en"/>
              <a:t>Gets steroids with improvement</a:t>
            </a:r>
            <a:endParaRPr/>
          </a:p>
          <a:p>
            <a:pPr marL="457200" lvl="0" indent="-311150" algn="l" rtl="0">
              <a:spcBef>
                <a:spcPts val="0"/>
              </a:spcBef>
              <a:spcAft>
                <a:spcPts val="0"/>
              </a:spcAft>
              <a:buSzPts val="1300"/>
              <a:buChar char="●"/>
            </a:pPr>
            <a:r>
              <a:rPr lang="en"/>
              <a:t>Seen by </a:t>
            </a:r>
            <a:r>
              <a:rPr lang="en" b="1"/>
              <a:t>hematology</a:t>
            </a:r>
            <a:endParaRPr b="1"/>
          </a:p>
          <a:p>
            <a:pPr marL="914400" lvl="1" indent="-298450" algn="l" rtl="0">
              <a:spcBef>
                <a:spcPts val="0"/>
              </a:spcBef>
              <a:spcAft>
                <a:spcPts val="0"/>
              </a:spcAft>
              <a:buSzPts val="1100"/>
              <a:buChar char="○"/>
            </a:pPr>
            <a:r>
              <a:rPr lang="en" b="1"/>
              <a:t>“</a:t>
            </a:r>
            <a:r>
              <a:rPr lang="en" b="1">
                <a:solidFill>
                  <a:srgbClr val="DF382C"/>
                </a:solidFill>
              </a:rPr>
              <a:t>Not due to chemo</a:t>
            </a:r>
            <a:r>
              <a:rPr lang="en" b="1"/>
              <a:t>”</a:t>
            </a:r>
            <a:r>
              <a:rPr lang="en"/>
              <a:t> </a:t>
            </a:r>
            <a:endParaRPr/>
          </a:p>
          <a:p>
            <a:pPr marL="914400" lvl="1" indent="-298450" algn="l" rtl="0">
              <a:spcBef>
                <a:spcPts val="0"/>
              </a:spcBef>
              <a:spcAft>
                <a:spcPts val="0"/>
              </a:spcAft>
              <a:buSzPts val="1100"/>
              <a:buChar char="○"/>
            </a:pPr>
            <a:r>
              <a:rPr lang="en"/>
              <a:t>…because </a:t>
            </a:r>
            <a:r>
              <a:rPr lang="en" b="1">
                <a:solidFill>
                  <a:srgbClr val="3B71CA"/>
                </a:solidFill>
              </a:rPr>
              <a:t>he isn’t on chemo</a:t>
            </a:r>
            <a:endParaRPr b="1">
              <a:solidFill>
                <a:srgbClr val="3B71CA"/>
              </a:solidFill>
            </a:endParaRPr>
          </a:p>
          <a:p>
            <a:pPr marL="0" lvl="0" indent="0" algn="l" rtl="0">
              <a:spcBef>
                <a:spcPts val="0"/>
              </a:spcBef>
              <a:spcAft>
                <a:spcPts val="0"/>
              </a:spcAft>
              <a:buNone/>
            </a:pPr>
            <a:endParaRPr/>
          </a:p>
        </p:txBody>
      </p:sp>
      <p:pic>
        <p:nvPicPr>
          <p:cNvPr id="2105" name="Google Shape;2105;p1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106" name="Google Shape;2106;p144"/>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pic>
        <p:nvPicPr>
          <p:cNvPr id="2111" name="Google Shape;2111;p1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112" name="Google Shape;2112;p145"/>
          <p:cNvSpPr/>
          <p:nvPr/>
        </p:nvSpPr>
        <p:spPr>
          <a:xfrm>
            <a:off x="4131800" y="1314550"/>
            <a:ext cx="4941600" cy="3320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p:txBody>
      </p:sp>
      <p:sp>
        <p:nvSpPr>
          <p:cNvPr id="2113" name="Google Shape;2113;p1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114" name="Google Shape;2114;p145"/>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457200" lvl="0" indent="-311150" algn="l" rtl="0">
              <a:spcBef>
                <a:spcPts val="0"/>
              </a:spcBef>
              <a:spcAft>
                <a:spcPts val="0"/>
              </a:spcAft>
              <a:buSzPts val="1300"/>
              <a:buChar char="●"/>
            </a:pPr>
            <a:r>
              <a:rPr lang="en"/>
              <a:t>Gets steroids with improvement</a:t>
            </a:r>
            <a:endParaRPr/>
          </a:p>
          <a:p>
            <a:pPr marL="457200" lvl="0" indent="-311150" algn="l" rtl="0">
              <a:spcBef>
                <a:spcPts val="0"/>
              </a:spcBef>
              <a:spcAft>
                <a:spcPts val="0"/>
              </a:spcAft>
              <a:buSzPts val="1300"/>
              <a:buChar char="●"/>
            </a:pPr>
            <a:r>
              <a:rPr lang="en"/>
              <a:t>Seen by </a:t>
            </a:r>
            <a:r>
              <a:rPr lang="en" b="1"/>
              <a:t>hematology</a:t>
            </a:r>
            <a:endParaRPr b="1"/>
          </a:p>
          <a:p>
            <a:pPr marL="914400" lvl="1" indent="-298450" algn="l" rtl="0">
              <a:spcBef>
                <a:spcPts val="0"/>
              </a:spcBef>
              <a:spcAft>
                <a:spcPts val="0"/>
              </a:spcAft>
              <a:buSzPts val="1100"/>
              <a:buChar char="○"/>
            </a:pPr>
            <a:r>
              <a:rPr lang="en" b="1"/>
              <a:t>“</a:t>
            </a:r>
            <a:r>
              <a:rPr lang="en" b="1">
                <a:solidFill>
                  <a:srgbClr val="DF382C"/>
                </a:solidFill>
              </a:rPr>
              <a:t>Not due to chemo</a:t>
            </a:r>
            <a:r>
              <a:rPr lang="en" b="1"/>
              <a:t>”</a:t>
            </a:r>
            <a:r>
              <a:rPr lang="en"/>
              <a:t> </a:t>
            </a:r>
            <a:endParaRPr/>
          </a:p>
          <a:p>
            <a:pPr marL="914400" lvl="1" indent="-298450" algn="l" rtl="0">
              <a:spcBef>
                <a:spcPts val="0"/>
              </a:spcBef>
              <a:spcAft>
                <a:spcPts val="0"/>
              </a:spcAft>
              <a:buSzPts val="1100"/>
              <a:buChar char="○"/>
            </a:pPr>
            <a:r>
              <a:rPr lang="en"/>
              <a:t>…because </a:t>
            </a:r>
            <a:r>
              <a:rPr lang="en" b="1">
                <a:solidFill>
                  <a:srgbClr val="3B71CA"/>
                </a:solidFill>
              </a:rPr>
              <a:t>he isn’t on chemo</a:t>
            </a:r>
            <a:endParaRPr b="1">
              <a:solidFill>
                <a:srgbClr val="3B71CA"/>
              </a:solidFill>
            </a:endParaRPr>
          </a:p>
          <a:p>
            <a:pPr marL="0" lvl="0" indent="0" algn="l" rtl="0">
              <a:spcBef>
                <a:spcPts val="0"/>
              </a:spcBef>
              <a:spcAft>
                <a:spcPts val="0"/>
              </a:spcAft>
              <a:buNone/>
            </a:pPr>
            <a:endParaRPr/>
          </a:p>
          <a:p>
            <a:pPr marL="0" lvl="0" indent="0" algn="l" rtl="0">
              <a:spcBef>
                <a:spcPts val="0"/>
              </a:spcBef>
              <a:spcAft>
                <a:spcPts val="0"/>
              </a:spcAft>
              <a:buNone/>
            </a:pPr>
            <a:r>
              <a:rPr lang="en"/>
              <a:t>Seen by ID there</a:t>
            </a:r>
            <a:endParaRPr/>
          </a:p>
        </p:txBody>
      </p:sp>
      <p:sp>
        <p:nvSpPr>
          <p:cNvPr id="2115" name="Google Shape;2115;p145"/>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2116" name="Google Shape;2116;p145"/>
          <p:cNvSpPr/>
          <p:nvPr/>
        </p:nvSpPr>
        <p:spPr>
          <a:xfrm>
            <a:off x="588850" y="1393075"/>
            <a:ext cx="3437400" cy="1688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17" name="Google Shape;2117;p145"/>
          <p:cNvSpPr/>
          <p:nvPr/>
        </p:nvSpPr>
        <p:spPr>
          <a:xfrm>
            <a:off x="4166850" y="1379600"/>
            <a:ext cx="4941600" cy="1941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pic>
        <p:nvPicPr>
          <p:cNvPr id="2122" name="Google Shape;2122;p1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123" name="Google Shape;2123;p146"/>
          <p:cNvSpPr/>
          <p:nvPr/>
        </p:nvSpPr>
        <p:spPr>
          <a:xfrm>
            <a:off x="4131800" y="1314550"/>
            <a:ext cx="4941600" cy="3320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p:txBody>
      </p:sp>
      <p:sp>
        <p:nvSpPr>
          <p:cNvPr id="2124" name="Google Shape;2124;p1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125" name="Google Shape;2125;p146"/>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457200" lvl="0" indent="-311150" algn="l" rtl="0">
              <a:spcBef>
                <a:spcPts val="0"/>
              </a:spcBef>
              <a:spcAft>
                <a:spcPts val="0"/>
              </a:spcAft>
              <a:buSzPts val="1300"/>
              <a:buChar char="●"/>
            </a:pPr>
            <a:r>
              <a:rPr lang="en"/>
              <a:t>Gets steroids with improvement</a:t>
            </a:r>
            <a:endParaRPr/>
          </a:p>
          <a:p>
            <a:pPr marL="457200" lvl="0" indent="-311150" algn="l" rtl="0">
              <a:spcBef>
                <a:spcPts val="0"/>
              </a:spcBef>
              <a:spcAft>
                <a:spcPts val="0"/>
              </a:spcAft>
              <a:buSzPts val="1300"/>
              <a:buChar char="●"/>
            </a:pPr>
            <a:r>
              <a:rPr lang="en"/>
              <a:t>Seen by </a:t>
            </a:r>
            <a:r>
              <a:rPr lang="en" b="1"/>
              <a:t>hematology</a:t>
            </a:r>
            <a:endParaRPr b="1"/>
          </a:p>
          <a:p>
            <a:pPr marL="914400" lvl="1" indent="-298450" algn="l" rtl="0">
              <a:spcBef>
                <a:spcPts val="0"/>
              </a:spcBef>
              <a:spcAft>
                <a:spcPts val="0"/>
              </a:spcAft>
              <a:buSzPts val="1100"/>
              <a:buChar char="○"/>
            </a:pPr>
            <a:r>
              <a:rPr lang="en" b="1"/>
              <a:t>“</a:t>
            </a:r>
            <a:r>
              <a:rPr lang="en" b="1">
                <a:solidFill>
                  <a:srgbClr val="DF382C"/>
                </a:solidFill>
              </a:rPr>
              <a:t>Not due to chemo</a:t>
            </a:r>
            <a:r>
              <a:rPr lang="en" b="1"/>
              <a:t>”</a:t>
            </a:r>
            <a:r>
              <a:rPr lang="en"/>
              <a:t> </a:t>
            </a:r>
            <a:endParaRPr/>
          </a:p>
          <a:p>
            <a:pPr marL="914400" lvl="1" indent="-298450" algn="l" rtl="0">
              <a:spcBef>
                <a:spcPts val="0"/>
              </a:spcBef>
              <a:spcAft>
                <a:spcPts val="0"/>
              </a:spcAft>
              <a:buSzPts val="1100"/>
              <a:buChar char="○"/>
            </a:pPr>
            <a:r>
              <a:rPr lang="en"/>
              <a:t>…because </a:t>
            </a:r>
            <a:r>
              <a:rPr lang="en" b="1">
                <a:solidFill>
                  <a:srgbClr val="3B71CA"/>
                </a:solidFill>
              </a:rPr>
              <a:t>he isn’t on chemo</a:t>
            </a:r>
            <a:endParaRPr b="1">
              <a:solidFill>
                <a:srgbClr val="3B71CA"/>
              </a:solidFill>
            </a:endParaRPr>
          </a:p>
          <a:p>
            <a:pPr marL="0" lvl="0" indent="0" algn="l" rtl="0">
              <a:spcBef>
                <a:spcPts val="0"/>
              </a:spcBef>
              <a:spcAft>
                <a:spcPts val="0"/>
              </a:spcAft>
              <a:buNone/>
            </a:pPr>
            <a:endParaRPr/>
          </a:p>
          <a:p>
            <a:pPr marL="0" lvl="0" indent="0" algn="l" rtl="0">
              <a:spcBef>
                <a:spcPts val="0"/>
              </a:spcBef>
              <a:spcAft>
                <a:spcPts val="0"/>
              </a:spcAft>
              <a:buNone/>
            </a:pPr>
            <a:r>
              <a:rPr lang="en"/>
              <a:t>Seen by ID there</a:t>
            </a:r>
            <a:endParaRPr/>
          </a:p>
        </p:txBody>
      </p:sp>
      <p:sp>
        <p:nvSpPr>
          <p:cNvPr id="2126" name="Google Shape;2126;p146"/>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2127" name="Google Shape;2127;p146"/>
          <p:cNvSpPr/>
          <p:nvPr/>
        </p:nvSpPr>
        <p:spPr>
          <a:xfrm>
            <a:off x="588850" y="1393075"/>
            <a:ext cx="3437400" cy="1688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28" name="Google Shape;2128;p146"/>
          <p:cNvSpPr/>
          <p:nvPr/>
        </p:nvSpPr>
        <p:spPr>
          <a:xfrm>
            <a:off x="4166850" y="1379600"/>
            <a:ext cx="4941600" cy="2744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b="1">
                <a:solidFill>
                  <a:srgbClr val="3B71CA"/>
                </a:solidFill>
                <a:latin typeface="Bitter"/>
                <a:ea typeface="Bitter"/>
                <a:cs typeface="Bitter"/>
                <a:sym typeface="Bitter"/>
              </a:rPr>
              <a:t>He is a hunter</a:t>
            </a:r>
            <a:r>
              <a:rPr lang="en">
                <a:latin typeface="Bitter"/>
                <a:ea typeface="Bitter"/>
                <a:cs typeface="Bitter"/>
                <a:sym typeface="Bitter"/>
              </a:rPr>
              <a:t> and while he does </a:t>
            </a:r>
            <a:r>
              <a:rPr lang="en">
                <a:highlight>
                  <a:srgbClr val="FFFF00"/>
                </a:highlight>
                <a:latin typeface="Bitter"/>
                <a:ea typeface="Bitter"/>
                <a:cs typeface="Bitter"/>
                <a:sym typeface="Bitter"/>
              </a:rPr>
              <a:t>not report history of red meat allergy</a:t>
            </a:r>
            <a:r>
              <a:rPr lang="en">
                <a:latin typeface="Bitter"/>
                <a:ea typeface="Bitter"/>
                <a:cs typeface="Bitter"/>
                <a:sym typeface="Bitter"/>
              </a:rPr>
              <a:t>, </a:t>
            </a:r>
            <a:r>
              <a:rPr lang="en" b="1">
                <a:solidFill>
                  <a:srgbClr val="ED4840"/>
                </a:solidFill>
                <a:latin typeface="Bitter"/>
                <a:ea typeface="Bitter"/>
                <a:cs typeface="Bitter"/>
                <a:sym typeface="Bitter"/>
              </a:rPr>
              <a:t>alpha gal is a consideration</a:t>
            </a:r>
            <a:r>
              <a:rPr lang="en">
                <a:latin typeface="Bitter"/>
                <a:ea typeface="Bitter"/>
                <a:cs typeface="Bitter"/>
                <a:sym typeface="Bitter"/>
              </a:rPr>
              <a:t> given </a:t>
            </a:r>
            <a:r>
              <a:rPr lang="en" b="1">
                <a:latin typeface="Bitter"/>
                <a:ea typeface="Bitter"/>
                <a:cs typeface="Bitter"/>
                <a:sym typeface="Bitter"/>
              </a:rPr>
              <a:t>his recent bovine valve</a:t>
            </a:r>
            <a:r>
              <a:rPr lang="en">
                <a:latin typeface="Bitter"/>
                <a:ea typeface="Bitter"/>
                <a:cs typeface="Bitter"/>
                <a:sym typeface="Bitter"/>
              </a:rPr>
              <a:t>.  </a:t>
            </a:r>
            <a:endParaRPr>
              <a:latin typeface="Bitter"/>
              <a:ea typeface="Bitter"/>
              <a:cs typeface="Bitter"/>
              <a:sym typeface="Bitter"/>
            </a:endParaRPr>
          </a:p>
        </p:txBody>
      </p:sp>
      <p:sp>
        <p:nvSpPr>
          <p:cNvPr id="2129" name="Google Shape;2129;p146"/>
          <p:cNvSpPr/>
          <p:nvPr/>
        </p:nvSpPr>
        <p:spPr>
          <a:xfrm>
            <a:off x="4202550" y="1768975"/>
            <a:ext cx="4809900" cy="1575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pic>
        <p:nvPicPr>
          <p:cNvPr id="2134" name="Google Shape;2134;p1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135" name="Google Shape;2135;p147"/>
          <p:cNvSpPr/>
          <p:nvPr/>
        </p:nvSpPr>
        <p:spPr>
          <a:xfrm>
            <a:off x="4131800" y="1314550"/>
            <a:ext cx="4941600" cy="3320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p:txBody>
      </p:sp>
      <p:sp>
        <p:nvSpPr>
          <p:cNvPr id="2136" name="Google Shape;2136;p1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137" name="Google Shape;2137;p147"/>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0" lvl="0" indent="0" algn="l" rtl="0">
              <a:spcBef>
                <a:spcPts val="0"/>
              </a:spcBef>
              <a:spcAft>
                <a:spcPts val="0"/>
              </a:spcAft>
              <a:buNone/>
            </a:pPr>
            <a:r>
              <a:rPr lang="en"/>
              <a:t>Seen by ID there</a:t>
            </a:r>
            <a:endParaRPr/>
          </a:p>
          <a:p>
            <a:pPr marL="457200" lvl="0" indent="-311150" algn="l" rtl="0">
              <a:spcBef>
                <a:spcPts val="0"/>
              </a:spcBef>
              <a:spcAft>
                <a:spcPts val="0"/>
              </a:spcAft>
              <a:buSzPts val="1300"/>
              <a:buChar char="●"/>
            </a:pPr>
            <a:r>
              <a:rPr lang="en"/>
              <a:t>IgE levels: </a:t>
            </a:r>
            <a:endParaRPr>
              <a:solidFill>
                <a:srgbClr val="9E9E9E"/>
              </a:solidFill>
            </a:endParaRPr>
          </a:p>
          <a:p>
            <a:pPr marL="457200" lvl="0" indent="-311150" algn="l" rtl="0">
              <a:spcBef>
                <a:spcPts val="0"/>
              </a:spcBef>
              <a:spcAft>
                <a:spcPts val="0"/>
              </a:spcAft>
              <a:buSzPts val="1300"/>
              <a:buChar char="●"/>
            </a:pPr>
            <a:r>
              <a:rPr lang="en"/>
              <a:t>Tryptase:  </a:t>
            </a:r>
            <a:endParaRPr/>
          </a:p>
          <a:p>
            <a:pPr marL="457200" lvl="0" indent="-311150" algn="l" rtl="0">
              <a:spcBef>
                <a:spcPts val="0"/>
              </a:spcBef>
              <a:spcAft>
                <a:spcPts val="0"/>
              </a:spcAft>
              <a:buSzPts val="1300"/>
              <a:buChar char="●"/>
            </a:pPr>
            <a:r>
              <a:rPr lang="en"/>
              <a:t>Strongyloides: </a:t>
            </a:r>
            <a:endParaRPr/>
          </a:p>
          <a:p>
            <a:pPr marL="457200" lvl="0" indent="-311150" algn="l" rtl="0">
              <a:spcBef>
                <a:spcPts val="0"/>
              </a:spcBef>
              <a:spcAft>
                <a:spcPts val="0"/>
              </a:spcAft>
              <a:buSzPts val="1300"/>
              <a:buChar char="●"/>
            </a:pPr>
            <a:r>
              <a:rPr lang="en"/>
              <a:t>Trichinella Ab: </a:t>
            </a:r>
            <a:endParaRPr b="1"/>
          </a:p>
          <a:p>
            <a:pPr marL="457200" lvl="0" indent="-311150" algn="l" rtl="0">
              <a:spcBef>
                <a:spcPts val="0"/>
              </a:spcBef>
              <a:spcAft>
                <a:spcPts val="0"/>
              </a:spcAft>
              <a:buSzPts val="1300"/>
              <a:buChar char="●"/>
            </a:pPr>
            <a:r>
              <a:rPr lang="en"/>
              <a:t>Alpha gal profile: </a:t>
            </a:r>
            <a:endParaRPr b="1"/>
          </a:p>
          <a:p>
            <a:pPr marL="0" lvl="0" indent="0" algn="l" rtl="0">
              <a:spcBef>
                <a:spcPts val="0"/>
              </a:spcBef>
              <a:spcAft>
                <a:spcPts val="0"/>
              </a:spcAft>
              <a:buNone/>
            </a:pPr>
            <a:endParaRPr b="1">
              <a:solidFill>
                <a:schemeClr val="lt1"/>
              </a:solidFill>
            </a:endParaRPr>
          </a:p>
        </p:txBody>
      </p:sp>
      <p:sp>
        <p:nvSpPr>
          <p:cNvPr id="2138" name="Google Shape;2138;p147"/>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2139" name="Google Shape;2139;p147"/>
          <p:cNvSpPr/>
          <p:nvPr/>
        </p:nvSpPr>
        <p:spPr>
          <a:xfrm>
            <a:off x="588850" y="1393075"/>
            <a:ext cx="3437400" cy="61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40" name="Google Shape;2140;p147"/>
          <p:cNvSpPr/>
          <p:nvPr/>
        </p:nvSpPr>
        <p:spPr>
          <a:xfrm>
            <a:off x="4166850" y="1379600"/>
            <a:ext cx="4941600" cy="2744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b="1">
                <a:solidFill>
                  <a:srgbClr val="3B71CA"/>
                </a:solidFill>
                <a:latin typeface="Bitter"/>
                <a:ea typeface="Bitter"/>
                <a:cs typeface="Bitter"/>
                <a:sym typeface="Bitter"/>
              </a:rPr>
              <a:t>He is a hunter</a:t>
            </a:r>
            <a:r>
              <a:rPr lang="en">
                <a:latin typeface="Bitter"/>
                <a:ea typeface="Bitter"/>
                <a:cs typeface="Bitter"/>
                <a:sym typeface="Bitter"/>
              </a:rPr>
              <a:t> and while he does </a:t>
            </a:r>
            <a:r>
              <a:rPr lang="en">
                <a:highlight>
                  <a:schemeClr val="lt1"/>
                </a:highlight>
                <a:latin typeface="Bitter"/>
                <a:ea typeface="Bitter"/>
                <a:cs typeface="Bitter"/>
                <a:sym typeface="Bitter"/>
              </a:rPr>
              <a:t>not report history of red meat allergy</a:t>
            </a:r>
            <a:r>
              <a:rPr lang="en">
                <a:latin typeface="Bitter"/>
                <a:ea typeface="Bitter"/>
                <a:cs typeface="Bitter"/>
                <a:sym typeface="Bitter"/>
              </a:rPr>
              <a:t>, </a:t>
            </a:r>
            <a:r>
              <a:rPr lang="en" b="1">
                <a:solidFill>
                  <a:srgbClr val="ED4840"/>
                </a:solidFill>
                <a:latin typeface="Bitter"/>
                <a:ea typeface="Bitter"/>
                <a:cs typeface="Bitter"/>
                <a:sym typeface="Bitter"/>
              </a:rPr>
              <a:t>alpha gal is a consideration</a:t>
            </a:r>
            <a:r>
              <a:rPr lang="en">
                <a:latin typeface="Bitter"/>
                <a:ea typeface="Bitter"/>
                <a:cs typeface="Bitter"/>
                <a:sym typeface="Bitter"/>
              </a:rPr>
              <a:t> given </a:t>
            </a:r>
            <a:r>
              <a:rPr lang="en" b="1">
                <a:latin typeface="Bitter"/>
                <a:ea typeface="Bitter"/>
                <a:cs typeface="Bitter"/>
                <a:sym typeface="Bitter"/>
              </a:rPr>
              <a:t>his recent bovine valve</a:t>
            </a:r>
            <a:r>
              <a:rPr lang="en">
                <a:latin typeface="Bitter"/>
                <a:ea typeface="Bitter"/>
                <a:cs typeface="Bitter"/>
                <a:sym typeface="Bitter"/>
              </a:rPr>
              <a:t>.  </a:t>
            </a:r>
            <a:endParaRPr>
              <a:latin typeface="Bitter"/>
              <a:ea typeface="Bitter"/>
              <a:cs typeface="Bitter"/>
              <a:sym typeface="Bitter"/>
            </a:endParaRPr>
          </a:p>
        </p:txBody>
      </p:sp>
      <p:sp>
        <p:nvSpPr>
          <p:cNvPr id="2141" name="Google Shape;2141;p147"/>
          <p:cNvSpPr/>
          <p:nvPr/>
        </p:nvSpPr>
        <p:spPr>
          <a:xfrm>
            <a:off x="4097575" y="1314550"/>
            <a:ext cx="5046300" cy="289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pic>
        <p:nvPicPr>
          <p:cNvPr id="2146" name="Google Shape;2146;p1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147" name="Google Shape;2147;p148"/>
          <p:cNvSpPr/>
          <p:nvPr/>
        </p:nvSpPr>
        <p:spPr>
          <a:xfrm>
            <a:off x="4131800" y="1314550"/>
            <a:ext cx="4941600" cy="3320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p:txBody>
      </p:sp>
      <p:sp>
        <p:nvSpPr>
          <p:cNvPr id="2148" name="Google Shape;2148;p1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149" name="Google Shape;2149;p148"/>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0" lvl="0" indent="0" algn="l" rtl="0">
              <a:spcBef>
                <a:spcPts val="0"/>
              </a:spcBef>
              <a:spcAft>
                <a:spcPts val="0"/>
              </a:spcAft>
              <a:buNone/>
            </a:pPr>
            <a:r>
              <a:rPr lang="en"/>
              <a:t>Seen by ID there</a:t>
            </a:r>
            <a:endParaRPr/>
          </a:p>
          <a:p>
            <a:pPr marL="457200" lvl="0" indent="-311150" algn="l" rtl="0">
              <a:spcBef>
                <a:spcPts val="0"/>
              </a:spcBef>
              <a:spcAft>
                <a:spcPts val="0"/>
              </a:spcAft>
              <a:buSzPts val="1300"/>
              <a:buChar char="●"/>
            </a:pPr>
            <a:r>
              <a:rPr lang="en"/>
              <a:t>IgE levels: </a:t>
            </a:r>
            <a:r>
              <a:rPr lang="en" b="1"/>
              <a:t>8.4</a:t>
            </a:r>
            <a:r>
              <a:rPr lang="en"/>
              <a:t> </a:t>
            </a:r>
            <a:r>
              <a:rPr lang="en">
                <a:solidFill>
                  <a:srgbClr val="9E9E9E"/>
                </a:solidFill>
              </a:rPr>
              <a:t>(normal)</a:t>
            </a:r>
            <a:endParaRPr>
              <a:solidFill>
                <a:srgbClr val="9E9E9E"/>
              </a:solidFill>
            </a:endParaRPr>
          </a:p>
          <a:p>
            <a:pPr marL="457200" lvl="0" indent="-311150" algn="l" rtl="0">
              <a:spcBef>
                <a:spcPts val="0"/>
              </a:spcBef>
              <a:spcAft>
                <a:spcPts val="0"/>
              </a:spcAft>
              <a:buSzPts val="1300"/>
              <a:buChar char="●"/>
            </a:pPr>
            <a:r>
              <a:rPr lang="en"/>
              <a:t>Tryptase:  </a:t>
            </a:r>
            <a:r>
              <a:rPr lang="en" b="1"/>
              <a:t>5.0</a:t>
            </a:r>
            <a:r>
              <a:rPr lang="en"/>
              <a:t> </a:t>
            </a:r>
            <a:r>
              <a:rPr lang="en">
                <a:solidFill>
                  <a:srgbClr val="9E9E9E"/>
                </a:solidFill>
              </a:rPr>
              <a:t>(normal)</a:t>
            </a:r>
            <a:endParaRPr/>
          </a:p>
          <a:p>
            <a:pPr marL="457200" lvl="0" indent="-311150" algn="l" rtl="0">
              <a:spcBef>
                <a:spcPts val="0"/>
              </a:spcBef>
              <a:spcAft>
                <a:spcPts val="0"/>
              </a:spcAft>
              <a:buSzPts val="1300"/>
              <a:buChar char="●"/>
            </a:pPr>
            <a:r>
              <a:rPr lang="en"/>
              <a:t>Strongyloides: </a:t>
            </a:r>
            <a:endParaRPr/>
          </a:p>
          <a:p>
            <a:pPr marL="457200" lvl="0" indent="-311150" algn="l" rtl="0">
              <a:spcBef>
                <a:spcPts val="0"/>
              </a:spcBef>
              <a:spcAft>
                <a:spcPts val="0"/>
              </a:spcAft>
              <a:buSzPts val="1300"/>
              <a:buChar char="●"/>
            </a:pPr>
            <a:r>
              <a:rPr lang="en"/>
              <a:t>Trichinella Ab: </a:t>
            </a:r>
            <a:endParaRPr b="1"/>
          </a:p>
          <a:p>
            <a:pPr marL="457200" lvl="0" indent="-311150" algn="l" rtl="0">
              <a:spcBef>
                <a:spcPts val="0"/>
              </a:spcBef>
              <a:spcAft>
                <a:spcPts val="0"/>
              </a:spcAft>
              <a:buSzPts val="1300"/>
              <a:buChar char="●"/>
            </a:pPr>
            <a:r>
              <a:rPr lang="en"/>
              <a:t>Alpha gal profile: </a:t>
            </a:r>
            <a:endParaRPr b="1"/>
          </a:p>
        </p:txBody>
      </p:sp>
      <p:sp>
        <p:nvSpPr>
          <p:cNvPr id="2150" name="Google Shape;2150;p148"/>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2151" name="Google Shape;2151;p148"/>
          <p:cNvSpPr/>
          <p:nvPr/>
        </p:nvSpPr>
        <p:spPr>
          <a:xfrm>
            <a:off x="588850" y="1393075"/>
            <a:ext cx="3437400" cy="61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52" name="Google Shape;2152;p148"/>
          <p:cNvSpPr/>
          <p:nvPr/>
        </p:nvSpPr>
        <p:spPr>
          <a:xfrm>
            <a:off x="4166850" y="1379600"/>
            <a:ext cx="4941600" cy="2744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b="1">
                <a:solidFill>
                  <a:srgbClr val="3B71CA"/>
                </a:solidFill>
                <a:latin typeface="Bitter"/>
                <a:ea typeface="Bitter"/>
                <a:cs typeface="Bitter"/>
                <a:sym typeface="Bitter"/>
              </a:rPr>
              <a:t>He is a hunter</a:t>
            </a:r>
            <a:r>
              <a:rPr lang="en">
                <a:latin typeface="Bitter"/>
                <a:ea typeface="Bitter"/>
                <a:cs typeface="Bitter"/>
                <a:sym typeface="Bitter"/>
              </a:rPr>
              <a:t> and while he does </a:t>
            </a:r>
            <a:r>
              <a:rPr lang="en">
                <a:highlight>
                  <a:schemeClr val="lt1"/>
                </a:highlight>
                <a:latin typeface="Bitter"/>
                <a:ea typeface="Bitter"/>
                <a:cs typeface="Bitter"/>
                <a:sym typeface="Bitter"/>
              </a:rPr>
              <a:t>not report history of red meat allergy</a:t>
            </a:r>
            <a:r>
              <a:rPr lang="en">
                <a:latin typeface="Bitter"/>
                <a:ea typeface="Bitter"/>
                <a:cs typeface="Bitter"/>
                <a:sym typeface="Bitter"/>
              </a:rPr>
              <a:t>, </a:t>
            </a:r>
            <a:r>
              <a:rPr lang="en" b="1">
                <a:solidFill>
                  <a:srgbClr val="ED4840"/>
                </a:solidFill>
                <a:latin typeface="Bitter"/>
                <a:ea typeface="Bitter"/>
                <a:cs typeface="Bitter"/>
                <a:sym typeface="Bitter"/>
              </a:rPr>
              <a:t>alpha gal is a consideration</a:t>
            </a:r>
            <a:r>
              <a:rPr lang="en">
                <a:latin typeface="Bitter"/>
                <a:ea typeface="Bitter"/>
                <a:cs typeface="Bitter"/>
                <a:sym typeface="Bitter"/>
              </a:rPr>
              <a:t> given </a:t>
            </a:r>
            <a:r>
              <a:rPr lang="en" b="1">
                <a:latin typeface="Bitter"/>
                <a:ea typeface="Bitter"/>
                <a:cs typeface="Bitter"/>
                <a:sym typeface="Bitter"/>
              </a:rPr>
              <a:t>his recent bovine valve</a:t>
            </a:r>
            <a:r>
              <a:rPr lang="en">
                <a:latin typeface="Bitter"/>
                <a:ea typeface="Bitter"/>
                <a:cs typeface="Bitter"/>
                <a:sym typeface="Bitter"/>
              </a:rPr>
              <a:t>.  </a:t>
            </a:r>
            <a:endParaRPr>
              <a:latin typeface="Bitter"/>
              <a:ea typeface="Bitter"/>
              <a:cs typeface="Bitter"/>
              <a:sym typeface="Bitter"/>
            </a:endParaRPr>
          </a:p>
        </p:txBody>
      </p:sp>
      <p:sp>
        <p:nvSpPr>
          <p:cNvPr id="2153" name="Google Shape;2153;p148"/>
          <p:cNvSpPr/>
          <p:nvPr/>
        </p:nvSpPr>
        <p:spPr>
          <a:xfrm>
            <a:off x="4097575" y="1314550"/>
            <a:ext cx="5046300" cy="289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pic>
        <p:nvPicPr>
          <p:cNvPr id="2158" name="Google Shape;2158;p1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159" name="Google Shape;2159;p149"/>
          <p:cNvSpPr/>
          <p:nvPr/>
        </p:nvSpPr>
        <p:spPr>
          <a:xfrm>
            <a:off x="4131800" y="1314550"/>
            <a:ext cx="4941600" cy="3320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p:txBody>
      </p:sp>
      <p:sp>
        <p:nvSpPr>
          <p:cNvPr id="2160" name="Google Shape;2160;p1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161" name="Google Shape;2161;p149"/>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0" lvl="0" indent="0" algn="l" rtl="0">
              <a:spcBef>
                <a:spcPts val="0"/>
              </a:spcBef>
              <a:spcAft>
                <a:spcPts val="0"/>
              </a:spcAft>
              <a:buNone/>
            </a:pPr>
            <a:r>
              <a:rPr lang="en"/>
              <a:t>Seen by ID there</a:t>
            </a:r>
            <a:endParaRPr/>
          </a:p>
          <a:p>
            <a:pPr marL="457200" lvl="0" indent="-311150" algn="l" rtl="0">
              <a:spcBef>
                <a:spcPts val="0"/>
              </a:spcBef>
              <a:spcAft>
                <a:spcPts val="0"/>
              </a:spcAft>
              <a:buSzPts val="1300"/>
              <a:buChar char="●"/>
            </a:pPr>
            <a:r>
              <a:rPr lang="en"/>
              <a:t>IgE levels: </a:t>
            </a:r>
            <a:r>
              <a:rPr lang="en" b="1"/>
              <a:t>8.4</a:t>
            </a:r>
            <a:r>
              <a:rPr lang="en"/>
              <a:t> </a:t>
            </a:r>
            <a:r>
              <a:rPr lang="en">
                <a:solidFill>
                  <a:srgbClr val="9E9E9E"/>
                </a:solidFill>
              </a:rPr>
              <a:t>(normal)</a:t>
            </a:r>
            <a:endParaRPr>
              <a:solidFill>
                <a:srgbClr val="9E9E9E"/>
              </a:solidFill>
            </a:endParaRPr>
          </a:p>
          <a:p>
            <a:pPr marL="457200" lvl="0" indent="-311150" algn="l" rtl="0">
              <a:spcBef>
                <a:spcPts val="0"/>
              </a:spcBef>
              <a:spcAft>
                <a:spcPts val="0"/>
              </a:spcAft>
              <a:buSzPts val="1300"/>
              <a:buChar char="●"/>
            </a:pPr>
            <a:r>
              <a:rPr lang="en"/>
              <a:t>Tryptase:  </a:t>
            </a:r>
            <a:r>
              <a:rPr lang="en" b="1"/>
              <a:t>5.0</a:t>
            </a:r>
            <a:r>
              <a:rPr lang="en"/>
              <a:t> </a:t>
            </a:r>
            <a:r>
              <a:rPr lang="en">
                <a:solidFill>
                  <a:srgbClr val="9E9E9E"/>
                </a:solidFill>
              </a:rPr>
              <a:t>(normal)</a:t>
            </a:r>
            <a:endParaRPr/>
          </a:p>
          <a:p>
            <a:pPr marL="457200" lvl="0" indent="-311150" algn="l" rtl="0">
              <a:spcBef>
                <a:spcPts val="0"/>
              </a:spcBef>
              <a:spcAft>
                <a:spcPts val="0"/>
              </a:spcAft>
              <a:buSzPts val="1300"/>
              <a:buChar char="●"/>
            </a:pPr>
            <a:r>
              <a:rPr lang="en"/>
              <a:t>Strongyloides: </a:t>
            </a:r>
            <a:r>
              <a:rPr lang="en" b="1"/>
              <a:t>negative</a:t>
            </a:r>
            <a:endParaRPr/>
          </a:p>
          <a:p>
            <a:pPr marL="457200" lvl="0" indent="-311150" algn="l" rtl="0">
              <a:spcBef>
                <a:spcPts val="0"/>
              </a:spcBef>
              <a:spcAft>
                <a:spcPts val="0"/>
              </a:spcAft>
              <a:buSzPts val="1300"/>
              <a:buChar char="●"/>
            </a:pPr>
            <a:r>
              <a:rPr lang="en"/>
              <a:t>Trichinella Ab: </a:t>
            </a:r>
            <a:r>
              <a:rPr lang="en" b="1"/>
              <a:t>negative</a:t>
            </a:r>
            <a:endParaRPr b="1"/>
          </a:p>
          <a:p>
            <a:pPr marL="457200" lvl="0" indent="-311150" algn="l" rtl="0">
              <a:spcBef>
                <a:spcPts val="0"/>
              </a:spcBef>
              <a:spcAft>
                <a:spcPts val="0"/>
              </a:spcAft>
              <a:buSzPts val="1300"/>
              <a:buChar char="●"/>
            </a:pPr>
            <a:r>
              <a:rPr lang="en"/>
              <a:t>Alpha gal profile: </a:t>
            </a:r>
            <a:r>
              <a:rPr lang="en" b="1"/>
              <a:t>negative</a:t>
            </a:r>
            <a:endParaRPr b="1"/>
          </a:p>
        </p:txBody>
      </p:sp>
      <p:sp>
        <p:nvSpPr>
          <p:cNvPr id="2162" name="Google Shape;2162;p149"/>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2163" name="Google Shape;2163;p149"/>
          <p:cNvSpPr/>
          <p:nvPr/>
        </p:nvSpPr>
        <p:spPr>
          <a:xfrm>
            <a:off x="588850" y="1393075"/>
            <a:ext cx="3437400" cy="61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64" name="Google Shape;2164;p149"/>
          <p:cNvSpPr/>
          <p:nvPr/>
        </p:nvSpPr>
        <p:spPr>
          <a:xfrm>
            <a:off x="4166850" y="1379600"/>
            <a:ext cx="4941600" cy="2744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b="1">
                <a:solidFill>
                  <a:srgbClr val="3B71CA"/>
                </a:solidFill>
                <a:latin typeface="Bitter"/>
                <a:ea typeface="Bitter"/>
                <a:cs typeface="Bitter"/>
                <a:sym typeface="Bitter"/>
              </a:rPr>
              <a:t>He is a hunter</a:t>
            </a:r>
            <a:r>
              <a:rPr lang="en">
                <a:latin typeface="Bitter"/>
                <a:ea typeface="Bitter"/>
                <a:cs typeface="Bitter"/>
                <a:sym typeface="Bitter"/>
              </a:rPr>
              <a:t> and while he does </a:t>
            </a:r>
            <a:r>
              <a:rPr lang="en">
                <a:highlight>
                  <a:schemeClr val="lt1"/>
                </a:highlight>
                <a:latin typeface="Bitter"/>
                <a:ea typeface="Bitter"/>
                <a:cs typeface="Bitter"/>
                <a:sym typeface="Bitter"/>
              </a:rPr>
              <a:t>not report history of red meat allergy</a:t>
            </a:r>
            <a:r>
              <a:rPr lang="en">
                <a:latin typeface="Bitter"/>
                <a:ea typeface="Bitter"/>
                <a:cs typeface="Bitter"/>
                <a:sym typeface="Bitter"/>
              </a:rPr>
              <a:t>, </a:t>
            </a:r>
            <a:r>
              <a:rPr lang="en" b="1">
                <a:solidFill>
                  <a:srgbClr val="ED4840"/>
                </a:solidFill>
                <a:latin typeface="Bitter"/>
                <a:ea typeface="Bitter"/>
                <a:cs typeface="Bitter"/>
                <a:sym typeface="Bitter"/>
              </a:rPr>
              <a:t>alpha gal is a consideration</a:t>
            </a:r>
            <a:r>
              <a:rPr lang="en">
                <a:latin typeface="Bitter"/>
                <a:ea typeface="Bitter"/>
                <a:cs typeface="Bitter"/>
                <a:sym typeface="Bitter"/>
              </a:rPr>
              <a:t> given </a:t>
            </a:r>
            <a:r>
              <a:rPr lang="en" b="1">
                <a:latin typeface="Bitter"/>
                <a:ea typeface="Bitter"/>
                <a:cs typeface="Bitter"/>
                <a:sym typeface="Bitter"/>
              </a:rPr>
              <a:t>his recent bovine valve</a:t>
            </a:r>
            <a:r>
              <a:rPr lang="en">
                <a:latin typeface="Bitter"/>
                <a:ea typeface="Bitter"/>
                <a:cs typeface="Bitter"/>
                <a:sym typeface="Bitter"/>
              </a:rPr>
              <a:t>.  </a:t>
            </a:r>
            <a:endParaRPr>
              <a:latin typeface="Bitter"/>
              <a:ea typeface="Bitter"/>
              <a:cs typeface="Bitter"/>
              <a:sym typeface="Bitter"/>
            </a:endParaRPr>
          </a:p>
        </p:txBody>
      </p:sp>
      <p:sp>
        <p:nvSpPr>
          <p:cNvPr id="2165" name="Google Shape;2165;p149"/>
          <p:cNvSpPr/>
          <p:nvPr/>
        </p:nvSpPr>
        <p:spPr>
          <a:xfrm>
            <a:off x="4097575" y="1314550"/>
            <a:ext cx="5046300" cy="289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pic>
        <p:nvPicPr>
          <p:cNvPr id="2170" name="Google Shape;2170;p1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2550" y="1432350"/>
            <a:ext cx="4941450" cy="3202725"/>
          </a:xfrm>
          <a:prstGeom prst="rect">
            <a:avLst/>
          </a:prstGeom>
          <a:noFill/>
          <a:ln>
            <a:noFill/>
          </a:ln>
        </p:spPr>
      </p:pic>
      <p:sp>
        <p:nvSpPr>
          <p:cNvPr id="2171" name="Google Shape;2171;p150"/>
          <p:cNvSpPr/>
          <p:nvPr/>
        </p:nvSpPr>
        <p:spPr>
          <a:xfrm>
            <a:off x="4131800" y="1314550"/>
            <a:ext cx="4941600" cy="3320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p:txBody>
      </p:sp>
      <p:sp>
        <p:nvSpPr>
          <p:cNvPr id="2172" name="Google Shape;2172;p15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Readmission to OSH</a:t>
            </a:r>
            <a:endParaRPr/>
          </a:p>
        </p:txBody>
      </p:sp>
      <p:sp>
        <p:nvSpPr>
          <p:cNvPr id="2173" name="Google Shape;2173;p150"/>
          <p:cNvSpPr txBox="1">
            <a:spLocks noGrp="1"/>
          </p:cNvSpPr>
          <p:nvPr>
            <p:ph type="body" idx="1"/>
          </p:nvPr>
        </p:nvSpPr>
        <p:spPr>
          <a:xfrm>
            <a:off x="729450" y="1393075"/>
            <a:ext cx="3437400" cy="24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Presents to local hospital due to </a:t>
            </a:r>
            <a:r>
              <a:rPr lang="en" b="1"/>
              <a:t>worsening pruritus</a:t>
            </a:r>
            <a:r>
              <a:rPr lang="en"/>
              <a:t> (and ?dyspnea)</a:t>
            </a:r>
            <a:endParaRPr/>
          </a:p>
          <a:p>
            <a:pPr marL="0" lvl="0" indent="0" algn="l" rtl="0">
              <a:spcBef>
                <a:spcPts val="0"/>
              </a:spcBef>
              <a:spcAft>
                <a:spcPts val="0"/>
              </a:spcAft>
              <a:buNone/>
            </a:pPr>
            <a:endParaRPr/>
          </a:p>
          <a:p>
            <a:pPr marL="0" lvl="0" indent="0" algn="l" rtl="0">
              <a:spcBef>
                <a:spcPts val="0"/>
              </a:spcBef>
              <a:spcAft>
                <a:spcPts val="0"/>
              </a:spcAft>
              <a:buNone/>
            </a:pPr>
            <a:r>
              <a:rPr lang="en"/>
              <a:t>Seen by ID there</a:t>
            </a:r>
            <a:endParaRPr/>
          </a:p>
          <a:p>
            <a:pPr marL="457200" lvl="0" indent="-311150" algn="l" rtl="0">
              <a:spcBef>
                <a:spcPts val="0"/>
              </a:spcBef>
              <a:spcAft>
                <a:spcPts val="0"/>
              </a:spcAft>
              <a:buSzPts val="1300"/>
              <a:buChar char="●"/>
            </a:pPr>
            <a:r>
              <a:rPr lang="en"/>
              <a:t>IgE levels: </a:t>
            </a:r>
            <a:r>
              <a:rPr lang="en" b="1"/>
              <a:t>8.4</a:t>
            </a:r>
            <a:r>
              <a:rPr lang="en"/>
              <a:t> </a:t>
            </a:r>
            <a:r>
              <a:rPr lang="en">
                <a:solidFill>
                  <a:srgbClr val="9E9E9E"/>
                </a:solidFill>
              </a:rPr>
              <a:t>(normal)</a:t>
            </a:r>
            <a:endParaRPr>
              <a:solidFill>
                <a:srgbClr val="9E9E9E"/>
              </a:solidFill>
            </a:endParaRPr>
          </a:p>
          <a:p>
            <a:pPr marL="457200" lvl="0" indent="-311150" algn="l" rtl="0">
              <a:spcBef>
                <a:spcPts val="0"/>
              </a:spcBef>
              <a:spcAft>
                <a:spcPts val="0"/>
              </a:spcAft>
              <a:buSzPts val="1300"/>
              <a:buChar char="●"/>
            </a:pPr>
            <a:r>
              <a:rPr lang="en"/>
              <a:t>Tryptase:  </a:t>
            </a:r>
            <a:r>
              <a:rPr lang="en" b="1"/>
              <a:t>5.0</a:t>
            </a:r>
            <a:r>
              <a:rPr lang="en"/>
              <a:t> </a:t>
            </a:r>
            <a:r>
              <a:rPr lang="en">
                <a:solidFill>
                  <a:srgbClr val="9E9E9E"/>
                </a:solidFill>
              </a:rPr>
              <a:t>(normal)</a:t>
            </a:r>
            <a:endParaRPr/>
          </a:p>
          <a:p>
            <a:pPr marL="457200" lvl="0" indent="-311150" algn="l" rtl="0">
              <a:spcBef>
                <a:spcPts val="0"/>
              </a:spcBef>
              <a:spcAft>
                <a:spcPts val="0"/>
              </a:spcAft>
              <a:buSzPts val="1300"/>
              <a:buChar char="●"/>
            </a:pPr>
            <a:r>
              <a:rPr lang="en"/>
              <a:t>Strongyloides: </a:t>
            </a:r>
            <a:r>
              <a:rPr lang="en" b="1"/>
              <a:t>negative</a:t>
            </a:r>
            <a:endParaRPr/>
          </a:p>
          <a:p>
            <a:pPr marL="457200" lvl="0" indent="-311150" algn="l" rtl="0">
              <a:spcBef>
                <a:spcPts val="0"/>
              </a:spcBef>
              <a:spcAft>
                <a:spcPts val="0"/>
              </a:spcAft>
              <a:buSzPts val="1300"/>
              <a:buChar char="●"/>
            </a:pPr>
            <a:r>
              <a:rPr lang="en"/>
              <a:t>Trichinella Ab: </a:t>
            </a:r>
            <a:r>
              <a:rPr lang="en" b="1"/>
              <a:t>negative</a:t>
            </a:r>
            <a:endParaRPr b="1"/>
          </a:p>
          <a:p>
            <a:pPr marL="457200" lvl="0" indent="-311150" algn="l" rtl="0">
              <a:spcBef>
                <a:spcPts val="0"/>
              </a:spcBef>
              <a:spcAft>
                <a:spcPts val="0"/>
              </a:spcAft>
              <a:buSzPts val="1300"/>
              <a:buChar char="●"/>
            </a:pPr>
            <a:r>
              <a:rPr lang="en"/>
              <a:t>Alpha gal profile: </a:t>
            </a:r>
            <a:r>
              <a:rPr lang="en" b="1"/>
              <a:t>negative</a:t>
            </a:r>
            <a:endParaRPr b="1"/>
          </a:p>
        </p:txBody>
      </p:sp>
      <p:sp>
        <p:nvSpPr>
          <p:cNvPr id="2174" name="Google Shape;2174;p150"/>
          <p:cNvSpPr txBox="1"/>
          <p:nvPr/>
        </p:nvSpPr>
        <p:spPr>
          <a:xfrm>
            <a:off x="4572000" y="15723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2175" name="Google Shape;2175;p150"/>
          <p:cNvSpPr/>
          <p:nvPr/>
        </p:nvSpPr>
        <p:spPr>
          <a:xfrm>
            <a:off x="588850" y="1393075"/>
            <a:ext cx="3437400" cy="61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76" name="Google Shape;2176;p150"/>
          <p:cNvSpPr/>
          <p:nvPr/>
        </p:nvSpPr>
        <p:spPr>
          <a:xfrm>
            <a:off x="4166850" y="1379600"/>
            <a:ext cx="4941600" cy="2744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aleway"/>
                <a:ea typeface="Raleway"/>
                <a:cs typeface="Raleway"/>
                <a:sym typeface="Raleway"/>
              </a:rPr>
              <a:t>Outside ID note:</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The cause of the eosinophilia is uncertain.  I do not suspect this is due to Linezolid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a:latin typeface="Bitter"/>
                <a:ea typeface="Bitter"/>
                <a:cs typeface="Bitter"/>
                <a:sym typeface="Bitter"/>
              </a:rPr>
              <a:t>While the steroids have resolved the eosinophils temporarily, </a:t>
            </a:r>
            <a:r>
              <a:rPr lang="en" b="1">
                <a:latin typeface="Bitter"/>
                <a:ea typeface="Bitter"/>
                <a:cs typeface="Bitter"/>
                <a:sym typeface="Bitter"/>
              </a:rPr>
              <a:t>needs workup to determine the etiology </a:t>
            </a:r>
            <a:r>
              <a:rPr lang="en">
                <a:latin typeface="Bitter"/>
                <a:ea typeface="Bitter"/>
                <a:cs typeface="Bitter"/>
                <a:sym typeface="Bitter"/>
              </a:rPr>
              <a:t>of the eosinophils (and </a:t>
            </a:r>
            <a:r>
              <a:rPr lang="en" b="1">
                <a:solidFill>
                  <a:srgbClr val="ED4840"/>
                </a:solidFill>
                <a:latin typeface="Bitter"/>
                <a:ea typeface="Bitter"/>
                <a:cs typeface="Bitter"/>
                <a:sym typeface="Bitter"/>
              </a:rPr>
              <a:t>evaluation for any end organ dysfunction</a:t>
            </a:r>
            <a:r>
              <a:rPr lang="en">
                <a:latin typeface="Bitter"/>
                <a:ea typeface="Bitter"/>
                <a:cs typeface="Bitter"/>
                <a:sym typeface="Bitter"/>
              </a:rPr>
              <a:t> - </a:t>
            </a:r>
            <a:r>
              <a:rPr lang="en" b="1">
                <a:latin typeface="Bitter"/>
                <a:ea typeface="Bitter"/>
                <a:cs typeface="Bitter"/>
                <a:sym typeface="Bitter"/>
              </a:rPr>
              <a:t>TTE pending</a:t>
            </a:r>
            <a:r>
              <a:rPr lang="en">
                <a:latin typeface="Bitter"/>
                <a:ea typeface="Bitter"/>
                <a:cs typeface="Bitter"/>
                <a:sym typeface="Bitter"/>
              </a:rPr>
              <a:t>).  </a:t>
            </a:r>
            <a:endParaRPr>
              <a:latin typeface="Bitter"/>
              <a:ea typeface="Bitter"/>
              <a:cs typeface="Bitter"/>
              <a:sym typeface="Bitter"/>
            </a:endParaRPr>
          </a:p>
          <a:p>
            <a:pPr marL="0" lvl="0" indent="0" algn="l" rtl="0">
              <a:spcBef>
                <a:spcPts val="0"/>
              </a:spcBef>
              <a:spcAft>
                <a:spcPts val="0"/>
              </a:spcAft>
              <a:buNone/>
            </a:pPr>
            <a:endParaRPr>
              <a:latin typeface="Bitter"/>
              <a:ea typeface="Bitter"/>
              <a:cs typeface="Bitter"/>
              <a:sym typeface="Bitter"/>
            </a:endParaRPr>
          </a:p>
          <a:p>
            <a:pPr marL="0" lvl="0" indent="0" algn="l" rtl="0">
              <a:spcBef>
                <a:spcPts val="0"/>
              </a:spcBef>
              <a:spcAft>
                <a:spcPts val="0"/>
              </a:spcAft>
              <a:buNone/>
            </a:pPr>
            <a:r>
              <a:rPr lang="en" b="1">
                <a:solidFill>
                  <a:srgbClr val="3B71CA"/>
                </a:solidFill>
                <a:latin typeface="Bitter"/>
                <a:ea typeface="Bitter"/>
                <a:cs typeface="Bitter"/>
                <a:sym typeface="Bitter"/>
              </a:rPr>
              <a:t>He is a hunter</a:t>
            </a:r>
            <a:r>
              <a:rPr lang="en">
                <a:latin typeface="Bitter"/>
                <a:ea typeface="Bitter"/>
                <a:cs typeface="Bitter"/>
                <a:sym typeface="Bitter"/>
              </a:rPr>
              <a:t> and while he does </a:t>
            </a:r>
            <a:r>
              <a:rPr lang="en">
                <a:highlight>
                  <a:schemeClr val="lt1"/>
                </a:highlight>
                <a:latin typeface="Bitter"/>
                <a:ea typeface="Bitter"/>
                <a:cs typeface="Bitter"/>
                <a:sym typeface="Bitter"/>
              </a:rPr>
              <a:t>not report history of red meat allergy</a:t>
            </a:r>
            <a:r>
              <a:rPr lang="en">
                <a:latin typeface="Bitter"/>
                <a:ea typeface="Bitter"/>
                <a:cs typeface="Bitter"/>
                <a:sym typeface="Bitter"/>
              </a:rPr>
              <a:t>, </a:t>
            </a:r>
            <a:r>
              <a:rPr lang="en" b="1">
                <a:solidFill>
                  <a:srgbClr val="ED4840"/>
                </a:solidFill>
                <a:latin typeface="Bitter"/>
                <a:ea typeface="Bitter"/>
                <a:cs typeface="Bitter"/>
                <a:sym typeface="Bitter"/>
              </a:rPr>
              <a:t>alpha gal is a consideration</a:t>
            </a:r>
            <a:r>
              <a:rPr lang="en">
                <a:latin typeface="Bitter"/>
                <a:ea typeface="Bitter"/>
                <a:cs typeface="Bitter"/>
                <a:sym typeface="Bitter"/>
              </a:rPr>
              <a:t> given </a:t>
            </a:r>
            <a:r>
              <a:rPr lang="en" b="1">
                <a:latin typeface="Bitter"/>
                <a:ea typeface="Bitter"/>
                <a:cs typeface="Bitter"/>
                <a:sym typeface="Bitter"/>
              </a:rPr>
              <a:t>his recent bovine valve</a:t>
            </a:r>
            <a:r>
              <a:rPr lang="en">
                <a:latin typeface="Bitter"/>
                <a:ea typeface="Bitter"/>
                <a:cs typeface="Bitter"/>
                <a:sym typeface="Bitter"/>
              </a:rPr>
              <a:t>.  </a:t>
            </a:r>
            <a:endParaRPr>
              <a:latin typeface="Bitter"/>
              <a:ea typeface="Bitter"/>
              <a:cs typeface="Bitter"/>
              <a:sym typeface="Bitter"/>
            </a:endParaRPr>
          </a:p>
        </p:txBody>
      </p:sp>
      <p:sp>
        <p:nvSpPr>
          <p:cNvPr id="2177" name="Google Shape;2177;p150"/>
          <p:cNvSpPr/>
          <p:nvPr/>
        </p:nvSpPr>
        <p:spPr>
          <a:xfrm>
            <a:off x="4097575" y="1314550"/>
            <a:ext cx="5046300" cy="289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78" name="Google Shape;2178;p150"/>
          <p:cNvSpPr/>
          <p:nvPr/>
        </p:nvSpPr>
        <p:spPr>
          <a:xfrm>
            <a:off x="1066250" y="3726400"/>
            <a:ext cx="2262900" cy="11322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F5AA2"/>
                </a:solidFill>
                <a:latin typeface="Open Sans"/>
                <a:ea typeface="Open Sans"/>
                <a:cs typeface="Open Sans"/>
                <a:sym typeface="Open Sans"/>
              </a:rPr>
              <a:t>Discharged with:</a:t>
            </a:r>
            <a:endParaRPr sz="1500">
              <a:solidFill>
                <a:srgbClr val="3B71C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Steroids</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Allergy referral</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Derm follow up</a:t>
            </a:r>
            <a:endParaRPr sz="1500">
              <a:solidFill>
                <a:srgbClr val="1A1A1A"/>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p:cNvSpPr/>
          <p:nvPr/>
        </p:nvSpPr>
        <p:spPr>
          <a:xfrm>
            <a:off x="3623150" y="2794555"/>
            <a:ext cx="231000" cy="215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1" name="Google Shape;281;p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Transfer to Ruby</a:t>
            </a:r>
            <a:endParaRPr/>
          </a:p>
        </p:txBody>
      </p:sp>
      <p:sp>
        <p:nvSpPr>
          <p:cNvPr id="282" name="Google Shape;282;p33"/>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283" name="Google Shape;283;p33"/>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284" name="Google Shape;284;p33"/>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285" name="Google Shape;285;p33"/>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286" name="Google Shape;286;p33"/>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287" name="Google Shape;287;p33"/>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288" name="Google Shape;288;p33"/>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289" name="Google Shape;289;p33"/>
          <p:cNvSpPr/>
          <p:nvPr/>
        </p:nvSpPr>
        <p:spPr>
          <a:xfrm>
            <a:off x="3267901"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p:txBody>
      </p:sp>
      <p:sp>
        <p:nvSpPr>
          <p:cNvPr id="290" name="Google Shape;290;p33"/>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291" name="Google Shape;291;p33"/>
          <p:cNvCxnSpPr>
            <a:stCxn id="290" idx="1"/>
            <a:endCxn id="282"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292" name="Google Shape;292;p33"/>
          <p:cNvCxnSpPr>
            <a:stCxn id="290" idx="0"/>
            <a:endCxn id="284"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293" name="Google Shape;293;p33"/>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294" name="Google Shape;294;p33"/>
          <p:cNvCxnSpPr>
            <a:stCxn id="293" idx="1"/>
            <a:endCxn id="285"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295" name="Google Shape;295;p33"/>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296" name="Google Shape;296;p33"/>
          <p:cNvCxnSpPr>
            <a:stCxn id="295" idx="0"/>
            <a:endCxn id="288" idx="2"/>
          </p:cNvCxnSpPr>
          <p:nvPr/>
        </p:nvCxnSpPr>
        <p:spPr>
          <a:xfrm rot="-5400000">
            <a:off x="2739300" y="4415775"/>
            <a:ext cx="186600" cy="435300"/>
          </a:xfrm>
          <a:prstGeom prst="curvedConnector3">
            <a:avLst>
              <a:gd name="adj1" fmla="val 49993"/>
            </a:avLst>
          </a:prstGeom>
          <a:noFill/>
          <a:ln w="9525" cap="flat" cmpd="sng">
            <a:solidFill>
              <a:srgbClr val="9E9E9E"/>
            </a:solidFill>
            <a:prstDash val="solid"/>
            <a:round/>
            <a:headEnd type="none" w="med" len="med"/>
            <a:tailEnd type="triangle" w="med" len="med"/>
          </a:ln>
        </p:spPr>
      </p:cxnSp>
      <p:sp>
        <p:nvSpPr>
          <p:cNvPr id="297" name="Google Shape;297;p33"/>
          <p:cNvSpPr/>
          <p:nvPr/>
        </p:nvSpPr>
        <p:spPr>
          <a:xfrm>
            <a:off x="5435100" y="1393075"/>
            <a:ext cx="3371100" cy="27105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Discharge summary</a:t>
            </a:r>
            <a:r>
              <a:rPr lang="en" sz="1200" b="1">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0" lvl="0" indent="0" algn="l" rtl="0">
              <a:spcBef>
                <a:spcPts val="1000"/>
              </a:spcBef>
              <a:spcAft>
                <a:spcPts val="0"/>
              </a:spcAft>
              <a:buNone/>
            </a:pPr>
            <a:r>
              <a:rPr lang="en" sz="1200">
                <a:solidFill>
                  <a:srgbClr val="1A1A1A"/>
                </a:solidFill>
                <a:latin typeface="Bitter"/>
                <a:ea typeface="Bitter"/>
                <a:cs typeface="Bitter"/>
                <a:sym typeface="Bitter"/>
              </a:rPr>
              <a:t>Patient underwent cardiac catheterization on </a:t>
            </a:r>
            <a:r>
              <a:rPr lang="en" sz="1200">
                <a:solidFill>
                  <a:srgbClr val="1A1A1A"/>
                </a:solidFill>
                <a:highlight>
                  <a:schemeClr val="dk2"/>
                </a:highlight>
                <a:latin typeface="Bitter"/>
                <a:ea typeface="Bitter"/>
                <a:cs typeface="Bitter"/>
                <a:sym typeface="Bitter"/>
              </a:rPr>
              <a:t>xx/xx/xxxx</a:t>
            </a:r>
            <a:r>
              <a:rPr lang="en" sz="1200">
                <a:solidFill>
                  <a:srgbClr val="1A1A1A"/>
                </a:solidFill>
                <a:latin typeface="Bitter"/>
                <a:ea typeface="Bitter"/>
                <a:cs typeface="Bitter"/>
                <a:sym typeface="Bitter"/>
              </a:rPr>
              <a:t> which showed 3 vessel disease. Cardiothoracic surgery was consulted and recommended PCI to RCA and mid LAD. Due to cardiogenic shock he was initiated on Levophed and milrinone. Impella was considered but vascular access was difficult.</a:t>
            </a:r>
            <a:r>
              <a:rPr lang="en" sz="1200" b="1">
                <a:solidFill>
                  <a:srgbClr val="1A1A1A"/>
                </a:solidFill>
                <a:latin typeface="Bitter"/>
                <a:ea typeface="Bitter"/>
                <a:cs typeface="Bitter"/>
                <a:sym typeface="Bitter"/>
              </a:rPr>
              <a:t> </a:t>
            </a:r>
            <a:endParaRPr sz="1200" b="1">
              <a:solidFill>
                <a:srgbClr val="DF382C"/>
              </a:solidFill>
              <a:latin typeface="Bitter"/>
              <a:ea typeface="Bitter"/>
              <a:cs typeface="Bitter"/>
              <a:sym typeface="Bitter"/>
            </a:endParaRPr>
          </a:p>
          <a:p>
            <a:pPr marL="0" lvl="0" indent="0" algn="l" rtl="0">
              <a:spcBef>
                <a:spcPts val="0"/>
              </a:spcBef>
              <a:spcAft>
                <a:spcPts val="0"/>
              </a:spcAft>
              <a:buNone/>
            </a:pPr>
            <a:endParaRPr sz="1200">
              <a:solidFill>
                <a:srgbClr val="1A1A1A"/>
              </a:solidFill>
              <a:latin typeface="Bitter"/>
              <a:ea typeface="Bitter"/>
              <a:cs typeface="Bitter"/>
              <a:sym typeface="Bitter"/>
            </a:endParaRPr>
          </a:p>
          <a:p>
            <a:pPr marL="0" lvl="0" indent="0" algn="l" rtl="0">
              <a:spcBef>
                <a:spcPts val="0"/>
              </a:spcBef>
              <a:spcAft>
                <a:spcPts val="0"/>
              </a:spcAft>
              <a:buNone/>
            </a:pPr>
            <a:r>
              <a:rPr lang="en" sz="1200">
                <a:solidFill>
                  <a:srgbClr val="1A1A1A"/>
                </a:solidFill>
                <a:latin typeface="Bitter"/>
                <a:ea typeface="Bitter"/>
                <a:cs typeface="Bitter"/>
                <a:sym typeface="Bitter"/>
              </a:rPr>
              <a:t>Swan-Ganz catheter was placed. Blood cultures were obtained </a:t>
            </a:r>
            <a:r>
              <a:rPr lang="en" sz="1200" b="1">
                <a:solidFill>
                  <a:srgbClr val="1A1A1A"/>
                </a:solidFill>
                <a:latin typeface="Bitter"/>
                <a:ea typeface="Bitter"/>
                <a:cs typeface="Bitter"/>
                <a:sym typeface="Bitter"/>
              </a:rPr>
              <a:t>from his port</a:t>
            </a:r>
            <a:r>
              <a:rPr lang="en" sz="1200">
                <a:solidFill>
                  <a:srgbClr val="1A1A1A"/>
                </a:solidFill>
                <a:latin typeface="Bitter"/>
                <a:ea typeface="Bitter"/>
                <a:cs typeface="Bitter"/>
                <a:sym typeface="Bitter"/>
              </a:rPr>
              <a:t> and were positive for </a:t>
            </a:r>
            <a:r>
              <a:rPr lang="en" sz="1200" b="1">
                <a:solidFill>
                  <a:srgbClr val="3B71CA"/>
                </a:solidFill>
                <a:latin typeface="Bitter"/>
                <a:ea typeface="Bitter"/>
                <a:cs typeface="Bitter"/>
                <a:sym typeface="Bitter"/>
              </a:rPr>
              <a:t>staphylococcus epidermidis</a:t>
            </a:r>
            <a:r>
              <a:rPr lang="en" sz="1200">
                <a:solidFill>
                  <a:srgbClr val="1A1A1A"/>
                </a:solidFill>
                <a:latin typeface="Bitter"/>
                <a:ea typeface="Bitter"/>
                <a:cs typeface="Bitter"/>
                <a:sym typeface="Bitter"/>
              </a:rPr>
              <a:t> for which ID was consulted.</a:t>
            </a:r>
            <a:endParaRPr sz="1200">
              <a:solidFill>
                <a:srgbClr val="1A1A1A"/>
              </a:solidFill>
              <a:latin typeface="Bitter"/>
              <a:ea typeface="Bitter"/>
              <a:cs typeface="Bitter"/>
              <a:sym typeface="Bitter"/>
            </a:endParaRPr>
          </a:p>
        </p:txBody>
      </p:sp>
      <p:cxnSp>
        <p:nvCxnSpPr>
          <p:cNvPr id="298" name="Google Shape;298;p33"/>
          <p:cNvCxnSpPr>
            <a:stCxn id="289" idx="0"/>
            <a:endCxn id="280" idx="4"/>
          </p:cNvCxnSpPr>
          <p:nvPr/>
        </p:nvCxnSpPr>
        <p:spPr>
          <a:xfrm rot="-5400000">
            <a:off x="2938351" y="3556750"/>
            <a:ext cx="1347600" cy="253200"/>
          </a:xfrm>
          <a:prstGeom prst="curvedConnector3">
            <a:avLst>
              <a:gd name="adj1" fmla="val 49996"/>
            </a:avLst>
          </a:prstGeom>
          <a:noFill/>
          <a:ln w="9525" cap="flat" cmpd="sng">
            <a:solidFill>
              <a:schemeClr val="dk2"/>
            </a:solidFill>
            <a:prstDash val="solid"/>
            <a:round/>
            <a:headEnd type="triangle" w="med" len="med"/>
            <a:tailEnd type="none" w="med" len="med"/>
          </a:ln>
        </p:spPr>
      </p:cxnSp>
      <p:sp>
        <p:nvSpPr>
          <p:cNvPr id="299" name="Google Shape;299;p33"/>
          <p:cNvSpPr txBox="1">
            <a:spLocks noGrp="1"/>
          </p:cNvSpPr>
          <p:nvPr>
            <p:ph type="body" idx="1"/>
          </p:nvPr>
        </p:nvSpPr>
        <p:spPr>
          <a:xfrm>
            <a:off x="729450" y="1393075"/>
            <a:ext cx="4597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457200" lvl="0" indent="-311150" algn="l" rtl="0">
              <a:spcBef>
                <a:spcPts val="1200"/>
              </a:spcBef>
              <a:spcAft>
                <a:spcPts val="0"/>
              </a:spcAft>
              <a:buSzPts val="1300"/>
              <a:buChar char="●"/>
            </a:pPr>
            <a:r>
              <a:rPr lang="en"/>
              <a:t>Repeat </a:t>
            </a:r>
            <a:r>
              <a:rPr lang="en" b="1"/>
              <a:t>blood cultures</a:t>
            </a:r>
            <a:r>
              <a:rPr lang="en"/>
              <a:t> </a:t>
            </a:r>
            <a:r>
              <a:rPr lang="en" b="1">
                <a:solidFill>
                  <a:srgbClr val="14A44D"/>
                </a:solidFill>
              </a:rPr>
              <a:t>no growth</a:t>
            </a:r>
            <a:endParaRPr b="1">
              <a:solidFill>
                <a:srgbClr val="14A44D"/>
              </a:solidFill>
            </a:endParaRPr>
          </a:p>
          <a:p>
            <a:pPr marL="914400" lvl="1" indent="-298450" algn="l" rtl="0">
              <a:spcBef>
                <a:spcPts val="0"/>
              </a:spcBef>
              <a:spcAft>
                <a:spcPts val="0"/>
              </a:spcAft>
              <a:buSzPts val="1100"/>
              <a:buChar char="○"/>
            </a:pPr>
            <a:r>
              <a:rPr lang="en"/>
              <a:t>On </a:t>
            </a:r>
            <a:r>
              <a:rPr lang="en" b="1">
                <a:solidFill>
                  <a:srgbClr val="DF382C"/>
                </a:solidFill>
              </a:rPr>
              <a:t>day 7 of vancomycin</a:t>
            </a:r>
            <a:endParaRPr b="1">
              <a:solidFill>
                <a:srgbClr val="DF382C"/>
              </a:solidFill>
            </a:endParaRPr>
          </a:p>
          <a:p>
            <a:pPr marL="457200" lvl="0" indent="-311150" algn="l" rtl="0">
              <a:spcBef>
                <a:spcPts val="0"/>
              </a:spcBef>
              <a:spcAft>
                <a:spcPts val="0"/>
              </a:spcAft>
              <a:buSzPts val="1300"/>
              <a:buChar char="●"/>
            </a:pPr>
            <a:r>
              <a:rPr lang="en" b="1"/>
              <a:t>Trans</a:t>
            </a:r>
            <a:r>
              <a:rPr lang="en" b="1" u="sng"/>
              <a:t>esophageal</a:t>
            </a:r>
            <a:r>
              <a:rPr lang="en" b="1"/>
              <a:t> echo</a:t>
            </a:r>
            <a:r>
              <a:rPr lang="en"/>
              <a:t>: </a:t>
            </a:r>
            <a:r>
              <a:rPr lang="en" b="1">
                <a:solidFill>
                  <a:srgbClr val="896110"/>
                </a:solidFill>
              </a:rPr>
              <a:t>1x1cm lesion</a:t>
            </a:r>
            <a:r>
              <a:rPr lang="en"/>
              <a:t> on aortic valve</a:t>
            </a:r>
            <a:endParaRPr/>
          </a:p>
        </p:txBody>
      </p:sp>
      <p:sp>
        <p:nvSpPr>
          <p:cNvPr id="300" name="Google Shape;300;p33"/>
          <p:cNvSpPr/>
          <p:nvPr/>
        </p:nvSpPr>
        <p:spPr>
          <a:xfrm>
            <a:off x="782550" y="1415450"/>
            <a:ext cx="4512300" cy="82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1" name="Google Shape;301;p33"/>
          <p:cNvSpPr/>
          <p:nvPr/>
        </p:nvSpPr>
        <p:spPr>
          <a:xfrm>
            <a:off x="706350" y="1491650"/>
            <a:ext cx="4512300" cy="1263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182"/>
        <p:cNvGrpSpPr/>
        <p:nvPr/>
      </p:nvGrpSpPr>
      <p:grpSpPr>
        <a:xfrm>
          <a:off x="0" y="0"/>
          <a:ext cx="0" cy="0"/>
          <a:chOff x="0" y="0"/>
          <a:chExt cx="0" cy="0"/>
        </a:xfrm>
      </p:grpSpPr>
      <p:sp>
        <p:nvSpPr>
          <p:cNvPr id="2183" name="Google Shape;2183;p151"/>
          <p:cNvSpPr/>
          <p:nvPr/>
        </p:nvSpPr>
        <p:spPr>
          <a:xfrm>
            <a:off x="0" y="0"/>
            <a:ext cx="9144000" cy="487800"/>
          </a:xfrm>
          <a:prstGeom prst="rect">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184" name="Google Shape;2184;p151"/>
          <p:cNvGrpSpPr/>
          <p:nvPr/>
        </p:nvGrpSpPr>
        <p:grpSpPr>
          <a:xfrm>
            <a:off x="-2111821" y="-2084711"/>
            <a:ext cx="3687976" cy="3321793"/>
            <a:chOff x="381000" y="787538"/>
            <a:chExt cx="5264025" cy="1826666"/>
          </a:xfrm>
        </p:grpSpPr>
        <p:sp>
          <p:nvSpPr>
            <p:cNvPr id="2185" name="Google Shape;2185;p15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1"/>
            <p:cNvSpPr/>
            <p:nvPr/>
          </p:nvSpPr>
          <p:spPr>
            <a:xfrm rot="-5400000">
              <a:off x="929550" y="524738"/>
              <a:ext cx="45900" cy="571500"/>
            </a:xfrm>
            <a:prstGeom prst="rect">
              <a:avLst/>
            </a:prstGeom>
            <a:solidFill>
              <a:srgbClr val="EB56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188" name="Google Shape;2188;p151"/>
            <p:cNvSpPr/>
            <p:nvPr/>
          </p:nvSpPr>
          <p:spPr>
            <a:xfrm rot="-5400000">
              <a:off x="643800" y="524738"/>
              <a:ext cx="45900" cy="571500"/>
            </a:xfrm>
            <a:prstGeom prst="rect">
              <a:avLst/>
            </a:prstGeom>
            <a:solidFill>
              <a:srgbClr val="1A998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sp>
        <p:nvSpPr>
          <p:cNvPr id="2189" name="Google Shape;2189;p151"/>
          <p:cNvSpPr txBox="1">
            <a:spLocks noGrp="1"/>
          </p:cNvSpPr>
          <p:nvPr>
            <p:ph type="title"/>
          </p:nvPr>
        </p:nvSpPr>
        <p:spPr>
          <a:xfrm>
            <a:off x="666750" y="571500"/>
            <a:ext cx="7620000" cy="5715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l" rtl="0">
              <a:spcBef>
                <a:spcPts val="0"/>
              </a:spcBef>
              <a:spcAft>
                <a:spcPts val="0"/>
              </a:spcAft>
              <a:buNone/>
            </a:pPr>
            <a:r>
              <a:rPr lang="en">
                <a:solidFill>
                  <a:srgbClr val="356635"/>
                </a:solidFill>
              </a:rPr>
              <a:t>Case 1:</a:t>
            </a:r>
            <a:r>
              <a:rPr lang="en"/>
              <a:t> Going to another system</a:t>
            </a:r>
            <a:endParaRPr sz="3200">
              <a:solidFill>
                <a:srgbClr val="356635"/>
              </a:solidFill>
              <a:latin typeface="Raleway"/>
              <a:ea typeface="Raleway"/>
              <a:cs typeface="Raleway"/>
              <a:sym typeface="Raleway"/>
            </a:endParaRPr>
          </a:p>
        </p:txBody>
      </p:sp>
      <p:sp>
        <p:nvSpPr>
          <p:cNvPr id="2190" name="Google Shape;2190;p151"/>
          <p:cNvSpPr txBox="1"/>
          <p:nvPr/>
        </p:nvSpPr>
        <p:spPr>
          <a:xfrm>
            <a:off x="666750" y="1238250"/>
            <a:ext cx="78105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a:solidFill>
                  <a:srgbClr val="1A1A1A"/>
                </a:solidFill>
                <a:latin typeface="Open Sans"/>
                <a:ea typeface="Open Sans"/>
                <a:cs typeface="Open Sans"/>
                <a:sym typeface="Open Sans"/>
              </a:rPr>
              <a:t>Opts for a </a:t>
            </a:r>
            <a:r>
              <a:rPr lang="en" sz="1600" b="1">
                <a:solidFill>
                  <a:srgbClr val="ED4840"/>
                </a:solidFill>
                <a:latin typeface="Open Sans"/>
                <a:ea typeface="Open Sans"/>
                <a:cs typeface="Open Sans"/>
                <a:sym typeface="Open Sans"/>
              </a:rPr>
              <a:t>second opinion</a:t>
            </a:r>
            <a:r>
              <a:rPr lang="en" sz="1600" b="0">
                <a:solidFill>
                  <a:srgbClr val="1A1A1A"/>
                </a:solidFill>
                <a:latin typeface="Open Sans"/>
                <a:ea typeface="Open Sans"/>
                <a:cs typeface="Open Sans"/>
                <a:sym typeface="Open Sans"/>
              </a:rPr>
              <a:t> in another hospital system </a:t>
            </a:r>
            <a:r>
              <a:rPr lang="en" sz="1600" b="0">
                <a:solidFill>
                  <a:srgbClr val="858585"/>
                </a:solidFill>
                <a:latin typeface="Open Sans"/>
                <a:ea typeface="Open Sans"/>
                <a:cs typeface="Open Sans"/>
                <a:sym typeface="Open Sans"/>
              </a:rPr>
              <a:t>(agreed)</a:t>
            </a:r>
            <a:r>
              <a:rPr lang="en" sz="1600" b="0">
                <a:solidFill>
                  <a:srgbClr val="1A1A1A"/>
                </a:solidFill>
                <a:latin typeface="Open Sans"/>
                <a:ea typeface="Open Sans"/>
                <a:cs typeface="Open Sans"/>
                <a:sym typeface="Open Sans"/>
              </a:rPr>
              <a:t> and sees:</a:t>
            </a:r>
            <a:endParaRPr sz="1600" b="0">
              <a:solidFill>
                <a:srgbClr val="1A1A1A"/>
              </a:solidFill>
              <a:latin typeface="Open Sans"/>
              <a:ea typeface="Open Sans"/>
              <a:cs typeface="Open Sans"/>
              <a:sym typeface="Open Sans"/>
            </a:endParaRPr>
          </a:p>
        </p:txBody>
      </p:sp>
      <p:grpSp>
        <p:nvGrpSpPr>
          <p:cNvPr id="2191" name="Google Shape;2191;p151"/>
          <p:cNvGrpSpPr/>
          <p:nvPr/>
        </p:nvGrpSpPr>
        <p:grpSpPr>
          <a:xfrm>
            <a:off x="666750" y="1714500"/>
            <a:ext cx="2476500" cy="669900"/>
            <a:chOff x="666750" y="1714500"/>
            <a:chExt cx="2476500" cy="669900"/>
          </a:xfrm>
        </p:grpSpPr>
        <p:sp>
          <p:nvSpPr>
            <p:cNvPr id="2192" name="Google Shape;2192;p151"/>
            <p:cNvSpPr/>
            <p:nvPr/>
          </p:nvSpPr>
          <p:spPr>
            <a:xfrm>
              <a:off x="666750" y="1714500"/>
              <a:ext cx="2476500" cy="669900"/>
            </a:xfrm>
            <a:prstGeom prst="roundRect">
              <a:avLst>
                <a:gd name="adj" fmla="val 3076"/>
              </a:avLst>
            </a:prstGeom>
            <a:solidFill>
              <a:srgbClr val="FBF1DD"/>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193" name="Google Shape;2193;p151"/>
            <p:cNvSpPr txBox="1"/>
            <p:nvPr/>
          </p:nvSpPr>
          <p:spPr>
            <a:xfrm>
              <a:off x="809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896110"/>
                  </a:solidFill>
                  <a:latin typeface="Raleway"/>
                  <a:ea typeface="Raleway"/>
                  <a:cs typeface="Raleway"/>
                  <a:sym typeface="Raleway"/>
                </a:rPr>
                <a:t>HemeOnc</a:t>
              </a:r>
              <a:endParaRPr sz="1400" b="1">
                <a:solidFill>
                  <a:srgbClr val="896110"/>
                </a:solidFill>
                <a:latin typeface="Raleway"/>
                <a:ea typeface="Raleway"/>
                <a:cs typeface="Raleway"/>
                <a:sym typeface="Raleway"/>
              </a:endParaRPr>
            </a:p>
          </p:txBody>
        </p:sp>
      </p:grpSp>
      <p:grpSp>
        <p:nvGrpSpPr>
          <p:cNvPr id="2194" name="Google Shape;2194;p151"/>
          <p:cNvGrpSpPr/>
          <p:nvPr/>
        </p:nvGrpSpPr>
        <p:grpSpPr>
          <a:xfrm>
            <a:off x="3333750" y="1714500"/>
            <a:ext cx="2476500" cy="669900"/>
            <a:chOff x="3333750" y="1714500"/>
            <a:chExt cx="2476500" cy="669900"/>
          </a:xfrm>
        </p:grpSpPr>
        <p:sp>
          <p:nvSpPr>
            <p:cNvPr id="2195" name="Google Shape;2195;p151"/>
            <p:cNvSpPr/>
            <p:nvPr/>
          </p:nvSpPr>
          <p:spPr>
            <a:xfrm>
              <a:off x="3333750" y="1714500"/>
              <a:ext cx="2476500" cy="669900"/>
            </a:xfrm>
            <a:prstGeom prst="roundRect">
              <a:avLst>
                <a:gd name="adj" fmla="val 3076"/>
              </a:avLst>
            </a:prstGeom>
            <a:solidFill>
              <a:srgbClr val="F0E6F5"/>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196" name="Google Shape;2196;p151"/>
            <p:cNvSpPr txBox="1"/>
            <p:nvPr/>
          </p:nvSpPr>
          <p:spPr>
            <a:xfrm>
              <a:off x="3476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6B3FA0"/>
                  </a:solidFill>
                  <a:latin typeface="Raleway"/>
                  <a:ea typeface="Raleway"/>
                  <a:cs typeface="Raleway"/>
                  <a:sym typeface="Raleway"/>
                </a:rPr>
                <a:t>Dermatology</a:t>
              </a:r>
              <a:endParaRPr sz="1400" b="1">
                <a:solidFill>
                  <a:srgbClr val="6B3FA0"/>
                </a:solidFill>
                <a:latin typeface="Raleway"/>
                <a:ea typeface="Raleway"/>
                <a:cs typeface="Raleway"/>
                <a:sym typeface="Raleway"/>
              </a:endParaRPr>
            </a:p>
          </p:txBody>
        </p:sp>
      </p:grpSp>
      <p:grpSp>
        <p:nvGrpSpPr>
          <p:cNvPr id="2197" name="Google Shape;2197;p151"/>
          <p:cNvGrpSpPr/>
          <p:nvPr/>
        </p:nvGrpSpPr>
        <p:grpSpPr>
          <a:xfrm>
            <a:off x="6000750" y="1714500"/>
            <a:ext cx="2476500" cy="669900"/>
            <a:chOff x="6000750" y="1714500"/>
            <a:chExt cx="2476500" cy="669900"/>
          </a:xfrm>
        </p:grpSpPr>
        <p:sp>
          <p:nvSpPr>
            <p:cNvPr id="2198" name="Google Shape;2198;p151"/>
            <p:cNvSpPr/>
            <p:nvPr/>
          </p:nvSpPr>
          <p:spPr>
            <a:xfrm>
              <a:off x="6000750" y="1714500"/>
              <a:ext cx="2476500" cy="669900"/>
            </a:xfrm>
            <a:prstGeom prst="roundRect">
              <a:avLst>
                <a:gd name="adj" fmla="val 3076"/>
              </a:avLst>
            </a:prstGeom>
            <a:solidFill>
              <a:srgbClr val="DCF1E4"/>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199" name="Google Shape;2199;p151"/>
            <p:cNvSpPr txBox="1"/>
            <p:nvPr/>
          </p:nvSpPr>
          <p:spPr>
            <a:xfrm>
              <a:off x="6143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b="1">
                  <a:solidFill>
                    <a:srgbClr val="356635"/>
                  </a:solidFill>
                  <a:latin typeface="Raleway"/>
                  <a:ea typeface="Raleway"/>
                  <a:cs typeface="Raleway"/>
                  <a:sym typeface="Raleway"/>
                </a:rPr>
                <a:t>Infectious Diseases</a:t>
              </a:r>
              <a:endParaRPr sz="1400" b="1">
                <a:solidFill>
                  <a:srgbClr val="356635"/>
                </a:solidFill>
                <a:latin typeface="Raleway"/>
                <a:ea typeface="Raleway"/>
                <a:cs typeface="Raleway"/>
                <a:sym typeface="Raleway"/>
              </a:endParaRPr>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203"/>
        <p:cNvGrpSpPr/>
        <p:nvPr/>
      </p:nvGrpSpPr>
      <p:grpSpPr>
        <a:xfrm>
          <a:off x="0" y="0"/>
          <a:ext cx="0" cy="0"/>
          <a:chOff x="0" y="0"/>
          <a:chExt cx="0" cy="0"/>
        </a:xfrm>
      </p:grpSpPr>
      <p:sp>
        <p:nvSpPr>
          <p:cNvPr id="2204" name="Google Shape;2204;p152"/>
          <p:cNvSpPr/>
          <p:nvPr/>
        </p:nvSpPr>
        <p:spPr>
          <a:xfrm>
            <a:off x="0" y="0"/>
            <a:ext cx="9144000" cy="487800"/>
          </a:xfrm>
          <a:prstGeom prst="rect">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205" name="Google Shape;2205;p152"/>
          <p:cNvGrpSpPr/>
          <p:nvPr/>
        </p:nvGrpSpPr>
        <p:grpSpPr>
          <a:xfrm>
            <a:off x="-2111821" y="-2084711"/>
            <a:ext cx="3687976" cy="3321793"/>
            <a:chOff x="381000" y="787538"/>
            <a:chExt cx="5264025" cy="1826666"/>
          </a:xfrm>
        </p:grpSpPr>
        <p:sp>
          <p:nvSpPr>
            <p:cNvPr id="2206" name="Google Shape;2206;p15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2"/>
            <p:cNvSpPr/>
            <p:nvPr/>
          </p:nvSpPr>
          <p:spPr>
            <a:xfrm rot="-5400000">
              <a:off x="929550" y="524738"/>
              <a:ext cx="45900" cy="571500"/>
            </a:xfrm>
            <a:prstGeom prst="rect">
              <a:avLst/>
            </a:prstGeom>
            <a:solidFill>
              <a:srgbClr val="EB56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09" name="Google Shape;2209;p152"/>
            <p:cNvSpPr/>
            <p:nvPr/>
          </p:nvSpPr>
          <p:spPr>
            <a:xfrm rot="-5400000">
              <a:off x="643800" y="524738"/>
              <a:ext cx="45900" cy="571500"/>
            </a:xfrm>
            <a:prstGeom prst="rect">
              <a:avLst/>
            </a:prstGeom>
            <a:solidFill>
              <a:srgbClr val="1A998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sp>
        <p:nvSpPr>
          <p:cNvPr id="2210" name="Google Shape;2210;p152"/>
          <p:cNvSpPr txBox="1">
            <a:spLocks noGrp="1"/>
          </p:cNvSpPr>
          <p:nvPr>
            <p:ph type="title"/>
          </p:nvPr>
        </p:nvSpPr>
        <p:spPr>
          <a:xfrm>
            <a:off x="666750" y="571500"/>
            <a:ext cx="7620000" cy="5715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l" rtl="0">
              <a:spcBef>
                <a:spcPts val="0"/>
              </a:spcBef>
              <a:spcAft>
                <a:spcPts val="0"/>
              </a:spcAft>
              <a:buNone/>
            </a:pPr>
            <a:r>
              <a:rPr lang="en">
                <a:solidFill>
                  <a:srgbClr val="356635"/>
                </a:solidFill>
              </a:rPr>
              <a:t>Case 1:</a:t>
            </a:r>
            <a:r>
              <a:rPr lang="en"/>
              <a:t> Going to another system</a:t>
            </a:r>
            <a:endParaRPr sz="3200">
              <a:solidFill>
                <a:srgbClr val="356635"/>
              </a:solidFill>
              <a:latin typeface="Raleway"/>
              <a:ea typeface="Raleway"/>
              <a:cs typeface="Raleway"/>
              <a:sym typeface="Raleway"/>
            </a:endParaRPr>
          </a:p>
        </p:txBody>
      </p:sp>
      <p:sp>
        <p:nvSpPr>
          <p:cNvPr id="2211" name="Google Shape;2211;p152"/>
          <p:cNvSpPr txBox="1"/>
          <p:nvPr/>
        </p:nvSpPr>
        <p:spPr>
          <a:xfrm>
            <a:off x="666750" y="1238250"/>
            <a:ext cx="78105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a:solidFill>
                  <a:srgbClr val="1A1A1A"/>
                </a:solidFill>
                <a:latin typeface="Open Sans"/>
                <a:ea typeface="Open Sans"/>
                <a:cs typeface="Open Sans"/>
                <a:sym typeface="Open Sans"/>
              </a:rPr>
              <a:t>Opts for a </a:t>
            </a:r>
            <a:r>
              <a:rPr lang="en" sz="1600" b="1">
                <a:solidFill>
                  <a:srgbClr val="1A1A1A"/>
                </a:solidFill>
                <a:latin typeface="Open Sans"/>
                <a:ea typeface="Open Sans"/>
                <a:cs typeface="Open Sans"/>
                <a:sym typeface="Open Sans"/>
              </a:rPr>
              <a:t>second opinion</a:t>
            </a:r>
            <a:r>
              <a:rPr lang="en" sz="1600" b="0">
                <a:solidFill>
                  <a:srgbClr val="1A1A1A"/>
                </a:solidFill>
                <a:latin typeface="Open Sans"/>
                <a:ea typeface="Open Sans"/>
                <a:cs typeface="Open Sans"/>
                <a:sym typeface="Open Sans"/>
              </a:rPr>
              <a:t> in another hospital system </a:t>
            </a:r>
            <a:r>
              <a:rPr lang="en" sz="1600" b="0">
                <a:solidFill>
                  <a:srgbClr val="858585"/>
                </a:solidFill>
                <a:latin typeface="Open Sans"/>
                <a:ea typeface="Open Sans"/>
                <a:cs typeface="Open Sans"/>
                <a:sym typeface="Open Sans"/>
              </a:rPr>
              <a:t>(agreed)</a:t>
            </a:r>
            <a:r>
              <a:rPr lang="en" sz="1600" b="0">
                <a:solidFill>
                  <a:srgbClr val="1A1A1A"/>
                </a:solidFill>
                <a:latin typeface="Open Sans"/>
                <a:ea typeface="Open Sans"/>
                <a:cs typeface="Open Sans"/>
                <a:sym typeface="Open Sans"/>
              </a:rPr>
              <a:t> and sees:</a:t>
            </a:r>
            <a:endParaRPr sz="1600" b="0">
              <a:solidFill>
                <a:srgbClr val="1A1A1A"/>
              </a:solidFill>
              <a:latin typeface="Open Sans"/>
              <a:ea typeface="Open Sans"/>
              <a:cs typeface="Open Sans"/>
              <a:sym typeface="Open Sans"/>
            </a:endParaRPr>
          </a:p>
        </p:txBody>
      </p:sp>
      <p:grpSp>
        <p:nvGrpSpPr>
          <p:cNvPr id="2212" name="Google Shape;2212;p152"/>
          <p:cNvGrpSpPr/>
          <p:nvPr/>
        </p:nvGrpSpPr>
        <p:grpSpPr>
          <a:xfrm>
            <a:off x="3333750" y="1714500"/>
            <a:ext cx="2476500" cy="669900"/>
            <a:chOff x="3333750" y="1714500"/>
            <a:chExt cx="2476500" cy="669900"/>
          </a:xfrm>
        </p:grpSpPr>
        <p:sp>
          <p:nvSpPr>
            <p:cNvPr id="2213" name="Google Shape;2213;p152"/>
            <p:cNvSpPr/>
            <p:nvPr/>
          </p:nvSpPr>
          <p:spPr>
            <a:xfrm>
              <a:off x="3333750" y="1714500"/>
              <a:ext cx="2476500" cy="669900"/>
            </a:xfrm>
            <a:prstGeom prst="roundRect">
              <a:avLst>
                <a:gd name="adj" fmla="val 3076"/>
              </a:avLst>
            </a:prstGeom>
            <a:solidFill>
              <a:srgbClr val="F0E6F5"/>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14" name="Google Shape;2214;p152"/>
            <p:cNvSpPr txBox="1"/>
            <p:nvPr/>
          </p:nvSpPr>
          <p:spPr>
            <a:xfrm>
              <a:off x="3476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6B3FA0"/>
                  </a:solidFill>
                  <a:latin typeface="Raleway"/>
                  <a:ea typeface="Raleway"/>
                  <a:cs typeface="Raleway"/>
                  <a:sym typeface="Raleway"/>
                </a:rPr>
                <a:t>Dermatology</a:t>
              </a:r>
              <a:endParaRPr sz="1400" b="1">
                <a:solidFill>
                  <a:srgbClr val="6B3FA0"/>
                </a:solidFill>
                <a:latin typeface="Raleway"/>
                <a:ea typeface="Raleway"/>
                <a:cs typeface="Raleway"/>
                <a:sym typeface="Raleway"/>
              </a:endParaRPr>
            </a:p>
          </p:txBody>
        </p:sp>
      </p:grpSp>
      <p:grpSp>
        <p:nvGrpSpPr>
          <p:cNvPr id="2215" name="Google Shape;2215;p152"/>
          <p:cNvGrpSpPr/>
          <p:nvPr/>
        </p:nvGrpSpPr>
        <p:grpSpPr>
          <a:xfrm>
            <a:off x="6000750" y="1714500"/>
            <a:ext cx="2476500" cy="669900"/>
            <a:chOff x="6000750" y="1714500"/>
            <a:chExt cx="2476500" cy="669900"/>
          </a:xfrm>
        </p:grpSpPr>
        <p:sp>
          <p:nvSpPr>
            <p:cNvPr id="2216" name="Google Shape;2216;p152"/>
            <p:cNvSpPr/>
            <p:nvPr/>
          </p:nvSpPr>
          <p:spPr>
            <a:xfrm>
              <a:off x="6000750" y="1714500"/>
              <a:ext cx="2476500" cy="669900"/>
            </a:xfrm>
            <a:prstGeom prst="roundRect">
              <a:avLst>
                <a:gd name="adj" fmla="val 3076"/>
              </a:avLst>
            </a:prstGeom>
            <a:solidFill>
              <a:srgbClr val="DCF1E4"/>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17" name="Google Shape;2217;p152"/>
            <p:cNvSpPr txBox="1"/>
            <p:nvPr/>
          </p:nvSpPr>
          <p:spPr>
            <a:xfrm>
              <a:off x="6143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b="1">
                  <a:solidFill>
                    <a:srgbClr val="356635"/>
                  </a:solidFill>
                  <a:latin typeface="Raleway"/>
                  <a:ea typeface="Raleway"/>
                  <a:cs typeface="Raleway"/>
                  <a:sym typeface="Raleway"/>
                </a:rPr>
                <a:t>Infectious Diseases</a:t>
              </a:r>
              <a:endParaRPr sz="1400" b="1">
                <a:solidFill>
                  <a:srgbClr val="356635"/>
                </a:solidFill>
                <a:latin typeface="Raleway"/>
                <a:ea typeface="Raleway"/>
                <a:cs typeface="Raleway"/>
                <a:sym typeface="Raleway"/>
              </a:endParaRPr>
            </a:p>
          </p:txBody>
        </p:sp>
      </p:grpSp>
      <p:grpSp>
        <p:nvGrpSpPr>
          <p:cNvPr id="2218" name="Google Shape;2218;p152"/>
          <p:cNvGrpSpPr/>
          <p:nvPr/>
        </p:nvGrpSpPr>
        <p:grpSpPr>
          <a:xfrm>
            <a:off x="666750" y="1714500"/>
            <a:ext cx="2476500" cy="2571600"/>
            <a:chOff x="666750" y="1714500"/>
            <a:chExt cx="2476500" cy="2571600"/>
          </a:xfrm>
        </p:grpSpPr>
        <p:sp>
          <p:nvSpPr>
            <p:cNvPr id="2219" name="Google Shape;2219;p152"/>
            <p:cNvSpPr/>
            <p:nvPr/>
          </p:nvSpPr>
          <p:spPr>
            <a:xfrm>
              <a:off x="666750" y="1714500"/>
              <a:ext cx="2476500" cy="2056800"/>
            </a:xfrm>
            <a:prstGeom prst="roundRect">
              <a:avLst>
                <a:gd name="adj" fmla="val 3076"/>
              </a:avLst>
            </a:prstGeom>
            <a:solidFill>
              <a:srgbClr val="FBF1DD"/>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20" name="Google Shape;2220;p152"/>
            <p:cNvSpPr txBox="1"/>
            <p:nvPr/>
          </p:nvSpPr>
          <p:spPr>
            <a:xfrm>
              <a:off x="809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896110"/>
                  </a:solidFill>
                  <a:latin typeface="Raleway"/>
                  <a:ea typeface="Raleway"/>
                  <a:cs typeface="Raleway"/>
                  <a:sym typeface="Raleway"/>
                </a:rPr>
                <a:t>HemeOnc</a:t>
              </a:r>
              <a:endParaRPr sz="1400" b="1">
                <a:solidFill>
                  <a:srgbClr val="896110"/>
                </a:solidFill>
                <a:latin typeface="Raleway"/>
                <a:ea typeface="Raleway"/>
                <a:cs typeface="Raleway"/>
                <a:sym typeface="Raleway"/>
              </a:endParaRPr>
            </a:p>
          </p:txBody>
        </p:sp>
        <p:sp>
          <p:nvSpPr>
            <p:cNvPr id="2221" name="Google Shape;2221;p152"/>
            <p:cNvSpPr txBox="1"/>
            <p:nvPr/>
          </p:nvSpPr>
          <p:spPr>
            <a:xfrm>
              <a:off x="809625" y="2286000"/>
              <a:ext cx="2190900" cy="2000100"/>
            </a:xfrm>
            <a:prstGeom prst="rect">
              <a:avLst/>
            </a:prstGeom>
            <a:noFill/>
            <a:ln>
              <a:noFill/>
            </a:ln>
          </p:spPr>
          <p:txBody>
            <a:bodyPr spcFirstLastPara="1" wrap="square" lIns="0" tIns="0" rIns="0" bIns="0" anchor="t" anchorCtr="0">
              <a:noAutofit/>
            </a:bodyPr>
            <a:lstStyle/>
            <a:p>
              <a:pPr marL="457200" lvl="0" indent="-298450" algn="l" rtl="0">
                <a:spcBef>
                  <a:spcPts val="0"/>
                </a:spcBef>
                <a:spcAft>
                  <a:spcPts val="0"/>
                </a:spcAft>
                <a:buClr>
                  <a:schemeClr val="dk2"/>
                </a:buClr>
                <a:buSzPts val="1100"/>
                <a:buFont typeface="Open Sans"/>
                <a:buChar char="●"/>
              </a:pPr>
              <a:r>
                <a:rPr lang="en" sz="1100" b="1">
                  <a:solidFill>
                    <a:srgbClr val="ED4840"/>
                  </a:solidFill>
                  <a:latin typeface="Open Sans"/>
                  <a:ea typeface="Open Sans"/>
                  <a:cs typeface="Open Sans"/>
                  <a:sym typeface="Open Sans"/>
                </a:rPr>
                <a:t>PET/CT</a:t>
              </a:r>
              <a:r>
                <a:rPr lang="en" sz="1100" b="0">
                  <a:solidFill>
                    <a:schemeClr val="dk2"/>
                  </a:solidFill>
                  <a:latin typeface="Open Sans"/>
                  <a:ea typeface="Open Sans"/>
                  <a:cs typeface="Open Sans"/>
                  <a:sym typeface="Open Sans"/>
                </a:rPr>
                <a:t> and </a:t>
              </a:r>
              <a:r>
                <a:rPr lang="en" sz="1100" b="1">
                  <a:solidFill>
                    <a:srgbClr val="896110"/>
                  </a:solidFill>
                  <a:latin typeface="Open Sans"/>
                  <a:ea typeface="Open Sans"/>
                  <a:cs typeface="Open Sans"/>
                  <a:sym typeface="Open Sans"/>
                </a:rPr>
                <a:t>bone marrow Bx</a:t>
              </a:r>
              <a:r>
                <a:rPr lang="en" sz="1100" b="0">
                  <a:solidFill>
                    <a:schemeClr val="dk2"/>
                  </a:solidFill>
                  <a:latin typeface="Open Sans"/>
                  <a:ea typeface="Open Sans"/>
                  <a:cs typeface="Open Sans"/>
                  <a:sym typeface="Open Sans"/>
                </a:rPr>
                <a:t> to confirm SLL still in remission</a:t>
              </a:r>
              <a:endParaRPr sz="1100" b="0">
                <a:solidFill>
                  <a:schemeClr val="dk2"/>
                </a:solidFill>
                <a:latin typeface="Open Sans"/>
                <a:ea typeface="Open Sans"/>
                <a:cs typeface="Open Sans"/>
                <a:sym typeface="Open Sans"/>
              </a:endParaRPr>
            </a:p>
            <a:p>
              <a:pPr marL="457200" lvl="0" indent="-298450" algn="l" rtl="0">
                <a:spcBef>
                  <a:spcPts val="750"/>
                </a:spcBef>
                <a:spcAft>
                  <a:spcPts val="0"/>
                </a:spcAft>
                <a:buClr>
                  <a:schemeClr val="dk2"/>
                </a:buClr>
                <a:buSzPts val="1100"/>
                <a:buFont typeface="Open Sans"/>
                <a:buChar char="●"/>
              </a:pPr>
              <a:r>
                <a:rPr lang="en" sz="1100" b="0">
                  <a:solidFill>
                    <a:schemeClr val="dk2"/>
                  </a:solidFill>
                  <a:latin typeface="Open Sans"/>
                  <a:ea typeface="Open Sans"/>
                  <a:cs typeface="Open Sans"/>
                  <a:sym typeface="Open Sans"/>
                </a:rPr>
                <a:t>Results </a:t>
              </a:r>
              <a:r>
                <a:rPr lang="en" sz="1100" b="1">
                  <a:solidFill>
                    <a:schemeClr val="dk2"/>
                  </a:solidFill>
                  <a:latin typeface="Open Sans"/>
                  <a:ea typeface="Open Sans"/>
                  <a:cs typeface="Open Sans"/>
                  <a:sym typeface="Open Sans"/>
                </a:rPr>
                <a:t>still pending</a:t>
              </a:r>
              <a:endParaRPr sz="1100" b="1">
                <a:solidFill>
                  <a:schemeClr val="dk2"/>
                </a:solidFill>
                <a:latin typeface="Open Sans"/>
                <a:ea typeface="Open Sans"/>
                <a:cs typeface="Open Sans"/>
                <a:sym typeface="Open Sans"/>
              </a:endParaRPr>
            </a:p>
          </p:txBody>
        </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225"/>
        <p:cNvGrpSpPr/>
        <p:nvPr/>
      </p:nvGrpSpPr>
      <p:grpSpPr>
        <a:xfrm>
          <a:off x="0" y="0"/>
          <a:ext cx="0" cy="0"/>
          <a:chOff x="0" y="0"/>
          <a:chExt cx="0" cy="0"/>
        </a:xfrm>
      </p:grpSpPr>
      <p:sp>
        <p:nvSpPr>
          <p:cNvPr id="2226" name="Google Shape;2226;p153"/>
          <p:cNvSpPr/>
          <p:nvPr/>
        </p:nvSpPr>
        <p:spPr>
          <a:xfrm>
            <a:off x="0" y="0"/>
            <a:ext cx="9144000" cy="487800"/>
          </a:xfrm>
          <a:prstGeom prst="rect">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227" name="Google Shape;2227;p153"/>
          <p:cNvGrpSpPr/>
          <p:nvPr/>
        </p:nvGrpSpPr>
        <p:grpSpPr>
          <a:xfrm>
            <a:off x="-2111821" y="-2084711"/>
            <a:ext cx="3687976" cy="3321793"/>
            <a:chOff x="381000" y="787538"/>
            <a:chExt cx="5264025" cy="1826666"/>
          </a:xfrm>
        </p:grpSpPr>
        <p:sp>
          <p:nvSpPr>
            <p:cNvPr id="2228" name="Google Shape;2228;p15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3"/>
            <p:cNvSpPr/>
            <p:nvPr/>
          </p:nvSpPr>
          <p:spPr>
            <a:xfrm rot="-5400000">
              <a:off x="929550" y="524738"/>
              <a:ext cx="45900" cy="571500"/>
            </a:xfrm>
            <a:prstGeom prst="rect">
              <a:avLst/>
            </a:prstGeom>
            <a:solidFill>
              <a:srgbClr val="EB56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31" name="Google Shape;2231;p153"/>
            <p:cNvSpPr/>
            <p:nvPr/>
          </p:nvSpPr>
          <p:spPr>
            <a:xfrm rot="-5400000">
              <a:off x="643800" y="524738"/>
              <a:ext cx="45900" cy="571500"/>
            </a:xfrm>
            <a:prstGeom prst="rect">
              <a:avLst/>
            </a:prstGeom>
            <a:solidFill>
              <a:srgbClr val="1A998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sp>
        <p:nvSpPr>
          <p:cNvPr id="2232" name="Google Shape;2232;p153"/>
          <p:cNvSpPr txBox="1">
            <a:spLocks noGrp="1"/>
          </p:cNvSpPr>
          <p:nvPr>
            <p:ph type="title"/>
          </p:nvPr>
        </p:nvSpPr>
        <p:spPr>
          <a:xfrm>
            <a:off x="666750" y="571500"/>
            <a:ext cx="7620000" cy="5715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l" rtl="0">
              <a:spcBef>
                <a:spcPts val="0"/>
              </a:spcBef>
              <a:spcAft>
                <a:spcPts val="0"/>
              </a:spcAft>
              <a:buNone/>
            </a:pPr>
            <a:r>
              <a:rPr lang="en">
                <a:solidFill>
                  <a:srgbClr val="356635"/>
                </a:solidFill>
              </a:rPr>
              <a:t>Case 1:</a:t>
            </a:r>
            <a:r>
              <a:rPr lang="en"/>
              <a:t> Going to another system</a:t>
            </a:r>
            <a:endParaRPr sz="3200">
              <a:solidFill>
                <a:srgbClr val="356635"/>
              </a:solidFill>
              <a:latin typeface="Raleway"/>
              <a:ea typeface="Raleway"/>
              <a:cs typeface="Raleway"/>
              <a:sym typeface="Raleway"/>
            </a:endParaRPr>
          </a:p>
        </p:txBody>
      </p:sp>
      <p:sp>
        <p:nvSpPr>
          <p:cNvPr id="2233" name="Google Shape;2233;p153"/>
          <p:cNvSpPr txBox="1"/>
          <p:nvPr/>
        </p:nvSpPr>
        <p:spPr>
          <a:xfrm>
            <a:off x="666750" y="1238250"/>
            <a:ext cx="78105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a:solidFill>
                  <a:srgbClr val="1A1A1A"/>
                </a:solidFill>
                <a:latin typeface="Open Sans"/>
                <a:ea typeface="Open Sans"/>
                <a:cs typeface="Open Sans"/>
                <a:sym typeface="Open Sans"/>
              </a:rPr>
              <a:t>Opts for a </a:t>
            </a:r>
            <a:r>
              <a:rPr lang="en" sz="1600" b="1">
                <a:solidFill>
                  <a:srgbClr val="1A1A1A"/>
                </a:solidFill>
                <a:latin typeface="Open Sans"/>
                <a:ea typeface="Open Sans"/>
                <a:cs typeface="Open Sans"/>
                <a:sym typeface="Open Sans"/>
              </a:rPr>
              <a:t>second opinion</a:t>
            </a:r>
            <a:r>
              <a:rPr lang="en" sz="1600" b="0">
                <a:solidFill>
                  <a:srgbClr val="1A1A1A"/>
                </a:solidFill>
                <a:latin typeface="Open Sans"/>
                <a:ea typeface="Open Sans"/>
                <a:cs typeface="Open Sans"/>
                <a:sym typeface="Open Sans"/>
              </a:rPr>
              <a:t> in another hospital system </a:t>
            </a:r>
            <a:r>
              <a:rPr lang="en" sz="1600" b="0">
                <a:solidFill>
                  <a:srgbClr val="858585"/>
                </a:solidFill>
                <a:latin typeface="Open Sans"/>
                <a:ea typeface="Open Sans"/>
                <a:cs typeface="Open Sans"/>
                <a:sym typeface="Open Sans"/>
              </a:rPr>
              <a:t>(agreed)</a:t>
            </a:r>
            <a:r>
              <a:rPr lang="en" sz="1600" b="0">
                <a:solidFill>
                  <a:srgbClr val="1A1A1A"/>
                </a:solidFill>
                <a:latin typeface="Open Sans"/>
                <a:ea typeface="Open Sans"/>
                <a:cs typeface="Open Sans"/>
                <a:sym typeface="Open Sans"/>
              </a:rPr>
              <a:t> and sees:</a:t>
            </a:r>
            <a:endParaRPr sz="1600" b="0">
              <a:solidFill>
                <a:srgbClr val="1A1A1A"/>
              </a:solidFill>
              <a:latin typeface="Open Sans"/>
              <a:ea typeface="Open Sans"/>
              <a:cs typeface="Open Sans"/>
              <a:sym typeface="Open Sans"/>
            </a:endParaRPr>
          </a:p>
        </p:txBody>
      </p:sp>
      <p:grpSp>
        <p:nvGrpSpPr>
          <p:cNvPr id="2234" name="Google Shape;2234;p153"/>
          <p:cNvGrpSpPr/>
          <p:nvPr/>
        </p:nvGrpSpPr>
        <p:grpSpPr>
          <a:xfrm>
            <a:off x="6000750" y="1714500"/>
            <a:ext cx="2476500" cy="669900"/>
            <a:chOff x="6000750" y="1714500"/>
            <a:chExt cx="2476500" cy="669900"/>
          </a:xfrm>
        </p:grpSpPr>
        <p:sp>
          <p:nvSpPr>
            <p:cNvPr id="2235" name="Google Shape;2235;p153"/>
            <p:cNvSpPr/>
            <p:nvPr/>
          </p:nvSpPr>
          <p:spPr>
            <a:xfrm>
              <a:off x="6000750" y="1714500"/>
              <a:ext cx="2476500" cy="669900"/>
            </a:xfrm>
            <a:prstGeom prst="roundRect">
              <a:avLst>
                <a:gd name="adj" fmla="val 3076"/>
              </a:avLst>
            </a:prstGeom>
            <a:solidFill>
              <a:srgbClr val="DCF1E4"/>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36" name="Google Shape;2236;p153"/>
            <p:cNvSpPr txBox="1"/>
            <p:nvPr/>
          </p:nvSpPr>
          <p:spPr>
            <a:xfrm>
              <a:off x="6143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b="1">
                  <a:solidFill>
                    <a:srgbClr val="356635"/>
                  </a:solidFill>
                  <a:latin typeface="Raleway"/>
                  <a:ea typeface="Raleway"/>
                  <a:cs typeface="Raleway"/>
                  <a:sym typeface="Raleway"/>
                </a:rPr>
                <a:t>Infectious Diseases</a:t>
              </a:r>
              <a:endParaRPr sz="1400" b="1">
                <a:solidFill>
                  <a:srgbClr val="356635"/>
                </a:solidFill>
                <a:latin typeface="Raleway"/>
                <a:ea typeface="Raleway"/>
                <a:cs typeface="Raleway"/>
                <a:sym typeface="Raleway"/>
              </a:endParaRPr>
            </a:p>
          </p:txBody>
        </p:sp>
      </p:grpSp>
      <p:grpSp>
        <p:nvGrpSpPr>
          <p:cNvPr id="2237" name="Google Shape;2237;p153"/>
          <p:cNvGrpSpPr/>
          <p:nvPr/>
        </p:nvGrpSpPr>
        <p:grpSpPr>
          <a:xfrm>
            <a:off x="666750" y="1714500"/>
            <a:ext cx="2476500" cy="2571600"/>
            <a:chOff x="666750" y="1714500"/>
            <a:chExt cx="2476500" cy="2571600"/>
          </a:xfrm>
        </p:grpSpPr>
        <p:sp>
          <p:nvSpPr>
            <p:cNvPr id="2238" name="Google Shape;2238;p153"/>
            <p:cNvSpPr/>
            <p:nvPr/>
          </p:nvSpPr>
          <p:spPr>
            <a:xfrm>
              <a:off x="666750" y="1714500"/>
              <a:ext cx="2476500" cy="2056800"/>
            </a:xfrm>
            <a:prstGeom prst="roundRect">
              <a:avLst>
                <a:gd name="adj" fmla="val 3076"/>
              </a:avLst>
            </a:prstGeom>
            <a:solidFill>
              <a:srgbClr val="FBF1DD"/>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39" name="Google Shape;2239;p153"/>
            <p:cNvSpPr txBox="1"/>
            <p:nvPr/>
          </p:nvSpPr>
          <p:spPr>
            <a:xfrm>
              <a:off x="809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896110"/>
                  </a:solidFill>
                  <a:latin typeface="Raleway"/>
                  <a:ea typeface="Raleway"/>
                  <a:cs typeface="Raleway"/>
                  <a:sym typeface="Raleway"/>
                </a:rPr>
                <a:t>HemeOnc</a:t>
              </a:r>
              <a:endParaRPr sz="1400" b="1">
                <a:solidFill>
                  <a:srgbClr val="896110"/>
                </a:solidFill>
                <a:latin typeface="Raleway"/>
                <a:ea typeface="Raleway"/>
                <a:cs typeface="Raleway"/>
                <a:sym typeface="Raleway"/>
              </a:endParaRPr>
            </a:p>
          </p:txBody>
        </p:sp>
        <p:sp>
          <p:nvSpPr>
            <p:cNvPr id="2240" name="Google Shape;2240;p153"/>
            <p:cNvSpPr txBox="1"/>
            <p:nvPr/>
          </p:nvSpPr>
          <p:spPr>
            <a:xfrm>
              <a:off x="809625" y="2286000"/>
              <a:ext cx="2190900" cy="2000100"/>
            </a:xfrm>
            <a:prstGeom prst="rect">
              <a:avLst/>
            </a:prstGeom>
            <a:noFill/>
            <a:ln>
              <a:noFill/>
            </a:ln>
          </p:spPr>
          <p:txBody>
            <a:bodyPr spcFirstLastPara="1" wrap="square" lIns="0" tIns="0" rIns="0" bIns="0" anchor="t" anchorCtr="0">
              <a:noAutofit/>
            </a:bodyPr>
            <a:lstStyle/>
            <a:p>
              <a:pPr marL="457200" lvl="0" indent="-298450" algn="l" rtl="0">
                <a:spcBef>
                  <a:spcPts val="0"/>
                </a:spcBef>
                <a:spcAft>
                  <a:spcPts val="0"/>
                </a:spcAft>
                <a:buClr>
                  <a:schemeClr val="dk2"/>
                </a:buClr>
                <a:buSzPts val="1100"/>
                <a:buFont typeface="Open Sans"/>
                <a:buChar char="●"/>
              </a:pPr>
              <a:r>
                <a:rPr lang="en" sz="1100" b="1">
                  <a:solidFill>
                    <a:srgbClr val="ED4840"/>
                  </a:solidFill>
                  <a:latin typeface="Open Sans"/>
                  <a:ea typeface="Open Sans"/>
                  <a:cs typeface="Open Sans"/>
                  <a:sym typeface="Open Sans"/>
                </a:rPr>
                <a:t>PET/CT</a:t>
              </a:r>
              <a:r>
                <a:rPr lang="en" sz="1100" b="0">
                  <a:solidFill>
                    <a:schemeClr val="dk2"/>
                  </a:solidFill>
                  <a:latin typeface="Open Sans"/>
                  <a:ea typeface="Open Sans"/>
                  <a:cs typeface="Open Sans"/>
                  <a:sym typeface="Open Sans"/>
                </a:rPr>
                <a:t> and </a:t>
              </a:r>
              <a:r>
                <a:rPr lang="en" sz="1100" b="1">
                  <a:solidFill>
                    <a:srgbClr val="896110"/>
                  </a:solidFill>
                  <a:latin typeface="Open Sans"/>
                  <a:ea typeface="Open Sans"/>
                  <a:cs typeface="Open Sans"/>
                  <a:sym typeface="Open Sans"/>
                </a:rPr>
                <a:t>bone marrow Bx</a:t>
              </a:r>
              <a:r>
                <a:rPr lang="en" sz="1100" b="0">
                  <a:solidFill>
                    <a:schemeClr val="dk2"/>
                  </a:solidFill>
                  <a:latin typeface="Open Sans"/>
                  <a:ea typeface="Open Sans"/>
                  <a:cs typeface="Open Sans"/>
                  <a:sym typeface="Open Sans"/>
                </a:rPr>
                <a:t> to confirm SLL still in remission</a:t>
              </a:r>
              <a:endParaRPr sz="1100" b="0">
                <a:solidFill>
                  <a:schemeClr val="dk2"/>
                </a:solidFill>
                <a:latin typeface="Open Sans"/>
                <a:ea typeface="Open Sans"/>
                <a:cs typeface="Open Sans"/>
                <a:sym typeface="Open Sans"/>
              </a:endParaRPr>
            </a:p>
            <a:p>
              <a:pPr marL="457200" lvl="0" indent="-298450" algn="l" rtl="0">
                <a:spcBef>
                  <a:spcPts val="750"/>
                </a:spcBef>
                <a:spcAft>
                  <a:spcPts val="0"/>
                </a:spcAft>
                <a:buClr>
                  <a:schemeClr val="dk2"/>
                </a:buClr>
                <a:buSzPts val="1100"/>
                <a:buFont typeface="Open Sans"/>
                <a:buChar char="●"/>
              </a:pPr>
              <a:r>
                <a:rPr lang="en" sz="1100" b="0">
                  <a:solidFill>
                    <a:schemeClr val="dk2"/>
                  </a:solidFill>
                  <a:latin typeface="Open Sans"/>
                  <a:ea typeface="Open Sans"/>
                  <a:cs typeface="Open Sans"/>
                  <a:sym typeface="Open Sans"/>
                </a:rPr>
                <a:t>Results </a:t>
              </a:r>
              <a:r>
                <a:rPr lang="en" sz="1100" b="1">
                  <a:solidFill>
                    <a:schemeClr val="dk2"/>
                  </a:solidFill>
                  <a:latin typeface="Open Sans"/>
                  <a:ea typeface="Open Sans"/>
                  <a:cs typeface="Open Sans"/>
                  <a:sym typeface="Open Sans"/>
                </a:rPr>
                <a:t>still pending</a:t>
              </a:r>
              <a:endParaRPr sz="1100" b="1">
                <a:solidFill>
                  <a:schemeClr val="dk2"/>
                </a:solidFill>
                <a:latin typeface="Open Sans"/>
                <a:ea typeface="Open Sans"/>
                <a:cs typeface="Open Sans"/>
                <a:sym typeface="Open Sans"/>
              </a:endParaRPr>
            </a:p>
          </p:txBody>
        </p:sp>
      </p:grpSp>
      <p:grpSp>
        <p:nvGrpSpPr>
          <p:cNvPr id="2241" name="Google Shape;2241;p153"/>
          <p:cNvGrpSpPr/>
          <p:nvPr/>
        </p:nvGrpSpPr>
        <p:grpSpPr>
          <a:xfrm>
            <a:off x="3333750" y="1714500"/>
            <a:ext cx="2476500" cy="2571600"/>
            <a:chOff x="3333750" y="1714500"/>
            <a:chExt cx="2476500" cy="2571600"/>
          </a:xfrm>
        </p:grpSpPr>
        <p:sp>
          <p:nvSpPr>
            <p:cNvPr id="2242" name="Google Shape;2242;p153"/>
            <p:cNvSpPr/>
            <p:nvPr/>
          </p:nvSpPr>
          <p:spPr>
            <a:xfrm>
              <a:off x="3333750" y="1714500"/>
              <a:ext cx="2476500" cy="2064300"/>
            </a:xfrm>
            <a:prstGeom prst="roundRect">
              <a:avLst>
                <a:gd name="adj" fmla="val 3076"/>
              </a:avLst>
            </a:prstGeom>
            <a:solidFill>
              <a:srgbClr val="F0E6F5"/>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43" name="Google Shape;2243;p153"/>
            <p:cNvSpPr txBox="1"/>
            <p:nvPr/>
          </p:nvSpPr>
          <p:spPr>
            <a:xfrm>
              <a:off x="3476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6B3FA0"/>
                  </a:solidFill>
                  <a:latin typeface="Raleway"/>
                  <a:ea typeface="Raleway"/>
                  <a:cs typeface="Raleway"/>
                  <a:sym typeface="Raleway"/>
                </a:rPr>
                <a:t>Dermatology</a:t>
              </a:r>
              <a:endParaRPr sz="1400" b="1">
                <a:solidFill>
                  <a:srgbClr val="6B3FA0"/>
                </a:solidFill>
                <a:latin typeface="Raleway"/>
                <a:ea typeface="Raleway"/>
                <a:cs typeface="Raleway"/>
                <a:sym typeface="Raleway"/>
              </a:endParaRPr>
            </a:p>
          </p:txBody>
        </p:sp>
        <p:sp>
          <p:nvSpPr>
            <p:cNvPr id="2244" name="Google Shape;2244;p153"/>
            <p:cNvSpPr txBox="1"/>
            <p:nvPr/>
          </p:nvSpPr>
          <p:spPr>
            <a:xfrm>
              <a:off x="3476625" y="2286000"/>
              <a:ext cx="2190900" cy="2000100"/>
            </a:xfrm>
            <a:prstGeom prst="rect">
              <a:avLst/>
            </a:prstGeom>
            <a:noFill/>
            <a:ln>
              <a:noFill/>
            </a:ln>
          </p:spPr>
          <p:txBody>
            <a:bodyPr spcFirstLastPara="1" wrap="square" lIns="0" tIns="0" rIns="0" bIns="0" anchor="t" anchorCtr="0">
              <a:noAutofit/>
            </a:bodyPr>
            <a:lstStyle/>
            <a:p>
              <a:pPr marL="457200" lvl="0" indent="-298450" algn="l" rtl="0">
                <a:spcBef>
                  <a:spcPts val="0"/>
                </a:spcBef>
                <a:spcAft>
                  <a:spcPts val="0"/>
                </a:spcAft>
                <a:buClr>
                  <a:srgbClr val="1A1A1A"/>
                </a:buClr>
                <a:buSzPts val="1100"/>
                <a:buFont typeface="Open Sans"/>
                <a:buChar char="●"/>
              </a:pPr>
              <a:r>
                <a:rPr lang="en" sz="1100" b="0">
                  <a:solidFill>
                    <a:srgbClr val="1A1A1A"/>
                  </a:solidFill>
                  <a:latin typeface="Open Sans"/>
                  <a:ea typeface="Open Sans"/>
                  <a:cs typeface="Open Sans"/>
                  <a:sym typeface="Open Sans"/>
                </a:rPr>
                <a:t>Felt to be </a:t>
              </a:r>
              <a:r>
                <a:rPr lang="en" sz="1100" b="1">
                  <a:solidFill>
                    <a:srgbClr val="1A1A1A"/>
                  </a:solidFill>
                  <a:latin typeface="Open Sans"/>
                  <a:ea typeface="Open Sans"/>
                  <a:cs typeface="Open Sans"/>
                  <a:sym typeface="Open Sans"/>
                </a:rPr>
                <a:t>eosinophilic dermatosis </a:t>
              </a:r>
              <a:r>
                <a:rPr lang="en" sz="1100" b="1">
                  <a:solidFill>
                    <a:srgbClr val="8E44AD"/>
                  </a:solidFill>
                  <a:latin typeface="Open Sans"/>
                  <a:ea typeface="Open Sans"/>
                  <a:cs typeface="Open Sans"/>
                  <a:sym typeface="Open Sans"/>
                </a:rPr>
                <a:t>of hematologic malignancy</a:t>
              </a:r>
              <a:endParaRPr sz="1100" b="1">
                <a:solidFill>
                  <a:srgbClr val="8E44AD"/>
                </a:solidFill>
                <a:latin typeface="Open Sans"/>
                <a:ea typeface="Open Sans"/>
                <a:cs typeface="Open Sans"/>
                <a:sym typeface="Open Sans"/>
              </a:endParaRPr>
            </a:p>
            <a:p>
              <a:pPr marL="457200" lvl="0" indent="-298450" algn="l" rtl="0">
                <a:spcBef>
                  <a:spcPts val="750"/>
                </a:spcBef>
                <a:spcAft>
                  <a:spcPts val="0"/>
                </a:spcAft>
                <a:buClr>
                  <a:srgbClr val="1A1A1A"/>
                </a:buClr>
                <a:buSzPts val="1100"/>
                <a:buFont typeface="Open Sans"/>
                <a:buChar char="●"/>
              </a:pPr>
              <a:r>
                <a:rPr lang="en" sz="1100" b="1">
                  <a:solidFill>
                    <a:srgbClr val="1A1A1A"/>
                  </a:solidFill>
                  <a:latin typeface="Open Sans"/>
                  <a:ea typeface="Open Sans"/>
                  <a:cs typeface="Open Sans"/>
                  <a:sym typeface="Open Sans"/>
                </a:rPr>
                <a:t>Gets punch Bx</a:t>
              </a:r>
              <a:r>
                <a:rPr lang="en" sz="1100" b="0">
                  <a:solidFill>
                    <a:srgbClr val="1A1A1A"/>
                  </a:solidFill>
                  <a:latin typeface="Open Sans"/>
                  <a:ea typeface="Open Sans"/>
                  <a:cs typeface="Open Sans"/>
                  <a:sym typeface="Open Sans"/>
                </a:rPr>
                <a:t> </a:t>
              </a:r>
              <a:endParaRPr sz="1100" b="0">
                <a:solidFill>
                  <a:srgbClr val="1A1A1A"/>
                </a:solidFill>
                <a:latin typeface="Open Sans"/>
                <a:ea typeface="Open Sans"/>
                <a:cs typeface="Open Sans"/>
                <a:sym typeface="Open Sans"/>
              </a:endParaRPr>
            </a:p>
            <a:p>
              <a:pPr marL="914400" lvl="1" indent="-317500" algn="l" rtl="0">
                <a:spcBef>
                  <a:spcPts val="0"/>
                </a:spcBef>
                <a:spcAft>
                  <a:spcPts val="0"/>
                </a:spcAft>
                <a:buClr>
                  <a:srgbClr val="1A1A1A"/>
                </a:buClr>
                <a:buSzPts val="1400"/>
                <a:buChar char="○"/>
              </a:pPr>
              <a:r>
                <a:rPr lang="en" sz="1100">
                  <a:solidFill>
                    <a:srgbClr val="1A1A1A"/>
                  </a:solidFill>
                  <a:latin typeface="Open Sans"/>
                  <a:ea typeface="Open Sans"/>
                  <a:cs typeface="Open Sans"/>
                  <a:sym typeface="Open Sans"/>
                </a:rPr>
                <a:t>C</a:t>
              </a:r>
              <a:r>
                <a:rPr lang="en" sz="1100" b="0">
                  <a:solidFill>
                    <a:srgbClr val="1A1A1A"/>
                  </a:solidFill>
                  <a:latin typeface="Open Sans"/>
                  <a:ea typeface="Open Sans"/>
                  <a:cs typeface="Open Sans"/>
                  <a:sym typeface="Open Sans"/>
                </a:rPr>
                <a:t>onfirms the Dx</a:t>
              </a:r>
              <a:endParaRPr sz="1100" b="0">
                <a:solidFill>
                  <a:srgbClr val="1A1A1A"/>
                </a:solidFill>
                <a:latin typeface="Open Sans"/>
                <a:ea typeface="Open Sans"/>
                <a:cs typeface="Open Sans"/>
                <a:sym typeface="Open Sans"/>
              </a:endParaRPr>
            </a:p>
            <a:p>
              <a:pPr marL="914400" lvl="1" indent="-298450" algn="l" rtl="0">
                <a:spcBef>
                  <a:spcPts val="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Might get Dupixent</a:t>
              </a:r>
              <a:endParaRPr sz="1100">
                <a:solidFill>
                  <a:srgbClr val="1A1A1A"/>
                </a:solidFill>
                <a:latin typeface="Open Sans"/>
                <a:ea typeface="Open Sans"/>
                <a:cs typeface="Open Sans"/>
                <a:sym typeface="Open Sans"/>
              </a:endParaRPr>
            </a:p>
          </p:txBody>
        </p: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248"/>
        <p:cNvGrpSpPr/>
        <p:nvPr/>
      </p:nvGrpSpPr>
      <p:grpSpPr>
        <a:xfrm>
          <a:off x="0" y="0"/>
          <a:ext cx="0" cy="0"/>
          <a:chOff x="0" y="0"/>
          <a:chExt cx="0" cy="0"/>
        </a:xfrm>
      </p:grpSpPr>
      <p:sp>
        <p:nvSpPr>
          <p:cNvPr id="2249" name="Google Shape;2249;p154"/>
          <p:cNvSpPr/>
          <p:nvPr/>
        </p:nvSpPr>
        <p:spPr>
          <a:xfrm>
            <a:off x="0" y="0"/>
            <a:ext cx="9144000" cy="487800"/>
          </a:xfrm>
          <a:prstGeom prst="rect">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250" name="Google Shape;2250;p154"/>
          <p:cNvGrpSpPr/>
          <p:nvPr/>
        </p:nvGrpSpPr>
        <p:grpSpPr>
          <a:xfrm>
            <a:off x="-2111821" y="-2084711"/>
            <a:ext cx="3687976" cy="3321793"/>
            <a:chOff x="381000" y="787538"/>
            <a:chExt cx="5264025" cy="1826666"/>
          </a:xfrm>
        </p:grpSpPr>
        <p:sp>
          <p:nvSpPr>
            <p:cNvPr id="2251" name="Google Shape;2251;p15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5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54"/>
            <p:cNvSpPr/>
            <p:nvPr/>
          </p:nvSpPr>
          <p:spPr>
            <a:xfrm rot="-5400000">
              <a:off x="929550" y="524738"/>
              <a:ext cx="45900" cy="571500"/>
            </a:xfrm>
            <a:prstGeom prst="rect">
              <a:avLst/>
            </a:prstGeom>
            <a:solidFill>
              <a:srgbClr val="EB56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54" name="Google Shape;2254;p154"/>
            <p:cNvSpPr/>
            <p:nvPr/>
          </p:nvSpPr>
          <p:spPr>
            <a:xfrm rot="-5400000">
              <a:off x="643800" y="524738"/>
              <a:ext cx="45900" cy="571500"/>
            </a:xfrm>
            <a:prstGeom prst="rect">
              <a:avLst/>
            </a:prstGeom>
            <a:solidFill>
              <a:srgbClr val="1A998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sp>
        <p:nvSpPr>
          <p:cNvPr id="2255" name="Google Shape;2255;p154"/>
          <p:cNvSpPr txBox="1">
            <a:spLocks noGrp="1"/>
          </p:cNvSpPr>
          <p:nvPr>
            <p:ph type="title"/>
          </p:nvPr>
        </p:nvSpPr>
        <p:spPr>
          <a:xfrm>
            <a:off x="666750" y="571500"/>
            <a:ext cx="7620000" cy="571500"/>
          </a:xfrm>
          <a:prstGeom prst="rect">
            <a:avLst/>
          </a:prstGeom>
          <a:solidFill>
            <a:srgbClr val="000000">
              <a:alpha val="0"/>
            </a:srgbClr>
          </a:solidFill>
          <a:ln>
            <a:noFill/>
          </a:ln>
        </p:spPr>
        <p:txBody>
          <a:bodyPr spcFirstLastPara="1" wrap="square" lIns="0" tIns="0" rIns="0" bIns="0" anchor="ctr" anchorCtr="0">
            <a:normAutofit/>
          </a:bodyPr>
          <a:lstStyle/>
          <a:p>
            <a:pPr marL="0" lvl="0" indent="0" algn="l" rtl="0">
              <a:spcBef>
                <a:spcPts val="0"/>
              </a:spcBef>
              <a:spcAft>
                <a:spcPts val="0"/>
              </a:spcAft>
              <a:buNone/>
            </a:pPr>
            <a:r>
              <a:rPr lang="en">
                <a:solidFill>
                  <a:srgbClr val="356635"/>
                </a:solidFill>
              </a:rPr>
              <a:t>Case 1:</a:t>
            </a:r>
            <a:r>
              <a:rPr lang="en"/>
              <a:t> Going to another system</a:t>
            </a:r>
            <a:endParaRPr sz="3200">
              <a:solidFill>
                <a:srgbClr val="356635"/>
              </a:solidFill>
              <a:latin typeface="Raleway"/>
              <a:ea typeface="Raleway"/>
              <a:cs typeface="Raleway"/>
              <a:sym typeface="Raleway"/>
            </a:endParaRPr>
          </a:p>
        </p:txBody>
      </p:sp>
      <p:sp>
        <p:nvSpPr>
          <p:cNvPr id="2256" name="Google Shape;2256;p154"/>
          <p:cNvSpPr txBox="1"/>
          <p:nvPr/>
        </p:nvSpPr>
        <p:spPr>
          <a:xfrm>
            <a:off x="666750" y="1238250"/>
            <a:ext cx="78105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a:solidFill>
                  <a:srgbClr val="1A1A1A"/>
                </a:solidFill>
                <a:latin typeface="Open Sans"/>
                <a:ea typeface="Open Sans"/>
                <a:cs typeface="Open Sans"/>
                <a:sym typeface="Open Sans"/>
              </a:rPr>
              <a:t>Opts for a </a:t>
            </a:r>
            <a:r>
              <a:rPr lang="en" sz="1600" b="1">
                <a:solidFill>
                  <a:srgbClr val="1A1A1A"/>
                </a:solidFill>
                <a:latin typeface="Open Sans"/>
                <a:ea typeface="Open Sans"/>
                <a:cs typeface="Open Sans"/>
                <a:sym typeface="Open Sans"/>
              </a:rPr>
              <a:t>second opinion</a:t>
            </a:r>
            <a:r>
              <a:rPr lang="en" sz="1600" b="0">
                <a:solidFill>
                  <a:srgbClr val="1A1A1A"/>
                </a:solidFill>
                <a:latin typeface="Open Sans"/>
                <a:ea typeface="Open Sans"/>
                <a:cs typeface="Open Sans"/>
                <a:sym typeface="Open Sans"/>
              </a:rPr>
              <a:t> in another hospital system </a:t>
            </a:r>
            <a:r>
              <a:rPr lang="en" sz="1600" b="0">
                <a:solidFill>
                  <a:srgbClr val="858585"/>
                </a:solidFill>
                <a:latin typeface="Open Sans"/>
                <a:ea typeface="Open Sans"/>
                <a:cs typeface="Open Sans"/>
                <a:sym typeface="Open Sans"/>
              </a:rPr>
              <a:t>(agreed)</a:t>
            </a:r>
            <a:r>
              <a:rPr lang="en" sz="1600" b="0">
                <a:solidFill>
                  <a:srgbClr val="1A1A1A"/>
                </a:solidFill>
                <a:latin typeface="Open Sans"/>
                <a:ea typeface="Open Sans"/>
                <a:cs typeface="Open Sans"/>
                <a:sym typeface="Open Sans"/>
              </a:rPr>
              <a:t> and sees:</a:t>
            </a:r>
            <a:endParaRPr sz="1600" b="0">
              <a:solidFill>
                <a:srgbClr val="1A1A1A"/>
              </a:solidFill>
              <a:latin typeface="Open Sans"/>
              <a:ea typeface="Open Sans"/>
              <a:cs typeface="Open Sans"/>
              <a:sym typeface="Open Sans"/>
            </a:endParaRPr>
          </a:p>
        </p:txBody>
      </p:sp>
      <p:grpSp>
        <p:nvGrpSpPr>
          <p:cNvPr id="2257" name="Google Shape;2257;p154"/>
          <p:cNvGrpSpPr/>
          <p:nvPr/>
        </p:nvGrpSpPr>
        <p:grpSpPr>
          <a:xfrm>
            <a:off x="666750" y="1714500"/>
            <a:ext cx="2476500" cy="2571600"/>
            <a:chOff x="666750" y="1714500"/>
            <a:chExt cx="2476500" cy="2571600"/>
          </a:xfrm>
        </p:grpSpPr>
        <p:sp>
          <p:nvSpPr>
            <p:cNvPr id="2258" name="Google Shape;2258;p154"/>
            <p:cNvSpPr/>
            <p:nvPr/>
          </p:nvSpPr>
          <p:spPr>
            <a:xfrm>
              <a:off x="666750" y="1714500"/>
              <a:ext cx="2476500" cy="2056800"/>
            </a:xfrm>
            <a:prstGeom prst="roundRect">
              <a:avLst>
                <a:gd name="adj" fmla="val 3076"/>
              </a:avLst>
            </a:prstGeom>
            <a:solidFill>
              <a:srgbClr val="FBF1DD"/>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59" name="Google Shape;2259;p154"/>
            <p:cNvSpPr txBox="1"/>
            <p:nvPr/>
          </p:nvSpPr>
          <p:spPr>
            <a:xfrm>
              <a:off x="809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896110"/>
                  </a:solidFill>
                  <a:latin typeface="Raleway"/>
                  <a:ea typeface="Raleway"/>
                  <a:cs typeface="Raleway"/>
                  <a:sym typeface="Raleway"/>
                </a:rPr>
                <a:t>HemeOnc</a:t>
              </a:r>
              <a:endParaRPr sz="1400" b="1">
                <a:solidFill>
                  <a:srgbClr val="896110"/>
                </a:solidFill>
                <a:latin typeface="Raleway"/>
                <a:ea typeface="Raleway"/>
                <a:cs typeface="Raleway"/>
                <a:sym typeface="Raleway"/>
              </a:endParaRPr>
            </a:p>
          </p:txBody>
        </p:sp>
        <p:sp>
          <p:nvSpPr>
            <p:cNvPr id="2260" name="Google Shape;2260;p154"/>
            <p:cNvSpPr txBox="1"/>
            <p:nvPr/>
          </p:nvSpPr>
          <p:spPr>
            <a:xfrm>
              <a:off x="809625" y="2286000"/>
              <a:ext cx="2190900" cy="2000100"/>
            </a:xfrm>
            <a:prstGeom prst="rect">
              <a:avLst/>
            </a:prstGeom>
            <a:noFill/>
            <a:ln>
              <a:noFill/>
            </a:ln>
          </p:spPr>
          <p:txBody>
            <a:bodyPr spcFirstLastPara="1" wrap="square" lIns="0" tIns="0" rIns="0" bIns="0" anchor="t" anchorCtr="0">
              <a:noAutofit/>
            </a:bodyPr>
            <a:lstStyle/>
            <a:p>
              <a:pPr marL="457200" lvl="0" indent="-298450" algn="l" rtl="0">
                <a:spcBef>
                  <a:spcPts val="0"/>
                </a:spcBef>
                <a:spcAft>
                  <a:spcPts val="0"/>
                </a:spcAft>
                <a:buClr>
                  <a:schemeClr val="dk2"/>
                </a:buClr>
                <a:buSzPts val="1100"/>
                <a:buFont typeface="Open Sans"/>
                <a:buChar char="●"/>
              </a:pPr>
              <a:r>
                <a:rPr lang="en" sz="1100" b="1">
                  <a:solidFill>
                    <a:srgbClr val="ED4840"/>
                  </a:solidFill>
                  <a:latin typeface="Open Sans"/>
                  <a:ea typeface="Open Sans"/>
                  <a:cs typeface="Open Sans"/>
                  <a:sym typeface="Open Sans"/>
                </a:rPr>
                <a:t>PET/CT</a:t>
              </a:r>
              <a:r>
                <a:rPr lang="en" sz="1100" b="0">
                  <a:solidFill>
                    <a:schemeClr val="dk2"/>
                  </a:solidFill>
                  <a:latin typeface="Open Sans"/>
                  <a:ea typeface="Open Sans"/>
                  <a:cs typeface="Open Sans"/>
                  <a:sym typeface="Open Sans"/>
                </a:rPr>
                <a:t> and </a:t>
              </a:r>
              <a:r>
                <a:rPr lang="en" sz="1100" b="1">
                  <a:solidFill>
                    <a:srgbClr val="896110"/>
                  </a:solidFill>
                  <a:latin typeface="Open Sans"/>
                  <a:ea typeface="Open Sans"/>
                  <a:cs typeface="Open Sans"/>
                  <a:sym typeface="Open Sans"/>
                </a:rPr>
                <a:t>bone marrow Bx</a:t>
              </a:r>
              <a:r>
                <a:rPr lang="en" sz="1100" b="0">
                  <a:solidFill>
                    <a:schemeClr val="dk2"/>
                  </a:solidFill>
                  <a:latin typeface="Open Sans"/>
                  <a:ea typeface="Open Sans"/>
                  <a:cs typeface="Open Sans"/>
                  <a:sym typeface="Open Sans"/>
                </a:rPr>
                <a:t> to confirm SLL still in remission</a:t>
              </a:r>
              <a:endParaRPr sz="1100" b="0">
                <a:solidFill>
                  <a:schemeClr val="dk2"/>
                </a:solidFill>
                <a:latin typeface="Open Sans"/>
                <a:ea typeface="Open Sans"/>
                <a:cs typeface="Open Sans"/>
                <a:sym typeface="Open Sans"/>
              </a:endParaRPr>
            </a:p>
            <a:p>
              <a:pPr marL="457200" lvl="0" indent="-298450" algn="l" rtl="0">
                <a:spcBef>
                  <a:spcPts val="750"/>
                </a:spcBef>
                <a:spcAft>
                  <a:spcPts val="0"/>
                </a:spcAft>
                <a:buClr>
                  <a:schemeClr val="dk2"/>
                </a:buClr>
                <a:buSzPts val="1100"/>
                <a:buFont typeface="Open Sans"/>
                <a:buChar char="●"/>
              </a:pPr>
              <a:r>
                <a:rPr lang="en" sz="1100" b="0">
                  <a:solidFill>
                    <a:schemeClr val="dk2"/>
                  </a:solidFill>
                  <a:latin typeface="Open Sans"/>
                  <a:ea typeface="Open Sans"/>
                  <a:cs typeface="Open Sans"/>
                  <a:sym typeface="Open Sans"/>
                </a:rPr>
                <a:t>Results </a:t>
              </a:r>
              <a:r>
                <a:rPr lang="en" sz="1100" b="1">
                  <a:solidFill>
                    <a:schemeClr val="dk2"/>
                  </a:solidFill>
                  <a:latin typeface="Open Sans"/>
                  <a:ea typeface="Open Sans"/>
                  <a:cs typeface="Open Sans"/>
                  <a:sym typeface="Open Sans"/>
                </a:rPr>
                <a:t>still pending</a:t>
              </a:r>
              <a:endParaRPr sz="1100" b="1">
                <a:solidFill>
                  <a:schemeClr val="dk2"/>
                </a:solidFill>
                <a:latin typeface="Open Sans"/>
                <a:ea typeface="Open Sans"/>
                <a:cs typeface="Open Sans"/>
                <a:sym typeface="Open Sans"/>
              </a:endParaRPr>
            </a:p>
          </p:txBody>
        </p:sp>
      </p:grpSp>
      <p:grpSp>
        <p:nvGrpSpPr>
          <p:cNvPr id="2261" name="Google Shape;2261;p154"/>
          <p:cNvGrpSpPr/>
          <p:nvPr/>
        </p:nvGrpSpPr>
        <p:grpSpPr>
          <a:xfrm>
            <a:off x="3333750" y="1714500"/>
            <a:ext cx="2476500" cy="2571600"/>
            <a:chOff x="3333750" y="1714500"/>
            <a:chExt cx="2476500" cy="2571600"/>
          </a:xfrm>
        </p:grpSpPr>
        <p:sp>
          <p:nvSpPr>
            <p:cNvPr id="2262" name="Google Shape;2262;p154"/>
            <p:cNvSpPr/>
            <p:nvPr/>
          </p:nvSpPr>
          <p:spPr>
            <a:xfrm>
              <a:off x="3333750" y="1714500"/>
              <a:ext cx="2476500" cy="2064300"/>
            </a:xfrm>
            <a:prstGeom prst="roundRect">
              <a:avLst>
                <a:gd name="adj" fmla="val 3076"/>
              </a:avLst>
            </a:prstGeom>
            <a:solidFill>
              <a:srgbClr val="F0E6F5"/>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63" name="Google Shape;2263;p154"/>
            <p:cNvSpPr txBox="1"/>
            <p:nvPr/>
          </p:nvSpPr>
          <p:spPr>
            <a:xfrm>
              <a:off x="3476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b="1">
                  <a:solidFill>
                    <a:srgbClr val="6B3FA0"/>
                  </a:solidFill>
                  <a:latin typeface="Raleway"/>
                  <a:ea typeface="Raleway"/>
                  <a:cs typeface="Raleway"/>
                  <a:sym typeface="Raleway"/>
                </a:rPr>
                <a:t>Dermatology</a:t>
              </a:r>
              <a:endParaRPr sz="1400" b="1">
                <a:solidFill>
                  <a:srgbClr val="6B3FA0"/>
                </a:solidFill>
                <a:latin typeface="Raleway"/>
                <a:ea typeface="Raleway"/>
                <a:cs typeface="Raleway"/>
                <a:sym typeface="Raleway"/>
              </a:endParaRPr>
            </a:p>
          </p:txBody>
        </p:sp>
        <p:sp>
          <p:nvSpPr>
            <p:cNvPr id="2264" name="Google Shape;2264;p154"/>
            <p:cNvSpPr txBox="1"/>
            <p:nvPr/>
          </p:nvSpPr>
          <p:spPr>
            <a:xfrm>
              <a:off x="3476625" y="2286000"/>
              <a:ext cx="2190900" cy="2000100"/>
            </a:xfrm>
            <a:prstGeom prst="rect">
              <a:avLst/>
            </a:prstGeom>
            <a:noFill/>
            <a:ln>
              <a:noFill/>
            </a:ln>
          </p:spPr>
          <p:txBody>
            <a:bodyPr spcFirstLastPara="1" wrap="square" lIns="0" tIns="0" rIns="0" bIns="0" anchor="t" anchorCtr="0">
              <a:noAutofit/>
            </a:bodyPr>
            <a:lstStyle/>
            <a:p>
              <a:pPr marL="457200" lvl="0" indent="-298450" algn="l" rtl="0">
                <a:spcBef>
                  <a:spcPts val="0"/>
                </a:spcBef>
                <a:spcAft>
                  <a:spcPts val="0"/>
                </a:spcAft>
                <a:buClr>
                  <a:srgbClr val="1A1A1A"/>
                </a:buClr>
                <a:buSzPts val="1100"/>
                <a:buFont typeface="Open Sans"/>
                <a:buChar char="●"/>
              </a:pPr>
              <a:r>
                <a:rPr lang="en" sz="1100" b="0">
                  <a:solidFill>
                    <a:srgbClr val="1A1A1A"/>
                  </a:solidFill>
                  <a:latin typeface="Open Sans"/>
                  <a:ea typeface="Open Sans"/>
                  <a:cs typeface="Open Sans"/>
                  <a:sym typeface="Open Sans"/>
                </a:rPr>
                <a:t>Felt to be </a:t>
              </a:r>
              <a:r>
                <a:rPr lang="en" sz="1100" b="1">
                  <a:solidFill>
                    <a:srgbClr val="1A1A1A"/>
                  </a:solidFill>
                  <a:latin typeface="Open Sans"/>
                  <a:ea typeface="Open Sans"/>
                  <a:cs typeface="Open Sans"/>
                  <a:sym typeface="Open Sans"/>
                </a:rPr>
                <a:t>eosinophilic dermatosis </a:t>
              </a:r>
              <a:r>
                <a:rPr lang="en" sz="1100" b="1">
                  <a:solidFill>
                    <a:srgbClr val="8E44AD"/>
                  </a:solidFill>
                  <a:latin typeface="Open Sans"/>
                  <a:ea typeface="Open Sans"/>
                  <a:cs typeface="Open Sans"/>
                  <a:sym typeface="Open Sans"/>
                </a:rPr>
                <a:t>of hematologic malignancy</a:t>
              </a:r>
              <a:endParaRPr sz="1100" b="1">
                <a:solidFill>
                  <a:srgbClr val="8E44AD"/>
                </a:solidFill>
                <a:latin typeface="Open Sans"/>
                <a:ea typeface="Open Sans"/>
                <a:cs typeface="Open Sans"/>
                <a:sym typeface="Open Sans"/>
              </a:endParaRPr>
            </a:p>
            <a:p>
              <a:pPr marL="457200" lvl="0" indent="-298450" algn="l" rtl="0">
                <a:spcBef>
                  <a:spcPts val="750"/>
                </a:spcBef>
                <a:spcAft>
                  <a:spcPts val="0"/>
                </a:spcAft>
                <a:buClr>
                  <a:srgbClr val="1A1A1A"/>
                </a:buClr>
                <a:buSzPts val="1100"/>
                <a:buFont typeface="Open Sans"/>
                <a:buChar char="●"/>
              </a:pPr>
              <a:r>
                <a:rPr lang="en" sz="1100" b="1">
                  <a:solidFill>
                    <a:srgbClr val="1A1A1A"/>
                  </a:solidFill>
                  <a:latin typeface="Open Sans"/>
                  <a:ea typeface="Open Sans"/>
                  <a:cs typeface="Open Sans"/>
                  <a:sym typeface="Open Sans"/>
                </a:rPr>
                <a:t>Gets punch Bx</a:t>
              </a:r>
              <a:r>
                <a:rPr lang="en" sz="1100" b="0">
                  <a:solidFill>
                    <a:srgbClr val="1A1A1A"/>
                  </a:solidFill>
                  <a:latin typeface="Open Sans"/>
                  <a:ea typeface="Open Sans"/>
                  <a:cs typeface="Open Sans"/>
                  <a:sym typeface="Open Sans"/>
                </a:rPr>
                <a:t> </a:t>
              </a:r>
              <a:endParaRPr sz="1100" b="0">
                <a:solidFill>
                  <a:srgbClr val="1A1A1A"/>
                </a:solidFill>
                <a:latin typeface="Open Sans"/>
                <a:ea typeface="Open Sans"/>
                <a:cs typeface="Open Sans"/>
                <a:sym typeface="Open Sans"/>
              </a:endParaRPr>
            </a:p>
            <a:p>
              <a:pPr marL="914400" lvl="1" indent="-317500" algn="l" rtl="0">
                <a:spcBef>
                  <a:spcPts val="0"/>
                </a:spcBef>
                <a:spcAft>
                  <a:spcPts val="0"/>
                </a:spcAft>
                <a:buClr>
                  <a:srgbClr val="1A1A1A"/>
                </a:buClr>
                <a:buSzPts val="1400"/>
                <a:buChar char="○"/>
              </a:pPr>
              <a:r>
                <a:rPr lang="en" sz="1100">
                  <a:solidFill>
                    <a:srgbClr val="1A1A1A"/>
                  </a:solidFill>
                  <a:latin typeface="Open Sans"/>
                  <a:ea typeface="Open Sans"/>
                  <a:cs typeface="Open Sans"/>
                  <a:sym typeface="Open Sans"/>
                </a:rPr>
                <a:t>C</a:t>
              </a:r>
              <a:r>
                <a:rPr lang="en" sz="1100" b="0">
                  <a:solidFill>
                    <a:srgbClr val="1A1A1A"/>
                  </a:solidFill>
                  <a:latin typeface="Open Sans"/>
                  <a:ea typeface="Open Sans"/>
                  <a:cs typeface="Open Sans"/>
                  <a:sym typeface="Open Sans"/>
                </a:rPr>
                <a:t>onfirms the Dx</a:t>
              </a:r>
              <a:endParaRPr sz="1100" b="0">
                <a:solidFill>
                  <a:srgbClr val="1A1A1A"/>
                </a:solidFill>
                <a:latin typeface="Open Sans"/>
                <a:ea typeface="Open Sans"/>
                <a:cs typeface="Open Sans"/>
                <a:sym typeface="Open Sans"/>
              </a:endParaRPr>
            </a:p>
            <a:p>
              <a:pPr marL="914400" lvl="1" indent="-298450" algn="l" rtl="0">
                <a:spcBef>
                  <a:spcPts val="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Might get Dupixent</a:t>
              </a:r>
              <a:endParaRPr sz="1100">
                <a:solidFill>
                  <a:srgbClr val="1A1A1A"/>
                </a:solidFill>
                <a:latin typeface="Open Sans"/>
                <a:ea typeface="Open Sans"/>
                <a:cs typeface="Open Sans"/>
                <a:sym typeface="Open Sans"/>
              </a:endParaRPr>
            </a:p>
          </p:txBody>
        </p:sp>
      </p:grpSp>
      <p:grpSp>
        <p:nvGrpSpPr>
          <p:cNvPr id="2265" name="Google Shape;2265;p154"/>
          <p:cNvGrpSpPr/>
          <p:nvPr/>
        </p:nvGrpSpPr>
        <p:grpSpPr>
          <a:xfrm>
            <a:off x="6000750" y="1714500"/>
            <a:ext cx="2476500" cy="2571600"/>
            <a:chOff x="6000750" y="1714500"/>
            <a:chExt cx="2476500" cy="2571600"/>
          </a:xfrm>
        </p:grpSpPr>
        <p:sp>
          <p:nvSpPr>
            <p:cNvPr id="2266" name="Google Shape;2266;p154"/>
            <p:cNvSpPr/>
            <p:nvPr/>
          </p:nvSpPr>
          <p:spPr>
            <a:xfrm>
              <a:off x="6000750" y="1714500"/>
              <a:ext cx="2476500" cy="2079300"/>
            </a:xfrm>
            <a:prstGeom prst="roundRect">
              <a:avLst>
                <a:gd name="adj" fmla="val 3076"/>
              </a:avLst>
            </a:prstGeom>
            <a:solidFill>
              <a:srgbClr val="DCF1E4"/>
            </a:solidFill>
            <a:ln w="9525" cap="flat" cmpd="sng">
              <a:solidFill>
                <a:srgbClr val="E9EDEE"/>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67" name="Google Shape;2267;p154"/>
            <p:cNvSpPr txBox="1"/>
            <p:nvPr/>
          </p:nvSpPr>
          <p:spPr>
            <a:xfrm>
              <a:off x="6143625" y="1857375"/>
              <a:ext cx="21909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b="1">
                  <a:solidFill>
                    <a:srgbClr val="356635"/>
                  </a:solidFill>
                  <a:latin typeface="Raleway"/>
                  <a:ea typeface="Raleway"/>
                  <a:cs typeface="Raleway"/>
                  <a:sym typeface="Raleway"/>
                </a:rPr>
                <a:t>Infectious Diseases</a:t>
              </a:r>
              <a:endParaRPr sz="1400" b="1">
                <a:solidFill>
                  <a:srgbClr val="356635"/>
                </a:solidFill>
                <a:latin typeface="Raleway"/>
                <a:ea typeface="Raleway"/>
                <a:cs typeface="Raleway"/>
                <a:sym typeface="Raleway"/>
              </a:endParaRPr>
            </a:p>
          </p:txBody>
        </p:sp>
        <p:sp>
          <p:nvSpPr>
            <p:cNvPr id="2268" name="Google Shape;2268;p154"/>
            <p:cNvSpPr txBox="1"/>
            <p:nvPr/>
          </p:nvSpPr>
          <p:spPr>
            <a:xfrm>
              <a:off x="6143625" y="2286000"/>
              <a:ext cx="2190900" cy="2000100"/>
            </a:xfrm>
            <a:prstGeom prst="rect">
              <a:avLst/>
            </a:prstGeom>
            <a:noFill/>
            <a:ln>
              <a:noFill/>
            </a:ln>
          </p:spPr>
          <p:txBody>
            <a:bodyPr spcFirstLastPara="1" wrap="square" lIns="0" tIns="0" rIns="0" bIns="0" anchor="t" anchorCtr="0">
              <a:noAutofit/>
            </a:bodyPr>
            <a:lstStyle/>
            <a:p>
              <a:pPr marL="457200" lvl="0" indent="-298450" algn="l" rtl="0">
                <a:spcBef>
                  <a:spcPts val="0"/>
                </a:spcBef>
                <a:spcAft>
                  <a:spcPts val="0"/>
                </a:spcAft>
                <a:buClr>
                  <a:srgbClr val="595959"/>
                </a:buClr>
                <a:buSzPts val="1100"/>
                <a:buFont typeface="Open Sans"/>
                <a:buChar char="●"/>
              </a:pPr>
              <a:r>
                <a:rPr lang="en" sz="1100" b="1">
                  <a:solidFill>
                    <a:srgbClr val="595959"/>
                  </a:solidFill>
                  <a:latin typeface="Open Sans"/>
                  <a:ea typeface="Open Sans"/>
                  <a:cs typeface="Open Sans"/>
                  <a:sym typeface="Open Sans"/>
                </a:rPr>
                <a:t>Do </a:t>
              </a:r>
              <a:r>
                <a:rPr lang="en" sz="1100" b="1" u="sng">
                  <a:solidFill>
                    <a:srgbClr val="595959"/>
                  </a:solidFill>
                  <a:latin typeface="Open Sans"/>
                  <a:ea typeface="Open Sans"/>
                  <a:cs typeface="Open Sans"/>
                  <a:sym typeface="Open Sans"/>
                </a:rPr>
                <a:t>not</a:t>
              </a:r>
              <a:r>
                <a:rPr lang="en" sz="1100" b="0">
                  <a:solidFill>
                    <a:srgbClr val="595959"/>
                  </a:solidFill>
                  <a:latin typeface="Open Sans"/>
                  <a:ea typeface="Open Sans"/>
                  <a:cs typeface="Open Sans"/>
                  <a:sym typeface="Open Sans"/>
                </a:rPr>
                <a:t> think it is infectious</a:t>
              </a:r>
              <a:endParaRPr sz="1100" b="0">
                <a:solidFill>
                  <a:srgbClr val="595959"/>
                </a:solidFill>
                <a:latin typeface="Open Sans"/>
                <a:ea typeface="Open Sans"/>
                <a:cs typeface="Open Sans"/>
                <a:sym typeface="Open Sans"/>
              </a:endParaRPr>
            </a:p>
            <a:p>
              <a:pPr marL="457200" lvl="0" indent="-298450" algn="l" rtl="0">
                <a:spcBef>
                  <a:spcPts val="600"/>
                </a:spcBef>
                <a:spcAft>
                  <a:spcPts val="0"/>
                </a:spcAft>
                <a:buClr>
                  <a:srgbClr val="595959"/>
                </a:buClr>
                <a:buSzPts val="1100"/>
                <a:buFont typeface="Open Sans"/>
                <a:buChar char="●"/>
              </a:pPr>
              <a:r>
                <a:rPr lang="en" sz="1100" b="0">
                  <a:solidFill>
                    <a:srgbClr val="595959"/>
                  </a:solidFill>
                  <a:latin typeface="Open Sans"/>
                  <a:ea typeface="Open Sans"/>
                  <a:cs typeface="Open Sans"/>
                  <a:sym typeface="Open Sans"/>
                </a:rPr>
                <a:t>Order </a:t>
              </a:r>
              <a:r>
                <a:rPr lang="en" sz="1100" b="1">
                  <a:solidFill>
                    <a:srgbClr val="356635"/>
                  </a:solidFill>
                  <a:latin typeface="Open Sans"/>
                  <a:ea typeface="Open Sans"/>
                  <a:cs typeface="Open Sans"/>
                  <a:sym typeface="Open Sans"/>
                </a:rPr>
                <a:t>histoplasmosis &amp; toxocara</a:t>
              </a:r>
              <a:r>
                <a:rPr lang="en" sz="1100" b="0">
                  <a:solidFill>
                    <a:srgbClr val="595959"/>
                  </a:solidFill>
                  <a:latin typeface="Open Sans"/>
                  <a:ea typeface="Open Sans"/>
                  <a:cs typeface="Open Sans"/>
                  <a:sym typeface="Open Sans"/>
                </a:rPr>
                <a:t> </a:t>
              </a:r>
              <a:r>
                <a:rPr lang="en" sz="1100">
                  <a:solidFill>
                    <a:srgbClr val="595959"/>
                  </a:solidFill>
                  <a:latin typeface="Open Sans"/>
                  <a:ea typeface="Open Sans"/>
                  <a:cs typeface="Open Sans"/>
                  <a:sym typeface="Open Sans"/>
                </a:rPr>
                <a:t>(</a:t>
              </a:r>
              <a:r>
                <a:rPr lang="en" sz="1100" b="0">
                  <a:solidFill>
                    <a:srgbClr val="595959"/>
                  </a:solidFill>
                  <a:latin typeface="Open Sans"/>
                  <a:ea typeface="Open Sans"/>
                  <a:cs typeface="Open Sans"/>
                  <a:sym typeface="Open Sans"/>
                </a:rPr>
                <a:t>negative)</a:t>
              </a:r>
              <a:endParaRPr sz="1100" b="0">
                <a:solidFill>
                  <a:srgbClr val="595959"/>
                </a:solidFill>
                <a:latin typeface="Open Sans"/>
                <a:ea typeface="Open Sans"/>
                <a:cs typeface="Open Sans"/>
                <a:sym typeface="Open Sans"/>
              </a:endParaRPr>
            </a:p>
            <a:p>
              <a:pPr marL="457200" lvl="0" indent="-298450" algn="l" rtl="0">
                <a:spcBef>
                  <a:spcPts val="600"/>
                </a:spcBef>
                <a:spcAft>
                  <a:spcPts val="0"/>
                </a:spcAft>
                <a:buClr>
                  <a:srgbClr val="595959"/>
                </a:buClr>
                <a:buSzPts val="1100"/>
                <a:buFont typeface="Open Sans"/>
                <a:buChar char="●"/>
              </a:pPr>
              <a:r>
                <a:rPr lang="en" sz="1100" b="0">
                  <a:solidFill>
                    <a:srgbClr val="595959"/>
                  </a:solidFill>
                  <a:latin typeface="Open Sans"/>
                  <a:ea typeface="Open Sans"/>
                  <a:cs typeface="Open Sans"/>
                  <a:sym typeface="Open Sans"/>
                </a:rPr>
                <a:t>Plan to </a:t>
              </a:r>
              <a:r>
                <a:rPr lang="en" sz="1100" b="1">
                  <a:solidFill>
                    <a:srgbClr val="595959"/>
                  </a:solidFill>
                  <a:latin typeface="Open Sans"/>
                  <a:ea typeface="Open Sans"/>
                  <a:cs typeface="Open Sans"/>
                  <a:sym typeface="Open Sans"/>
                </a:rPr>
                <a:t>use </a:t>
              </a:r>
              <a:r>
                <a:rPr lang="en" sz="1100" b="1">
                  <a:solidFill>
                    <a:srgbClr val="ED4840"/>
                  </a:solidFill>
                  <a:latin typeface="Open Sans"/>
                  <a:ea typeface="Open Sans"/>
                  <a:cs typeface="Open Sans"/>
                  <a:sym typeface="Open Sans"/>
                </a:rPr>
                <a:t>PET/CT to guide duration</a:t>
              </a:r>
              <a:r>
                <a:rPr lang="en" sz="1100" b="0">
                  <a:solidFill>
                    <a:srgbClr val="595959"/>
                  </a:solidFill>
                  <a:latin typeface="Open Sans"/>
                  <a:ea typeface="Open Sans"/>
                  <a:cs typeface="Open Sans"/>
                  <a:sym typeface="Open Sans"/>
                </a:rPr>
                <a:t> of the doxy</a:t>
              </a:r>
              <a:endParaRPr sz="1100" b="0">
                <a:solidFill>
                  <a:srgbClr val="595959"/>
                </a:solidFill>
                <a:latin typeface="Open Sans"/>
                <a:ea typeface="Open Sans"/>
                <a:cs typeface="Open Sans"/>
                <a:sym typeface="Open Sans"/>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155"/>
          <p:cNvSpPr txBox="1"/>
          <p:nvPr/>
        </p:nvSpPr>
        <p:spPr>
          <a:xfrm>
            <a:off x="5681275" y="3837950"/>
            <a:ext cx="2279700" cy="5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Links to article discussed here</a:t>
            </a:r>
            <a:endParaRPr sz="1200" b="1">
              <a:solidFill>
                <a:schemeClr val="lt1"/>
              </a:solidFill>
              <a:latin typeface="Open Sans"/>
              <a:ea typeface="Open Sans"/>
              <a:cs typeface="Open Sans"/>
              <a:sym typeface="Open Sans"/>
            </a:endParaRPr>
          </a:p>
        </p:txBody>
      </p:sp>
      <p:pic>
        <p:nvPicPr>
          <p:cNvPr id="2274" name="Google Shape;2274;p155" title="qr-cod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94024" y="1344850"/>
            <a:ext cx="2279701" cy="2287525"/>
          </a:xfrm>
          <a:prstGeom prst="rect">
            <a:avLst/>
          </a:prstGeom>
          <a:noFill/>
          <a:ln>
            <a:noFill/>
          </a:ln>
        </p:spPr>
      </p:pic>
      <p:sp>
        <p:nvSpPr>
          <p:cNvPr id="2275" name="Google Shape;2275;p155"/>
          <p:cNvSpPr txBox="1">
            <a:spLocks noGrp="1"/>
          </p:cNvSpPr>
          <p:nvPr>
            <p:ph type="title"/>
          </p:nvPr>
        </p:nvSpPr>
        <p:spPr>
          <a:xfrm>
            <a:off x="734500" y="1030488"/>
            <a:ext cx="3300900" cy="1687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Alpha-Gal after bioprosthetic valve</a:t>
            </a:r>
            <a:endParaRPr/>
          </a:p>
        </p:txBody>
      </p:sp>
      <p:sp>
        <p:nvSpPr>
          <p:cNvPr id="2276" name="Google Shape;2276;p155"/>
          <p:cNvSpPr txBox="1">
            <a:spLocks noGrp="1"/>
          </p:cNvSpPr>
          <p:nvPr>
            <p:ph type="subTitle" idx="4294967295"/>
          </p:nvPr>
        </p:nvSpPr>
        <p:spPr>
          <a:xfrm>
            <a:off x="779150" y="2873379"/>
            <a:ext cx="3300900" cy="9645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sz="1500">
                <a:solidFill>
                  <a:schemeClr val="lt1"/>
                </a:solidFill>
              </a:rPr>
              <a:t>Not that the patient had this, but great idea from OSH infectious disease team</a:t>
            </a:r>
            <a:endParaRPr sz="1500">
              <a:solidFill>
                <a:schemeClr val="lt1"/>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280"/>
        <p:cNvGrpSpPr/>
        <p:nvPr/>
      </p:nvGrpSpPr>
      <p:grpSpPr>
        <a:xfrm>
          <a:off x="0" y="0"/>
          <a:ext cx="0" cy="0"/>
          <a:chOff x="0" y="0"/>
          <a:chExt cx="0" cy="0"/>
        </a:xfrm>
      </p:grpSpPr>
      <p:sp>
        <p:nvSpPr>
          <p:cNvPr id="2281" name="Google Shape;2281;p156"/>
          <p:cNvSpPr/>
          <p:nvPr/>
        </p:nvSpPr>
        <p:spPr>
          <a:xfrm>
            <a:off x="0" y="0"/>
            <a:ext cx="9144000" cy="487800"/>
          </a:xfrm>
          <a:prstGeom prst="rect">
            <a:avLst/>
          </a:prstGeom>
          <a:solidFill>
            <a:srgbClr val="E9EDE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282" name="Google Shape;2282;p156"/>
          <p:cNvGrpSpPr/>
          <p:nvPr/>
        </p:nvGrpSpPr>
        <p:grpSpPr>
          <a:xfrm>
            <a:off x="-1796978" y="-1350690"/>
            <a:ext cx="3373133" cy="2587772"/>
            <a:chOff x="830390" y="1191178"/>
            <a:chExt cx="4814635" cy="1423025"/>
          </a:xfrm>
        </p:grpSpPr>
        <p:sp>
          <p:nvSpPr>
            <p:cNvPr id="2283" name="Google Shape;2283;p15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5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56"/>
            <p:cNvSpPr/>
            <p:nvPr/>
          </p:nvSpPr>
          <p:spPr>
            <a:xfrm rot="-5400000">
              <a:off x="1366793" y="1027688"/>
              <a:ext cx="45900" cy="372900"/>
            </a:xfrm>
            <a:prstGeom prst="rect">
              <a:avLst/>
            </a:prstGeom>
            <a:solidFill>
              <a:srgbClr val="EB560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86" name="Google Shape;2286;p156"/>
            <p:cNvSpPr/>
            <p:nvPr/>
          </p:nvSpPr>
          <p:spPr>
            <a:xfrm rot="-5400000">
              <a:off x="995390" y="1026178"/>
              <a:ext cx="45900" cy="375900"/>
            </a:xfrm>
            <a:prstGeom prst="rect">
              <a:avLst/>
            </a:prstGeom>
            <a:solidFill>
              <a:srgbClr val="1A998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sp>
        <p:nvSpPr>
          <p:cNvPr id="2287" name="Google Shape;2287;p156"/>
          <p:cNvSpPr txBox="1">
            <a:spLocks noGrp="1"/>
          </p:cNvSpPr>
          <p:nvPr>
            <p:ph type="title"/>
          </p:nvPr>
        </p:nvSpPr>
        <p:spPr>
          <a:xfrm>
            <a:off x="729450" y="632850"/>
            <a:ext cx="7688700" cy="535200"/>
          </a:xfrm>
          <a:prstGeom prst="rect">
            <a:avLst/>
          </a:prstGeom>
          <a:solidFill>
            <a:srgbClr val="000000">
              <a:alpha val="0"/>
            </a:srgbClr>
          </a:solid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170" b="1">
                <a:solidFill>
                  <a:srgbClr val="1A1A1A"/>
                </a:solidFill>
                <a:latin typeface="Raleway"/>
                <a:ea typeface="Raleway"/>
                <a:cs typeface="Raleway"/>
                <a:sym typeface="Raleway"/>
              </a:rPr>
              <a:t>Alpha-gal &amp; </a:t>
            </a:r>
            <a:r>
              <a:rPr lang="en" sz="2170">
                <a:solidFill>
                  <a:srgbClr val="1A1A1A"/>
                </a:solidFill>
                <a:latin typeface="Raleway"/>
                <a:ea typeface="Raleway"/>
                <a:cs typeface="Raleway"/>
                <a:sym typeface="Raleway"/>
              </a:rPr>
              <a:t>b</a:t>
            </a:r>
            <a:r>
              <a:rPr lang="en" sz="2170" b="1">
                <a:solidFill>
                  <a:srgbClr val="1A1A1A"/>
                </a:solidFill>
                <a:latin typeface="Raleway"/>
                <a:ea typeface="Raleway"/>
                <a:cs typeface="Raleway"/>
                <a:sym typeface="Raleway"/>
              </a:rPr>
              <a:t>ioprosthetic </a:t>
            </a:r>
            <a:r>
              <a:rPr lang="en" sz="2170">
                <a:solidFill>
                  <a:srgbClr val="1A1A1A"/>
                </a:solidFill>
                <a:latin typeface="Raleway"/>
                <a:ea typeface="Raleway"/>
                <a:cs typeface="Raleway"/>
                <a:sym typeface="Raleway"/>
              </a:rPr>
              <a:t>v</a:t>
            </a:r>
            <a:r>
              <a:rPr lang="en" sz="2170" b="1">
                <a:solidFill>
                  <a:srgbClr val="1A1A1A"/>
                </a:solidFill>
                <a:latin typeface="Raleway"/>
                <a:ea typeface="Raleway"/>
                <a:cs typeface="Raleway"/>
                <a:sym typeface="Raleway"/>
              </a:rPr>
              <a:t>alves [</a:t>
            </a:r>
            <a:r>
              <a:rPr lang="en" sz="2170" b="1">
                <a:solidFill>
                  <a:schemeClr val="hlink"/>
                </a:solidFill>
                <a:uFill>
                  <a:noFill/>
                </a:uFill>
                <a:latin typeface="Raleway"/>
                <a:ea typeface="Raleway"/>
                <a:cs typeface="Raleway"/>
                <a:sym typeface="Raleway"/>
                <a:hlinkClick r:id="rId4"/>
              </a:rPr>
              <a:t>7</a:t>
            </a:r>
            <a:r>
              <a:rPr lang="en" sz="2170" b="1">
                <a:solidFill>
                  <a:srgbClr val="1A1A1A"/>
                </a:solidFill>
                <a:latin typeface="Raleway"/>
                <a:ea typeface="Raleway"/>
                <a:cs typeface="Raleway"/>
                <a:sym typeface="Raleway"/>
              </a:rPr>
              <a:t>]</a:t>
            </a:r>
            <a:endParaRPr sz="2170" b="1">
              <a:solidFill>
                <a:srgbClr val="1A1A1A"/>
              </a:solidFill>
              <a:latin typeface="Raleway"/>
              <a:ea typeface="Raleway"/>
              <a:cs typeface="Raleway"/>
              <a:sym typeface="Raleway"/>
            </a:endParaRPr>
          </a:p>
        </p:txBody>
      </p:sp>
      <p:grpSp>
        <p:nvGrpSpPr>
          <p:cNvPr id="2288" name="Google Shape;2288;p156"/>
          <p:cNvGrpSpPr/>
          <p:nvPr/>
        </p:nvGrpSpPr>
        <p:grpSpPr>
          <a:xfrm>
            <a:off x="723900" y="1390650"/>
            <a:ext cx="3619500" cy="1714500"/>
            <a:chOff x="723900" y="1390650"/>
            <a:chExt cx="3619500" cy="1714500"/>
          </a:xfrm>
        </p:grpSpPr>
        <p:sp>
          <p:nvSpPr>
            <p:cNvPr id="2289" name="Google Shape;2289;p156"/>
            <p:cNvSpPr/>
            <p:nvPr/>
          </p:nvSpPr>
          <p:spPr>
            <a:xfrm>
              <a:off x="723900" y="1390650"/>
              <a:ext cx="3619500" cy="1714500"/>
            </a:xfrm>
            <a:prstGeom prst="roundRect">
              <a:avLst>
                <a:gd name="adj" fmla="val 44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90" name="Google Shape;2290;p156"/>
            <p:cNvSpPr txBox="1"/>
            <p:nvPr/>
          </p:nvSpPr>
          <p:spPr>
            <a:xfrm>
              <a:off x="857250" y="1524000"/>
              <a:ext cx="3352800" cy="144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ED4840"/>
                  </a:solidFill>
                  <a:latin typeface="Open Sans"/>
                  <a:ea typeface="Open Sans"/>
                  <a:cs typeface="Open Sans"/>
                  <a:sym typeface="Open Sans"/>
                </a:rPr>
                <a:t>Mechanism of complication</a:t>
              </a:r>
              <a:endParaRPr sz="1100" b="1">
                <a:solidFill>
                  <a:srgbClr val="ED4840"/>
                </a:solidFill>
                <a:latin typeface="Open Sans"/>
                <a:ea typeface="Open Sans"/>
                <a:cs typeface="Open Sans"/>
                <a:sym typeface="Open Sans"/>
              </a:endParaRPr>
            </a:p>
            <a:p>
              <a:pPr marL="0" lvl="0" indent="0" algn="l" rtl="0">
                <a:spcBef>
                  <a:spcPts val="600"/>
                </a:spcBef>
                <a:spcAft>
                  <a:spcPts val="0"/>
                </a:spcAft>
                <a:buNone/>
              </a:pPr>
              <a:r>
                <a:rPr lang="en" sz="1100">
                  <a:solidFill>
                    <a:srgbClr val="1A1A1A"/>
                  </a:solidFill>
                  <a:latin typeface="Open Sans"/>
                  <a:ea typeface="Open Sans"/>
                  <a:cs typeface="Open Sans"/>
                  <a:sym typeface="Open Sans"/>
                </a:rPr>
                <a:t>Presence of alpha-gal epitopes in bovine and porcine bioprosthetic valves</a:t>
              </a:r>
              <a:endParaRPr sz="1100">
                <a:solidFill>
                  <a:srgbClr val="1A1A1A"/>
                </a:solidFill>
                <a:latin typeface="Open Sans"/>
                <a:ea typeface="Open Sans"/>
                <a:cs typeface="Open Sans"/>
                <a:sym typeface="Open Sans"/>
              </a:endParaRPr>
            </a:p>
            <a:p>
              <a:pPr marL="0" lvl="0" indent="0" algn="l" rtl="0">
                <a:spcBef>
                  <a:spcPts val="600"/>
                </a:spcBef>
                <a:spcAft>
                  <a:spcPts val="0"/>
                </a:spcAft>
                <a:buNone/>
              </a:pPr>
              <a:r>
                <a:rPr lang="en" sz="1100" b="0">
                  <a:solidFill>
                    <a:srgbClr val="1A1A1A"/>
                  </a:solidFill>
                  <a:latin typeface="Open Sans SemiBold"/>
                  <a:ea typeface="Open Sans SemiBold"/>
                  <a:cs typeface="Open Sans SemiBold"/>
                  <a:sym typeface="Open Sans SemiBold"/>
                </a:rPr>
                <a:t>Potential Responses:</a:t>
              </a:r>
              <a:endParaRPr sz="1100" b="0">
                <a:solidFill>
                  <a:srgbClr val="1A1A1A"/>
                </a:solidFill>
                <a:latin typeface="Open Sans SemiBold"/>
                <a:ea typeface="Open Sans SemiBold"/>
                <a:cs typeface="Open Sans SemiBold"/>
                <a:sym typeface="Open Sans SemiBold"/>
              </a:endParaRPr>
            </a:p>
            <a:p>
              <a:pPr marL="457200" lvl="0" indent="-298450" algn="l" rtl="0">
                <a:spcBef>
                  <a:spcPts val="30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Eosinophilic infiltration of valve tissue</a:t>
              </a:r>
              <a:endParaRPr sz="1100">
                <a:solidFill>
                  <a:srgbClr val="1A1A1A"/>
                </a:solidFill>
                <a:latin typeface="Open Sans"/>
                <a:ea typeface="Open Sans"/>
                <a:cs typeface="Open Sans"/>
                <a:sym typeface="Open Sans"/>
              </a:endParaRPr>
            </a:p>
            <a:p>
              <a:pPr marL="457200" lvl="0" indent="-298450" algn="l" rtl="0">
                <a:spcBef>
                  <a:spcPts val="30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Risk of systemic anaphylaxis</a:t>
              </a:r>
              <a:endParaRPr sz="1100">
                <a:solidFill>
                  <a:srgbClr val="1A1A1A"/>
                </a:solidFill>
                <a:latin typeface="Open Sans"/>
                <a:ea typeface="Open Sans"/>
                <a:cs typeface="Open Sans"/>
                <a:sym typeface="Open Sans"/>
              </a:endParaRPr>
            </a:p>
          </p:txBody>
        </p:sp>
      </p:grpSp>
      <p:grpSp>
        <p:nvGrpSpPr>
          <p:cNvPr id="2291" name="Google Shape;2291;p156"/>
          <p:cNvGrpSpPr/>
          <p:nvPr/>
        </p:nvGrpSpPr>
        <p:grpSpPr>
          <a:xfrm>
            <a:off x="4533900" y="1390650"/>
            <a:ext cx="3619500" cy="1714500"/>
            <a:chOff x="4533900" y="1390650"/>
            <a:chExt cx="3619500" cy="1714500"/>
          </a:xfrm>
        </p:grpSpPr>
        <p:sp>
          <p:nvSpPr>
            <p:cNvPr id="2292" name="Google Shape;2292;p156"/>
            <p:cNvSpPr/>
            <p:nvPr/>
          </p:nvSpPr>
          <p:spPr>
            <a:xfrm>
              <a:off x="4533900" y="1390650"/>
              <a:ext cx="3619500" cy="1714500"/>
            </a:xfrm>
            <a:prstGeom prst="roundRect">
              <a:avLst>
                <a:gd name="adj" fmla="val 4444"/>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293" name="Google Shape;2293;p156"/>
            <p:cNvSpPr txBox="1"/>
            <p:nvPr/>
          </p:nvSpPr>
          <p:spPr>
            <a:xfrm>
              <a:off x="4667250" y="1524000"/>
              <a:ext cx="3352800" cy="144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8E44AD"/>
                  </a:solidFill>
                  <a:latin typeface="Open Sans"/>
                  <a:ea typeface="Open Sans"/>
                  <a:cs typeface="Open Sans"/>
                  <a:sym typeface="Open Sans"/>
                </a:rPr>
                <a:t>Case report</a:t>
              </a:r>
              <a:endParaRPr sz="1100" b="1">
                <a:solidFill>
                  <a:srgbClr val="8E44AD"/>
                </a:solidFill>
                <a:latin typeface="Open Sans"/>
                <a:ea typeface="Open Sans"/>
                <a:cs typeface="Open Sans"/>
                <a:sym typeface="Open Sans"/>
              </a:endParaRPr>
            </a:p>
            <a:p>
              <a:pPr marL="0" lvl="0" indent="0" algn="l" rtl="0">
                <a:spcBef>
                  <a:spcPts val="600"/>
                </a:spcBef>
                <a:spcAft>
                  <a:spcPts val="0"/>
                </a:spcAft>
                <a:buNone/>
              </a:pPr>
              <a:r>
                <a:rPr lang="en" sz="1100">
                  <a:solidFill>
                    <a:srgbClr val="1A1A1A"/>
                  </a:solidFill>
                  <a:latin typeface="Open Sans"/>
                  <a:ea typeface="Open Sans"/>
                  <a:cs typeface="Open Sans"/>
                  <a:sym typeface="Open Sans"/>
                </a:rPr>
                <a:t>Patient tolerated pork but reacted to beef. Management included:</a:t>
              </a:r>
              <a:endParaRPr sz="1100">
                <a:solidFill>
                  <a:srgbClr val="1A1A1A"/>
                </a:solidFill>
                <a:latin typeface="Open Sans"/>
                <a:ea typeface="Open Sans"/>
                <a:cs typeface="Open Sans"/>
                <a:sym typeface="Open Sans"/>
              </a:endParaRPr>
            </a:p>
            <a:p>
              <a:pPr marL="457200" lvl="0" indent="-298450" algn="l" rtl="0">
                <a:spcBef>
                  <a:spcPts val="60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Pre-treatment with steroids</a:t>
              </a:r>
              <a:endParaRPr sz="1100">
                <a:solidFill>
                  <a:srgbClr val="1A1A1A"/>
                </a:solidFill>
                <a:latin typeface="Open Sans"/>
                <a:ea typeface="Open Sans"/>
                <a:cs typeface="Open Sans"/>
                <a:sym typeface="Open Sans"/>
              </a:endParaRPr>
            </a:p>
            <a:p>
              <a:pPr marL="457200" lvl="0" indent="-298450" algn="l" rtl="0">
                <a:spcBef>
                  <a:spcPts val="30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Montelukast &amp; Cetirizine</a:t>
              </a:r>
              <a:endParaRPr sz="1100">
                <a:solidFill>
                  <a:srgbClr val="1A1A1A"/>
                </a:solidFill>
                <a:latin typeface="Open Sans"/>
                <a:ea typeface="Open Sans"/>
                <a:cs typeface="Open Sans"/>
                <a:sym typeface="Open Sans"/>
              </a:endParaRPr>
            </a:p>
            <a:p>
              <a:pPr marL="457200" lvl="0" indent="-298450" algn="l" rtl="0">
                <a:spcBef>
                  <a:spcPts val="300"/>
                </a:spcBef>
                <a:spcAft>
                  <a:spcPts val="0"/>
                </a:spcAft>
                <a:buClr>
                  <a:srgbClr val="1A1A1A"/>
                </a:buClr>
                <a:buSzPts val="1100"/>
                <a:buFont typeface="Open Sans"/>
                <a:buChar char="●"/>
              </a:pPr>
              <a:r>
                <a:rPr lang="en" sz="1100">
                  <a:solidFill>
                    <a:srgbClr val="1A1A1A"/>
                  </a:solidFill>
                  <a:latin typeface="Open Sans"/>
                  <a:ea typeface="Open Sans"/>
                  <a:cs typeface="Open Sans"/>
                  <a:sym typeface="Open Sans"/>
                </a:rPr>
                <a:t>Diphenhydramine</a:t>
              </a:r>
              <a:endParaRPr sz="1100">
                <a:solidFill>
                  <a:srgbClr val="1A1A1A"/>
                </a:solidFill>
                <a:latin typeface="Open Sans"/>
                <a:ea typeface="Open Sans"/>
                <a:cs typeface="Open Sans"/>
                <a:sym typeface="Open Sans"/>
              </a:endParaRPr>
            </a:p>
          </p:txBody>
        </p:sp>
      </p:grpSp>
      <p:grpSp>
        <p:nvGrpSpPr>
          <p:cNvPr id="2294" name="Google Shape;2294;p156"/>
          <p:cNvGrpSpPr/>
          <p:nvPr/>
        </p:nvGrpSpPr>
        <p:grpSpPr>
          <a:xfrm>
            <a:off x="719138" y="3290888"/>
            <a:ext cx="7439100" cy="1057200"/>
            <a:chOff x="719138" y="3290888"/>
            <a:chExt cx="7439100" cy="1057200"/>
          </a:xfrm>
        </p:grpSpPr>
        <p:pic>
          <p:nvPicPr>
            <p:cNvPr id="2295" name="Google Shape;2295;p1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9138" y="3290888"/>
              <a:ext cx="7439100" cy="1057200"/>
            </a:xfrm>
            <a:prstGeom prst="rect">
              <a:avLst/>
            </a:prstGeom>
            <a:noFill/>
            <a:ln>
              <a:noFill/>
            </a:ln>
          </p:spPr>
        </p:pic>
        <p:sp>
          <p:nvSpPr>
            <p:cNvPr id="2296" name="Google Shape;2296;p156"/>
            <p:cNvSpPr txBox="1"/>
            <p:nvPr/>
          </p:nvSpPr>
          <p:spPr>
            <a:xfrm>
              <a:off x="857250" y="3429000"/>
              <a:ext cx="7162800" cy="781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200" b="1">
                  <a:solidFill>
                    <a:srgbClr val="1C3678"/>
                  </a:solidFill>
                  <a:latin typeface="Open Sans"/>
                  <a:ea typeface="Open Sans"/>
                  <a:cs typeface="Open Sans"/>
                  <a:sym typeface="Open Sans"/>
                </a:rPr>
                <a:t>Recommendation for "Challenge" Decision</a:t>
              </a:r>
              <a:endParaRPr sz="1200" b="1">
                <a:solidFill>
                  <a:srgbClr val="1C3678"/>
                </a:solidFill>
                <a:latin typeface="Open Sans"/>
                <a:ea typeface="Open Sans"/>
                <a:cs typeface="Open Sans"/>
                <a:sym typeface="Open Sans"/>
              </a:endParaRPr>
            </a:p>
            <a:p>
              <a:pPr marL="0" lvl="0" indent="0" algn="l" rtl="0">
                <a:spcBef>
                  <a:spcPts val="600"/>
                </a:spcBef>
                <a:spcAft>
                  <a:spcPts val="0"/>
                </a:spcAft>
                <a:buNone/>
              </a:pPr>
              <a:r>
                <a:rPr lang="en" sz="1200">
                  <a:solidFill>
                    <a:srgbClr val="1A1A1A"/>
                  </a:solidFill>
                  <a:latin typeface="Open Sans"/>
                  <a:ea typeface="Open Sans"/>
                  <a:cs typeface="Open Sans"/>
                  <a:sym typeface="Open Sans"/>
                </a:rPr>
                <a:t>Use an </a:t>
              </a:r>
              <a:r>
                <a:rPr lang="en" sz="1200" b="1">
                  <a:solidFill>
                    <a:srgbClr val="1A1A1A"/>
                  </a:solidFill>
                  <a:latin typeface="Open Sans"/>
                  <a:ea typeface="Open Sans"/>
                  <a:cs typeface="Open Sans"/>
                  <a:sym typeface="Open Sans"/>
                </a:rPr>
                <a:t>alpha-gal–specific IgE to total IgE ratio of 5%</a:t>
              </a:r>
              <a:r>
                <a:rPr lang="en" sz="1200">
                  <a:solidFill>
                    <a:srgbClr val="1A1A1A"/>
                  </a:solidFill>
                  <a:latin typeface="Open Sans"/>
                  <a:ea typeface="Open Sans"/>
                  <a:cs typeface="Open Sans"/>
                  <a:sym typeface="Open Sans"/>
                </a:rPr>
                <a:t> as a cutoff threshold to consider bioprosthetic valve challenge.</a:t>
              </a:r>
              <a:endParaRPr sz="1200">
                <a:solidFill>
                  <a:srgbClr val="1A1A1A"/>
                </a:solidFill>
                <a:latin typeface="Open Sans"/>
                <a:ea typeface="Open Sans"/>
                <a:cs typeface="Open Sans"/>
                <a:sym typeface="Open Sans"/>
              </a:endParaRPr>
            </a:p>
          </p:txBody>
        </p:sp>
      </p:grpSp>
      <p:sp>
        <p:nvSpPr>
          <p:cNvPr id="2297" name="Google Shape;2297;p156"/>
          <p:cNvSpPr txBox="1"/>
          <p:nvPr/>
        </p:nvSpPr>
        <p:spPr>
          <a:xfrm>
            <a:off x="723900" y="4476750"/>
            <a:ext cx="7686600" cy="381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1000" i="1">
                <a:solidFill>
                  <a:srgbClr val="64748B"/>
                </a:solidFill>
                <a:latin typeface="Open Sans"/>
                <a:ea typeface="Open Sans"/>
                <a:cs typeface="Open Sans"/>
                <a:sym typeface="Open Sans"/>
              </a:rPr>
              <a:t>Note: Data is currently very limited regarding "challenging" with bioprosthetic valves.</a:t>
            </a:r>
            <a:endParaRPr sz="1000" i="1">
              <a:solidFill>
                <a:srgbClr val="64748B"/>
              </a:solidFill>
              <a:latin typeface="Open Sans"/>
              <a:ea typeface="Open Sans"/>
              <a:cs typeface="Open Sans"/>
              <a:sym typeface="Open San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9070A"/>
        </a:solidFill>
        <a:effectLst/>
      </p:bgPr>
    </p:bg>
    <p:spTree>
      <p:nvGrpSpPr>
        <p:cNvPr id="1" name="Shape 2301"/>
        <p:cNvGrpSpPr/>
        <p:nvPr/>
      </p:nvGrpSpPr>
      <p:grpSpPr>
        <a:xfrm>
          <a:off x="0" y="0"/>
          <a:ext cx="0" cy="0"/>
          <a:chOff x="0" y="0"/>
          <a:chExt cx="0" cy="0"/>
        </a:xfrm>
      </p:grpSpPr>
      <p:pic>
        <p:nvPicPr>
          <p:cNvPr id="2302" name="Google Shape;2302;p1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6858000" cy="5143500"/>
          </a:xfrm>
          <a:prstGeom prst="rect">
            <a:avLst/>
          </a:prstGeom>
          <a:noFill/>
          <a:ln>
            <a:noFill/>
          </a:ln>
        </p:spPr>
      </p:pic>
      <p:pic>
        <p:nvPicPr>
          <p:cNvPr id="2303" name="Google Shape;2303;p1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80900" y="0"/>
            <a:ext cx="4663099" cy="5143500"/>
          </a:xfrm>
          <a:prstGeom prst="rect">
            <a:avLst/>
          </a:prstGeom>
          <a:noFill/>
          <a:ln>
            <a:noFill/>
          </a:ln>
        </p:spPr>
      </p:pic>
      <p:sp>
        <p:nvSpPr>
          <p:cNvPr id="2304" name="Google Shape;2304;p157"/>
          <p:cNvSpPr txBox="1"/>
          <p:nvPr/>
        </p:nvSpPr>
        <p:spPr>
          <a:xfrm>
            <a:off x="4704525" y="347875"/>
            <a:ext cx="34455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latin typeface="Raleway"/>
                <a:ea typeface="Raleway"/>
                <a:cs typeface="Raleway"/>
                <a:sym typeface="Raleway"/>
              </a:rPr>
              <a:t>MARS call #3</a:t>
            </a:r>
            <a:endParaRPr sz="3600" b="1">
              <a:solidFill>
                <a:schemeClr val="lt1"/>
              </a:solidFill>
              <a:latin typeface="Raleway"/>
              <a:ea typeface="Raleway"/>
              <a:cs typeface="Raleway"/>
              <a:sym typeface="Raleway"/>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p:txBody>
      </p:sp>
      <p:sp>
        <p:nvSpPr>
          <p:cNvPr id="2305" name="Google Shape;2305;p157"/>
          <p:cNvSpPr txBox="1"/>
          <p:nvPr/>
        </p:nvSpPr>
        <p:spPr>
          <a:xfrm>
            <a:off x="4572000" y="1648250"/>
            <a:ext cx="3826500" cy="1405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500">
                <a:solidFill>
                  <a:schemeClr val="lt1"/>
                </a:solidFill>
                <a:latin typeface="Open Sans"/>
                <a:ea typeface="Open Sans"/>
                <a:cs typeface="Open Sans"/>
                <a:sym typeface="Open Sans"/>
              </a:rPr>
              <a:t>NASA’s Orion spacecraft is pictured here from one of the cameras mounted on its solar array wings</a:t>
            </a:r>
            <a:endParaRPr sz="1300">
              <a:solidFill>
                <a:schemeClr val="lt1"/>
              </a:solidFill>
              <a:latin typeface="Open Sans"/>
              <a:ea typeface="Open Sans"/>
              <a:cs typeface="Open Sans"/>
              <a:sym typeface="Open Sans"/>
            </a:endParaRPr>
          </a:p>
          <a:p>
            <a:pPr marL="0" lvl="0" indent="0" algn="l" rtl="0">
              <a:spcBef>
                <a:spcPts val="1000"/>
              </a:spcBef>
              <a:spcAft>
                <a:spcPts val="0"/>
              </a:spcAft>
              <a:buNone/>
            </a:pPr>
            <a:r>
              <a:rPr lang="en" sz="1300">
                <a:solidFill>
                  <a:schemeClr val="lt1"/>
                </a:solidFill>
                <a:latin typeface="Open Sans"/>
                <a:ea typeface="Open Sans"/>
                <a:cs typeface="Open Sans"/>
                <a:sym typeface="Open Sans"/>
              </a:rPr>
              <a:t>April 7th, 2026 on 8:58 a.m. ET (mission day 7)</a:t>
            </a:r>
            <a:endParaRPr sz="130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u="sng">
                <a:solidFill>
                  <a:srgbClr val="E2EAF7"/>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Image credit</a:t>
            </a:r>
            <a:r>
              <a:rPr lang="en" sz="1300">
                <a:solidFill>
                  <a:schemeClr val="lt1"/>
                </a:solidFill>
                <a:latin typeface="Open Sans"/>
                <a:ea typeface="Open Sans"/>
                <a:cs typeface="Open Sans"/>
                <a:sym typeface="Open Sans"/>
              </a:rPr>
              <a:t>: JSC/NASA</a:t>
            </a:r>
            <a:endParaRPr sz="1300">
              <a:solidFill>
                <a:schemeClr val="lt1"/>
              </a:solidFill>
              <a:latin typeface="Open Sans"/>
              <a:ea typeface="Open Sans"/>
              <a:cs typeface="Open Sans"/>
              <a:sym typeface="Open San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2310" name="Google Shape;2310;p1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#3:</a:t>
            </a:r>
            <a:r>
              <a:rPr lang="en"/>
              <a:t> HPI</a:t>
            </a:r>
            <a:endParaRPr/>
          </a:p>
        </p:txBody>
      </p:sp>
      <p:sp>
        <p:nvSpPr>
          <p:cNvPr id="2311" name="Google Shape;2311;p158"/>
          <p:cNvSpPr txBox="1">
            <a:spLocks noGrp="1"/>
          </p:cNvSpPr>
          <p:nvPr>
            <p:ph type="body" idx="1"/>
          </p:nvPr>
        </p:nvSpPr>
        <p:spPr>
          <a:xfrm>
            <a:off x="729450" y="1393075"/>
            <a:ext cx="7688700" cy="2864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t>31 y/o F</a:t>
            </a:r>
            <a:r>
              <a:rPr lang="en"/>
              <a:t> astronaut presents on </a:t>
            </a:r>
            <a:r>
              <a:rPr lang="en" b="1">
                <a:solidFill>
                  <a:srgbClr val="3B71CA"/>
                </a:solidFill>
              </a:rPr>
              <a:t>mission day 60</a:t>
            </a:r>
            <a:r>
              <a:rPr lang="en"/>
              <a:t> for </a:t>
            </a:r>
            <a:r>
              <a:rPr lang="en" b="1">
                <a:solidFill>
                  <a:srgbClr val="ED4840"/>
                </a:solidFill>
              </a:rPr>
              <a:t>erythema + calor</a:t>
            </a:r>
            <a:r>
              <a:rPr lang="en"/>
              <a:t> on the skin surrounding a recent </a:t>
            </a:r>
            <a:r>
              <a:rPr lang="en" b="1">
                <a:solidFill>
                  <a:srgbClr val="ED4840"/>
                </a:solidFill>
              </a:rPr>
              <a:t>left elbow abrasion</a:t>
            </a:r>
            <a:endParaRPr b="1">
              <a:solidFill>
                <a:srgbClr val="896110"/>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p1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#3:</a:t>
            </a:r>
            <a:r>
              <a:rPr lang="en"/>
              <a:t> HPI</a:t>
            </a:r>
            <a:endParaRPr/>
          </a:p>
        </p:txBody>
      </p:sp>
      <p:sp>
        <p:nvSpPr>
          <p:cNvPr id="2317" name="Google Shape;2317;p159"/>
          <p:cNvSpPr txBox="1">
            <a:spLocks noGrp="1"/>
          </p:cNvSpPr>
          <p:nvPr>
            <p:ph type="body" idx="1"/>
          </p:nvPr>
        </p:nvSpPr>
        <p:spPr>
          <a:xfrm>
            <a:off x="729450" y="1393075"/>
            <a:ext cx="7688700" cy="286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31 y/o F</a:t>
            </a:r>
            <a:r>
              <a:rPr lang="en"/>
              <a:t> astronaut presents on </a:t>
            </a:r>
            <a:r>
              <a:rPr lang="en" b="1">
                <a:solidFill>
                  <a:srgbClr val="3B71CA"/>
                </a:solidFill>
              </a:rPr>
              <a:t>mission day 60</a:t>
            </a:r>
            <a:r>
              <a:rPr lang="en"/>
              <a:t> for </a:t>
            </a:r>
            <a:r>
              <a:rPr lang="en" b="1">
                <a:solidFill>
                  <a:srgbClr val="ED4840"/>
                </a:solidFill>
              </a:rPr>
              <a:t>erythema + calor</a:t>
            </a:r>
            <a:r>
              <a:rPr lang="en"/>
              <a:t> on the skin surrounding a recent </a:t>
            </a:r>
            <a:r>
              <a:rPr lang="en" b="1">
                <a:solidFill>
                  <a:srgbClr val="ED4840"/>
                </a:solidFill>
              </a:rPr>
              <a:t>left elbow abrasion</a:t>
            </a:r>
            <a:endParaRPr/>
          </a:p>
          <a:p>
            <a:pPr marL="457200" lvl="0" indent="-311150" algn="l" rtl="0">
              <a:spcBef>
                <a:spcPts val="1200"/>
              </a:spcBef>
              <a:spcAft>
                <a:spcPts val="0"/>
              </a:spcAft>
              <a:buSzPts val="1300"/>
              <a:buChar char="●"/>
            </a:pPr>
            <a:r>
              <a:rPr lang="en"/>
              <a:t>A week ago, noticed a </a:t>
            </a:r>
            <a:r>
              <a:rPr lang="en" b="1"/>
              <a:t>pimple</a:t>
            </a:r>
            <a:r>
              <a:rPr lang="en"/>
              <a:t> over her elbow after a prolonged EVA</a:t>
            </a:r>
            <a:endParaRPr/>
          </a:p>
          <a:p>
            <a:pPr marL="914400" lvl="1" indent="-298450" algn="l" rtl="0">
              <a:spcBef>
                <a:spcPts val="0"/>
              </a:spcBef>
              <a:spcAft>
                <a:spcPts val="0"/>
              </a:spcAft>
              <a:buSzPts val="1100"/>
              <a:buChar char="○"/>
            </a:pPr>
            <a:r>
              <a:rPr lang="en"/>
              <a:t>No </a:t>
            </a:r>
            <a:r>
              <a:rPr lang="en" i="1"/>
              <a:t>overt lacerations</a:t>
            </a:r>
            <a:r>
              <a:rPr lang="en"/>
              <a:t> or skin breakdown</a:t>
            </a:r>
            <a:endParaRPr/>
          </a:p>
          <a:p>
            <a:pPr marL="457200" lvl="0" indent="-311150" algn="l" rtl="0">
              <a:spcBef>
                <a:spcPts val="1000"/>
              </a:spcBef>
              <a:spcAft>
                <a:spcPts val="0"/>
              </a:spcAft>
              <a:buSzPts val="1300"/>
              <a:buChar char="●"/>
            </a:pPr>
            <a:r>
              <a:rPr lang="en"/>
              <a:t>In following days, noticed </a:t>
            </a:r>
            <a:endParaRPr/>
          </a:p>
          <a:p>
            <a:pPr marL="914400" lvl="1" indent="-298450" algn="l" rtl="0">
              <a:spcBef>
                <a:spcPts val="0"/>
              </a:spcBef>
              <a:spcAft>
                <a:spcPts val="0"/>
              </a:spcAft>
              <a:buSzPts val="1100"/>
              <a:buChar char="○"/>
            </a:pPr>
            <a:r>
              <a:rPr lang="en" b="1"/>
              <a:t>Erythema</a:t>
            </a:r>
            <a:r>
              <a:rPr lang="en"/>
              <a:t> developing around the area </a:t>
            </a:r>
            <a:endParaRPr/>
          </a:p>
          <a:p>
            <a:pPr marL="914400" lvl="1" indent="-298450" algn="l" rtl="0">
              <a:spcBef>
                <a:spcPts val="0"/>
              </a:spcBef>
              <a:spcAft>
                <a:spcPts val="0"/>
              </a:spcAft>
              <a:buSzPts val="1100"/>
              <a:buChar char="○"/>
            </a:pPr>
            <a:r>
              <a:rPr lang="en"/>
              <a:t>Mild </a:t>
            </a:r>
            <a:r>
              <a:rPr lang="en" b="1"/>
              <a:t>pain</a:t>
            </a:r>
            <a:endParaRPr b="1">
              <a:solidFill>
                <a:srgbClr val="896110"/>
              </a:solidFill>
            </a:endParaRPr>
          </a:p>
        </p:txBody>
      </p:sp>
      <p:sp>
        <p:nvSpPr>
          <p:cNvPr id="2318" name="Google Shape;2318;p159"/>
          <p:cNvSpPr/>
          <p:nvPr/>
        </p:nvSpPr>
        <p:spPr>
          <a:xfrm>
            <a:off x="344050" y="1393075"/>
            <a:ext cx="8739000" cy="628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19" name="Google Shape;2319;p159"/>
          <p:cNvSpPr/>
          <p:nvPr/>
        </p:nvSpPr>
        <p:spPr>
          <a:xfrm>
            <a:off x="6388400" y="2530050"/>
            <a:ext cx="2175300" cy="471900"/>
          </a:xfrm>
          <a:prstGeom prst="roundRect">
            <a:avLst>
              <a:gd name="adj" fmla="val 16667"/>
            </a:avLst>
          </a:prstGeom>
          <a:solidFill>
            <a:srgbClr val="F1F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EVA </a:t>
            </a:r>
            <a:r>
              <a:rPr lang="en">
                <a:solidFill>
                  <a:srgbClr val="404247"/>
                </a:solidFill>
                <a:latin typeface="Open Sans"/>
                <a:ea typeface="Open Sans"/>
                <a:cs typeface="Open Sans"/>
                <a:sym typeface="Open Sans"/>
              </a:rPr>
              <a:t>= “Spacewalk”</a:t>
            </a:r>
            <a:endParaRPr>
              <a:solidFill>
                <a:srgbClr val="404247"/>
              </a:solidFill>
              <a:latin typeface="Open Sans"/>
              <a:ea typeface="Open Sans"/>
              <a:cs typeface="Open Sans"/>
              <a:sym typeface="Open Sans"/>
            </a:endParaRPr>
          </a:p>
          <a:p>
            <a:pPr marL="0" lvl="0" indent="0" algn="ctr" rtl="0">
              <a:spcBef>
                <a:spcPts val="0"/>
              </a:spcBef>
              <a:spcAft>
                <a:spcPts val="0"/>
              </a:spcAft>
              <a:buNone/>
            </a:pPr>
            <a:r>
              <a:rPr lang="en" sz="1200">
                <a:solidFill>
                  <a:srgbClr val="404247"/>
                </a:solidFill>
                <a:latin typeface="Open Sans"/>
                <a:ea typeface="Open Sans"/>
                <a:cs typeface="Open Sans"/>
                <a:sym typeface="Open Sans"/>
              </a:rPr>
              <a:t>(Extravehicular Activity)</a:t>
            </a:r>
            <a:endParaRPr sz="1200">
              <a:solidFill>
                <a:srgbClr val="404247"/>
              </a:solidFill>
              <a:latin typeface="Open Sans"/>
              <a:ea typeface="Open Sans"/>
              <a:cs typeface="Open Sans"/>
              <a:sym typeface="Open San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160"/>
          <p:cNvSpPr/>
          <p:nvPr/>
        </p:nvSpPr>
        <p:spPr>
          <a:xfrm>
            <a:off x="6388400" y="2530050"/>
            <a:ext cx="2175300" cy="471900"/>
          </a:xfrm>
          <a:prstGeom prst="roundRect">
            <a:avLst>
              <a:gd name="adj" fmla="val 16667"/>
            </a:avLst>
          </a:prstGeom>
          <a:solidFill>
            <a:srgbClr val="F1F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EVA </a:t>
            </a:r>
            <a:r>
              <a:rPr lang="en">
                <a:solidFill>
                  <a:srgbClr val="404247"/>
                </a:solidFill>
                <a:latin typeface="Open Sans"/>
                <a:ea typeface="Open Sans"/>
                <a:cs typeface="Open Sans"/>
                <a:sym typeface="Open Sans"/>
              </a:rPr>
              <a:t>= “Spacewalk”</a:t>
            </a:r>
            <a:endParaRPr>
              <a:solidFill>
                <a:srgbClr val="404247"/>
              </a:solidFill>
              <a:latin typeface="Open Sans"/>
              <a:ea typeface="Open Sans"/>
              <a:cs typeface="Open Sans"/>
              <a:sym typeface="Open Sans"/>
            </a:endParaRPr>
          </a:p>
          <a:p>
            <a:pPr marL="0" lvl="0" indent="0" algn="ctr" rtl="0">
              <a:spcBef>
                <a:spcPts val="0"/>
              </a:spcBef>
              <a:spcAft>
                <a:spcPts val="0"/>
              </a:spcAft>
              <a:buNone/>
            </a:pPr>
            <a:r>
              <a:rPr lang="en" sz="1200">
                <a:solidFill>
                  <a:srgbClr val="404247"/>
                </a:solidFill>
                <a:latin typeface="Open Sans"/>
                <a:ea typeface="Open Sans"/>
                <a:cs typeface="Open Sans"/>
                <a:sym typeface="Open Sans"/>
              </a:rPr>
              <a:t>(Extravehicular Activity)</a:t>
            </a:r>
            <a:endParaRPr sz="1200">
              <a:solidFill>
                <a:srgbClr val="404247"/>
              </a:solidFill>
              <a:latin typeface="Open Sans"/>
              <a:ea typeface="Open Sans"/>
              <a:cs typeface="Open Sans"/>
              <a:sym typeface="Open Sans"/>
            </a:endParaRPr>
          </a:p>
        </p:txBody>
      </p:sp>
      <p:sp>
        <p:nvSpPr>
          <p:cNvPr id="2325" name="Google Shape;2325;p16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#3:</a:t>
            </a:r>
            <a:r>
              <a:rPr lang="en"/>
              <a:t> HPI</a:t>
            </a:r>
            <a:endParaRPr/>
          </a:p>
        </p:txBody>
      </p:sp>
      <p:sp>
        <p:nvSpPr>
          <p:cNvPr id="2326" name="Google Shape;2326;p160"/>
          <p:cNvSpPr txBox="1">
            <a:spLocks noGrp="1"/>
          </p:cNvSpPr>
          <p:nvPr>
            <p:ph type="body" idx="1"/>
          </p:nvPr>
        </p:nvSpPr>
        <p:spPr>
          <a:xfrm>
            <a:off x="729450" y="1393075"/>
            <a:ext cx="7688700" cy="316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31 y/o F</a:t>
            </a:r>
            <a:r>
              <a:rPr lang="en"/>
              <a:t> astronaut presents on </a:t>
            </a:r>
            <a:r>
              <a:rPr lang="en" b="1">
                <a:solidFill>
                  <a:srgbClr val="3B71CA"/>
                </a:solidFill>
              </a:rPr>
              <a:t>mission day 60</a:t>
            </a:r>
            <a:r>
              <a:rPr lang="en"/>
              <a:t> for </a:t>
            </a:r>
            <a:r>
              <a:rPr lang="en" b="1">
                <a:solidFill>
                  <a:srgbClr val="ED4840"/>
                </a:solidFill>
              </a:rPr>
              <a:t>erythema + calor</a:t>
            </a:r>
            <a:r>
              <a:rPr lang="en"/>
              <a:t> on the skin surrounding a recent </a:t>
            </a:r>
            <a:r>
              <a:rPr lang="en" b="1">
                <a:solidFill>
                  <a:srgbClr val="ED4840"/>
                </a:solidFill>
              </a:rPr>
              <a:t>left elbow abrasion</a:t>
            </a:r>
            <a:endParaRPr/>
          </a:p>
          <a:p>
            <a:pPr marL="457200" lvl="0" indent="-311150" algn="l" rtl="0">
              <a:spcBef>
                <a:spcPts val="1200"/>
              </a:spcBef>
              <a:spcAft>
                <a:spcPts val="0"/>
              </a:spcAft>
              <a:buSzPts val="1300"/>
              <a:buChar char="●"/>
            </a:pPr>
            <a:r>
              <a:rPr lang="en"/>
              <a:t>A week ago, noticed a </a:t>
            </a:r>
            <a:r>
              <a:rPr lang="en" b="1"/>
              <a:t>pimple</a:t>
            </a:r>
            <a:r>
              <a:rPr lang="en"/>
              <a:t> over her elbow after a prolonged EVA</a:t>
            </a:r>
            <a:endParaRPr/>
          </a:p>
          <a:p>
            <a:pPr marL="914400" lvl="1" indent="-298450" algn="l" rtl="0">
              <a:spcBef>
                <a:spcPts val="0"/>
              </a:spcBef>
              <a:spcAft>
                <a:spcPts val="0"/>
              </a:spcAft>
              <a:buSzPts val="1100"/>
              <a:buChar char="○"/>
            </a:pPr>
            <a:r>
              <a:rPr lang="en"/>
              <a:t>No </a:t>
            </a:r>
            <a:r>
              <a:rPr lang="en" i="1"/>
              <a:t>overt lacerations</a:t>
            </a:r>
            <a:r>
              <a:rPr lang="en"/>
              <a:t> or skin breakdown</a:t>
            </a:r>
            <a:endParaRPr/>
          </a:p>
          <a:p>
            <a:pPr marL="457200" lvl="0" indent="-311150" algn="l" rtl="0">
              <a:spcBef>
                <a:spcPts val="1000"/>
              </a:spcBef>
              <a:spcAft>
                <a:spcPts val="0"/>
              </a:spcAft>
              <a:buSzPts val="1300"/>
              <a:buChar char="●"/>
            </a:pPr>
            <a:r>
              <a:rPr lang="en"/>
              <a:t>In following days, noticed </a:t>
            </a:r>
            <a:endParaRPr/>
          </a:p>
          <a:p>
            <a:pPr marL="914400" lvl="1" indent="-298450" algn="l" rtl="0">
              <a:spcBef>
                <a:spcPts val="0"/>
              </a:spcBef>
              <a:spcAft>
                <a:spcPts val="0"/>
              </a:spcAft>
              <a:buSzPts val="1100"/>
              <a:buChar char="○"/>
            </a:pPr>
            <a:r>
              <a:rPr lang="en" b="1"/>
              <a:t>Erythema</a:t>
            </a:r>
            <a:r>
              <a:rPr lang="en"/>
              <a:t> developing around the area </a:t>
            </a:r>
            <a:endParaRPr/>
          </a:p>
          <a:p>
            <a:pPr marL="914400" lvl="1" indent="-298450" algn="l" rtl="0">
              <a:spcBef>
                <a:spcPts val="0"/>
              </a:spcBef>
              <a:spcAft>
                <a:spcPts val="0"/>
              </a:spcAft>
              <a:buSzPts val="1100"/>
              <a:buChar char="○"/>
            </a:pPr>
            <a:r>
              <a:rPr lang="en"/>
              <a:t>Mild </a:t>
            </a:r>
            <a:r>
              <a:rPr lang="en" b="1"/>
              <a:t>pain</a:t>
            </a:r>
            <a:endParaRPr b="1"/>
          </a:p>
          <a:p>
            <a:pPr marL="457200" lvl="0" indent="-311150" algn="l" rtl="0">
              <a:spcBef>
                <a:spcPts val="1000"/>
              </a:spcBef>
              <a:spcAft>
                <a:spcPts val="0"/>
              </a:spcAft>
              <a:buSzPts val="1300"/>
              <a:buChar char="●"/>
            </a:pPr>
            <a:r>
              <a:rPr lang="en" b="1">
                <a:solidFill>
                  <a:srgbClr val="3B71CA"/>
                </a:solidFill>
              </a:rPr>
              <a:t>3 days ago</a:t>
            </a:r>
            <a:r>
              <a:rPr lang="en"/>
              <a:t>, flight surgeon (at mission control) evaluated case</a:t>
            </a:r>
            <a:endParaRPr/>
          </a:p>
          <a:p>
            <a:pPr marL="914400" lvl="1" indent="-298450" algn="l" rtl="0">
              <a:spcBef>
                <a:spcPts val="0"/>
              </a:spcBef>
              <a:spcAft>
                <a:spcPts val="0"/>
              </a:spcAft>
              <a:buSzPts val="1100"/>
              <a:buChar char="○"/>
            </a:pPr>
            <a:r>
              <a:rPr lang="en"/>
              <a:t>Felt to be </a:t>
            </a:r>
            <a:r>
              <a:rPr lang="en" b="1"/>
              <a:t>skin and soft tissue infection</a:t>
            </a:r>
            <a:endParaRPr b="1"/>
          </a:p>
          <a:p>
            <a:pPr marL="914400" lvl="1" indent="-298450" algn="l" rtl="0">
              <a:spcBef>
                <a:spcPts val="0"/>
              </a:spcBef>
              <a:spcAft>
                <a:spcPts val="0"/>
              </a:spcAft>
              <a:buSzPts val="1100"/>
              <a:buChar char="○"/>
            </a:pPr>
            <a:r>
              <a:rPr lang="en"/>
              <a:t>Recommended </a:t>
            </a:r>
            <a:r>
              <a:rPr lang="en" b="1">
                <a:solidFill>
                  <a:srgbClr val="896110"/>
                </a:solidFill>
              </a:rPr>
              <a:t>Augmentin</a:t>
            </a:r>
            <a:endParaRPr/>
          </a:p>
          <a:p>
            <a:pPr marL="457200" lvl="0" indent="-311150" algn="l" rtl="0">
              <a:spcBef>
                <a:spcPts val="0"/>
              </a:spcBef>
              <a:spcAft>
                <a:spcPts val="0"/>
              </a:spcAft>
              <a:buClr>
                <a:schemeClr val="lt1"/>
              </a:buClr>
              <a:buSzPts val="1300"/>
              <a:buChar char="●"/>
            </a:pPr>
            <a:r>
              <a:rPr lang="en" b="1">
                <a:solidFill>
                  <a:schemeClr val="lt1"/>
                </a:solidFill>
              </a:rPr>
              <a:t>No improvement</a:t>
            </a:r>
            <a:r>
              <a:rPr lang="en">
                <a:solidFill>
                  <a:schemeClr val="lt1"/>
                </a:solidFill>
              </a:rPr>
              <a:t> on antibiotics</a:t>
            </a:r>
            <a:endParaRPr>
              <a:solidFill>
                <a:schemeClr val="lt1"/>
              </a:solidFill>
            </a:endParaRPr>
          </a:p>
        </p:txBody>
      </p:sp>
      <p:sp>
        <p:nvSpPr>
          <p:cNvPr id="2327" name="Google Shape;2327;p160"/>
          <p:cNvSpPr/>
          <p:nvPr/>
        </p:nvSpPr>
        <p:spPr>
          <a:xfrm>
            <a:off x="344050" y="1393075"/>
            <a:ext cx="8739000" cy="1866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Hardware</a:t>
            </a:r>
            <a:endParaRPr/>
          </a:p>
        </p:txBody>
      </p:sp>
      <p:sp>
        <p:nvSpPr>
          <p:cNvPr id="307" name="Google Shape;307;p34"/>
          <p:cNvSpPr txBox="1">
            <a:spLocks noGrp="1"/>
          </p:cNvSpPr>
          <p:nvPr>
            <p:ph type="body" idx="1"/>
          </p:nvPr>
        </p:nvSpPr>
        <p:spPr>
          <a:xfrm>
            <a:off x="729450" y="1393075"/>
            <a:ext cx="4597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0" lvl="0" indent="0" algn="l" rtl="0">
              <a:spcBef>
                <a:spcPts val="1200"/>
              </a:spcBef>
              <a:spcAft>
                <a:spcPts val="0"/>
              </a:spcAft>
              <a:buNone/>
            </a:pPr>
            <a:r>
              <a:rPr lang="en"/>
              <a:t>Discharge summary mentions </a:t>
            </a:r>
            <a:r>
              <a:rPr lang="en" b="1">
                <a:solidFill>
                  <a:srgbClr val="DF382C"/>
                </a:solidFill>
              </a:rPr>
              <a:t>EVAR</a:t>
            </a:r>
            <a:endParaRPr b="1">
              <a:solidFill>
                <a:srgbClr val="DF382C"/>
              </a:solidFill>
            </a:endParaRPr>
          </a:p>
          <a:p>
            <a:pPr marL="457200" lvl="0" indent="-311150" algn="l" rtl="0">
              <a:spcBef>
                <a:spcPts val="1200"/>
              </a:spcBef>
              <a:spcAft>
                <a:spcPts val="0"/>
              </a:spcAft>
              <a:buSzPts val="1300"/>
              <a:buChar char="●"/>
            </a:pPr>
            <a:r>
              <a:rPr lang="en"/>
              <a:t>5 years ago, had endovascular aneurysm repair for AAA</a:t>
            </a:r>
            <a:endParaRPr/>
          </a:p>
        </p:txBody>
      </p:sp>
      <p:sp>
        <p:nvSpPr>
          <p:cNvPr id="308" name="Google Shape;308;p34"/>
          <p:cNvSpPr/>
          <p:nvPr/>
        </p:nvSpPr>
        <p:spPr>
          <a:xfrm>
            <a:off x="5435100" y="1393075"/>
            <a:ext cx="3371100" cy="27105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Discharge summary</a:t>
            </a:r>
            <a:r>
              <a:rPr lang="en" sz="1200" b="1">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0" lvl="0" indent="0" algn="l" rtl="0">
              <a:spcBef>
                <a:spcPts val="1000"/>
              </a:spcBef>
              <a:spcAft>
                <a:spcPts val="0"/>
              </a:spcAft>
              <a:buNone/>
            </a:pPr>
            <a:r>
              <a:rPr lang="en" sz="1200">
                <a:solidFill>
                  <a:srgbClr val="9E9E9E"/>
                </a:solidFill>
                <a:latin typeface="Bitter"/>
                <a:ea typeface="Bitter"/>
                <a:cs typeface="Bitter"/>
                <a:sym typeface="Bitter"/>
              </a:rPr>
              <a:t>Patient underwent cardiac catheterization on</a:t>
            </a:r>
            <a:r>
              <a:rPr lang="en" sz="1200">
                <a:solidFill>
                  <a:srgbClr val="9E9E9E"/>
                </a:solidFill>
                <a:highlight>
                  <a:srgbClr val="9E9E9E"/>
                </a:highlight>
                <a:latin typeface="Bitter"/>
                <a:ea typeface="Bitter"/>
                <a:cs typeface="Bitter"/>
                <a:sym typeface="Bitter"/>
              </a:rPr>
              <a:t> xx/xx/xxxx</a:t>
            </a:r>
            <a:r>
              <a:rPr lang="en" sz="1200">
                <a:solidFill>
                  <a:srgbClr val="9E9E9E"/>
                </a:solidFill>
                <a:latin typeface="Bitter"/>
                <a:ea typeface="Bitter"/>
                <a:cs typeface="Bitter"/>
                <a:sym typeface="Bitter"/>
              </a:rPr>
              <a:t> which showed 3 vessel disease. Cardiothoracic surgery was consulted and recommended PCI to RCA and mid LAD. Due to cardiogenic shock he was initiated on Levophed and milrinone. </a:t>
            </a:r>
            <a:r>
              <a:rPr lang="en" sz="1200" b="1">
                <a:solidFill>
                  <a:srgbClr val="1A1A1A"/>
                </a:solidFill>
                <a:latin typeface="Bitter"/>
                <a:ea typeface="Bitter"/>
                <a:cs typeface="Bitter"/>
                <a:sym typeface="Bitter"/>
              </a:rPr>
              <a:t>Impella was considered but vascular access was difficult </a:t>
            </a:r>
            <a:r>
              <a:rPr lang="en" sz="1200" b="1">
                <a:solidFill>
                  <a:srgbClr val="DF382C"/>
                </a:solidFill>
                <a:latin typeface="Bitter"/>
                <a:ea typeface="Bitter"/>
                <a:cs typeface="Bitter"/>
                <a:sym typeface="Bitter"/>
              </a:rPr>
              <a:t>due to his EVAR</a:t>
            </a:r>
            <a:r>
              <a:rPr lang="en" sz="1200" b="1">
                <a:solidFill>
                  <a:srgbClr val="1A1A1A"/>
                </a:solidFill>
                <a:latin typeface="Bitter"/>
                <a:ea typeface="Bitter"/>
                <a:cs typeface="Bitter"/>
                <a:sym typeface="Bitter"/>
              </a:rPr>
              <a:t> for Impella or IABP</a:t>
            </a:r>
            <a:r>
              <a:rPr lang="en" sz="1200">
                <a:solidFill>
                  <a:srgbClr val="1A1A1A"/>
                </a:solidFill>
                <a:latin typeface="Bitter"/>
                <a:ea typeface="Bitter"/>
                <a:cs typeface="Bitter"/>
                <a:sym typeface="Bitter"/>
              </a:rPr>
              <a:t>. </a:t>
            </a:r>
            <a:r>
              <a:rPr lang="en" sz="1200">
                <a:solidFill>
                  <a:srgbClr val="9E9E9E"/>
                </a:solidFill>
                <a:latin typeface="Bitter"/>
                <a:ea typeface="Bitter"/>
                <a:cs typeface="Bitter"/>
                <a:sym typeface="Bitter"/>
              </a:rPr>
              <a:t>Swan-Ganz catheter was placed. Blood cultures were obtained </a:t>
            </a:r>
            <a:r>
              <a:rPr lang="en" sz="1200" b="1">
                <a:solidFill>
                  <a:srgbClr val="9E9E9E"/>
                </a:solidFill>
                <a:latin typeface="Bitter"/>
                <a:ea typeface="Bitter"/>
                <a:cs typeface="Bitter"/>
                <a:sym typeface="Bitter"/>
              </a:rPr>
              <a:t>from his port</a:t>
            </a:r>
            <a:r>
              <a:rPr lang="en" sz="1200">
                <a:solidFill>
                  <a:srgbClr val="9E9E9E"/>
                </a:solidFill>
                <a:latin typeface="Bitter"/>
                <a:ea typeface="Bitter"/>
                <a:cs typeface="Bitter"/>
                <a:sym typeface="Bitter"/>
              </a:rPr>
              <a:t> and were positive for</a:t>
            </a:r>
            <a:r>
              <a:rPr lang="en" sz="1200">
                <a:solidFill>
                  <a:srgbClr val="1A1A1A"/>
                </a:solidFill>
                <a:latin typeface="Bitter"/>
                <a:ea typeface="Bitter"/>
                <a:cs typeface="Bitter"/>
                <a:sym typeface="Bitter"/>
              </a:rPr>
              <a:t> </a:t>
            </a:r>
            <a:r>
              <a:rPr lang="en" sz="1200" b="1">
                <a:solidFill>
                  <a:srgbClr val="3B71CA"/>
                </a:solidFill>
                <a:latin typeface="Bitter"/>
                <a:ea typeface="Bitter"/>
                <a:cs typeface="Bitter"/>
                <a:sym typeface="Bitter"/>
              </a:rPr>
              <a:t>staphylococcus epidermidis</a:t>
            </a:r>
            <a:r>
              <a:rPr lang="en" sz="1200">
                <a:solidFill>
                  <a:srgbClr val="1A1A1A"/>
                </a:solidFill>
                <a:latin typeface="Bitter"/>
                <a:ea typeface="Bitter"/>
                <a:cs typeface="Bitter"/>
                <a:sym typeface="Bitter"/>
              </a:rPr>
              <a:t> </a:t>
            </a:r>
            <a:r>
              <a:rPr lang="en" sz="1200">
                <a:solidFill>
                  <a:srgbClr val="9E9E9E"/>
                </a:solidFill>
                <a:latin typeface="Bitter"/>
                <a:ea typeface="Bitter"/>
                <a:cs typeface="Bitter"/>
                <a:sym typeface="Bitter"/>
              </a:rPr>
              <a:t>for which ID was consulted.</a:t>
            </a:r>
            <a:endParaRPr sz="1200">
              <a:solidFill>
                <a:srgbClr val="9E9E9E"/>
              </a:solidFill>
              <a:latin typeface="Bitter"/>
              <a:ea typeface="Bitter"/>
              <a:cs typeface="Bitter"/>
              <a:sym typeface="Bitter"/>
            </a:endParaRPr>
          </a:p>
        </p:txBody>
      </p:sp>
      <p:sp>
        <p:nvSpPr>
          <p:cNvPr id="309" name="Google Shape;309;p34"/>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310" name="Google Shape;310;p34"/>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311" name="Google Shape;311;p34"/>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312" name="Google Shape;312;p34"/>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313" name="Google Shape;313;p34"/>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314" name="Google Shape;314;p34"/>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315" name="Google Shape;315;p34"/>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316" name="Google Shape;316;p34"/>
          <p:cNvSpPr/>
          <p:nvPr/>
        </p:nvSpPr>
        <p:spPr>
          <a:xfrm>
            <a:off x="3267901"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p:txBody>
      </p:sp>
      <p:sp>
        <p:nvSpPr>
          <p:cNvPr id="317" name="Google Shape;317;p34"/>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318" name="Google Shape;318;p34"/>
          <p:cNvCxnSpPr>
            <a:stCxn id="317" idx="1"/>
            <a:endCxn id="309"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319" name="Google Shape;319;p34"/>
          <p:cNvCxnSpPr>
            <a:stCxn id="317" idx="0"/>
            <a:endCxn id="311"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320" name="Google Shape;320;p34"/>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321" name="Google Shape;321;p34"/>
          <p:cNvCxnSpPr>
            <a:stCxn id="320" idx="1"/>
            <a:endCxn id="312"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322" name="Google Shape;322;p34"/>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323" name="Google Shape;323;p34"/>
          <p:cNvCxnSpPr>
            <a:stCxn id="322" idx="0"/>
            <a:endCxn id="315" idx="2"/>
          </p:cNvCxnSpPr>
          <p:nvPr/>
        </p:nvCxnSpPr>
        <p:spPr>
          <a:xfrm rot="-5400000">
            <a:off x="2739300" y="4415775"/>
            <a:ext cx="186600" cy="435300"/>
          </a:xfrm>
          <a:prstGeom prst="curvedConnector3">
            <a:avLst>
              <a:gd name="adj1" fmla="val 49993"/>
            </a:avLst>
          </a:prstGeom>
          <a:noFill/>
          <a:ln w="9525" cap="flat" cmpd="sng">
            <a:solidFill>
              <a:srgbClr val="9E9E9E"/>
            </a:solidFill>
            <a:prstDash val="solid"/>
            <a:round/>
            <a:headEnd type="none" w="med" len="med"/>
            <a:tailEnd type="triangle" w="med" len="med"/>
          </a:ln>
        </p:spPr>
      </p:cxnSp>
      <p:sp>
        <p:nvSpPr>
          <p:cNvPr id="324" name="Google Shape;324;p34"/>
          <p:cNvSpPr/>
          <p:nvPr/>
        </p:nvSpPr>
        <p:spPr>
          <a:xfrm>
            <a:off x="782550" y="1415450"/>
            <a:ext cx="4512300" cy="82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sp>
        <p:nvSpPr>
          <p:cNvPr id="2332" name="Google Shape;2332;p161"/>
          <p:cNvSpPr/>
          <p:nvPr/>
        </p:nvSpPr>
        <p:spPr>
          <a:xfrm>
            <a:off x="6388400" y="2530050"/>
            <a:ext cx="2175300" cy="471900"/>
          </a:xfrm>
          <a:prstGeom prst="roundRect">
            <a:avLst>
              <a:gd name="adj" fmla="val 16667"/>
            </a:avLst>
          </a:prstGeom>
          <a:solidFill>
            <a:srgbClr val="F1F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EVA </a:t>
            </a:r>
            <a:r>
              <a:rPr lang="en">
                <a:solidFill>
                  <a:srgbClr val="404247"/>
                </a:solidFill>
                <a:latin typeface="Open Sans"/>
                <a:ea typeface="Open Sans"/>
                <a:cs typeface="Open Sans"/>
                <a:sym typeface="Open Sans"/>
              </a:rPr>
              <a:t>= “Spacewalk”</a:t>
            </a:r>
            <a:endParaRPr>
              <a:solidFill>
                <a:srgbClr val="404247"/>
              </a:solidFill>
              <a:latin typeface="Open Sans"/>
              <a:ea typeface="Open Sans"/>
              <a:cs typeface="Open Sans"/>
              <a:sym typeface="Open Sans"/>
            </a:endParaRPr>
          </a:p>
          <a:p>
            <a:pPr marL="0" lvl="0" indent="0" algn="ctr" rtl="0">
              <a:spcBef>
                <a:spcPts val="0"/>
              </a:spcBef>
              <a:spcAft>
                <a:spcPts val="0"/>
              </a:spcAft>
              <a:buNone/>
            </a:pPr>
            <a:r>
              <a:rPr lang="en" sz="1200">
                <a:solidFill>
                  <a:srgbClr val="404247"/>
                </a:solidFill>
                <a:latin typeface="Open Sans"/>
                <a:ea typeface="Open Sans"/>
                <a:cs typeface="Open Sans"/>
                <a:sym typeface="Open Sans"/>
              </a:rPr>
              <a:t>(Extravehicular Activity)</a:t>
            </a:r>
            <a:endParaRPr sz="1200">
              <a:solidFill>
                <a:srgbClr val="404247"/>
              </a:solidFill>
              <a:latin typeface="Open Sans"/>
              <a:ea typeface="Open Sans"/>
              <a:cs typeface="Open Sans"/>
              <a:sym typeface="Open Sans"/>
            </a:endParaRPr>
          </a:p>
        </p:txBody>
      </p:sp>
      <p:sp>
        <p:nvSpPr>
          <p:cNvPr id="2333" name="Google Shape;2333;p1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#3:</a:t>
            </a:r>
            <a:r>
              <a:rPr lang="en"/>
              <a:t> HPI</a:t>
            </a:r>
            <a:endParaRPr/>
          </a:p>
        </p:txBody>
      </p:sp>
      <p:sp>
        <p:nvSpPr>
          <p:cNvPr id="2334" name="Google Shape;2334;p161"/>
          <p:cNvSpPr txBox="1">
            <a:spLocks noGrp="1"/>
          </p:cNvSpPr>
          <p:nvPr>
            <p:ph type="body" idx="1"/>
          </p:nvPr>
        </p:nvSpPr>
        <p:spPr>
          <a:xfrm>
            <a:off x="729450" y="1393075"/>
            <a:ext cx="7688700" cy="316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31 y/o F</a:t>
            </a:r>
            <a:r>
              <a:rPr lang="en"/>
              <a:t> astronaut presents on </a:t>
            </a:r>
            <a:r>
              <a:rPr lang="en" b="1">
                <a:solidFill>
                  <a:srgbClr val="3B71CA"/>
                </a:solidFill>
              </a:rPr>
              <a:t>mission day 60</a:t>
            </a:r>
            <a:r>
              <a:rPr lang="en"/>
              <a:t> for </a:t>
            </a:r>
            <a:r>
              <a:rPr lang="en" b="1">
                <a:solidFill>
                  <a:srgbClr val="ED4840"/>
                </a:solidFill>
              </a:rPr>
              <a:t>erythema + calor</a:t>
            </a:r>
            <a:r>
              <a:rPr lang="en"/>
              <a:t> on the skin surrounding a recent </a:t>
            </a:r>
            <a:r>
              <a:rPr lang="en" b="1">
                <a:solidFill>
                  <a:srgbClr val="ED4840"/>
                </a:solidFill>
              </a:rPr>
              <a:t>left elbow abrasion</a:t>
            </a:r>
            <a:endParaRPr/>
          </a:p>
          <a:p>
            <a:pPr marL="457200" lvl="0" indent="-311150" algn="l" rtl="0">
              <a:spcBef>
                <a:spcPts val="1200"/>
              </a:spcBef>
              <a:spcAft>
                <a:spcPts val="0"/>
              </a:spcAft>
              <a:buSzPts val="1300"/>
              <a:buChar char="●"/>
            </a:pPr>
            <a:r>
              <a:rPr lang="en"/>
              <a:t>A week ago, noticed a </a:t>
            </a:r>
            <a:r>
              <a:rPr lang="en" b="1"/>
              <a:t>pimple</a:t>
            </a:r>
            <a:r>
              <a:rPr lang="en"/>
              <a:t> over her elbow after a prolonged EVA</a:t>
            </a:r>
            <a:endParaRPr/>
          </a:p>
          <a:p>
            <a:pPr marL="914400" lvl="1" indent="-298450" algn="l" rtl="0">
              <a:spcBef>
                <a:spcPts val="0"/>
              </a:spcBef>
              <a:spcAft>
                <a:spcPts val="0"/>
              </a:spcAft>
              <a:buSzPts val="1100"/>
              <a:buChar char="○"/>
            </a:pPr>
            <a:r>
              <a:rPr lang="en"/>
              <a:t>No </a:t>
            </a:r>
            <a:r>
              <a:rPr lang="en" i="1"/>
              <a:t>overt lacerations</a:t>
            </a:r>
            <a:r>
              <a:rPr lang="en"/>
              <a:t> or skin breakdown</a:t>
            </a:r>
            <a:endParaRPr/>
          </a:p>
          <a:p>
            <a:pPr marL="457200" lvl="0" indent="-311150" algn="l" rtl="0">
              <a:spcBef>
                <a:spcPts val="1000"/>
              </a:spcBef>
              <a:spcAft>
                <a:spcPts val="0"/>
              </a:spcAft>
              <a:buSzPts val="1300"/>
              <a:buChar char="●"/>
            </a:pPr>
            <a:r>
              <a:rPr lang="en"/>
              <a:t>In following days, noticed </a:t>
            </a:r>
            <a:endParaRPr/>
          </a:p>
          <a:p>
            <a:pPr marL="914400" lvl="1" indent="-298450" algn="l" rtl="0">
              <a:spcBef>
                <a:spcPts val="0"/>
              </a:spcBef>
              <a:spcAft>
                <a:spcPts val="0"/>
              </a:spcAft>
              <a:buSzPts val="1100"/>
              <a:buChar char="○"/>
            </a:pPr>
            <a:r>
              <a:rPr lang="en" b="1"/>
              <a:t>Erythema</a:t>
            </a:r>
            <a:r>
              <a:rPr lang="en"/>
              <a:t> developing around the area </a:t>
            </a:r>
            <a:endParaRPr/>
          </a:p>
          <a:p>
            <a:pPr marL="914400" lvl="1" indent="-298450" algn="l" rtl="0">
              <a:spcBef>
                <a:spcPts val="0"/>
              </a:spcBef>
              <a:spcAft>
                <a:spcPts val="0"/>
              </a:spcAft>
              <a:buSzPts val="1100"/>
              <a:buChar char="○"/>
            </a:pPr>
            <a:r>
              <a:rPr lang="en"/>
              <a:t>Mild </a:t>
            </a:r>
            <a:r>
              <a:rPr lang="en" b="1"/>
              <a:t>pain</a:t>
            </a:r>
            <a:endParaRPr b="1"/>
          </a:p>
          <a:p>
            <a:pPr marL="457200" lvl="0" indent="-311150" algn="l" rtl="0">
              <a:spcBef>
                <a:spcPts val="1000"/>
              </a:spcBef>
              <a:spcAft>
                <a:spcPts val="0"/>
              </a:spcAft>
              <a:buSzPts val="1300"/>
              <a:buChar char="●"/>
            </a:pPr>
            <a:r>
              <a:rPr lang="en" b="1">
                <a:solidFill>
                  <a:srgbClr val="3B71CA"/>
                </a:solidFill>
              </a:rPr>
              <a:t>3 days ago</a:t>
            </a:r>
            <a:r>
              <a:rPr lang="en"/>
              <a:t>, flight surgeon (at mission control) evaluated case</a:t>
            </a:r>
            <a:endParaRPr/>
          </a:p>
          <a:p>
            <a:pPr marL="914400" lvl="1" indent="-298450" algn="l" rtl="0">
              <a:spcBef>
                <a:spcPts val="0"/>
              </a:spcBef>
              <a:spcAft>
                <a:spcPts val="0"/>
              </a:spcAft>
              <a:buSzPts val="1100"/>
              <a:buChar char="○"/>
            </a:pPr>
            <a:r>
              <a:rPr lang="en"/>
              <a:t>Felt to be </a:t>
            </a:r>
            <a:r>
              <a:rPr lang="en" b="1"/>
              <a:t>skin and soft tissue infection</a:t>
            </a:r>
            <a:endParaRPr b="1"/>
          </a:p>
          <a:p>
            <a:pPr marL="914400" lvl="1" indent="-298450" algn="l" rtl="0">
              <a:spcBef>
                <a:spcPts val="0"/>
              </a:spcBef>
              <a:spcAft>
                <a:spcPts val="0"/>
              </a:spcAft>
              <a:buSzPts val="1100"/>
              <a:buChar char="○"/>
            </a:pPr>
            <a:r>
              <a:rPr lang="en"/>
              <a:t>Recommended </a:t>
            </a:r>
            <a:r>
              <a:rPr lang="en" b="1">
                <a:solidFill>
                  <a:srgbClr val="896110"/>
                </a:solidFill>
              </a:rPr>
              <a:t>Augmentin</a:t>
            </a:r>
            <a:endParaRPr/>
          </a:p>
          <a:p>
            <a:pPr marL="457200" lvl="0" indent="-311150" algn="l" rtl="0">
              <a:spcBef>
                <a:spcPts val="0"/>
              </a:spcBef>
              <a:spcAft>
                <a:spcPts val="0"/>
              </a:spcAft>
              <a:buSzPts val="1300"/>
              <a:buChar char="●"/>
            </a:pPr>
            <a:r>
              <a:rPr lang="en" b="1">
                <a:solidFill>
                  <a:srgbClr val="ED4840"/>
                </a:solidFill>
              </a:rPr>
              <a:t>No improvement</a:t>
            </a:r>
            <a:r>
              <a:rPr lang="en"/>
              <a:t> on antibiotics</a:t>
            </a:r>
            <a:endParaRPr/>
          </a:p>
        </p:txBody>
      </p:sp>
      <p:sp>
        <p:nvSpPr>
          <p:cNvPr id="2335" name="Google Shape;2335;p161"/>
          <p:cNvSpPr/>
          <p:nvPr/>
        </p:nvSpPr>
        <p:spPr>
          <a:xfrm>
            <a:off x="344050" y="1393075"/>
            <a:ext cx="8739000" cy="1866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39"/>
        <p:cNvGrpSpPr/>
        <p:nvPr/>
      </p:nvGrpSpPr>
      <p:grpSpPr>
        <a:xfrm>
          <a:off x="0" y="0"/>
          <a:ext cx="0" cy="0"/>
          <a:chOff x="0" y="0"/>
          <a:chExt cx="0" cy="0"/>
        </a:xfrm>
      </p:grpSpPr>
      <p:sp>
        <p:nvSpPr>
          <p:cNvPr id="2340" name="Google Shape;2340;p1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#3:</a:t>
            </a:r>
            <a:r>
              <a:rPr lang="en"/>
              <a:t> HPI</a:t>
            </a:r>
            <a:endParaRPr/>
          </a:p>
        </p:txBody>
      </p:sp>
      <p:sp>
        <p:nvSpPr>
          <p:cNvPr id="2341" name="Google Shape;2341;p162"/>
          <p:cNvSpPr txBox="1">
            <a:spLocks noGrp="1"/>
          </p:cNvSpPr>
          <p:nvPr>
            <p:ph type="body" idx="1"/>
          </p:nvPr>
        </p:nvSpPr>
        <p:spPr>
          <a:xfrm>
            <a:off x="729450" y="1393075"/>
            <a:ext cx="7688700" cy="313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31 y/o F</a:t>
            </a:r>
            <a:r>
              <a:rPr lang="en"/>
              <a:t> astronaut evaluated for </a:t>
            </a:r>
            <a:r>
              <a:rPr lang="en" b="1">
                <a:solidFill>
                  <a:srgbClr val="ED4840"/>
                </a:solidFill>
              </a:rPr>
              <a:t>abscess of left elbow</a:t>
            </a:r>
            <a:r>
              <a:rPr lang="en"/>
              <a:t> that has been ongoing </a:t>
            </a:r>
            <a:r>
              <a:rPr lang="en" b="1"/>
              <a:t>after prolonged EVA</a:t>
            </a:r>
            <a:r>
              <a:rPr lang="en"/>
              <a:t> on mission </a:t>
            </a:r>
            <a:r>
              <a:rPr lang="en" b="1">
                <a:solidFill>
                  <a:srgbClr val="3B71CA"/>
                </a:solidFill>
              </a:rPr>
              <a:t>day 60</a:t>
            </a:r>
            <a:r>
              <a:rPr lang="en"/>
              <a:t>. On mission </a:t>
            </a:r>
            <a:r>
              <a:rPr lang="en" b="1">
                <a:solidFill>
                  <a:srgbClr val="3B71CA"/>
                </a:solidFill>
              </a:rPr>
              <a:t>day 64</a:t>
            </a:r>
            <a:r>
              <a:rPr lang="en"/>
              <a:t>, flight surgeon started </a:t>
            </a:r>
            <a:r>
              <a:rPr lang="en" b="1">
                <a:solidFill>
                  <a:srgbClr val="896110"/>
                </a:solidFill>
              </a:rPr>
              <a:t>Augmentin</a:t>
            </a:r>
            <a:r>
              <a:rPr lang="en"/>
              <a:t>, with no improvement.</a:t>
            </a:r>
            <a:endParaRPr/>
          </a:p>
          <a:p>
            <a:pPr marL="0" lvl="0" indent="0" algn="l" rtl="0">
              <a:spcBef>
                <a:spcPts val="1200"/>
              </a:spcBef>
              <a:spcAft>
                <a:spcPts val="0"/>
              </a:spcAft>
              <a:buNone/>
            </a:pPr>
            <a:r>
              <a:rPr lang="en"/>
              <a:t>Mission control guides the crew medical officer (not a physician) on </a:t>
            </a:r>
            <a:r>
              <a:rPr lang="en" b="1"/>
              <a:t>point of care ultrasound</a:t>
            </a:r>
            <a:r>
              <a:rPr lang="en"/>
              <a:t> (</a:t>
            </a:r>
            <a:r>
              <a:rPr lang="en" b="1">
                <a:solidFill>
                  <a:srgbClr val="3B71CA"/>
                </a:solidFill>
              </a:rPr>
              <a:t>day 67</a:t>
            </a:r>
            <a:r>
              <a:rPr lang="en"/>
              <a:t>)</a:t>
            </a:r>
            <a:endParaRPr/>
          </a:p>
          <a:p>
            <a:pPr marL="457200" lvl="0" indent="-311150" algn="l" rtl="0">
              <a:spcBef>
                <a:spcPts val="0"/>
              </a:spcBef>
              <a:spcAft>
                <a:spcPts val="0"/>
              </a:spcAft>
              <a:buSzPts val="1300"/>
              <a:buChar char="●"/>
            </a:pPr>
            <a:r>
              <a:rPr lang="en"/>
              <a:t>Identifies a </a:t>
            </a:r>
            <a:r>
              <a:rPr lang="en" b="1">
                <a:solidFill>
                  <a:srgbClr val="ED4840"/>
                </a:solidFill>
              </a:rPr>
              <a:t>5mm abscess</a:t>
            </a:r>
            <a:r>
              <a:rPr lang="en"/>
              <a:t> limited to SQ tissue</a:t>
            </a:r>
            <a:endParaRPr/>
          </a:p>
          <a:p>
            <a:pPr marL="457200" lvl="0" indent="-311150" algn="l" rtl="0">
              <a:spcBef>
                <a:spcPts val="0"/>
              </a:spcBef>
              <a:spcAft>
                <a:spcPts val="0"/>
              </a:spcAft>
              <a:buSzPts val="1300"/>
              <a:buChar char="●"/>
            </a:pPr>
            <a:r>
              <a:rPr lang="en"/>
              <a:t>Performs an </a:t>
            </a:r>
            <a:r>
              <a:rPr lang="en" b="1">
                <a:solidFill>
                  <a:srgbClr val="896110"/>
                </a:solidFill>
              </a:rPr>
              <a:t>I&amp;D</a:t>
            </a:r>
            <a:r>
              <a:rPr lang="en" b="1"/>
              <a:t> with </a:t>
            </a:r>
            <a:r>
              <a:rPr lang="en" b="1">
                <a:solidFill>
                  <a:srgbClr val="ED4840"/>
                </a:solidFill>
              </a:rPr>
              <a:t>purulent discharge</a:t>
            </a:r>
            <a:r>
              <a:rPr lang="en"/>
              <a:t> </a:t>
            </a:r>
            <a:endParaRPr/>
          </a:p>
        </p:txBody>
      </p:sp>
      <p:sp>
        <p:nvSpPr>
          <p:cNvPr id="2342" name="Google Shape;2342;p162"/>
          <p:cNvSpPr/>
          <p:nvPr/>
        </p:nvSpPr>
        <p:spPr>
          <a:xfrm>
            <a:off x="729325" y="1393075"/>
            <a:ext cx="7688700" cy="774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sp>
        <p:nvSpPr>
          <p:cNvPr id="2347" name="Google Shape;2347;p1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#3:</a:t>
            </a:r>
            <a:r>
              <a:rPr lang="en"/>
              <a:t> HPI</a:t>
            </a:r>
            <a:endParaRPr/>
          </a:p>
        </p:txBody>
      </p:sp>
      <p:sp>
        <p:nvSpPr>
          <p:cNvPr id="2348" name="Google Shape;2348;p163"/>
          <p:cNvSpPr txBox="1">
            <a:spLocks noGrp="1"/>
          </p:cNvSpPr>
          <p:nvPr>
            <p:ph type="body" idx="1"/>
          </p:nvPr>
        </p:nvSpPr>
        <p:spPr>
          <a:xfrm>
            <a:off x="729450" y="1393075"/>
            <a:ext cx="7688700" cy="313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31 y/o F</a:t>
            </a:r>
            <a:r>
              <a:rPr lang="en"/>
              <a:t> astronaut evaluated for </a:t>
            </a:r>
            <a:r>
              <a:rPr lang="en" b="1">
                <a:solidFill>
                  <a:srgbClr val="ED4840"/>
                </a:solidFill>
              </a:rPr>
              <a:t>abscess of left elbow</a:t>
            </a:r>
            <a:r>
              <a:rPr lang="en"/>
              <a:t> that has been ongoing </a:t>
            </a:r>
            <a:r>
              <a:rPr lang="en" b="1"/>
              <a:t>after prolonged EVA</a:t>
            </a:r>
            <a:r>
              <a:rPr lang="en"/>
              <a:t> on mission </a:t>
            </a:r>
            <a:r>
              <a:rPr lang="en" b="1">
                <a:solidFill>
                  <a:srgbClr val="3B71CA"/>
                </a:solidFill>
              </a:rPr>
              <a:t>day 60</a:t>
            </a:r>
            <a:r>
              <a:rPr lang="en"/>
              <a:t>. On mission </a:t>
            </a:r>
            <a:r>
              <a:rPr lang="en" b="1">
                <a:solidFill>
                  <a:srgbClr val="3B71CA"/>
                </a:solidFill>
              </a:rPr>
              <a:t>day 64</a:t>
            </a:r>
            <a:r>
              <a:rPr lang="en"/>
              <a:t>, flight surgeon started </a:t>
            </a:r>
            <a:r>
              <a:rPr lang="en" b="1">
                <a:solidFill>
                  <a:srgbClr val="896110"/>
                </a:solidFill>
              </a:rPr>
              <a:t>Augmentin</a:t>
            </a:r>
            <a:r>
              <a:rPr lang="en"/>
              <a:t>, with no improvement.</a:t>
            </a:r>
            <a:endParaRPr/>
          </a:p>
          <a:p>
            <a:pPr marL="0" lvl="0" indent="0" algn="l" rtl="0">
              <a:spcBef>
                <a:spcPts val="1200"/>
              </a:spcBef>
              <a:spcAft>
                <a:spcPts val="0"/>
              </a:spcAft>
              <a:buNone/>
            </a:pPr>
            <a:r>
              <a:rPr lang="en"/>
              <a:t>Mission control guides the crew medical officer (not a physician) on </a:t>
            </a:r>
            <a:r>
              <a:rPr lang="en" b="1"/>
              <a:t>point of care ultrasound</a:t>
            </a:r>
            <a:r>
              <a:rPr lang="en"/>
              <a:t> (</a:t>
            </a:r>
            <a:r>
              <a:rPr lang="en" b="1">
                <a:solidFill>
                  <a:srgbClr val="3B71CA"/>
                </a:solidFill>
              </a:rPr>
              <a:t>day 67</a:t>
            </a:r>
            <a:r>
              <a:rPr lang="en"/>
              <a:t>)</a:t>
            </a:r>
            <a:endParaRPr/>
          </a:p>
          <a:p>
            <a:pPr marL="457200" lvl="0" indent="-311150" algn="l" rtl="0">
              <a:spcBef>
                <a:spcPts val="0"/>
              </a:spcBef>
              <a:spcAft>
                <a:spcPts val="0"/>
              </a:spcAft>
              <a:buSzPts val="1300"/>
              <a:buChar char="●"/>
            </a:pPr>
            <a:r>
              <a:rPr lang="en"/>
              <a:t>Identifies a </a:t>
            </a:r>
            <a:r>
              <a:rPr lang="en" b="1">
                <a:solidFill>
                  <a:srgbClr val="ED4840"/>
                </a:solidFill>
              </a:rPr>
              <a:t>5mm abscess</a:t>
            </a:r>
            <a:r>
              <a:rPr lang="en"/>
              <a:t> limited to SQ tissue</a:t>
            </a:r>
            <a:endParaRPr/>
          </a:p>
          <a:p>
            <a:pPr marL="457200" lvl="0" indent="-311150" algn="l" rtl="0">
              <a:spcBef>
                <a:spcPts val="0"/>
              </a:spcBef>
              <a:spcAft>
                <a:spcPts val="0"/>
              </a:spcAft>
              <a:buSzPts val="1300"/>
              <a:buChar char="●"/>
            </a:pPr>
            <a:r>
              <a:rPr lang="en"/>
              <a:t>Performs an </a:t>
            </a:r>
            <a:r>
              <a:rPr lang="en" b="1">
                <a:solidFill>
                  <a:srgbClr val="896110"/>
                </a:solidFill>
              </a:rPr>
              <a:t>I&amp;D</a:t>
            </a:r>
            <a:r>
              <a:rPr lang="en" b="1"/>
              <a:t> with </a:t>
            </a:r>
            <a:r>
              <a:rPr lang="en" b="1">
                <a:solidFill>
                  <a:srgbClr val="ED4840"/>
                </a:solidFill>
              </a:rPr>
              <a:t>purulent discharge</a:t>
            </a:r>
            <a:r>
              <a:rPr lang="en"/>
              <a:t> </a:t>
            </a:r>
            <a:endParaRPr/>
          </a:p>
          <a:p>
            <a:pPr marL="0" lvl="0" indent="0" algn="l" rtl="0">
              <a:spcBef>
                <a:spcPts val="1200"/>
              </a:spcBef>
              <a:spcAft>
                <a:spcPts val="0"/>
              </a:spcAft>
              <a:buNone/>
            </a:pPr>
            <a:r>
              <a:rPr lang="en"/>
              <a:t>Pretend this was somehow available on board (unlikely to be the case)</a:t>
            </a:r>
            <a:endParaRPr/>
          </a:p>
          <a:p>
            <a:pPr marL="457200" lvl="0" indent="-311150" algn="l" rtl="0">
              <a:spcBef>
                <a:spcPts val="0"/>
              </a:spcBef>
              <a:spcAft>
                <a:spcPts val="0"/>
              </a:spcAft>
              <a:buSzPts val="1300"/>
              <a:buChar char="●"/>
            </a:pPr>
            <a:r>
              <a:rPr lang="en"/>
              <a:t>Gram stain shows </a:t>
            </a:r>
            <a:r>
              <a:rPr lang="en" b="1"/>
              <a:t>GPC in clusters</a:t>
            </a:r>
            <a:endParaRPr b="1"/>
          </a:p>
          <a:p>
            <a:pPr marL="457200" lvl="0" indent="-311150" algn="l" rtl="0">
              <a:spcBef>
                <a:spcPts val="0"/>
              </a:spcBef>
              <a:spcAft>
                <a:spcPts val="0"/>
              </a:spcAft>
              <a:buSzPts val="1300"/>
              <a:buChar char="●"/>
            </a:pPr>
            <a:r>
              <a:rPr lang="en" b="1"/>
              <a:t>MecA</a:t>
            </a:r>
            <a:r>
              <a:rPr lang="en"/>
              <a:t> testing was </a:t>
            </a:r>
            <a:r>
              <a:rPr lang="en" b="1">
                <a:solidFill>
                  <a:srgbClr val="0C622E"/>
                </a:solidFill>
              </a:rPr>
              <a:t>negative</a:t>
            </a:r>
            <a:endParaRPr/>
          </a:p>
        </p:txBody>
      </p:sp>
      <p:sp>
        <p:nvSpPr>
          <p:cNvPr id="2349" name="Google Shape;2349;p163"/>
          <p:cNvSpPr/>
          <p:nvPr/>
        </p:nvSpPr>
        <p:spPr>
          <a:xfrm>
            <a:off x="729325" y="1393075"/>
            <a:ext cx="7688700" cy="1858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164"/>
          <p:cNvSpPr txBox="1">
            <a:spLocks noGrp="1"/>
          </p:cNvSpPr>
          <p:nvPr>
            <p:ph type="body" idx="2"/>
          </p:nvPr>
        </p:nvSpPr>
        <p:spPr>
          <a:xfrm>
            <a:off x="4870175" y="819225"/>
            <a:ext cx="4000800" cy="30255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What is the suspected pathogen?</a:t>
            </a:r>
            <a:endParaRPr sz="1600"/>
          </a:p>
          <a:p>
            <a:pPr marL="457200" lvl="0" indent="-330200" algn="l" rtl="0">
              <a:spcBef>
                <a:spcPts val="1000"/>
              </a:spcBef>
              <a:spcAft>
                <a:spcPts val="0"/>
              </a:spcAft>
              <a:buSzPts val="1600"/>
              <a:buChar char="●"/>
            </a:pPr>
            <a:r>
              <a:rPr lang="en" sz="1600"/>
              <a:t>Why isn’t she responding to Augmentin?</a:t>
            </a:r>
            <a:endParaRPr sz="1600"/>
          </a:p>
        </p:txBody>
      </p:sp>
      <p:sp>
        <p:nvSpPr>
          <p:cNvPr id="2355" name="Google Shape;2355;p164"/>
          <p:cNvSpPr txBox="1">
            <a:spLocks noGrp="1"/>
          </p:cNvSpPr>
          <p:nvPr>
            <p:ph type="body" idx="2"/>
          </p:nvPr>
        </p:nvSpPr>
        <p:spPr>
          <a:xfrm>
            <a:off x="730000" y="1407675"/>
            <a:ext cx="3374400" cy="334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31 y/o F</a:t>
            </a:r>
            <a:r>
              <a:rPr lang="en"/>
              <a:t> astronaut evaluated for </a:t>
            </a:r>
            <a:r>
              <a:rPr lang="en" b="1">
                <a:solidFill>
                  <a:srgbClr val="ED4840"/>
                </a:solidFill>
              </a:rPr>
              <a:t>abscess of left elbow</a:t>
            </a:r>
            <a:r>
              <a:rPr lang="en"/>
              <a:t> that has been ongoing </a:t>
            </a:r>
            <a:r>
              <a:rPr lang="en" b="1"/>
              <a:t>after prolonged EVA</a:t>
            </a:r>
            <a:r>
              <a:rPr lang="en"/>
              <a:t> on mission </a:t>
            </a:r>
            <a:r>
              <a:rPr lang="en" b="1">
                <a:solidFill>
                  <a:srgbClr val="3B71CA"/>
                </a:solidFill>
              </a:rPr>
              <a:t>day 60</a:t>
            </a:r>
            <a:r>
              <a:rPr lang="en"/>
              <a:t>. On mission </a:t>
            </a:r>
            <a:r>
              <a:rPr lang="en" b="1">
                <a:solidFill>
                  <a:srgbClr val="3B71CA"/>
                </a:solidFill>
              </a:rPr>
              <a:t>day 64</a:t>
            </a:r>
            <a:r>
              <a:rPr lang="en"/>
              <a:t>, flight surgeon started </a:t>
            </a:r>
            <a:r>
              <a:rPr lang="en" b="1">
                <a:solidFill>
                  <a:srgbClr val="896110"/>
                </a:solidFill>
              </a:rPr>
              <a:t>Augmentin</a:t>
            </a:r>
            <a:r>
              <a:rPr lang="en"/>
              <a:t>, with no improvement. </a:t>
            </a:r>
            <a:endParaRPr/>
          </a:p>
          <a:p>
            <a:pPr marL="0" lvl="0" indent="0" algn="l" rtl="0">
              <a:spcBef>
                <a:spcPts val="1200"/>
              </a:spcBef>
              <a:spcAft>
                <a:spcPts val="0"/>
              </a:spcAft>
              <a:buNone/>
            </a:pPr>
            <a:r>
              <a:rPr lang="en"/>
              <a:t>On </a:t>
            </a:r>
            <a:r>
              <a:rPr lang="en" b="1">
                <a:solidFill>
                  <a:srgbClr val="3B71CA"/>
                </a:solidFill>
              </a:rPr>
              <a:t>day 67</a:t>
            </a:r>
            <a:r>
              <a:rPr lang="en"/>
              <a:t>, POCUS shows </a:t>
            </a:r>
            <a:r>
              <a:rPr lang="en" b="1"/>
              <a:t>5mm abscess</a:t>
            </a:r>
            <a:r>
              <a:rPr lang="en"/>
              <a:t> </a:t>
            </a:r>
            <a:endParaRPr/>
          </a:p>
          <a:p>
            <a:pPr marL="457200" lvl="0" indent="-311150" algn="l" rtl="0">
              <a:spcBef>
                <a:spcPts val="1200"/>
              </a:spcBef>
              <a:spcAft>
                <a:spcPts val="0"/>
              </a:spcAft>
              <a:buSzPts val="1300"/>
              <a:buChar char="●"/>
            </a:pPr>
            <a:r>
              <a:rPr lang="en"/>
              <a:t>I&amp;D with purulent material</a:t>
            </a:r>
            <a:endParaRPr/>
          </a:p>
          <a:p>
            <a:pPr marL="457200" lvl="0" indent="-311150" algn="l" rtl="0">
              <a:spcBef>
                <a:spcPts val="0"/>
              </a:spcBef>
              <a:spcAft>
                <a:spcPts val="0"/>
              </a:spcAft>
              <a:buSzPts val="1300"/>
              <a:buChar char="●"/>
            </a:pPr>
            <a:r>
              <a:rPr lang="en"/>
              <a:t>GPC in clusters on gram stain</a:t>
            </a:r>
            <a:endParaRPr/>
          </a:p>
          <a:p>
            <a:pPr marL="457200" lvl="0" indent="-311150" algn="l" rtl="0">
              <a:spcBef>
                <a:spcPts val="0"/>
              </a:spcBef>
              <a:spcAft>
                <a:spcPts val="0"/>
              </a:spcAft>
              <a:buSzPts val="1300"/>
              <a:buChar char="●"/>
            </a:pPr>
            <a:r>
              <a:rPr lang="en"/>
              <a:t>MecA negative</a:t>
            </a:r>
            <a:endParaRPr/>
          </a:p>
          <a:p>
            <a:pPr marL="0" lvl="0" indent="0" algn="l" rtl="0">
              <a:spcBef>
                <a:spcPts val="1200"/>
              </a:spcBef>
              <a:spcAft>
                <a:spcPts val="1200"/>
              </a:spcAft>
              <a:buNone/>
            </a:pPr>
            <a:r>
              <a:rPr lang="en"/>
              <a:t>T 37.6°C, HR 93, BP 100/64</a:t>
            </a:r>
            <a:endParaRPr/>
          </a:p>
        </p:txBody>
      </p:sp>
      <p:sp>
        <p:nvSpPr>
          <p:cNvPr id="2356" name="Google Shape;2356;p164"/>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3:</a:t>
            </a:r>
            <a:r>
              <a:rPr lang="en"/>
              <a:t> Summary</a:t>
            </a:r>
            <a:endParaRPr/>
          </a:p>
        </p:txBody>
      </p:sp>
      <p:pic>
        <p:nvPicPr>
          <p:cNvPr id="2357" name="Google Shape;2357;p164" title="SLS booster2 (1).gif"/>
          <p:cNvPicPr preferRelativeResize="0"/>
          <p:nvPr/>
        </p:nvPicPr>
        <p:blipFill rotWithShape="1">
          <a:blip r:embed="rId3" cstate="screen">
            <a:alphaModFix/>
            <a:extLst>
              <a:ext uri="{28A0092B-C50C-407E-A947-70E740481C1C}">
                <a14:useLocalDpi xmlns:a14="http://schemas.microsoft.com/office/drawing/2010/main"/>
              </a:ext>
            </a:extLst>
          </a:blip>
          <a:srcRect l="3301" r="3189"/>
          <a:stretch/>
        </p:blipFill>
        <p:spPr>
          <a:xfrm>
            <a:off x="5085675" y="2128050"/>
            <a:ext cx="3569800" cy="286305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16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sp>
        <p:nvSpPr>
          <p:cNvPr id="2363" name="Google Shape;2363;p165"/>
          <p:cNvSpPr txBox="1">
            <a:spLocks noGrp="1"/>
          </p:cNvSpPr>
          <p:nvPr>
            <p:ph type="body" idx="1"/>
          </p:nvPr>
        </p:nvSpPr>
        <p:spPr>
          <a:xfrm>
            <a:off x="729325" y="1393075"/>
            <a:ext cx="3774300" cy="839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i="1"/>
              <a:t>Early in our ventures into space (Salyut 7)</a:t>
            </a:r>
            <a:r>
              <a:rPr lang="en"/>
              <a:t>, there was a great deal of concern that bacteria transformed into </a:t>
            </a:r>
            <a:r>
              <a:rPr lang="en" b="1"/>
              <a:t>superbugs</a:t>
            </a:r>
            <a:r>
              <a:rPr lang="en"/>
              <a:t> in space</a:t>
            </a:r>
            <a:endParaRPr/>
          </a:p>
        </p:txBody>
      </p:sp>
      <p:sp>
        <p:nvSpPr>
          <p:cNvPr id="2364" name="Google Shape;2364;p165"/>
          <p:cNvSpPr/>
          <p:nvPr/>
        </p:nvSpPr>
        <p:spPr>
          <a:xfrm>
            <a:off x="1264225" y="2537625"/>
            <a:ext cx="2704500" cy="903300"/>
          </a:xfrm>
          <a:prstGeom prst="roundRect">
            <a:avLst>
              <a:gd name="adj" fmla="val 16667"/>
            </a:avLst>
          </a:prstGeom>
          <a:solidFill>
            <a:srgbClr val="F1F2F3"/>
          </a:solidFill>
          <a:ln w="11125" cap="flat" cmpd="sng">
            <a:solidFill>
              <a:srgbClr val="404247"/>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400" b="1" u="sng">
                <a:solidFill>
                  <a:srgbClr val="404247"/>
                </a:solidFill>
                <a:latin typeface="Open Sans"/>
                <a:ea typeface="Open Sans"/>
                <a:cs typeface="Open Sans"/>
                <a:sym typeface="Open Sans"/>
              </a:rPr>
              <a:t>Intuition</a:t>
            </a:r>
            <a:r>
              <a:rPr lang="en" sz="1400" b="1">
                <a:solidFill>
                  <a:srgbClr val="404247"/>
                </a:solidFill>
                <a:latin typeface="Open Sans"/>
                <a:ea typeface="Open Sans"/>
                <a:cs typeface="Open Sans"/>
                <a:sym typeface="Open Sans"/>
              </a:rPr>
              <a:t>:</a:t>
            </a:r>
            <a:r>
              <a:rPr lang="en" sz="1400">
                <a:solidFill>
                  <a:srgbClr val="9FA6B2"/>
                </a:solidFill>
                <a:latin typeface="Open Sans"/>
                <a:ea typeface="Open Sans"/>
                <a:cs typeface="Open Sans"/>
                <a:sym typeface="Open Sans"/>
              </a:rPr>
              <a:t> </a:t>
            </a:r>
            <a:r>
              <a:rPr lang="en" sz="1400" b="1">
                <a:solidFill>
                  <a:srgbClr val="ED4840"/>
                </a:solidFill>
                <a:latin typeface="Open Sans"/>
                <a:ea typeface="Open Sans"/>
                <a:cs typeface="Open Sans"/>
                <a:sym typeface="Open Sans"/>
              </a:rPr>
              <a:t>Hypermutations</a:t>
            </a:r>
            <a:r>
              <a:rPr lang="en" sz="1400">
                <a:solidFill>
                  <a:schemeClr val="dk2"/>
                </a:solidFill>
                <a:latin typeface="Open Sans"/>
                <a:ea typeface="Open Sans"/>
                <a:cs typeface="Open Sans"/>
                <a:sym typeface="Open Sans"/>
              </a:rPr>
              <a:t> from </a:t>
            </a:r>
            <a:r>
              <a:rPr lang="en" sz="1400" b="1">
                <a:solidFill>
                  <a:srgbClr val="896110"/>
                </a:solidFill>
                <a:latin typeface="Open Sans"/>
                <a:ea typeface="Open Sans"/>
                <a:cs typeface="Open Sans"/>
                <a:sym typeface="Open Sans"/>
              </a:rPr>
              <a:t>radiation </a:t>
            </a:r>
            <a:r>
              <a:rPr lang="en" sz="1400">
                <a:solidFill>
                  <a:schemeClr val="dk2"/>
                </a:solidFill>
                <a:latin typeface="Open Sans"/>
                <a:ea typeface="Open Sans"/>
                <a:cs typeface="Open Sans"/>
                <a:sym typeface="Open Sans"/>
              </a:rPr>
              <a:t>&amp; </a:t>
            </a:r>
            <a:r>
              <a:rPr lang="en" sz="1400" b="1">
                <a:solidFill>
                  <a:srgbClr val="3B71CA"/>
                </a:solidFill>
                <a:latin typeface="Open Sans"/>
                <a:ea typeface="Open Sans"/>
                <a:cs typeface="Open Sans"/>
                <a:sym typeface="Open Sans"/>
              </a:rPr>
              <a:t>stress of microgravity</a:t>
            </a:r>
            <a:endParaRPr sz="1633" b="1">
              <a:solidFill>
                <a:srgbClr val="3B71CA"/>
              </a:solidFill>
              <a:latin typeface="Open Sans"/>
              <a:ea typeface="Open Sans"/>
              <a:cs typeface="Open Sans"/>
              <a:sym typeface="Open San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pic>
        <p:nvPicPr>
          <p:cNvPr id="2369" name="Google Shape;2369;p1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5254400" y="2247899"/>
            <a:ext cx="2552700" cy="3200400"/>
          </a:xfrm>
          <a:prstGeom prst="rect">
            <a:avLst/>
          </a:prstGeom>
          <a:noFill/>
          <a:ln>
            <a:noFill/>
          </a:ln>
        </p:spPr>
      </p:pic>
      <p:sp>
        <p:nvSpPr>
          <p:cNvPr id="2370" name="Google Shape;2370;p16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4">
                  <a:extLst>
                    <a:ext uri="{A12FA001-AC4F-418D-AE19-62706E023703}">
                      <ahyp:hlinkClr xmlns:ahyp="http://schemas.microsoft.com/office/drawing/2018/hyperlinkcolor" val="tx"/>
                    </a:ext>
                  </a:extLst>
                </a:hlinkClick>
              </a:rPr>
              <a:t>1</a:t>
            </a:r>
            <a:r>
              <a:rPr lang="en"/>
              <a:t>]</a:t>
            </a:r>
            <a:endParaRPr/>
          </a:p>
        </p:txBody>
      </p:sp>
      <p:sp>
        <p:nvSpPr>
          <p:cNvPr id="2371" name="Google Shape;2371;p166"/>
          <p:cNvSpPr txBox="1">
            <a:spLocks noGrp="1"/>
          </p:cNvSpPr>
          <p:nvPr>
            <p:ph type="body" idx="2"/>
          </p:nvPr>
        </p:nvSpPr>
        <p:spPr>
          <a:xfrm>
            <a:off x="4643600" y="1393075"/>
            <a:ext cx="3774300" cy="903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a:t>In 1982, </a:t>
            </a:r>
            <a:r>
              <a:rPr lang="en" b="1"/>
              <a:t>staph aureus isolates</a:t>
            </a:r>
            <a:r>
              <a:rPr lang="en"/>
              <a:t> (seemingly) changed to appear </a:t>
            </a:r>
            <a:r>
              <a:rPr lang="en" b="1">
                <a:solidFill>
                  <a:srgbClr val="ED4840"/>
                </a:solidFill>
              </a:rPr>
              <a:t>morphologically</a:t>
            </a:r>
            <a:r>
              <a:rPr lang="en" b="1"/>
              <a:t> similar to </a:t>
            </a:r>
            <a:r>
              <a:rPr lang="en" b="1">
                <a:solidFill>
                  <a:srgbClr val="ED4840"/>
                </a:solidFill>
              </a:rPr>
              <a:t>VISA</a:t>
            </a:r>
            <a:endParaRPr/>
          </a:p>
        </p:txBody>
      </p:sp>
      <p:sp>
        <p:nvSpPr>
          <p:cNvPr id="2372" name="Google Shape;2372;p166"/>
          <p:cNvSpPr txBox="1">
            <a:spLocks noGrp="1"/>
          </p:cNvSpPr>
          <p:nvPr>
            <p:ph type="body" idx="1"/>
          </p:nvPr>
        </p:nvSpPr>
        <p:spPr>
          <a:xfrm>
            <a:off x="729325" y="1393075"/>
            <a:ext cx="3774300" cy="839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i="1"/>
              <a:t>Early in our ventures into space (Salyut 7)</a:t>
            </a:r>
            <a:r>
              <a:rPr lang="en"/>
              <a:t>, there was a great deal of concern that bacteria transformed into </a:t>
            </a:r>
            <a:r>
              <a:rPr lang="en" b="1"/>
              <a:t>superbugs</a:t>
            </a:r>
            <a:r>
              <a:rPr lang="en"/>
              <a:t> in space</a:t>
            </a:r>
            <a:endParaRPr/>
          </a:p>
        </p:txBody>
      </p:sp>
      <p:sp>
        <p:nvSpPr>
          <p:cNvPr id="2373" name="Google Shape;2373;p166"/>
          <p:cNvSpPr/>
          <p:nvPr/>
        </p:nvSpPr>
        <p:spPr>
          <a:xfrm>
            <a:off x="1264225" y="2537625"/>
            <a:ext cx="2704500" cy="903300"/>
          </a:xfrm>
          <a:prstGeom prst="roundRect">
            <a:avLst>
              <a:gd name="adj" fmla="val 16667"/>
            </a:avLst>
          </a:prstGeom>
          <a:solidFill>
            <a:srgbClr val="F1F2F3"/>
          </a:solidFill>
          <a:ln w="11125" cap="flat" cmpd="sng">
            <a:solidFill>
              <a:srgbClr val="404247"/>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400" b="1" u="sng">
                <a:solidFill>
                  <a:srgbClr val="404247"/>
                </a:solidFill>
                <a:latin typeface="Open Sans"/>
                <a:ea typeface="Open Sans"/>
                <a:cs typeface="Open Sans"/>
                <a:sym typeface="Open Sans"/>
              </a:rPr>
              <a:t>Intuition</a:t>
            </a:r>
            <a:r>
              <a:rPr lang="en" sz="1400" b="1">
                <a:solidFill>
                  <a:srgbClr val="404247"/>
                </a:solidFill>
                <a:latin typeface="Open Sans"/>
                <a:ea typeface="Open Sans"/>
                <a:cs typeface="Open Sans"/>
                <a:sym typeface="Open Sans"/>
              </a:rPr>
              <a:t>:</a:t>
            </a:r>
            <a:r>
              <a:rPr lang="en" sz="1400">
                <a:solidFill>
                  <a:srgbClr val="9FA6B2"/>
                </a:solidFill>
                <a:latin typeface="Open Sans"/>
                <a:ea typeface="Open Sans"/>
                <a:cs typeface="Open Sans"/>
                <a:sym typeface="Open Sans"/>
              </a:rPr>
              <a:t> </a:t>
            </a:r>
            <a:r>
              <a:rPr lang="en" sz="1400" b="1">
                <a:solidFill>
                  <a:srgbClr val="ED4840"/>
                </a:solidFill>
                <a:latin typeface="Open Sans"/>
                <a:ea typeface="Open Sans"/>
                <a:cs typeface="Open Sans"/>
                <a:sym typeface="Open Sans"/>
              </a:rPr>
              <a:t>Hypermutations</a:t>
            </a:r>
            <a:r>
              <a:rPr lang="en" sz="1400">
                <a:solidFill>
                  <a:schemeClr val="dk2"/>
                </a:solidFill>
                <a:latin typeface="Open Sans"/>
                <a:ea typeface="Open Sans"/>
                <a:cs typeface="Open Sans"/>
                <a:sym typeface="Open Sans"/>
              </a:rPr>
              <a:t> from </a:t>
            </a:r>
            <a:r>
              <a:rPr lang="en" sz="1400" b="1">
                <a:solidFill>
                  <a:srgbClr val="896110"/>
                </a:solidFill>
                <a:latin typeface="Open Sans"/>
                <a:ea typeface="Open Sans"/>
                <a:cs typeface="Open Sans"/>
                <a:sym typeface="Open Sans"/>
              </a:rPr>
              <a:t>radiation </a:t>
            </a:r>
            <a:r>
              <a:rPr lang="en" sz="1400">
                <a:solidFill>
                  <a:schemeClr val="dk2"/>
                </a:solidFill>
                <a:latin typeface="Open Sans"/>
                <a:ea typeface="Open Sans"/>
                <a:cs typeface="Open Sans"/>
                <a:sym typeface="Open Sans"/>
              </a:rPr>
              <a:t>&amp; </a:t>
            </a:r>
            <a:r>
              <a:rPr lang="en" sz="1400" b="1">
                <a:solidFill>
                  <a:srgbClr val="3B71CA"/>
                </a:solidFill>
                <a:latin typeface="Open Sans"/>
                <a:ea typeface="Open Sans"/>
                <a:cs typeface="Open Sans"/>
                <a:sym typeface="Open Sans"/>
              </a:rPr>
              <a:t>stress of microgravity</a:t>
            </a:r>
            <a:endParaRPr sz="1633" b="1">
              <a:solidFill>
                <a:srgbClr val="3B71CA"/>
              </a:solidFill>
              <a:latin typeface="Open Sans"/>
              <a:ea typeface="Open Sans"/>
              <a:cs typeface="Open Sans"/>
              <a:sym typeface="Open Sans"/>
            </a:endParaRPr>
          </a:p>
        </p:txBody>
      </p:sp>
      <p:sp>
        <p:nvSpPr>
          <p:cNvPr id="2374" name="Google Shape;2374;p166"/>
          <p:cNvSpPr/>
          <p:nvPr/>
        </p:nvSpPr>
        <p:spPr>
          <a:xfrm>
            <a:off x="729325" y="1393075"/>
            <a:ext cx="3842700" cy="22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pic>
        <p:nvPicPr>
          <p:cNvPr id="2379" name="Google Shape;2379;p1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5254400" y="2247899"/>
            <a:ext cx="2552700" cy="3200400"/>
          </a:xfrm>
          <a:prstGeom prst="rect">
            <a:avLst/>
          </a:prstGeom>
          <a:noFill/>
          <a:ln>
            <a:noFill/>
          </a:ln>
        </p:spPr>
      </p:pic>
      <p:sp>
        <p:nvSpPr>
          <p:cNvPr id="2380" name="Google Shape;2380;p16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4">
                  <a:extLst>
                    <a:ext uri="{A12FA001-AC4F-418D-AE19-62706E023703}">
                      <ahyp:hlinkClr xmlns:ahyp="http://schemas.microsoft.com/office/drawing/2018/hyperlinkcolor" val="tx"/>
                    </a:ext>
                  </a:extLst>
                </a:hlinkClick>
              </a:rPr>
              <a:t>1</a:t>
            </a:r>
            <a:r>
              <a:rPr lang="en"/>
              <a:t>]</a:t>
            </a:r>
            <a:endParaRPr/>
          </a:p>
        </p:txBody>
      </p:sp>
      <p:sp>
        <p:nvSpPr>
          <p:cNvPr id="2381" name="Google Shape;2381;p167"/>
          <p:cNvSpPr txBox="1">
            <a:spLocks noGrp="1"/>
          </p:cNvSpPr>
          <p:nvPr>
            <p:ph type="body" idx="2"/>
          </p:nvPr>
        </p:nvSpPr>
        <p:spPr>
          <a:xfrm>
            <a:off x="4643600" y="1393075"/>
            <a:ext cx="3774300" cy="903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a:t>In 1982, </a:t>
            </a:r>
            <a:r>
              <a:rPr lang="en" b="1"/>
              <a:t>staph aureus isolates</a:t>
            </a:r>
            <a:r>
              <a:rPr lang="en"/>
              <a:t> (seemingly) changed to appear </a:t>
            </a:r>
            <a:r>
              <a:rPr lang="en" b="1">
                <a:solidFill>
                  <a:srgbClr val="ED4840"/>
                </a:solidFill>
              </a:rPr>
              <a:t>morphologically</a:t>
            </a:r>
            <a:r>
              <a:rPr lang="en" b="1"/>
              <a:t> similar to </a:t>
            </a:r>
            <a:r>
              <a:rPr lang="en" b="1">
                <a:solidFill>
                  <a:srgbClr val="ED4840"/>
                </a:solidFill>
              </a:rPr>
              <a:t>VISA</a:t>
            </a:r>
            <a:endParaRPr/>
          </a:p>
        </p:txBody>
      </p:sp>
      <p:sp>
        <p:nvSpPr>
          <p:cNvPr id="2382" name="Google Shape;2382;p167"/>
          <p:cNvSpPr/>
          <p:nvPr/>
        </p:nvSpPr>
        <p:spPr>
          <a:xfrm>
            <a:off x="4609400" y="1255725"/>
            <a:ext cx="3842700" cy="3868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83" name="Google Shape;2383;p167"/>
          <p:cNvSpPr/>
          <p:nvPr/>
        </p:nvSpPr>
        <p:spPr>
          <a:xfrm>
            <a:off x="5132450" y="2411025"/>
            <a:ext cx="2796600" cy="725100"/>
          </a:xfrm>
          <a:prstGeom prst="roundRect">
            <a:avLst>
              <a:gd name="adj" fmla="val 16667"/>
            </a:avLst>
          </a:prstGeom>
          <a:solidFill>
            <a:srgbClr val="E2EAF7"/>
          </a:solidFill>
          <a:ln w="11125" cap="flat" cmpd="sng">
            <a:solidFill>
              <a:srgbClr val="2F5AA2"/>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400">
                <a:solidFill>
                  <a:schemeClr val="dk2"/>
                </a:solidFill>
                <a:latin typeface="Open Sans"/>
                <a:ea typeface="Open Sans"/>
                <a:cs typeface="Open Sans"/>
                <a:sym typeface="Open Sans"/>
              </a:rPr>
              <a:t>Later studies found this to be a</a:t>
            </a:r>
            <a:r>
              <a:rPr lang="en" sz="1400" b="1">
                <a:solidFill>
                  <a:schemeClr val="dk2"/>
                </a:solidFill>
                <a:latin typeface="Open Sans"/>
                <a:ea typeface="Open Sans"/>
                <a:cs typeface="Open Sans"/>
                <a:sym typeface="Open Sans"/>
              </a:rPr>
              <a:t> lab error</a:t>
            </a:r>
            <a:endParaRPr sz="1633" b="1">
              <a:latin typeface="Open Sans"/>
              <a:ea typeface="Open Sans"/>
              <a:cs typeface="Open Sans"/>
              <a:sym typeface="Open Sans"/>
            </a:endParaRPr>
          </a:p>
        </p:txBody>
      </p:sp>
      <p:sp>
        <p:nvSpPr>
          <p:cNvPr id="2384" name="Google Shape;2384;p167"/>
          <p:cNvSpPr txBox="1">
            <a:spLocks noGrp="1"/>
          </p:cNvSpPr>
          <p:nvPr>
            <p:ph type="body" idx="1"/>
          </p:nvPr>
        </p:nvSpPr>
        <p:spPr>
          <a:xfrm>
            <a:off x="729325" y="1393075"/>
            <a:ext cx="3774300" cy="839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i="1"/>
              <a:t>Early in our ventures into space (Salyut 7)</a:t>
            </a:r>
            <a:r>
              <a:rPr lang="en"/>
              <a:t>, there was a great deal of concern that bacteria transformed into </a:t>
            </a:r>
            <a:r>
              <a:rPr lang="en" b="1"/>
              <a:t>superbugs</a:t>
            </a:r>
            <a:r>
              <a:rPr lang="en"/>
              <a:t> in space</a:t>
            </a:r>
            <a:endParaRPr/>
          </a:p>
        </p:txBody>
      </p:sp>
      <p:sp>
        <p:nvSpPr>
          <p:cNvPr id="2385" name="Google Shape;2385;p167"/>
          <p:cNvSpPr/>
          <p:nvPr/>
        </p:nvSpPr>
        <p:spPr>
          <a:xfrm>
            <a:off x="1264225" y="2537625"/>
            <a:ext cx="2704500" cy="903300"/>
          </a:xfrm>
          <a:prstGeom prst="roundRect">
            <a:avLst>
              <a:gd name="adj" fmla="val 16667"/>
            </a:avLst>
          </a:prstGeom>
          <a:solidFill>
            <a:srgbClr val="F1F2F3"/>
          </a:solidFill>
          <a:ln w="11125" cap="flat" cmpd="sng">
            <a:solidFill>
              <a:srgbClr val="404247"/>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400" b="1" u="sng">
                <a:solidFill>
                  <a:srgbClr val="404247"/>
                </a:solidFill>
                <a:latin typeface="Open Sans"/>
                <a:ea typeface="Open Sans"/>
                <a:cs typeface="Open Sans"/>
                <a:sym typeface="Open Sans"/>
              </a:rPr>
              <a:t>Intuition</a:t>
            </a:r>
            <a:r>
              <a:rPr lang="en" sz="1400" b="1">
                <a:solidFill>
                  <a:srgbClr val="404247"/>
                </a:solidFill>
                <a:latin typeface="Open Sans"/>
                <a:ea typeface="Open Sans"/>
                <a:cs typeface="Open Sans"/>
                <a:sym typeface="Open Sans"/>
              </a:rPr>
              <a:t>:</a:t>
            </a:r>
            <a:r>
              <a:rPr lang="en" sz="1400">
                <a:solidFill>
                  <a:srgbClr val="9FA6B2"/>
                </a:solidFill>
                <a:latin typeface="Open Sans"/>
                <a:ea typeface="Open Sans"/>
                <a:cs typeface="Open Sans"/>
                <a:sym typeface="Open Sans"/>
              </a:rPr>
              <a:t> </a:t>
            </a:r>
            <a:r>
              <a:rPr lang="en" sz="1400" b="1">
                <a:solidFill>
                  <a:srgbClr val="ED4840"/>
                </a:solidFill>
                <a:latin typeface="Open Sans"/>
                <a:ea typeface="Open Sans"/>
                <a:cs typeface="Open Sans"/>
                <a:sym typeface="Open Sans"/>
              </a:rPr>
              <a:t>Hypermutations</a:t>
            </a:r>
            <a:r>
              <a:rPr lang="en" sz="1400">
                <a:solidFill>
                  <a:schemeClr val="dk2"/>
                </a:solidFill>
                <a:latin typeface="Open Sans"/>
                <a:ea typeface="Open Sans"/>
                <a:cs typeface="Open Sans"/>
                <a:sym typeface="Open Sans"/>
              </a:rPr>
              <a:t> from </a:t>
            </a:r>
            <a:r>
              <a:rPr lang="en" sz="1400" b="1">
                <a:solidFill>
                  <a:srgbClr val="896110"/>
                </a:solidFill>
                <a:latin typeface="Open Sans"/>
                <a:ea typeface="Open Sans"/>
                <a:cs typeface="Open Sans"/>
                <a:sym typeface="Open Sans"/>
              </a:rPr>
              <a:t>radiation </a:t>
            </a:r>
            <a:r>
              <a:rPr lang="en" sz="1400">
                <a:solidFill>
                  <a:schemeClr val="dk2"/>
                </a:solidFill>
                <a:latin typeface="Open Sans"/>
                <a:ea typeface="Open Sans"/>
                <a:cs typeface="Open Sans"/>
                <a:sym typeface="Open Sans"/>
              </a:rPr>
              <a:t>&amp; </a:t>
            </a:r>
            <a:r>
              <a:rPr lang="en" sz="1400" b="1">
                <a:solidFill>
                  <a:srgbClr val="3B71CA"/>
                </a:solidFill>
                <a:latin typeface="Open Sans"/>
                <a:ea typeface="Open Sans"/>
                <a:cs typeface="Open Sans"/>
                <a:sym typeface="Open Sans"/>
              </a:rPr>
              <a:t>stress of microgravity</a:t>
            </a:r>
            <a:endParaRPr sz="1633" b="1">
              <a:solidFill>
                <a:srgbClr val="3B71CA"/>
              </a:solidFill>
              <a:latin typeface="Open Sans"/>
              <a:ea typeface="Open Sans"/>
              <a:cs typeface="Open Sans"/>
              <a:sym typeface="Open Sans"/>
            </a:endParaRPr>
          </a:p>
        </p:txBody>
      </p:sp>
      <p:sp>
        <p:nvSpPr>
          <p:cNvPr id="2386" name="Google Shape;2386;p167"/>
          <p:cNvSpPr/>
          <p:nvPr/>
        </p:nvSpPr>
        <p:spPr>
          <a:xfrm>
            <a:off x="729325" y="1393075"/>
            <a:ext cx="3842700" cy="22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1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sp>
        <p:nvSpPr>
          <p:cNvPr id="2392" name="Google Shape;2392;p168"/>
          <p:cNvSpPr txBox="1">
            <a:spLocks noGrp="1"/>
          </p:cNvSpPr>
          <p:nvPr>
            <p:ph type="body" idx="1"/>
          </p:nvPr>
        </p:nvSpPr>
        <p:spPr>
          <a:xfrm>
            <a:off x="729450" y="1316875"/>
            <a:ext cx="3147600" cy="2583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We can model microgravity pretty well on Earth using LSMMG</a:t>
            </a:r>
            <a:endParaRPr/>
          </a:p>
          <a:p>
            <a:pPr marL="0" lvl="0" indent="0" algn="l" rtl="0">
              <a:spcBef>
                <a:spcPts val="1200"/>
              </a:spcBef>
              <a:spcAft>
                <a:spcPts val="0"/>
              </a:spcAft>
              <a:buNone/>
            </a:pPr>
            <a:r>
              <a:rPr lang="en" b="1"/>
              <a:t>Mice studies</a:t>
            </a:r>
            <a:r>
              <a:rPr lang="en"/>
              <a:t> with </a:t>
            </a:r>
            <a:r>
              <a:rPr lang="en" b="1"/>
              <a:t>Salmonella </a:t>
            </a:r>
            <a:r>
              <a:rPr lang="en"/>
              <a:t>found:</a:t>
            </a:r>
            <a:endParaRPr/>
          </a:p>
          <a:p>
            <a:pPr marL="457200" lvl="0" indent="-311150" algn="l" rtl="0">
              <a:spcBef>
                <a:spcPts val="1200"/>
              </a:spcBef>
              <a:spcAft>
                <a:spcPts val="0"/>
              </a:spcAft>
              <a:buSzPts val="1300"/>
              <a:buChar char="●"/>
            </a:pPr>
            <a:r>
              <a:rPr lang="en"/>
              <a:t>↑↑ acid tolerance</a:t>
            </a:r>
            <a:endParaRPr/>
          </a:p>
          <a:p>
            <a:pPr marL="457200" lvl="0" indent="-311150" algn="l" rtl="0">
              <a:spcBef>
                <a:spcPts val="0"/>
              </a:spcBef>
              <a:spcAft>
                <a:spcPts val="0"/>
              </a:spcAft>
              <a:buSzPts val="1300"/>
              <a:buChar char="●"/>
            </a:pPr>
            <a:r>
              <a:rPr lang="en"/>
              <a:t>Faster colonization</a:t>
            </a:r>
            <a:endParaRPr/>
          </a:p>
          <a:p>
            <a:pPr marL="457200" lvl="0" indent="-311150" algn="l" rtl="0">
              <a:spcBef>
                <a:spcPts val="0"/>
              </a:spcBef>
              <a:spcAft>
                <a:spcPts val="0"/>
              </a:spcAft>
              <a:buSzPts val="1300"/>
              <a:buChar char="●"/>
            </a:pPr>
            <a:r>
              <a:rPr lang="en"/>
              <a:t>↓↓ LD50</a:t>
            </a:r>
            <a:endParaRPr/>
          </a:p>
          <a:p>
            <a:pPr marL="0" lvl="0" indent="0" algn="l" rtl="0">
              <a:spcBef>
                <a:spcPts val="1200"/>
              </a:spcBef>
              <a:spcAft>
                <a:spcPts val="1200"/>
              </a:spcAft>
              <a:buNone/>
            </a:pPr>
            <a:r>
              <a:rPr lang="en" b="1">
                <a:solidFill>
                  <a:srgbClr val="ED4840"/>
                </a:solidFill>
              </a:rPr>
              <a:t>Similar findings</a:t>
            </a:r>
            <a:r>
              <a:rPr lang="en"/>
              <a:t> for other gram negatives (</a:t>
            </a:r>
            <a:r>
              <a:rPr lang="en" b="1">
                <a:solidFill>
                  <a:srgbClr val="ED4840"/>
                </a:solidFill>
              </a:rPr>
              <a:t>Enterobacterales</a:t>
            </a:r>
            <a:r>
              <a:rPr lang="en"/>
              <a:t>)</a:t>
            </a:r>
            <a:endParaRPr/>
          </a:p>
        </p:txBody>
      </p:sp>
      <p:grpSp>
        <p:nvGrpSpPr>
          <p:cNvPr id="2393" name="Google Shape;2393;p168"/>
          <p:cNvGrpSpPr/>
          <p:nvPr/>
        </p:nvGrpSpPr>
        <p:grpSpPr>
          <a:xfrm>
            <a:off x="3944150" y="1452100"/>
            <a:ext cx="4628400" cy="1247700"/>
            <a:chOff x="3944150" y="1452100"/>
            <a:chExt cx="4628400" cy="1247700"/>
          </a:xfrm>
        </p:grpSpPr>
        <p:sp>
          <p:nvSpPr>
            <p:cNvPr id="2394" name="Google Shape;2394;p168"/>
            <p:cNvSpPr/>
            <p:nvPr/>
          </p:nvSpPr>
          <p:spPr>
            <a:xfrm>
              <a:off x="3944150" y="1452100"/>
              <a:ext cx="4628400" cy="12477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395" name="Google Shape;2395;p168" title="unnamed (4).png"/>
            <p:cNvPicPr preferRelativeResize="0"/>
            <p:nvPr/>
          </p:nvPicPr>
          <p:blipFill>
            <a:blip r:embed="rId4">
              <a:alphaModFix/>
            </a:blip>
            <a:stretch>
              <a:fillRect/>
            </a:stretch>
          </p:blipFill>
          <p:spPr>
            <a:xfrm>
              <a:off x="4080545" y="1597671"/>
              <a:ext cx="863893" cy="1007875"/>
            </a:xfrm>
            <a:prstGeom prst="rect">
              <a:avLst/>
            </a:prstGeom>
            <a:solidFill>
              <a:srgbClr val="DCF1E4"/>
            </a:solidFill>
            <a:ln>
              <a:noFill/>
            </a:ln>
          </p:spPr>
        </p:pic>
        <p:sp>
          <p:nvSpPr>
            <p:cNvPr id="2396" name="Google Shape;2396;p168"/>
            <p:cNvSpPr txBox="1"/>
            <p:nvPr/>
          </p:nvSpPr>
          <p:spPr>
            <a:xfrm>
              <a:off x="5057650" y="1532575"/>
              <a:ext cx="3514800" cy="114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2"/>
                  </a:solidFill>
                  <a:latin typeface="Raleway"/>
                  <a:ea typeface="Raleway"/>
                  <a:cs typeface="Raleway"/>
                  <a:sym typeface="Raleway"/>
                </a:rPr>
                <a:t>Low-Shear Modeled Microgravity</a:t>
              </a:r>
              <a:endParaRPr sz="1500" b="1">
                <a:solidFill>
                  <a:schemeClr val="dk2"/>
                </a:solidFill>
                <a:latin typeface="Raleway"/>
                <a:ea typeface="Raleway"/>
                <a:cs typeface="Raleway"/>
                <a:sym typeface="Raleway"/>
              </a:endParaRPr>
            </a:p>
            <a:p>
              <a:pPr marL="0" lvl="0" indent="0" algn="l" rtl="0">
                <a:spcBef>
                  <a:spcPts val="1000"/>
                </a:spcBef>
                <a:spcAft>
                  <a:spcPts val="0"/>
                </a:spcAft>
                <a:buNone/>
              </a:pPr>
              <a:r>
                <a:rPr lang="en" sz="1300">
                  <a:solidFill>
                    <a:schemeClr val="dk2"/>
                  </a:solidFill>
                  <a:latin typeface="Open Sans"/>
                  <a:ea typeface="Open Sans"/>
                  <a:cs typeface="Open Sans"/>
                  <a:sym typeface="Open Sans"/>
                </a:rPr>
                <a:t>Ground based bioreactors (HARVs) simulate the space environment with constant suspension via rotation</a:t>
              </a:r>
              <a:endParaRPr sz="1300">
                <a:solidFill>
                  <a:schemeClr val="dk2"/>
                </a:solidFill>
                <a:latin typeface="Open Sans"/>
                <a:ea typeface="Open Sans"/>
                <a:cs typeface="Open Sans"/>
                <a:sym typeface="Open Sans"/>
              </a:endParaRPr>
            </a:p>
          </p:txBody>
        </p:sp>
      </p:grpSp>
      <p:sp>
        <p:nvSpPr>
          <p:cNvPr id="2397" name="Google Shape;2397;p168"/>
          <p:cNvSpPr/>
          <p:nvPr/>
        </p:nvSpPr>
        <p:spPr>
          <a:xfrm>
            <a:off x="661725" y="1975175"/>
            <a:ext cx="3147600" cy="183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1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sp>
        <p:nvSpPr>
          <p:cNvPr id="2403" name="Google Shape;2403;p169"/>
          <p:cNvSpPr txBox="1">
            <a:spLocks noGrp="1"/>
          </p:cNvSpPr>
          <p:nvPr>
            <p:ph type="body" idx="1"/>
          </p:nvPr>
        </p:nvSpPr>
        <p:spPr>
          <a:xfrm>
            <a:off x="729450" y="1316875"/>
            <a:ext cx="3147600" cy="2583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We can model microgravity pretty well on Earth using LSMMG</a:t>
            </a:r>
            <a:endParaRPr/>
          </a:p>
          <a:p>
            <a:pPr marL="0" lvl="0" indent="0" algn="l" rtl="0">
              <a:spcBef>
                <a:spcPts val="1200"/>
              </a:spcBef>
              <a:spcAft>
                <a:spcPts val="0"/>
              </a:spcAft>
              <a:buNone/>
            </a:pPr>
            <a:r>
              <a:rPr lang="en" b="1"/>
              <a:t>Mice studies</a:t>
            </a:r>
            <a:r>
              <a:rPr lang="en"/>
              <a:t> with </a:t>
            </a:r>
            <a:r>
              <a:rPr lang="en" b="1"/>
              <a:t>Salmonella </a:t>
            </a:r>
            <a:r>
              <a:rPr lang="en"/>
              <a:t>found:</a:t>
            </a:r>
            <a:endParaRPr/>
          </a:p>
          <a:p>
            <a:pPr marL="457200" lvl="0" indent="-311150" algn="l" rtl="0">
              <a:spcBef>
                <a:spcPts val="1200"/>
              </a:spcBef>
              <a:spcAft>
                <a:spcPts val="0"/>
              </a:spcAft>
              <a:buSzPts val="1300"/>
              <a:buChar char="●"/>
            </a:pPr>
            <a:r>
              <a:rPr lang="en"/>
              <a:t>↑↑ acid tolerance</a:t>
            </a:r>
            <a:endParaRPr/>
          </a:p>
          <a:p>
            <a:pPr marL="457200" lvl="0" indent="-311150" algn="l" rtl="0">
              <a:spcBef>
                <a:spcPts val="0"/>
              </a:spcBef>
              <a:spcAft>
                <a:spcPts val="0"/>
              </a:spcAft>
              <a:buSzPts val="1300"/>
              <a:buChar char="●"/>
            </a:pPr>
            <a:r>
              <a:rPr lang="en"/>
              <a:t>Faster colonization</a:t>
            </a:r>
            <a:endParaRPr/>
          </a:p>
          <a:p>
            <a:pPr marL="457200" lvl="0" indent="-311150" algn="l" rtl="0">
              <a:spcBef>
                <a:spcPts val="0"/>
              </a:spcBef>
              <a:spcAft>
                <a:spcPts val="0"/>
              </a:spcAft>
              <a:buSzPts val="1300"/>
              <a:buChar char="●"/>
            </a:pPr>
            <a:r>
              <a:rPr lang="en"/>
              <a:t>↓↓ LD50</a:t>
            </a:r>
            <a:endParaRPr/>
          </a:p>
          <a:p>
            <a:pPr marL="0" lvl="0" indent="0" algn="l" rtl="0">
              <a:spcBef>
                <a:spcPts val="1200"/>
              </a:spcBef>
              <a:spcAft>
                <a:spcPts val="1200"/>
              </a:spcAft>
              <a:buNone/>
            </a:pPr>
            <a:r>
              <a:rPr lang="en" b="1">
                <a:solidFill>
                  <a:srgbClr val="ED4840"/>
                </a:solidFill>
              </a:rPr>
              <a:t>Similar findings</a:t>
            </a:r>
            <a:r>
              <a:rPr lang="en"/>
              <a:t> for other gram negatives (</a:t>
            </a:r>
            <a:r>
              <a:rPr lang="en" b="1">
                <a:solidFill>
                  <a:srgbClr val="ED4840"/>
                </a:solidFill>
              </a:rPr>
              <a:t>Enterobacterales</a:t>
            </a:r>
            <a:r>
              <a:rPr lang="en"/>
              <a:t>)</a:t>
            </a:r>
            <a:endParaRPr/>
          </a:p>
        </p:txBody>
      </p:sp>
      <p:grpSp>
        <p:nvGrpSpPr>
          <p:cNvPr id="2404" name="Google Shape;2404;p169"/>
          <p:cNvGrpSpPr/>
          <p:nvPr/>
        </p:nvGrpSpPr>
        <p:grpSpPr>
          <a:xfrm>
            <a:off x="3944150" y="1452100"/>
            <a:ext cx="4628400" cy="1247700"/>
            <a:chOff x="3944150" y="1452100"/>
            <a:chExt cx="4628400" cy="1247700"/>
          </a:xfrm>
        </p:grpSpPr>
        <p:sp>
          <p:nvSpPr>
            <p:cNvPr id="2405" name="Google Shape;2405;p169"/>
            <p:cNvSpPr/>
            <p:nvPr/>
          </p:nvSpPr>
          <p:spPr>
            <a:xfrm>
              <a:off x="3944150" y="1452100"/>
              <a:ext cx="4628400" cy="12477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406" name="Google Shape;2406;p169" title="unnamed (4).png"/>
            <p:cNvPicPr preferRelativeResize="0"/>
            <p:nvPr/>
          </p:nvPicPr>
          <p:blipFill>
            <a:blip r:embed="rId4">
              <a:alphaModFix/>
            </a:blip>
            <a:stretch>
              <a:fillRect/>
            </a:stretch>
          </p:blipFill>
          <p:spPr>
            <a:xfrm>
              <a:off x="4080545" y="1597671"/>
              <a:ext cx="863893" cy="1007875"/>
            </a:xfrm>
            <a:prstGeom prst="rect">
              <a:avLst/>
            </a:prstGeom>
            <a:solidFill>
              <a:srgbClr val="DCF1E4"/>
            </a:solidFill>
            <a:ln>
              <a:noFill/>
            </a:ln>
          </p:spPr>
        </p:pic>
        <p:sp>
          <p:nvSpPr>
            <p:cNvPr id="2407" name="Google Shape;2407;p169"/>
            <p:cNvSpPr txBox="1"/>
            <p:nvPr/>
          </p:nvSpPr>
          <p:spPr>
            <a:xfrm>
              <a:off x="5057650" y="1532575"/>
              <a:ext cx="3514800" cy="114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2"/>
                  </a:solidFill>
                  <a:latin typeface="Raleway"/>
                  <a:ea typeface="Raleway"/>
                  <a:cs typeface="Raleway"/>
                  <a:sym typeface="Raleway"/>
                </a:rPr>
                <a:t>Low-Shear Modeled Microgravity</a:t>
              </a:r>
              <a:endParaRPr sz="1500" b="1">
                <a:solidFill>
                  <a:schemeClr val="dk2"/>
                </a:solidFill>
                <a:latin typeface="Raleway"/>
                <a:ea typeface="Raleway"/>
                <a:cs typeface="Raleway"/>
                <a:sym typeface="Raleway"/>
              </a:endParaRPr>
            </a:p>
            <a:p>
              <a:pPr marL="0" lvl="0" indent="0" algn="l" rtl="0">
                <a:spcBef>
                  <a:spcPts val="1000"/>
                </a:spcBef>
                <a:spcAft>
                  <a:spcPts val="0"/>
                </a:spcAft>
                <a:buNone/>
              </a:pPr>
              <a:r>
                <a:rPr lang="en" sz="1300">
                  <a:solidFill>
                    <a:schemeClr val="dk2"/>
                  </a:solidFill>
                  <a:latin typeface="Open Sans"/>
                  <a:ea typeface="Open Sans"/>
                  <a:cs typeface="Open Sans"/>
                  <a:sym typeface="Open Sans"/>
                </a:rPr>
                <a:t>Ground based bioreactors (HARVs) simulate the space environment with constant suspension via rotation</a:t>
              </a:r>
              <a:endParaRPr sz="1300">
                <a:solidFill>
                  <a:schemeClr val="dk2"/>
                </a:solidFill>
                <a:latin typeface="Open Sans"/>
                <a:ea typeface="Open Sans"/>
                <a:cs typeface="Open Sans"/>
                <a:sym typeface="Open Sans"/>
              </a:endParaRPr>
            </a:p>
          </p:txBody>
        </p:sp>
      </p:grpSp>
      <p:sp>
        <p:nvSpPr>
          <p:cNvPr id="2408" name="Google Shape;2408;p169"/>
          <p:cNvSpPr/>
          <p:nvPr/>
        </p:nvSpPr>
        <p:spPr>
          <a:xfrm>
            <a:off x="661725" y="3148275"/>
            <a:ext cx="3147600" cy="66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Google Shape;2413;p1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414" name="Google Shape;2414;p170"/>
          <p:cNvGrpSpPr/>
          <p:nvPr/>
        </p:nvGrpSpPr>
        <p:grpSpPr>
          <a:xfrm>
            <a:off x="4506636" y="1347100"/>
            <a:ext cx="3965561" cy="535200"/>
            <a:chOff x="3944150" y="1452100"/>
            <a:chExt cx="3885900" cy="535200"/>
          </a:xfrm>
        </p:grpSpPr>
        <p:sp>
          <p:nvSpPr>
            <p:cNvPr id="2415" name="Google Shape;2415;p170"/>
            <p:cNvSpPr/>
            <p:nvPr/>
          </p:nvSpPr>
          <p:spPr>
            <a:xfrm>
              <a:off x="3944150" y="1452100"/>
              <a:ext cx="3885900" cy="5352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416" name="Google Shape;2416;p170" title="unnamed (4).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73050" y="1508888"/>
              <a:ext cx="458750" cy="421625"/>
            </a:xfrm>
            <a:prstGeom prst="rect">
              <a:avLst/>
            </a:prstGeom>
            <a:solidFill>
              <a:srgbClr val="DCF1E4"/>
            </a:solidFill>
            <a:ln>
              <a:noFill/>
            </a:ln>
          </p:spPr>
        </p:pic>
        <p:sp>
          <p:nvSpPr>
            <p:cNvPr id="2417" name="Google Shape;2417;p170"/>
            <p:cNvSpPr txBox="1"/>
            <p:nvPr/>
          </p:nvSpPr>
          <p:spPr>
            <a:xfrm>
              <a:off x="4548701" y="1511975"/>
              <a:ext cx="3222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500" b="1">
                  <a:solidFill>
                    <a:schemeClr val="dk2"/>
                  </a:solidFill>
                  <a:latin typeface="Raleway"/>
                  <a:ea typeface="Raleway"/>
                  <a:cs typeface="Raleway"/>
                  <a:sym typeface="Raleway"/>
                </a:rPr>
                <a:t>Low-Shear Modeled Microgravity</a:t>
              </a:r>
              <a:endParaRPr sz="1300">
                <a:solidFill>
                  <a:schemeClr val="dk2"/>
                </a:solidFill>
                <a:latin typeface="Open Sans"/>
                <a:ea typeface="Open Sans"/>
                <a:cs typeface="Open Sans"/>
                <a:sym typeface="Open Sans"/>
              </a:endParaRPr>
            </a:p>
          </p:txBody>
        </p:sp>
      </p:grpSp>
      <p:grpSp>
        <p:nvGrpSpPr>
          <p:cNvPr id="2418" name="Google Shape;2418;p170"/>
          <p:cNvGrpSpPr/>
          <p:nvPr/>
        </p:nvGrpSpPr>
        <p:grpSpPr>
          <a:xfrm>
            <a:off x="3877004" y="2166106"/>
            <a:ext cx="5066439" cy="2815136"/>
            <a:chOff x="1371858" y="792075"/>
            <a:chExt cx="7008492" cy="3894225"/>
          </a:xfrm>
        </p:grpSpPr>
        <p:grpSp>
          <p:nvGrpSpPr>
            <p:cNvPr id="2419" name="Google Shape;2419;p170"/>
            <p:cNvGrpSpPr/>
            <p:nvPr/>
          </p:nvGrpSpPr>
          <p:grpSpPr>
            <a:xfrm>
              <a:off x="1371858" y="792075"/>
              <a:ext cx="7008492" cy="3894225"/>
              <a:chOff x="1371858" y="792075"/>
              <a:chExt cx="7008492" cy="3894225"/>
            </a:xfrm>
          </p:grpSpPr>
          <p:grpSp>
            <p:nvGrpSpPr>
              <p:cNvPr id="2420" name="Google Shape;2420;p170"/>
              <p:cNvGrpSpPr/>
              <p:nvPr/>
            </p:nvGrpSpPr>
            <p:grpSpPr>
              <a:xfrm>
                <a:off x="1373250" y="792075"/>
                <a:ext cx="7007100" cy="3894225"/>
                <a:chOff x="1373250" y="792075"/>
                <a:chExt cx="7007100" cy="3894225"/>
              </a:xfrm>
            </p:grpSpPr>
            <p:pic>
              <p:nvPicPr>
                <p:cNvPr id="2421" name="Google Shape;2421;p17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47500" y="792075"/>
                  <a:ext cx="6332850" cy="2035425"/>
                </a:xfrm>
                <a:prstGeom prst="rect">
                  <a:avLst/>
                </a:prstGeom>
                <a:noFill/>
                <a:ln>
                  <a:noFill/>
                </a:ln>
              </p:spPr>
            </p:pic>
            <p:pic>
              <p:nvPicPr>
                <p:cNvPr id="2422" name="Google Shape;2422;p1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73250" y="2695500"/>
                  <a:ext cx="7007100" cy="1990800"/>
                </a:xfrm>
                <a:prstGeom prst="rect">
                  <a:avLst/>
                </a:prstGeom>
                <a:noFill/>
                <a:ln>
                  <a:noFill/>
                </a:ln>
              </p:spPr>
            </p:pic>
          </p:grpSp>
          <p:sp>
            <p:nvSpPr>
              <p:cNvPr id="2423" name="Google Shape;2423;p170"/>
              <p:cNvSpPr/>
              <p:nvPr/>
            </p:nvSpPr>
            <p:spPr>
              <a:xfrm>
                <a:off x="3136900" y="2142075"/>
                <a:ext cx="139800" cy="4911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sp>
            <p:nvSpPr>
              <p:cNvPr id="2424" name="Google Shape;2424;p170"/>
              <p:cNvSpPr/>
              <p:nvPr/>
            </p:nvSpPr>
            <p:spPr>
              <a:xfrm>
                <a:off x="3826925" y="1308100"/>
                <a:ext cx="169200" cy="13251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sp>
            <p:nvSpPr>
              <p:cNvPr id="2425" name="Google Shape;2425;p170"/>
              <p:cNvSpPr/>
              <p:nvPr/>
            </p:nvSpPr>
            <p:spPr>
              <a:xfrm>
                <a:off x="4546350" y="1371600"/>
                <a:ext cx="169200" cy="12618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sp>
            <p:nvSpPr>
              <p:cNvPr id="2426" name="Google Shape;2426;p170"/>
              <p:cNvSpPr/>
              <p:nvPr/>
            </p:nvSpPr>
            <p:spPr>
              <a:xfrm>
                <a:off x="5265775" y="1261525"/>
                <a:ext cx="169200" cy="13719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sp>
            <p:nvSpPr>
              <p:cNvPr id="2427" name="Google Shape;2427;p170"/>
              <p:cNvSpPr/>
              <p:nvPr/>
            </p:nvSpPr>
            <p:spPr>
              <a:xfrm>
                <a:off x="5964275" y="1240625"/>
                <a:ext cx="169200" cy="13929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sp>
            <p:nvSpPr>
              <p:cNvPr id="2428" name="Google Shape;2428;p170"/>
              <p:cNvSpPr/>
              <p:nvPr/>
            </p:nvSpPr>
            <p:spPr>
              <a:xfrm>
                <a:off x="6683950" y="2171700"/>
                <a:ext cx="169200" cy="4617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sp>
            <p:nvSpPr>
              <p:cNvPr id="2429" name="Google Shape;2429;p170"/>
              <p:cNvSpPr/>
              <p:nvPr/>
            </p:nvSpPr>
            <p:spPr>
              <a:xfrm>
                <a:off x="7403625" y="1794925"/>
                <a:ext cx="169200" cy="8385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grpSp>
            <p:nvGrpSpPr>
              <p:cNvPr id="2430" name="Google Shape;2430;p170"/>
              <p:cNvGrpSpPr/>
              <p:nvPr/>
            </p:nvGrpSpPr>
            <p:grpSpPr>
              <a:xfrm>
                <a:off x="6363897" y="824444"/>
                <a:ext cx="1474539" cy="838514"/>
                <a:chOff x="314250" y="1753700"/>
                <a:chExt cx="1192800" cy="678300"/>
              </a:xfrm>
            </p:grpSpPr>
            <p:sp>
              <p:nvSpPr>
                <p:cNvPr id="2431" name="Google Shape;2431;p170"/>
                <p:cNvSpPr/>
                <p:nvPr/>
              </p:nvSpPr>
              <p:spPr>
                <a:xfrm>
                  <a:off x="314250" y="1753700"/>
                  <a:ext cx="1192800" cy="678300"/>
                </a:xfrm>
                <a:prstGeom prst="roundRect">
                  <a:avLst>
                    <a:gd name="adj" fmla="val 16667"/>
                  </a:avLst>
                </a:prstGeom>
                <a:solidFill>
                  <a:schemeClr val="lt1"/>
                </a:solidFill>
                <a:ln w="9950" cap="flat" cmpd="sng">
                  <a:solidFill>
                    <a:srgbClr val="404247"/>
                  </a:solidFill>
                  <a:prstDash val="solid"/>
                  <a:round/>
                  <a:headEnd type="none" w="sm" len="sm"/>
                  <a:tailEnd type="none" w="sm" len="sm"/>
                </a:ln>
              </p:spPr>
              <p:txBody>
                <a:bodyPr spcFirstLastPara="1" wrap="square" lIns="95325" tIns="95325" rIns="95325" bIns="95325" anchor="t" anchorCtr="0">
                  <a:noAutofit/>
                </a:bodyPr>
                <a:lstStyle/>
                <a:p>
                  <a:pPr marL="204295" lvl="0" indent="0" algn="l" rtl="0">
                    <a:spcBef>
                      <a:spcPts val="0"/>
                    </a:spcBef>
                    <a:spcAft>
                      <a:spcPts val="0"/>
                    </a:spcAft>
                    <a:buNone/>
                  </a:pPr>
                  <a:r>
                    <a:rPr lang="en" sz="1251">
                      <a:solidFill>
                        <a:schemeClr val="dk2"/>
                      </a:solidFill>
                      <a:latin typeface="Open Sans"/>
                      <a:ea typeface="Open Sans"/>
                      <a:cs typeface="Open Sans"/>
                      <a:sym typeface="Open Sans"/>
                    </a:rPr>
                    <a:t>LSMMG</a:t>
                  </a:r>
                  <a:endParaRPr sz="1251">
                    <a:solidFill>
                      <a:schemeClr val="dk2"/>
                    </a:solidFill>
                    <a:latin typeface="Open Sans"/>
                    <a:ea typeface="Open Sans"/>
                    <a:cs typeface="Open Sans"/>
                    <a:sym typeface="Open Sans"/>
                  </a:endParaRPr>
                </a:p>
                <a:p>
                  <a:pPr marL="204295" lvl="0" indent="0" algn="l" rtl="0">
                    <a:spcBef>
                      <a:spcPts val="0"/>
                    </a:spcBef>
                    <a:spcAft>
                      <a:spcPts val="0"/>
                    </a:spcAft>
                    <a:buNone/>
                  </a:pPr>
                  <a:r>
                    <a:rPr lang="en" sz="1251">
                      <a:solidFill>
                        <a:schemeClr val="dk2"/>
                      </a:solidFill>
                      <a:latin typeface="Open Sans"/>
                      <a:ea typeface="Open Sans"/>
                      <a:cs typeface="Open Sans"/>
                      <a:sym typeface="Open Sans"/>
                    </a:rPr>
                    <a:t>Control</a:t>
                  </a:r>
                  <a:endParaRPr sz="1460" b="1">
                    <a:solidFill>
                      <a:srgbClr val="3B71CA"/>
                    </a:solidFill>
                    <a:latin typeface="Open Sans"/>
                    <a:ea typeface="Open Sans"/>
                    <a:cs typeface="Open Sans"/>
                    <a:sym typeface="Open Sans"/>
                  </a:endParaRPr>
                </a:p>
              </p:txBody>
            </p:sp>
            <p:sp>
              <p:nvSpPr>
                <p:cNvPr id="2432" name="Google Shape;2432;p170"/>
                <p:cNvSpPr/>
                <p:nvPr/>
              </p:nvSpPr>
              <p:spPr>
                <a:xfrm>
                  <a:off x="439300" y="1914100"/>
                  <a:ext cx="201600" cy="167700"/>
                </a:xfrm>
                <a:prstGeom prst="rect">
                  <a:avLst/>
                </a:prstGeom>
                <a:solidFill>
                  <a:srgbClr val="14A44D"/>
                </a:solidFill>
                <a:ln>
                  <a:noFill/>
                </a:ln>
              </p:spPr>
              <p:txBody>
                <a:bodyPr spcFirstLastPara="1" wrap="square" lIns="81675" tIns="81675" rIns="81675" bIns="81675" anchor="ctr" anchorCtr="0">
                  <a:noAutofit/>
                </a:bodyPr>
                <a:lstStyle/>
                <a:p>
                  <a:pPr marL="0" lvl="0" indent="0" algn="ctr" rtl="0">
                    <a:spcBef>
                      <a:spcPts val="0"/>
                    </a:spcBef>
                    <a:spcAft>
                      <a:spcPts val="0"/>
                    </a:spcAft>
                    <a:buNone/>
                  </a:pPr>
                  <a:endParaRPr sz="1251">
                    <a:latin typeface="Open Sans"/>
                    <a:ea typeface="Open Sans"/>
                    <a:cs typeface="Open Sans"/>
                    <a:sym typeface="Open Sans"/>
                  </a:endParaRPr>
                </a:p>
              </p:txBody>
            </p:sp>
            <p:sp>
              <p:nvSpPr>
                <p:cNvPr id="2433" name="Google Shape;2433;p170"/>
                <p:cNvSpPr/>
                <p:nvPr/>
              </p:nvSpPr>
              <p:spPr>
                <a:xfrm>
                  <a:off x="439300" y="2142075"/>
                  <a:ext cx="201600" cy="167700"/>
                </a:xfrm>
                <a:prstGeom prst="rect">
                  <a:avLst/>
                </a:prstGeom>
                <a:solidFill>
                  <a:srgbClr val="787878"/>
                </a:solidFill>
                <a:ln>
                  <a:noFill/>
                </a:ln>
              </p:spPr>
              <p:txBody>
                <a:bodyPr spcFirstLastPara="1" wrap="square" lIns="81675" tIns="81675" rIns="81675" bIns="81675" anchor="ctr" anchorCtr="0">
                  <a:noAutofit/>
                </a:bodyPr>
                <a:lstStyle/>
                <a:p>
                  <a:pPr marL="0" lvl="0" indent="0" algn="ctr" rtl="0">
                    <a:spcBef>
                      <a:spcPts val="0"/>
                    </a:spcBef>
                    <a:spcAft>
                      <a:spcPts val="0"/>
                    </a:spcAft>
                    <a:buNone/>
                  </a:pPr>
                  <a:endParaRPr sz="1251">
                    <a:latin typeface="Open Sans"/>
                    <a:ea typeface="Open Sans"/>
                    <a:cs typeface="Open Sans"/>
                    <a:sym typeface="Open Sans"/>
                  </a:endParaRPr>
                </a:p>
              </p:txBody>
            </p:sp>
          </p:grpSp>
          <p:sp>
            <p:nvSpPr>
              <p:cNvPr id="2434" name="Google Shape;2434;p170"/>
              <p:cNvSpPr txBox="1"/>
              <p:nvPr/>
            </p:nvSpPr>
            <p:spPr>
              <a:xfrm rot="-5400000">
                <a:off x="521058" y="1699750"/>
                <a:ext cx="2409600" cy="708000"/>
              </a:xfrm>
              <a:prstGeom prst="rect">
                <a:avLst/>
              </a:prstGeom>
              <a:solidFill>
                <a:schemeClr val="lt1"/>
              </a:solidFill>
              <a:ln>
                <a:noFill/>
              </a:ln>
            </p:spPr>
            <p:txBody>
              <a:bodyPr spcFirstLastPara="1" wrap="square" lIns="66100" tIns="66100" rIns="66100" bIns="66100" anchor="t" anchorCtr="0">
                <a:spAutoFit/>
              </a:bodyPr>
              <a:lstStyle/>
              <a:p>
                <a:pPr marL="0" lvl="0" indent="0" algn="ctr" rtl="0">
                  <a:spcBef>
                    <a:spcPts val="0"/>
                  </a:spcBef>
                  <a:spcAft>
                    <a:spcPts val="0"/>
                  </a:spcAft>
                  <a:buNone/>
                </a:pPr>
                <a:r>
                  <a:rPr lang="en" sz="1229" b="1">
                    <a:solidFill>
                      <a:schemeClr val="dk2"/>
                    </a:solidFill>
                    <a:latin typeface="Open Sans"/>
                    <a:ea typeface="Open Sans"/>
                    <a:cs typeface="Open Sans"/>
                    <a:sym typeface="Open Sans"/>
                  </a:rPr>
                  <a:t>Ratio of survival</a:t>
                </a:r>
                <a:r>
                  <a:rPr lang="en" sz="1229">
                    <a:solidFill>
                      <a:schemeClr val="dk2"/>
                    </a:solidFill>
                    <a:latin typeface="Open Sans"/>
                    <a:ea typeface="Open Sans"/>
                    <a:cs typeface="Open Sans"/>
                    <a:sym typeface="Open Sans"/>
                  </a:rPr>
                  <a:t> in </a:t>
                </a:r>
                <a:endParaRPr sz="1229">
                  <a:solidFill>
                    <a:schemeClr val="dk2"/>
                  </a:solidFill>
                  <a:latin typeface="Open Sans"/>
                  <a:ea typeface="Open Sans"/>
                  <a:cs typeface="Open Sans"/>
                  <a:sym typeface="Open Sans"/>
                </a:endParaRPr>
              </a:p>
              <a:p>
                <a:pPr marL="0" lvl="0" indent="0" algn="ctr" rtl="0">
                  <a:spcBef>
                    <a:spcPts val="0"/>
                  </a:spcBef>
                  <a:spcAft>
                    <a:spcPts val="0"/>
                  </a:spcAft>
                  <a:buNone/>
                </a:pPr>
                <a:r>
                  <a:rPr lang="en" sz="1229" b="1">
                    <a:solidFill>
                      <a:schemeClr val="dk2"/>
                    </a:solidFill>
                    <a:latin typeface="Open Sans"/>
                    <a:ea typeface="Open Sans"/>
                    <a:cs typeface="Open Sans"/>
                    <a:sym typeface="Open Sans"/>
                  </a:rPr>
                  <a:t>acid stress</a:t>
                </a:r>
                <a:r>
                  <a:rPr lang="en" sz="1229">
                    <a:solidFill>
                      <a:schemeClr val="dk2"/>
                    </a:solidFill>
                    <a:latin typeface="Open Sans"/>
                    <a:ea typeface="Open Sans"/>
                    <a:cs typeface="Open Sans"/>
                    <a:sym typeface="Open Sans"/>
                  </a:rPr>
                  <a:t> (pH 3.5)</a:t>
                </a:r>
                <a:endParaRPr sz="1229">
                  <a:solidFill>
                    <a:schemeClr val="dk2"/>
                  </a:solidFill>
                  <a:latin typeface="Open Sans"/>
                  <a:ea typeface="Open Sans"/>
                  <a:cs typeface="Open Sans"/>
                  <a:sym typeface="Open Sans"/>
                </a:endParaRPr>
              </a:p>
            </p:txBody>
          </p:sp>
        </p:grpSp>
        <p:sp>
          <p:nvSpPr>
            <p:cNvPr id="2435" name="Google Shape;2435;p170"/>
            <p:cNvSpPr/>
            <p:nvPr/>
          </p:nvSpPr>
          <p:spPr>
            <a:xfrm>
              <a:off x="8123300" y="1346200"/>
              <a:ext cx="169200" cy="1287300"/>
            </a:xfrm>
            <a:prstGeom prst="rect">
              <a:avLst/>
            </a:prstGeom>
            <a:solidFill>
              <a:srgbClr val="14A44D"/>
            </a:solidFill>
            <a:ln>
              <a:noFill/>
            </a:ln>
          </p:spPr>
          <p:txBody>
            <a:bodyPr spcFirstLastPara="1" wrap="square" lIns="66100" tIns="66100" rIns="66100" bIns="66100" anchor="ctr" anchorCtr="0">
              <a:noAutofit/>
            </a:bodyPr>
            <a:lstStyle/>
            <a:p>
              <a:pPr marL="0" lvl="0" indent="0" algn="ctr" rtl="0">
                <a:spcBef>
                  <a:spcPts val="0"/>
                </a:spcBef>
                <a:spcAft>
                  <a:spcPts val="0"/>
                </a:spcAft>
                <a:buNone/>
              </a:pPr>
              <a:endParaRPr sz="1012">
                <a:latin typeface="Open Sans"/>
                <a:ea typeface="Open Sans"/>
                <a:cs typeface="Open Sans"/>
                <a:sym typeface="Open Sans"/>
              </a:endParaRPr>
            </a:p>
          </p:txBody>
        </p:sp>
      </p:grpSp>
      <p:sp>
        <p:nvSpPr>
          <p:cNvPr id="2436" name="Google Shape;2436;p170"/>
          <p:cNvSpPr txBox="1">
            <a:spLocks noGrp="1"/>
          </p:cNvSpPr>
          <p:nvPr>
            <p:ph type="body" idx="1"/>
          </p:nvPr>
        </p:nvSpPr>
        <p:spPr>
          <a:xfrm>
            <a:off x="729450" y="1316875"/>
            <a:ext cx="3147600" cy="2583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We can model microgravity pretty well on Earth using LSMMG</a:t>
            </a:r>
            <a:endParaRPr/>
          </a:p>
          <a:p>
            <a:pPr marL="0" lvl="0" indent="0" algn="l" rtl="0">
              <a:spcBef>
                <a:spcPts val="1200"/>
              </a:spcBef>
              <a:spcAft>
                <a:spcPts val="0"/>
              </a:spcAft>
              <a:buNone/>
            </a:pPr>
            <a:r>
              <a:rPr lang="en" b="1"/>
              <a:t>Mice studies</a:t>
            </a:r>
            <a:r>
              <a:rPr lang="en"/>
              <a:t> with </a:t>
            </a:r>
            <a:r>
              <a:rPr lang="en" b="1"/>
              <a:t>Salmonella </a:t>
            </a:r>
            <a:r>
              <a:rPr lang="en"/>
              <a:t>found:</a:t>
            </a:r>
            <a:endParaRPr/>
          </a:p>
          <a:p>
            <a:pPr marL="457200" lvl="0" indent="-311150" algn="l" rtl="0">
              <a:spcBef>
                <a:spcPts val="1200"/>
              </a:spcBef>
              <a:spcAft>
                <a:spcPts val="0"/>
              </a:spcAft>
              <a:buSzPts val="1300"/>
              <a:buChar char="●"/>
            </a:pPr>
            <a:r>
              <a:rPr lang="en"/>
              <a:t>↑↑ acid tolerance</a:t>
            </a:r>
            <a:endParaRPr/>
          </a:p>
          <a:p>
            <a:pPr marL="457200" lvl="0" indent="-311150" algn="l" rtl="0">
              <a:spcBef>
                <a:spcPts val="0"/>
              </a:spcBef>
              <a:spcAft>
                <a:spcPts val="0"/>
              </a:spcAft>
              <a:buSzPts val="1300"/>
              <a:buChar char="●"/>
            </a:pPr>
            <a:r>
              <a:rPr lang="en"/>
              <a:t>Faster colonization</a:t>
            </a:r>
            <a:endParaRPr/>
          </a:p>
          <a:p>
            <a:pPr marL="457200" lvl="0" indent="-311150" algn="l" rtl="0">
              <a:spcBef>
                <a:spcPts val="0"/>
              </a:spcBef>
              <a:spcAft>
                <a:spcPts val="0"/>
              </a:spcAft>
              <a:buSzPts val="1300"/>
              <a:buChar char="●"/>
            </a:pPr>
            <a:r>
              <a:rPr lang="en"/>
              <a:t>↓↓ LD50</a:t>
            </a:r>
            <a:endParaRPr/>
          </a:p>
          <a:p>
            <a:pPr marL="0" lvl="0" indent="0" algn="l" rtl="0">
              <a:spcBef>
                <a:spcPts val="1200"/>
              </a:spcBef>
              <a:spcAft>
                <a:spcPts val="1200"/>
              </a:spcAft>
              <a:buNone/>
            </a:pPr>
            <a:r>
              <a:rPr lang="en" b="1">
                <a:solidFill>
                  <a:srgbClr val="ED4840"/>
                </a:solidFill>
              </a:rPr>
              <a:t>Similar findings</a:t>
            </a:r>
            <a:r>
              <a:rPr lang="en"/>
              <a:t> for other gram negatives (</a:t>
            </a:r>
            <a:r>
              <a:rPr lang="en" b="1">
                <a:solidFill>
                  <a:srgbClr val="ED4840"/>
                </a:solidFill>
              </a:rPr>
              <a:t>Enterobacterales</a:t>
            </a:r>
            <a:r>
              <a:rPr lang="en"/>
              <a:t>) [</a:t>
            </a:r>
            <a:r>
              <a:rPr lang="en" b="1">
                <a:solidFill>
                  <a:schemeClr val="hlink"/>
                </a:solidFill>
                <a:uFill>
                  <a:noFill/>
                </a:uFill>
                <a:hlinkClick r:id="rId7"/>
              </a:rPr>
              <a:t>5</a:t>
            </a:r>
            <a:r>
              <a:rPr lang="en"/>
              <a:t>]</a:t>
            </a:r>
            <a:endParaRPr/>
          </a:p>
        </p:txBody>
      </p:sp>
      <p:sp>
        <p:nvSpPr>
          <p:cNvPr id="2437" name="Google Shape;2437;p170"/>
          <p:cNvSpPr/>
          <p:nvPr/>
        </p:nvSpPr>
        <p:spPr>
          <a:xfrm>
            <a:off x="729450" y="1987525"/>
            <a:ext cx="3020400" cy="1100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Hardware</a:t>
            </a:r>
            <a:endParaRPr/>
          </a:p>
        </p:txBody>
      </p:sp>
      <p:sp>
        <p:nvSpPr>
          <p:cNvPr id="330" name="Google Shape;330;p35"/>
          <p:cNvSpPr txBox="1">
            <a:spLocks noGrp="1"/>
          </p:cNvSpPr>
          <p:nvPr>
            <p:ph type="body" idx="1"/>
          </p:nvPr>
        </p:nvSpPr>
        <p:spPr>
          <a:xfrm>
            <a:off x="729450" y="1393075"/>
            <a:ext cx="4597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0" lvl="0" indent="0" algn="l" rtl="0">
              <a:spcBef>
                <a:spcPts val="1200"/>
              </a:spcBef>
              <a:spcAft>
                <a:spcPts val="0"/>
              </a:spcAft>
              <a:buNone/>
            </a:pPr>
            <a:r>
              <a:rPr lang="en"/>
              <a:t>Discharge summary mentions </a:t>
            </a:r>
            <a:r>
              <a:rPr lang="en" b="1">
                <a:solidFill>
                  <a:srgbClr val="DF382C"/>
                </a:solidFill>
              </a:rPr>
              <a:t>EVAR</a:t>
            </a:r>
            <a:endParaRPr b="1">
              <a:solidFill>
                <a:srgbClr val="DF382C"/>
              </a:solidFill>
            </a:endParaRPr>
          </a:p>
          <a:p>
            <a:pPr marL="457200" lvl="0" indent="-311150" algn="l" rtl="0">
              <a:spcBef>
                <a:spcPts val="1200"/>
              </a:spcBef>
              <a:spcAft>
                <a:spcPts val="0"/>
              </a:spcAft>
              <a:buSzPts val="1300"/>
              <a:buChar char="●"/>
            </a:pPr>
            <a:r>
              <a:rPr lang="en"/>
              <a:t>5 years ago, had endovascular aneurysm repair for AAA</a:t>
            </a:r>
            <a:endParaRPr/>
          </a:p>
          <a:p>
            <a:pPr marL="457200" lvl="0" indent="-311150" algn="l" rtl="0">
              <a:spcBef>
                <a:spcPts val="0"/>
              </a:spcBef>
              <a:spcAft>
                <a:spcPts val="0"/>
              </a:spcAft>
              <a:buSzPts val="1300"/>
              <a:buChar char="●"/>
            </a:pPr>
            <a:r>
              <a:rPr lang="en" b="1"/>
              <a:t>No imaging done</a:t>
            </a:r>
            <a:r>
              <a:rPr lang="en"/>
              <a:t> as of yet </a:t>
            </a:r>
            <a:r>
              <a:rPr lang="en">
                <a:solidFill>
                  <a:srgbClr val="9E9E9E"/>
                </a:solidFill>
              </a:rPr>
              <a:t>(only had CTA PE)</a:t>
            </a:r>
            <a:endParaRPr>
              <a:solidFill>
                <a:srgbClr val="9E9E9E"/>
              </a:solidFill>
            </a:endParaRPr>
          </a:p>
        </p:txBody>
      </p:sp>
      <p:sp>
        <p:nvSpPr>
          <p:cNvPr id="331" name="Google Shape;331;p35"/>
          <p:cNvSpPr/>
          <p:nvPr/>
        </p:nvSpPr>
        <p:spPr>
          <a:xfrm>
            <a:off x="5435100" y="1393075"/>
            <a:ext cx="3371100" cy="27105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Discharge summary</a:t>
            </a:r>
            <a:r>
              <a:rPr lang="en" sz="1200" b="1">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0" lvl="0" indent="0" algn="l" rtl="0">
              <a:spcBef>
                <a:spcPts val="1000"/>
              </a:spcBef>
              <a:spcAft>
                <a:spcPts val="0"/>
              </a:spcAft>
              <a:buNone/>
            </a:pPr>
            <a:r>
              <a:rPr lang="en" sz="1200">
                <a:solidFill>
                  <a:srgbClr val="9E9E9E"/>
                </a:solidFill>
                <a:latin typeface="Bitter"/>
                <a:ea typeface="Bitter"/>
                <a:cs typeface="Bitter"/>
                <a:sym typeface="Bitter"/>
              </a:rPr>
              <a:t>Patient underwent cardiac catheterization on</a:t>
            </a:r>
            <a:r>
              <a:rPr lang="en" sz="1200">
                <a:solidFill>
                  <a:srgbClr val="9E9E9E"/>
                </a:solidFill>
                <a:highlight>
                  <a:srgbClr val="9E9E9E"/>
                </a:highlight>
                <a:latin typeface="Bitter"/>
                <a:ea typeface="Bitter"/>
                <a:cs typeface="Bitter"/>
                <a:sym typeface="Bitter"/>
              </a:rPr>
              <a:t> xx/xx/xxxx</a:t>
            </a:r>
            <a:r>
              <a:rPr lang="en" sz="1200">
                <a:solidFill>
                  <a:srgbClr val="9E9E9E"/>
                </a:solidFill>
                <a:latin typeface="Bitter"/>
                <a:ea typeface="Bitter"/>
                <a:cs typeface="Bitter"/>
                <a:sym typeface="Bitter"/>
              </a:rPr>
              <a:t> which showed 3 vessel disease. Cardiothoracic surgery was consulted and recommended PCI to RCA and mid LAD. Due to cardiogenic shock he was initiated on Levophed and milrinone. </a:t>
            </a:r>
            <a:r>
              <a:rPr lang="en" sz="1200" b="1">
                <a:solidFill>
                  <a:srgbClr val="1A1A1A"/>
                </a:solidFill>
                <a:latin typeface="Bitter"/>
                <a:ea typeface="Bitter"/>
                <a:cs typeface="Bitter"/>
                <a:sym typeface="Bitter"/>
              </a:rPr>
              <a:t>Impella was considered but vascular access was difficult </a:t>
            </a:r>
            <a:r>
              <a:rPr lang="en" sz="1200" b="1">
                <a:solidFill>
                  <a:srgbClr val="DF382C"/>
                </a:solidFill>
                <a:latin typeface="Bitter"/>
                <a:ea typeface="Bitter"/>
                <a:cs typeface="Bitter"/>
                <a:sym typeface="Bitter"/>
              </a:rPr>
              <a:t>due to his EVAR</a:t>
            </a:r>
            <a:r>
              <a:rPr lang="en" sz="1200" b="1">
                <a:solidFill>
                  <a:srgbClr val="1A1A1A"/>
                </a:solidFill>
                <a:latin typeface="Bitter"/>
                <a:ea typeface="Bitter"/>
                <a:cs typeface="Bitter"/>
                <a:sym typeface="Bitter"/>
              </a:rPr>
              <a:t> for Impella or IABP</a:t>
            </a:r>
            <a:r>
              <a:rPr lang="en" sz="1200">
                <a:solidFill>
                  <a:srgbClr val="1A1A1A"/>
                </a:solidFill>
                <a:latin typeface="Bitter"/>
                <a:ea typeface="Bitter"/>
                <a:cs typeface="Bitter"/>
                <a:sym typeface="Bitter"/>
              </a:rPr>
              <a:t>. </a:t>
            </a:r>
            <a:r>
              <a:rPr lang="en" sz="1200">
                <a:solidFill>
                  <a:srgbClr val="9E9E9E"/>
                </a:solidFill>
                <a:latin typeface="Bitter"/>
                <a:ea typeface="Bitter"/>
                <a:cs typeface="Bitter"/>
                <a:sym typeface="Bitter"/>
              </a:rPr>
              <a:t>Swan-Ganz catheter was placed. Blood cultures were obtained </a:t>
            </a:r>
            <a:r>
              <a:rPr lang="en" sz="1200" b="1">
                <a:solidFill>
                  <a:srgbClr val="9E9E9E"/>
                </a:solidFill>
                <a:latin typeface="Bitter"/>
                <a:ea typeface="Bitter"/>
                <a:cs typeface="Bitter"/>
                <a:sym typeface="Bitter"/>
              </a:rPr>
              <a:t>from his port</a:t>
            </a:r>
            <a:r>
              <a:rPr lang="en" sz="1200">
                <a:solidFill>
                  <a:srgbClr val="9E9E9E"/>
                </a:solidFill>
                <a:latin typeface="Bitter"/>
                <a:ea typeface="Bitter"/>
                <a:cs typeface="Bitter"/>
                <a:sym typeface="Bitter"/>
              </a:rPr>
              <a:t> and were positive for</a:t>
            </a:r>
            <a:r>
              <a:rPr lang="en" sz="1200">
                <a:solidFill>
                  <a:srgbClr val="1A1A1A"/>
                </a:solidFill>
                <a:latin typeface="Bitter"/>
                <a:ea typeface="Bitter"/>
                <a:cs typeface="Bitter"/>
                <a:sym typeface="Bitter"/>
              </a:rPr>
              <a:t> </a:t>
            </a:r>
            <a:r>
              <a:rPr lang="en" sz="1200" b="1">
                <a:solidFill>
                  <a:srgbClr val="3B71CA"/>
                </a:solidFill>
                <a:latin typeface="Bitter"/>
                <a:ea typeface="Bitter"/>
                <a:cs typeface="Bitter"/>
                <a:sym typeface="Bitter"/>
              </a:rPr>
              <a:t>staphylococcus epidermidis</a:t>
            </a:r>
            <a:r>
              <a:rPr lang="en" sz="1200">
                <a:solidFill>
                  <a:srgbClr val="1A1A1A"/>
                </a:solidFill>
                <a:latin typeface="Bitter"/>
                <a:ea typeface="Bitter"/>
                <a:cs typeface="Bitter"/>
                <a:sym typeface="Bitter"/>
              </a:rPr>
              <a:t> </a:t>
            </a:r>
            <a:r>
              <a:rPr lang="en" sz="1200">
                <a:solidFill>
                  <a:srgbClr val="9E9E9E"/>
                </a:solidFill>
                <a:latin typeface="Bitter"/>
                <a:ea typeface="Bitter"/>
                <a:cs typeface="Bitter"/>
                <a:sym typeface="Bitter"/>
              </a:rPr>
              <a:t>for which ID was consulted.</a:t>
            </a:r>
            <a:endParaRPr sz="1200">
              <a:solidFill>
                <a:srgbClr val="9E9E9E"/>
              </a:solidFill>
              <a:latin typeface="Bitter"/>
              <a:ea typeface="Bitter"/>
              <a:cs typeface="Bitter"/>
              <a:sym typeface="Bitter"/>
            </a:endParaRPr>
          </a:p>
        </p:txBody>
      </p:sp>
      <p:sp>
        <p:nvSpPr>
          <p:cNvPr id="332" name="Google Shape;332;p35"/>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333" name="Google Shape;333;p35"/>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334" name="Google Shape;334;p35"/>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335" name="Google Shape;335;p35"/>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336" name="Google Shape;336;p35"/>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337" name="Google Shape;337;p35"/>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338" name="Google Shape;338;p35"/>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339" name="Google Shape;339;p35"/>
          <p:cNvSpPr/>
          <p:nvPr/>
        </p:nvSpPr>
        <p:spPr>
          <a:xfrm>
            <a:off x="3267901"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p:txBody>
      </p:sp>
      <p:sp>
        <p:nvSpPr>
          <p:cNvPr id="340" name="Google Shape;340;p35"/>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341" name="Google Shape;341;p35"/>
          <p:cNvCxnSpPr>
            <a:stCxn id="340" idx="1"/>
            <a:endCxn id="332"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342" name="Google Shape;342;p35"/>
          <p:cNvCxnSpPr>
            <a:stCxn id="340" idx="0"/>
            <a:endCxn id="334"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343" name="Google Shape;343;p35"/>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344" name="Google Shape;344;p35"/>
          <p:cNvCxnSpPr>
            <a:stCxn id="343" idx="1"/>
            <a:endCxn id="335"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345" name="Google Shape;345;p35"/>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346" name="Google Shape;346;p35"/>
          <p:cNvCxnSpPr>
            <a:stCxn id="345" idx="0"/>
            <a:endCxn id="338" idx="2"/>
          </p:cNvCxnSpPr>
          <p:nvPr/>
        </p:nvCxnSpPr>
        <p:spPr>
          <a:xfrm rot="-5400000">
            <a:off x="2739300" y="4415775"/>
            <a:ext cx="186600" cy="435300"/>
          </a:xfrm>
          <a:prstGeom prst="curvedConnector3">
            <a:avLst>
              <a:gd name="adj1" fmla="val 49993"/>
            </a:avLst>
          </a:prstGeom>
          <a:noFill/>
          <a:ln w="9525" cap="flat" cmpd="sng">
            <a:solidFill>
              <a:srgbClr val="9E9E9E"/>
            </a:solidFill>
            <a:prstDash val="solid"/>
            <a:round/>
            <a:headEnd type="none" w="med" len="med"/>
            <a:tailEnd type="triangle" w="med" len="med"/>
          </a:ln>
        </p:spPr>
      </p:cxnSp>
      <p:sp>
        <p:nvSpPr>
          <p:cNvPr id="347" name="Google Shape;347;p35"/>
          <p:cNvSpPr/>
          <p:nvPr/>
        </p:nvSpPr>
        <p:spPr>
          <a:xfrm>
            <a:off x="782550" y="1415450"/>
            <a:ext cx="4512300" cy="82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48" name="Google Shape;348;p35"/>
          <p:cNvSpPr/>
          <p:nvPr/>
        </p:nvSpPr>
        <p:spPr>
          <a:xfrm>
            <a:off x="782550" y="1415450"/>
            <a:ext cx="4512300" cy="1705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49" name="Google Shape;349;p35"/>
          <p:cNvSpPr txBox="1"/>
          <p:nvPr/>
        </p:nvSpPr>
        <p:spPr>
          <a:xfrm>
            <a:off x="3742250" y="37542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DF382C"/>
                </a:solidFill>
                <a:latin typeface="Open Sans"/>
                <a:ea typeface="Open Sans"/>
                <a:cs typeface="Open Sans"/>
                <a:sym typeface="Open Sans"/>
              </a:rPr>
              <a:t>CTA</a:t>
            </a:r>
            <a:endParaRPr sz="1300">
              <a:solidFill>
                <a:srgbClr val="DF382C"/>
              </a:solidFill>
              <a:latin typeface="Open Sans"/>
              <a:ea typeface="Open Sans"/>
              <a:cs typeface="Open Sans"/>
              <a:sym typeface="Open Sans"/>
            </a:endParaRPr>
          </a:p>
        </p:txBody>
      </p:sp>
      <p:cxnSp>
        <p:nvCxnSpPr>
          <p:cNvPr id="350" name="Google Shape;350;p35"/>
          <p:cNvCxnSpPr>
            <a:stCxn id="349" idx="1"/>
            <a:endCxn id="339" idx="0"/>
          </p:cNvCxnSpPr>
          <p:nvPr/>
        </p:nvCxnSpPr>
        <p:spPr>
          <a:xfrm flipH="1">
            <a:off x="3485450" y="3946675"/>
            <a:ext cx="256800" cy="410400"/>
          </a:xfrm>
          <a:prstGeom prst="curvedConnector2">
            <a:avLst/>
          </a:prstGeom>
          <a:noFill/>
          <a:ln w="9525" cap="flat" cmpd="sng">
            <a:solidFill>
              <a:schemeClr val="dk2"/>
            </a:solidFill>
            <a:prstDash val="solid"/>
            <a:round/>
            <a:headEnd type="none" w="med" len="med"/>
            <a:tailEnd type="triangle" w="med" len="med"/>
          </a:ln>
        </p:spPr>
      </p:cxnSp>
      <p:sp>
        <p:nvSpPr>
          <p:cNvPr id="351" name="Google Shape;351;p35"/>
          <p:cNvSpPr/>
          <p:nvPr/>
        </p:nvSpPr>
        <p:spPr>
          <a:xfrm>
            <a:off x="186525" y="3734600"/>
            <a:ext cx="3123000" cy="622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2" name="Google Shape;352;p35"/>
          <p:cNvSpPr/>
          <p:nvPr/>
        </p:nvSpPr>
        <p:spPr>
          <a:xfrm>
            <a:off x="46950" y="4540125"/>
            <a:ext cx="3221100" cy="55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sp>
        <p:nvSpPr>
          <p:cNvPr id="2442" name="Google Shape;2442;p17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hlink"/>
                </a:solidFill>
                <a:uFill>
                  <a:noFill/>
                </a:uFill>
                <a:hlinkClick r:id="rId4"/>
              </a:rPr>
              <a:t>5</a:t>
            </a:r>
            <a:r>
              <a:rPr lang="en"/>
              <a:t>]</a:t>
            </a:r>
            <a:endParaRPr/>
          </a:p>
        </p:txBody>
      </p:sp>
      <p:grpSp>
        <p:nvGrpSpPr>
          <p:cNvPr id="2443" name="Google Shape;2443;p171"/>
          <p:cNvGrpSpPr/>
          <p:nvPr/>
        </p:nvGrpSpPr>
        <p:grpSpPr>
          <a:xfrm>
            <a:off x="4506636" y="1347100"/>
            <a:ext cx="3965561" cy="535200"/>
            <a:chOff x="3944150" y="1452100"/>
            <a:chExt cx="3885900" cy="535200"/>
          </a:xfrm>
        </p:grpSpPr>
        <p:sp>
          <p:nvSpPr>
            <p:cNvPr id="2444" name="Google Shape;2444;p171"/>
            <p:cNvSpPr/>
            <p:nvPr/>
          </p:nvSpPr>
          <p:spPr>
            <a:xfrm>
              <a:off x="3944150" y="1452100"/>
              <a:ext cx="3885900" cy="5352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445" name="Google Shape;2445;p171" title="unnamed (4).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73050" y="1508888"/>
              <a:ext cx="458750" cy="421625"/>
            </a:xfrm>
            <a:prstGeom prst="rect">
              <a:avLst/>
            </a:prstGeom>
            <a:solidFill>
              <a:srgbClr val="DCF1E4"/>
            </a:solidFill>
            <a:ln>
              <a:noFill/>
            </a:ln>
          </p:spPr>
        </p:pic>
        <p:sp>
          <p:nvSpPr>
            <p:cNvPr id="2446" name="Google Shape;2446;p171"/>
            <p:cNvSpPr txBox="1"/>
            <p:nvPr/>
          </p:nvSpPr>
          <p:spPr>
            <a:xfrm>
              <a:off x="4548701" y="1511975"/>
              <a:ext cx="3222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500" b="1">
                  <a:solidFill>
                    <a:schemeClr val="dk2"/>
                  </a:solidFill>
                  <a:latin typeface="Raleway"/>
                  <a:ea typeface="Raleway"/>
                  <a:cs typeface="Raleway"/>
                  <a:sym typeface="Raleway"/>
                </a:rPr>
                <a:t>Low-Shear Modeled Microgravity</a:t>
              </a:r>
              <a:endParaRPr sz="1300">
                <a:solidFill>
                  <a:schemeClr val="dk2"/>
                </a:solidFill>
                <a:latin typeface="Open Sans"/>
                <a:ea typeface="Open Sans"/>
                <a:cs typeface="Open Sans"/>
                <a:sym typeface="Open Sans"/>
              </a:endParaRPr>
            </a:p>
          </p:txBody>
        </p:sp>
      </p:grpSp>
      <p:sp>
        <p:nvSpPr>
          <p:cNvPr id="2447" name="Google Shape;2447;p171"/>
          <p:cNvSpPr txBox="1">
            <a:spLocks noGrp="1"/>
          </p:cNvSpPr>
          <p:nvPr>
            <p:ph type="body" idx="1"/>
          </p:nvPr>
        </p:nvSpPr>
        <p:spPr>
          <a:xfrm>
            <a:off x="729450" y="1316875"/>
            <a:ext cx="3147600" cy="298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can model microgravity pretty well on Earth using LSMMG</a:t>
            </a:r>
            <a:endParaRPr/>
          </a:p>
          <a:p>
            <a:pPr marL="457200" lvl="0" indent="-311150" algn="l" rtl="0">
              <a:spcBef>
                <a:spcPts val="1200"/>
              </a:spcBef>
              <a:spcAft>
                <a:spcPts val="0"/>
              </a:spcAft>
              <a:buSzPts val="1300"/>
              <a:buChar char="●"/>
            </a:pPr>
            <a:r>
              <a:rPr lang="en"/>
              <a:t>Might make </a:t>
            </a:r>
            <a:r>
              <a:rPr lang="en" b="1"/>
              <a:t>gram negatives more virulent</a:t>
            </a:r>
            <a:endParaRPr/>
          </a:p>
          <a:p>
            <a:pPr marL="0" lvl="0" indent="0" algn="l" rtl="0">
              <a:spcBef>
                <a:spcPts val="1200"/>
              </a:spcBef>
              <a:spcAft>
                <a:spcPts val="0"/>
              </a:spcAft>
              <a:buNone/>
            </a:pPr>
            <a:r>
              <a:rPr lang="en"/>
              <a:t>For </a:t>
            </a:r>
            <a:r>
              <a:rPr lang="en" b="1">
                <a:solidFill>
                  <a:srgbClr val="8E44AD"/>
                </a:solidFill>
              </a:rPr>
              <a:t>gram positives</a:t>
            </a:r>
            <a:r>
              <a:rPr lang="en"/>
              <a:t>, microgravity seems to </a:t>
            </a:r>
            <a:r>
              <a:rPr lang="en" b="1">
                <a:solidFill>
                  <a:srgbClr val="14A44D"/>
                </a:solidFill>
              </a:rPr>
              <a:t>decrease virulence</a:t>
            </a:r>
            <a:endParaRPr b="1">
              <a:solidFill>
                <a:srgbClr val="14A44D"/>
              </a:solidFill>
            </a:endParaRPr>
          </a:p>
          <a:p>
            <a:pPr marL="457200" lvl="0" indent="-311150" algn="l" rtl="0">
              <a:spcBef>
                <a:spcPts val="1200"/>
              </a:spcBef>
              <a:spcAft>
                <a:spcPts val="0"/>
              </a:spcAft>
              <a:buSzPts val="1300"/>
              <a:buChar char="●"/>
            </a:pPr>
            <a:r>
              <a:rPr lang="en" b="1"/>
              <a:t>Decreased hemolysins</a:t>
            </a:r>
            <a:r>
              <a:rPr lang="en"/>
              <a:t> (MRSA)</a:t>
            </a:r>
            <a:endParaRPr/>
          </a:p>
          <a:p>
            <a:pPr marL="457200" lvl="0" indent="-311150" algn="l" rtl="0">
              <a:spcBef>
                <a:spcPts val="0"/>
              </a:spcBef>
              <a:spcAft>
                <a:spcPts val="0"/>
              </a:spcAft>
              <a:buSzPts val="1300"/>
              <a:buChar char="●"/>
            </a:pPr>
            <a:r>
              <a:rPr lang="en"/>
              <a:t>Tendency to shift from </a:t>
            </a:r>
            <a:r>
              <a:rPr lang="en" b="1"/>
              <a:t>planktonic → biofilm</a:t>
            </a:r>
            <a:r>
              <a:rPr lang="en"/>
              <a:t> </a:t>
            </a:r>
            <a:endParaRPr/>
          </a:p>
        </p:txBody>
      </p:sp>
      <p:sp>
        <p:nvSpPr>
          <p:cNvPr id="2448" name="Google Shape;2448;p171"/>
          <p:cNvSpPr/>
          <p:nvPr/>
        </p:nvSpPr>
        <p:spPr>
          <a:xfrm>
            <a:off x="729450" y="1347100"/>
            <a:ext cx="3261000" cy="1159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Google Shape;2453;p17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hlink"/>
                </a:solidFill>
                <a:uFill>
                  <a:noFill/>
                </a:uFill>
                <a:hlinkClick r:id="rId4"/>
              </a:rPr>
              <a:t>5</a:t>
            </a:r>
            <a:r>
              <a:rPr lang="en"/>
              <a:t>]</a:t>
            </a:r>
            <a:endParaRPr/>
          </a:p>
        </p:txBody>
      </p:sp>
      <p:grpSp>
        <p:nvGrpSpPr>
          <p:cNvPr id="2454" name="Google Shape;2454;p172"/>
          <p:cNvGrpSpPr/>
          <p:nvPr/>
        </p:nvGrpSpPr>
        <p:grpSpPr>
          <a:xfrm>
            <a:off x="4506636" y="1347100"/>
            <a:ext cx="3965561" cy="535200"/>
            <a:chOff x="3944150" y="1452100"/>
            <a:chExt cx="3885900" cy="535200"/>
          </a:xfrm>
        </p:grpSpPr>
        <p:sp>
          <p:nvSpPr>
            <p:cNvPr id="2455" name="Google Shape;2455;p172"/>
            <p:cNvSpPr/>
            <p:nvPr/>
          </p:nvSpPr>
          <p:spPr>
            <a:xfrm>
              <a:off x="3944150" y="1452100"/>
              <a:ext cx="3885900" cy="5352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456" name="Google Shape;2456;p172" title="unnamed (4).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73050" y="1508888"/>
              <a:ext cx="458750" cy="421625"/>
            </a:xfrm>
            <a:prstGeom prst="rect">
              <a:avLst/>
            </a:prstGeom>
            <a:solidFill>
              <a:srgbClr val="DCF1E4"/>
            </a:solidFill>
            <a:ln>
              <a:noFill/>
            </a:ln>
          </p:spPr>
        </p:pic>
        <p:sp>
          <p:nvSpPr>
            <p:cNvPr id="2457" name="Google Shape;2457;p172"/>
            <p:cNvSpPr txBox="1"/>
            <p:nvPr/>
          </p:nvSpPr>
          <p:spPr>
            <a:xfrm>
              <a:off x="4548701" y="1511975"/>
              <a:ext cx="3222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500" b="1">
                  <a:solidFill>
                    <a:schemeClr val="dk2"/>
                  </a:solidFill>
                  <a:latin typeface="Raleway"/>
                  <a:ea typeface="Raleway"/>
                  <a:cs typeface="Raleway"/>
                  <a:sym typeface="Raleway"/>
                </a:rPr>
                <a:t>Low-Shear Modeled Microgravity</a:t>
              </a:r>
              <a:endParaRPr sz="1300">
                <a:solidFill>
                  <a:schemeClr val="dk2"/>
                </a:solidFill>
                <a:latin typeface="Open Sans"/>
                <a:ea typeface="Open Sans"/>
                <a:cs typeface="Open Sans"/>
                <a:sym typeface="Open Sans"/>
              </a:endParaRPr>
            </a:p>
          </p:txBody>
        </p:sp>
      </p:grpSp>
      <p:sp>
        <p:nvSpPr>
          <p:cNvPr id="2458" name="Google Shape;2458;p172"/>
          <p:cNvSpPr txBox="1">
            <a:spLocks noGrp="1"/>
          </p:cNvSpPr>
          <p:nvPr>
            <p:ph type="body" idx="1"/>
          </p:nvPr>
        </p:nvSpPr>
        <p:spPr>
          <a:xfrm>
            <a:off x="729450" y="1316875"/>
            <a:ext cx="3147600" cy="298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can model microgravity pretty well on Earth using LSMMG</a:t>
            </a:r>
            <a:endParaRPr/>
          </a:p>
          <a:p>
            <a:pPr marL="457200" lvl="0" indent="-311150" algn="l" rtl="0">
              <a:spcBef>
                <a:spcPts val="1200"/>
              </a:spcBef>
              <a:spcAft>
                <a:spcPts val="0"/>
              </a:spcAft>
              <a:buSzPts val="1300"/>
              <a:buChar char="●"/>
            </a:pPr>
            <a:r>
              <a:rPr lang="en"/>
              <a:t>Might make </a:t>
            </a:r>
            <a:r>
              <a:rPr lang="en" b="1"/>
              <a:t>gram negatives more virulent</a:t>
            </a:r>
            <a:endParaRPr/>
          </a:p>
          <a:p>
            <a:pPr marL="457200" lvl="0" indent="-311150" algn="l" rtl="0">
              <a:spcBef>
                <a:spcPts val="0"/>
              </a:spcBef>
              <a:spcAft>
                <a:spcPts val="0"/>
              </a:spcAft>
              <a:buSzPts val="1300"/>
              <a:buChar char="●"/>
            </a:pPr>
            <a:r>
              <a:rPr lang="en"/>
              <a:t>For </a:t>
            </a:r>
            <a:r>
              <a:rPr lang="en" b="1"/>
              <a:t>gram positives</a:t>
            </a:r>
            <a:r>
              <a:rPr lang="en"/>
              <a:t>, seems to </a:t>
            </a:r>
            <a:r>
              <a:rPr lang="en" b="1"/>
              <a:t>decrease virulence</a:t>
            </a:r>
            <a:endParaRPr/>
          </a:p>
        </p:txBody>
      </p:sp>
      <p:sp>
        <p:nvSpPr>
          <p:cNvPr id="2459" name="Google Shape;2459;p172"/>
          <p:cNvSpPr/>
          <p:nvPr/>
        </p:nvSpPr>
        <p:spPr>
          <a:xfrm>
            <a:off x="729450" y="1347100"/>
            <a:ext cx="3261000" cy="1690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60" name="Google Shape;2460;p172"/>
          <p:cNvSpPr/>
          <p:nvPr/>
        </p:nvSpPr>
        <p:spPr>
          <a:xfrm>
            <a:off x="4506625" y="1999650"/>
            <a:ext cx="3965700" cy="1840500"/>
          </a:xfrm>
          <a:prstGeom prst="roundRect">
            <a:avLst>
              <a:gd name="adj" fmla="val 8018"/>
            </a:avLst>
          </a:prstGeom>
          <a:solidFill>
            <a:srgbClr val="FBF1DD"/>
          </a:solidFill>
          <a:ln w="19050" cap="flat" cmpd="sng">
            <a:solidFill>
              <a:srgbClr val="896110"/>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Spaceflight is </a:t>
            </a:r>
            <a:r>
              <a:rPr lang="en" sz="1600" b="1">
                <a:solidFill>
                  <a:srgbClr val="896110"/>
                </a:solidFill>
                <a:latin typeface="Raleway"/>
                <a:ea typeface="Raleway"/>
                <a:cs typeface="Raleway"/>
                <a:sym typeface="Raleway"/>
              </a:rPr>
              <a:t>more than microgravity</a:t>
            </a:r>
            <a:endParaRPr sz="1500">
              <a:solidFill>
                <a:srgbClr val="896110"/>
              </a:solidFill>
              <a:latin typeface="Open Sans"/>
              <a:ea typeface="Open Sans"/>
              <a:cs typeface="Open Sans"/>
              <a:sym typeface="Open Sans"/>
            </a:endParaRPr>
          </a:p>
          <a:p>
            <a:pPr marL="0" lvl="0" indent="0" algn="l" rtl="0">
              <a:spcBef>
                <a:spcPts val="1000"/>
              </a:spcBef>
              <a:spcAft>
                <a:spcPts val="0"/>
              </a:spcAft>
              <a:buNone/>
            </a:pPr>
            <a:r>
              <a:rPr lang="en" sz="1300">
                <a:solidFill>
                  <a:schemeClr val="dk2"/>
                </a:solidFill>
                <a:latin typeface="Open Sans"/>
                <a:ea typeface="Open Sans"/>
                <a:cs typeface="Open Sans"/>
                <a:sym typeface="Open Sans"/>
              </a:rPr>
              <a:t>Numerous other factors in space, which are </a:t>
            </a:r>
            <a:r>
              <a:rPr lang="en" sz="1300" b="1">
                <a:solidFill>
                  <a:schemeClr val="dk2"/>
                </a:solidFill>
                <a:latin typeface="Open Sans"/>
                <a:ea typeface="Open Sans"/>
                <a:cs typeface="Open Sans"/>
                <a:sym typeface="Open Sans"/>
              </a:rPr>
              <a:t>hard to replicate on Earth</a:t>
            </a:r>
            <a:endParaRPr sz="1300" b="1">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Acceleration</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Radiation</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Electromagnetism</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Vibration </a:t>
            </a:r>
            <a:endParaRPr sz="1300">
              <a:solidFill>
                <a:schemeClr val="dk2"/>
              </a:solidFill>
              <a:latin typeface="Open Sans"/>
              <a:ea typeface="Open Sans"/>
              <a:cs typeface="Open Sans"/>
              <a:sym typeface="Open San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sp>
        <p:nvSpPr>
          <p:cNvPr id="2465" name="Google Shape;2465;p17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hlink"/>
                </a:solidFill>
                <a:uFill>
                  <a:noFill/>
                </a:uFill>
                <a:hlinkClick r:id="rId4"/>
              </a:rPr>
              <a:t>5</a:t>
            </a:r>
            <a:r>
              <a:rPr lang="en"/>
              <a:t>]</a:t>
            </a:r>
            <a:endParaRPr/>
          </a:p>
        </p:txBody>
      </p:sp>
      <p:grpSp>
        <p:nvGrpSpPr>
          <p:cNvPr id="2466" name="Google Shape;2466;p173"/>
          <p:cNvGrpSpPr/>
          <p:nvPr/>
        </p:nvGrpSpPr>
        <p:grpSpPr>
          <a:xfrm>
            <a:off x="4506636" y="1347100"/>
            <a:ext cx="3965561" cy="535200"/>
            <a:chOff x="3944150" y="1452100"/>
            <a:chExt cx="3885900" cy="535200"/>
          </a:xfrm>
        </p:grpSpPr>
        <p:sp>
          <p:nvSpPr>
            <p:cNvPr id="2467" name="Google Shape;2467;p173"/>
            <p:cNvSpPr/>
            <p:nvPr/>
          </p:nvSpPr>
          <p:spPr>
            <a:xfrm>
              <a:off x="3944150" y="1452100"/>
              <a:ext cx="3885900" cy="5352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468" name="Google Shape;2468;p173" title="unnamed (4).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73050" y="1508888"/>
              <a:ext cx="458750" cy="421625"/>
            </a:xfrm>
            <a:prstGeom prst="rect">
              <a:avLst/>
            </a:prstGeom>
            <a:solidFill>
              <a:srgbClr val="DCF1E4"/>
            </a:solidFill>
            <a:ln>
              <a:noFill/>
            </a:ln>
          </p:spPr>
        </p:pic>
        <p:sp>
          <p:nvSpPr>
            <p:cNvPr id="2469" name="Google Shape;2469;p173"/>
            <p:cNvSpPr txBox="1"/>
            <p:nvPr/>
          </p:nvSpPr>
          <p:spPr>
            <a:xfrm>
              <a:off x="4548701" y="1511975"/>
              <a:ext cx="3222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500" b="1">
                  <a:solidFill>
                    <a:schemeClr val="dk2"/>
                  </a:solidFill>
                  <a:latin typeface="Raleway"/>
                  <a:ea typeface="Raleway"/>
                  <a:cs typeface="Raleway"/>
                  <a:sym typeface="Raleway"/>
                </a:rPr>
                <a:t>Low-Shear Modeled Microgravity</a:t>
              </a:r>
              <a:endParaRPr sz="1300">
                <a:solidFill>
                  <a:schemeClr val="dk2"/>
                </a:solidFill>
                <a:latin typeface="Open Sans"/>
                <a:ea typeface="Open Sans"/>
                <a:cs typeface="Open Sans"/>
                <a:sym typeface="Open Sans"/>
              </a:endParaRPr>
            </a:p>
          </p:txBody>
        </p:sp>
      </p:grpSp>
      <p:sp>
        <p:nvSpPr>
          <p:cNvPr id="2470" name="Google Shape;2470;p173"/>
          <p:cNvSpPr txBox="1">
            <a:spLocks noGrp="1"/>
          </p:cNvSpPr>
          <p:nvPr>
            <p:ph type="body" idx="1"/>
          </p:nvPr>
        </p:nvSpPr>
        <p:spPr>
          <a:xfrm>
            <a:off x="729450" y="1316875"/>
            <a:ext cx="3147600" cy="298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can model microgravity pretty well on Earth using LSMMG</a:t>
            </a:r>
            <a:endParaRPr/>
          </a:p>
          <a:p>
            <a:pPr marL="457200" lvl="0" indent="-311150" algn="l" rtl="0">
              <a:spcBef>
                <a:spcPts val="1200"/>
              </a:spcBef>
              <a:spcAft>
                <a:spcPts val="0"/>
              </a:spcAft>
              <a:buSzPts val="1300"/>
              <a:buChar char="●"/>
            </a:pPr>
            <a:r>
              <a:rPr lang="en"/>
              <a:t>Might make </a:t>
            </a:r>
            <a:r>
              <a:rPr lang="en" b="1"/>
              <a:t>gram negatives more virulent</a:t>
            </a:r>
            <a:endParaRPr/>
          </a:p>
          <a:p>
            <a:pPr marL="457200" lvl="0" indent="-311150" algn="l" rtl="0">
              <a:spcBef>
                <a:spcPts val="0"/>
              </a:spcBef>
              <a:spcAft>
                <a:spcPts val="0"/>
              </a:spcAft>
              <a:buSzPts val="1300"/>
              <a:buChar char="●"/>
            </a:pPr>
            <a:r>
              <a:rPr lang="en"/>
              <a:t>For </a:t>
            </a:r>
            <a:r>
              <a:rPr lang="en" b="1"/>
              <a:t>gram positives</a:t>
            </a:r>
            <a:r>
              <a:rPr lang="en"/>
              <a:t>, seems to </a:t>
            </a:r>
            <a:r>
              <a:rPr lang="en" b="1"/>
              <a:t>decrease virulence</a:t>
            </a:r>
            <a:endParaRPr/>
          </a:p>
        </p:txBody>
      </p:sp>
      <p:sp>
        <p:nvSpPr>
          <p:cNvPr id="2471" name="Google Shape;2471;p173"/>
          <p:cNvSpPr/>
          <p:nvPr/>
        </p:nvSpPr>
        <p:spPr>
          <a:xfrm>
            <a:off x="729450" y="1347100"/>
            <a:ext cx="3261000" cy="1690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72" name="Google Shape;2472;p173"/>
          <p:cNvSpPr/>
          <p:nvPr/>
        </p:nvSpPr>
        <p:spPr>
          <a:xfrm>
            <a:off x="4506625" y="1999650"/>
            <a:ext cx="3965700" cy="1038300"/>
          </a:xfrm>
          <a:prstGeom prst="roundRect">
            <a:avLst>
              <a:gd name="adj" fmla="val 9193"/>
            </a:avLst>
          </a:prstGeom>
          <a:solidFill>
            <a:srgbClr val="FBF1DD"/>
          </a:solidFill>
          <a:ln>
            <a:noFill/>
          </a:ln>
        </p:spPr>
        <p:txBody>
          <a:bodyPr spcFirstLastPara="1" wrap="square" lIns="106675" tIns="106675" rIns="106675" bIns="106675" anchor="t" anchorCtr="0">
            <a:noAutofit/>
          </a:bodyPr>
          <a:lstStyle/>
          <a:p>
            <a:pPr marL="0" lvl="0" indent="0" algn="l" rtl="0">
              <a:spcBef>
                <a:spcPts val="0"/>
              </a:spcBef>
              <a:spcAft>
                <a:spcPts val="1000"/>
              </a:spcAft>
              <a:buNone/>
            </a:pPr>
            <a:r>
              <a:rPr lang="en" sz="1600" b="1">
                <a:solidFill>
                  <a:schemeClr val="dk2"/>
                </a:solidFill>
                <a:latin typeface="Raleway"/>
                <a:ea typeface="Raleway"/>
                <a:cs typeface="Raleway"/>
                <a:sym typeface="Raleway"/>
              </a:rPr>
              <a:t>Spaceflight is </a:t>
            </a:r>
            <a:r>
              <a:rPr lang="en" sz="1600" b="1">
                <a:solidFill>
                  <a:srgbClr val="896110"/>
                </a:solidFill>
                <a:latin typeface="Raleway"/>
                <a:ea typeface="Raleway"/>
                <a:cs typeface="Raleway"/>
                <a:sym typeface="Raleway"/>
              </a:rPr>
              <a:t>more than microgravity</a:t>
            </a:r>
            <a:endParaRPr sz="1300">
              <a:solidFill>
                <a:schemeClr val="dk2"/>
              </a:solidFill>
              <a:latin typeface="Open Sans"/>
              <a:ea typeface="Open Sans"/>
              <a:cs typeface="Open Sans"/>
              <a:sym typeface="Open Sans"/>
            </a:endParaRPr>
          </a:p>
        </p:txBody>
      </p:sp>
      <p:sp>
        <p:nvSpPr>
          <p:cNvPr id="2473" name="Google Shape;2473;p173"/>
          <p:cNvSpPr txBox="1"/>
          <p:nvPr/>
        </p:nvSpPr>
        <p:spPr>
          <a:xfrm>
            <a:off x="4572000" y="2428300"/>
            <a:ext cx="1724400" cy="585000"/>
          </a:xfrm>
          <a:prstGeom prst="rect">
            <a:avLst/>
          </a:prstGeom>
          <a:noFill/>
          <a:ln>
            <a:noFill/>
          </a:ln>
        </p:spPr>
        <p:txBody>
          <a:bodyPr spcFirstLastPara="1" wrap="square" lIns="91425" tIns="91425" rIns="91425" bIns="91425" anchor="t" anchorCtr="0">
            <a:spAutoFit/>
          </a:bodyPr>
          <a:lstStyle/>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Acceleration</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Radiation</a:t>
            </a:r>
            <a:endParaRPr sz="1300">
              <a:solidFill>
                <a:schemeClr val="dk2"/>
              </a:solidFill>
              <a:latin typeface="Open Sans"/>
              <a:ea typeface="Open Sans"/>
              <a:cs typeface="Open Sans"/>
              <a:sym typeface="Open Sans"/>
            </a:endParaRPr>
          </a:p>
        </p:txBody>
      </p:sp>
      <p:sp>
        <p:nvSpPr>
          <p:cNvPr id="2474" name="Google Shape;2474;p173"/>
          <p:cNvSpPr txBox="1"/>
          <p:nvPr/>
        </p:nvSpPr>
        <p:spPr>
          <a:xfrm>
            <a:off x="6296400" y="2428300"/>
            <a:ext cx="2121900" cy="585000"/>
          </a:xfrm>
          <a:prstGeom prst="rect">
            <a:avLst/>
          </a:prstGeom>
          <a:noFill/>
          <a:ln>
            <a:noFill/>
          </a:ln>
        </p:spPr>
        <p:txBody>
          <a:bodyPr spcFirstLastPara="1" wrap="square" lIns="91425" tIns="91425" rIns="91425" bIns="91425" anchor="t" anchorCtr="0">
            <a:spAutoFit/>
          </a:bodyPr>
          <a:lstStyle/>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Electromagnetism</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Vibration</a:t>
            </a:r>
            <a:endParaRPr sz="1300">
              <a:solidFill>
                <a:schemeClr val="dk2"/>
              </a:solidFill>
              <a:latin typeface="Open Sans"/>
              <a:ea typeface="Open Sans"/>
              <a:cs typeface="Open Sans"/>
              <a:sym typeface="Open Sans"/>
            </a:endParaRPr>
          </a:p>
        </p:txBody>
      </p:sp>
      <p:sp>
        <p:nvSpPr>
          <p:cNvPr id="2475" name="Google Shape;2475;p173"/>
          <p:cNvSpPr/>
          <p:nvPr/>
        </p:nvSpPr>
        <p:spPr>
          <a:xfrm>
            <a:off x="4401075" y="1316875"/>
            <a:ext cx="4171500" cy="1781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76" name="Google Shape;2476;p173"/>
          <p:cNvSpPr/>
          <p:nvPr/>
        </p:nvSpPr>
        <p:spPr>
          <a:xfrm>
            <a:off x="4506625" y="3155300"/>
            <a:ext cx="3965700" cy="1690800"/>
          </a:xfrm>
          <a:prstGeom prst="roundRect">
            <a:avLst>
              <a:gd name="adj" fmla="val 8018"/>
            </a:avLst>
          </a:prstGeom>
          <a:solidFill>
            <a:srgbClr val="E2EAF7"/>
          </a:solidFill>
          <a:ln w="19050" cap="flat" cmpd="sng">
            <a:solidFill>
              <a:srgbClr val="2F5AA2"/>
            </a:solidFill>
            <a:prstDash val="solid"/>
            <a:round/>
            <a:headEnd type="none" w="sm" len="sm"/>
            <a:tailEnd type="none" w="sm" len="sm"/>
          </a:ln>
        </p:spPr>
        <p:txBody>
          <a:bodyPr spcFirstLastPara="1" wrap="square" lIns="106675" tIns="106675" rIns="106675" bIns="106675" anchor="t" anchorCtr="0">
            <a:no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Good </a:t>
            </a:r>
            <a:r>
              <a:rPr lang="en" sz="1600" b="1">
                <a:solidFill>
                  <a:srgbClr val="2F5AA2"/>
                </a:solidFill>
                <a:latin typeface="Raleway"/>
                <a:ea typeface="Raleway"/>
                <a:cs typeface="Raleway"/>
                <a:sym typeface="Raleway"/>
              </a:rPr>
              <a:t>microbiology is hard</a:t>
            </a:r>
            <a:r>
              <a:rPr lang="en" sz="1600" b="1">
                <a:solidFill>
                  <a:schemeClr val="dk2"/>
                </a:solidFill>
                <a:latin typeface="Raleway"/>
                <a:ea typeface="Raleway"/>
                <a:cs typeface="Raleway"/>
                <a:sym typeface="Raleway"/>
              </a:rPr>
              <a:t> in space</a:t>
            </a:r>
            <a:endParaRPr sz="1300" b="1">
              <a:solidFill>
                <a:schemeClr val="dk2"/>
              </a:solidFill>
              <a:latin typeface="Open Sans"/>
              <a:ea typeface="Open Sans"/>
              <a:cs typeface="Open Sans"/>
              <a:sym typeface="Open Sans"/>
            </a:endParaRPr>
          </a:p>
          <a:p>
            <a:pPr marL="457200" lvl="0" indent="-311153" algn="l" rtl="0">
              <a:spcBef>
                <a:spcPts val="100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Specialized equipment = heavy</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Limited space</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Zero G = No convection</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Astronaut time is at a premium</a:t>
            </a:r>
            <a:endParaRPr sz="1300">
              <a:solidFill>
                <a:schemeClr val="dk2"/>
              </a:solidFill>
              <a:latin typeface="Open Sans"/>
              <a:ea typeface="Open Sans"/>
              <a:cs typeface="Open Sans"/>
              <a:sym typeface="Open Sans"/>
            </a:endParaRPr>
          </a:p>
          <a:p>
            <a:pPr marL="457200" lvl="0" indent="-311153"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Contamination</a:t>
            </a:r>
            <a:endParaRPr sz="1300">
              <a:solidFill>
                <a:schemeClr val="dk2"/>
              </a:solidFill>
              <a:latin typeface="Open Sans"/>
              <a:ea typeface="Open Sans"/>
              <a:cs typeface="Open Sans"/>
              <a:sym typeface="Open San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1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hlink"/>
                </a:solidFill>
                <a:uFill>
                  <a:noFill/>
                </a:uFill>
                <a:hlinkClick r:id="rId4"/>
              </a:rPr>
              <a:t>6</a:t>
            </a:r>
            <a:r>
              <a:rPr lang="en"/>
              <a:t>]</a:t>
            </a:r>
            <a:endParaRPr/>
          </a:p>
        </p:txBody>
      </p:sp>
      <p:sp>
        <p:nvSpPr>
          <p:cNvPr id="2482" name="Google Shape;2482;p174"/>
          <p:cNvSpPr txBox="1">
            <a:spLocks noGrp="1"/>
          </p:cNvSpPr>
          <p:nvPr>
            <p:ph type="body" idx="1"/>
          </p:nvPr>
        </p:nvSpPr>
        <p:spPr>
          <a:xfrm>
            <a:off x="729450" y="1316875"/>
            <a:ext cx="3147600" cy="120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have studied worms in space</a:t>
            </a:r>
            <a:endParaRPr/>
          </a:p>
          <a:p>
            <a:pPr marL="457200" lvl="0" indent="-311150" algn="l" rtl="0">
              <a:spcBef>
                <a:spcPts val="1200"/>
              </a:spcBef>
              <a:spcAft>
                <a:spcPts val="0"/>
              </a:spcAft>
              <a:buSzPts val="1300"/>
              <a:buChar char="●"/>
            </a:pPr>
            <a:r>
              <a:rPr lang="en" b="1">
                <a:solidFill>
                  <a:srgbClr val="3B71CA"/>
                </a:solidFill>
              </a:rPr>
              <a:t>Roundworms</a:t>
            </a:r>
            <a:r>
              <a:rPr lang="en">
                <a:solidFill>
                  <a:srgbClr val="3B71CA"/>
                </a:solidFill>
              </a:rPr>
              <a:t> </a:t>
            </a:r>
            <a:r>
              <a:rPr lang="en"/>
              <a:t>brought to </a:t>
            </a:r>
            <a:r>
              <a:rPr lang="en" b="1">
                <a:solidFill>
                  <a:srgbClr val="3B71CA"/>
                </a:solidFill>
              </a:rPr>
              <a:t>ISS</a:t>
            </a:r>
            <a:endParaRPr b="1">
              <a:solidFill>
                <a:srgbClr val="3B71CA"/>
              </a:solidFill>
            </a:endParaRPr>
          </a:p>
          <a:p>
            <a:pPr marL="457200" lvl="0" indent="-311150" algn="l" rtl="0">
              <a:spcBef>
                <a:spcPts val="0"/>
              </a:spcBef>
              <a:spcAft>
                <a:spcPts val="0"/>
              </a:spcAft>
              <a:buSzPts val="1300"/>
              <a:buChar char="●"/>
            </a:pPr>
            <a:r>
              <a:rPr lang="en"/>
              <a:t>Did </a:t>
            </a:r>
            <a:r>
              <a:rPr lang="en" i="1"/>
              <a:t>not</a:t>
            </a:r>
            <a:r>
              <a:rPr lang="en"/>
              <a:t> make worm holes</a:t>
            </a:r>
            <a:endParaRPr/>
          </a:p>
        </p:txBody>
      </p:sp>
      <p:pic>
        <p:nvPicPr>
          <p:cNvPr id="2483" name="Google Shape;2483;p174" title="Generated Image April 12, 2026 - 2_02PM.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12375" y="1168050"/>
            <a:ext cx="4152600" cy="3527249"/>
          </a:xfrm>
          <a:prstGeom prst="rect">
            <a:avLst/>
          </a:prstGeom>
          <a:noFill/>
          <a:ln>
            <a:noFill/>
          </a:ln>
        </p:spPr>
      </p:pic>
      <p:sp>
        <p:nvSpPr>
          <p:cNvPr id="2484" name="Google Shape;2484;p174"/>
          <p:cNvSpPr txBox="1"/>
          <p:nvPr/>
        </p:nvSpPr>
        <p:spPr>
          <a:xfrm>
            <a:off x="4712375" y="4695300"/>
            <a:ext cx="4152600" cy="5142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1238">
                <a:solidFill>
                  <a:schemeClr val="dk2"/>
                </a:solidFill>
                <a:latin typeface="Open Sans"/>
                <a:ea typeface="Open Sans"/>
                <a:cs typeface="Open Sans"/>
                <a:sym typeface="Open Sans"/>
              </a:rPr>
              <a:t>AI generated image, but not a bad design for a roundworm </a:t>
            </a:r>
            <a:r>
              <a:rPr lang="en" sz="1238">
                <a:solidFill>
                  <a:srgbClr val="9E9E9E"/>
                </a:solidFill>
                <a:latin typeface="Open Sans"/>
                <a:ea typeface="Open Sans"/>
                <a:cs typeface="Open Sans"/>
                <a:sym typeface="Open Sans"/>
              </a:rPr>
              <a:t>(Nano Banana 2)</a:t>
            </a:r>
            <a:endParaRPr sz="1238">
              <a:solidFill>
                <a:srgbClr val="9E9E9E"/>
              </a:solidFill>
              <a:latin typeface="Open Sans"/>
              <a:ea typeface="Open Sans"/>
              <a:cs typeface="Open Sans"/>
              <a:sym typeface="Open San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p17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accent5"/>
                </a:solidFill>
                <a:uFill>
                  <a:noFill/>
                </a:uFill>
                <a:hlinkClick r:id="rId4">
                  <a:extLst>
                    <a:ext uri="{A12FA001-AC4F-418D-AE19-62706E023703}">
                      <ahyp:hlinkClr xmlns:ahyp="http://schemas.microsoft.com/office/drawing/2018/hyperlinkcolor" val="tx"/>
                    </a:ext>
                  </a:extLst>
                </a:hlinkClick>
              </a:rPr>
              <a:t>6</a:t>
            </a:r>
            <a:r>
              <a:rPr lang="en"/>
              <a:t>]</a:t>
            </a:r>
            <a:endParaRPr/>
          </a:p>
        </p:txBody>
      </p:sp>
      <p:sp>
        <p:nvSpPr>
          <p:cNvPr id="2490" name="Google Shape;2490;p175"/>
          <p:cNvSpPr txBox="1">
            <a:spLocks noGrp="1"/>
          </p:cNvSpPr>
          <p:nvPr>
            <p:ph type="body" idx="1"/>
          </p:nvPr>
        </p:nvSpPr>
        <p:spPr>
          <a:xfrm>
            <a:off x="729450" y="1316875"/>
            <a:ext cx="3147600" cy="120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have studied worms in space</a:t>
            </a:r>
            <a:endParaRPr/>
          </a:p>
          <a:p>
            <a:pPr marL="457200" lvl="0" indent="-311150" algn="l" rtl="0">
              <a:spcBef>
                <a:spcPts val="1200"/>
              </a:spcBef>
              <a:spcAft>
                <a:spcPts val="0"/>
              </a:spcAft>
              <a:buSzPts val="1300"/>
              <a:buChar char="●"/>
            </a:pPr>
            <a:r>
              <a:rPr lang="en" b="1"/>
              <a:t>Roundworms</a:t>
            </a:r>
            <a:r>
              <a:rPr lang="en"/>
              <a:t> brought to </a:t>
            </a:r>
            <a:r>
              <a:rPr lang="en" b="1"/>
              <a:t>ISS</a:t>
            </a:r>
            <a:endParaRPr b="1"/>
          </a:p>
          <a:p>
            <a:pPr marL="457200" lvl="0" indent="-311150" algn="l" rtl="0">
              <a:spcBef>
                <a:spcPts val="0"/>
              </a:spcBef>
              <a:spcAft>
                <a:spcPts val="0"/>
              </a:spcAft>
              <a:buSzPts val="1300"/>
              <a:buChar char="●"/>
            </a:pPr>
            <a:r>
              <a:rPr lang="en"/>
              <a:t>Did </a:t>
            </a:r>
            <a:r>
              <a:rPr lang="en" i="1"/>
              <a:t>not</a:t>
            </a:r>
            <a:r>
              <a:rPr lang="en"/>
              <a:t> make worm holes</a:t>
            </a:r>
            <a:endParaRPr/>
          </a:p>
        </p:txBody>
      </p:sp>
      <p:pic>
        <p:nvPicPr>
          <p:cNvPr id="2491" name="Google Shape;2491;p175" title="Generated Image April 12, 2026 - 2_02PM.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12375" y="1168050"/>
            <a:ext cx="4152600" cy="3527249"/>
          </a:xfrm>
          <a:prstGeom prst="rect">
            <a:avLst/>
          </a:prstGeom>
          <a:noFill/>
          <a:ln>
            <a:noFill/>
          </a:ln>
        </p:spPr>
      </p:pic>
      <p:sp>
        <p:nvSpPr>
          <p:cNvPr id="2492" name="Google Shape;2492;p175"/>
          <p:cNvSpPr txBox="1"/>
          <p:nvPr/>
        </p:nvSpPr>
        <p:spPr>
          <a:xfrm>
            <a:off x="4712375" y="4695300"/>
            <a:ext cx="4152600" cy="514200"/>
          </a:xfrm>
          <a:prstGeom prst="rect">
            <a:avLst/>
          </a:prstGeom>
          <a:noFill/>
          <a:ln>
            <a:noFill/>
          </a:ln>
        </p:spPr>
        <p:txBody>
          <a:bodyPr spcFirstLastPara="1" wrap="square" lIns="65950" tIns="65950" rIns="65950" bIns="65950" anchor="t" anchorCtr="0">
            <a:spAutoFit/>
          </a:bodyPr>
          <a:lstStyle/>
          <a:p>
            <a:pPr marL="0" lvl="0" indent="0" algn="l" rtl="0">
              <a:spcBef>
                <a:spcPts val="0"/>
              </a:spcBef>
              <a:spcAft>
                <a:spcPts val="0"/>
              </a:spcAft>
              <a:buNone/>
            </a:pPr>
            <a:r>
              <a:rPr lang="en" sz="1238">
                <a:solidFill>
                  <a:schemeClr val="dk2"/>
                </a:solidFill>
                <a:latin typeface="Open Sans"/>
                <a:ea typeface="Open Sans"/>
                <a:cs typeface="Open Sans"/>
                <a:sym typeface="Open Sans"/>
              </a:rPr>
              <a:t>AI generated image, but not a bad design for a roundworm </a:t>
            </a:r>
            <a:r>
              <a:rPr lang="en" sz="1238">
                <a:solidFill>
                  <a:srgbClr val="9E9E9E"/>
                </a:solidFill>
                <a:latin typeface="Open Sans"/>
                <a:ea typeface="Open Sans"/>
                <a:cs typeface="Open Sans"/>
                <a:sym typeface="Open Sans"/>
              </a:rPr>
              <a:t>(Nano Banana 2)</a:t>
            </a:r>
            <a:endParaRPr sz="1238">
              <a:solidFill>
                <a:srgbClr val="9E9E9E"/>
              </a:solidFill>
              <a:latin typeface="Open Sans"/>
              <a:ea typeface="Open Sans"/>
              <a:cs typeface="Open Sans"/>
              <a:sym typeface="Open Sans"/>
            </a:endParaRPr>
          </a:p>
        </p:txBody>
      </p:sp>
      <p:graphicFrame>
        <p:nvGraphicFramePr>
          <p:cNvPr id="2493" name="Google Shape;2493;p175"/>
          <p:cNvGraphicFramePr/>
          <p:nvPr/>
        </p:nvGraphicFramePr>
        <p:xfrm>
          <a:off x="511350" y="2569725"/>
          <a:ext cx="3423075" cy="2590620"/>
        </p:xfrm>
        <a:graphic>
          <a:graphicData uri="http://schemas.openxmlformats.org/drawingml/2006/table">
            <a:tbl>
              <a:tblPr>
                <a:noFill/>
                <a:tableStyleId>{0A2BB99A-A32A-438E-AFFC-ECC11DD71517}</a:tableStyleId>
              </a:tblPr>
              <a:tblGrid>
                <a:gridCol w="1141025">
                  <a:extLst>
                    <a:ext uri="{9D8B030D-6E8A-4147-A177-3AD203B41FA5}">
                      <a16:colId xmlns:a16="http://schemas.microsoft.com/office/drawing/2014/main" val="20000"/>
                    </a:ext>
                  </a:extLst>
                </a:gridCol>
                <a:gridCol w="1141025">
                  <a:extLst>
                    <a:ext uri="{9D8B030D-6E8A-4147-A177-3AD203B41FA5}">
                      <a16:colId xmlns:a16="http://schemas.microsoft.com/office/drawing/2014/main" val="20001"/>
                    </a:ext>
                  </a:extLst>
                </a:gridCol>
                <a:gridCol w="114102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l" rtl="0">
                        <a:spcBef>
                          <a:spcPts val="0"/>
                        </a:spcBef>
                        <a:spcAft>
                          <a:spcPts val="0"/>
                        </a:spcAft>
                        <a:buNone/>
                      </a:pPr>
                      <a:endParaRPr b="1">
                        <a:solidFill>
                          <a:schemeClr val="dk2"/>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(vs ground)</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Adult</a:t>
                      </a:r>
                      <a:endParaRPr b="1">
                        <a:solidFill>
                          <a:srgbClr val="9E9E9E"/>
                        </a:solidFill>
                        <a:latin typeface="Raleway"/>
                        <a:ea typeface="Raleway"/>
                        <a:cs typeface="Raleway"/>
                        <a:sym typeface="Raleway"/>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Larvae</a:t>
                      </a:r>
                      <a:endParaRPr b="1">
                        <a:solidFill>
                          <a:srgbClr val="9E9E9E"/>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C albicans</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 </a:t>
                      </a:r>
                      <a:r>
                        <a:rPr lang="en">
                          <a:solidFill>
                            <a:srgbClr val="9E9E9E"/>
                          </a:solidFill>
                          <a:latin typeface="Open Sans"/>
                          <a:ea typeface="Open Sans"/>
                          <a:cs typeface="Open Sans"/>
                          <a:sym typeface="Open Sans"/>
                        </a:rPr>
                        <a:t>(p=.06)</a:t>
                      </a:r>
                      <a:endParaRPr>
                        <a:solidFill>
                          <a:srgbClr val="9E9E9E"/>
                        </a:solidFill>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Listeria</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E faecalis</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MRSA</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494" name="Google Shape;2494;p175"/>
          <p:cNvSpPr/>
          <p:nvPr/>
        </p:nvSpPr>
        <p:spPr>
          <a:xfrm>
            <a:off x="729450" y="1316875"/>
            <a:ext cx="3010500" cy="100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2499" name="Google Shape;2499;p17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Are the bacteria more virulent?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a:solidFill>
                  <a:schemeClr val="accent5"/>
                </a:solidFill>
                <a:uFill>
                  <a:noFill/>
                </a:uFill>
                <a:hlinkClick r:id="rId4">
                  <a:extLst>
                    <a:ext uri="{A12FA001-AC4F-418D-AE19-62706E023703}">
                      <ahyp:hlinkClr xmlns:ahyp="http://schemas.microsoft.com/office/drawing/2018/hyperlinkcolor" val="tx"/>
                    </a:ext>
                  </a:extLst>
                </a:hlinkClick>
              </a:rPr>
              <a:t>6</a:t>
            </a:r>
            <a:r>
              <a:rPr lang="en"/>
              <a:t>]</a:t>
            </a:r>
            <a:endParaRPr/>
          </a:p>
        </p:txBody>
      </p:sp>
      <p:sp>
        <p:nvSpPr>
          <p:cNvPr id="2500" name="Google Shape;2500;p176"/>
          <p:cNvSpPr txBox="1">
            <a:spLocks noGrp="1"/>
          </p:cNvSpPr>
          <p:nvPr>
            <p:ph type="body" idx="1"/>
          </p:nvPr>
        </p:nvSpPr>
        <p:spPr>
          <a:xfrm>
            <a:off x="729450" y="1316875"/>
            <a:ext cx="3147600" cy="120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have studied worms in space</a:t>
            </a:r>
            <a:endParaRPr/>
          </a:p>
          <a:p>
            <a:pPr marL="457200" lvl="0" indent="-311150" algn="l" rtl="0">
              <a:spcBef>
                <a:spcPts val="1200"/>
              </a:spcBef>
              <a:spcAft>
                <a:spcPts val="0"/>
              </a:spcAft>
              <a:buSzPts val="1300"/>
              <a:buChar char="●"/>
            </a:pPr>
            <a:r>
              <a:rPr lang="en" b="1"/>
              <a:t>Roundworms</a:t>
            </a:r>
            <a:r>
              <a:rPr lang="en"/>
              <a:t> brought to </a:t>
            </a:r>
            <a:r>
              <a:rPr lang="en" b="1"/>
              <a:t>ISS</a:t>
            </a:r>
            <a:endParaRPr b="1"/>
          </a:p>
          <a:p>
            <a:pPr marL="457200" lvl="0" indent="-311150" algn="l" rtl="0">
              <a:spcBef>
                <a:spcPts val="0"/>
              </a:spcBef>
              <a:spcAft>
                <a:spcPts val="0"/>
              </a:spcAft>
              <a:buSzPts val="1300"/>
              <a:buChar char="●"/>
            </a:pPr>
            <a:r>
              <a:rPr lang="en"/>
              <a:t>Did </a:t>
            </a:r>
            <a:r>
              <a:rPr lang="en" i="1"/>
              <a:t>not</a:t>
            </a:r>
            <a:r>
              <a:rPr lang="en"/>
              <a:t> make worm holes</a:t>
            </a:r>
            <a:endParaRPr/>
          </a:p>
        </p:txBody>
      </p:sp>
      <p:graphicFrame>
        <p:nvGraphicFramePr>
          <p:cNvPr id="2501" name="Google Shape;2501;p176"/>
          <p:cNvGraphicFramePr/>
          <p:nvPr/>
        </p:nvGraphicFramePr>
        <p:xfrm>
          <a:off x="511350" y="2569725"/>
          <a:ext cx="3000000" cy="3000000"/>
        </p:xfrm>
        <a:graphic>
          <a:graphicData uri="http://schemas.openxmlformats.org/drawingml/2006/table">
            <a:tbl>
              <a:tblPr>
                <a:noFill/>
                <a:tableStyleId>{0A2BB99A-A32A-438E-AFFC-ECC11DD71517}</a:tableStyleId>
              </a:tblPr>
              <a:tblGrid>
                <a:gridCol w="1141025">
                  <a:extLst>
                    <a:ext uri="{9D8B030D-6E8A-4147-A177-3AD203B41FA5}">
                      <a16:colId xmlns:a16="http://schemas.microsoft.com/office/drawing/2014/main" val="20000"/>
                    </a:ext>
                  </a:extLst>
                </a:gridCol>
                <a:gridCol w="1141025">
                  <a:extLst>
                    <a:ext uri="{9D8B030D-6E8A-4147-A177-3AD203B41FA5}">
                      <a16:colId xmlns:a16="http://schemas.microsoft.com/office/drawing/2014/main" val="20001"/>
                    </a:ext>
                  </a:extLst>
                </a:gridCol>
                <a:gridCol w="1141025">
                  <a:extLst>
                    <a:ext uri="{9D8B030D-6E8A-4147-A177-3AD203B41FA5}">
                      <a16:colId xmlns:a16="http://schemas.microsoft.com/office/drawing/2014/main" val="20002"/>
                    </a:ext>
                  </a:extLst>
                </a:gridCol>
                <a:gridCol w="1141025">
                  <a:extLst>
                    <a:ext uri="{9D8B030D-6E8A-4147-A177-3AD203B41FA5}">
                      <a16:colId xmlns:a16="http://schemas.microsoft.com/office/drawing/2014/main" val="20003"/>
                    </a:ext>
                  </a:extLst>
                </a:gridCol>
                <a:gridCol w="114102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r>
                        <a:rPr lang="en" b="1">
                          <a:latin typeface="Open Sans"/>
                          <a:ea typeface="Open Sans"/>
                          <a:cs typeface="Open Sans"/>
                          <a:sym typeface="Open Sans"/>
                        </a:rPr>
                        <a:t>Spaceflight</a:t>
                      </a:r>
                      <a:endParaRPr b="1">
                        <a:solidFill>
                          <a:srgbClr val="9E9E9E"/>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b="1">
                          <a:latin typeface="Open Sans"/>
                          <a:ea typeface="Open Sans"/>
                          <a:cs typeface="Open Sans"/>
                          <a:sym typeface="Open Sans"/>
                        </a:rPr>
                        <a:t>Rotation</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(vs ground)</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Adult</a:t>
                      </a:r>
                      <a:endParaRPr b="1">
                        <a:solidFill>
                          <a:srgbClr val="9E9E9E"/>
                        </a:solidFill>
                        <a:latin typeface="Raleway"/>
                        <a:ea typeface="Raleway"/>
                        <a:cs typeface="Raleway"/>
                        <a:sym typeface="Raleway"/>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Larvae</a:t>
                      </a:r>
                      <a:endParaRPr b="1">
                        <a:solidFill>
                          <a:srgbClr val="9E9E9E"/>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Adult</a:t>
                      </a:r>
                      <a:endParaRPr b="1">
                        <a:solidFill>
                          <a:srgbClr val="9E9E9E"/>
                        </a:solidFill>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Larvae</a:t>
                      </a:r>
                      <a:endParaRPr b="1">
                        <a:solidFill>
                          <a:srgbClr val="9E9E9E"/>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C albicans</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 </a:t>
                      </a:r>
                      <a:r>
                        <a:rPr lang="en">
                          <a:solidFill>
                            <a:srgbClr val="9E9E9E"/>
                          </a:solidFill>
                          <a:latin typeface="Open Sans"/>
                          <a:ea typeface="Open Sans"/>
                          <a:cs typeface="Open Sans"/>
                          <a:sym typeface="Open Sans"/>
                        </a:rPr>
                        <a:t>(p=.06)</a:t>
                      </a:r>
                      <a:endParaRPr>
                        <a:solidFill>
                          <a:srgbClr val="9E9E9E"/>
                        </a:solidFill>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EECDA"/>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Listeria</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No change</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No change</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E faecalis</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No change</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Open Sans"/>
                          <a:ea typeface="Open Sans"/>
                          <a:cs typeface="Open Sans"/>
                          <a:sym typeface="Open Sans"/>
                        </a:rPr>
                        <a:t>↓↓</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EECDA"/>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b="1">
                          <a:latin typeface="Raleway"/>
                          <a:ea typeface="Raleway"/>
                          <a:cs typeface="Raleway"/>
                          <a:sym typeface="Raleway"/>
                        </a:rPr>
                        <a:t>MRSA</a:t>
                      </a:r>
                      <a:endParaRPr b="1">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No change</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No change</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502" name="Google Shape;2502;p176"/>
          <p:cNvSpPr/>
          <p:nvPr/>
        </p:nvSpPr>
        <p:spPr>
          <a:xfrm>
            <a:off x="729450" y="1316875"/>
            <a:ext cx="3010500" cy="100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2503" name="Google Shape;2503;p176"/>
          <p:cNvGrpSpPr/>
          <p:nvPr/>
        </p:nvGrpSpPr>
        <p:grpSpPr>
          <a:xfrm>
            <a:off x="3975775" y="2475423"/>
            <a:ext cx="2240896" cy="535200"/>
            <a:chOff x="3944137" y="1452100"/>
            <a:chExt cx="2236200" cy="535200"/>
          </a:xfrm>
        </p:grpSpPr>
        <p:sp>
          <p:nvSpPr>
            <p:cNvPr id="2504" name="Google Shape;2504;p176"/>
            <p:cNvSpPr/>
            <p:nvPr/>
          </p:nvSpPr>
          <p:spPr>
            <a:xfrm>
              <a:off x="3944137" y="1452100"/>
              <a:ext cx="2236200" cy="5352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505" name="Google Shape;2505;p176" title="unnamed (4).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73050" y="1508888"/>
              <a:ext cx="458750" cy="421625"/>
            </a:xfrm>
            <a:prstGeom prst="rect">
              <a:avLst/>
            </a:prstGeom>
            <a:solidFill>
              <a:srgbClr val="DCF1E4"/>
            </a:solidFill>
            <a:ln>
              <a:noFill/>
            </a:ln>
          </p:spPr>
        </p:pic>
        <p:sp>
          <p:nvSpPr>
            <p:cNvPr id="2506" name="Google Shape;2506;p176"/>
            <p:cNvSpPr txBox="1"/>
            <p:nvPr/>
          </p:nvSpPr>
          <p:spPr>
            <a:xfrm>
              <a:off x="4548694" y="1511975"/>
              <a:ext cx="1586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 sz="1500" b="1">
                  <a:solidFill>
                    <a:schemeClr val="dk2"/>
                  </a:solidFill>
                  <a:latin typeface="Raleway"/>
                  <a:ea typeface="Raleway"/>
                  <a:cs typeface="Raleway"/>
                  <a:sym typeface="Raleway"/>
                </a:rPr>
                <a:t>Rotation</a:t>
              </a:r>
              <a:endParaRPr sz="1300">
                <a:solidFill>
                  <a:schemeClr val="dk2"/>
                </a:solidFill>
                <a:latin typeface="Open Sans"/>
                <a:ea typeface="Open Sans"/>
                <a:cs typeface="Open Sans"/>
                <a:sym typeface="Open Sans"/>
              </a:endParaRPr>
            </a:p>
          </p:txBody>
        </p:sp>
      </p:grpSp>
      <p:grpSp>
        <p:nvGrpSpPr>
          <p:cNvPr id="2507" name="Google Shape;2507;p176"/>
          <p:cNvGrpSpPr/>
          <p:nvPr/>
        </p:nvGrpSpPr>
        <p:grpSpPr>
          <a:xfrm>
            <a:off x="1693534" y="2474900"/>
            <a:ext cx="2183529" cy="535200"/>
            <a:chOff x="5030975" y="1601285"/>
            <a:chExt cx="2240896" cy="535200"/>
          </a:xfrm>
        </p:grpSpPr>
        <p:grpSp>
          <p:nvGrpSpPr>
            <p:cNvPr id="2508" name="Google Shape;2508;p176"/>
            <p:cNvGrpSpPr/>
            <p:nvPr/>
          </p:nvGrpSpPr>
          <p:grpSpPr>
            <a:xfrm>
              <a:off x="5030975" y="1601285"/>
              <a:ext cx="2240896" cy="535200"/>
              <a:chOff x="3944137" y="1452100"/>
              <a:chExt cx="2236200" cy="535200"/>
            </a:xfrm>
          </p:grpSpPr>
          <p:sp>
            <p:nvSpPr>
              <p:cNvPr id="2509" name="Google Shape;2509;p176"/>
              <p:cNvSpPr/>
              <p:nvPr/>
            </p:nvSpPr>
            <p:spPr>
              <a:xfrm>
                <a:off x="3944137" y="1452100"/>
                <a:ext cx="2236200" cy="535200"/>
              </a:xfrm>
              <a:prstGeom prst="roundRect">
                <a:avLst>
                  <a:gd name="adj" fmla="val 16667"/>
                </a:avLst>
              </a:prstGeom>
              <a:solidFill>
                <a:srgbClr val="E2EA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10" name="Google Shape;2510;p176"/>
              <p:cNvSpPr txBox="1"/>
              <p:nvPr/>
            </p:nvSpPr>
            <p:spPr>
              <a:xfrm>
                <a:off x="4548694" y="1511975"/>
                <a:ext cx="1586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 sz="1500" b="1">
                    <a:solidFill>
                      <a:schemeClr val="dk2"/>
                    </a:solidFill>
                    <a:latin typeface="Raleway"/>
                    <a:ea typeface="Raleway"/>
                    <a:cs typeface="Raleway"/>
                    <a:sym typeface="Raleway"/>
                  </a:rPr>
                  <a:t>Spaceflight</a:t>
                </a:r>
                <a:endParaRPr sz="1300">
                  <a:solidFill>
                    <a:schemeClr val="dk2"/>
                  </a:solidFill>
                  <a:latin typeface="Open Sans"/>
                  <a:ea typeface="Open Sans"/>
                  <a:cs typeface="Open Sans"/>
                  <a:sym typeface="Open Sans"/>
                </a:endParaRPr>
              </a:p>
            </p:txBody>
          </p:sp>
        </p:grpSp>
        <p:pic>
          <p:nvPicPr>
            <p:cNvPr id="2511" name="Google Shape;2511;p17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194875" y="1704925"/>
              <a:ext cx="395875" cy="395875"/>
            </a:xfrm>
            <a:prstGeom prst="rect">
              <a:avLst/>
            </a:prstGeom>
            <a:noFill/>
            <a:ln>
              <a:noFill/>
            </a:ln>
          </p:spPr>
        </p:pic>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2516" name="Google Shape;2516;p17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If it’s not the pathogen, what is it?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517" name="Google Shape;2517;p177"/>
          <p:cNvGrpSpPr/>
          <p:nvPr/>
        </p:nvGrpSpPr>
        <p:grpSpPr>
          <a:xfrm>
            <a:off x="5568950" y="1266325"/>
            <a:ext cx="3133580" cy="891300"/>
            <a:chOff x="3944139" y="1452100"/>
            <a:chExt cx="3070633" cy="891300"/>
          </a:xfrm>
        </p:grpSpPr>
        <p:sp>
          <p:nvSpPr>
            <p:cNvPr id="2518" name="Google Shape;2518;p177"/>
            <p:cNvSpPr/>
            <p:nvPr/>
          </p:nvSpPr>
          <p:spPr>
            <a:xfrm>
              <a:off x="3944139" y="1452100"/>
              <a:ext cx="3070500" cy="8913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519" name="Google Shape;2519;p177" title="unnamed (4).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73045" y="1508908"/>
              <a:ext cx="763425" cy="701625"/>
            </a:xfrm>
            <a:prstGeom prst="rect">
              <a:avLst/>
            </a:prstGeom>
            <a:solidFill>
              <a:srgbClr val="DCF1E4"/>
            </a:solidFill>
            <a:ln>
              <a:noFill/>
            </a:ln>
          </p:spPr>
        </p:pic>
        <p:sp>
          <p:nvSpPr>
            <p:cNvPr id="2520" name="Google Shape;2520;p177"/>
            <p:cNvSpPr txBox="1"/>
            <p:nvPr/>
          </p:nvSpPr>
          <p:spPr>
            <a:xfrm>
              <a:off x="4836472" y="1511975"/>
              <a:ext cx="2178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LSMMG on Earth [</a:t>
              </a:r>
              <a:r>
                <a:rPr lang="en" sz="1600" b="1">
                  <a:solidFill>
                    <a:schemeClr val="hlink"/>
                  </a:solidFill>
                  <a:uFill>
                    <a:noFill/>
                  </a:uFill>
                  <a:latin typeface="Raleway"/>
                  <a:ea typeface="Raleway"/>
                  <a:cs typeface="Raleway"/>
                  <a:sym typeface="Raleway"/>
                  <a:hlinkClick r:id="rId5"/>
                </a:rPr>
                <a:t>5</a:t>
              </a:r>
              <a:r>
                <a:rPr lang="en" sz="1600" b="1">
                  <a:solidFill>
                    <a:schemeClr val="dk2"/>
                  </a:solidFill>
                  <a:latin typeface="Raleway"/>
                  <a:ea typeface="Raleway"/>
                  <a:cs typeface="Raleway"/>
                  <a:sym typeface="Raleway"/>
                </a:rPr>
                <a:t>]</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Gram neg: 	↑↑ virulence</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Gram pos: 	↓↓  virulence</a:t>
              </a:r>
              <a:endParaRPr sz="1600" b="1">
                <a:solidFill>
                  <a:schemeClr val="dk2"/>
                </a:solidFill>
                <a:latin typeface="Raleway"/>
                <a:ea typeface="Raleway"/>
                <a:cs typeface="Raleway"/>
                <a:sym typeface="Raleway"/>
              </a:endParaRPr>
            </a:p>
          </p:txBody>
        </p:sp>
      </p:grpSp>
      <p:grpSp>
        <p:nvGrpSpPr>
          <p:cNvPr id="2521" name="Google Shape;2521;p177"/>
          <p:cNvGrpSpPr/>
          <p:nvPr/>
        </p:nvGrpSpPr>
        <p:grpSpPr>
          <a:xfrm>
            <a:off x="5568950" y="2278500"/>
            <a:ext cx="3133580" cy="1045075"/>
            <a:chOff x="3944139" y="1452100"/>
            <a:chExt cx="3070633" cy="1045075"/>
          </a:xfrm>
        </p:grpSpPr>
        <p:sp>
          <p:nvSpPr>
            <p:cNvPr id="2522" name="Google Shape;2522;p177"/>
            <p:cNvSpPr/>
            <p:nvPr/>
          </p:nvSpPr>
          <p:spPr>
            <a:xfrm>
              <a:off x="3944139" y="1452100"/>
              <a:ext cx="3070500" cy="1031400"/>
            </a:xfrm>
            <a:prstGeom prst="roundRect">
              <a:avLst>
                <a:gd name="adj" fmla="val 16667"/>
              </a:avLst>
            </a:prstGeom>
            <a:solidFill>
              <a:srgbClr val="E2EA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23" name="Google Shape;2523;p177"/>
            <p:cNvSpPr txBox="1"/>
            <p:nvPr/>
          </p:nvSpPr>
          <p:spPr>
            <a:xfrm>
              <a:off x="4836472" y="1511975"/>
              <a:ext cx="21783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Nematodes [</a:t>
              </a:r>
              <a:r>
                <a:rPr lang="en" sz="1600" b="1">
                  <a:solidFill>
                    <a:schemeClr val="hlink"/>
                  </a:solidFill>
                  <a:uFill>
                    <a:noFill/>
                  </a:uFill>
                  <a:latin typeface="Raleway"/>
                  <a:ea typeface="Raleway"/>
                  <a:cs typeface="Raleway"/>
                  <a:sym typeface="Raleway"/>
                  <a:hlinkClick r:id="rId6"/>
                </a:rPr>
                <a:t>6</a:t>
              </a:r>
              <a:r>
                <a:rPr lang="en" sz="1600" b="1">
                  <a:solidFill>
                    <a:schemeClr val="dk2"/>
                  </a:solidFill>
                  <a:latin typeface="Raleway"/>
                  <a:ea typeface="Raleway"/>
                  <a:cs typeface="Raleway"/>
                  <a:sym typeface="Raleway"/>
                </a:rPr>
                <a:t>]</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200" b="1">
                  <a:solidFill>
                    <a:srgbClr val="2F5AA2"/>
                  </a:solidFill>
                  <a:latin typeface="Open Sans"/>
                  <a:ea typeface="Open Sans"/>
                  <a:cs typeface="Open Sans"/>
                  <a:sym typeface="Open Sans"/>
                </a:rPr>
                <a:t>Less susceptible</a:t>
              </a:r>
              <a:r>
                <a:rPr lang="en" sz="1200">
                  <a:solidFill>
                    <a:schemeClr val="dk2"/>
                  </a:solidFill>
                  <a:latin typeface="Open Sans"/>
                  <a:ea typeface="Open Sans"/>
                  <a:cs typeface="Open Sans"/>
                  <a:sym typeface="Open Sans"/>
                </a:rPr>
                <a:t> to MRSA,</a:t>
              </a:r>
              <a:endParaRPr sz="1200">
                <a:solidFill>
                  <a:schemeClr val="dk2"/>
                </a:solidFill>
                <a:latin typeface="Open Sans"/>
                <a:ea typeface="Open Sans"/>
                <a:cs typeface="Open Sans"/>
                <a:sym typeface="Open Sans"/>
              </a:endParaRPr>
            </a:p>
            <a:p>
              <a:pPr marL="0" lvl="0" indent="0" algn="l" rtl="0">
                <a:spcBef>
                  <a:spcPts val="0"/>
                </a:spcBef>
                <a:spcAft>
                  <a:spcPts val="0"/>
                </a:spcAft>
                <a:buNone/>
              </a:pPr>
              <a:r>
                <a:rPr lang="en" sz="1200">
                  <a:solidFill>
                    <a:schemeClr val="dk2"/>
                  </a:solidFill>
                  <a:latin typeface="Open Sans"/>
                  <a:ea typeface="Open Sans"/>
                  <a:cs typeface="Open Sans"/>
                  <a:sym typeface="Open Sans"/>
                </a:rPr>
                <a:t>E faecalis, C albicans, and listeria</a:t>
              </a:r>
              <a:endParaRPr sz="1200">
                <a:solidFill>
                  <a:schemeClr val="dk2"/>
                </a:solidFill>
                <a:latin typeface="Open Sans"/>
                <a:ea typeface="Open Sans"/>
                <a:cs typeface="Open Sans"/>
                <a:sym typeface="Open Sans"/>
              </a:endParaRPr>
            </a:p>
          </p:txBody>
        </p:sp>
      </p:grpSp>
      <p:pic>
        <p:nvPicPr>
          <p:cNvPr id="2524" name="Google Shape;2524;p17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712525" y="2458433"/>
            <a:ext cx="651750" cy="651750"/>
          </a:xfrm>
          <a:prstGeom prst="rect">
            <a:avLst/>
          </a:prstGeom>
          <a:noFill/>
          <a:ln>
            <a:noFill/>
          </a:ln>
        </p:spPr>
      </p:pic>
      <p:sp>
        <p:nvSpPr>
          <p:cNvPr id="2525" name="Google Shape;2525;p177"/>
          <p:cNvSpPr txBox="1">
            <a:spLocks noGrp="1"/>
          </p:cNvSpPr>
          <p:nvPr>
            <p:ph type="body" idx="1"/>
          </p:nvPr>
        </p:nvSpPr>
        <p:spPr>
          <a:xfrm>
            <a:off x="729325" y="1393075"/>
            <a:ext cx="3774300" cy="171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Antimicrobials on the ISS (in 2015)</a:t>
            </a:r>
            <a:endParaRPr/>
          </a:p>
          <a:p>
            <a:pPr marL="457200" lvl="0" indent="-311150" algn="l" rtl="0">
              <a:spcBef>
                <a:spcPts val="1000"/>
              </a:spcBef>
              <a:spcAft>
                <a:spcPts val="0"/>
              </a:spcAft>
              <a:buSzPts val="1300"/>
              <a:buChar char="●"/>
            </a:pPr>
            <a:r>
              <a:rPr lang="en"/>
              <a:t>Amikacin</a:t>
            </a:r>
            <a:endParaRPr/>
          </a:p>
          <a:p>
            <a:pPr marL="457200" lvl="0" indent="-311150" algn="l" rtl="0">
              <a:spcBef>
                <a:spcPts val="0"/>
              </a:spcBef>
              <a:spcAft>
                <a:spcPts val="0"/>
              </a:spcAft>
              <a:buSzPts val="1300"/>
              <a:buChar char="●"/>
            </a:pPr>
            <a:r>
              <a:rPr lang="en"/>
              <a:t>Amoxicillin</a:t>
            </a:r>
            <a:endParaRPr/>
          </a:p>
          <a:p>
            <a:pPr marL="457200" lvl="0" indent="-311150" algn="l" rtl="0">
              <a:spcBef>
                <a:spcPts val="0"/>
              </a:spcBef>
              <a:spcAft>
                <a:spcPts val="0"/>
              </a:spcAft>
              <a:buSzPts val="1300"/>
              <a:buChar char="●"/>
            </a:pPr>
            <a:r>
              <a:rPr lang="en"/>
              <a:t>Azithromycin</a:t>
            </a:r>
            <a:endParaRPr/>
          </a:p>
          <a:p>
            <a:pPr marL="457200" lvl="0" indent="-311150" algn="l" rtl="0">
              <a:spcBef>
                <a:spcPts val="0"/>
              </a:spcBef>
              <a:spcAft>
                <a:spcPts val="0"/>
              </a:spcAft>
              <a:buSzPts val="1300"/>
              <a:buChar char="●"/>
            </a:pPr>
            <a:r>
              <a:rPr lang="en"/>
              <a:t>Bactrim</a:t>
            </a:r>
            <a:endParaRPr/>
          </a:p>
          <a:p>
            <a:pPr marL="457200" lvl="0" indent="-311150" algn="l" rtl="0">
              <a:spcBef>
                <a:spcPts val="0"/>
              </a:spcBef>
              <a:spcAft>
                <a:spcPts val="0"/>
              </a:spcAft>
              <a:buSzPts val="1300"/>
              <a:buChar char="●"/>
            </a:pPr>
            <a:r>
              <a:rPr lang="en"/>
              <a:t>Vancomycin tablets</a:t>
            </a:r>
            <a:endParaRPr/>
          </a:p>
        </p:txBody>
      </p:sp>
      <p:sp>
        <p:nvSpPr>
          <p:cNvPr id="2526" name="Google Shape;2526;p177"/>
          <p:cNvSpPr txBox="1"/>
          <p:nvPr/>
        </p:nvSpPr>
        <p:spPr>
          <a:xfrm>
            <a:off x="3021470" y="1754137"/>
            <a:ext cx="1799100" cy="10752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Cefadroxil</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Cipro</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Flagyl</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Many topicals</a:t>
            </a:r>
            <a:endParaRPr sz="1300">
              <a:solidFill>
                <a:schemeClr val="dk2"/>
              </a:solidFill>
              <a:latin typeface="Open Sans"/>
              <a:ea typeface="Open Sans"/>
              <a:cs typeface="Open Sans"/>
              <a:sym typeface="Open San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Google Shape;2531;p17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If it’s not the pathogen, what is it?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532" name="Google Shape;2532;p178"/>
          <p:cNvGrpSpPr/>
          <p:nvPr/>
        </p:nvGrpSpPr>
        <p:grpSpPr>
          <a:xfrm>
            <a:off x="5568950" y="1266325"/>
            <a:ext cx="3133580" cy="891300"/>
            <a:chOff x="3944139" y="1452100"/>
            <a:chExt cx="3070633" cy="891300"/>
          </a:xfrm>
        </p:grpSpPr>
        <p:sp>
          <p:nvSpPr>
            <p:cNvPr id="2533" name="Google Shape;2533;p178"/>
            <p:cNvSpPr/>
            <p:nvPr/>
          </p:nvSpPr>
          <p:spPr>
            <a:xfrm>
              <a:off x="3944139" y="1452100"/>
              <a:ext cx="3070500" cy="891300"/>
            </a:xfrm>
            <a:prstGeom prst="roundRect">
              <a:avLst>
                <a:gd name="adj" fmla="val 16667"/>
              </a:avLst>
            </a:prstGeom>
            <a:solidFill>
              <a:srgbClr val="DEEC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534" name="Google Shape;2534;p178" title="unnamed (4).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73045" y="1508908"/>
              <a:ext cx="763425" cy="701625"/>
            </a:xfrm>
            <a:prstGeom prst="rect">
              <a:avLst/>
            </a:prstGeom>
            <a:solidFill>
              <a:srgbClr val="DCF1E4"/>
            </a:solidFill>
            <a:ln>
              <a:noFill/>
            </a:ln>
          </p:spPr>
        </p:pic>
        <p:sp>
          <p:nvSpPr>
            <p:cNvPr id="2535" name="Google Shape;2535;p178"/>
            <p:cNvSpPr txBox="1"/>
            <p:nvPr/>
          </p:nvSpPr>
          <p:spPr>
            <a:xfrm>
              <a:off x="4836472" y="1511975"/>
              <a:ext cx="2178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LSMMG on Earth [</a:t>
              </a:r>
              <a:r>
                <a:rPr lang="en" sz="1600" b="1">
                  <a:solidFill>
                    <a:schemeClr val="hlink"/>
                  </a:solidFill>
                  <a:uFill>
                    <a:noFill/>
                  </a:uFill>
                  <a:latin typeface="Raleway"/>
                  <a:ea typeface="Raleway"/>
                  <a:cs typeface="Raleway"/>
                  <a:sym typeface="Raleway"/>
                  <a:hlinkClick r:id="rId5"/>
                </a:rPr>
                <a:t>5</a:t>
              </a:r>
              <a:r>
                <a:rPr lang="en" sz="1600" b="1">
                  <a:solidFill>
                    <a:schemeClr val="dk2"/>
                  </a:solidFill>
                  <a:latin typeface="Raleway"/>
                  <a:ea typeface="Raleway"/>
                  <a:cs typeface="Raleway"/>
                  <a:sym typeface="Raleway"/>
                </a:rPr>
                <a:t>]</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Gram neg: 	↑↑ virulence</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Gram pos: 	↓↓  virulence</a:t>
              </a:r>
              <a:endParaRPr sz="1600" b="1">
                <a:solidFill>
                  <a:schemeClr val="dk2"/>
                </a:solidFill>
                <a:latin typeface="Raleway"/>
                <a:ea typeface="Raleway"/>
                <a:cs typeface="Raleway"/>
                <a:sym typeface="Raleway"/>
              </a:endParaRPr>
            </a:p>
          </p:txBody>
        </p:sp>
      </p:grpSp>
      <p:grpSp>
        <p:nvGrpSpPr>
          <p:cNvPr id="2536" name="Google Shape;2536;p178"/>
          <p:cNvGrpSpPr/>
          <p:nvPr/>
        </p:nvGrpSpPr>
        <p:grpSpPr>
          <a:xfrm>
            <a:off x="5568950" y="2278500"/>
            <a:ext cx="3133580" cy="1045075"/>
            <a:chOff x="3944139" y="1452100"/>
            <a:chExt cx="3070633" cy="1045075"/>
          </a:xfrm>
        </p:grpSpPr>
        <p:sp>
          <p:nvSpPr>
            <p:cNvPr id="2537" name="Google Shape;2537;p178"/>
            <p:cNvSpPr/>
            <p:nvPr/>
          </p:nvSpPr>
          <p:spPr>
            <a:xfrm>
              <a:off x="3944139" y="1452100"/>
              <a:ext cx="3070500" cy="1031400"/>
            </a:xfrm>
            <a:prstGeom prst="roundRect">
              <a:avLst>
                <a:gd name="adj" fmla="val 16667"/>
              </a:avLst>
            </a:prstGeom>
            <a:solidFill>
              <a:srgbClr val="E2EA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38" name="Google Shape;2538;p178"/>
            <p:cNvSpPr txBox="1"/>
            <p:nvPr/>
          </p:nvSpPr>
          <p:spPr>
            <a:xfrm>
              <a:off x="4836472" y="1511975"/>
              <a:ext cx="21783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Nematodes [</a:t>
              </a:r>
              <a:r>
                <a:rPr lang="en" sz="1600" b="1">
                  <a:solidFill>
                    <a:schemeClr val="hlink"/>
                  </a:solidFill>
                  <a:uFill>
                    <a:noFill/>
                  </a:uFill>
                  <a:latin typeface="Raleway"/>
                  <a:ea typeface="Raleway"/>
                  <a:cs typeface="Raleway"/>
                  <a:sym typeface="Raleway"/>
                  <a:hlinkClick r:id="rId6"/>
                </a:rPr>
                <a:t>6</a:t>
              </a:r>
              <a:r>
                <a:rPr lang="en" sz="1600" b="1">
                  <a:solidFill>
                    <a:schemeClr val="dk2"/>
                  </a:solidFill>
                  <a:latin typeface="Raleway"/>
                  <a:ea typeface="Raleway"/>
                  <a:cs typeface="Raleway"/>
                  <a:sym typeface="Raleway"/>
                </a:rPr>
                <a:t>]</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200" b="1">
                  <a:solidFill>
                    <a:srgbClr val="2F5AA2"/>
                  </a:solidFill>
                  <a:latin typeface="Open Sans"/>
                  <a:ea typeface="Open Sans"/>
                  <a:cs typeface="Open Sans"/>
                  <a:sym typeface="Open Sans"/>
                </a:rPr>
                <a:t>Less susceptible</a:t>
              </a:r>
              <a:r>
                <a:rPr lang="en" sz="1200">
                  <a:solidFill>
                    <a:schemeClr val="dk2"/>
                  </a:solidFill>
                  <a:latin typeface="Open Sans"/>
                  <a:ea typeface="Open Sans"/>
                  <a:cs typeface="Open Sans"/>
                  <a:sym typeface="Open Sans"/>
                </a:rPr>
                <a:t> to MRSA,</a:t>
              </a:r>
              <a:endParaRPr sz="1200">
                <a:solidFill>
                  <a:schemeClr val="dk2"/>
                </a:solidFill>
                <a:latin typeface="Open Sans"/>
                <a:ea typeface="Open Sans"/>
                <a:cs typeface="Open Sans"/>
                <a:sym typeface="Open Sans"/>
              </a:endParaRPr>
            </a:p>
            <a:p>
              <a:pPr marL="0" lvl="0" indent="0" algn="l" rtl="0">
                <a:spcBef>
                  <a:spcPts val="0"/>
                </a:spcBef>
                <a:spcAft>
                  <a:spcPts val="0"/>
                </a:spcAft>
                <a:buNone/>
              </a:pPr>
              <a:r>
                <a:rPr lang="en" sz="1200">
                  <a:solidFill>
                    <a:schemeClr val="dk2"/>
                  </a:solidFill>
                  <a:latin typeface="Open Sans"/>
                  <a:ea typeface="Open Sans"/>
                  <a:cs typeface="Open Sans"/>
                  <a:sym typeface="Open Sans"/>
                </a:rPr>
                <a:t>E faecalis, C albicans, and listeria</a:t>
              </a:r>
              <a:endParaRPr sz="1200">
                <a:solidFill>
                  <a:schemeClr val="dk2"/>
                </a:solidFill>
                <a:latin typeface="Open Sans"/>
                <a:ea typeface="Open Sans"/>
                <a:cs typeface="Open Sans"/>
                <a:sym typeface="Open Sans"/>
              </a:endParaRPr>
            </a:p>
          </p:txBody>
        </p:sp>
      </p:grpSp>
      <p:pic>
        <p:nvPicPr>
          <p:cNvPr id="2539" name="Google Shape;2539;p17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712525" y="2458433"/>
            <a:ext cx="651750" cy="651750"/>
          </a:xfrm>
          <a:prstGeom prst="rect">
            <a:avLst/>
          </a:prstGeom>
          <a:noFill/>
          <a:ln>
            <a:noFill/>
          </a:ln>
        </p:spPr>
      </p:pic>
      <p:grpSp>
        <p:nvGrpSpPr>
          <p:cNvPr id="2540" name="Google Shape;2540;p178"/>
          <p:cNvGrpSpPr/>
          <p:nvPr/>
        </p:nvGrpSpPr>
        <p:grpSpPr>
          <a:xfrm>
            <a:off x="5568950" y="3444450"/>
            <a:ext cx="3133747" cy="891300"/>
            <a:chOff x="3944139" y="1452100"/>
            <a:chExt cx="3070795" cy="891300"/>
          </a:xfrm>
        </p:grpSpPr>
        <p:sp>
          <p:nvSpPr>
            <p:cNvPr id="2541" name="Google Shape;2541;p178"/>
            <p:cNvSpPr/>
            <p:nvPr/>
          </p:nvSpPr>
          <p:spPr>
            <a:xfrm>
              <a:off x="3944139" y="1452100"/>
              <a:ext cx="3070500" cy="891300"/>
            </a:xfrm>
            <a:prstGeom prst="roundRect">
              <a:avLst>
                <a:gd name="adj" fmla="val 16667"/>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42" name="Google Shape;2542;p178"/>
            <p:cNvSpPr txBox="1"/>
            <p:nvPr/>
          </p:nvSpPr>
          <p:spPr>
            <a:xfrm>
              <a:off x="4679735" y="1511975"/>
              <a:ext cx="2335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Medication stability</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Medications don’t follow the same rules as on Earth</a:t>
              </a:r>
              <a:endParaRPr sz="1600" b="1">
                <a:solidFill>
                  <a:schemeClr val="dk2"/>
                </a:solidFill>
                <a:latin typeface="Raleway"/>
                <a:ea typeface="Raleway"/>
                <a:cs typeface="Raleway"/>
                <a:sym typeface="Raleway"/>
              </a:endParaRPr>
            </a:p>
          </p:txBody>
        </p:sp>
      </p:grpSp>
      <p:pic>
        <p:nvPicPr>
          <p:cNvPr id="2543" name="Google Shape;2543;p17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672350" y="3561500"/>
            <a:ext cx="651750" cy="651750"/>
          </a:xfrm>
          <a:prstGeom prst="rect">
            <a:avLst/>
          </a:prstGeom>
          <a:noFill/>
          <a:ln>
            <a:noFill/>
          </a:ln>
        </p:spPr>
      </p:pic>
      <p:sp>
        <p:nvSpPr>
          <p:cNvPr id="2544" name="Google Shape;2544;p178"/>
          <p:cNvSpPr/>
          <p:nvPr/>
        </p:nvSpPr>
        <p:spPr>
          <a:xfrm>
            <a:off x="5455225" y="1168050"/>
            <a:ext cx="3299400" cy="2211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45" name="Google Shape;2545;p178"/>
          <p:cNvSpPr/>
          <p:nvPr/>
        </p:nvSpPr>
        <p:spPr>
          <a:xfrm>
            <a:off x="1129975" y="3140600"/>
            <a:ext cx="2973000" cy="10452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404247"/>
                </a:solidFill>
                <a:latin typeface="Raleway"/>
                <a:ea typeface="Raleway"/>
                <a:cs typeface="Raleway"/>
                <a:sym typeface="Raleway"/>
              </a:rPr>
              <a:t>1 in 12 don’t work</a:t>
            </a:r>
            <a:endParaRPr sz="1600">
              <a:solidFill>
                <a:srgbClr val="9FA6B2"/>
              </a:solidFill>
              <a:latin typeface="Raleway"/>
              <a:ea typeface="Raleway"/>
              <a:cs typeface="Raleway"/>
              <a:sym typeface="Raleway"/>
            </a:endParaRPr>
          </a:p>
          <a:p>
            <a:pPr marL="0" lvl="0" indent="0" algn="l" rtl="0">
              <a:spcBef>
                <a:spcPts val="500"/>
              </a:spcBef>
              <a:spcAft>
                <a:spcPts val="0"/>
              </a:spcAft>
              <a:buNone/>
            </a:pPr>
            <a:r>
              <a:rPr lang="en" sz="1200">
                <a:solidFill>
                  <a:srgbClr val="1A1A1A"/>
                </a:solidFill>
                <a:latin typeface="Open Sans"/>
                <a:ea typeface="Open Sans"/>
                <a:cs typeface="Open Sans"/>
                <a:sym typeface="Open Sans"/>
              </a:rPr>
              <a:t>During the space shuttle program, </a:t>
            </a:r>
            <a:r>
              <a:rPr lang="en" sz="1200" b="1">
                <a:solidFill>
                  <a:srgbClr val="ED4840"/>
                </a:solidFill>
                <a:latin typeface="Open Sans"/>
                <a:ea typeface="Open Sans"/>
                <a:cs typeface="Open Sans"/>
                <a:sym typeface="Open Sans"/>
              </a:rPr>
              <a:t>8%</a:t>
            </a:r>
            <a:r>
              <a:rPr lang="en" sz="1200">
                <a:solidFill>
                  <a:srgbClr val="1A1A1A"/>
                </a:solidFill>
                <a:latin typeface="Open Sans"/>
                <a:ea typeface="Open Sans"/>
                <a:cs typeface="Open Sans"/>
                <a:sym typeface="Open Sans"/>
              </a:rPr>
              <a:t> of medications were </a:t>
            </a:r>
            <a:r>
              <a:rPr lang="en" sz="1200" b="1">
                <a:solidFill>
                  <a:srgbClr val="1A1A1A"/>
                </a:solidFill>
                <a:latin typeface="Open Sans"/>
                <a:ea typeface="Open Sans"/>
                <a:cs typeface="Open Sans"/>
                <a:sym typeface="Open Sans"/>
              </a:rPr>
              <a:t>reported as </a:t>
            </a:r>
            <a:r>
              <a:rPr lang="en" sz="1200" b="1">
                <a:solidFill>
                  <a:srgbClr val="ED4840"/>
                </a:solidFill>
                <a:latin typeface="Open Sans"/>
                <a:ea typeface="Open Sans"/>
                <a:cs typeface="Open Sans"/>
                <a:sym typeface="Open Sans"/>
              </a:rPr>
              <a:t>non-efficacious</a:t>
            </a:r>
            <a:endParaRPr sz="1200" b="1">
              <a:solidFill>
                <a:srgbClr val="ED4840"/>
              </a:solidFill>
              <a:latin typeface="Open Sans"/>
              <a:ea typeface="Open Sans"/>
              <a:cs typeface="Open Sans"/>
              <a:sym typeface="Open Sans"/>
            </a:endParaRPr>
          </a:p>
        </p:txBody>
      </p:sp>
      <p:sp>
        <p:nvSpPr>
          <p:cNvPr id="2546" name="Google Shape;2546;p178"/>
          <p:cNvSpPr txBox="1">
            <a:spLocks noGrp="1"/>
          </p:cNvSpPr>
          <p:nvPr>
            <p:ph type="body" idx="1"/>
          </p:nvPr>
        </p:nvSpPr>
        <p:spPr>
          <a:xfrm>
            <a:off x="729325" y="1393075"/>
            <a:ext cx="3774300" cy="171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Antimicrobials on the ISS (in 2015)</a:t>
            </a:r>
            <a:endParaRPr/>
          </a:p>
          <a:p>
            <a:pPr marL="457200" lvl="0" indent="-311150" algn="l" rtl="0">
              <a:spcBef>
                <a:spcPts val="1000"/>
              </a:spcBef>
              <a:spcAft>
                <a:spcPts val="0"/>
              </a:spcAft>
              <a:buSzPts val="1300"/>
              <a:buChar char="●"/>
            </a:pPr>
            <a:r>
              <a:rPr lang="en"/>
              <a:t>Amikacin</a:t>
            </a:r>
            <a:endParaRPr/>
          </a:p>
          <a:p>
            <a:pPr marL="457200" lvl="0" indent="-311150" algn="l" rtl="0">
              <a:spcBef>
                <a:spcPts val="0"/>
              </a:spcBef>
              <a:spcAft>
                <a:spcPts val="0"/>
              </a:spcAft>
              <a:buSzPts val="1300"/>
              <a:buChar char="●"/>
            </a:pPr>
            <a:r>
              <a:rPr lang="en"/>
              <a:t>Amoxicillin</a:t>
            </a:r>
            <a:endParaRPr/>
          </a:p>
          <a:p>
            <a:pPr marL="457200" lvl="0" indent="-311150" algn="l" rtl="0">
              <a:spcBef>
                <a:spcPts val="0"/>
              </a:spcBef>
              <a:spcAft>
                <a:spcPts val="0"/>
              </a:spcAft>
              <a:buSzPts val="1300"/>
              <a:buChar char="●"/>
            </a:pPr>
            <a:r>
              <a:rPr lang="en"/>
              <a:t>Azithromycin</a:t>
            </a:r>
            <a:endParaRPr/>
          </a:p>
          <a:p>
            <a:pPr marL="457200" lvl="0" indent="-311150" algn="l" rtl="0">
              <a:spcBef>
                <a:spcPts val="0"/>
              </a:spcBef>
              <a:spcAft>
                <a:spcPts val="0"/>
              </a:spcAft>
              <a:buSzPts val="1300"/>
              <a:buChar char="●"/>
            </a:pPr>
            <a:r>
              <a:rPr lang="en"/>
              <a:t>Bactrim</a:t>
            </a:r>
            <a:endParaRPr/>
          </a:p>
          <a:p>
            <a:pPr marL="457200" lvl="0" indent="-311150" algn="l" rtl="0">
              <a:spcBef>
                <a:spcPts val="0"/>
              </a:spcBef>
              <a:spcAft>
                <a:spcPts val="0"/>
              </a:spcAft>
              <a:buSzPts val="1300"/>
              <a:buChar char="●"/>
            </a:pPr>
            <a:r>
              <a:rPr lang="en"/>
              <a:t>Vancomycin tablets</a:t>
            </a:r>
            <a:endParaRPr/>
          </a:p>
        </p:txBody>
      </p:sp>
      <p:sp>
        <p:nvSpPr>
          <p:cNvPr id="2547" name="Google Shape;2547;p178"/>
          <p:cNvSpPr txBox="1"/>
          <p:nvPr/>
        </p:nvSpPr>
        <p:spPr>
          <a:xfrm>
            <a:off x="3021470" y="1754137"/>
            <a:ext cx="1799100" cy="10752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Cefadroxil</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Cipro</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Flagyl</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Many topicals</a:t>
            </a:r>
            <a:endParaRPr sz="1300">
              <a:solidFill>
                <a:schemeClr val="dk2"/>
              </a:solidFill>
              <a:latin typeface="Open Sans"/>
              <a:ea typeface="Open Sans"/>
              <a:cs typeface="Open Sans"/>
              <a:sym typeface="Open Sans"/>
            </a:endParaRPr>
          </a:p>
        </p:txBody>
      </p:sp>
      <p:sp>
        <p:nvSpPr>
          <p:cNvPr id="2548" name="Google Shape;2548;p178"/>
          <p:cNvSpPr/>
          <p:nvPr/>
        </p:nvSpPr>
        <p:spPr>
          <a:xfrm>
            <a:off x="729450" y="1393075"/>
            <a:ext cx="4049700" cy="1654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2553" name="Google Shape;2553;p179"/>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Medication stability in space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554" name="Google Shape;2554;p179"/>
          <p:cNvGrpSpPr/>
          <p:nvPr/>
        </p:nvGrpSpPr>
        <p:grpSpPr>
          <a:xfrm>
            <a:off x="4789973" y="1437067"/>
            <a:ext cx="3133747" cy="891300"/>
            <a:chOff x="5568950" y="3444450"/>
            <a:chExt cx="3133747" cy="891300"/>
          </a:xfrm>
        </p:grpSpPr>
        <p:grpSp>
          <p:nvGrpSpPr>
            <p:cNvPr id="2555" name="Google Shape;2555;p179"/>
            <p:cNvGrpSpPr/>
            <p:nvPr/>
          </p:nvGrpSpPr>
          <p:grpSpPr>
            <a:xfrm>
              <a:off x="5568950" y="3444450"/>
              <a:ext cx="3133747" cy="891300"/>
              <a:chOff x="3944139" y="1452100"/>
              <a:chExt cx="3070795" cy="891300"/>
            </a:xfrm>
          </p:grpSpPr>
          <p:sp>
            <p:nvSpPr>
              <p:cNvPr id="2556" name="Google Shape;2556;p179"/>
              <p:cNvSpPr/>
              <p:nvPr/>
            </p:nvSpPr>
            <p:spPr>
              <a:xfrm>
                <a:off x="3944139" y="1452100"/>
                <a:ext cx="3070500" cy="891300"/>
              </a:xfrm>
              <a:prstGeom prst="roundRect">
                <a:avLst>
                  <a:gd name="adj" fmla="val 16667"/>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57" name="Google Shape;2557;p179"/>
              <p:cNvSpPr txBox="1"/>
              <p:nvPr/>
            </p:nvSpPr>
            <p:spPr>
              <a:xfrm>
                <a:off x="4679735" y="1511975"/>
                <a:ext cx="2335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Medication stability</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Medications don’t follow the same rules as on Earth</a:t>
                </a:r>
                <a:endParaRPr sz="1600" b="1">
                  <a:solidFill>
                    <a:schemeClr val="dk2"/>
                  </a:solidFill>
                  <a:latin typeface="Raleway"/>
                  <a:ea typeface="Raleway"/>
                  <a:cs typeface="Raleway"/>
                  <a:sym typeface="Raleway"/>
                </a:endParaRPr>
              </a:p>
            </p:txBody>
          </p:sp>
        </p:grpSp>
        <p:pic>
          <p:nvPicPr>
            <p:cNvPr id="2558" name="Google Shape;2558;p17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72350" y="3561500"/>
              <a:ext cx="651750" cy="651750"/>
            </a:xfrm>
            <a:prstGeom prst="rect">
              <a:avLst/>
            </a:prstGeom>
            <a:noFill/>
            <a:ln>
              <a:noFill/>
            </a:ln>
          </p:spPr>
        </p:pic>
      </p:grpSp>
      <p:grpSp>
        <p:nvGrpSpPr>
          <p:cNvPr id="2559" name="Google Shape;2559;p179"/>
          <p:cNvGrpSpPr/>
          <p:nvPr/>
        </p:nvGrpSpPr>
        <p:grpSpPr>
          <a:xfrm>
            <a:off x="778525" y="1437075"/>
            <a:ext cx="3362775" cy="1275600"/>
            <a:chOff x="723900" y="2667000"/>
            <a:chExt cx="2381400" cy="1275600"/>
          </a:xfrm>
        </p:grpSpPr>
        <p:sp>
          <p:nvSpPr>
            <p:cNvPr id="2560" name="Google Shape;2560;p179"/>
            <p:cNvSpPr/>
            <p:nvPr/>
          </p:nvSpPr>
          <p:spPr>
            <a:xfrm>
              <a:off x="723900" y="2667000"/>
              <a:ext cx="2381400" cy="1275600"/>
            </a:xfrm>
            <a:prstGeom prst="roundRect">
              <a:avLst>
                <a:gd name="adj" fmla="val 7500"/>
              </a:avLst>
            </a:prstGeom>
            <a:solidFill>
              <a:srgbClr val="F1F2F3"/>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61" name="Google Shape;2561;p179"/>
            <p:cNvSpPr txBox="1"/>
            <p:nvPr/>
          </p:nvSpPr>
          <p:spPr>
            <a:xfrm>
              <a:off x="803425" y="2809875"/>
              <a:ext cx="2178300" cy="109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404247"/>
                  </a:solidFill>
                  <a:latin typeface="Raleway"/>
                  <a:ea typeface="Raleway"/>
                  <a:cs typeface="Raleway"/>
                  <a:sym typeface="Raleway"/>
                </a:rPr>
                <a:t>The Study</a:t>
              </a:r>
              <a:endParaRPr sz="1800" b="1">
                <a:solidFill>
                  <a:srgbClr val="2F5AA2"/>
                </a:solidFill>
                <a:latin typeface="Raleway"/>
                <a:ea typeface="Raleway"/>
                <a:cs typeface="Raleway"/>
                <a:sym typeface="Raleway"/>
              </a:endParaRPr>
            </a:p>
            <a:p>
              <a:pPr marL="457200" lvl="0" indent="-317500" algn="l" rtl="0">
                <a:spcBef>
                  <a:spcPts val="75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35 formulations of medications</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Compared </a:t>
              </a:r>
              <a:r>
                <a:rPr lang="en" b="1">
                  <a:solidFill>
                    <a:srgbClr val="1A1A1A"/>
                  </a:solidFill>
                  <a:latin typeface="Open Sans"/>
                  <a:ea typeface="Open Sans"/>
                  <a:cs typeface="Open Sans"/>
                  <a:sym typeface="Open Sans"/>
                </a:rPr>
                <a:t>Earth vs ISS</a:t>
              </a:r>
              <a:endParaRPr b="1">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Stored for </a:t>
              </a:r>
              <a:r>
                <a:rPr lang="en" b="1">
                  <a:solidFill>
                    <a:srgbClr val="1A1A1A"/>
                  </a:solidFill>
                  <a:latin typeface="Open Sans"/>
                  <a:ea typeface="Open Sans"/>
                  <a:cs typeface="Open Sans"/>
                  <a:sym typeface="Open Sans"/>
                </a:rPr>
                <a:t>28 months</a:t>
              </a:r>
              <a:endParaRPr sz="1300" b="1">
                <a:solidFill>
                  <a:srgbClr val="595959"/>
                </a:solidFill>
                <a:latin typeface="Open Sans"/>
                <a:ea typeface="Open Sans"/>
                <a:cs typeface="Open Sans"/>
                <a:sym typeface="Open Sans"/>
              </a:endParaRPr>
            </a:p>
            <a:p>
              <a:pPr marL="0" lvl="0" indent="0" algn="l" rtl="0">
                <a:spcBef>
                  <a:spcPts val="0"/>
                </a:spcBef>
                <a:spcAft>
                  <a:spcPts val="0"/>
                </a:spcAft>
                <a:buNone/>
              </a:pPr>
              <a:endParaRPr sz="1100">
                <a:solidFill>
                  <a:srgbClr val="595959"/>
                </a:solidFill>
                <a:latin typeface="Open Sans"/>
                <a:ea typeface="Open Sans"/>
                <a:cs typeface="Open Sans"/>
                <a:sym typeface="Open Sans"/>
              </a:endParaRPr>
            </a:p>
          </p:txBody>
        </p:sp>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566" name="Google Shape;2566;p180"/>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Medication stability in space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567" name="Google Shape;2567;p180"/>
          <p:cNvGrpSpPr/>
          <p:nvPr/>
        </p:nvGrpSpPr>
        <p:grpSpPr>
          <a:xfrm>
            <a:off x="4789973" y="1437067"/>
            <a:ext cx="3133747" cy="891300"/>
            <a:chOff x="5568950" y="3444450"/>
            <a:chExt cx="3133747" cy="891300"/>
          </a:xfrm>
        </p:grpSpPr>
        <p:grpSp>
          <p:nvGrpSpPr>
            <p:cNvPr id="2568" name="Google Shape;2568;p180"/>
            <p:cNvGrpSpPr/>
            <p:nvPr/>
          </p:nvGrpSpPr>
          <p:grpSpPr>
            <a:xfrm>
              <a:off x="5568950" y="3444450"/>
              <a:ext cx="3133747" cy="891300"/>
              <a:chOff x="3944139" y="1452100"/>
              <a:chExt cx="3070795" cy="891300"/>
            </a:xfrm>
          </p:grpSpPr>
          <p:sp>
            <p:nvSpPr>
              <p:cNvPr id="2569" name="Google Shape;2569;p180"/>
              <p:cNvSpPr/>
              <p:nvPr/>
            </p:nvSpPr>
            <p:spPr>
              <a:xfrm>
                <a:off x="3944139" y="1452100"/>
                <a:ext cx="3070500" cy="891300"/>
              </a:xfrm>
              <a:prstGeom prst="roundRect">
                <a:avLst>
                  <a:gd name="adj" fmla="val 16667"/>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70" name="Google Shape;2570;p180"/>
              <p:cNvSpPr txBox="1"/>
              <p:nvPr/>
            </p:nvSpPr>
            <p:spPr>
              <a:xfrm>
                <a:off x="4679735" y="1511975"/>
                <a:ext cx="2335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Medication stability</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Medications don’t follow the same rules as on Earth</a:t>
                </a:r>
                <a:endParaRPr sz="1600" b="1">
                  <a:solidFill>
                    <a:schemeClr val="dk2"/>
                  </a:solidFill>
                  <a:latin typeface="Raleway"/>
                  <a:ea typeface="Raleway"/>
                  <a:cs typeface="Raleway"/>
                  <a:sym typeface="Raleway"/>
                </a:endParaRPr>
              </a:p>
            </p:txBody>
          </p:sp>
        </p:grpSp>
        <p:pic>
          <p:nvPicPr>
            <p:cNvPr id="2571" name="Google Shape;2571;p18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72350" y="3561500"/>
              <a:ext cx="651750" cy="651750"/>
            </a:xfrm>
            <a:prstGeom prst="rect">
              <a:avLst/>
            </a:prstGeom>
            <a:noFill/>
            <a:ln>
              <a:noFill/>
            </a:ln>
          </p:spPr>
        </p:pic>
      </p:grpSp>
      <p:sp>
        <p:nvSpPr>
          <p:cNvPr id="2572" name="Google Shape;2572;p180"/>
          <p:cNvSpPr/>
          <p:nvPr/>
        </p:nvSpPr>
        <p:spPr>
          <a:xfrm>
            <a:off x="4688250" y="1363100"/>
            <a:ext cx="3506700" cy="1109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2573" name="Google Shape;2573;p180"/>
          <p:cNvGrpSpPr/>
          <p:nvPr/>
        </p:nvGrpSpPr>
        <p:grpSpPr>
          <a:xfrm>
            <a:off x="778498" y="1437086"/>
            <a:ext cx="3362839" cy="1971294"/>
            <a:chOff x="3295650" y="2667000"/>
            <a:chExt cx="2476500" cy="1905000"/>
          </a:xfrm>
        </p:grpSpPr>
        <p:sp>
          <p:nvSpPr>
            <p:cNvPr id="2574" name="Google Shape;2574;p180"/>
            <p:cNvSpPr/>
            <p:nvPr/>
          </p:nvSpPr>
          <p:spPr>
            <a:xfrm>
              <a:off x="3295650" y="2667000"/>
              <a:ext cx="2476500" cy="1905000"/>
            </a:xfrm>
            <a:prstGeom prst="roundRect">
              <a:avLst>
                <a:gd name="adj" fmla="val 7500"/>
              </a:avLst>
            </a:prstGeom>
            <a:solidFill>
              <a:srgbClr val="E2EAF7"/>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75" name="Google Shape;2575;p180"/>
            <p:cNvSpPr txBox="1"/>
            <p:nvPr/>
          </p:nvSpPr>
          <p:spPr>
            <a:xfrm>
              <a:off x="3486150" y="2809875"/>
              <a:ext cx="2095500" cy="1619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2F5AA2"/>
                  </a:solidFill>
                  <a:latin typeface="Raleway"/>
                  <a:ea typeface="Raleway"/>
                  <a:cs typeface="Raleway"/>
                  <a:sym typeface="Raleway"/>
                </a:rPr>
                <a:t>Findings</a:t>
              </a:r>
              <a:endParaRPr sz="1800" b="1">
                <a:solidFill>
                  <a:srgbClr val="404247"/>
                </a:solidFill>
                <a:latin typeface="Raleway"/>
                <a:ea typeface="Raleway"/>
                <a:cs typeface="Raleway"/>
                <a:sym typeface="Raleway"/>
              </a:endParaRPr>
            </a:p>
            <a:p>
              <a:pPr marL="0" lvl="0" indent="0" algn="l" rtl="0">
                <a:spcBef>
                  <a:spcPts val="750"/>
                </a:spcBef>
                <a:spcAft>
                  <a:spcPts val="0"/>
                </a:spcAft>
                <a:buNone/>
              </a:pPr>
              <a:r>
                <a:rPr lang="en">
                  <a:solidFill>
                    <a:srgbClr val="1A1A1A"/>
                  </a:solidFill>
                  <a:latin typeface="Open Sans"/>
                  <a:ea typeface="Open Sans"/>
                  <a:cs typeface="Open Sans"/>
                  <a:sym typeface="Open Sans"/>
                </a:rPr>
                <a:t>Substantial </a:t>
              </a:r>
              <a:r>
                <a:rPr lang="en" b="1">
                  <a:solidFill>
                    <a:srgbClr val="1A1A1A"/>
                  </a:solidFill>
                  <a:latin typeface="Open Sans"/>
                  <a:ea typeface="Open Sans"/>
                  <a:cs typeface="Open Sans"/>
                  <a:sym typeface="Open Sans"/>
                </a:rPr>
                <a:t>reduction in active ingredients</a:t>
              </a:r>
              <a:r>
                <a:rPr lang="en">
                  <a:solidFill>
                    <a:srgbClr val="1A1A1A"/>
                  </a:solidFill>
                  <a:latin typeface="Open Sans"/>
                  <a:ea typeface="Open Sans"/>
                  <a:cs typeface="Open Sans"/>
                  <a:sym typeface="Open Sans"/>
                </a:rPr>
                <a:t> were found in spaceflight medications compared to those kept on Earth</a:t>
              </a:r>
              <a:endParaRPr>
                <a:solidFill>
                  <a:srgbClr val="1A1A1A"/>
                </a:solidFill>
                <a:latin typeface="Open Sans"/>
                <a:ea typeface="Open Sans"/>
                <a:cs typeface="Open Sans"/>
                <a:sym typeface="Open Sans"/>
              </a:endParaRPr>
            </a:p>
            <a:p>
              <a:pPr marL="457200" lvl="0" indent="-317500" algn="l" rtl="0">
                <a:spcBef>
                  <a:spcPts val="50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Augmentin</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Bactrim</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Hardware</a:t>
            </a:r>
            <a:endParaRPr/>
          </a:p>
        </p:txBody>
      </p:sp>
      <p:sp>
        <p:nvSpPr>
          <p:cNvPr id="358" name="Google Shape;358;p36"/>
          <p:cNvSpPr txBox="1">
            <a:spLocks noGrp="1"/>
          </p:cNvSpPr>
          <p:nvPr>
            <p:ph type="body" idx="1"/>
          </p:nvPr>
        </p:nvSpPr>
        <p:spPr>
          <a:xfrm>
            <a:off x="729450" y="1393075"/>
            <a:ext cx="4597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0" lvl="0" indent="0" algn="l" rtl="0">
              <a:spcBef>
                <a:spcPts val="1200"/>
              </a:spcBef>
              <a:spcAft>
                <a:spcPts val="1200"/>
              </a:spcAft>
              <a:buNone/>
            </a:pPr>
            <a:endParaRPr/>
          </a:p>
        </p:txBody>
      </p:sp>
      <p:sp>
        <p:nvSpPr>
          <p:cNvPr id="359" name="Google Shape;359;p36"/>
          <p:cNvSpPr/>
          <p:nvPr/>
        </p:nvSpPr>
        <p:spPr>
          <a:xfrm>
            <a:off x="5435100" y="1393075"/>
            <a:ext cx="3371100" cy="15768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F5AA2"/>
                </a:solidFill>
                <a:latin typeface="Open Sans"/>
                <a:ea typeface="Open Sans"/>
                <a:cs typeface="Open Sans"/>
                <a:sym typeface="Open Sans"/>
              </a:rPr>
              <a:t>CTA A/P with runoff</a:t>
            </a:r>
            <a:r>
              <a:rPr lang="en" sz="1200" b="1">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0" lvl="0" indent="0" algn="l" rtl="0">
              <a:spcBef>
                <a:spcPts val="1000"/>
              </a:spcBef>
              <a:spcAft>
                <a:spcPts val="0"/>
              </a:spcAft>
              <a:buNone/>
            </a:pPr>
            <a:r>
              <a:rPr lang="en" sz="1200" u="sng">
                <a:solidFill>
                  <a:schemeClr val="dk2"/>
                </a:solidFill>
                <a:highlight>
                  <a:srgbClr val="FFFF00"/>
                </a:highlight>
                <a:latin typeface="Bitter"/>
                <a:ea typeface="Bitter"/>
                <a:cs typeface="Bitter"/>
                <a:sym typeface="Bitter"/>
              </a:rPr>
              <a:t>Indication</a:t>
            </a:r>
            <a:r>
              <a:rPr lang="en" sz="1200" u="sng">
                <a:solidFill>
                  <a:schemeClr val="dk2"/>
                </a:solidFill>
                <a:latin typeface="Bitter"/>
                <a:ea typeface="Bitter"/>
                <a:cs typeface="Bitter"/>
                <a:sym typeface="Bitter"/>
              </a:rPr>
              <a:t>:</a:t>
            </a:r>
            <a:r>
              <a:rPr lang="en" sz="1200">
                <a:solidFill>
                  <a:schemeClr val="dk2"/>
                </a:solidFill>
                <a:latin typeface="Bitter"/>
                <a:ea typeface="Bitter"/>
                <a:cs typeface="Bitter"/>
                <a:sym typeface="Bitter"/>
              </a:rPr>
              <a:t> Hx EVAR, preoperative exam</a:t>
            </a:r>
            <a:endParaRPr sz="1200">
              <a:solidFill>
                <a:schemeClr val="dk2"/>
              </a:solidFill>
              <a:latin typeface="Bitter"/>
              <a:ea typeface="Bitter"/>
              <a:cs typeface="Bitter"/>
              <a:sym typeface="Bitter"/>
            </a:endParaRPr>
          </a:p>
          <a:p>
            <a:pPr marL="0" lvl="0" indent="0" algn="l" rtl="0">
              <a:spcBef>
                <a:spcPts val="600"/>
              </a:spcBef>
              <a:spcAft>
                <a:spcPts val="0"/>
              </a:spcAft>
              <a:buNone/>
            </a:pPr>
            <a:r>
              <a:rPr lang="en" sz="1200" u="sng">
                <a:solidFill>
                  <a:schemeClr val="dk2"/>
                </a:solidFill>
                <a:latin typeface="Bitter"/>
                <a:ea typeface="Bitter"/>
                <a:cs typeface="Bitter"/>
                <a:sym typeface="Bitter"/>
              </a:rPr>
              <a:t>Aortoiliac</a:t>
            </a:r>
            <a:r>
              <a:rPr lang="en" sz="1200">
                <a:solidFill>
                  <a:schemeClr val="dk2"/>
                </a:solidFill>
                <a:latin typeface="Bitter"/>
                <a:ea typeface="Bitter"/>
                <a:cs typeface="Bitter"/>
                <a:sym typeface="Bitter"/>
              </a:rPr>
              <a:t>: Postsurgical changes from EVAR for infrarenal abdominal aortic aneurysm. Aneurysm sac at iliac bifurcation measures 5.7 cm, </a:t>
            </a:r>
            <a:r>
              <a:rPr lang="en" sz="1200" b="1">
                <a:solidFill>
                  <a:srgbClr val="DF382C"/>
                </a:solidFill>
                <a:latin typeface="Bitter"/>
                <a:ea typeface="Bitter"/>
                <a:cs typeface="Bitter"/>
                <a:sym typeface="Bitter"/>
              </a:rPr>
              <a:t>unchanged from [prior scans]</a:t>
            </a:r>
            <a:r>
              <a:rPr lang="en" sz="1200">
                <a:solidFill>
                  <a:schemeClr val="dk2"/>
                </a:solidFill>
                <a:latin typeface="Bitter"/>
                <a:ea typeface="Bitter"/>
                <a:cs typeface="Bitter"/>
                <a:sym typeface="Bitter"/>
              </a:rPr>
              <a:t>.</a:t>
            </a:r>
            <a:endParaRPr sz="1200">
              <a:solidFill>
                <a:schemeClr val="dk2"/>
              </a:solidFill>
              <a:latin typeface="Bitter"/>
              <a:ea typeface="Bitter"/>
              <a:cs typeface="Bitter"/>
              <a:sym typeface="Bitter"/>
            </a:endParaRPr>
          </a:p>
          <a:p>
            <a:pPr marL="0" lvl="0" indent="0" algn="l" rtl="0">
              <a:spcBef>
                <a:spcPts val="600"/>
              </a:spcBef>
              <a:spcAft>
                <a:spcPts val="0"/>
              </a:spcAft>
              <a:buNone/>
            </a:pPr>
            <a:endParaRPr sz="1200">
              <a:solidFill>
                <a:schemeClr val="dk2"/>
              </a:solidFill>
              <a:latin typeface="Bitter"/>
              <a:ea typeface="Bitter"/>
              <a:cs typeface="Bitter"/>
              <a:sym typeface="Bitter"/>
            </a:endParaRPr>
          </a:p>
        </p:txBody>
      </p:sp>
      <p:sp>
        <p:nvSpPr>
          <p:cNvPr id="360" name="Google Shape;360;p36"/>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361" name="Google Shape;361;p36"/>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362" name="Google Shape;362;p36"/>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363" name="Google Shape;363;p36"/>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364" name="Google Shape;364;p36"/>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365" name="Google Shape;365;p36"/>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366" name="Google Shape;366;p36"/>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367" name="Google Shape;367;p36"/>
          <p:cNvSpPr/>
          <p:nvPr/>
        </p:nvSpPr>
        <p:spPr>
          <a:xfrm>
            <a:off x="3267901" y="4357150"/>
            <a:ext cx="435300" cy="183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p:txBody>
      </p:sp>
      <p:sp>
        <p:nvSpPr>
          <p:cNvPr id="368" name="Google Shape;368;p36"/>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369" name="Google Shape;369;p36"/>
          <p:cNvCxnSpPr>
            <a:stCxn id="368" idx="1"/>
            <a:endCxn id="360"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370" name="Google Shape;370;p36"/>
          <p:cNvCxnSpPr>
            <a:stCxn id="368" idx="0"/>
            <a:endCxn id="362"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371" name="Google Shape;371;p36"/>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372" name="Google Shape;372;p36"/>
          <p:cNvCxnSpPr>
            <a:stCxn id="371" idx="1"/>
            <a:endCxn id="363"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373" name="Google Shape;373;p36"/>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374" name="Google Shape;374;p36"/>
          <p:cNvCxnSpPr>
            <a:stCxn id="373" idx="0"/>
            <a:endCxn id="366" idx="2"/>
          </p:cNvCxnSpPr>
          <p:nvPr/>
        </p:nvCxnSpPr>
        <p:spPr>
          <a:xfrm rot="-5400000">
            <a:off x="2739300" y="4415775"/>
            <a:ext cx="186600" cy="435300"/>
          </a:xfrm>
          <a:prstGeom prst="curvedConnector3">
            <a:avLst>
              <a:gd name="adj1" fmla="val 49993"/>
            </a:avLst>
          </a:prstGeom>
          <a:noFill/>
          <a:ln w="9525" cap="flat" cmpd="sng">
            <a:solidFill>
              <a:srgbClr val="9E9E9E"/>
            </a:solidFill>
            <a:prstDash val="solid"/>
            <a:round/>
            <a:headEnd type="none" w="med" len="med"/>
            <a:tailEnd type="triangle" w="med" len="med"/>
          </a:ln>
        </p:spPr>
      </p:cxnSp>
      <p:sp>
        <p:nvSpPr>
          <p:cNvPr id="375" name="Google Shape;375;p36"/>
          <p:cNvSpPr/>
          <p:nvPr/>
        </p:nvSpPr>
        <p:spPr>
          <a:xfrm>
            <a:off x="782550" y="1415450"/>
            <a:ext cx="4512300" cy="82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6" name="Google Shape;376;p36"/>
          <p:cNvSpPr txBox="1"/>
          <p:nvPr/>
        </p:nvSpPr>
        <p:spPr>
          <a:xfrm>
            <a:off x="3742250" y="37542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377" name="Google Shape;377;p36"/>
          <p:cNvCxnSpPr>
            <a:stCxn id="376" idx="1"/>
            <a:endCxn id="367" idx="0"/>
          </p:cNvCxnSpPr>
          <p:nvPr/>
        </p:nvCxnSpPr>
        <p:spPr>
          <a:xfrm flipH="1">
            <a:off x="3485450" y="3946675"/>
            <a:ext cx="256800" cy="410400"/>
          </a:xfrm>
          <a:prstGeom prst="curvedConnector2">
            <a:avLst/>
          </a:prstGeom>
          <a:noFill/>
          <a:ln w="9525" cap="flat" cmpd="sng">
            <a:solidFill>
              <a:srgbClr val="9E9E9E"/>
            </a:solidFill>
            <a:prstDash val="solid"/>
            <a:round/>
            <a:headEnd type="none" w="med" len="med"/>
            <a:tailEnd type="triangle" w="med" len="med"/>
          </a:ln>
        </p:spPr>
      </p:cxnSp>
      <p:sp>
        <p:nvSpPr>
          <p:cNvPr id="378" name="Google Shape;378;p36"/>
          <p:cNvSpPr/>
          <p:nvPr/>
        </p:nvSpPr>
        <p:spPr>
          <a:xfrm>
            <a:off x="186525" y="3734600"/>
            <a:ext cx="3081300" cy="622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9" name="Google Shape;379;p36"/>
          <p:cNvSpPr/>
          <p:nvPr/>
        </p:nvSpPr>
        <p:spPr>
          <a:xfrm>
            <a:off x="46950" y="4540125"/>
            <a:ext cx="3221100" cy="55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380" name="Google Shape;380;p36" title="Staph epi graft.gif"/>
          <p:cNvPicPr preferRelativeResize="0"/>
          <p:nvPr/>
        </p:nvPicPr>
        <p:blipFill>
          <a:blip r:embed="rId3">
            <a:alphaModFix/>
          </a:blip>
          <a:stretch>
            <a:fillRect/>
          </a:stretch>
        </p:blipFill>
        <p:spPr>
          <a:xfrm>
            <a:off x="534000" y="1415456"/>
            <a:ext cx="4597200" cy="34479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181"/>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Medication stability in space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581" name="Google Shape;2581;p181"/>
          <p:cNvGrpSpPr/>
          <p:nvPr/>
        </p:nvGrpSpPr>
        <p:grpSpPr>
          <a:xfrm>
            <a:off x="4789973" y="1437067"/>
            <a:ext cx="3133747" cy="891300"/>
            <a:chOff x="5568950" y="3444450"/>
            <a:chExt cx="3133747" cy="891300"/>
          </a:xfrm>
        </p:grpSpPr>
        <p:grpSp>
          <p:nvGrpSpPr>
            <p:cNvPr id="2582" name="Google Shape;2582;p181"/>
            <p:cNvGrpSpPr/>
            <p:nvPr/>
          </p:nvGrpSpPr>
          <p:grpSpPr>
            <a:xfrm>
              <a:off x="5568950" y="3444450"/>
              <a:ext cx="3133747" cy="891300"/>
              <a:chOff x="3944139" y="1452100"/>
              <a:chExt cx="3070795" cy="891300"/>
            </a:xfrm>
          </p:grpSpPr>
          <p:sp>
            <p:nvSpPr>
              <p:cNvPr id="2583" name="Google Shape;2583;p181"/>
              <p:cNvSpPr/>
              <p:nvPr/>
            </p:nvSpPr>
            <p:spPr>
              <a:xfrm>
                <a:off x="3944139" y="1452100"/>
                <a:ext cx="3070500" cy="891300"/>
              </a:xfrm>
              <a:prstGeom prst="roundRect">
                <a:avLst>
                  <a:gd name="adj" fmla="val 16667"/>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84" name="Google Shape;2584;p181"/>
              <p:cNvSpPr txBox="1"/>
              <p:nvPr/>
            </p:nvSpPr>
            <p:spPr>
              <a:xfrm>
                <a:off x="4679735" y="1511975"/>
                <a:ext cx="2335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Medication stability</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Medications don’t follow the same rules as on Earth</a:t>
                </a:r>
                <a:endParaRPr sz="1600" b="1">
                  <a:solidFill>
                    <a:schemeClr val="dk2"/>
                  </a:solidFill>
                  <a:latin typeface="Raleway"/>
                  <a:ea typeface="Raleway"/>
                  <a:cs typeface="Raleway"/>
                  <a:sym typeface="Raleway"/>
                </a:endParaRPr>
              </a:p>
            </p:txBody>
          </p:sp>
        </p:grpSp>
        <p:pic>
          <p:nvPicPr>
            <p:cNvPr id="2585" name="Google Shape;2585;p18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72350" y="3561500"/>
              <a:ext cx="651750" cy="651750"/>
            </a:xfrm>
            <a:prstGeom prst="rect">
              <a:avLst/>
            </a:prstGeom>
            <a:noFill/>
            <a:ln>
              <a:noFill/>
            </a:ln>
          </p:spPr>
        </p:pic>
      </p:grpSp>
      <p:sp>
        <p:nvSpPr>
          <p:cNvPr id="2586" name="Google Shape;2586;p181"/>
          <p:cNvSpPr/>
          <p:nvPr/>
        </p:nvSpPr>
        <p:spPr>
          <a:xfrm>
            <a:off x="4688250" y="1363100"/>
            <a:ext cx="3506700" cy="1109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2587" name="Google Shape;2587;p181"/>
          <p:cNvGrpSpPr/>
          <p:nvPr/>
        </p:nvGrpSpPr>
        <p:grpSpPr>
          <a:xfrm>
            <a:off x="778498" y="1437086"/>
            <a:ext cx="3362839" cy="1971294"/>
            <a:chOff x="3295650" y="2667000"/>
            <a:chExt cx="2476500" cy="1905000"/>
          </a:xfrm>
        </p:grpSpPr>
        <p:sp>
          <p:nvSpPr>
            <p:cNvPr id="2588" name="Google Shape;2588;p181"/>
            <p:cNvSpPr/>
            <p:nvPr/>
          </p:nvSpPr>
          <p:spPr>
            <a:xfrm>
              <a:off x="3295650" y="2667000"/>
              <a:ext cx="2476500" cy="1905000"/>
            </a:xfrm>
            <a:prstGeom prst="roundRect">
              <a:avLst>
                <a:gd name="adj" fmla="val 7500"/>
              </a:avLst>
            </a:prstGeom>
            <a:solidFill>
              <a:srgbClr val="E2EAF7"/>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89" name="Google Shape;2589;p181"/>
            <p:cNvSpPr txBox="1"/>
            <p:nvPr/>
          </p:nvSpPr>
          <p:spPr>
            <a:xfrm>
              <a:off x="3486150" y="2809875"/>
              <a:ext cx="2095500" cy="1619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2F5AA2"/>
                  </a:solidFill>
                  <a:latin typeface="Raleway"/>
                  <a:ea typeface="Raleway"/>
                  <a:cs typeface="Raleway"/>
                  <a:sym typeface="Raleway"/>
                </a:rPr>
                <a:t>Findings</a:t>
              </a:r>
              <a:endParaRPr sz="1800" b="1">
                <a:solidFill>
                  <a:srgbClr val="404247"/>
                </a:solidFill>
                <a:latin typeface="Raleway"/>
                <a:ea typeface="Raleway"/>
                <a:cs typeface="Raleway"/>
                <a:sym typeface="Raleway"/>
              </a:endParaRPr>
            </a:p>
            <a:p>
              <a:pPr marL="0" lvl="0" indent="0" algn="l" rtl="0">
                <a:spcBef>
                  <a:spcPts val="750"/>
                </a:spcBef>
                <a:spcAft>
                  <a:spcPts val="0"/>
                </a:spcAft>
                <a:buNone/>
              </a:pPr>
              <a:r>
                <a:rPr lang="en">
                  <a:solidFill>
                    <a:srgbClr val="1A1A1A"/>
                  </a:solidFill>
                  <a:latin typeface="Open Sans"/>
                  <a:ea typeface="Open Sans"/>
                  <a:cs typeface="Open Sans"/>
                  <a:sym typeface="Open Sans"/>
                </a:rPr>
                <a:t>Substantial </a:t>
              </a:r>
              <a:r>
                <a:rPr lang="en" b="1">
                  <a:solidFill>
                    <a:srgbClr val="1A1A1A"/>
                  </a:solidFill>
                  <a:latin typeface="Open Sans"/>
                  <a:ea typeface="Open Sans"/>
                  <a:cs typeface="Open Sans"/>
                  <a:sym typeface="Open Sans"/>
                </a:rPr>
                <a:t>reduction in active ingredients</a:t>
              </a:r>
              <a:r>
                <a:rPr lang="en">
                  <a:solidFill>
                    <a:srgbClr val="1A1A1A"/>
                  </a:solidFill>
                  <a:latin typeface="Open Sans"/>
                  <a:ea typeface="Open Sans"/>
                  <a:cs typeface="Open Sans"/>
                  <a:sym typeface="Open Sans"/>
                </a:rPr>
                <a:t> were found in spaceflight medications compared to those kept on Earth</a:t>
              </a:r>
              <a:endParaRPr>
                <a:solidFill>
                  <a:srgbClr val="1A1A1A"/>
                </a:solidFill>
                <a:latin typeface="Open Sans"/>
                <a:ea typeface="Open Sans"/>
                <a:cs typeface="Open Sans"/>
                <a:sym typeface="Open Sans"/>
              </a:endParaRPr>
            </a:p>
            <a:p>
              <a:pPr marL="457200" lvl="0" indent="-317500" algn="l" rtl="0">
                <a:spcBef>
                  <a:spcPts val="50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Augmentin</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Bactrim</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p:txBody>
        </p:sp>
      </p:grpSp>
      <p:sp>
        <p:nvSpPr>
          <p:cNvPr id="2590" name="Google Shape;2590;p181"/>
          <p:cNvSpPr/>
          <p:nvPr/>
        </p:nvSpPr>
        <p:spPr>
          <a:xfrm>
            <a:off x="715025" y="3532575"/>
            <a:ext cx="1799700" cy="535200"/>
          </a:xfrm>
          <a:prstGeom prst="roundRect">
            <a:avLst>
              <a:gd name="adj" fmla="val 28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Ionizing radiation</a:t>
            </a:r>
            <a:endParaRPr b="1">
              <a:latin typeface="Open Sans"/>
              <a:ea typeface="Open Sans"/>
              <a:cs typeface="Open Sans"/>
              <a:sym typeface="Open Sans"/>
            </a:endParaRPr>
          </a:p>
        </p:txBody>
      </p:sp>
      <p:sp>
        <p:nvSpPr>
          <p:cNvPr id="2591" name="Google Shape;2591;p181"/>
          <p:cNvSpPr/>
          <p:nvPr/>
        </p:nvSpPr>
        <p:spPr>
          <a:xfrm>
            <a:off x="759800" y="4212350"/>
            <a:ext cx="1755000" cy="535200"/>
          </a:xfrm>
          <a:prstGeom prst="roundRect">
            <a:avLst>
              <a:gd name="adj" fmla="val 28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Trace moisture</a:t>
            </a:r>
            <a:r>
              <a:rPr lang="en">
                <a:latin typeface="Open Sans"/>
                <a:ea typeface="Open Sans"/>
                <a:cs typeface="Open Sans"/>
                <a:sym typeface="Open Sans"/>
              </a:rPr>
              <a:t> from within the pill</a:t>
            </a:r>
            <a:endParaRPr>
              <a:latin typeface="Open Sans"/>
              <a:ea typeface="Open Sans"/>
              <a:cs typeface="Open Sans"/>
              <a:sym typeface="Open Sans"/>
            </a:endParaRPr>
          </a:p>
        </p:txBody>
      </p:sp>
      <p:sp>
        <p:nvSpPr>
          <p:cNvPr id="2592" name="Google Shape;2592;p181"/>
          <p:cNvSpPr/>
          <p:nvPr/>
        </p:nvSpPr>
        <p:spPr>
          <a:xfrm>
            <a:off x="3240600" y="3710175"/>
            <a:ext cx="1698000" cy="882000"/>
          </a:xfrm>
          <a:prstGeom prst="roundRect">
            <a:avLst>
              <a:gd name="adj" fmla="val 19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latin typeface="Open Sans"/>
                <a:ea typeface="Open Sans"/>
                <a:cs typeface="Open Sans"/>
                <a:sym typeface="Open Sans"/>
              </a:rPr>
              <a:t>Production of </a:t>
            </a:r>
            <a:r>
              <a:rPr lang="en" b="1">
                <a:latin typeface="Open Sans"/>
                <a:ea typeface="Open Sans"/>
                <a:cs typeface="Open Sans"/>
                <a:sym typeface="Open Sans"/>
              </a:rPr>
              <a:t>reactive oxygen species</a:t>
            </a:r>
            <a:r>
              <a:rPr lang="en">
                <a:latin typeface="Open Sans"/>
                <a:ea typeface="Open Sans"/>
                <a:cs typeface="Open Sans"/>
                <a:sym typeface="Open Sans"/>
              </a:rPr>
              <a:t> &amp; </a:t>
            </a:r>
            <a:r>
              <a:rPr lang="en" b="1">
                <a:latin typeface="Open Sans"/>
                <a:ea typeface="Open Sans"/>
                <a:cs typeface="Open Sans"/>
                <a:sym typeface="Open Sans"/>
              </a:rPr>
              <a:t>free radicals</a:t>
            </a:r>
            <a:endParaRPr b="1">
              <a:latin typeface="Open Sans"/>
              <a:ea typeface="Open Sans"/>
              <a:cs typeface="Open Sans"/>
              <a:sym typeface="Open Sans"/>
            </a:endParaRPr>
          </a:p>
        </p:txBody>
      </p:sp>
      <p:cxnSp>
        <p:nvCxnSpPr>
          <p:cNvPr id="2593" name="Google Shape;2593;p181"/>
          <p:cNvCxnSpPr>
            <a:stCxn id="2590" idx="3"/>
            <a:endCxn id="2592" idx="1"/>
          </p:cNvCxnSpPr>
          <p:nvPr/>
        </p:nvCxnSpPr>
        <p:spPr>
          <a:xfrm>
            <a:off x="2514725" y="3800175"/>
            <a:ext cx="726000" cy="351000"/>
          </a:xfrm>
          <a:prstGeom prst="curvedConnector3">
            <a:avLst>
              <a:gd name="adj1" fmla="val 49991"/>
            </a:avLst>
          </a:prstGeom>
          <a:noFill/>
          <a:ln w="19050" cap="flat" cmpd="sng">
            <a:solidFill>
              <a:schemeClr val="dk2"/>
            </a:solidFill>
            <a:prstDash val="solid"/>
            <a:round/>
            <a:headEnd type="none" w="med" len="med"/>
            <a:tailEnd type="triangle" w="med" len="med"/>
          </a:ln>
        </p:spPr>
      </p:cxnSp>
      <p:cxnSp>
        <p:nvCxnSpPr>
          <p:cNvPr id="2594" name="Google Shape;2594;p181"/>
          <p:cNvCxnSpPr>
            <a:stCxn id="2591" idx="3"/>
            <a:endCxn id="2592" idx="1"/>
          </p:cNvCxnSpPr>
          <p:nvPr/>
        </p:nvCxnSpPr>
        <p:spPr>
          <a:xfrm rot="10800000" flipH="1">
            <a:off x="2514800" y="4151150"/>
            <a:ext cx="725700" cy="328800"/>
          </a:xfrm>
          <a:prstGeom prst="curvedConnector3">
            <a:avLst>
              <a:gd name="adj1" fmla="val 50007"/>
            </a:avLst>
          </a:prstGeom>
          <a:noFill/>
          <a:ln w="19050" cap="flat" cmpd="sng">
            <a:solidFill>
              <a:schemeClr val="dk2"/>
            </a:solidFill>
            <a:prstDash val="solid"/>
            <a:round/>
            <a:headEnd type="none" w="med" len="med"/>
            <a:tailEnd type="triangle" w="med" len="med"/>
          </a:ln>
        </p:spPr>
      </p:cxnSp>
      <p:sp>
        <p:nvSpPr>
          <p:cNvPr id="2595" name="Google Shape;2595;p181"/>
          <p:cNvSpPr/>
          <p:nvPr/>
        </p:nvSpPr>
        <p:spPr>
          <a:xfrm>
            <a:off x="706575" y="1363100"/>
            <a:ext cx="3506700" cy="2134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599"/>
        <p:cNvGrpSpPr/>
        <p:nvPr/>
      </p:nvGrpSpPr>
      <p:grpSpPr>
        <a:xfrm>
          <a:off x="0" y="0"/>
          <a:ext cx="0" cy="0"/>
          <a:chOff x="0" y="0"/>
          <a:chExt cx="0" cy="0"/>
        </a:xfrm>
      </p:grpSpPr>
      <p:sp>
        <p:nvSpPr>
          <p:cNvPr id="2600" name="Google Shape;2600;p18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Medication stability in space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601" name="Google Shape;2601;p182"/>
          <p:cNvGrpSpPr/>
          <p:nvPr/>
        </p:nvGrpSpPr>
        <p:grpSpPr>
          <a:xfrm>
            <a:off x="4789973" y="1437067"/>
            <a:ext cx="3133747" cy="891300"/>
            <a:chOff x="5568950" y="3444450"/>
            <a:chExt cx="3133747" cy="891300"/>
          </a:xfrm>
        </p:grpSpPr>
        <p:grpSp>
          <p:nvGrpSpPr>
            <p:cNvPr id="2602" name="Google Shape;2602;p182"/>
            <p:cNvGrpSpPr/>
            <p:nvPr/>
          </p:nvGrpSpPr>
          <p:grpSpPr>
            <a:xfrm>
              <a:off x="5568950" y="3444450"/>
              <a:ext cx="3133747" cy="891300"/>
              <a:chOff x="3944139" y="1452100"/>
              <a:chExt cx="3070795" cy="891300"/>
            </a:xfrm>
          </p:grpSpPr>
          <p:sp>
            <p:nvSpPr>
              <p:cNvPr id="2603" name="Google Shape;2603;p182"/>
              <p:cNvSpPr/>
              <p:nvPr/>
            </p:nvSpPr>
            <p:spPr>
              <a:xfrm>
                <a:off x="3944139" y="1452100"/>
                <a:ext cx="3070500" cy="891300"/>
              </a:xfrm>
              <a:prstGeom prst="roundRect">
                <a:avLst>
                  <a:gd name="adj" fmla="val 16667"/>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04" name="Google Shape;2604;p182"/>
              <p:cNvSpPr txBox="1"/>
              <p:nvPr/>
            </p:nvSpPr>
            <p:spPr>
              <a:xfrm>
                <a:off x="4679735" y="1511975"/>
                <a:ext cx="2335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Medication stability</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Medications don’t follow the same rules as on Earth</a:t>
                </a:r>
                <a:endParaRPr sz="1600" b="1">
                  <a:solidFill>
                    <a:schemeClr val="dk2"/>
                  </a:solidFill>
                  <a:latin typeface="Raleway"/>
                  <a:ea typeface="Raleway"/>
                  <a:cs typeface="Raleway"/>
                  <a:sym typeface="Raleway"/>
                </a:endParaRPr>
              </a:p>
            </p:txBody>
          </p:sp>
        </p:grpSp>
        <p:pic>
          <p:nvPicPr>
            <p:cNvPr id="2605" name="Google Shape;2605;p18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72350" y="3561500"/>
              <a:ext cx="651750" cy="651750"/>
            </a:xfrm>
            <a:prstGeom prst="rect">
              <a:avLst/>
            </a:prstGeom>
            <a:noFill/>
            <a:ln>
              <a:noFill/>
            </a:ln>
          </p:spPr>
        </p:pic>
      </p:grpSp>
      <p:sp>
        <p:nvSpPr>
          <p:cNvPr id="2606" name="Google Shape;2606;p182"/>
          <p:cNvSpPr/>
          <p:nvPr/>
        </p:nvSpPr>
        <p:spPr>
          <a:xfrm>
            <a:off x="4688250" y="1363100"/>
            <a:ext cx="3506700" cy="1109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2607" name="Google Shape;2607;p182"/>
          <p:cNvGrpSpPr/>
          <p:nvPr/>
        </p:nvGrpSpPr>
        <p:grpSpPr>
          <a:xfrm>
            <a:off x="778498" y="1437086"/>
            <a:ext cx="3362839" cy="1971294"/>
            <a:chOff x="3295650" y="2667000"/>
            <a:chExt cx="2476500" cy="1905000"/>
          </a:xfrm>
        </p:grpSpPr>
        <p:sp>
          <p:nvSpPr>
            <p:cNvPr id="2608" name="Google Shape;2608;p182"/>
            <p:cNvSpPr/>
            <p:nvPr/>
          </p:nvSpPr>
          <p:spPr>
            <a:xfrm>
              <a:off x="3295650" y="2667000"/>
              <a:ext cx="2476500" cy="1905000"/>
            </a:xfrm>
            <a:prstGeom prst="roundRect">
              <a:avLst>
                <a:gd name="adj" fmla="val 7500"/>
              </a:avLst>
            </a:prstGeom>
            <a:solidFill>
              <a:srgbClr val="E2EAF7"/>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609" name="Google Shape;2609;p182"/>
            <p:cNvSpPr txBox="1"/>
            <p:nvPr/>
          </p:nvSpPr>
          <p:spPr>
            <a:xfrm>
              <a:off x="3486150" y="2809875"/>
              <a:ext cx="2095500" cy="1619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2F5AA2"/>
                  </a:solidFill>
                  <a:latin typeface="Raleway"/>
                  <a:ea typeface="Raleway"/>
                  <a:cs typeface="Raleway"/>
                  <a:sym typeface="Raleway"/>
                </a:rPr>
                <a:t>Findings</a:t>
              </a:r>
              <a:endParaRPr sz="1800" b="1">
                <a:solidFill>
                  <a:srgbClr val="404247"/>
                </a:solidFill>
                <a:latin typeface="Raleway"/>
                <a:ea typeface="Raleway"/>
                <a:cs typeface="Raleway"/>
                <a:sym typeface="Raleway"/>
              </a:endParaRPr>
            </a:p>
            <a:p>
              <a:pPr marL="0" lvl="0" indent="0" algn="l" rtl="0">
                <a:spcBef>
                  <a:spcPts val="750"/>
                </a:spcBef>
                <a:spcAft>
                  <a:spcPts val="0"/>
                </a:spcAft>
                <a:buNone/>
              </a:pPr>
              <a:r>
                <a:rPr lang="en">
                  <a:solidFill>
                    <a:srgbClr val="1A1A1A"/>
                  </a:solidFill>
                  <a:latin typeface="Open Sans"/>
                  <a:ea typeface="Open Sans"/>
                  <a:cs typeface="Open Sans"/>
                  <a:sym typeface="Open Sans"/>
                </a:rPr>
                <a:t>Substantial </a:t>
              </a:r>
              <a:r>
                <a:rPr lang="en" b="1">
                  <a:solidFill>
                    <a:srgbClr val="1A1A1A"/>
                  </a:solidFill>
                  <a:latin typeface="Open Sans"/>
                  <a:ea typeface="Open Sans"/>
                  <a:cs typeface="Open Sans"/>
                  <a:sym typeface="Open Sans"/>
                </a:rPr>
                <a:t>reduction in active ingredients</a:t>
              </a:r>
              <a:r>
                <a:rPr lang="en">
                  <a:solidFill>
                    <a:srgbClr val="1A1A1A"/>
                  </a:solidFill>
                  <a:latin typeface="Open Sans"/>
                  <a:ea typeface="Open Sans"/>
                  <a:cs typeface="Open Sans"/>
                  <a:sym typeface="Open Sans"/>
                </a:rPr>
                <a:t> were found in spaceflight medications compared to those kept on Earth</a:t>
              </a:r>
              <a:endParaRPr>
                <a:solidFill>
                  <a:srgbClr val="1A1A1A"/>
                </a:solidFill>
                <a:latin typeface="Open Sans"/>
                <a:ea typeface="Open Sans"/>
                <a:cs typeface="Open Sans"/>
                <a:sym typeface="Open Sans"/>
              </a:endParaRPr>
            </a:p>
            <a:p>
              <a:pPr marL="457200" lvl="0" indent="-317500" algn="l" rtl="0">
                <a:spcBef>
                  <a:spcPts val="50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Augmentin</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Bactrim</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p:txBody>
        </p:sp>
      </p:grpSp>
      <p:sp>
        <p:nvSpPr>
          <p:cNvPr id="2610" name="Google Shape;2610;p182"/>
          <p:cNvSpPr/>
          <p:nvPr/>
        </p:nvSpPr>
        <p:spPr>
          <a:xfrm>
            <a:off x="715025" y="3532575"/>
            <a:ext cx="1799700" cy="535200"/>
          </a:xfrm>
          <a:prstGeom prst="roundRect">
            <a:avLst>
              <a:gd name="adj" fmla="val 28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Ionizing radiation</a:t>
            </a:r>
            <a:endParaRPr b="1">
              <a:latin typeface="Open Sans"/>
              <a:ea typeface="Open Sans"/>
              <a:cs typeface="Open Sans"/>
              <a:sym typeface="Open Sans"/>
            </a:endParaRPr>
          </a:p>
        </p:txBody>
      </p:sp>
      <p:sp>
        <p:nvSpPr>
          <p:cNvPr id="2611" name="Google Shape;2611;p182"/>
          <p:cNvSpPr/>
          <p:nvPr/>
        </p:nvSpPr>
        <p:spPr>
          <a:xfrm>
            <a:off x="759800" y="4212350"/>
            <a:ext cx="1755000" cy="535200"/>
          </a:xfrm>
          <a:prstGeom prst="roundRect">
            <a:avLst>
              <a:gd name="adj" fmla="val 28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Trace moisture</a:t>
            </a:r>
            <a:r>
              <a:rPr lang="en">
                <a:latin typeface="Open Sans"/>
                <a:ea typeface="Open Sans"/>
                <a:cs typeface="Open Sans"/>
                <a:sym typeface="Open Sans"/>
              </a:rPr>
              <a:t> from within the pill</a:t>
            </a:r>
            <a:endParaRPr>
              <a:latin typeface="Open Sans"/>
              <a:ea typeface="Open Sans"/>
              <a:cs typeface="Open Sans"/>
              <a:sym typeface="Open Sans"/>
            </a:endParaRPr>
          </a:p>
        </p:txBody>
      </p:sp>
      <p:sp>
        <p:nvSpPr>
          <p:cNvPr id="2612" name="Google Shape;2612;p182"/>
          <p:cNvSpPr/>
          <p:nvPr/>
        </p:nvSpPr>
        <p:spPr>
          <a:xfrm>
            <a:off x="3240600" y="3710175"/>
            <a:ext cx="1698000" cy="882000"/>
          </a:xfrm>
          <a:prstGeom prst="roundRect">
            <a:avLst>
              <a:gd name="adj" fmla="val 19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latin typeface="Open Sans"/>
                <a:ea typeface="Open Sans"/>
                <a:cs typeface="Open Sans"/>
                <a:sym typeface="Open Sans"/>
              </a:rPr>
              <a:t>Production of </a:t>
            </a:r>
            <a:r>
              <a:rPr lang="en" b="1">
                <a:latin typeface="Open Sans"/>
                <a:ea typeface="Open Sans"/>
                <a:cs typeface="Open Sans"/>
                <a:sym typeface="Open Sans"/>
              </a:rPr>
              <a:t>reactive oxygen species</a:t>
            </a:r>
            <a:r>
              <a:rPr lang="en">
                <a:latin typeface="Open Sans"/>
                <a:ea typeface="Open Sans"/>
                <a:cs typeface="Open Sans"/>
                <a:sym typeface="Open Sans"/>
              </a:rPr>
              <a:t> &amp; </a:t>
            </a:r>
            <a:r>
              <a:rPr lang="en" b="1">
                <a:latin typeface="Open Sans"/>
                <a:ea typeface="Open Sans"/>
                <a:cs typeface="Open Sans"/>
                <a:sym typeface="Open Sans"/>
              </a:rPr>
              <a:t>free radicals</a:t>
            </a:r>
            <a:endParaRPr b="1">
              <a:latin typeface="Open Sans"/>
              <a:ea typeface="Open Sans"/>
              <a:cs typeface="Open Sans"/>
              <a:sym typeface="Open Sans"/>
            </a:endParaRPr>
          </a:p>
        </p:txBody>
      </p:sp>
      <p:sp>
        <p:nvSpPr>
          <p:cNvPr id="2613" name="Google Shape;2613;p182"/>
          <p:cNvSpPr/>
          <p:nvPr/>
        </p:nvSpPr>
        <p:spPr>
          <a:xfrm>
            <a:off x="5541025" y="3883575"/>
            <a:ext cx="974100" cy="535200"/>
          </a:xfrm>
          <a:prstGeom prst="roundRect">
            <a:avLst>
              <a:gd name="adj" fmla="val 28606"/>
            </a:avLst>
          </a:prstGeom>
          <a:solidFill>
            <a:srgbClr val="F1F2F3"/>
          </a:solidFill>
          <a:ln w="19050"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Open Sans"/>
                <a:ea typeface="Open Sans"/>
                <a:cs typeface="Open Sans"/>
                <a:sym typeface="Open Sans"/>
              </a:rPr>
              <a:t>Oxidative </a:t>
            </a:r>
            <a:r>
              <a:rPr lang="en" b="1">
                <a:latin typeface="Open Sans"/>
                <a:ea typeface="Open Sans"/>
                <a:cs typeface="Open Sans"/>
                <a:sym typeface="Open Sans"/>
              </a:rPr>
              <a:t>stress</a:t>
            </a:r>
            <a:endParaRPr b="1">
              <a:latin typeface="Open Sans"/>
              <a:ea typeface="Open Sans"/>
              <a:cs typeface="Open Sans"/>
              <a:sym typeface="Open Sans"/>
            </a:endParaRPr>
          </a:p>
        </p:txBody>
      </p:sp>
      <p:sp>
        <p:nvSpPr>
          <p:cNvPr id="2614" name="Google Shape;2614;p182"/>
          <p:cNvSpPr/>
          <p:nvPr/>
        </p:nvSpPr>
        <p:spPr>
          <a:xfrm>
            <a:off x="7065000" y="3796875"/>
            <a:ext cx="1278900" cy="708600"/>
          </a:xfrm>
          <a:prstGeom prst="roundRect">
            <a:avLst>
              <a:gd name="adj" fmla="val 28606"/>
            </a:avLst>
          </a:prstGeom>
          <a:solidFill>
            <a:srgbClr val="F1F2F3"/>
          </a:solidFill>
          <a:ln w="19050"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Degrades </a:t>
            </a:r>
            <a:r>
              <a:rPr lang="en">
                <a:latin typeface="Open Sans"/>
                <a:ea typeface="Open Sans"/>
                <a:cs typeface="Open Sans"/>
                <a:sym typeface="Open Sans"/>
              </a:rPr>
              <a:t>clavulonic acid</a:t>
            </a:r>
            <a:endParaRPr>
              <a:latin typeface="Open Sans"/>
              <a:ea typeface="Open Sans"/>
              <a:cs typeface="Open Sans"/>
              <a:sym typeface="Open Sans"/>
            </a:endParaRPr>
          </a:p>
        </p:txBody>
      </p:sp>
      <p:cxnSp>
        <p:nvCxnSpPr>
          <p:cNvPr id="2615" name="Google Shape;2615;p182"/>
          <p:cNvCxnSpPr>
            <a:stCxn id="2610" idx="3"/>
            <a:endCxn id="2612" idx="1"/>
          </p:cNvCxnSpPr>
          <p:nvPr/>
        </p:nvCxnSpPr>
        <p:spPr>
          <a:xfrm>
            <a:off x="2514725" y="3800175"/>
            <a:ext cx="726000" cy="351000"/>
          </a:xfrm>
          <a:prstGeom prst="curvedConnector3">
            <a:avLst>
              <a:gd name="adj1" fmla="val 49991"/>
            </a:avLst>
          </a:prstGeom>
          <a:noFill/>
          <a:ln w="19050" cap="flat" cmpd="sng">
            <a:solidFill>
              <a:schemeClr val="dk2"/>
            </a:solidFill>
            <a:prstDash val="solid"/>
            <a:round/>
            <a:headEnd type="none" w="med" len="med"/>
            <a:tailEnd type="triangle" w="med" len="med"/>
          </a:ln>
        </p:spPr>
      </p:cxnSp>
      <p:cxnSp>
        <p:nvCxnSpPr>
          <p:cNvPr id="2616" name="Google Shape;2616;p182"/>
          <p:cNvCxnSpPr>
            <a:stCxn id="2611" idx="3"/>
            <a:endCxn id="2612" idx="1"/>
          </p:cNvCxnSpPr>
          <p:nvPr/>
        </p:nvCxnSpPr>
        <p:spPr>
          <a:xfrm rot="10800000" flipH="1">
            <a:off x="2514800" y="4151150"/>
            <a:ext cx="725700" cy="328800"/>
          </a:xfrm>
          <a:prstGeom prst="curvedConnector3">
            <a:avLst>
              <a:gd name="adj1" fmla="val 50007"/>
            </a:avLst>
          </a:prstGeom>
          <a:noFill/>
          <a:ln w="19050" cap="flat" cmpd="sng">
            <a:solidFill>
              <a:schemeClr val="dk2"/>
            </a:solidFill>
            <a:prstDash val="solid"/>
            <a:round/>
            <a:headEnd type="none" w="med" len="med"/>
            <a:tailEnd type="triangle" w="med" len="med"/>
          </a:ln>
        </p:spPr>
      </p:cxnSp>
      <p:cxnSp>
        <p:nvCxnSpPr>
          <p:cNvPr id="2617" name="Google Shape;2617;p182"/>
          <p:cNvCxnSpPr>
            <a:stCxn id="2612" idx="3"/>
            <a:endCxn id="2613" idx="1"/>
          </p:cNvCxnSpPr>
          <p:nvPr/>
        </p:nvCxnSpPr>
        <p:spPr>
          <a:xfrm>
            <a:off x="4938600" y="4151175"/>
            <a:ext cx="602400" cy="600"/>
          </a:xfrm>
          <a:prstGeom prst="curvedConnector3">
            <a:avLst>
              <a:gd name="adj1" fmla="val 50002"/>
            </a:avLst>
          </a:prstGeom>
          <a:noFill/>
          <a:ln w="19050" cap="flat" cmpd="sng">
            <a:solidFill>
              <a:schemeClr val="dk2"/>
            </a:solidFill>
            <a:prstDash val="solid"/>
            <a:round/>
            <a:headEnd type="none" w="med" len="med"/>
            <a:tailEnd type="triangle" w="med" len="med"/>
          </a:ln>
        </p:spPr>
      </p:cxnSp>
      <p:cxnSp>
        <p:nvCxnSpPr>
          <p:cNvPr id="2618" name="Google Shape;2618;p182"/>
          <p:cNvCxnSpPr>
            <a:stCxn id="2613" idx="3"/>
            <a:endCxn id="2614" idx="1"/>
          </p:cNvCxnSpPr>
          <p:nvPr/>
        </p:nvCxnSpPr>
        <p:spPr>
          <a:xfrm>
            <a:off x="6515125" y="4151175"/>
            <a:ext cx="549900" cy="600"/>
          </a:xfrm>
          <a:prstGeom prst="curvedConnector3">
            <a:avLst>
              <a:gd name="adj1" fmla="val 49998"/>
            </a:avLst>
          </a:prstGeom>
          <a:noFill/>
          <a:ln w="19050" cap="flat" cmpd="sng">
            <a:solidFill>
              <a:schemeClr val="dk2"/>
            </a:solidFill>
            <a:prstDash val="solid"/>
            <a:round/>
            <a:headEnd type="none" w="med" len="med"/>
            <a:tailEnd type="triangle" w="med" len="med"/>
          </a:ln>
        </p:spPr>
      </p:cxnSp>
      <p:sp>
        <p:nvSpPr>
          <p:cNvPr id="2619" name="Google Shape;2619;p182"/>
          <p:cNvSpPr/>
          <p:nvPr/>
        </p:nvSpPr>
        <p:spPr>
          <a:xfrm>
            <a:off x="706575" y="1363100"/>
            <a:ext cx="3506700" cy="2134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18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Medication stability in space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2625" name="Google Shape;2625;p183"/>
          <p:cNvGrpSpPr/>
          <p:nvPr/>
        </p:nvGrpSpPr>
        <p:grpSpPr>
          <a:xfrm>
            <a:off x="4789973" y="1437067"/>
            <a:ext cx="3133747" cy="891300"/>
            <a:chOff x="5568950" y="3444450"/>
            <a:chExt cx="3133747" cy="891300"/>
          </a:xfrm>
        </p:grpSpPr>
        <p:grpSp>
          <p:nvGrpSpPr>
            <p:cNvPr id="2626" name="Google Shape;2626;p183"/>
            <p:cNvGrpSpPr/>
            <p:nvPr/>
          </p:nvGrpSpPr>
          <p:grpSpPr>
            <a:xfrm>
              <a:off x="5568950" y="3444450"/>
              <a:ext cx="3133747" cy="891300"/>
              <a:chOff x="3944139" y="1452100"/>
              <a:chExt cx="3070795" cy="891300"/>
            </a:xfrm>
          </p:grpSpPr>
          <p:sp>
            <p:nvSpPr>
              <p:cNvPr id="2627" name="Google Shape;2627;p183"/>
              <p:cNvSpPr/>
              <p:nvPr/>
            </p:nvSpPr>
            <p:spPr>
              <a:xfrm>
                <a:off x="3944139" y="1452100"/>
                <a:ext cx="3070500" cy="891300"/>
              </a:xfrm>
              <a:prstGeom prst="roundRect">
                <a:avLst>
                  <a:gd name="adj" fmla="val 16667"/>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28" name="Google Shape;2628;p183"/>
              <p:cNvSpPr txBox="1"/>
              <p:nvPr/>
            </p:nvSpPr>
            <p:spPr>
              <a:xfrm>
                <a:off x="4679735" y="1511975"/>
                <a:ext cx="2335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Raleway"/>
                    <a:ea typeface="Raleway"/>
                    <a:cs typeface="Raleway"/>
                    <a:sym typeface="Raleway"/>
                  </a:rPr>
                  <a:t>Medication stability</a:t>
                </a:r>
                <a:endParaRPr sz="1600" b="1">
                  <a:solidFill>
                    <a:schemeClr val="dk2"/>
                  </a:solidFill>
                  <a:latin typeface="Raleway"/>
                  <a:ea typeface="Raleway"/>
                  <a:cs typeface="Raleway"/>
                  <a:sym typeface="Raleway"/>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Medications don’t follow the same rules as on Earth</a:t>
                </a:r>
                <a:endParaRPr sz="1600" b="1">
                  <a:solidFill>
                    <a:schemeClr val="dk2"/>
                  </a:solidFill>
                  <a:latin typeface="Raleway"/>
                  <a:ea typeface="Raleway"/>
                  <a:cs typeface="Raleway"/>
                  <a:sym typeface="Raleway"/>
                </a:endParaRPr>
              </a:p>
            </p:txBody>
          </p:sp>
        </p:grpSp>
        <p:pic>
          <p:nvPicPr>
            <p:cNvPr id="2629" name="Google Shape;2629;p1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72350" y="3561500"/>
              <a:ext cx="651750" cy="651750"/>
            </a:xfrm>
            <a:prstGeom prst="rect">
              <a:avLst/>
            </a:prstGeom>
            <a:noFill/>
            <a:ln>
              <a:noFill/>
            </a:ln>
          </p:spPr>
        </p:pic>
      </p:grpSp>
      <p:sp>
        <p:nvSpPr>
          <p:cNvPr id="2630" name="Google Shape;2630;p183"/>
          <p:cNvSpPr/>
          <p:nvPr/>
        </p:nvSpPr>
        <p:spPr>
          <a:xfrm>
            <a:off x="4688250" y="1363100"/>
            <a:ext cx="3506700" cy="1109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2631" name="Google Shape;2631;p183"/>
          <p:cNvGrpSpPr/>
          <p:nvPr/>
        </p:nvGrpSpPr>
        <p:grpSpPr>
          <a:xfrm>
            <a:off x="778498" y="1437086"/>
            <a:ext cx="3362839" cy="1971294"/>
            <a:chOff x="3295650" y="2667000"/>
            <a:chExt cx="2476500" cy="1905000"/>
          </a:xfrm>
        </p:grpSpPr>
        <p:sp>
          <p:nvSpPr>
            <p:cNvPr id="2632" name="Google Shape;2632;p183"/>
            <p:cNvSpPr/>
            <p:nvPr/>
          </p:nvSpPr>
          <p:spPr>
            <a:xfrm>
              <a:off x="3295650" y="2667000"/>
              <a:ext cx="2476500" cy="1905000"/>
            </a:xfrm>
            <a:prstGeom prst="roundRect">
              <a:avLst>
                <a:gd name="adj" fmla="val 7500"/>
              </a:avLst>
            </a:prstGeom>
            <a:solidFill>
              <a:srgbClr val="E2EAF7"/>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633" name="Google Shape;2633;p183"/>
            <p:cNvSpPr txBox="1"/>
            <p:nvPr/>
          </p:nvSpPr>
          <p:spPr>
            <a:xfrm>
              <a:off x="3486150" y="2809875"/>
              <a:ext cx="2095500" cy="1619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2F5AA2"/>
                  </a:solidFill>
                  <a:latin typeface="Raleway"/>
                  <a:ea typeface="Raleway"/>
                  <a:cs typeface="Raleway"/>
                  <a:sym typeface="Raleway"/>
                </a:rPr>
                <a:t>Findings</a:t>
              </a:r>
              <a:endParaRPr sz="1800" b="1">
                <a:solidFill>
                  <a:srgbClr val="404247"/>
                </a:solidFill>
                <a:latin typeface="Raleway"/>
                <a:ea typeface="Raleway"/>
                <a:cs typeface="Raleway"/>
                <a:sym typeface="Raleway"/>
              </a:endParaRPr>
            </a:p>
            <a:p>
              <a:pPr marL="0" lvl="0" indent="0" algn="l" rtl="0">
                <a:spcBef>
                  <a:spcPts val="750"/>
                </a:spcBef>
                <a:spcAft>
                  <a:spcPts val="0"/>
                </a:spcAft>
                <a:buNone/>
              </a:pPr>
              <a:r>
                <a:rPr lang="en">
                  <a:solidFill>
                    <a:srgbClr val="1A1A1A"/>
                  </a:solidFill>
                  <a:latin typeface="Open Sans"/>
                  <a:ea typeface="Open Sans"/>
                  <a:cs typeface="Open Sans"/>
                  <a:sym typeface="Open Sans"/>
                </a:rPr>
                <a:t>Substantial </a:t>
              </a:r>
              <a:r>
                <a:rPr lang="en" b="1">
                  <a:solidFill>
                    <a:srgbClr val="1A1A1A"/>
                  </a:solidFill>
                  <a:latin typeface="Open Sans"/>
                  <a:ea typeface="Open Sans"/>
                  <a:cs typeface="Open Sans"/>
                  <a:sym typeface="Open Sans"/>
                </a:rPr>
                <a:t>reduction in active ingredients</a:t>
              </a:r>
              <a:r>
                <a:rPr lang="en">
                  <a:solidFill>
                    <a:srgbClr val="1A1A1A"/>
                  </a:solidFill>
                  <a:latin typeface="Open Sans"/>
                  <a:ea typeface="Open Sans"/>
                  <a:cs typeface="Open Sans"/>
                  <a:sym typeface="Open Sans"/>
                </a:rPr>
                <a:t> were found in spaceflight medications compared to those kept on Earth</a:t>
              </a:r>
              <a:endParaRPr>
                <a:solidFill>
                  <a:srgbClr val="1A1A1A"/>
                </a:solidFill>
                <a:latin typeface="Open Sans"/>
                <a:ea typeface="Open Sans"/>
                <a:cs typeface="Open Sans"/>
                <a:sym typeface="Open Sans"/>
              </a:endParaRPr>
            </a:p>
            <a:p>
              <a:pPr marL="457200" lvl="0" indent="-317500" algn="l" rtl="0">
                <a:spcBef>
                  <a:spcPts val="50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Augmentin</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b="1">
                  <a:solidFill>
                    <a:srgbClr val="896110"/>
                  </a:solidFill>
                  <a:latin typeface="Open Sans"/>
                  <a:ea typeface="Open Sans"/>
                  <a:cs typeface="Open Sans"/>
                  <a:sym typeface="Open Sans"/>
                </a:rPr>
                <a:t>Bactrim</a:t>
              </a:r>
              <a:r>
                <a:rPr lang="en">
                  <a:solidFill>
                    <a:srgbClr val="1A1A1A"/>
                  </a:solidFill>
                  <a:latin typeface="Open Sans"/>
                  <a:ea typeface="Open Sans"/>
                  <a:cs typeface="Open Sans"/>
                  <a:sym typeface="Open Sans"/>
                </a:rPr>
                <a:t> </a:t>
              </a:r>
              <a:endParaRPr>
                <a:solidFill>
                  <a:srgbClr val="1A1A1A"/>
                </a:solidFill>
                <a:latin typeface="Open Sans"/>
                <a:ea typeface="Open Sans"/>
                <a:cs typeface="Open Sans"/>
                <a:sym typeface="Open Sans"/>
              </a:endParaRPr>
            </a:p>
          </p:txBody>
        </p:sp>
      </p:grpSp>
      <p:sp>
        <p:nvSpPr>
          <p:cNvPr id="2634" name="Google Shape;2634;p183"/>
          <p:cNvSpPr/>
          <p:nvPr/>
        </p:nvSpPr>
        <p:spPr>
          <a:xfrm>
            <a:off x="715025" y="3532575"/>
            <a:ext cx="1799700" cy="535200"/>
          </a:xfrm>
          <a:prstGeom prst="roundRect">
            <a:avLst>
              <a:gd name="adj" fmla="val 28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Ionizing radiation</a:t>
            </a:r>
            <a:endParaRPr b="1">
              <a:latin typeface="Open Sans"/>
              <a:ea typeface="Open Sans"/>
              <a:cs typeface="Open Sans"/>
              <a:sym typeface="Open Sans"/>
            </a:endParaRPr>
          </a:p>
        </p:txBody>
      </p:sp>
      <p:sp>
        <p:nvSpPr>
          <p:cNvPr id="2635" name="Google Shape;2635;p183"/>
          <p:cNvSpPr/>
          <p:nvPr/>
        </p:nvSpPr>
        <p:spPr>
          <a:xfrm>
            <a:off x="759800" y="4212350"/>
            <a:ext cx="1755000" cy="535200"/>
          </a:xfrm>
          <a:prstGeom prst="roundRect">
            <a:avLst>
              <a:gd name="adj" fmla="val 28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Trace moisture</a:t>
            </a:r>
            <a:r>
              <a:rPr lang="en">
                <a:latin typeface="Open Sans"/>
                <a:ea typeface="Open Sans"/>
                <a:cs typeface="Open Sans"/>
                <a:sym typeface="Open Sans"/>
              </a:rPr>
              <a:t> from within the pill</a:t>
            </a:r>
            <a:endParaRPr>
              <a:latin typeface="Open Sans"/>
              <a:ea typeface="Open Sans"/>
              <a:cs typeface="Open Sans"/>
              <a:sym typeface="Open Sans"/>
            </a:endParaRPr>
          </a:p>
        </p:txBody>
      </p:sp>
      <p:sp>
        <p:nvSpPr>
          <p:cNvPr id="2636" name="Google Shape;2636;p183"/>
          <p:cNvSpPr/>
          <p:nvPr/>
        </p:nvSpPr>
        <p:spPr>
          <a:xfrm>
            <a:off x="3240600" y="3710175"/>
            <a:ext cx="1698000" cy="882000"/>
          </a:xfrm>
          <a:prstGeom prst="roundRect">
            <a:avLst>
              <a:gd name="adj" fmla="val 19606"/>
            </a:avLst>
          </a:prstGeom>
          <a:solidFill>
            <a:srgbClr val="F1F2F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latin typeface="Open Sans"/>
                <a:ea typeface="Open Sans"/>
                <a:cs typeface="Open Sans"/>
                <a:sym typeface="Open Sans"/>
              </a:rPr>
              <a:t>Production of </a:t>
            </a:r>
            <a:r>
              <a:rPr lang="en" b="1">
                <a:latin typeface="Open Sans"/>
                <a:ea typeface="Open Sans"/>
                <a:cs typeface="Open Sans"/>
                <a:sym typeface="Open Sans"/>
              </a:rPr>
              <a:t>reactive oxygen species</a:t>
            </a:r>
            <a:r>
              <a:rPr lang="en">
                <a:latin typeface="Open Sans"/>
                <a:ea typeface="Open Sans"/>
                <a:cs typeface="Open Sans"/>
                <a:sym typeface="Open Sans"/>
              </a:rPr>
              <a:t> &amp; </a:t>
            </a:r>
            <a:r>
              <a:rPr lang="en" b="1">
                <a:latin typeface="Open Sans"/>
                <a:ea typeface="Open Sans"/>
                <a:cs typeface="Open Sans"/>
                <a:sym typeface="Open Sans"/>
              </a:rPr>
              <a:t>free radicals</a:t>
            </a:r>
            <a:endParaRPr b="1">
              <a:latin typeface="Open Sans"/>
              <a:ea typeface="Open Sans"/>
              <a:cs typeface="Open Sans"/>
              <a:sym typeface="Open Sans"/>
            </a:endParaRPr>
          </a:p>
        </p:txBody>
      </p:sp>
      <p:sp>
        <p:nvSpPr>
          <p:cNvPr id="2637" name="Google Shape;2637;p183"/>
          <p:cNvSpPr/>
          <p:nvPr/>
        </p:nvSpPr>
        <p:spPr>
          <a:xfrm>
            <a:off x="5541025" y="3883575"/>
            <a:ext cx="974100" cy="535200"/>
          </a:xfrm>
          <a:prstGeom prst="roundRect">
            <a:avLst>
              <a:gd name="adj" fmla="val 28606"/>
            </a:avLst>
          </a:prstGeom>
          <a:solidFill>
            <a:srgbClr val="F1F2F3"/>
          </a:solidFill>
          <a:ln w="19050"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Open Sans"/>
                <a:ea typeface="Open Sans"/>
                <a:cs typeface="Open Sans"/>
                <a:sym typeface="Open Sans"/>
              </a:rPr>
              <a:t>Oxidative </a:t>
            </a:r>
            <a:r>
              <a:rPr lang="en" b="1">
                <a:latin typeface="Open Sans"/>
                <a:ea typeface="Open Sans"/>
                <a:cs typeface="Open Sans"/>
                <a:sym typeface="Open Sans"/>
              </a:rPr>
              <a:t>stress</a:t>
            </a:r>
            <a:endParaRPr b="1">
              <a:latin typeface="Open Sans"/>
              <a:ea typeface="Open Sans"/>
              <a:cs typeface="Open Sans"/>
              <a:sym typeface="Open Sans"/>
            </a:endParaRPr>
          </a:p>
        </p:txBody>
      </p:sp>
      <p:sp>
        <p:nvSpPr>
          <p:cNvPr id="2638" name="Google Shape;2638;p183"/>
          <p:cNvSpPr/>
          <p:nvPr/>
        </p:nvSpPr>
        <p:spPr>
          <a:xfrm>
            <a:off x="7065000" y="3796875"/>
            <a:ext cx="1278900" cy="708600"/>
          </a:xfrm>
          <a:prstGeom prst="roundRect">
            <a:avLst>
              <a:gd name="adj" fmla="val 28606"/>
            </a:avLst>
          </a:prstGeom>
          <a:solidFill>
            <a:srgbClr val="F1F2F3"/>
          </a:solidFill>
          <a:ln w="19050"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a:latin typeface="Open Sans"/>
                <a:ea typeface="Open Sans"/>
                <a:cs typeface="Open Sans"/>
                <a:sym typeface="Open Sans"/>
              </a:rPr>
              <a:t>Degrades </a:t>
            </a:r>
            <a:r>
              <a:rPr lang="en">
                <a:latin typeface="Open Sans"/>
                <a:ea typeface="Open Sans"/>
                <a:cs typeface="Open Sans"/>
                <a:sym typeface="Open Sans"/>
              </a:rPr>
              <a:t>clavulonic acid</a:t>
            </a:r>
            <a:endParaRPr>
              <a:latin typeface="Open Sans"/>
              <a:ea typeface="Open Sans"/>
              <a:cs typeface="Open Sans"/>
              <a:sym typeface="Open Sans"/>
            </a:endParaRPr>
          </a:p>
        </p:txBody>
      </p:sp>
      <p:cxnSp>
        <p:nvCxnSpPr>
          <p:cNvPr id="2639" name="Google Shape;2639;p183"/>
          <p:cNvCxnSpPr>
            <a:stCxn id="2634" idx="3"/>
            <a:endCxn id="2636" idx="1"/>
          </p:cNvCxnSpPr>
          <p:nvPr/>
        </p:nvCxnSpPr>
        <p:spPr>
          <a:xfrm>
            <a:off x="2514725" y="3800175"/>
            <a:ext cx="726000" cy="351000"/>
          </a:xfrm>
          <a:prstGeom prst="curvedConnector3">
            <a:avLst>
              <a:gd name="adj1" fmla="val 49991"/>
            </a:avLst>
          </a:prstGeom>
          <a:noFill/>
          <a:ln w="19050" cap="flat" cmpd="sng">
            <a:solidFill>
              <a:schemeClr val="dk2"/>
            </a:solidFill>
            <a:prstDash val="solid"/>
            <a:round/>
            <a:headEnd type="none" w="med" len="med"/>
            <a:tailEnd type="triangle" w="med" len="med"/>
          </a:ln>
        </p:spPr>
      </p:cxnSp>
      <p:cxnSp>
        <p:nvCxnSpPr>
          <p:cNvPr id="2640" name="Google Shape;2640;p183"/>
          <p:cNvCxnSpPr>
            <a:stCxn id="2635" idx="3"/>
            <a:endCxn id="2636" idx="1"/>
          </p:cNvCxnSpPr>
          <p:nvPr/>
        </p:nvCxnSpPr>
        <p:spPr>
          <a:xfrm rot="10800000" flipH="1">
            <a:off x="2514800" y="4151150"/>
            <a:ext cx="725700" cy="328800"/>
          </a:xfrm>
          <a:prstGeom prst="curvedConnector3">
            <a:avLst>
              <a:gd name="adj1" fmla="val 50007"/>
            </a:avLst>
          </a:prstGeom>
          <a:noFill/>
          <a:ln w="19050" cap="flat" cmpd="sng">
            <a:solidFill>
              <a:schemeClr val="dk2"/>
            </a:solidFill>
            <a:prstDash val="solid"/>
            <a:round/>
            <a:headEnd type="none" w="med" len="med"/>
            <a:tailEnd type="triangle" w="med" len="med"/>
          </a:ln>
        </p:spPr>
      </p:cxnSp>
      <p:cxnSp>
        <p:nvCxnSpPr>
          <p:cNvPr id="2641" name="Google Shape;2641;p183"/>
          <p:cNvCxnSpPr>
            <a:stCxn id="2636" idx="3"/>
            <a:endCxn id="2637" idx="1"/>
          </p:cNvCxnSpPr>
          <p:nvPr/>
        </p:nvCxnSpPr>
        <p:spPr>
          <a:xfrm>
            <a:off x="4938600" y="4151175"/>
            <a:ext cx="602400" cy="600"/>
          </a:xfrm>
          <a:prstGeom prst="curvedConnector3">
            <a:avLst>
              <a:gd name="adj1" fmla="val 50002"/>
            </a:avLst>
          </a:prstGeom>
          <a:noFill/>
          <a:ln w="19050" cap="flat" cmpd="sng">
            <a:solidFill>
              <a:schemeClr val="dk2"/>
            </a:solidFill>
            <a:prstDash val="solid"/>
            <a:round/>
            <a:headEnd type="none" w="med" len="med"/>
            <a:tailEnd type="triangle" w="med" len="med"/>
          </a:ln>
        </p:spPr>
      </p:cxnSp>
      <p:cxnSp>
        <p:nvCxnSpPr>
          <p:cNvPr id="2642" name="Google Shape;2642;p183"/>
          <p:cNvCxnSpPr>
            <a:stCxn id="2637" idx="3"/>
            <a:endCxn id="2638" idx="1"/>
          </p:cNvCxnSpPr>
          <p:nvPr/>
        </p:nvCxnSpPr>
        <p:spPr>
          <a:xfrm>
            <a:off x="6515125" y="4151175"/>
            <a:ext cx="549900" cy="600"/>
          </a:xfrm>
          <a:prstGeom prst="curvedConnector3">
            <a:avLst>
              <a:gd name="adj1" fmla="val 49998"/>
            </a:avLst>
          </a:prstGeom>
          <a:noFill/>
          <a:ln w="19050" cap="flat" cmpd="sng">
            <a:solidFill>
              <a:schemeClr val="dk2"/>
            </a:solidFill>
            <a:prstDash val="solid"/>
            <a:round/>
            <a:headEnd type="none" w="med" len="med"/>
            <a:tailEnd type="triangle" w="med" len="med"/>
          </a:ln>
        </p:spPr>
      </p:cxnSp>
      <p:sp>
        <p:nvSpPr>
          <p:cNvPr id="2643" name="Google Shape;2643;p183"/>
          <p:cNvSpPr/>
          <p:nvPr/>
        </p:nvSpPr>
        <p:spPr>
          <a:xfrm>
            <a:off x="706575" y="3421125"/>
            <a:ext cx="7764300" cy="1493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44" name="Google Shape;2644;p183"/>
          <p:cNvSpPr/>
          <p:nvPr/>
        </p:nvSpPr>
        <p:spPr>
          <a:xfrm>
            <a:off x="4789950" y="2472200"/>
            <a:ext cx="3133800" cy="1109100"/>
          </a:xfrm>
          <a:prstGeom prst="roundRect">
            <a:avLst>
              <a:gd name="adj" fmla="val 7500"/>
            </a:avLst>
          </a:prstGeom>
          <a:solidFill>
            <a:srgbClr val="FAE4E8"/>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645" name="Google Shape;2645;p183"/>
          <p:cNvSpPr txBox="1"/>
          <p:nvPr/>
        </p:nvSpPr>
        <p:spPr>
          <a:xfrm>
            <a:off x="5032858" y="2565070"/>
            <a:ext cx="2648100" cy="1052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B03D50"/>
                </a:solidFill>
                <a:latin typeface="Raleway"/>
                <a:ea typeface="Raleway"/>
                <a:cs typeface="Raleway"/>
                <a:sym typeface="Raleway"/>
              </a:rPr>
              <a:t>Impact</a:t>
            </a:r>
            <a:endParaRPr sz="1800" b="1">
              <a:solidFill>
                <a:srgbClr val="B03D50"/>
              </a:solidFill>
              <a:latin typeface="Raleway"/>
              <a:ea typeface="Raleway"/>
              <a:cs typeface="Raleway"/>
              <a:sym typeface="Raleway"/>
            </a:endParaRPr>
          </a:p>
          <a:p>
            <a:pPr marL="0" lvl="0" indent="0" algn="l" rtl="0">
              <a:spcBef>
                <a:spcPts val="0"/>
              </a:spcBef>
              <a:spcAft>
                <a:spcPts val="0"/>
              </a:spcAft>
              <a:buNone/>
            </a:pPr>
            <a:r>
              <a:rPr lang="en">
                <a:solidFill>
                  <a:srgbClr val="1A1A1A"/>
                </a:solidFill>
                <a:latin typeface="Open Sans"/>
                <a:ea typeface="Open Sans"/>
                <a:cs typeface="Open Sans"/>
                <a:sym typeface="Open Sans"/>
              </a:rPr>
              <a:t>Many of the medications in space </a:t>
            </a:r>
            <a:r>
              <a:rPr lang="en" b="1">
                <a:solidFill>
                  <a:srgbClr val="1A1A1A"/>
                </a:solidFill>
                <a:latin typeface="Open Sans"/>
                <a:ea typeface="Open Sans"/>
                <a:cs typeface="Open Sans"/>
                <a:sym typeface="Open Sans"/>
              </a:rPr>
              <a:t>would </a:t>
            </a:r>
            <a:r>
              <a:rPr lang="en" b="1" u="sng">
                <a:solidFill>
                  <a:srgbClr val="1A1A1A"/>
                </a:solidFill>
                <a:latin typeface="Open Sans"/>
                <a:ea typeface="Open Sans"/>
                <a:cs typeface="Open Sans"/>
                <a:sym typeface="Open Sans"/>
              </a:rPr>
              <a:t>not pass</a:t>
            </a:r>
            <a:r>
              <a:rPr lang="en" b="1">
                <a:solidFill>
                  <a:srgbClr val="1A1A1A"/>
                </a:solidFill>
                <a:latin typeface="Open Sans"/>
                <a:ea typeface="Open Sans"/>
                <a:cs typeface="Open Sans"/>
                <a:sym typeface="Open Sans"/>
              </a:rPr>
              <a:t> US testing standards</a:t>
            </a:r>
            <a:endParaRPr b="1">
              <a:solidFill>
                <a:srgbClr val="1A1A1A"/>
              </a:solidFill>
              <a:latin typeface="Open Sans"/>
              <a:ea typeface="Open Sans"/>
              <a:cs typeface="Open Sans"/>
              <a:sym typeface="Open Sans"/>
            </a:endParaRPr>
          </a:p>
        </p:txBody>
      </p:sp>
      <p:sp>
        <p:nvSpPr>
          <p:cNvPr id="2646" name="Google Shape;2646;p183"/>
          <p:cNvSpPr/>
          <p:nvPr/>
        </p:nvSpPr>
        <p:spPr>
          <a:xfrm>
            <a:off x="706575" y="1363100"/>
            <a:ext cx="3506700" cy="2134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650"/>
        <p:cNvGrpSpPr/>
        <p:nvPr/>
      </p:nvGrpSpPr>
      <p:grpSpPr>
        <a:xfrm>
          <a:off x="0" y="0"/>
          <a:ext cx="0" cy="0"/>
          <a:chOff x="0" y="0"/>
          <a:chExt cx="0" cy="0"/>
        </a:xfrm>
      </p:grpSpPr>
      <p:sp>
        <p:nvSpPr>
          <p:cNvPr id="2651" name="Google Shape;2651;p184"/>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Learning points &amp; take aways</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185"/>
          <p:cNvSpPr txBox="1">
            <a:spLocks noGrp="1"/>
          </p:cNvSpPr>
          <p:nvPr>
            <p:ph type="title"/>
          </p:nvPr>
        </p:nvSpPr>
        <p:spPr>
          <a:xfrm>
            <a:off x="729450" y="632850"/>
            <a:ext cx="53106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Learning points &amp; take aways</a:t>
            </a:r>
            <a:endParaRPr/>
          </a:p>
        </p:txBody>
      </p:sp>
      <p:sp>
        <p:nvSpPr>
          <p:cNvPr id="2657" name="Google Shape;2657;p185"/>
          <p:cNvSpPr txBox="1">
            <a:spLocks noGrp="1"/>
          </p:cNvSpPr>
          <p:nvPr>
            <p:ph type="body" idx="1"/>
          </p:nvPr>
        </p:nvSpPr>
        <p:spPr>
          <a:xfrm>
            <a:off x="729450" y="1393075"/>
            <a:ext cx="7688700" cy="3239100"/>
          </a:xfrm>
          <a:prstGeom prst="rect">
            <a:avLst/>
          </a:prstGeom>
        </p:spPr>
        <p:txBody>
          <a:bodyPr spcFirstLastPara="1" wrap="square" lIns="91425" tIns="91425" rIns="91425" bIns="91425" anchor="t" anchorCtr="0">
            <a:normAutofit fontScale="92500"/>
          </a:bodyPr>
          <a:lstStyle/>
          <a:p>
            <a:pPr marL="457200" lvl="0" indent="-311150" algn="l" rtl="0">
              <a:spcBef>
                <a:spcPts val="0"/>
              </a:spcBef>
              <a:spcAft>
                <a:spcPts val="0"/>
              </a:spcAft>
              <a:buSzPts val="1300"/>
              <a:buChar char="●"/>
            </a:pPr>
            <a:r>
              <a:rPr lang="en"/>
              <a:t>Spaceflight causes </a:t>
            </a:r>
            <a:r>
              <a:rPr lang="en" b="1">
                <a:solidFill>
                  <a:srgbClr val="ED4840"/>
                </a:solidFill>
              </a:rPr>
              <a:t>functional immunocompromise</a:t>
            </a:r>
            <a:r>
              <a:rPr lang="en"/>
              <a:t> </a:t>
            </a:r>
            <a:endParaRPr/>
          </a:p>
          <a:p>
            <a:pPr marL="914400" lvl="1" indent="-298450" algn="l" rtl="0">
              <a:spcBef>
                <a:spcPts val="0"/>
              </a:spcBef>
              <a:spcAft>
                <a:spcPts val="0"/>
              </a:spcAft>
              <a:buSzPts val="1100"/>
              <a:buChar char="○"/>
            </a:pPr>
            <a:r>
              <a:rPr lang="en"/>
              <a:t>↓ T-cell function, lymphoid atrophy</a:t>
            </a:r>
            <a:endParaRPr/>
          </a:p>
          <a:p>
            <a:pPr marL="914400" lvl="1" indent="-298450" algn="l" rtl="0">
              <a:spcBef>
                <a:spcPts val="0"/>
              </a:spcBef>
              <a:spcAft>
                <a:spcPts val="0"/>
              </a:spcAft>
              <a:buSzPts val="1100"/>
              <a:buChar char="○"/>
            </a:pPr>
            <a:r>
              <a:rPr lang="en" b="1">
                <a:solidFill>
                  <a:srgbClr val="3B71CA"/>
                </a:solidFill>
              </a:rPr>
              <a:t>↑ viral reactivation</a:t>
            </a:r>
            <a:r>
              <a:rPr lang="en"/>
              <a:t> (HSV, VZV)</a:t>
            </a:r>
            <a:endParaRPr/>
          </a:p>
          <a:p>
            <a:pPr marL="914400" lvl="1" indent="-298450" algn="l" rtl="0">
              <a:spcBef>
                <a:spcPts val="0"/>
              </a:spcBef>
              <a:spcAft>
                <a:spcPts val="0"/>
              </a:spcAft>
              <a:buSzPts val="1100"/>
              <a:buChar char="○"/>
            </a:pPr>
            <a:r>
              <a:rPr lang="en" b="1">
                <a:solidFill>
                  <a:srgbClr val="896110"/>
                </a:solidFill>
              </a:rPr>
              <a:t>Shift in GI microbiome</a:t>
            </a:r>
            <a:r>
              <a:rPr lang="en"/>
              <a:t> (↓ normal flora, ↑ gram-negatives)</a:t>
            </a:r>
            <a:endParaRPr/>
          </a:p>
          <a:p>
            <a:pPr marL="457200" lvl="0" indent="-311150" algn="l" rtl="0">
              <a:spcBef>
                <a:spcPts val="1000"/>
              </a:spcBef>
              <a:spcAft>
                <a:spcPts val="0"/>
              </a:spcAft>
              <a:buSzPts val="1300"/>
              <a:buChar char="●"/>
            </a:pPr>
            <a:r>
              <a:rPr lang="en" b="1"/>
              <a:t>Spacecraft</a:t>
            </a:r>
            <a:r>
              <a:rPr lang="en"/>
              <a:t> can have a </a:t>
            </a:r>
            <a:r>
              <a:rPr lang="en" b="1"/>
              <a:t>very dirty</a:t>
            </a:r>
            <a:r>
              <a:rPr lang="en"/>
              <a:t> microbiome</a:t>
            </a:r>
            <a:endParaRPr/>
          </a:p>
          <a:p>
            <a:pPr marL="914400" lvl="1" indent="-298450" algn="l" rtl="0">
              <a:spcBef>
                <a:spcPts val="0"/>
              </a:spcBef>
              <a:spcAft>
                <a:spcPts val="0"/>
              </a:spcAft>
              <a:buSzPts val="1100"/>
              <a:buChar char="○"/>
            </a:pPr>
            <a:r>
              <a:rPr lang="en" b="1">
                <a:solidFill>
                  <a:srgbClr val="ED4840"/>
                </a:solidFill>
              </a:rPr>
              <a:t>Gram negatives</a:t>
            </a:r>
            <a:r>
              <a:rPr lang="en"/>
              <a:t> (Pseudomonas, </a:t>
            </a:r>
            <a:r>
              <a:rPr lang="en" b="1">
                <a:solidFill>
                  <a:srgbClr val="3B71CA"/>
                </a:solidFill>
              </a:rPr>
              <a:t>Burkholderia</a:t>
            </a:r>
            <a:r>
              <a:rPr lang="en"/>
              <a:t>, Serratia), </a:t>
            </a:r>
            <a:r>
              <a:rPr lang="en" b="1">
                <a:solidFill>
                  <a:srgbClr val="3B71CA"/>
                </a:solidFill>
              </a:rPr>
              <a:t>Candida</a:t>
            </a:r>
            <a:r>
              <a:rPr lang="en"/>
              <a:t>, </a:t>
            </a:r>
            <a:r>
              <a:rPr lang="en" b="1"/>
              <a:t>molds</a:t>
            </a:r>
            <a:r>
              <a:rPr lang="en"/>
              <a:t>; even </a:t>
            </a:r>
            <a:r>
              <a:rPr lang="en" b="1">
                <a:solidFill>
                  <a:srgbClr val="896110"/>
                </a:solidFill>
              </a:rPr>
              <a:t>protozoa &amp; spirochetes</a:t>
            </a:r>
            <a:r>
              <a:rPr lang="en"/>
              <a:t> </a:t>
            </a:r>
            <a:endParaRPr/>
          </a:p>
          <a:p>
            <a:pPr marL="457200" lvl="0" indent="-311150" algn="l" rtl="0">
              <a:spcBef>
                <a:spcPts val="1000"/>
              </a:spcBef>
              <a:spcAft>
                <a:spcPts val="0"/>
              </a:spcAft>
              <a:buSzPts val="1300"/>
              <a:buChar char="●"/>
            </a:pPr>
            <a:r>
              <a:rPr lang="en"/>
              <a:t>Space affects both the humans and the pathogens</a:t>
            </a:r>
            <a:endParaRPr/>
          </a:p>
          <a:p>
            <a:pPr marL="914400" lvl="1" indent="-298450" algn="l" rtl="0">
              <a:spcBef>
                <a:spcPts val="0"/>
              </a:spcBef>
              <a:spcAft>
                <a:spcPts val="0"/>
              </a:spcAft>
              <a:buSzPts val="1100"/>
              <a:buChar char="○"/>
            </a:pPr>
            <a:r>
              <a:rPr lang="en"/>
              <a:t>↓ convection → diffusion-dependent growth → </a:t>
            </a:r>
            <a:r>
              <a:rPr lang="en" b="1">
                <a:solidFill>
                  <a:srgbClr val="896110"/>
                </a:solidFill>
              </a:rPr>
              <a:t>stange biofilms</a:t>
            </a:r>
            <a:endParaRPr b="1">
              <a:solidFill>
                <a:srgbClr val="896110"/>
              </a:solidFill>
            </a:endParaRPr>
          </a:p>
          <a:p>
            <a:pPr marL="914400" lvl="1" indent="-298450" algn="l" rtl="0">
              <a:spcBef>
                <a:spcPts val="0"/>
              </a:spcBef>
              <a:spcAft>
                <a:spcPts val="0"/>
              </a:spcAft>
              <a:buSzPts val="1100"/>
              <a:buChar char="○"/>
            </a:pPr>
            <a:r>
              <a:rPr lang="en"/>
              <a:t>Some become </a:t>
            </a:r>
            <a:r>
              <a:rPr lang="en" b="1">
                <a:solidFill>
                  <a:srgbClr val="ED4840"/>
                </a:solidFill>
              </a:rPr>
              <a:t>more virulent </a:t>
            </a:r>
            <a:r>
              <a:rPr lang="en"/>
              <a:t>(</a:t>
            </a:r>
            <a:r>
              <a:rPr lang="en" b="1">
                <a:solidFill>
                  <a:srgbClr val="ED4840"/>
                </a:solidFill>
              </a:rPr>
              <a:t>gram neg</a:t>
            </a:r>
            <a:r>
              <a:rPr lang="en"/>
              <a:t>) but other become </a:t>
            </a:r>
            <a:r>
              <a:rPr lang="en" b="1">
                <a:solidFill>
                  <a:srgbClr val="356635"/>
                </a:solidFill>
              </a:rPr>
              <a:t>less virulent</a:t>
            </a:r>
            <a:r>
              <a:rPr lang="en" b="1"/>
              <a:t> (</a:t>
            </a:r>
            <a:r>
              <a:rPr lang="en" b="1">
                <a:solidFill>
                  <a:srgbClr val="356635"/>
                </a:solidFill>
              </a:rPr>
              <a:t>gram pos</a:t>
            </a:r>
            <a:r>
              <a:rPr lang="en" b="1"/>
              <a:t>)</a:t>
            </a:r>
            <a:endParaRPr b="1"/>
          </a:p>
          <a:p>
            <a:pPr marL="457200" lvl="0" indent="-311150" algn="l" rtl="0">
              <a:spcBef>
                <a:spcPts val="1000"/>
              </a:spcBef>
              <a:spcAft>
                <a:spcPts val="0"/>
              </a:spcAft>
              <a:buSzPts val="1300"/>
              <a:buChar char="●"/>
            </a:pPr>
            <a:r>
              <a:rPr lang="en"/>
              <a:t>Standard </a:t>
            </a:r>
            <a:r>
              <a:rPr lang="en" b="1"/>
              <a:t>infection control processes may be less effective </a:t>
            </a:r>
            <a:endParaRPr b="1"/>
          </a:p>
          <a:p>
            <a:pPr marL="914400" lvl="1" indent="-298450" algn="l" rtl="0">
              <a:spcBef>
                <a:spcPts val="0"/>
              </a:spcBef>
              <a:spcAft>
                <a:spcPts val="0"/>
              </a:spcAft>
              <a:buSzPts val="1100"/>
              <a:buChar char="○"/>
            </a:pPr>
            <a:r>
              <a:rPr lang="en"/>
              <a:t>Biofilms + fluid behavior limit sterilization</a:t>
            </a:r>
            <a:endParaRPr/>
          </a:p>
          <a:p>
            <a:pPr marL="457200" lvl="0" indent="-311150" algn="l" rtl="0">
              <a:spcBef>
                <a:spcPts val="1000"/>
              </a:spcBef>
              <a:spcAft>
                <a:spcPts val="0"/>
              </a:spcAft>
              <a:buSzPts val="1300"/>
              <a:buChar char="●"/>
            </a:pPr>
            <a:r>
              <a:rPr lang="en" b="1">
                <a:solidFill>
                  <a:srgbClr val="ED4840"/>
                </a:solidFill>
              </a:rPr>
              <a:t>Outer space degrades medications</a:t>
            </a:r>
            <a:r>
              <a:rPr lang="en"/>
              <a:t> (radiation + oxidation), making most </a:t>
            </a:r>
            <a:r>
              <a:rPr lang="en" b="1">
                <a:solidFill>
                  <a:srgbClr val="3B71CA"/>
                </a:solidFill>
              </a:rPr>
              <a:t>↓ potency over time</a:t>
            </a:r>
            <a:r>
              <a:rPr lang="en"/>
              <a:t>; 1 in 12 are not effective</a:t>
            </a:r>
            <a:endParaRPr/>
          </a:p>
        </p:txBody>
      </p:sp>
      <p:sp>
        <p:nvSpPr>
          <p:cNvPr id="2658" name="Google Shape;2658;p185"/>
          <p:cNvSpPr txBox="1"/>
          <p:nvPr/>
        </p:nvSpPr>
        <p:spPr>
          <a:xfrm>
            <a:off x="724950" y="4372551"/>
            <a:ext cx="7697400" cy="4605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1200"/>
              </a:spcAft>
              <a:buNone/>
            </a:pPr>
            <a:r>
              <a:rPr lang="en" sz="1200">
                <a:solidFill>
                  <a:srgbClr val="1A1A1A"/>
                </a:solidFill>
                <a:latin typeface="Open Sans"/>
                <a:ea typeface="Open Sans"/>
                <a:cs typeface="Open Sans"/>
                <a:sym typeface="Open Sans"/>
              </a:rPr>
              <a:t>Slides available on </a:t>
            </a:r>
            <a:r>
              <a:rPr lang="en" sz="1200" u="sng">
                <a:solidFill>
                  <a:srgbClr val="1C3678"/>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hunterratliff1.com/talk/</a:t>
            </a:r>
            <a:r>
              <a:rPr lang="en" sz="1200">
                <a:solidFill>
                  <a:srgbClr val="1A1A1A"/>
                </a:solidFill>
                <a:latin typeface="Open Sans"/>
                <a:ea typeface="Open Sans"/>
                <a:cs typeface="Open Sans"/>
                <a:sym typeface="Open Sans"/>
              </a:rPr>
              <a:t>; Citations available via QR code or via the  “citations” button on the website</a:t>
            </a:r>
            <a:endParaRPr sz="1200">
              <a:solidFill>
                <a:srgbClr val="1A1A1A"/>
              </a:solidFill>
              <a:latin typeface="Open Sans"/>
              <a:ea typeface="Open Sans"/>
              <a:cs typeface="Open Sans"/>
              <a:sym typeface="Open Sans"/>
            </a:endParaRPr>
          </a:p>
        </p:txBody>
      </p:sp>
      <p:pic>
        <p:nvPicPr>
          <p:cNvPr id="2659" name="Google Shape;2659;p185" title="qr-code.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83800" y="102225"/>
            <a:ext cx="1300500" cy="1304975"/>
          </a:xfrm>
          <a:prstGeom prst="rect">
            <a:avLst/>
          </a:prstGeom>
          <a:noFill/>
          <a:ln>
            <a:noFill/>
          </a:ln>
        </p:spPr>
      </p:pic>
      <p:pic>
        <p:nvPicPr>
          <p:cNvPr id="2660" name="Google Shape;2660;p18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63099" y="172424"/>
            <a:ext cx="1717200" cy="1814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56913" y="2350925"/>
            <a:ext cx="3968225" cy="2746900"/>
          </a:xfrm>
          <a:prstGeom prst="rect">
            <a:avLst/>
          </a:prstGeom>
          <a:noFill/>
          <a:ln>
            <a:noFill/>
          </a:ln>
        </p:spPr>
      </p:pic>
      <p:sp>
        <p:nvSpPr>
          <p:cNvPr id="386" name="Google Shape;386;p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Hardware</a:t>
            </a:r>
            <a:endParaRPr/>
          </a:p>
        </p:txBody>
      </p:sp>
      <p:sp>
        <p:nvSpPr>
          <p:cNvPr id="387" name="Google Shape;387;p37"/>
          <p:cNvSpPr txBox="1">
            <a:spLocks noGrp="1"/>
          </p:cNvSpPr>
          <p:nvPr>
            <p:ph type="body" idx="1"/>
          </p:nvPr>
        </p:nvSpPr>
        <p:spPr>
          <a:xfrm>
            <a:off x="729450" y="1393075"/>
            <a:ext cx="4597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0" lvl="0" indent="0" algn="l" rtl="0">
              <a:spcBef>
                <a:spcPts val="1200"/>
              </a:spcBef>
              <a:spcAft>
                <a:spcPts val="1200"/>
              </a:spcAft>
              <a:buNone/>
            </a:pPr>
            <a:endParaRPr/>
          </a:p>
        </p:txBody>
      </p:sp>
      <p:sp>
        <p:nvSpPr>
          <p:cNvPr id="388" name="Google Shape;388;p37"/>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389" name="Google Shape;389;p37"/>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390" name="Google Shape;390;p37"/>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391" name="Google Shape;391;p37"/>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392" name="Google Shape;392;p37"/>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393" name="Google Shape;393;p37"/>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394" name="Google Shape;394;p37"/>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395" name="Google Shape;395;p37"/>
          <p:cNvSpPr/>
          <p:nvPr/>
        </p:nvSpPr>
        <p:spPr>
          <a:xfrm>
            <a:off x="3267901" y="4357150"/>
            <a:ext cx="435300" cy="183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p:txBody>
      </p:sp>
      <p:sp>
        <p:nvSpPr>
          <p:cNvPr id="396" name="Google Shape;396;p37"/>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397" name="Google Shape;397;p37"/>
          <p:cNvCxnSpPr>
            <a:stCxn id="396" idx="1"/>
            <a:endCxn id="388"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398" name="Google Shape;398;p37"/>
          <p:cNvCxnSpPr>
            <a:stCxn id="396" idx="0"/>
            <a:endCxn id="390"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399" name="Google Shape;399;p37"/>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400" name="Google Shape;400;p37"/>
          <p:cNvCxnSpPr>
            <a:stCxn id="399" idx="1"/>
            <a:endCxn id="391"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401" name="Google Shape;401;p37"/>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402" name="Google Shape;402;p37"/>
          <p:cNvCxnSpPr>
            <a:stCxn id="401" idx="0"/>
            <a:endCxn id="394" idx="2"/>
          </p:cNvCxnSpPr>
          <p:nvPr/>
        </p:nvCxnSpPr>
        <p:spPr>
          <a:xfrm rot="-5400000">
            <a:off x="2739300" y="4415775"/>
            <a:ext cx="186600" cy="435300"/>
          </a:xfrm>
          <a:prstGeom prst="curvedConnector3">
            <a:avLst>
              <a:gd name="adj1" fmla="val 49993"/>
            </a:avLst>
          </a:prstGeom>
          <a:noFill/>
          <a:ln w="9525" cap="flat" cmpd="sng">
            <a:solidFill>
              <a:srgbClr val="9E9E9E"/>
            </a:solidFill>
            <a:prstDash val="solid"/>
            <a:round/>
            <a:headEnd type="none" w="med" len="med"/>
            <a:tailEnd type="triangle" w="med" len="med"/>
          </a:ln>
        </p:spPr>
      </p:cxnSp>
      <p:sp>
        <p:nvSpPr>
          <p:cNvPr id="403" name="Google Shape;403;p37"/>
          <p:cNvSpPr/>
          <p:nvPr/>
        </p:nvSpPr>
        <p:spPr>
          <a:xfrm>
            <a:off x="782550" y="1415450"/>
            <a:ext cx="4512300" cy="82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4" name="Google Shape;404;p37"/>
          <p:cNvSpPr txBox="1"/>
          <p:nvPr/>
        </p:nvSpPr>
        <p:spPr>
          <a:xfrm>
            <a:off x="3742250" y="37542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405" name="Google Shape;405;p37"/>
          <p:cNvCxnSpPr>
            <a:stCxn id="404" idx="1"/>
            <a:endCxn id="395" idx="0"/>
          </p:cNvCxnSpPr>
          <p:nvPr/>
        </p:nvCxnSpPr>
        <p:spPr>
          <a:xfrm flipH="1">
            <a:off x="3485450" y="3946675"/>
            <a:ext cx="256800" cy="410400"/>
          </a:xfrm>
          <a:prstGeom prst="curvedConnector2">
            <a:avLst/>
          </a:prstGeom>
          <a:noFill/>
          <a:ln w="9525" cap="flat" cmpd="sng">
            <a:solidFill>
              <a:srgbClr val="9E9E9E"/>
            </a:solidFill>
            <a:prstDash val="solid"/>
            <a:round/>
            <a:headEnd type="none" w="med" len="med"/>
            <a:tailEnd type="triangle" w="med" len="med"/>
          </a:ln>
        </p:spPr>
      </p:cxnSp>
      <p:sp>
        <p:nvSpPr>
          <p:cNvPr id="406" name="Google Shape;406;p37"/>
          <p:cNvSpPr/>
          <p:nvPr/>
        </p:nvSpPr>
        <p:spPr>
          <a:xfrm>
            <a:off x="186525" y="3734600"/>
            <a:ext cx="3081300" cy="622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7" name="Google Shape;407;p37"/>
          <p:cNvSpPr/>
          <p:nvPr/>
        </p:nvSpPr>
        <p:spPr>
          <a:xfrm>
            <a:off x="46950" y="4540125"/>
            <a:ext cx="3221100" cy="55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408" name="Google Shape;408;p37" title="Staph epi graft.gif"/>
          <p:cNvPicPr preferRelativeResize="0"/>
          <p:nvPr/>
        </p:nvPicPr>
        <p:blipFill>
          <a:blip r:embed="rId4">
            <a:alphaModFix/>
          </a:blip>
          <a:stretch>
            <a:fillRect/>
          </a:stretch>
        </p:blipFill>
        <p:spPr>
          <a:xfrm>
            <a:off x="534000" y="1415456"/>
            <a:ext cx="4597200" cy="3447900"/>
          </a:xfrm>
          <a:prstGeom prst="rect">
            <a:avLst/>
          </a:prstGeom>
          <a:noFill/>
          <a:ln>
            <a:noFill/>
          </a:ln>
        </p:spPr>
      </p:pic>
      <p:sp>
        <p:nvSpPr>
          <p:cNvPr id="409" name="Google Shape;409;p37"/>
          <p:cNvSpPr/>
          <p:nvPr/>
        </p:nvSpPr>
        <p:spPr>
          <a:xfrm>
            <a:off x="5435100" y="1393075"/>
            <a:ext cx="3371100" cy="12741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F5AA2"/>
                </a:solidFill>
                <a:latin typeface="Open Sans"/>
                <a:ea typeface="Open Sans"/>
                <a:cs typeface="Open Sans"/>
                <a:sym typeface="Open Sans"/>
              </a:rPr>
              <a:t>CTA A/P with runoff</a:t>
            </a:r>
            <a:r>
              <a:rPr lang="en" sz="1200" b="1">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0" lvl="0" indent="0" algn="l" rtl="0">
              <a:spcBef>
                <a:spcPts val="1000"/>
              </a:spcBef>
              <a:spcAft>
                <a:spcPts val="0"/>
              </a:spcAft>
              <a:buNone/>
            </a:pPr>
            <a:r>
              <a:rPr lang="en" sz="1200" u="sng">
                <a:solidFill>
                  <a:schemeClr val="dk2"/>
                </a:solidFill>
                <a:latin typeface="Bitter"/>
                <a:ea typeface="Bitter"/>
                <a:cs typeface="Bitter"/>
                <a:sym typeface="Bitter"/>
              </a:rPr>
              <a:t>Spleen</a:t>
            </a:r>
            <a:r>
              <a:rPr lang="en" sz="1200">
                <a:solidFill>
                  <a:schemeClr val="dk2"/>
                </a:solidFill>
                <a:latin typeface="Bitter"/>
                <a:ea typeface="Bitter"/>
                <a:cs typeface="Bitter"/>
                <a:sym typeface="Bitter"/>
              </a:rPr>
              <a:t>: evolving </a:t>
            </a:r>
            <a:r>
              <a:rPr lang="en" sz="1200" b="1">
                <a:solidFill>
                  <a:schemeClr val="dk2"/>
                </a:solidFill>
                <a:latin typeface="Bitter"/>
                <a:ea typeface="Bitter"/>
                <a:cs typeface="Bitter"/>
                <a:sym typeface="Bitter"/>
              </a:rPr>
              <a:t>splenic infarct</a:t>
            </a:r>
            <a:endParaRPr sz="1200" b="1">
              <a:solidFill>
                <a:schemeClr val="dk2"/>
              </a:solidFill>
              <a:latin typeface="Bitter"/>
              <a:ea typeface="Bitter"/>
              <a:cs typeface="Bitter"/>
              <a:sym typeface="Bitter"/>
            </a:endParaRPr>
          </a:p>
          <a:p>
            <a:pPr marL="0" lvl="0" indent="0" algn="l" rtl="0">
              <a:spcBef>
                <a:spcPts val="600"/>
              </a:spcBef>
              <a:spcAft>
                <a:spcPts val="0"/>
              </a:spcAft>
              <a:buNone/>
            </a:pPr>
            <a:r>
              <a:rPr lang="en" sz="1200" u="sng">
                <a:solidFill>
                  <a:schemeClr val="dk2"/>
                </a:solidFill>
                <a:latin typeface="Bitter"/>
                <a:ea typeface="Bitter"/>
                <a:cs typeface="Bitter"/>
                <a:sym typeface="Bitter"/>
              </a:rPr>
              <a:t>Kidneys</a:t>
            </a:r>
            <a:r>
              <a:rPr lang="en" sz="1200">
                <a:solidFill>
                  <a:schemeClr val="dk2"/>
                </a:solidFill>
                <a:latin typeface="Bitter"/>
                <a:ea typeface="Bitter"/>
                <a:cs typeface="Bitter"/>
                <a:sym typeface="Bitter"/>
              </a:rPr>
              <a:t>: Right </a:t>
            </a:r>
            <a:r>
              <a:rPr lang="en" sz="1200" b="1">
                <a:solidFill>
                  <a:schemeClr val="dk2"/>
                </a:solidFill>
                <a:latin typeface="Bitter"/>
                <a:ea typeface="Bitter"/>
                <a:cs typeface="Bitter"/>
                <a:sym typeface="Bitter"/>
              </a:rPr>
              <a:t>renal infarct</a:t>
            </a:r>
            <a:endParaRPr sz="1200" b="1">
              <a:solidFill>
                <a:schemeClr val="dk2"/>
              </a:solidFill>
              <a:latin typeface="Bitter"/>
              <a:ea typeface="Bitter"/>
              <a:cs typeface="Bitter"/>
              <a:sym typeface="Bitter"/>
            </a:endParaRPr>
          </a:p>
          <a:p>
            <a:pPr marL="0" lvl="0" indent="0" algn="l" rtl="0">
              <a:spcBef>
                <a:spcPts val="600"/>
              </a:spcBef>
              <a:spcAft>
                <a:spcPts val="0"/>
              </a:spcAft>
              <a:buNone/>
            </a:pPr>
            <a:r>
              <a:rPr lang="en" sz="1200" u="sng">
                <a:solidFill>
                  <a:schemeClr val="dk2"/>
                </a:solidFill>
                <a:latin typeface="Bitter"/>
                <a:ea typeface="Bitter"/>
                <a:cs typeface="Bitter"/>
                <a:sym typeface="Bitter"/>
              </a:rPr>
              <a:t>Bones</a:t>
            </a:r>
            <a:r>
              <a:rPr lang="en" sz="1200">
                <a:solidFill>
                  <a:schemeClr val="dk2"/>
                </a:solidFill>
                <a:latin typeface="Bitter"/>
                <a:ea typeface="Bitter"/>
                <a:cs typeface="Bitter"/>
                <a:sym typeface="Bitter"/>
              </a:rPr>
              <a:t>: L4-L5 </a:t>
            </a:r>
            <a:r>
              <a:rPr lang="en" sz="1200" b="1">
                <a:solidFill>
                  <a:srgbClr val="DF382C"/>
                </a:solidFill>
                <a:latin typeface="Bitter"/>
                <a:ea typeface="Bitter"/>
                <a:cs typeface="Bitter"/>
                <a:sym typeface="Bitter"/>
              </a:rPr>
              <a:t>posterior spinal fusion</a:t>
            </a:r>
            <a:endParaRPr sz="1200" u="sng">
              <a:solidFill>
                <a:schemeClr val="dk2"/>
              </a:solidFill>
              <a:highlight>
                <a:srgbClr val="FFFF00"/>
              </a:highlight>
              <a:latin typeface="Bitter"/>
              <a:ea typeface="Bitter"/>
              <a:cs typeface="Bitter"/>
              <a:sym typeface="Bitter"/>
            </a:endParaRPr>
          </a:p>
          <a:p>
            <a:pPr marL="0" lvl="0" indent="0" algn="l" rtl="0">
              <a:spcBef>
                <a:spcPts val="600"/>
              </a:spcBef>
              <a:spcAft>
                <a:spcPts val="0"/>
              </a:spcAft>
              <a:buNone/>
            </a:pPr>
            <a:endParaRPr sz="1200">
              <a:solidFill>
                <a:schemeClr val="dk2"/>
              </a:solidFill>
              <a:latin typeface="Bitter"/>
              <a:ea typeface="Bitter"/>
              <a:cs typeface="Bitter"/>
              <a:sym typeface="Bitt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8"/>
          <p:cNvPicPr preferRelativeResize="0"/>
          <p:nvPr/>
        </p:nvPicPr>
        <p:blipFill>
          <a:blip r:embed="rId3">
            <a:alphaModFix/>
          </a:blip>
          <a:stretch>
            <a:fillRect/>
          </a:stretch>
        </p:blipFill>
        <p:spPr>
          <a:xfrm>
            <a:off x="155100" y="1576500"/>
            <a:ext cx="3817375" cy="3325350"/>
          </a:xfrm>
          <a:prstGeom prst="rect">
            <a:avLst/>
          </a:prstGeom>
          <a:noFill/>
          <a:ln>
            <a:noFill/>
          </a:ln>
        </p:spPr>
      </p:pic>
      <p:sp>
        <p:nvSpPr>
          <p:cNvPr id="415" name="Google Shape;415;p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Hardware</a:t>
            </a:r>
            <a:endParaRPr/>
          </a:p>
          <a:p>
            <a:pPr marL="0" lvl="0" indent="0" algn="l" rtl="0">
              <a:spcBef>
                <a:spcPts val="0"/>
              </a:spcBef>
              <a:spcAft>
                <a:spcPts val="0"/>
              </a:spcAft>
              <a:buNone/>
            </a:pPr>
            <a:endParaRPr/>
          </a:p>
        </p:txBody>
      </p:sp>
      <p:pic>
        <p:nvPicPr>
          <p:cNvPr id="416" name="Google Shape;416;p38"/>
          <p:cNvPicPr preferRelativeResize="0"/>
          <p:nvPr/>
        </p:nvPicPr>
        <p:blipFill>
          <a:blip r:embed="rId4">
            <a:alphaModFix/>
          </a:blip>
          <a:stretch>
            <a:fillRect/>
          </a:stretch>
        </p:blipFill>
        <p:spPr>
          <a:xfrm>
            <a:off x="3734638" y="514350"/>
            <a:ext cx="5305425" cy="4419600"/>
          </a:xfrm>
          <a:prstGeom prst="rect">
            <a:avLst/>
          </a:prstGeom>
          <a:noFill/>
          <a:ln>
            <a:noFill/>
          </a:ln>
        </p:spPr>
      </p:pic>
      <p:sp>
        <p:nvSpPr>
          <p:cNvPr id="417" name="Google Shape;417;p38"/>
          <p:cNvSpPr/>
          <p:nvPr/>
        </p:nvSpPr>
        <p:spPr>
          <a:xfrm>
            <a:off x="2245750" y="1934775"/>
            <a:ext cx="1488900" cy="5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Graft</a:t>
            </a:r>
            <a:endParaRPr>
              <a:latin typeface="Open Sans"/>
              <a:ea typeface="Open Sans"/>
              <a:cs typeface="Open Sans"/>
              <a:sym typeface="Open Sans"/>
            </a:endParaRPr>
          </a:p>
        </p:txBody>
      </p:sp>
      <p:sp>
        <p:nvSpPr>
          <p:cNvPr id="418" name="Google Shape;418;p38"/>
          <p:cNvSpPr/>
          <p:nvPr/>
        </p:nvSpPr>
        <p:spPr>
          <a:xfrm>
            <a:off x="2891800" y="3118975"/>
            <a:ext cx="1488900" cy="5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Aneurysm</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sac</a:t>
            </a:r>
            <a:endParaRPr>
              <a:latin typeface="Open Sans"/>
              <a:ea typeface="Open Sans"/>
              <a:cs typeface="Open Sans"/>
              <a:sym typeface="Open Sans"/>
            </a:endParaRPr>
          </a:p>
        </p:txBody>
      </p:sp>
      <p:sp>
        <p:nvSpPr>
          <p:cNvPr id="419" name="Google Shape;419;p38"/>
          <p:cNvSpPr/>
          <p:nvPr/>
        </p:nvSpPr>
        <p:spPr>
          <a:xfrm>
            <a:off x="2637025" y="3934375"/>
            <a:ext cx="1488900" cy="5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L4/L5 </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hardware</a:t>
            </a:r>
            <a:endParaRPr>
              <a:latin typeface="Open Sans"/>
              <a:ea typeface="Open Sans"/>
              <a:cs typeface="Open Sans"/>
              <a:sym typeface="Open Sans"/>
            </a:endParaRPr>
          </a:p>
        </p:txBody>
      </p:sp>
      <p:cxnSp>
        <p:nvCxnSpPr>
          <p:cNvPr id="420" name="Google Shape;420;p38"/>
          <p:cNvCxnSpPr/>
          <p:nvPr/>
        </p:nvCxnSpPr>
        <p:spPr>
          <a:xfrm rot="10800000" flipH="1">
            <a:off x="4299525" y="3893375"/>
            <a:ext cx="2619600" cy="350400"/>
          </a:xfrm>
          <a:prstGeom prst="straightConnector1">
            <a:avLst/>
          </a:prstGeom>
          <a:noFill/>
          <a:ln w="19050" cap="flat" cmpd="sng">
            <a:solidFill>
              <a:srgbClr val="14A44D"/>
            </a:solidFill>
            <a:prstDash val="solid"/>
            <a:round/>
            <a:headEnd type="none" w="med" len="med"/>
            <a:tailEnd type="triangle" w="med" len="med"/>
          </a:ln>
        </p:spPr>
      </p:cxnSp>
      <p:cxnSp>
        <p:nvCxnSpPr>
          <p:cNvPr id="421" name="Google Shape;421;p38"/>
          <p:cNvCxnSpPr/>
          <p:nvPr/>
        </p:nvCxnSpPr>
        <p:spPr>
          <a:xfrm>
            <a:off x="4443975" y="3337225"/>
            <a:ext cx="882600" cy="46800"/>
          </a:xfrm>
          <a:prstGeom prst="straightConnector1">
            <a:avLst/>
          </a:prstGeom>
          <a:noFill/>
          <a:ln w="19050" cap="flat" cmpd="sng">
            <a:solidFill>
              <a:srgbClr val="14A44D"/>
            </a:solidFill>
            <a:prstDash val="solid"/>
            <a:round/>
            <a:headEnd type="none" w="med" len="med"/>
            <a:tailEnd type="triangle" w="med" len="med"/>
          </a:ln>
        </p:spPr>
      </p:cxnSp>
      <p:cxnSp>
        <p:nvCxnSpPr>
          <p:cNvPr id="422" name="Google Shape;422;p38"/>
          <p:cNvCxnSpPr/>
          <p:nvPr/>
        </p:nvCxnSpPr>
        <p:spPr>
          <a:xfrm rot="10800000" flipH="1">
            <a:off x="3816075" y="1106713"/>
            <a:ext cx="2259000" cy="1013400"/>
          </a:xfrm>
          <a:prstGeom prst="straightConnector1">
            <a:avLst/>
          </a:prstGeom>
          <a:noFill/>
          <a:ln w="19050" cap="flat" cmpd="sng">
            <a:solidFill>
              <a:srgbClr val="14A44D"/>
            </a:solidFill>
            <a:prstDash val="solid"/>
            <a:round/>
            <a:headEnd type="none" w="med" len="med"/>
            <a:tailEnd type="triangle" w="med" len="med"/>
          </a:ln>
        </p:spPr>
      </p:cxnSp>
      <p:cxnSp>
        <p:nvCxnSpPr>
          <p:cNvPr id="423" name="Google Shape;423;p38"/>
          <p:cNvCxnSpPr/>
          <p:nvPr/>
        </p:nvCxnSpPr>
        <p:spPr>
          <a:xfrm>
            <a:off x="3816075" y="2229238"/>
            <a:ext cx="2346600" cy="318600"/>
          </a:xfrm>
          <a:prstGeom prst="straightConnector1">
            <a:avLst/>
          </a:prstGeom>
          <a:noFill/>
          <a:ln w="19050" cap="flat" cmpd="sng">
            <a:solidFill>
              <a:srgbClr val="14A44D"/>
            </a:solidFill>
            <a:prstDash val="solid"/>
            <a:round/>
            <a:headEnd type="none" w="med" len="med"/>
            <a:tailEnd type="triangle" w="med" len="med"/>
          </a:ln>
        </p:spPr>
      </p:cxnSp>
      <p:cxnSp>
        <p:nvCxnSpPr>
          <p:cNvPr id="424" name="Google Shape;424;p38"/>
          <p:cNvCxnSpPr/>
          <p:nvPr/>
        </p:nvCxnSpPr>
        <p:spPr>
          <a:xfrm>
            <a:off x="3816075" y="2380738"/>
            <a:ext cx="1900800" cy="350400"/>
          </a:xfrm>
          <a:prstGeom prst="straightConnector1">
            <a:avLst/>
          </a:prstGeom>
          <a:noFill/>
          <a:ln w="19050" cap="flat" cmpd="sng">
            <a:solidFill>
              <a:srgbClr val="14A44D"/>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Hardware</a:t>
            </a:r>
            <a:endParaRPr/>
          </a:p>
        </p:txBody>
      </p:sp>
      <p:sp>
        <p:nvSpPr>
          <p:cNvPr id="430" name="Google Shape;430;p39"/>
          <p:cNvSpPr txBox="1">
            <a:spLocks noGrp="1"/>
          </p:cNvSpPr>
          <p:nvPr>
            <p:ph type="body" idx="1"/>
          </p:nvPr>
        </p:nvSpPr>
        <p:spPr>
          <a:xfrm>
            <a:off x="729450" y="1393075"/>
            <a:ext cx="4597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0" lvl="0" indent="0" algn="l" rtl="0">
              <a:spcBef>
                <a:spcPts val="1200"/>
              </a:spcBef>
              <a:spcAft>
                <a:spcPts val="1200"/>
              </a:spcAft>
              <a:buNone/>
            </a:pPr>
            <a:endParaRPr/>
          </a:p>
        </p:txBody>
      </p:sp>
      <p:sp>
        <p:nvSpPr>
          <p:cNvPr id="431" name="Google Shape;431;p39"/>
          <p:cNvSpPr/>
          <p:nvPr/>
        </p:nvSpPr>
        <p:spPr>
          <a:xfrm>
            <a:off x="5435100" y="1393075"/>
            <a:ext cx="3371100" cy="30498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F5AA2"/>
                </a:solidFill>
                <a:latin typeface="Open Sans"/>
                <a:ea typeface="Open Sans"/>
                <a:cs typeface="Open Sans"/>
                <a:sym typeface="Open Sans"/>
              </a:rPr>
              <a:t>CTA A/P with runoff</a:t>
            </a:r>
            <a:r>
              <a:rPr lang="en" sz="1200" b="1">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0" lvl="0" indent="0" algn="l" rtl="0">
              <a:spcBef>
                <a:spcPts val="1000"/>
              </a:spcBef>
              <a:spcAft>
                <a:spcPts val="0"/>
              </a:spcAft>
              <a:buNone/>
            </a:pPr>
            <a:r>
              <a:rPr lang="en" sz="1200" u="sng">
                <a:solidFill>
                  <a:srgbClr val="9E9E9E"/>
                </a:solidFill>
                <a:latin typeface="Bitter"/>
                <a:ea typeface="Bitter"/>
                <a:cs typeface="Bitter"/>
                <a:sym typeface="Bitter"/>
              </a:rPr>
              <a:t>Indication:</a:t>
            </a:r>
            <a:r>
              <a:rPr lang="en" sz="1200">
                <a:solidFill>
                  <a:srgbClr val="9E9E9E"/>
                </a:solidFill>
                <a:latin typeface="Bitter"/>
                <a:ea typeface="Bitter"/>
                <a:cs typeface="Bitter"/>
                <a:sym typeface="Bitter"/>
              </a:rPr>
              <a:t> Hx EVAR, preoperative exam</a:t>
            </a:r>
            <a:endParaRPr sz="1200">
              <a:solidFill>
                <a:srgbClr val="9E9E9E"/>
              </a:solidFill>
              <a:latin typeface="Bitter"/>
              <a:ea typeface="Bitter"/>
              <a:cs typeface="Bitter"/>
              <a:sym typeface="Bitter"/>
            </a:endParaRPr>
          </a:p>
          <a:p>
            <a:pPr marL="0" lvl="0" indent="0" algn="l" rtl="0">
              <a:spcBef>
                <a:spcPts val="600"/>
              </a:spcBef>
              <a:spcAft>
                <a:spcPts val="0"/>
              </a:spcAft>
              <a:buNone/>
            </a:pPr>
            <a:r>
              <a:rPr lang="en" sz="1200" u="sng">
                <a:solidFill>
                  <a:srgbClr val="9E9E9E"/>
                </a:solidFill>
                <a:latin typeface="Bitter"/>
                <a:ea typeface="Bitter"/>
                <a:cs typeface="Bitter"/>
                <a:sym typeface="Bitter"/>
              </a:rPr>
              <a:t>Aortoiliac</a:t>
            </a:r>
            <a:r>
              <a:rPr lang="en" sz="1200">
                <a:solidFill>
                  <a:srgbClr val="9E9E9E"/>
                </a:solidFill>
                <a:latin typeface="Bitter"/>
                <a:ea typeface="Bitter"/>
                <a:cs typeface="Bitter"/>
                <a:sym typeface="Bitter"/>
              </a:rPr>
              <a:t>: Postsurgical changes from EVAR for infrarenal abdominal aortic aneurysm. Aneurysm sac at iliac bifurcation measures 5.7 cm,</a:t>
            </a:r>
            <a:r>
              <a:rPr lang="en" sz="1200">
                <a:solidFill>
                  <a:schemeClr val="dk2"/>
                </a:solidFill>
                <a:latin typeface="Bitter"/>
                <a:ea typeface="Bitter"/>
                <a:cs typeface="Bitter"/>
                <a:sym typeface="Bitter"/>
              </a:rPr>
              <a:t> </a:t>
            </a:r>
            <a:r>
              <a:rPr lang="en" sz="1200" b="1">
                <a:solidFill>
                  <a:srgbClr val="DF382C"/>
                </a:solidFill>
                <a:latin typeface="Bitter"/>
                <a:ea typeface="Bitter"/>
                <a:cs typeface="Bitter"/>
                <a:sym typeface="Bitter"/>
              </a:rPr>
              <a:t>unchanged from [prior scans]</a:t>
            </a:r>
            <a:r>
              <a:rPr lang="en" sz="1200">
                <a:solidFill>
                  <a:schemeClr val="dk2"/>
                </a:solidFill>
                <a:latin typeface="Bitter"/>
                <a:ea typeface="Bitter"/>
                <a:cs typeface="Bitter"/>
                <a:sym typeface="Bitter"/>
              </a:rPr>
              <a:t>.</a:t>
            </a:r>
            <a:endParaRPr sz="1200">
              <a:solidFill>
                <a:schemeClr val="dk2"/>
              </a:solidFill>
              <a:latin typeface="Bitter"/>
              <a:ea typeface="Bitter"/>
              <a:cs typeface="Bitter"/>
              <a:sym typeface="Bitter"/>
            </a:endParaRPr>
          </a:p>
          <a:p>
            <a:pPr marL="0" lvl="0" indent="0" algn="l" rtl="0">
              <a:spcBef>
                <a:spcPts val="600"/>
              </a:spcBef>
              <a:spcAft>
                <a:spcPts val="0"/>
              </a:spcAft>
              <a:buNone/>
            </a:pPr>
            <a:r>
              <a:rPr lang="en" sz="1200" u="sng">
                <a:solidFill>
                  <a:srgbClr val="9E9E9E"/>
                </a:solidFill>
                <a:latin typeface="Bitter"/>
                <a:ea typeface="Bitter"/>
                <a:cs typeface="Bitter"/>
                <a:sym typeface="Bitter"/>
              </a:rPr>
              <a:t>Spleen</a:t>
            </a:r>
            <a:r>
              <a:rPr lang="en" sz="1200">
                <a:solidFill>
                  <a:srgbClr val="9E9E9E"/>
                </a:solidFill>
                <a:latin typeface="Bitter"/>
                <a:ea typeface="Bitter"/>
                <a:cs typeface="Bitter"/>
                <a:sym typeface="Bitter"/>
              </a:rPr>
              <a:t>: evolving </a:t>
            </a:r>
            <a:r>
              <a:rPr lang="en" sz="1200" b="1">
                <a:solidFill>
                  <a:srgbClr val="9E9E9E"/>
                </a:solidFill>
                <a:latin typeface="Bitter"/>
                <a:ea typeface="Bitter"/>
                <a:cs typeface="Bitter"/>
                <a:sym typeface="Bitter"/>
              </a:rPr>
              <a:t>splenic infarct</a:t>
            </a:r>
            <a:endParaRPr sz="1200" b="1">
              <a:solidFill>
                <a:srgbClr val="9E9E9E"/>
              </a:solidFill>
              <a:latin typeface="Bitter"/>
              <a:ea typeface="Bitter"/>
              <a:cs typeface="Bitter"/>
              <a:sym typeface="Bitter"/>
            </a:endParaRPr>
          </a:p>
          <a:p>
            <a:pPr marL="0" lvl="0" indent="0" algn="l" rtl="0">
              <a:spcBef>
                <a:spcPts val="600"/>
              </a:spcBef>
              <a:spcAft>
                <a:spcPts val="0"/>
              </a:spcAft>
              <a:buNone/>
            </a:pPr>
            <a:r>
              <a:rPr lang="en" sz="1200" u="sng">
                <a:solidFill>
                  <a:srgbClr val="9E9E9E"/>
                </a:solidFill>
                <a:latin typeface="Bitter"/>
                <a:ea typeface="Bitter"/>
                <a:cs typeface="Bitter"/>
                <a:sym typeface="Bitter"/>
              </a:rPr>
              <a:t>Kidneys</a:t>
            </a:r>
            <a:r>
              <a:rPr lang="en" sz="1200">
                <a:solidFill>
                  <a:srgbClr val="9E9E9E"/>
                </a:solidFill>
                <a:latin typeface="Bitter"/>
                <a:ea typeface="Bitter"/>
                <a:cs typeface="Bitter"/>
                <a:sym typeface="Bitter"/>
              </a:rPr>
              <a:t>: Right </a:t>
            </a:r>
            <a:r>
              <a:rPr lang="en" sz="1200" b="1">
                <a:solidFill>
                  <a:srgbClr val="9E9E9E"/>
                </a:solidFill>
                <a:latin typeface="Bitter"/>
                <a:ea typeface="Bitter"/>
                <a:cs typeface="Bitter"/>
                <a:sym typeface="Bitter"/>
              </a:rPr>
              <a:t>renal infarct</a:t>
            </a:r>
            <a:endParaRPr sz="1200" b="1">
              <a:solidFill>
                <a:srgbClr val="9E9E9E"/>
              </a:solidFill>
              <a:latin typeface="Bitter"/>
              <a:ea typeface="Bitter"/>
              <a:cs typeface="Bitter"/>
              <a:sym typeface="Bitter"/>
            </a:endParaRPr>
          </a:p>
          <a:p>
            <a:pPr marL="0" lvl="0" indent="0" algn="l" rtl="0">
              <a:spcBef>
                <a:spcPts val="600"/>
              </a:spcBef>
              <a:spcAft>
                <a:spcPts val="0"/>
              </a:spcAft>
              <a:buNone/>
            </a:pPr>
            <a:r>
              <a:rPr lang="en" sz="1200" u="sng">
                <a:solidFill>
                  <a:srgbClr val="9E9E9E"/>
                </a:solidFill>
                <a:latin typeface="Bitter"/>
                <a:ea typeface="Bitter"/>
                <a:cs typeface="Bitter"/>
                <a:sym typeface="Bitter"/>
              </a:rPr>
              <a:t>Bones</a:t>
            </a:r>
            <a:r>
              <a:rPr lang="en" sz="1200">
                <a:solidFill>
                  <a:srgbClr val="9E9E9E"/>
                </a:solidFill>
                <a:latin typeface="Bitter"/>
                <a:ea typeface="Bitter"/>
                <a:cs typeface="Bitter"/>
                <a:sym typeface="Bitter"/>
              </a:rPr>
              <a:t>: L4-L5 </a:t>
            </a:r>
            <a:r>
              <a:rPr lang="en" sz="1200" b="1">
                <a:solidFill>
                  <a:srgbClr val="9E9E9E"/>
                </a:solidFill>
                <a:latin typeface="Bitter"/>
                <a:ea typeface="Bitter"/>
                <a:cs typeface="Bitter"/>
                <a:sym typeface="Bitter"/>
              </a:rPr>
              <a:t>posterior spinal fusion</a:t>
            </a:r>
            <a:endParaRPr sz="1200" b="1">
              <a:solidFill>
                <a:srgbClr val="9E9E9E"/>
              </a:solidFill>
              <a:latin typeface="Bitter"/>
              <a:ea typeface="Bitter"/>
              <a:cs typeface="Bitter"/>
              <a:sym typeface="Bitter"/>
            </a:endParaRPr>
          </a:p>
          <a:p>
            <a:pPr marL="0" lvl="0" indent="0" algn="l" rtl="0">
              <a:spcBef>
                <a:spcPts val="1200"/>
              </a:spcBef>
              <a:spcAft>
                <a:spcPts val="0"/>
              </a:spcAft>
              <a:buNone/>
            </a:pPr>
            <a:r>
              <a:rPr lang="en" sz="1200" b="1">
                <a:solidFill>
                  <a:srgbClr val="2F5AA2"/>
                </a:solidFill>
                <a:latin typeface="Bitter"/>
                <a:ea typeface="Bitter"/>
                <a:cs typeface="Bitter"/>
                <a:sym typeface="Bitter"/>
              </a:rPr>
              <a:t>IMPRESSION</a:t>
            </a:r>
            <a:r>
              <a:rPr lang="en" sz="1200">
                <a:solidFill>
                  <a:schemeClr val="dk2"/>
                </a:solidFill>
                <a:latin typeface="Bitter"/>
                <a:ea typeface="Bitter"/>
                <a:cs typeface="Bitter"/>
                <a:sym typeface="Bitter"/>
              </a:rPr>
              <a:t>: </a:t>
            </a:r>
            <a:r>
              <a:rPr lang="en" sz="1200" b="1">
                <a:solidFill>
                  <a:srgbClr val="DF382C"/>
                </a:solidFill>
                <a:latin typeface="Bitter"/>
                <a:ea typeface="Bitter"/>
                <a:cs typeface="Bitter"/>
                <a:sym typeface="Bitter"/>
              </a:rPr>
              <a:t>stable size</a:t>
            </a:r>
            <a:r>
              <a:rPr lang="en" sz="1200">
                <a:solidFill>
                  <a:schemeClr val="dk2"/>
                </a:solidFill>
                <a:latin typeface="Bitter"/>
                <a:ea typeface="Bitter"/>
                <a:cs typeface="Bitter"/>
                <a:sym typeface="Bitter"/>
              </a:rPr>
              <a:t> of infrarenal abdominal aortic aneurysm sac. Evolving splenic and renal infarcts</a:t>
            </a:r>
            <a:endParaRPr sz="1200">
              <a:solidFill>
                <a:schemeClr val="dk2"/>
              </a:solidFill>
              <a:latin typeface="Bitter"/>
              <a:ea typeface="Bitter"/>
              <a:cs typeface="Bitter"/>
              <a:sym typeface="Bitter"/>
            </a:endParaRPr>
          </a:p>
          <a:p>
            <a:pPr marL="0" lvl="0" indent="0" algn="l" rtl="0">
              <a:spcBef>
                <a:spcPts val="600"/>
              </a:spcBef>
              <a:spcAft>
                <a:spcPts val="0"/>
              </a:spcAft>
              <a:buNone/>
            </a:pPr>
            <a:endParaRPr sz="1200">
              <a:solidFill>
                <a:schemeClr val="dk2"/>
              </a:solidFill>
              <a:latin typeface="Bitter"/>
              <a:ea typeface="Bitter"/>
              <a:cs typeface="Bitter"/>
              <a:sym typeface="Bitter"/>
            </a:endParaRPr>
          </a:p>
        </p:txBody>
      </p:sp>
      <p:sp>
        <p:nvSpPr>
          <p:cNvPr id="432" name="Google Shape;432;p39"/>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433" name="Google Shape;433;p39"/>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434" name="Google Shape;434;p39"/>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435" name="Google Shape;435;p39"/>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436" name="Google Shape;436;p39"/>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437" name="Google Shape;437;p39"/>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438" name="Google Shape;438;p39"/>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439" name="Google Shape;439;p39"/>
          <p:cNvSpPr/>
          <p:nvPr/>
        </p:nvSpPr>
        <p:spPr>
          <a:xfrm>
            <a:off x="3267901" y="4357150"/>
            <a:ext cx="435300" cy="183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p:txBody>
      </p:sp>
      <p:sp>
        <p:nvSpPr>
          <p:cNvPr id="440" name="Google Shape;440;p39"/>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441" name="Google Shape;441;p39"/>
          <p:cNvCxnSpPr>
            <a:stCxn id="440" idx="1"/>
            <a:endCxn id="432"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442" name="Google Shape;442;p39"/>
          <p:cNvCxnSpPr>
            <a:stCxn id="440" idx="0"/>
            <a:endCxn id="434"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443" name="Google Shape;443;p39"/>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444" name="Google Shape;444;p39"/>
          <p:cNvCxnSpPr>
            <a:stCxn id="443" idx="1"/>
            <a:endCxn id="435"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445" name="Google Shape;445;p39"/>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446" name="Google Shape;446;p39"/>
          <p:cNvCxnSpPr>
            <a:stCxn id="445" idx="0"/>
            <a:endCxn id="438" idx="2"/>
          </p:cNvCxnSpPr>
          <p:nvPr/>
        </p:nvCxnSpPr>
        <p:spPr>
          <a:xfrm rot="-5400000">
            <a:off x="2739300" y="4415775"/>
            <a:ext cx="186600" cy="435300"/>
          </a:xfrm>
          <a:prstGeom prst="curvedConnector3">
            <a:avLst>
              <a:gd name="adj1" fmla="val 49993"/>
            </a:avLst>
          </a:prstGeom>
          <a:noFill/>
          <a:ln w="9525" cap="flat" cmpd="sng">
            <a:solidFill>
              <a:srgbClr val="9E9E9E"/>
            </a:solidFill>
            <a:prstDash val="solid"/>
            <a:round/>
            <a:headEnd type="none" w="med" len="med"/>
            <a:tailEnd type="triangle" w="med" len="med"/>
          </a:ln>
        </p:spPr>
      </p:cxnSp>
      <p:sp>
        <p:nvSpPr>
          <p:cNvPr id="447" name="Google Shape;447;p39"/>
          <p:cNvSpPr/>
          <p:nvPr/>
        </p:nvSpPr>
        <p:spPr>
          <a:xfrm>
            <a:off x="782550" y="1415450"/>
            <a:ext cx="4512300" cy="82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48" name="Google Shape;448;p39"/>
          <p:cNvSpPr txBox="1"/>
          <p:nvPr/>
        </p:nvSpPr>
        <p:spPr>
          <a:xfrm>
            <a:off x="3742250" y="37542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449" name="Google Shape;449;p39"/>
          <p:cNvCxnSpPr>
            <a:stCxn id="448" idx="1"/>
            <a:endCxn id="439" idx="0"/>
          </p:cNvCxnSpPr>
          <p:nvPr/>
        </p:nvCxnSpPr>
        <p:spPr>
          <a:xfrm flipH="1">
            <a:off x="3485450" y="3946675"/>
            <a:ext cx="256800" cy="410400"/>
          </a:xfrm>
          <a:prstGeom prst="curvedConnector2">
            <a:avLst/>
          </a:prstGeom>
          <a:noFill/>
          <a:ln w="9525" cap="flat" cmpd="sng">
            <a:solidFill>
              <a:srgbClr val="9E9E9E"/>
            </a:solidFill>
            <a:prstDash val="solid"/>
            <a:round/>
            <a:headEnd type="none" w="med" len="med"/>
            <a:tailEnd type="triangle" w="med" len="med"/>
          </a:ln>
        </p:spPr>
      </p:cxnSp>
      <p:sp>
        <p:nvSpPr>
          <p:cNvPr id="450" name="Google Shape;450;p39"/>
          <p:cNvSpPr/>
          <p:nvPr/>
        </p:nvSpPr>
        <p:spPr>
          <a:xfrm>
            <a:off x="186525" y="3734600"/>
            <a:ext cx="3081300" cy="622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51" name="Google Shape;451;p39"/>
          <p:cNvSpPr/>
          <p:nvPr/>
        </p:nvSpPr>
        <p:spPr>
          <a:xfrm>
            <a:off x="46950" y="4540125"/>
            <a:ext cx="3221100" cy="55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452" name="Google Shape;452;p39" title="Staph epi graft.gif"/>
          <p:cNvPicPr preferRelativeResize="0"/>
          <p:nvPr/>
        </p:nvPicPr>
        <p:blipFill>
          <a:blip r:embed="rId3">
            <a:alphaModFix/>
          </a:blip>
          <a:stretch>
            <a:fillRect/>
          </a:stretch>
        </p:blipFill>
        <p:spPr>
          <a:xfrm>
            <a:off x="534000" y="1415456"/>
            <a:ext cx="4597200" cy="344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Shortcuts</a:t>
            </a:r>
            <a:endParaRPr/>
          </a:p>
        </p:txBody>
      </p:sp>
      <p:sp>
        <p:nvSpPr>
          <p:cNvPr id="129" name="Google Shape;129;p22"/>
          <p:cNvSpPr txBox="1">
            <a:spLocks noGrp="1"/>
          </p:cNvSpPr>
          <p:nvPr>
            <p:ph type="body" idx="1"/>
          </p:nvPr>
        </p:nvSpPr>
        <p:spPr>
          <a:xfrm>
            <a:off x="729325" y="1393075"/>
            <a:ext cx="4457100" cy="268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hlink"/>
                </a:solidFill>
                <a:uFill>
                  <a:noFill/>
                </a:uFill>
                <a:hlinkClick r:id="rId3" action="ppaction://hlinksldjump"/>
              </a:rPr>
              <a:t>Part A</a:t>
            </a:r>
            <a:r>
              <a:rPr lang="en"/>
              <a:t>: (inpatient)</a:t>
            </a:r>
            <a:endParaRPr/>
          </a:p>
          <a:p>
            <a:pPr marL="0" lvl="0" indent="0" algn="l" rtl="0">
              <a:spcBef>
                <a:spcPts val="0"/>
              </a:spcBef>
              <a:spcAft>
                <a:spcPts val="0"/>
              </a:spcAft>
              <a:buNone/>
            </a:pPr>
            <a:r>
              <a:rPr lang="en" u="sng">
                <a:solidFill>
                  <a:schemeClr val="hlink"/>
                </a:solidFill>
                <a:hlinkClick r:id="rId4" action="ppaction://hlinksldjump"/>
              </a:rPr>
              <a:t>MARS #1</a:t>
            </a:r>
            <a:r>
              <a:rPr lang="en"/>
              <a:t>: </a:t>
            </a:r>
            <a:r>
              <a:rPr lang="en">
                <a:solidFill>
                  <a:schemeClr val="hlink"/>
                </a:solidFill>
                <a:uFill>
                  <a:noFill/>
                </a:uFill>
                <a:hlinkClick r:id="rId5" action="ppaction://hlinksldjump"/>
              </a:rPr>
              <a:t>immunocompromise</a:t>
            </a:r>
            <a:r>
              <a:rPr lang="en"/>
              <a:t>  |  </a:t>
            </a:r>
            <a:r>
              <a:rPr lang="en">
                <a:solidFill>
                  <a:schemeClr val="hlink"/>
                </a:solidFill>
                <a:uFill>
                  <a:noFill/>
                </a:uFill>
                <a:hlinkClick r:id="rId6" action="ppaction://hlinksldjump"/>
              </a:rPr>
              <a:t>GI microbiome</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chemeClr val="hlink"/>
                </a:solidFill>
                <a:uFill>
                  <a:noFill/>
                </a:uFill>
                <a:hlinkClick r:id="rId7" action="ppaction://hlinksldjump"/>
              </a:rPr>
              <a:t>Part B</a:t>
            </a:r>
            <a:r>
              <a:rPr lang="en"/>
              <a:t> (outpatient): </a:t>
            </a:r>
            <a:r>
              <a:rPr lang="en">
                <a:solidFill>
                  <a:schemeClr val="hlink"/>
                </a:solidFill>
                <a:uFill>
                  <a:noFill/>
                </a:uFill>
                <a:hlinkClick r:id="rId8" action="ppaction://hlinksldjump"/>
              </a:rPr>
              <a:t>Clinic time</a:t>
            </a:r>
            <a:r>
              <a:rPr lang="en"/>
              <a:t>  |  </a:t>
            </a:r>
            <a:r>
              <a:rPr lang="en">
                <a:solidFill>
                  <a:schemeClr val="hlink"/>
                </a:solidFill>
                <a:uFill>
                  <a:noFill/>
                </a:uFill>
                <a:hlinkClick r:id="rId9" action="ppaction://hlinksldjump"/>
              </a:rPr>
              <a:t>rash</a:t>
            </a:r>
            <a:r>
              <a:rPr lang="en"/>
              <a:t>  |  </a:t>
            </a:r>
            <a:r>
              <a:rPr lang="en">
                <a:solidFill>
                  <a:schemeClr val="hlink"/>
                </a:solidFill>
                <a:uFill>
                  <a:noFill/>
                </a:uFill>
                <a:hlinkClick r:id="rId10" action="ppaction://hlinksldjump"/>
              </a:rPr>
              <a:t>eos timeline</a:t>
            </a:r>
            <a:endParaRPr/>
          </a:p>
          <a:p>
            <a:pPr marL="0" lvl="0" indent="0" algn="l" rtl="0">
              <a:spcBef>
                <a:spcPts val="0"/>
              </a:spcBef>
              <a:spcAft>
                <a:spcPts val="0"/>
              </a:spcAft>
              <a:buNone/>
            </a:pPr>
            <a:r>
              <a:rPr lang="en" u="sng">
                <a:solidFill>
                  <a:schemeClr val="hlink"/>
                </a:solidFill>
                <a:hlinkClick r:id="rId11" action="ppaction://hlinksldjump"/>
              </a:rPr>
              <a:t>MARS #2</a:t>
            </a:r>
            <a:r>
              <a:rPr lang="en"/>
              <a:t>: </a:t>
            </a:r>
            <a:r>
              <a:rPr lang="en">
                <a:solidFill>
                  <a:schemeClr val="hlink"/>
                </a:solidFill>
                <a:uFill>
                  <a:noFill/>
                </a:uFill>
                <a:hlinkClick r:id="rId12" action="ppaction://hlinksldjump"/>
              </a:rPr>
              <a:t>case</a:t>
            </a:r>
            <a:r>
              <a:rPr lang="en"/>
              <a:t>  |  </a:t>
            </a:r>
            <a:r>
              <a:rPr lang="en">
                <a:solidFill>
                  <a:schemeClr val="hlink"/>
                </a:solidFill>
                <a:uFill>
                  <a:noFill/>
                </a:uFill>
                <a:hlinkClick r:id="rId13" action="ppaction://hlinksldjump"/>
              </a:rPr>
              <a:t>Mir’s water</a:t>
            </a:r>
            <a:r>
              <a:rPr lang="en"/>
              <a:t>  |  </a:t>
            </a:r>
            <a:r>
              <a:rPr lang="en">
                <a:solidFill>
                  <a:schemeClr val="hlink"/>
                </a:solidFill>
                <a:uFill>
                  <a:noFill/>
                </a:uFill>
                <a:hlinkClick r:id="rId14" action="ppaction://hlinksldjump"/>
              </a:rPr>
              <a:t>pathogen biofilms</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chemeClr val="hlink"/>
                </a:solidFill>
                <a:uFill>
                  <a:noFill/>
                </a:uFill>
                <a:hlinkClick r:id="rId15" action="ppaction://hlinksldjump"/>
              </a:rPr>
              <a:t>Part C</a:t>
            </a:r>
            <a:r>
              <a:rPr lang="en"/>
              <a:t> (readmission): </a:t>
            </a:r>
            <a:r>
              <a:rPr lang="en">
                <a:solidFill>
                  <a:schemeClr val="hlink"/>
                </a:solidFill>
                <a:uFill>
                  <a:noFill/>
                </a:uFill>
                <a:hlinkClick r:id="" action="ppaction://noaction"/>
              </a:rPr>
              <a:t>Alpha-gal</a:t>
            </a:r>
            <a:endParaRPr/>
          </a:p>
          <a:p>
            <a:pPr marL="0" lvl="0" indent="0" algn="l" rtl="0">
              <a:spcBef>
                <a:spcPts val="0"/>
              </a:spcBef>
              <a:spcAft>
                <a:spcPts val="0"/>
              </a:spcAft>
              <a:buNone/>
            </a:pPr>
            <a:r>
              <a:rPr lang="en" u="sng">
                <a:solidFill>
                  <a:schemeClr val="hlink"/>
                </a:solidFill>
                <a:hlinkClick r:id="rId16" action="ppaction://hlinksldjump"/>
              </a:rPr>
              <a:t>MARS #2</a:t>
            </a:r>
            <a:r>
              <a:rPr lang="en"/>
              <a:t>: </a:t>
            </a:r>
            <a:r>
              <a:rPr lang="en">
                <a:solidFill>
                  <a:schemeClr val="hlink"/>
                </a:solidFill>
                <a:uFill>
                  <a:noFill/>
                </a:uFill>
                <a:hlinkClick r:id="rId17" action="ppaction://hlinksldjump"/>
              </a:rPr>
              <a:t>case</a:t>
            </a:r>
            <a:r>
              <a:rPr lang="en"/>
              <a:t>  |  </a:t>
            </a:r>
            <a:r>
              <a:rPr lang="en">
                <a:solidFill>
                  <a:schemeClr val="hlink"/>
                </a:solidFill>
                <a:uFill>
                  <a:noFill/>
                </a:uFill>
                <a:hlinkClick r:id="rId18" action="ppaction://hlinksldjump"/>
              </a:rPr>
              <a:t>LSMMG</a:t>
            </a:r>
            <a:r>
              <a:rPr lang="en"/>
              <a:t>  |  </a:t>
            </a:r>
            <a:r>
              <a:rPr lang="en">
                <a:solidFill>
                  <a:schemeClr val="hlink"/>
                </a:solidFill>
                <a:uFill>
                  <a:noFill/>
                </a:uFill>
                <a:hlinkClick r:id="rId19" action="ppaction://hlinksldjump"/>
              </a:rPr>
              <a:t>nematodes</a:t>
            </a:r>
            <a:r>
              <a:rPr lang="en"/>
              <a:t>  | </a:t>
            </a:r>
            <a:r>
              <a:rPr lang="en">
                <a:solidFill>
                  <a:schemeClr val="hlink"/>
                </a:solidFill>
                <a:uFill>
                  <a:noFill/>
                </a:uFill>
                <a:hlinkClick r:id="rId20" action="ppaction://hlinksldjump"/>
              </a:rPr>
              <a:t>meds</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chemeClr val="hlink"/>
                </a:solidFill>
                <a:uFill>
                  <a:noFill/>
                </a:uFill>
                <a:hlinkClick r:id="rId21" action="ppaction://hlinksldjump"/>
              </a:rPr>
              <a:t>Takeaway slide</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0"/>
          <p:cNvSpPr txBox="1">
            <a:spLocks noGrp="1"/>
          </p:cNvSpPr>
          <p:nvPr>
            <p:ph type="title"/>
          </p:nvPr>
        </p:nvSpPr>
        <p:spPr>
          <a:xfrm>
            <a:off x="730000" y="1318650"/>
            <a:ext cx="35013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Vascular Graft Infections </a:t>
            </a:r>
            <a:r>
              <a:rPr lang="en" b="0"/>
              <a:t>(VGI)</a:t>
            </a:r>
            <a:endParaRPr b="0"/>
          </a:p>
        </p:txBody>
      </p:sp>
      <p:sp>
        <p:nvSpPr>
          <p:cNvPr id="458" name="Google Shape;458;p40"/>
          <p:cNvSpPr txBox="1">
            <a:spLocks noGrp="1"/>
          </p:cNvSpPr>
          <p:nvPr>
            <p:ph type="subTitle" idx="1"/>
          </p:nvPr>
        </p:nvSpPr>
        <p:spPr>
          <a:xfrm>
            <a:off x="1628000" y="3161525"/>
            <a:ext cx="2397900" cy="759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DeSimone et al (2024)</a:t>
            </a:r>
            <a:endParaRPr/>
          </a:p>
          <a:p>
            <a:pPr marL="0" lvl="0" indent="0" algn="l" rtl="0">
              <a:spcBef>
                <a:spcPts val="0"/>
              </a:spcBef>
              <a:spcAft>
                <a:spcPts val="0"/>
              </a:spcAft>
              <a:buNone/>
            </a:pPr>
            <a:r>
              <a:rPr lang="en" i="1"/>
              <a:t>Clinical Infectious Diseases</a:t>
            </a:r>
            <a:r>
              <a:rPr lang="en"/>
              <a:t> [citation 2.1]</a:t>
            </a:r>
            <a:endParaRPr/>
          </a:p>
        </p:txBody>
      </p:sp>
      <p:sp>
        <p:nvSpPr>
          <p:cNvPr id="459" name="Google Shape;459;p40"/>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Objectives</a:t>
            </a:r>
            <a:endParaRPr b="1"/>
          </a:p>
          <a:p>
            <a:pPr marL="457200" lvl="0" indent="-311150" algn="l" rtl="0">
              <a:spcBef>
                <a:spcPts val="1200"/>
              </a:spcBef>
              <a:spcAft>
                <a:spcPts val="0"/>
              </a:spcAft>
              <a:buSzPts val="1300"/>
              <a:buChar char="●"/>
            </a:pPr>
            <a:r>
              <a:rPr lang="en" b="1"/>
              <a:t>Accurately </a:t>
            </a:r>
            <a:r>
              <a:rPr lang="en" b="1">
                <a:solidFill>
                  <a:srgbClr val="DF382C"/>
                </a:solidFill>
              </a:rPr>
              <a:t>diagnose</a:t>
            </a:r>
            <a:r>
              <a:rPr lang="en" b="1"/>
              <a:t> &amp; </a:t>
            </a:r>
            <a:r>
              <a:rPr lang="en" b="1">
                <a:solidFill>
                  <a:srgbClr val="DF382C"/>
                </a:solidFill>
              </a:rPr>
              <a:t>categorize</a:t>
            </a:r>
            <a:r>
              <a:rPr lang="en" b="1"/>
              <a:t> </a:t>
            </a:r>
            <a:r>
              <a:rPr lang="en"/>
              <a:t>(suspected &amp; confirmed) </a:t>
            </a:r>
            <a:r>
              <a:rPr lang="en" b="1"/>
              <a:t>VGIs</a:t>
            </a:r>
            <a:endParaRPr b="1"/>
          </a:p>
          <a:p>
            <a:pPr marL="457200" lvl="0" indent="-311150" algn="l" rtl="0">
              <a:spcBef>
                <a:spcPts val="0"/>
              </a:spcBef>
              <a:spcAft>
                <a:spcPts val="0"/>
              </a:spcAft>
              <a:buClr>
                <a:srgbClr val="858585"/>
              </a:buClr>
              <a:buSzPts val="1300"/>
              <a:buChar char="●"/>
            </a:pPr>
            <a:r>
              <a:rPr lang="en">
                <a:solidFill>
                  <a:srgbClr val="858585"/>
                </a:solidFill>
              </a:rPr>
              <a:t>Describe surgical management</a:t>
            </a:r>
            <a:endParaRPr>
              <a:solidFill>
                <a:srgbClr val="858585"/>
              </a:solidFill>
            </a:endParaRPr>
          </a:p>
          <a:p>
            <a:pPr marL="457200" lvl="0" indent="-311150" algn="l" rtl="0">
              <a:spcBef>
                <a:spcPts val="0"/>
              </a:spcBef>
              <a:spcAft>
                <a:spcPts val="0"/>
              </a:spcAft>
              <a:buClr>
                <a:srgbClr val="858585"/>
              </a:buClr>
              <a:buSzPts val="1300"/>
              <a:buChar char="●"/>
            </a:pPr>
            <a:r>
              <a:rPr lang="en">
                <a:solidFill>
                  <a:srgbClr val="858585"/>
                </a:solidFill>
              </a:rPr>
              <a:t>Review treatment options &amp; duration</a:t>
            </a:r>
            <a:endParaRPr>
              <a:solidFill>
                <a:srgbClr val="858585"/>
              </a:solidFill>
            </a:endParaRPr>
          </a:p>
        </p:txBody>
      </p:sp>
      <p:pic>
        <p:nvPicPr>
          <p:cNvPr id="460" name="Google Shape;460;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450" y="3072173"/>
            <a:ext cx="1411175" cy="1858977"/>
          </a:xfrm>
          <a:prstGeom prst="rect">
            <a:avLst/>
          </a:prstGeom>
          <a:noFill/>
          <a:ln>
            <a:noFill/>
          </a:ln>
        </p:spPr>
      </p:pic>
      <p:sp>
        <p:nvSpPr>
          <p:cNvPr id="461" name="Google Shape;461;p40"/>
          <p:cNvSpPr/>
          <p:nvPr/>
        </p:nvSpPr>
        <p:spPr>
          <a:xfrm>
            <a:off x="7683800" y="102225"/>
            <a:ext cx="1300500" cy="1305600"/>
          </a:xfrm>
          <a:prstGeom prst="rect">
            <a:avLst/>
          </a:prstGeom>
          <a:solidFill>
            <a:srgbClr val="DF382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462" name="Google Shape;462;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40493" y="70765"/>
            <a:ext cx="1351670" cy="1344925"/>
          </a:xfrm>
          <a:prstGeom prst="rect">
            <a:avLst/>
          </a:prstGeom>
          <a:noFill/>
          <a:ln>
            <a:noFill/>
          </a:ln>
        </p:spPr>
      </p:pic>
      <p:sp>
        <p:nvSpPr>
          <p:cNvPr id="463" name="Google Shape;463;p40"/>
          <p:cNvSpPr/>
          <p:nvPr/>
        </p:nvSpPr>
        <p:spPr>
          <a:xfrm>
            <a:off x="0" y="0"/>
            <a:ext cx="9144000" cy="5143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64" name="Google Shape;464;p40"/>
          <p:cNvSpPr/>
          <p:nvPr/>
        </p:nvSpPr>
        <p:spPr>
          <a:xfrm>
            <a:off x="3004300" y="2563850"/>
            <a:ext cx="3588300" cy="8439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896110"/>
                </a:solidFill>
                <a:latin typeface="Open Sans"/>
                <a:ea typeface="Open Sans"/>
                <a:cs typeface="Open Sans"/>
                <a:sym typeface="Open Sans"/>
              </a:rPr>
              <a:t>Recall my prior presentation </a:t>
            </a:r>
            <a:endParaRPr sz="1600" b="1">
              <a:solidFill>
                <a:srgbClr val="896110"/>
              </a:solidFill>
              <a:latin typeface="Open Sans"/>
              <a:ea typeface="Open Sans"/>
              <a:cs typeface="Open Sans"/>
              <a:sym typeface="Open Sans"/>
            </a:endParaRPr>
          </a:p>
          <a:p>
            <a:pPr marL="0" lvl="0" indent="0" algn="ctr" rtl="0">
              <a:spcBef>
                <a:spcPts val="0"/>
              </a:spcBef>
              <a:spcAft>
                <a:spcPts val="0"/>
              </a:spcAft>
              <a:buNone/>
            </a:pPr>
            <a:r>
              <a:rPr lang="en" sz="1600">
                <a:solidFill>
                  <a:srgbClr val="1A1A1A"/>
                </a:solidFill>
                <a:latin typeface="Open Sans"/>
                <a:ea typeface="Open Sans"/>
                <a:cs typeface="Open Sans"/>
                <a:sym typeface="Open Sans"/>
              </a:rPr>
              <a:t>From October of 2024</a:t>
            </a:r>
            <a:endParaRPr sz="1600">
              <a:solidFill>
                <a:srgbClr val="1A1A1A"/>
              </a:solidFill>
              <a:latin typeface="Open Sans"/>
              <a:ea typeface="Open Sans"/>
              <a:cs typeface="Open Sans"/>
              <a:sym typeface="Open Sans"/>
            </a:endParaRPr>
          </a:p>
          <a:p>
            <a:pPr marL="0" lvl="0" indent="0" algn="ctr" rtl="0">
              <a:spcBef>
                <a:spcPts val="0"/>
              </a:spcBef>
              <a:spcAft>
                <a:spcPts val="0"/>
              </a:spcAft>
              <a:buNone/>
            </a:pPr>
            <a:r>
              <a:rPr lang="en" sz="1100">
                <a:solidFill>
                  <a:srgbClr val="1A1A1A"/>
                </a:solidFill>
                <a:latin typeface="Open Sans"/>
                <a:ea typeface="Open Sans"/>
                <a:cs typeface="Open Sans"/>
                <a:sym typeface="Open Sans"/>
              </a:rPr>
              <a:t>https://www.hunterratliff1.com/talk/cid-2024-10-03/</a:t>
            </a:r>
            <a:endParaRPr sz="1100">
              <a:solidFill>
                <a:srgbClr val="1A1A1A"/>
              </a:solidFill>
              <a:latin typeface="Open Sans"/>
              <a:ea typeface="Open Sans"/>
              <a:cs typeface="Open Sans"/>
              <a:sym typeface="Open Sans"/>
            </a:endParaRPr>
          </a:p>
        </p:txBody>
      </p:sp>
      <p:sp>
        <p:nvSpPr>
          <p:cNvPr id="465" name="Google Shape;465;p40"/>
          <p:cNvSpPr/>
          <p:nvPr/>
        </p:nvSpPr>
        <p:spPr>
          <a:xfrm>
            <a:off x="2291250" y="4192650"/>
            <a:ext cx="4561500" cy="5622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2F5AA2"/>
                </a:solidFill>
                <a:latin typeface="Open Sans"/>
                <a:ea typeface="Open Sans"/>
                <a:cs typeface="Open Sans"/>
                <a:sym typeface="Open Sans"/>
              </a:rPr>
              <a:t>✨MAGIC✨</a:t>
            </a:r>
            <a:r>
              <a:rPr lang="en" sz="1200">
                <a:solidFill>
                  <a:srgbClr val="3B71CA"/>
                </a:solidFill>
                <a:latin typeface="Open Sans"/>
                <a:ea typeface="Open Sans"/>
                <a:cs typeface="Open Sans"/>
                <a:sym typeface="Open Sans"/>
              </a:rPr>
              <a:t> </a:t>
            </a:r>
            <a:endParaRPr sz="1200">
              <a:solidFill>
                <a:srgbClr val="3B71CA"/>
              </a:solidFill>
              <a:latin typeface="Open Sans"/>
              <a:ea typeface="Open Sans"/>
              <a:cs typeface="Open Sans"/>
              <a:sym typeface="Open Sans"/>
            </a:endParaRPr>
          </a:p>
          <a:p>
            <a:pPr marL="0" lvl="0" indent="0" algn="ctr" rtl="0">
              <a:spcBef>
                <a:spcPts val="0"/>
              </a:spcBef>
              <a:spcAft>
                <a:spcPts val="0"/>
              </a:spcAft>
              <a:buNone/>
            </a:pPr>
            <a:r>
              <a:rPr lang="en" sz="1200">
                <a:solidFill>
                  <a:srgbClr val="3B71CA"/>
                </a:solidFill>
                <a:latin typeface="Open Sans"/>
                <a:ea typeface="Open Sans"/>
                <a:cs typeface="Open Sans"/>
                <a:sym typeface="Open Sans"/>
              </a:rPr>
              <a:t>Management of Aortic Graft Infection Collaboration </a:t>
            </a:r>
            <a:r>
              <a:rPr lang="en" sz="1200" b="1">
                <a:solidFill>
                  <a:srgbClr val="2F5AA2"/>
                </a:solidFill>
                <a:latin typeface="Open Sans"/>
                <a:ea typeface="Open Sans"/>
                <a:cs typeface="Open Sans"/>
                <a:sym typeface="Open Sans"/>
              </a:rPr>
              <a:t>🪄</a:t>
            </a:r>
            <a:endParaRPr sz="1200">
              <a:solidFill>
                <a:srgbClr val="3B71CA"/>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
          <a:extLst>
            <a:ext uri="{FF2B5EF4-FFF2-40B4-BE49-F238E27FC236}">
              <a16:creationId xmlns:a16="http://schemas.microsoft.com/office/drawing/2014/main" id="{5C1EE9C5-76E6-43F7-993A-DE893C1D6186}"/>
            </a:ext>
          </a:extLst>
        </p:cNvPr>
        <p:cNvGrpSpPr/>
        <p:nvPr/>
      </p:nvGrpSpPr>
      <p:grpSpPr>
        <a:xfrm>
          <a:off x="0" y="0"/>
          <a:ext cx="0" cy="0"/>
          <a:chOff x="0" y="0"/>
          <a:chExt cx="0" cy="0"/>
        </a:xfrm>
      </p:grpSpPr>
      <p:sp>
        <p:nvSpPr>
          <p:cNvPr id="470" name="Google Shape;470;p41">
            <a:extLst>
              <a:ext uri="{FF2B5EF4-FFF2-40B4-BE49-F238E27FC236}">
                <a16:creationId xmlns:a16="http://schemas.microsoft.com/office/drawing/2014/main" id="{E315BA4C-D913-4A94-206E-B243D2938026}"/>
              </a:ext>
            </a:extLst>
          </p:cNvPr>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[Q1] Is this a vascular graft infection?</a:t>
            </a:r>
            <a:endParaRPr/>
          </a:p>
        </p:txBody>
      </p:sp>
      <p:sp>
        <p:nvSpPr>
          <p:cNvPr id="471" name="Google Shape;471;p41">
            <a:extLst>
              <a:ext uri="{FF2B5EF4-FFF2-40B4-BE49-F238E27FC236}">
                <a16:creationId xmlns:a16="http://schemas.microsoft.com/office/drawing/2014/main" id="{9776C267-E15D-A9B3-1F35-FA888AB213E2}"/>
              </a:ext>
            </a:extLst>
          </p:cNvPr>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472" name="Google Shape;472;p41">
            <a:extLst>
              <a:ext uri="{FF2B5EF4-FFF2-40B4-BE49-F238E27FC236}">
                <a16:creationId xmlns:a16="http://schemas.microsoft.com/office/drawing/2014/main" id="{758035ED-46D4-C399-3B79-B51AC796A048}"/>
              </a:ext>
            </a:extLst>
          </p:cNvPr>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extLst>
      <p:ext uri="{BB962C8B-B14F-4D97-AF65-F5344CB8AC3E}">
        <p14:creationId xmlns:p14="http://schemas.microsoft.com/office/powerpoint/2010/main" val="91976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a:extLst>
            <a:ext uri="{FF2B5EF4-FFF2-40B4-BE49-F238E27FC236}">
              <a16:creationId xmlns:a16="http://schemas.microsoft.com/office/drawing/2014/main" id="{4517FB1A-BCE1-9E35-5ED4-A442D25A8A9F}"/>
            </a:ext>
          </a:extLst>
        </p:cNvPr>
        <p:cNvGrpSpPr/>
        <p:nvPr/>
      </p:nvGrpSpPr>
      <p:grpSpPr>
        <a:xfrm>
          <a:off x="0" y="0"/>
          <a:ext cx="0" cy="0"/>
          <a:chOff x="0" y="0"/>
          <a:chExt cx="0" cy="0"/>
        </a:xfrm>
      </p:grpSpPr>
      <p:sp>
        <p:nvSpPr>
          <p:cNvPr id="477" name="Google Shape;477;p42">
            <a:extLst>
              <a:ext uri="{FF2B5EF4-FFF2-40B4-BE49-F238E27FC236}">
                <a16:creationId xmlns:a16="http://schemas.microsoft.com/office/drawing/2014/main" id="{BFEDC49D-00E6-17D7-86D0-170DB54C4731}"/>
              </a:ext>
            </a:extLst>
          </p:cNvPr>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[Q2] Utility of PET/CT or SPECT?</a:t>
            </a:r>
            <a:endParaRPr/>
          </a:p>
        </p:txBody>
      </p:sp>
      <p:sp>
        <p:nvSpPr>
          <p:cNvPr id="478" name="Google Shape;478;p42">
            <a:extLst>
              <a:ext uri="{FF2B5EF4-FFF2-40B4-BE49-F238E27FC236}">
                <a16:creationId xmlns:a16="http://schemas.microsoft.com/office/drawing/2014/main" id="{8B69748B-2A34-C4A6-3B5A-E18D286493F8}"/>
              </a:ext>
            </a:extLst>
          </p:cNvPr>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79" name="Google Shape;479;p42">
            <a:extLst>
              <a:ext uri="{FF2B5EF4-FFF2-40B4-BE49-F238E27FC236}">
                <a16:creationId xmlns:a16="http://schemas.microsoft.com/office/drawing/2014/main" id="{DEB53121-C349-4284-936F-C386CB38967B}"/>
              </a:ext>
            </a:extLst>
          </p:cNvPr>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9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a:extLst>
            <a:ext uri="{FF2B5EF4-FFF2-40B4-BE49-F238E27FC236}">
              <a16:creationId xmlns:a16="http://schemas.microsoft.com/office/drawing/2014/main" id="{6981CB92-02FD-3FAE-0947-190E1155EBC7}"/>
            </a:ext>
          </a:extLst>
        </p:cNvPr>
        <p:cNvGrpSpPr/>
        <p:nvPr/>
      </p:nvGrpSpPr>
      <p:grpSpPr>
        <a:xfrm>
          <a:off x="0" y="0"/>
          <a:ext cx="0" cy="0"/>
          <a:chOff x="0" y="0"/>
          <a:chExt cx="0" cy="0"/>
        </a:xfrm>
      </p:grpSpPr>
      <p:sp>
        <p:nvSpPr>
          <p:cNvPr id="484" name="Google Shape;484;p43">
            <a:extLst>
              <a:ext uri="{FF2B5EF4-FFF2-40B4-BE49-F238E27FC236}">
                <a16:creationId xmlns:a16="http://schemas.microsoft.com/office/drawing/2014/main" id="{809FD725-391A-2E81-908F-ACCC08E5A9BD}"/>
              </a:ext>
            </a:extLst>
          </p:cNvPr>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[Q3] Chance of relapse w/o suppression</a:t>
            </a:r>
            <a:endParaRPr/>
          </a:p>
        </p:txBody>
      </p:sp>
      <p:sp>
        <p:nvSpPr>
          <p:cNvPr id="485" name="Google Shape;485;p43">
            <a:extLst>
              <a:ext uri="{FF2B5EF4-FFF2-40B4-BE49-F238E27FC236}">
                <a16:creationId xmlns:a16="http://schemas.microsoft.com/office/drawing/2014/main" id="{C881ED3F-9916-57CB-9FDF-EC1F2B7090D4}"/>
              </a:ext>
            </a:extLst>
          </p:cNvPr>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86" name="Google Shape;486;p43">
            <a:extLst>
              <a:ext uri="{FF2B5EF4-FFF2-40B4-BE49-F238E27FC236}">
                <a16:creationId xmlns:a16="http://schemas.microsoft.com/office/drawing/2014/main" id="{52384DF6-E645-614E-3436-8F3AA7DF7E51}"/>
              </a:ext>
            </a:extLst>
          </p:cNvPr>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389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0825" y="168550"/>
            <a:ext cx="8022324" cy="2162375"/>
          </a:xfrm>
          <a:prstGeom prst="rect">
            <a:avLst/>
          </a:prstGeom>
          <a:noFill/>
          <a:ln>
            <a:noFill/>
          </a:ln>
        </p:spPr>
      </p:pic>
      <p:sp>
        <p:nvSpPr>
          <p:cNvPr id="492" name="Google Shape;492;p44"/>
          <p:cNvSpPr/>
          <p:nvPr/>
        </p:nvSpPr>
        <p:spPr>
          <a:xfrm>
            <a:off x="2291225" y="3685375"/>
            <a:ext cx="4561500" cy="5622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2F5AA2"/>
                </a:solidFill>
                <a:latin typeface="Open Sans"/>
                <a:ea typeface="Open Sans"/>
                <a:cs typeface="Open Sans"/>
                <a:sym typeface="Open Sans"/>
              </a:rPr>
              <a:t>✨MAGIC✨</a:t>
            </a:r>
            <a:r>
              <a:rPr lang="en" sz="1200">
                <a:solidFill>
                  <a:srgbClr val="3B71CA"/>
                </a:solidFill>
                <a:latin typeface="Open Sans"/>
                <a:ea typeface="Open Sans"/>
                <a:cs typeface="Open Sans"/>
                <a:sym typeface="Open Sans"/>
              </a:rPr>
              <a:t> </a:t>
            </a:r>
            <a:endParaRPr sz="1200">
              <a:solidFill>
                <a:srgbClr val="3B71CA"/>
              </a:solidFill>
              <a:latin typeface="Open Sans"/>
              <a:ea typeface="Open Sans"/>
              <a:cs typeface="Open Sans"/>
              <a:sym typeface="Open Sans"/>
            </a:endParaRPr>
          </a:p>
          <a:p>
            <a:pPr marL="0" lvl="0" indent="0" algn="ctr" rtl="0">
              <a:spcBef>
                <a:spcPts val="0"/>
              </a:spcBef>
              <a:spcAft>
                <a:spcPts val="0"/>
              </a:spcAft>
              <a:buNone/>
            </a:pPr>
            <a:r>
              <a:rPr lang="en" sz="1200">
                <a:solidFill>
                  <a:srgbClr val="3B71CA"/>
                </a:solidFill>
                <a:latin typeface="Open Sans"/>
                <a:ea typeface="Open Sans"/>
                <a:cs typeface="Open Sans"/>
                <a:sym typeface="Open Sans"/>
              </a:rPr>
              <a:t>Management of Aortic Graft Infection Collaboration </a:t>
            </a:r>
            <a:r>
              <a:rPr lang="en" sz="1200" b="1">
                <a:solidFill>
                  <a:srgbClr val="2F5AA2"/>
                </a:solidFill>
                <a:latin typeface="Open Sans"/>
                <a:ea typeface="Open Sans"/>
                <a:cs typeface="Open Sans"/>
                <a:sym typeface="Open Sans"/>
              </a:rPr>
              <a:t>🪄</a:t>
            </a:r>
            <a:endParaRPr sz="1200">
              <a:solidFill>
                <a:srgbClr val="3B71CA"/>
              </a:solidFill>
              <a:latin typeface="Open Sans"/>
              <a:ea typeface="Open Sans"/>
              <a:cs typeface="Open Sans"/>
              <a:sym typeface="Open Sans"/>
            </a:endParaRPr>
          </a:p>
        </p:txBody>
      </p:sp>
      <p:sp>
        <p:nvSpPr>
          <p:cNvPr id="493" name="Google Shape;493;p44"/>
          <p:cNvSpPr/>
          <p:nvPr/>
        </p:nvSpPr>
        <p:spPr>
          <a:xfrm>
            <a:off x="2777825" y="4353125"/>
            <a:ext cx="3588300" cy="5970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404247"/>
                </a:solidFill>
                <a:latin typeface="Open Sans"/>
                <a:ea typeface="Open Sans"/>
                <a:cs typeface="Open Sans"/>
                <a:sym typeface="Open Sans"/>
              </a:rPr>
              <a:t>Prior presentation (Oct’24)</a:t>
            </a:r>
            <a:endParaRPr sz="1600">
              <a:solidFill>
                <a:srgbClr val="404247"/>
              </a:solidFill>
              <a:latin typeface="Open Sans"/>
              <a:ea typeface="Open Sans"/>
              <a:cs typeface="Open Sans"/>
              <a:sym typeface="Open Sans"/>
            </a:endParaRPr>
          </a:p>
          <a:p>
            <a:pPr marL="0" lvl="0" indent="0" algn="ctr" rtl="0">
              <a:spcBef>
                <a:spcPts val="0"/>
              </a:spcBef>
              <a:spcAft>
                <a:spcPts val="0"/>
              </a:spcAft>
              <a:buNone/>
            </a:pPr>
            <a:r>
              <a:rPr lang="en" sz="1100">
                <a:solidFill>
                  <a:srgbClr val="1A1A1A"/>
                </a:solidFill>
                <a:latin typeface="Open Sans"/>
                <a:ea typeface="Open Sans"/>
                <a:cs typeface="Open Sans"/>
                <a:sym typeface="Open Sans"/>
              </a:rPr>
              <a:t>https://www.hunterratliff1.com/talk/cid-2024-10-03/</a:t>
            </a:r>
            <a:endParaRPr sz="1100">
              <a:solidFill>
                <a:srgbClr val="1A1A1A"/>
              </a:solidFill>
              <a:latin typeface="Open Sans"/>
              <a:ea typeface="Open Sans"/>
              <a:cs typeface="Open Sans"/>
              <a:sym typeface="Open Sans"/>
            </a:endParaRPr>
          </a:p>
        </p:txBody>
      </p:sp>
      <p:sp>
        <p:nvSpPr>
          <p:cNvPr id="494" name="Google Shape;494;p44"/>
          <p:cNvSpPr/>
          <p:nvPr/>
        </p:nvSpPr>
        <p:spPr>
          <a:xfrm>
            <a:off x="2043275" y="3634675"/>
            <a:ext cx="4987200" cy="1445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95" name="Google Shape;495;p44"/>
          <p:cNvSpPr/>
          <p:nvPr/>
        </p:nvSpPr>
        <p:spPr>
          <a:xfrm>
            <a:off x="550475" y="705300"/>
            <a:ext cx="851400" cy="369900"/>
          </a:xfrm>
          <a:prstGeom prst="ellipse">
            <a:avLst/>
          </a:prstGeom>
          <a:noFill/>
          <a:ln w="28575" cap="flat" cmpd="sng">
            <a:solidFill>
              <a:srgbClr val="ED48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4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60837" y="168550"/>
            <a:ext cx="8022324" cy="3411275"/>
          </a:xfrm>
          <a:prstGeom prst="rect">
            <a:avLst/>
          </a:prstGeom>
          <a:noFill/>
          <a:ln>
            <a:noFill/>
          </a:ln>
        </p:spPr>
      </p:pic>
      <p:sp>
        <p:nvSpPr>
          <p:cNvPr id="501" name="Google Shape;501;p45"/>
          <p:cNvSpPr/>
          <p:nvPr/>
        </p:nvSpPr>
        <p:spPr>
          <a:xfrm>
            <a:off x="2291225" y="3685375"/>
            <a:ext cx="4561500" cy="5622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2F5AA2"/>
                </a:solidFill>
                <a:latin typeface="Open Sans"/>
                <a:ea typeface="Open Sans"/>
                <a:cs typeface="Open Sans"/>
                <a:sym typeface="Open Sans"/>
              </a:rPr>
              <a:t>✨MAGIC✨</a:t>
            </a:r>
            <a:r>
              <a:rPr lang="en" sz="1200">
                <a:solidFill>
                  <a:srgbClr val="3B71CA"/>
                </a:solidFill>
                <a:latin typeface="Open Sans"/>
                <a:ea typeface="Open Sans"/>
                <a:cs typeface="Open Sans"/>
                <a:sym typeface="Open Sans"/>
              </a:rPr>
              <a:t> </a:t>
            </a:r>
            <a:endParaRPr sz="1200">
              <a:solidFill>
                <a:srgbClr val="3B71CA"/>
              </a:solidFill>
              <a:latin typeface="Open Sans"/>
              <a:ea typeface="Open Sans"/>
              <a:cs typeface="Open Sans"/>
              <a:sym typeface="Open Sans"/>
            </a:endParaRPr>
          </a:p>
          <a:p>
            <a:pPr marL="0" lvl="0" indent="0" algn="ctr" rtl="0">
              <a:spcBef>
                <a:spcPts val="0"/>
              </a:spcBef>
              <a:spcAft>
                <a:spcPts val="0"/>
              </a:spcAft>
              <a:buNone/>
            </a:pPr>
            <a:r>
              <a:rPr lang="en" sz="1200">
                <a:solidFill>
                  <a:srgbClr val="3B71CA"/>
                </a:solidFill>
                <a:latin typeface="Open Sans"/>
                <a:ea typeface="Open Sans"/>
                <a:cs typeface="Open Sans"/>
                <a:sym typeface="Open Sans"/>
              </a:rPr>
              <a:t>Management of Aortic Graft Infection Collaboration </a:t>
            </a:r>
            <a:r>
              <a:rPr lang="en" sz="1200" b="1">
                <a:solidFill>
                  <a:srgbClr val="2F5AA2"/>
                </a:solidFill>
                <a:latin typeface="Open Sans"/>
                <a:ea typeface="Open Sans"/>
                <a:cs typeface="Open Sans"/>
                <a:sym typeface="Open Sans"/>
              </a:rPr>
              <a:t>🪄</a:t>
            </a:r>
            <a:endParaRPr sz="1200">
              <a:solidFill>
                <a:srgbClr val="3B71CA"/>
              </a:solidFill>
              <a:latin typeface="Open Sans"/>
              <a:ea typeface="Open Sans"/>
              <a:cs typeface="Open Sans"/>
              <a:sym typeface="Open Sans"/>
            </a:endParaRPr>
          </a:p>
        </p:txBody>
      </p:sp>
      <p:sp>
        <p:nvSpPr>
          <p:cNvPr id="502" name="Google Shape;502;p45"/>
          <p:cNvSpPr/>
          <p:nvPr/>
        </p:nvSpPr>
        <p:spPr>
          <a:xfrm>
            <a:off x="2777825" y="4353125"/>
            <a:ext cx="3588300" cy="5970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404247"/>
                </a:solidFill>
                <a:latin typeface="Open Sans"/>
                <a:ea typeface="Open Sans"/>
                <a:cs typeface="Open Sans"/>
                <a:sym typeface="Open Sans"/>
              </a:rPr>
              <a:t>Prior presentation (Oct’24)</a:t>
            </a:r>
            <a:endParaRPr sz="1600">
              <a:solidFill>
                <a:srgbClr val="404247"/>
              </a:solidFill>
              <a:latin typeface="Open Sans"/>
              <a:ea typeface="Open Sans"/>
              <a:cs typeface="Open Sans"/>
              <a:sym typeface="Open Sans"/>
            </a:endParaRPr>
          </a:p>
          <a:p>
            <a:pPr marL="0" lvl="0" indent="0" algn="ctr" rtl="0">
              <a:spcBef>
                <a:spcPts val="0"/>
              </a:spcBef>
              <a:spcAft>
                <a:spcPts val="0"/>
              </a:spcAft>
              <a:buNone/>
            </a:pPr>
            <a:r>
              <a:rPr lang="en" sz="1100">
                <a:solidFill>
                  <a:srgbClr val="1A1A1A"/>
                </a:solidFill>
                <a:latin typeface="Open Sans"/>
                <a:ea typeface="Open Sans"/>
                <a:cs typeface="Open Sans"/>
                <a:sym typeface="Open Sans"/>
              </a:rPr>
              <a:t>https://www.hunterratliff1.com/talk/cid-2024-10-03/</a:t>
            </a:r>
            <a:endParaRPr sz="1100">
              <a:solidFill>
                <a:srgbClr val="1A1A1A"/>
              </a:solidFill>
              <a:latin typeface="Open Sans"/>
              <a:ea typeface="Open Sans"/>
              <a:cs typeface="Open Sans"/>
              <a:sym typeface="Open Sans"/>
            </a:endParaRPr>
          </a:p>
        </p:txBody>
      </p:sp>
      <p:sp>
        <p:nvSpPr>
          <p:cNvPr id="503" name="Google Shape;503;p45"/>
          <p:cNvSpPr/>
          <p:nvPr/>
        </p:nvSpPr>
        <p:spPr>
          <a:xfrm>
            <a:off x="2043275" y="3634675"/>
            <a:ext cx="4987200" cy="1445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04" name="Google Shape;504;p45"/>
          <p:cNvSpPr/>
          <p:nvPr/>
        </p:nvSpPr>
        <p:spPr>
          <a:xfrm>
            <a:off x="6583638" y="3953775"/>
            <a:ext cx="2428500" cy="8604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Confirmed VGI</a:t>
            </a:r>
            <a:endParaRPr sz="1200">
              <a:solidFill>
                <a:srgbClr val="14A44D"/>
              </a:solidFill>
              <a:latin typeface="Open Sans"/>
              <a:ea typeface="Open Sans"/>
              <a:cs typeface="Open Sans"/>
              <a:sym typeface="Open Sans"/>
            </a:endParaRPr>
          </a:p>
          <a:p>
            <a:pPr marL="0" lvl="0" indent="0" algn="l" rtl="0">
              <a:spcBef>
                <a:spcPts val="0"/>
              </a:spcBef>
              <a:spcAft>
                <a:spcPts val="0"/>
              </a:spcAft>
              <a:buNone/>
            </a:pPr>
            <a:r>
              <a:rPr lang="en" sz="1200">
                <a:solidFill>
                  <a:schemeClr val="dk2"/>
                </a:solidFill>
                <a:latin typeface="Open Sans"/>
                <a:ea typeface="Open Sans"/>
                <a:cs typeface="Open Sans"/>
                <a:sym typeface="Open Sans"/>
              </a:rPr>
              <a:t>One major  </a:t>
            </a:r>
            <a:r>
              <a:rPr lang="en" sz="1200" b="1">
                <a:solidFill>
                  <a:schemeClr val="dk2"/>
                </a:solidFill>
                <a:latin typeface="Open Sans"/>
                <a:ea typeface="Open Sans"/>
                <a:cs typeface="Open Sans"/>
                <a:sym typeface="Open Sans"/>
              </a:rPr>
              <a:t>– plus – </a:t>
            </a:r>
            <a:r>
              <a:rPr lang="en" sz="1200">
                <a:solidFill>
                  <a:schemeClr val="dk2"/>
                </a:solidFill>
                <a:latin typeface="Open Sans"/>
                <a:ea typeface="Open Sans"/>
                <a:cs typeface="Open Sans"/>
                <a:sym typeface="Open Sans"/>
              </a:rPr>
              <a:t>any other criterion (major or minor) from</a:t>
            </a:r>
            <a:endParaRPr sz="1200">
              <a:solidFill>
                <a:schemeClr val="dk2"/>
              </a:solidFill>
              <a:latin typeface="Open Sans"/>
              <a:ea typeface="Open Sans"/>
              <a:cs typeface="Open Sans"/>
              <a:sym typeface="Open Sans"/>
            </a:endParaRPr>
          </a:p>
          <a:p>
            <a:pPr marL="0" lvl="0" indent="0" algn="l" rtl="0">
              <a:spcBef>
                <a:spcPts val="0"/>
              </a:spcBef>
              <a:spcAft>
                <a:spcPts val="0"/>
              </a:spcAft>
              <a:buNone/>
            </a:pPr>
            <a:r>
              <a:rPr lang="en" sz="1200">
                <a:solidFill>
                  <a:schemeClr val="dk2"/>
                </a:solidFill>
                <a:latin typeface="Open Sans"/>
                <a:ea typeface="Open Sans"/>
                <a:cs typeface="Open Sans"/>
                <a:sym typeface="Open Sans"/>
              </a:rPr>
              <a:t>another category</a:t>
            </a:r>
            <a:endParaRPr sz="1200">
              <a:solidFill>
                <a:schemeClr val="dk2"/>
              </a:solidFill>
              <a:latin typeface="Open Sans"/>
              <a:ea typeface="Open Sans"/>
              <a:cs typeface="Open Sans"/>
              <a:sym typeface="Open Sans"/>
            </a:endParaRPr>
          </a:p>
        </p:txBody>
      </p:sp>
      <p:sp>
        <p:nvSpPr>
          <p:cNvPr id="505" name="Google Shape;505;p45"/>
          <p:cNvSpPr/>
          <p:nvPr/>
        </p:nvSpPr>
        <p:spPr>
          <a:xfrm>
            <a:off x="131788" y="4001575"/>
            <a:ext cx="2428500" cy="8604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Suspected VGI</a:t>
            </a:r>
            <a:endParaRPr sz="1200" b="1">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chemeClr val="dk2"/>
                </a:solidFill>
                <a:latin typeface="Open Sans"/>
                <a:ea typeface="Open Sans"/>
                <a:cs typeface="Open Sans"/>
                <a:sym typeface="Open Sans"/>
              </a:rPr>
              <a:t>One major </a:t>
            </a:r>
            <a:r>
              <a:rPr lang="en" sz="1200" b="1">
                <a:solidFill>
                  <a:schemeClr val="dk2"/>
                </a:solidFill>
                <a:latin typeface="Open Sans"/>
                <a:ea typeface="Open Sans"/>
                <a:cs typeface="Open Sans"/>
                <a:sym typeface="Open Sans"/>
              </a:rPr>
              <a:t>– or – </a:t>
            </a:r>
            <a:endParaRPr sz="1200" b="1">
              <a:solidFill>
                <a:schemeClr val="dk2"/>
              </a:solidFill>
              <a:latin typeface="Open Sans"/>
              <a:ea typeface="Open Sans"/>
              <a:cs typeface="Open Sans"/>
              <a:sym typeface="Open Sans"/>
            </a:endParaRPr>
          </a:p>
          <a:p>
            <a:pPr marL="0" lvl="0" indent="0" algn="l" rtl="0">
              <a:spcBef>
                <a:spcPts val="0"/>
              </a:spcBef>
              <a:spcAft>
                <a:spcPts val="0"/>
              </a:spcAft>
              <a:buNone/>
            </a:pPr>
            <a:r>
              <a:rPr lang="en" sz="1200">
                <a:solidFill>
                  <a:schemeClr val="dk2"/>
                </a:solidFill>
                <a:latin typeface="Open Sans"/>
                <a:ea typeface="Open Sans"/>
                <a:cs typeface="Open Sans"/>
                <a:sym typeface="Open Sans"/>
              </a:rPr>
              <a:t>Minor from 2 of 3 categories</a:t>
            </a:r>
            <a:endParaRPr sz="1200">
              <a:solidFill>
                <a:schemeClr val="dk2"/>
              </a:solidFill>
              <a:latin typeface="Open Sans"/>
              <a:ea typeface="Open Sans"/>
              <a:cs typeface="Open Sans"/>
              <a:sym typeface="Open Sans"/>
            </a:endParaRPr>
          </a:p>
        </p:txBody>
      </p:sp>
      <p:grpSp>
        <p:nvGrpSpPr>
          <p:cNvPr id="506" name="Google Shape;506;p45"/>
          <p:cNvGrpSpPr/>
          <p:nvPr/>
        </p:nvGrpSpPr>
        <p:grpSpPr>
          <a:xfrm>
            <a:off x="6468100" y="723700"/>
            <a:ext cx="2158800" cy="1445100"/>
            <a:chOff x="1427800" y="799900"/>
            <a:chExt cx="2158800" cy="1445100"/>
          </a:xfrm>
        </p:grpSpPr>
        <p:cxnSp>
          <p:nvCxnSpPr>
            <p:cNvPr id="507" name="Google Shape;507;p45"/>
            <p:cNvCxnSpPr/>
            <p:nvPr/>
          </p:nvCxnSpPr>
          <p:spPr>
            <a:xfrm>
              <a:off x="1427800" y="799900"/>
              <a:ext cx="2158800" cy="1445100"/>
            </a:xfrm>
            <a:prstGeom prst="straightConnector1">
              <a:avLst/>
            </a:prstGeom>
            <a:noFill/>
            <a:ln w="28575" cap="flat" cmpd="sng">
              <a:solidFill>
                <a:srgbClr val="DF382C"/>
              </a:solidFill>
              <a:prstDash val="solid"/>
              <a:round/>
              <a:headEnd type="none" w="med" len="med"/>
              <a:tailEnd type="none" w="med" len="med"/>
            </a:ln>
          </p:spPr>
        </p:cxnSp>
        <p:cxnSp>
          <p:nvCxnSpPr>
            <p:cNvPr id="508" name="Google Shape;508;p45"/>
            <p:cNvCxnSpPr/>
            <p:nvPr/>
          </p:nvCxnSpPr>
          <p:spPr>
            <a:xfrm flipH="1">
              <a:off x="1427800" y="799900"/>
              <a:ext cx="2158800" cy="1445100"/>
            </a:xfrm>
            <a:prstGeom prst="straightConnector1">
              <a:avLst/>
            </a:prstGeom>
            <a:noFill/>
            <a:ln w="28575" cap="flat" cmpd="sng">
              <a:solidFill>
                <a:srgbClr val="DF382C"/>
              </a:solidFill>
              <a:prstDash val="solid"/>
              <a:round/>
              <a:headEnd type="none" w="med" len="med"/>
              <a:tailEnd type="none" w="med" len="med"/>
            </a:ln>
          </p:spPr>
        </p:cxnSp>
      </p:grpSp>
      <p:grpSp>
        <p:nvGrpSpPr>
          <p:cNvPr id="509" name="Google Shape;509;p45"/>
          <p:cNvGrpSpPr/>
          <p:nvPr/>
        </p:nvGrpSpPr>
        <p:grpSpPr>
          <a:xfrm>
            <a:off x="1580200" y="723700"/>
            <a:ext cx="2158800" cy="1445100"/>
            <a:chOff x="1427800" y="799900"/>
            <a:chExt cx="2158800" cy="1445100"/>
          </a:xfrm>
        </p:grpSpPr>
        <p:cxnSp>
          <p:nvCxnSpPr>
            <p:cNvPr id="510" name="Google Shape;510;p45"/>
            <p:cNvCxnSpPr/>
            <p:nvPr/>
          </p:nvCxnSpPr>
          <p:spPr>
            <a:xfrm>
              <a:off x="1427800" y="799900"/>
              <a:ext cx="2158800" cy="1445100"/>
            </a:xfrm>
            <a:prstGeom prst="straightConnector1">
              <a:avLst/>
            </a:prstGeom>
            <a:noFill/>
            <a:ln w="28575" cap="flat" cmpd="sng">
              <a:solidFill>
                <a:srgbClr val="DF382C"/>
              </a:solidFill>
              <a:prstDash val="solid"/>
              <a:round/>
              <a:headEnd type="none" w="med" len="med"/>
              <a:tailEnd type="none" w="med" len="med"/>
            </a:ln>
          </p:spPr>
        </p:cxnSp>
        <p:cxnSp>
          <p:nvCxnSpPr>
            <p:cNvPr id="511" name="Google Shape;511;p45"/>
            <p:cNvCxnSpPr/>
            <p:nvPr/>
          </p:nvCxnSpPr>
          <p:spPr>
            <a:xfrm flipH="1">
              <a:off x="1427800" y="799900"/>
              <a:ext cx="2158800" cy="1445100"/>
            </a:xfrm>
            <a:prstGeom prst="straightConnector1">
              <a:avLst/>
            </a:prstGeom>
            <a:noFill/>
            <a:ln w="28575" cap="flat" cmpd="sng">
              <a:solidFill>
                <a:srgbClr val="DF382C"/>
              </a:solidFill>
              <a:prstDash val="solid"/>
              <a:round/>
              <a:headEnd type="none" w="med" len="med"/>
              <a:tailEnd type="none" w="med" len="med"/>
            </a:ln>
          </p:spPr>
        </p:cxnSp>
      </p:grpSp>
      <p:grpSp>
        <p:nvGrpSpPr>
          <p:cNvPr id="512" name="Google Shape;512;p45"/>
          <p:cNvGrpSpPr/>
          <p:nvPr/>
        </p:nvGrpSpPr>
        <p:grpSpPr>
          <a:xfrm>
            <a:off x="4117550" y="723700"/>
            <a:ext cx="2158800" cy="1445100"/>
            <a:chOff x="1427800" y="799900"/>
            <a:chExt cx="2158800" cy="1445100"/>
          </a:xfrm>
        </p:grpSpPr>
        <p:cxnSp>
          <p:nvCxnSpPr>
            <p:cNvPr id="513" name="Google Shape;513;p45"/>
            <p:cNvCxnSpPr/>
            <p:nvPr/>
          </p:nvCxnSpPr>
          <p:spPr>
            <a:xfrm>
              <a:off x="1427800" y="799900"/>
              <a:ext cx="2158800" cy="1445100"/>
            </a:xfrm>
            <a:prstGeom prst="straightConnector1">
              <a:avLst/>
            </a:prstGeom>
            <a:noFill/>
            <a:ln w="28575" cap="flat" cmpd="sng">
              <a:solidFill>
                <a:srgbClr val="DF382C"/>
              </a:solidFill>
              <a:prstDash val="solid"/>
              <a:round/>
              <a:headEnd type="none" w="med" len="med"/>
              <a:tailEnd type="none" w="med" len="med"/>
            </a:ln>
          </p:spPr>
        </p:cxnSp>
        <p:cxnSp>
          <p:nvCxnSpPr>
            <p:cNvPr id="514" name="Google Shape;514;p45"/>
            <p:cNvCxnSpPr/>
            <p:nvPr/>
          </p:nvCxnSpPr>
          <p:spPr>
            <a:xfrm flipH="1">
              <a:off x="1427800" y="799900"/>
              <a:ext cx="2158800" cy="1445100"/>
            </a:xfrm>
            <a:prstGeom prst="straightConnector1">
              <a:avLst/>
            </a:prstGeom>
            <a:noFill/>
            <a:ln w="28575" cap="flat" cmpd="sng">
              <a:solidFill>
                <a:srgbClr val="DF382C"/>
              </a:solidFill>
              <a:prstDash val="solid"/>
              <a:round/>
              <a:headEnd type="none" w="med" len="med"/>
              <a:tailEnd type="none" w="med" len="med"/>
            </a:ln>
          </p:spPr>
        </p:cxnSp>
      </p:grpSp>
      <p:cxnSp>
        <p:nvCxnSpPr>
          <p:cNvPr id="515" name="Google Shape;515;p45"/>
          <p:cNvCxnSpPr/>
          <p:nvPr/>
        </p:nvCxnSpPr>
        <p:spPr>
          <a:xfrm>
            <a:off x="6643863" y="4332354"/>
            <a:ext cx="839100" cy="0"/>
          </a:xfrm>
          <a:prstGeom prst="straightConnector1">
            <a:avLst/>
          </a:prstGeom>
          <a:noFill/>
          <a:ln w="19050" cap="flat" cmpd="sng">
            <a:solidFill>
              <a:srgbClr val="ED4840"/>
            </a:solidFill>
            <a:prstDash val="dash"/>
            <a:round/>
            <a:headEnd type="none" w="med" len="med"/>
            <a:tailEnd type="none" w="med" len="med"/>
          </a:ln>
        </p:spPr>
      </p:cxnSp>
      <p:cxnSp>
        <p:nvCxnSpPr>
          <p:cNvPr id="516" name="Google Shape;516;p45"/>
          <p:cNvCxnSpPr/>
          <p:nvPr/>
        </p:nvCxnSpPr>
        <p:spPr>
          <a:xfrm>
            <a:off x="199163" y="4383979"/>
            <a:ext cx="839100" cy="0"/>
          </a:xfrm>
          <a:prstGeom prst="straightConnector1">
            <a:avLst/>
          </a:prstGeom>
          <a:noFill/>
          <a:ln w="19050" cap="flat" cmpd="sng">
            <a:solidFill>
              <a:srgbClr val="ED4840"/>
            </a:solidFill>
            <a:prstDash val="dash"/>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522" name="Google Shape;522;p46"/>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a:t>
            </a:r>
            <a:endParaRPr/>
          </a:p>
          <a:p>
            <a:pPr marL="457200" lvl="0" indent="-311150" algn="l" rtl="0">
              <a:spcBef>
                <a:spcPts val="1200"/>
              </a:spcBef>
              <a:spcAft>
                <a:spcPts val="0"/>
              </a:spcAft>
              <a:buSzPts val="1300"/>
              <a:buChar char="●"/>
            </a:pPr>
            <a:r>
              <a:rPr lang="en" b="1"/>
              <a:t>Vascular surgery consulted</a:t>
            </a:r>
            <a:r>
              <a:rPr lang="en"/>
              <a:t>: Not concerned for graft infection</a:t>
            </a:r>
            <a:endParaRPr/>
          </a:p>
          <a:p>
            <a:pPr marL="457200" lvl="0" indent="-311150" algn="l" rtl="0">
              <a:spcBef>
                <a:spcPts val="0"/>
              </a:spcBef>
              <a:spcAft>
                <a:spcPts val="0"/>
              </a:spcAft>
              <a:buSzPts val="1300"/>
              <a:buChar char="●"/>
            </a:pPr>
            <a:r>
              <a:rPr lang="en"/>
              <a:t>Port is removed</a:t>
            </a:r>
            <a:endParaRPr/>
          </a:p>
        </p:txBody>
      </p:sp>
      <p:sp>
        <p:nvSpPr>
          <p:cNvPr id="523" name="Google Shape;523;p46"/>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524" name="Google Shape;524;p46"/>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525" name="Google Shape;525;p46"/>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526" name="Google Shape;526;p46"/>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527" name="Google Shape;527;p46"/>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528" name="Google Shape;528;p46"/>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529" name="Google Shape;529;p46"/>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530" name="Google Shape;530;p46"/>
          <p:cNvSpPr/>
          <p:nvPr/>
        </p:nvSpPr>
        <p:spPr>
          <a:xfrm>
            <a:off x="3267901" y="4357150"/>
            <a:ext cx="435300" cy="183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p:txBody>
      </p:sp>
      <p:sp>
        <p:nvSpPr>
          <p:cNvPr id="531" name="Google Shape;531;p46"/>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532" name="Google Shape;532;p46"/>
          <p:cNvCxnSpPr>
            <a:stCxn id="531" idx="1"/>
            <a:endCxn id="523" idx="2"/>
          </p:cNvCxnSpPr>
          <p:nvPr/>
        </p:nvCxnSpPr>
        <p:spPr>
          <a:xfrm rot="10800000" flipH="1">
            <a:off x="313800" y="4540268"/>
            <a:ext cx="124500" cy="378900"/>
          </a:xfrm>
          <a:prstGeom prst="curvedConnector4">
            <a:avLst>
              <a:gd name="adj1" fmla="val -191265"/>
              <a:gd name="adj2" fmla="val 75411"/>
            </a:avLst>
          </a:prstGeom>
          <a:noFill/>
          <a:ln w="9525" cap="flat" cmpd="sng">
            <a:solidFill>
              <a:srgbClr val="9E9E9E"/>
            </a:solidFill>
            <a:prstDash val="solid"/>
            <a:round/>
            <a:headEnd type="none" w="med" len="med"/>
            <a:tailEnd type="triangle" w="med" len="med"/>
          </a:ln>
        </p:spPr>
      </p:cxnSp>
      <p:cxnSp>
        <p:nvCxnSpPr>
          <p:cNvPr id="533" name="Google Shape;533;p46"/>
          <p:cNvCxnSpPr>
            <a:stCxn id="531" idx="0"/>
            <a:endCxn id="525" idx="2"/>
          </p:cNvCxnSpPr>
          <p:nvPr/>
        </p:nvCxnSpPr>
        <p:spPr>
          <a:xfrm rot="-5400000">
            <a:off x="1064550" y="4482068"/>
            <a:ext cx="186600" cy="302700"/>
          </a:xfrm>
          <a:prstGeom prst="curvedConnector3">
            <a:avLst>
              <a:gd name="adj1" fmla="val 49992"/>
            </a:avLst>
          </a:prstGeom>
          <a:noFill/>
          <a:ln w="9525" cap="flat" cmpd="sng">
            <a:solidFill>
              <a:srgbClr val="9E9E9E"/>
            </a:solidFill>
            <a:prstDash val="solid"/>
            <a:round/>
            <a:headEnd type="none" w="med" len="med"/>
            <a:tailEnd type="triangle" w="med" len="med"/>
          </a:ln>
        </p:spPr>
      </p:cxnSp>
      <p:sp>
        <p:nvSpPr>
          <p:cNvPr id="534" name="Google Shape;534;p46"/>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535" name="Google Shape;535;p46"/>
          <p:cNvCxnSpPr>
            <a:stCxn id="534" idx="1"/>
            <a:endCxn id="526" idx="0"/>
          </p:cNvCxnSpPr>
          <p:nvPr/>
        </p:nvCxnSpPr>
        <p:spPr>
          <a:xfrm flipH="1">
            <a:off x="1744500" y="3946675"/>
            <a:ext cx="179700" cy="410400"/>
          </a:xfrm>
          <a:prstGeom prst="curvedConnector2">
            <a:avLst/>
          </a:prstGeom>
          <a:noFill/>
          <a:ln w="9525" cap="flat" cmpd="sng">
            <a:solidFill>
              <a:srgbClr val="9E9E9E"/>
            </a:solidFill>
            <a:prstDash val="solid"/>
            <a:round/>
            <a:headEnd type="none" w="med" len="med"/>
            <a:tailEnd type="triangle" w="med" len="med"/>
          </a:ln>
        </p:spPr>
      </p:cxnSp>
      <p:sp>
        <p:nvSpPr>
          <p:cNvPr id="536" name="Google Shape;536;p46"/>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537" name="Google Shape;537;p46"/>
          <p:cNvCxnSpPr>
            <a:stCxn id="536" idx="0"/>
            <a:endCxn id="529" idx="2"/>
          </p:cNvCxnSpPr>
          <p:nvPr/>
        </p:nvCxnSpPr>
        <p:spPr>
          <a:xfrm rot="-5400000">
            <a:off x="2739300" y="4415775"/>
            <a:ext cx="186600" cy="435300"/>
          </a:xfrm>
          <a:prstGeom prst="curvedConnector3">
            <a:avLst>
              <a:gd name="adj1" fmla="val 49993"/>
            </a:avLst>
          </a:prstGeom>
          <a:noFill/>
          <a:ln w="9525" cap="flat" cmpd="sng">
            <a:solidFill>
              <a:srgbClr val="9E9E9E"/>
            </a:solidFill>
            <a:prstDash val="solid"/>
            <a:round/>
            <a:headEnd type="none" w="med" len="med"/>
            <a:tailEnd type="triangle" w="med" len="med"/>
          </a:ln>
        </p:spPr>
      </p:cxnSp>
      <p:sp>
        <p:nvSpPr>
          <p:cNvPr id="538" name="Google Shape;538;p46"/>
          <p:cNvSpPr/>
          <p:nvPr/>
        </p:nvSpPr>
        <p:spPr>
          <a:xfrm>
            <a:off x="782550" y="1415450"/>
            <a:ext cx="7635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39" name="Google Shape;539;p46"/>
          <p:cNvSpPr txBox="1"/>
          <p:nvPr/>
        </p:nvSpPr>
        <p:spPr>
          <a:xfrm>
            <a:off x="3742250" y="37542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540" name="Google Shape;540;p46"/>
          <p:cNvCxnSpPr>
            <a:stCxn id="539" idx="1"/>
            <a:endCxn id="530" idx="0"/>
          </p:cNvCxnSpPr>
          <p:nvPr/>
        </p:nvCxnSpPr>
        <p:spPr>
          <a:xfrm flipH="1">
            <a:off x="3485450" y="3946675"/>
            <a:ext cx="256800" cy="410400"/>
          </a:xfrm>
          <a:prstGeom prst="curvedConnector2">
            <a:avLst/>
          </a:prstGeom>
          <a:noFill/>
          <a:ln w="9525" cap="flat" cmpd="sng">
            <a:solidFill>
              <a:srgbClr val="9E9E9E"/>
            </a:solidFill>
            <a:prstDash val="solid"/>
            <a:round/>
            <a:headEnd type="none" w="med" len="med"/>
            <a:tailEnd type="triangle" w="med" len="med"/>
          </a:ln>
        </p:spPr>
      </p:cxnSp>
      <p:sp>
        <p:nvSpPr>
          <p:cNvPr id="541" name="Google Shape;541;p46"/>
          <p:cNvSpPr/>
          <p:nvPr/>
        </p:nvSpPr>
        <p:spPr>
          <a:xfrm>
            <a:off x="186525" y="3734600"/>
            <a:ext cx="3081300" cy="622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42" name="Google Shape;542;p46"/>
          <p:cNvSpPr/>
          <p:nvPr/>
        </p:nvSpPr>
        <p:spPr>
          <a:xfrm>
            <a:off x="46950" y="4540125"/>
            <a:ext cx="3221100" cy="55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43" name="Google Shape;543;p46"/>
          <p:cNvSpPr/>
          <p:nvPr/>
        </p:nvSpPr>
        <p:spPr>
          <a:xfrm>
            <a:off x="37032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544" name="Google Shape;544;p46"/>
          <p:cNvSpPr txBox="1"/>
          <p:nvPr/>
        </p:nvSpPr>
        <p:spPr>
          <a:xfrm>
            <a:off x="4138500" y="46789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Port removed</a:t>
            </a:r>
            <a:endParaRPr sz="1300">
              <a:solidFill>
                <a:schemeClr val="dk2"/>
              </a:solidFill>
              <a:latin typeface="Open Sans"/>
              <a:ea typeface="Open Sans"/>
              <a:cs typeface="Open Sans"/>
              <a:sym typeface="Open Sans"/>
            </a:endParaRPr>
          </a:p>
        </p:txBody>
      </p:sp>
      <p:cxnSp>
        <p:nvCxnSpPr>
          <p:cNvPr id="545" name="Google Shape;545;p46"/>
          <p:cNvCxnSpPr>
            <a:stCxn id="544" idx="1"/>
            <a:endCxn id="543" idx="2"/>
          </p:cNvCxnSpPr>
          <p:nvPr/>
        </p:nvCxnSpPr>
        <p:spPr>
          <a:xfrm rot="10800000">
            <a:off x="3921000" y="4540175"/>
            <a:ext cx="217500" cy="331200"/>
          </a:xfrm>
          <a:prstGeom prst="curvedConnector2">
            <a:avLst/>
          </a:prstGeom>
          <a:noFill/>
          <a:ln w="9525" cap="flat" cmpd="sng">
            <a:solidFill>
              <a:srgbClr val="9E9E9E"/>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551" name="Google Shape;551;p4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 Clinical concern for VGI but CTA normal</a:t>
            </a:r>
            <a:endParaRPr/>
          </a:p>
          <a:p>
            <a:pPr marL="457200" lvl="0" indent="-311150" algn="l" rtl="0">
              <a:spcBef>
                <a:spcPts val="1200"/>
              </a:spcBef>
              <a:spcAft>
                <a:spcPts val="0"/>
              </a:spcAft>
              <a:buSzPts val="1300"/>
              <a:buChar char="●"/>
            </a:pPr>
            <a:r>
              <a:rPr lang="en"/>
              <a:t>Asked for </a:t>
            </a:r>
            <a:r>
              <a:rPr lang="en" b="1"/>
              <a:t>PET/CT or SPECT</a:t>
            </a:r>
            <a:r>
              <a:rPr lang="en"/>
              <a:t>…</a:t>
            </a:r>
            <a:endParaRPr/>
          </a:p>
          <a:p>
            <a:pPr marL="914400" lvl="1" indent="-298450" algn="l" rtl="0">
              <a:spcBef>
                <a:spcPts val="0"/>
              </a:spcBef>
              <a:spcAft>
                <a:spcPts val="0"/>
              </a:spcAft>
              <a:buSzPts val="1100"/>
              <a:buChar char="○"/>
            </a:pPr>
            <a:r>
              <a:rPr lang="en"/>
              <a:t>Can’t happen </a:t>
            </a:r>
            <a:r>
              <a:rPr lang="en" b="1">
                <a:solidFill>
                  <a:srgbClr val="3B71CA"/>
                </a:solidFill>
              </a:rPr>
              <a:t>until next week</a:t>
            </a:r>
            <a:endParaRPr/>
          </a:p>
          <a:p>
            <a:pPr marL="0" lvl="0" indent="0" algn="l" rtl="0">
              <a:spcBef>
                <a:spcPts val="1200"/>
              </a:spcBef>
              <a:spcAft>
                <a:spcPts val="1200"/>
              </a:spcAft>
              <a:buNone/>
            </a:pPr>
            <a:endParaRPr/>
          </a:p>
        </p:txBody>
      </p:sp>
      <p:sp>
        <p:nvSpPr>
          <p:cNvPr id="552" name="Google Shape;552;p47"/>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553" name="Google Shape;553;p47"/>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554" name="Google Shape;554;p47"/>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555" name="Google Shape;555;p47"/>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556" name="Google Shape;556;p47"/>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557" name="Google Shape;557;p47"/>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558" name="Google Shape;558;p47"/>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559" name="Google Shape;559;p47"/>
          <p:cNvSpPr/>
          <p:nvPr/>
        </p:nvSpPr>
        <p:spPr>
          <a:xfrm>
            <a:off x="3267901"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p:txBody>
      </p:sp>
      <p:sp>
        <p:nvSpPr>
          <p:cNvPr id="560" name="Google Shape;560;p47"/>
          <p:cNvSpPr/>
          <p:nvPr/>
        </p:nvSpPr>
        <p:spPr>
          <a:xfrm>
            <a:off x="3703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561" name="Google Shape;561;p47"/>
          <p:cNvSpPr/>
          <p:nvPr/>
        </p:nvSpPr>
        <p:spPr>
          <a:xfrm>
            <a:off x="4138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562" name="Google Shape;562;p47"/>
          <p:cNvSpPr/>
          <p:nvPr/>
        </p:nvSpPr>
        <p:spPr>
          <a:xfrm>
            <a:off x="45738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11</a:t>
            </a:r>
            <a:endParaRPr>
              <a:solidFill>
                <a:srgbClr val="9E9E9E"/>
              </a:solidFill>
              <a:latin typeface="Open Sans"/>
              <a:ea typeface="Open Sans"/>
              <a:cs typeface="Open Sans"/>
              <a:sym typeface="Open Sans"/>
            </a:endParaRPr>
          </a:p>
        </p:txBody>
      </p:sp>
      <p:sp>
        <p:nvSpPr>
          <p:cNvPr id="563" name="Google Shape;563;p47"/>
          <p:cNvSpPr/>
          <p:nvPr/>
        </p:nvSpPr>
        <p:spPr>
          <a:xfrm>
            <a:off x="50091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564" name="Google Shape;564;p47"/>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565" name="Google Shape;565;p47"/>
          <p:cNvCxnSpPr>
            <a:stCxn id="564" idx="1"/>
            <a:endCxn id="552" idx="2"/>
          </p:cNvCxnSpPr>
          <p:nvPr/>
        </p:nvCxnSpPr>
        <p:spPr>
          <a:xfrm rot="10800000" flipH="1">
            <a:off x="3138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566" name="Google Shape;566;p47"/>
          <p:cNvCxnSpPr>
            <a:stCxn id="564" idx="0"/>
            <a:endCxn id="554" idx="2"/>
          </p:cNvCxnSpPr>
          <p:nvPr/>
        </p:nvCxnSpPr>
        <p:spPr>
          <a:xfrm rot="-5400000">
            <a:off x="10645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567" name="Google Shape;567;p47"/>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568" name="Google Shape;568;p47"/>
          <p:cNvCxnSpPr>
            <a:stCxn id="567" idx="1"/>
            <a:endCxn id="555" idx="0"/>
          </p:cNvCxnSpPr>
          <p:nvPr/>
        </p:nvCxnSpPr>
        <p:spPr>
          <a:xfrm flipH="1">
            <a:off x="1744500" y="3946675"/>
            <a:ext cx="179700" cy="410400"/>
          </a:xfrm>
          <a:prstGeom prst="curvedConnector2">
            <a:avLst/>
          </a:prstGeom>
          <a:noFill/>
          <a:ln w="9525" cap="flat" cmpd="sng">
            <a:solidFill>
              <a:schemeClr val="dk2"/>
            </a:solidFill>
            <a:prstDash val="solid"/>
            <a:round/>
            <a:headEnd type="none" w="med" len="med"/>
            <a:tailEnd type="triangle" w="med" len="med"/>
          </a:ln>
        </p:spPr>
      </p:cxnSp>
      <p:sp>
        <p:nvSpPr>
          <p:cNvPr id="569" name="Google Shape;569;p47"/>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570" name="Google Shape;570;p47"/>
          <p:cNvCxnSpPr>
            <a:stCxn id="569" idx="0"/>
            <a:endCxn id="558" idx="2"/>
          </p:cNvCxnSpPr>
          <p:nvPr/>
        </p:nvCxnSpPr>
        <p:spPr>
          <a:xfrm rot="-5400000">
            <a:off x="2739300" y="4415775"/>
            <a:ext cx="186600" cy="435300"/>
          </a:xfrm>
          <a:prstGeom prst="curvedConnector3">
            <a:avLst>
              <a:gd name="adj1" fmla="val 49993"/>
            </a:avLst>
          </a:prstGeom>
          <a:noFill/>
          <a:ln w="9525" cap="flat" cmpd="sng">
            <a:solidFill>
              <a:schemeClr val="dk2"/>
            </a:solidFill>
            <a:prstDash val="solid"/>
            <a:round/>
            <a:headEnd type="none" w="med" len="med"/>
            <a:tailEnd type="triangle" w="med" len="med"/>
          </a:ln>
        </p:spPr>
      </p:cxnSp>
      <p:sp>
        <p:nvSpPr>
          <p:cNvPr id="571" name="Google Shape;571;p47"/>
          <p:cNvSpPr/>
          <p:nvPr/>
        </p:nvSpPr>
        <p:spPr>
          <a:xfrm>
            <a:off x="782550" y="1415450"/>
            <a:ext cx="7635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2" name="Google Shape;572;p47"/>
          <p:cNvSpPr txBox="1"/>
          <p:nvPr/>
        </p:nvSpPr>
        <p:spPr>
          <a:xfrm>
            <a:off x="3747900" y="365417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573" name="Google Shape;573;p47"/>
          <p:cNvCxnSpPr>
            <a:stCxn id="572" idx="1"/>
            <a:endCxn id="559" idx="0"/>
          </p:cNvCxnSpPr>
          <p:nvPr/>
        </p:nvCxnSpPr>
        <p:spPr>
          <a:xfrm flipH="1">
            <a:off x="3485700" y="3846625"/>
            <a:ext cx="262200" cy="510600"/>
          </a:xfrm>
          <a:prstGeom prst="curvedConnector2">
            <a:avLst/>
          </a:prstGeom>
          <a:noFill/>
          <a:ln w="9525" cap="flat" cmpd="sng">
            <a:solidFill>
              <a:schemeClr val="dk2"/>
            </a:solidFill>
            <a:prstDash val="solid"/>
            <a:round/>
            <a:headEnd type="none" w="med" len="med"/>
            <a:tailEnd type="triangle" w="med" len="med"/>
          </a:ln>
        </p:spPr>
      </p:cxnSp>
      <p:sp>
        <p:nvSpPr>
          <p:cNvPr id="574" name="Google Shape;574;p47"/>
          <p:cNvSpPr/>
          <p:nvPr/>
        </p:nvSpPr>
        <p:spPr>
          <a:xfrm>
            <a:off x="220800" y="3654175"/>
            <a:ext cx="55119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5" name="Google Shape;575;p47"/>
          <p:cNvSpPr txBox="1"/>
          <p:nvPr/>
        </p:nvSpPr>
        <p:spPr>
          <a:xfrm>
            <a:off x="5009100" y="3909475"/>
            <a:ext cx="9210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rgbClr val="3B71CA"/>
                </a:solidFill>
                <a:latin typeface="Open Sans"/>
                <a:ea typeface="Open Sans"/>
                <a:cs typeface="Open Sans"/>
                <a:sym typeface="Open Sans"/>
              </a:rPr>
              <a:t>PET/CT?</a:t>
            </a:r>
            <a:endParaRPr sz="1300" b="1">
              <a:solidFill>
                <a:srgbClr val="3B71CA"/>
              </a:solidFill>
              <a:latin typeface="Open Sans"/>
              <a:ea typeface="Open Sans"/>
              <a:cs typeface="Open Sans"/>
              <a:sym typeface="Open Sans"/>
            </a:endParaRPr>
          </a:p>
        </p:txBody>
      </p:sp>
      <p:cxnSp>
        <p:nvCxnSpPr>
          <p:cNvPr id="576" name="Google Shape;576;p47"/>
          <p:cNvCxnSpPr>
            <a:stCxn id="575" idx="3"/>
            <a:endCxn id="577" idx="0"/>
          </p:cNvCxnSpPr>
          <p:nvPr/>
        </p:nvCxnSpPr>
        <p:spPr>
          <a:xfrm>
            <a:off x="5930100" y="4101925"/>
            <a:ext cx="167400" cy="255300"/>
          </a:xfrm>
          <a:prstGeom prst="curvedConnector2">
            <a:avLst/>
          </a:prstGeom>
          <a:noFill/>
          <a:ln w="9525" cap="flat" cmpd="sng">
            <a:solidFill>
              <a:schemeClr val="dk2"/>
            </a:solidFill>
            <a:prstDash val="dash"/>
            <a:round/>
            <a:headEnd type="none" w="med" len="med"/>
            <a:tailEnd type="triangle" w="med" len="med"/>
          </a:ln>
        </p:spPr>
      </p:cxnSp>
      <p:sp>
        <p:nvSpPr>
          <p:cNvPr id="578" name="Google Shape;578;p47"/>
          <p:cNvSpPr/>
          <p:nvPr/>
        </p:nvSpPr>
        <p:spPr>
          <a:xfrm>
            <a:off x="0" y="4540275"/>
            <a:ext cx="3401700" cy="560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9" name="Google Shape;579;p47"/>
          <p:cNvSpPr/>
          <p:nvPr/>
        </p:nvSpPr>
        <p:spPr>
          <a:xfrm>
            <a:off x="54444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577" name="Google Shape;577;p47"/>
          <p:cNvSpPr/>
          <p:nvPr/>
        </p:nvSpPr>
        <p:spPr>
          <a:xfrm>
            <a:off x="5879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14</a:t>
            </a:r>
            <a:endParaRPr>
              <a:solidFill>
                <a:schemeClr val="dk2"/>
              </a:solidFill>
              <a:latin typeface="Open Sans"/>
              <a:ea typeface="Open Sans"/>
              <a:cs typeface="Open Sans"/>
              <a:sym typeface="Open Sans"/>
            </a:endParaRPr>
          </a:p>
        </p:txBody>
      </p:sp>
      <p:sp>
        <p:nvSpPr>
          <p:cNvPr id="580" name="Google Shape;580;p47"/>
          <p:cNvSpPr txBox="1"/>
          <p:nvPr/>
        </p:nvSpPr>
        <p:spPr>
          <a:xfrm>
            <a:off x="32281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581" name="Google Shape;581;p47"/>
          <p:cNvCxnSpPr>
            <a:stCxn id="580" idx="0"/>
          </p:cNvCxnSpPr>
          <p:nvPr/>
        </p:nvCxnSpPr>
        <p:spPr>
          <a:xfrm rot="-5400000">
            <a:off x="3823948" y="4637025"/>
            <a:ext cx="194400" cy="600"/>
          </a:xfrm>
          <a:prstGeom prst="curvedConnector3">
            <a:avLst>
              <a:gd name="adj1" fmla="val 50000"/>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587" name="Google Shape;587;p4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 Clinical concern for VGI but CTA normal</a:t>
            </a:r>
            <a:endParaRPr/>
          </a:p>
          <a:p>
            <a:pPr marL="457200" lvl="0" indent="-311150" algn="l" rtl="0">
              <a:spcBef>
                <a:spcPts val="1200"/>
              </a:spcBef>
              <a:spcAft>
                <a:spcPts val="0"/>
              </a:spcAft>
              <a:buSzPts val="1300"/>
              <a:buChar char="●"/>
            </a:pPr>
            <a:r>
              <a:rPr lang="en"/>
              <a:t>Asked for </a:t>
            </a:r>
            <a:r>
              <a:rPr lang="en" b="1"/>
              <a:t>PET/CT or SPECT</a:t>
            </a:r>
            <a:r>
              <a:rPr lang="en"/>
              <a:t>…</a:t>
            </a:r>
            <a:endParaRPr/>
          </a:p>
          <a:p>
            <a:pPr marL="914400" lvl="1" indent="-298450" algn="l" rtl="0">
              <a:spcBef>
                <a:spcPts val="0"/>
              </a:spcBef>
              <a:spcAft>
                <a:spcPts val="0"/>
              </a:spcAft>
              <a:buSzPts val="1100"/>
              <a:buChar char="○"/>
            </a:pPr>
            <a:r>
              <a:rPr lang="en"/>
              <a:t>Can’t happen </a:t>
            </a:r>
            <a:r>
              <a:rPr lang="en" b="1">
                <a:solidFill>
                  <a:srgbClr val="3B71CA"/>
                </a:solidFill>
              </a:rPr>
              <a:t>until next week</a:t>
            </a:r>
            <a:endParaRPr b="1">
              <a:solidFill>
                <a:srgbClr val="3B71CA"/>
              </a:solidFill>
            </a:endParaRPr>
          </a:p>
          <a:p>
            <a:pPr marL="457200" lvl="0" indent="-311150" algn="l" rtl="0">
              <a:spcBef>
                <a:spcPts val="1000"/>
              </a:spcBef>
              <a:spcAft>
                <a:spcPts val="0"/>
              </a:spcAft>
              <a:buSzPts val="1300"/>
              <a:buChar char="●"/>
            </a:pPr>
            <a:r>
              <a:rPr lang="en"/>
              <a:t>CT surgery plans on </a:t>
            </a:r>
            <a:r>
              <a:rPr lang="en" b="1">
                <a:solidFill>
                  <a:srgbClr val="DF382C"/>
                </a:solidFill>
              </a:rPr>
              <a:t>replacing aortic valve</a:t>
            </a:r>
            <a:r>
              <a:rPr lang="en"/>
              <a:t> before that time</a:t>
            </a:r>
            <a:endParaRPr/>
          </a:p>
          <a:p>
            <a:pPr marL="914400" lvl="1" indent="-298450" algn="l" rtl="0">
              <a:spcBef>
                <a:spcPts val="0"/>
              </a:spcBef>
              <a:spcAft>
                <a:spcPts val="0"/>
              </a:spcAft>
              <a:buSzPts val="1100"/>
              <a:buChar char="○"/>
            </a:pPr>
            <a:r>
              <a:rPr lang="en" sz="1100">
                <a:solidFill>
                  <a:schemeClr val="accent1"/>
                </a:solidFill>
              </a:rPr>
              <a:t>Cardiogenic shock from aortic insufficiency is a </a:t>
            </a:r>
            <a:r>
              <a:rPr lang="en" sz="1100" b="1">
                <a:solidFill>
                  <a:srgbClr val="14A44D"/>
                </a:solidFill>
              </a:rPr>
              <a:t>class I indication</a:t>
            </a:r>
            <a:endParaRPr/>
          </a:p>
          <a:p>
            <a:pPr marL="0" lvl="0" indent="0" algn="l" rtl="0">
              <a:spcBef>
                <a:spcPts val="1200"/>
              </a:spcBef>
              <a:spcAft>
                <a:spcPts val="1200"/>
              </a:spcAft>
              <a:buNone/>
            </a:pPr>
            <a:endParaRPr/>
          </a:p>
        </p:txBody>
      </p:sp>
      <p:sp>
        <p:nvSpPr>
          <p:cNvPr id="588" name="Google Shape;588;p48"/>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589" name="Google Shape;589;p48"/>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590" name="Google Shape;590;p48"/>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591" name="Google Shape;591;p48"/>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592" name="Google Shape;592;p48"/>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593" name="Google Shape;593;p48"/>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594" name="Google Shape;594;p48"/>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595" name="Google Shape;595;p48"/>
          <p:cNvSpPr/>
          <p:nvPr/>
        </p:nvSpPr>
        <p:spPr>
          <a:xfrm>
            <a:off x="3267901"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p:txBody>
      </p:sp>
      <p:sp>
        <p:nvSpPr>
          <p:cNvPr id="596" name="Google Shape;596;p48"/>
          <p:cNvSpPr/>
          <p:nvPr/>
        </p:nvSpPr>
        <p:spPr>
          <a:xfrm>
            <a:off x="3703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597" name="Google Shape;597;p48"/>
          <p:cNvSpPr/>
          <p:nvPr/>
        </p:nvSpPr>
        <p:spPr>
          <a:xfrm>
            <a:off x="4138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598" name="Google Shape;598;p48"/>
          <p:cNvSpPr/>
          <p:nvPr/>
        </p:nvSpPr>
        <p:spPr>
          <a:xfrm>
            <a:off x="4573801"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599" name="Google Shape;599;p48"/>
          <p:cNvSpPr/>
          <p:nvPr/>
        </p:nvSpPr>
        <p:spPr>
          <a:xfrm>
            <a:off x="50091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600" name="Google Shape;600;p48"/>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601" name="Google Shape;601;p48"/>
          <p:cNvCxnSpPr>
            <a:stCxn id="600" idx="1"/>
            <a:endCxn id="588" idx="2"/>
          </p:cNvCxnSpPr>
          <p:nvPr/>
        </p:nvCxnSpPr>
        <p:spPr>
          <a:xfrm rot="10800000" flipH="1">
            <a:off x="3138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602" name="Google Shape;602;p48"/>
          <p:cNvCxnSpPr>
            <a:stCxn id="600" idx="0"/>
            <a:endCxn id="590" idx="2"/>
          </p:cNvCxnSpPr>
          <p:nvPr/>
        </p:nvCxnSpPr>
        <p:spPr>
          <a:xfrm rot="-5400000">
            <a:off x="10645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603" name="Google Shape;603;p48"/>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604" name="Google Shape;604;p48"/>
          <p:cNvCxnSpPr>
            <a:stCxn id="603" idx="1"/>
            <a:endCxn id="591" idx="0"/>
          </p:cNvCxnSpPr>
          <p:nvPr/>
        </p:nvCxnSpPr>
        <p:spPr>
          <a:xfrm flipH="1">
            <a:off x="1744500" y="3946675"/>
            <a:ext cx="179700" cy="410400"/>
          </a:xfrm>
          <a:prstGeom prst="curvedConnector2">
            <a:avLst/>
          </a:prstGeom>
          <a:noFill/>
          <a:ln w="9525" cap="flat" cmpd="sng">
            <a:solidFill>
              <a:schemeClr val="dk2"/>
            </a:solidFill>
            <a:prstDash val="solid"/>
            <a:round/>
            <a:headEnd type="none" w="med" len="med"/>
            <a:tailEnd type="triangle" w="med" len="med"/>
          </a:ln>
        </p:spPr>
      </p:cxnSp>
      <p:sp>
        <p:nvSpPr>
          <p:cNvPr id="605" name="Google Shape;605;p48"/>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606" name="Google Shape;606;p48"/>
          <p:cNvCxnSpPr>
            <a:stCxn id="605" idx="0"/>
            <a:endCxn id="594" idx="2"/>
          </p:cNvCxnSpPr>
          <p:nvPr/>
        </p:nvCxnSpPr>
        <p:spPr>
          <a:xfrm rot="-5400000">
            <a:off x="2739300" y="4415775"/>
            <a:ext cx="186600" cy="435300"/>
          </a:xfrm>
          <a:prstGeom prst="curvedConnector3">
            <a:avLst>
              <a:gd name="adj1" fmla="val 49993"/>
            </a:avLst>
          </a:prstGeom>
          <a:noFill/>
          <a:ln w="9525" cap="flat" cmpd="sng">
            <a:solidFill>
              <a:schemeClr val="dk2"/>
            </a:solidFill>
            <a:prstDash val="solid"/>
            <a:round/>
            <a:headEnd type="none" w="med" len="med"/>
            <a:tailEnd type="triangle" w="med" len="med"/>
          </a:ln>
        </p:spPr>
      </p:cxnSp>
      <p:sp>
        <p:nvSpPr>
          <p:cNvPr id="607" name="Google Shape;607;p48"/>
          <p:cNvSpPr/>
          <p:nvPr/>
        </p:nvSpPr>
        <p:spPr>
          <a:xfrm>
            <a:off x="782550" y="1415450"/>
            <a:ext cx="7635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8" name="Google Shape;608;p48"/>
          <p:cNvSpPr txBox="1"/>
          <p:nvPr/>
        </p:nvSpPr>
        <p:spPr>
          <a:xfrm>
            <a:off x="3747900" y="365417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609" name="Google Shape;609;p48"/>
          <p:cNvCxnSpPr>
            <a:stCxn id="608" idx="1"/>
            <a:endCxn id="595" idx="0"/>
          </p:cNvCxnSpPr>
          <p:nvPr/>
        </p:nvCxnSpPr>
        <p:spPr>
          <a:xfrm flipH="1">
            <a:off x="3485700" y="3846625"/>
            <a:ext cx="262200" cy="510600"/>
          </a:xfrm>
          <a:prstGeom prst="curvedConnector2">
            <a:avLst/>
          </a:prstGeom>
          <a:noFill/>
          <a:ln w="9525" cap="flat" cmpd="sng">
            <a:solidFill>
              <a:schemeClr val="dk2"/>
            </a:solidFill>
            <a:prstDash val="solid"/>
            <a:round/>
            <a:headEnd type="none" w="med" len="med"/>
            <a:tailEnd type="triangle" w="med" len="med"/>
          </a:ln>
        </p:spPr>
      </p:cxnSp>
      <p:sp>
        <p:nvSpPr>
          <p:cNvPr id="610" name="Google Shape;610;p48"/>
          <p:cNvSpPr txBox="1"/>
          <p:nvPr/>
        </p:nvSpPr>
        <p:spPr>
          <a:xfrm>
            <a:off x="32281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611" name="Google Shape;611;p48"/>
          <p:cNvCxnSpPr>
            <a:stCxn id="610" idx="0"/>
            <a:endCxn id="596" idx="2"/>
          </p:cNvCxnSpPr>
          <p:nvPr/>
        </p:nvCxnSpPr>
        <p:spPr>
          <a:xfrm rot="-5400000">
            <a:off x="38239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612" name="Google Shape;612;p48"/>
          <p:cNvSpPr/>
          <p:nvPr/>
        </p:nvSpPr>
        <p:spPr>
          <a:xfrm>
            <a:off x="220800" y="3654175"/>
            <a:ext cx="55119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3" name="Google Shape;613;p48"/>
          <p:cNvSpPr txBox="1"/>
          <p:nvPr/>
        </p:nvSpPr>
        <p:spPr>
          <a:xfrm>
            <a:off x="5009100" y="3909475"/>
            <a:ext cx="9210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rgbClr val="9E9E9E"/>
                </a:solidFill>
                <a:latin typeface="Open Sans"/>
                <a:ea typeface="Open Sans"/>
                <a:cs typeface="Open Sans"/>
                <a:sym typeface="Open Sans"/>
              </a:rPr>
              <a:t>PET/CT?</a:t>
            </a:r>
            <a:endParaRPr sz="1300" b="1">
              <a:solidFill>
                <a:srgbClr val="9E9E9E"/>
              </a:solidFill>
              <a:latin typeface="Open Sans"/>
              <a:ea typeface="Open Sans"/>
              <a:cs typeface="Open Sans"/>
              <a:sym typeface="Open Sans"/>
            </a:endParaRPr>
          </a:p>
        </p:txBody>
      </p:sp>
      <p:cxnSp>
        <p:nvCxnSpPr>
          <p:cNvPr id="614" name="Google Shape;614;p48"/>
          <p:cNvCxnSpPr>
            <a:stCxn id="613" idx="3"/>
            <a:endCxn id="615" idx="0"/>
          </p:cNvCxnSpPr>
          <p:nvPr/>
        </p:nvCxnSpPr>
        <p:spPr>
          <a:xfrm>
            <a:off x="5930100" y="4101925"/>
            <a:ext cx="167400" cy="255300"/>
          </a:xfrm>
          <a:prstGeom prst="curvedConnector2">
            <a:avLst/>
          </a:prstGeom>
          <a:noFill/>
          <a:ln w="9525" cap="flat" cmpd="sng">
            <a:solidFill>
              <a:srgbClr val="9E9E9E"/>
            </a:solidFill>
            <a:prstDash val="dash"/>
            <a:round/>
            <a:headEnd type="none" w="med" len="med"/>
            <a:tailEnd type="triangle" w="med" len="med"/>
          </a:ln>
        </p:spPr>
      </p:cxnSp>
      <p:sp>
        <p:nvSpPr>
          <p:cNvPr id="616" name="Google Shape;616;p48"/>
          <p:cNvSpPr/>
          <p:nvPr/>
        </p:nvSpPr>
        <p:spPr>
          <a:xfrm>
            <a:off x="0" y="4540275"/>
            <a:ext cx="3267900" cy="560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7" name="Google Shape;617;p48"/>
          <p:cNvSpPr/>
          <p:nvPr/>
        </p:nvSpPr>
        <p:spPr>
          <a:xfrm>
            <a:off x="54444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615" name="Google Shape;615;p48"/>
          <p:cNvSpPr/>
          <p:nvPr/>
        </p:nvSpPr>
        <p:spPr>
          <a:xfrm>
            <a:off x="5879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618" name="Google Shape;618;p48"/>
          <p:cNvSpPr txBox="1"/>
          <p:nvPr/>
        </p:nvSpPr>
        <p:spPr>
          <a:xfrm>
            <a:off x="51869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619" name="Google Shape;619;p48"/>
          <p:cNvCxnSpPr>
            <a:stCxn id="618" idx="1"/>
            <a:endCxn id="598" idx="2"/>
          </p:cNvCxnSpPr>
          <p:nvPr/>
        </p:nvCxnSpPr>
        <p:spPr>
          <a:xfrm rot="10800000">
            <a:off x="4791525" y="4540050"/>
            <a:ext cx="395400" cy="323400"/>
          </a:xfrm>
          <a:prstGeom prst="curved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625" name="Google Shape;625;p4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 Clinical concern for VGI but CTA normal</a:t>
            </a:r>
            <a:endParaRPr/>
          </a:p>
          <a:p>
            <a:pPr marL="457200" lvl="0" indent="-311150" algn="l" rtl="0">
              <a:spcBef>
                <a:spcPts val="1200"/>
              </a:spcBef>
              <a:spcAft>
                <a:spcPts val="0"/>
              </a:spcAft>
              <a:buSzPts val="1300"/>
              <a:buChar char="●"/>
            </a:pPr>
            <a:r>
              <a:rPr lang="en"/>
              <a:t>Opted for </a:t>
            </a:r>
            <a:r>
              <a:rPr lang="en" b="1">
                <a:solidFill>
                  <a:srgbClr val="3B71CA"/>
                </a:solidFill>
              </a:rPr>
              <a:t>no nuclear imaging</a:t>
            </a:r>
            <a:endParaRPr b="1">
              <a:solidFill>
                <a:srgbClr val="3B71CA"/>
              </a:solidFill>
            </a:endParaRPr>
          </a:p>
          <a:p>
            <a:pPr marL="914400" lvl="1" indent="-298450" algn="l" rtl="0">
              <a:spcBef>
                <a:spcPts val="0"/>
              </a:spcBef>
              <a:spcAft>
                <a:spcPts val="0"/>
              </a:spcAft>
              <a:buSzPts val="1100"/>
              <a:buChar char="○"/>
            </a:pPr>
            <a:r>
              <a:rPr lang="en"/>
              <a:t>Would have been on 2 weeks on antibiotics at that point</a:t>
            </a:r>
            <a:endParaRPr b="1">
              <a:solidFill>
                <a:srgbClr val="3B71CA"/>
              </a:solidFill>
            </a:endParaRPr>
          </a:p>
          <a:p>
            <a:pPr marL="457200" lvl="0" indent="-311150" algn="l" rtl="0">
              <a:spcBef>
                <a:spcPts val="1000"/>
              </a:spcBef>
              <a:spcAft>
                <a:spcPts val="0"/>
              </a:spcAft>
              <a:buSzPts val="1300"/>
              <a:buChar char="●"/>
            </a:pPr>
            <a:r>
              <a:rPr lang="en"/>
              <a:t>Had </a:t>
            </a:r>
            <a:r>
              <a:rPr lang="en" b="1"/>
              <a:t>surgical aortic valve replacement</a:t>
            </a:r>
            <a:r>
              <a:rPr lang="en"/>
              <a:t> with bioprosthetic valve</a:t>
            </a:r>
            <a:endParaRPr/>
          </a:p>
          <a:p>
            <a:pPr marL="914400" lvl="1" indent="-298450" algn="l" rtl="0">
              <a:spcBef>
                <a:spcPts val="0"/>
              </a:spcBef>
              <a:spcAft>
                <a:spcPts val="0"/>
              </a:spcAft>
              <a:buSzPts val="1100"/>
              <a:buChar char="○"/>
            </a:pPr>
            <a:r>
              <a:rPr lang="en"/>
              <a:t>Gram stain was positive, but no growth on cultures</a:t>
            </a:r>
            <a:endParaRPr/>
          </a:p>
          <a:p>
            <a:pPr marL="914400" lvl="1" indent="-298450" algn="l" rtl="0">
              <a:spcBef>
                <a:spcPts val="0"/>
              </a:spcBef>
              <a:spcAft>
                <a:spcPts val="0"/>
              </a:spcAft>
              <a:buSzPts val="1100"/>
              <a:buChar char="○"/>
            </a:pPr>
            <a:r>
              <a:rPr lang="en"/>
              <a:t>Pathology consistent with acute endocarditis</a:t>
            </a:r>
            <a:endParaRPr/>
          </a:p>
          <a:p>
            <a:pPr marL="0" lvl="0" indent="0" algn="l" rtl="0">
              <a:spcBef>
                <a:spcPts val="1200"/>
              </a:spcBef>
              <a:spcAft>
                <a:spcPts val="1200"/>
              </a:spcAft>
              <a:buNone/>
            </a:pPr>
            <a:endParaRPr/>
          </a:p>
        </p:txBody>
      </p:sp>
      <p:sp>
        <p:nvSpPr>
          <p:cNvPr id="626" name="Google Shape;626;p49"/>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627" name="Google Shape;627;p49"/>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628" name="Google Shape;628;p49"/>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629" name="Google Shape;629;p49"/>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630" name="Google Shape;630;p49"/>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631" name="Google Shape;631;p49"/>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632" name="Google Shape;632;p49"/>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633" name="Google Shape;633;p49"/>
          <p:cNvSpPr/>
          <p:nvPr/>
        </p:nvSpPr>
        <p:spPr>
          <a:xfrm>
            <a:off x="3267901"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p:txBody>
      </p:sp>
      <p:sp>
        <p:nvSpPr>
          <p:cNvPr id="634" name="Google Shape;634;p49"/>
          <p:cNvSpPr/>
          <p:nvPr/>
        </p:nvSpPr>
        <p:spPr>
          <a:xfrm>
            <a:off x="3703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635" name="Google Shape;635;p49"/>
          <p:cNvSpPr/>
          <p:nvPr/>
        </p:nvSpPr>
        <p:spPr>
          <a:xfrm>
            <a:off x="4138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636" name="Google Shape;636;p49"/>
          <p:cNvSpPr/>
          <p:nvPr/>
        </p:nvSpPr>
        <p:spPr>
          <a:xfrm>
            <a:off x="4573801"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637" name="Google Shape;637;p49"/>
          <p:cNvSpPr/>
          <p:nvPr/>
        </p:nvSpPr>
        <p:spPr>
          <a:xfrm>
            <a:off x="50091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638" name="Google Shape;638;p49"/>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639" name="Google Shape;639;p49"/>
          <p:cNvCxnSpPr>
            <a:stCxn id="638" idx="1"/>
            <a:endCxn id="626" idx="2"/>
          </p:cNvCxnSpPr>
          <p:nvPr/>
        </p:nvCxnSpPr>
        <p:spPr>
          <a:xfrm rot="10800000" flipH="1">
            <a:off x="3138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640" name="Google Shape;640;p49"/>
          <p:cNvCxnSpPr>
            <a:stCxn id="638" idx="0"/>
            <a:endCxn id="628" idx="2"/>
          </p:cNvCxnSpPr>
          <p:nvPr/>
        </p:nvCxnSpPr>
        <p:spPr>
          <a:xfrm rot="-5400000">
            <a:off x="10645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641" name="Google Shape;641;p49"/>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642" name="Google Shape;642;p49"/>
          <p:cNvCxnSpPr>
            <a:stCxn id="641" idx="1"/>
            <a:endCxn id="629" idx="0"/>
          </p:cNvCxnSpPr>
          <p:nvPr/>
        </p:nvCxnSpPr>
        <p:spPr>
          <a:xfrm flipH="1">
            <a:off x="1744500" y="3946675"/>
            <a:ext cx="179700" cy="410400"/>
          </a:xfrm>
          <a:prstGeom prst="curvedConnector2">
            <a:avLst/>
          </a:prstGeom>
          <a:noFill/>
          <a:ln w="9525" cap="flat" cmpd="sng">
            <a:solidFill>
              <a:schemeClr val="dk2"/>
            </a:solidFill>
            <a:prstDash val="solid"/>
            <a:round/>
            <a:headEnd type="none" w="med" len="med"/>
            <a:tailEnd type="triangle" w="med" len="med"/>
          </a:ln>
        </p:spPr>
      </p:cxnSp>
      <p:sp>
        <p:nvSpPr>
          <p:cNvPr id="643" name="Google Shape;643;p49"/>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644" name="Google Shape;644;p49"/>
          <p:cNvCxnSpPr>
            <a:stCxn id="643" idx="0"/>
            <a:endCxn id="632" idx="2"/>
          </p:cNvCxnSpPr>
          <p:nvPr/>
        </p:nvCxnSpPr>
        <p:spPr>
          <a:xfrm rot="-5400000">
            <a:off x="2739300" y="4415775"/>
            <a:ext cx="186600" cy="435300"/>
          </a:xfrm>
          <a:prstGeom prst="curvedConnector3">
            <a:avLst>
              <a:gd name="adj1" fmla="val 49993"/>
            </a:avLst>
          </a:prstGeom>
          <a:noFill/>
          <a:ln w="9525" cap="flat" cmpd="sng">
            <a:solidFill>
              <a:schemeClr val="dk2"/>
            </a:solidFill>
            <a:prstDash val="solid"/>
            <a:round/>
            <a:headEnd type="none" w="med" len="med"/>
            <a:tailEnd type="triangle" w="med" len="med"/>
          </a:ln>
        </p:spPr>
      </p:cxnSp>
      <p:sp>
        <p:nvSpPr>
          <p:cNvPr id="645" name="Google Shape;645;p49"/>
          <p:cNvSpPr/>
          <p:nvPr/>
        </p:nvSpPr>
        <p:spPr>
          <a:xfrm>
            <a:off x="782550" y="1415450"/>
            <a:ext cx="7635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6" name="Google Shape;646;p49"/>
          <p:cNvSpPr txBox="1"/>
          <p:nvPr/>
        </p:nvSpPr>
        <p:spPr>
          <a:xfrm>
            <a:off x="3747900" y="365417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647" name="Google Shape;647;p49"/>
          <p:cNvCxnSpPr>
            <a:stCxn id="646" idx="1"/>
            <a:endCxn id="633" idx="0"/>
          </p:cNvCxnSpPr>
          <p:nvPr/>
        </p:nvCxnSpPr>
        <p:spPr>
          <a:xfrm flipH="1">
            <a:off x="3485700" y="3846625"/>
            <a:ext cx="262200" cy="510600"/>
          </a:xfrm>
          <a:prstGeom prst="curvedConnector2">
            <a:avLst/>
          </a:prstGeom>
          <a:noFill/>
          <a:ln w="9525" cap="flat" cmpd="sng">
            <a:solidFill>
              <a:schemeClr val="dk2"/>
            </a:solidFill>
            <a:prstDash val="solid"/>
            <a:round/>
            <a:headEnd type="none" w="med" len="med"/>
            <a:tailEnd type="triangle" w="med" len="med"/>
          </a:ln>
        </p:spPr>
      </p:cxnSp>
      <p:sp>
        <p:nvSpPr>
          <p:cNvPr id="648" name="Google Shape;648;p49"/>
          <p:cNvSpPr txBox="1"/>
          <p:nvPr/>
        </p:nvSpPr>
        <p:spPr>
          <a:xfrm>
            <a:off x="32281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649" name="Google Shape;649;p49"/>
          <p:cNvCxnSpPr>
            <a:stCxn id="648" idx="0"/>
            <a:endCxn id="634" idx="2"/>
          </p:cNvCxnSpPr>
          <p:nvPr/>
        </p:nvCxnSpPr>
        <p:spPr>
          <a:xfrm rot="-5400000">
            <a:off x="38239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650" name="Google Shape;650;p49"/>
          <p:cNvSpPr/>
          <p:nvPr/>
        </p:nvSpPr>
        <p:spPr>
          <a:xfrm>
            <a:off x="220800" y="3654175"/>
            <a:ext cx="55119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51" name="Google Shape;651;p49"/>
          <p:cNvSpPr/>
          <p:nvPr/>
        </p:nvSpPr>
        <p:spPr>
          <a:xfrm>
            <a:off x="0" y="4540275"/>
            <a:ext cx="4476600" cy="560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52" name="Google Shape;652;p49"/>
          <p:cNvSpPr/>
          <p:nvPr/>
        </p:nvSpPr>
        <p:spPr>
          <a:xfrm>
            <a:off x="54444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653" name="Google Shape;653;p49"/>
          <p:cNvSpPr/>
          <p:nvPr/>
        </p:nvSpPr>
        <p:spPr>
          <a:xfrm>
            <a:off x="5879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654" name="Google Shape;654;p49"/>
          <p:cNvSpPr txBox="1"/>
          <p:nvPr/>
        </p:nvSpPr>
        <p:spPr>
          <a:xfrm>
            <a:off x="51869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655" name="Google Shape;655;p49"/>
          <p:cNvCxnSpPr>
            <a:stCxn id="654" idx="1"/>
            <a:endCxn id="636" idx="2"/>
          </p:cNvCxnSpPr>
          <p:nvPr/>
        </p:nvCxnSpPr>
        <p:spPr>
          <a:xfrm rot="10800000">
            <a:off x="4791525" y="4540050"/>
            <a:ext cx="395400" cy="323400"/>
          </a:xfrm>
          <a:prstGeom prst="curvedConnector2">
            <a:avLst/>
          </a:prstGeom>
          <a:noFill/>
          <a:ln w="9525" cap="flat" cmpd="sng">
            <a:solidFill>
              <a:schemeClr val="dk2"/>
            </a:solidFill>
            <a:prstDash val="solid"/>
            <a:round/>
            <a:headEnd type="none" w="med" len="med"/>
            <a:tailEnd type="triangle" w="med" len="med"/>
          </a:ln>
        </p:spPr>
      </p:cxnSp>
      <p:sp>
        <p:nvSpPr>
          <p:cNvPr id="656" name="Google Shape;656;p49"/>
          <p:cNvSpPr txBox="1"/>
          <p:nvPr/>
        </p:nvSpPr>
        <p:spPr>
          <a:xfrm>
            <a:off x="5009100" y="3909475"/>
            <a:ext cx="9210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rgbClr val="9E9E9E"/>
                </a:solidFill>
                <a:latin typeface="Open Sans"/>
                <a:ea typeface="Open Sans"/>
                <a:cs typeface="Open Sans"/>
                <a:sym typeface="Open Sans"/>
              </a:rPr>
              <a:t>PET/CT?</a:t>
            </a:r>
            <a:endParaRPr sz="1300" b="1">
              <a:solidFill>
                <a:srgbClr val="9E9E9E"/>
              </a:solidFill>
              <a:latin typeface="Open Sans"/>
              <a:ea typeface="Open Sans"/>
              <a:cs typeface="Open Sans"/>
              <a:sym typeface="Open Sans"/>
            </a:endParaRPr>
          </a:p>
        </p:txBody>
      </p:sp>
      <p:cxnSp>
        <p:nvCxnSpPr>
          <p:cNvPr id="657" name="Google Shape;657;p49"/>
          <p:cNvCxnSpPr>
            <a:stCxn id="656" idx="3"/>
          </p:cNvCxnSpPr>
          <p:nvPr/>
        </p:nvCxnSpPr>
        <p:spPr>
          <a:xfrm>
            <a:off x="5930100" y="4101925"/>
            <a:ext cx="167400" cy="255300"/>
          </a:xfrm>
          <a:prstGeom prst="curvedConnector2">
            <a:avLst/>
          </a:prstGeom>
          <a:noFill/>
          <a:ln w="9525" cap="flat" cmpd="sng">
            <a:solidFill>
              <a:srgbClr val="9E9E9E"/>
            </a:solidFill>
            <a:prstDash val="dash"/>
            <a:round/>
            <a:headEnd type="none" w="med" len="med"/>
            <a:tailEnd type="triangle" w="med" len="med"/>
          </a:ln>
        </p:spPr>
      </p:cxnSp>
      <p:sp>
        <p:nvSpPr>
          <p:cNvPr id="658" name="Google Shape;658;p49"/>
          <p:cNvSpPr/>
          <p:nvPr/>
        </p:nvSpPr>
        <p:spPr>
          <a:xfrm>
            <a:off x="830075" y="2497625"/>
            <a:ext cx="5729100" cy="681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35" name="Google Shape;135;p23"/>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solidFill>
                  <a:srgbClr val="2D6987"/>
                </a:solidFill>
              </a:rPr>
              <a:t>73 y/o M</a:t>
            </a:r>
            <a:r>
              <a:rPr lang="en"/>
              <a:t> with PMH including CLL, CAD, OSA, seizures p/w </a:t>
            </a:r>
            <a:r>
              <a:rPr lang="en" b="1">
                <a:solidFill>
                  <a:srgbClr val="DC4C64"/>
                </a:solidFill>
              </a:rPr>
              <a:t>cardiogenic shock</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664" name="Google Shape;664;p5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(has port), CAD/PAD s/p EVAR, OSA, seizures p/w </a:t>
            </a:r>
            <a:r>
              <a:rPr lang="en" b="1"/>
              <a:t>cardiogenic shock</a:t>
            </a:r>
            <a:r>
              <a:rPr lang="en"/>
              <a:t> &amp; </a:t>
            </a:r>
            <a:r>
              <a:rPr lang="en" b="1">
                <a:solidFill>
                  <a:srgbClr val="896110"/>
                </a:solidFill>
              </a:rPr>
              <a:t>native aortic</a:t>
            </a:r>
            <a:r>
              <a:rPr lang="en"/>
              <a:t> valve </a:t>
            </a:r>
            <a:r>
              <a:rPr lang="en" b="1">
                <a:solidFill>
                  <a:srgbClr val="3B71CA"/>
                </a:solidFill>
              </a:rPr>
              <a:t>staph epi endocarditis</a:t>
            </a:r>
            <a:r>
              <a:rPr lang="en"/>
              <a:t>. Clinical concern for VGI but CTA normal</a:t>
            </a:r>
            <a:endParaRPr/>
          </a:p>
          <a:p>
            <a:pPr marL="457200" lvl="0" indent="-311150" algn="l" rtl="0">
              <a:spcBef>
                <a:spcPts val="1200"/>
              </a:spcBef>
              <a:spcAft>
                <a:spcPts val="0"/>
              </a:spcAft>
              <a:buSzPts val="1300"/>
              <a:buChar char="●"/>
            </a:pPr>
            <a:r>
              <a:rPr lang="en"/>
              <a:t>Opted for </a:t>
            </a:r>
            <a:r>
              <a:rPr lang="en" b="1">
                <a:solidFill>
                  <a:srgbClr val="3B71CA"/>
                </a:solidFill>
              </a:rPr>
              <a:t>no nuclear imaging</a:t>
            </a:r>
            <a:endParaRPr b="1">
              <a:solidFill>
                <a:srgbClr val="3B71CA"/>
              </a:solidFill>
            </a:endParaRPr>
          </a:p>
          <a:p>
            <a:pPr marL="914400" lvl="1" indent="-298450" algn="l" rtl="0">
              <a:spcBef>
                <a:spcPts val="0"/>
              </a:spcBef>
              <a:spcAft>
                <a:spcPts val="0"/>
              </a:spcAft>
              <a:buSzPts val="1100"/>
              <a:buChar char="○"/>
            </a:pPr>
            <a:r>
              <a:rPr lang="en"/>
              <a:t>Would have been on 2 weeks on antibiotics at that point</a:t>
            </a:r>
            <a:endParaRPr b="1">
              <a:solidFill>
                <a:srgbClr val="3B71CA"/>
              </a:solidFill>
            </a:endParaRPr>
          </a:p>
          <a:p>
            <a:pPr marL="457200" lvl="0" indent="-311150" algn="l" rtl="0">
              <a:spcBef>
                <a:spcPts val="1000"/>
              </a:spcBef>
              <a:spcAft>
                <a:spcPts val="0"/>
              </a:spcAft>
              <a:buSzPts val="1300"/>
              <a:buChar char="●"/>
            </a:pPr>
            <a:r>
              <a:rPr lang="en"/>
              <a:t>Had </a:t>
            </a:r>
            <a:r>
              <a:rPr lang="en" b="1"/>
              <a:t>surgical aortic valve replacement</a:t>
            </a:r>
            <a:r>
              <a:rPr lang="en"/>
              <a:t> with bioprosthetic valve</a:t>
            </a:r>
            <a:endParaRPr/>
          </a:p>
          <a:p>
            <a:pPr marL="914400" lvl="1" indent="-298450" algn="l" rtl="0">
              <a:spcBef>
                <a:spcPts val="0"/>
              </a:spcBef>
              <a:spcAft>
                <a:spcPts val="0"/>
              </a:spcAft>
              <a:buSzPts val="1100"/>
              <a:buChar char="○"/>
            </a:pPr>
            <a:r>
              <a:rPr lang="en" b="1"/>
              <a:t>Gram stain was positive</a:t>
            </a:r>
            <a:r>
              <a:rPr lang="en"/>
              <a:t>, but </a:t>
            </a:r>
            <a:r>
              <a:rPr lang="en" b="1">
                <a:solidFill>
                  <a:srgbClr val="14A44D"/>
                </a:solidFill>
              </a:rPr>
              <a:t>no growth on cultures</a:t>
            </a:r>
            <a:endParaRPr b="1">
              <a:solidFill>
                <a:srgbClr val="14A44D"/>
              </a:solidFill>
            </a:endParaRPr>
          </a:p>
          <a:p>
            <a:pPr marL="914400" lvl="1" indent="-298450" algn="l" rtl="0">
              <a:spcBef>
                <a:spcPts val="0"/>
              </a:spcBef>
              <a:spcAft>
                <a:spcPts val="0"/>
              </a:spcAft>
              <a:buSzPts val="1100"/>
              <a:buChar char="○"/>
            </a:pPr>
            <a:r>
              <a:rPr lang="en" b="1">
                <a:solidFill>
                  <a:srgbClr val="DF382C"/>
                </a:solidFill>
              </a:rPr>
              <a:t>Pathology </a:t>
            </a:r>
            <a:r>
              <a:rPr lang="en"/>
              <a:t>consistent with </a:t>
            </a:r>
            <a:r>
              <a:rPr lang="en" b="1">
                <a:solidFill>
                  <a:srgbClr val="DF382C"/>
                </a:solidFill>
              </a:rPr>
              <a:t>acute endocarditis</a:t>
            </a:r>
            <a:endParaRPr b="1">
              <a:solidFill>
                <a:srgbClr val="DF382C"/>
              </a:solidFill>
            </a:endParaRPr>
          </a:p>
          <a:p>
            <a:pPr marL="0" lvl="0" indent="0" algn="l" rtl="0">
              <a:spcBef>
                <a:spcPts val="1200"/>
              </a:spcBef>
              <a:spcAft>
                <a:spcPts val="1200"/>
              </a:spcAft>
              <a:buNone/>
            </a:pPr>
            <a:endParaRPr/>
          </a:p>
        </p:txBody>
      </p:sp>
      <p:sp>
        <p:nvSpPr>
          <p:cNvPr id="665" name="Google Shape;665;p50"/>
          <p:cNvSpPr/>
          <p:nvPr/>
        </p:nvSpPr>
        <p:spPr>
          <a:xfrm>
            <a:off x="2208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666" name="Google Shape;666;p50"/>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667" name="Google Shape;667;p50"/>
          <p:cNvSpPr/>
          <p:nvPr/>
        </p:nvSpPr>
        <p:spPr>
          <a:xfrm>
            <a:off x="1091400"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668" name="Google Shape;668;p50"/>
          <p:cNvSpPr/>
          <p:nvPr/>
        </p:nvSpPr>
        <p:spPr>
          <a:xfrm>
            <a:off x="1526700"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4</a:t>
            </a:r>
            <a:endParaRPr>
              <a:solidFill>
                <a:schemeClr val="lt1"/>
              </a:solidFill>
              <a:latin typeface="Open Sans"/>
              <a:ea typeface="Open Sans"/>
              <a:cs typeface="Open Sans"/>
              <a:sym typeface="Open Sans"/>
            </a:endParaRPr>
          </a:p>
        </p:txBody>
      </p:sp>
      <p:sp>
        <p:nvSpPr>
          <p:cNvPr id="669" name="Google Shape;669;p50"/>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670" name="Google Shape;670;p50"/>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671" name="Google Shape;671;p50"/>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672" name="Google Shape;672;p50"/>
          <p:cNvSpPr/>
          <p:nvPr/>
        </p:nvSpPr>
        <p:spPr>
          <a:xfrm>
            <a:off x="3267901" y="4357150"/>
            <a:ext cx="435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p:txBody>
      </p:sp>
      <p:sp>
        <p:nvSpPr>
          <p:cNvPr id="673" name="Google Shape;673;p50"/>
          <p:cNvSpPr/>
          <p:nvPr/>
        </p:nvSpPr>
        <p:spPr>
          <a:xfrm>
            <a:off x="3703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674" name="Google Shape;674;p50"/>
          <p:cNvSpPr/>
          <p:nvPr/>
        </p:nvSpPr>
        <p:spPr>
          <a:xfrm>
            <a:off x="4138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675" name="Google Shape;675;p50"/>
          <p:cNvSpPr/>
          <p:nvPr/>
        </p:nvSpPr>
        <p:spPr>
          <a:xfrm>
            <a:off x="4573801"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676" name="Google Shape;676;p50"/>
          <p:cNvSpPr/>
          <p:nvPr/>
        </p:nvSpPr>
        <p:spPr>
          <a:xfrm>
            <a:off x="50091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677" name="Google Shape;677;p50"/>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3B71CA"/>
                </a:solidFill>
                <a:latin typeface="Open Sans"/>
                <a:ea typeface="Open Sans"/>
                <a:cs typeface="Open Sans"/>
                <a:sym typeface="Open Sans"/>
              </a:rPr>
              <a:t>Staph epi</a:t>
            </a:r>
            <a:endParaRPr sz="1300" b="1">
              <a:solidFill>
                <a:srgbClr val="3B71CA"/>
              </a:solidFill>
              <a:latin typeface="Open Sans"/>
              <a:ea typeface="Open Sans"/>
              <a:cs typeface="Open Sans"/>
              <a:sym typeface="Open Sans"/>
            </a:endParaRPr>
          </a:p>
        </p:txBody>
      </p:sp>
      <p:cxnSp>
        <p:nvCxnSpPr>
          <p:cNvPr id="678" name="Google Shape;678;p50"/>
          <p:cNvCxnSpPr>
            <a:stCxn id="677" idx="1"/>
            <a:endCxn id="665" idx="2"/>
          </p:cNvCxnSpPr>
          <p:nvPr/>
        </p:nvCxnSpPr>
        <p:spPr>
          <a:xfrm rot="10800000" flipH="1">
            <a:off x="3138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679" name="Google Shape;679;p50"/>
          <p:cNvCxnSpPr>
            <a:stCxn id="677" idx="0"/>
            <a:endCxn id="667" idx="2"/>
          </p:cNvCxnSpPr>
          <p:nvPr/>
        </p:nvCxnSpPr>
        <p:spPr>
          <a:xfrm rot="-5400000">
            <a:off x="10645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680" name="Google Shape;680;p50"/>
          <p:cNvSpPr txBox="1"/>
          <p:nvPr/>
        </p:nvSpPr>
        <p:spPr>
          <a:xfrm>
            <a:off x="1924200" y="3654175"/>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Echo</a:t>
            </a:r>
            <a:r>
              <a:rPr lang="en" sz="1300">
                <a:solidFill>
                  <a:schemeClr val="dk2"/>
                </a:solidFill>
                <a:latin typeface="Open Sans"/>
                <a:ea typeface="Open Sans"/>
                <a:cs typeface="Open Sans"/>
                <a:sym typeface="Open Sans"/>
              </a:rPr>
              <a:t>: </a:t>
            </a:r>
            <a:r>
              <a:rPr lang="en" sz="1300" b="1">
                <a:solidFill>
                  <a:srgbClr val="896110"/>
                </a:solidFill>
                <a:latin typeface="Open Sans"/>
                <a:ea typeface="Open Sans"/>
                <a:cs typeface="Open Sans"/>
                <a:sym typeface="Open Sans"/>
              </a:rPr>
              <a:t>native aortic </a:t>
            </a:r>
            <a:r>
              <a:rPr lang="en" sz="1300" b="1">
                <a:solidFill>
                  <a:schemeClr val="dk2"/>
                </a:solidFill>
                <a:latin typeface="Open Sans"/>
                <a:ea typeface="Open Sans"/>
                <a:cs typeface="Open Sans"/>
                <a:sym typeface="Open Sans"/>
              </a:rPr>
              <a:t>valve IE</a:t>
            </a:r>
            <a:endParaRPr sz="1300" b="1">
              <a:solidFill>
                <a:schemeClr val="dk2"/>
              </a:solidFill>
              <a:latin typeface="Open Sans"/>
              <a:ea typeface="Open Sans"/>
              <a:cs typeface="Open Sans"/>
              <a:sym typeface="Open Sans"/>
            </a:endParaRPr>
          </a:p>
        </p:txBody>
      </p:sp>
      <p:cxnSp>
        <p:nvCxnSpPr>
          <p:cNvPr id="681" name="Google Shape;681;p50"/>
          <p:cNvCxnSpPr>
            <a:stCxn id="680" idx="1"/>
            <a:endCxn id="668" idx="0"/>
          </p:cNvCxnSpPr>
          <p:nvPr/>
        </p:nvCxnSpPr>
        <p:spPr>
          <a:xfrm flipH="1">
            <a:off x="1744500" y="3946675"/>
            <a:ext cx="179700" cy="410400"/>
          </a:xfrm>
          <a:prstGeom prst="curvedConnector2">
            <a:avLst/>
          </a:prstGeom>
          <a:noFill/>
          <a:ln w="9525" cap="flat" cmpd="sng">
            <a:solidFill>
              <a:schemeClr val="dk2"/>
            </a:solidFill>
            <a:prstDash val="solid"/>
            <a:round/>
            <a:headEnd type="none" w="med" len="med"/>
            <a:tailEnd type="triangle" w="med" len="med"/>
          </a:ln>
        </p:spPr>
      </p:cxnSp>
      <p:sp>
        <p:nvSpPr>
          <p:cNvPr id="682" name="Google Shape;682;p50"/>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683" name="Google Shape;683;p50"/>
          <p:cNvCxnSpPr>
            <a:stCxn id="682" idx="0"/>
            <a:endCxn id="671" idx="2"/>
          </p:cNvCxnSpPr>
          <p:nvPr/>
        </p:nvCxnSpPr>
        <p:spPr>
          <a:xfrm rot="-5400000">
            <a:off x="2739300" y="4415775"/>
            <a:ext cx="186600" cy="435300"/>
          </a:xfrm>
          <a:prstGeom prst="curvedConnector3">
            <a:avLst>
              <a:gd name="adj1" fmla="val 49993"/>
            </a:avLst>
          </a:prstGeom>
          <a:noFill/>
          <a:ln w="9525" cap="flat" cmpd="sng">
            <a:solidFill>
              <a:schemeClr val="dk2"/>
            </a:solidFill>
            <a:prstDash val="solid"/>
            <a:round/>
            <a:headEnd type="none" w="med" len="med"/>
            <a:tailEnd type="triangle" w="med" len="med"/>
          </a:ln>
        </p:spPr>
      </p:cxnSp>
      <p:sp>
        <p:nvSpPr>
          <p:cNvPr id="684" name="Google Shape;684;p50"/>
          <p:cNvSpPr/>
          <p:nvPr/>
        </p:nvSpPr>
        <p:spPr>
          <a:xfrm>
            <a:off x="782550" y="1415450"/>
            <a:ext cx="7635600" cy="1082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85" name="Google Shape;685;p50"/>
          <p:cNvSpPr txBox="1"/>
          <p:nvPr/>
        </p:nvSpPr>
        <p:spPr>
          <a:xfrm>
            <a:off x="3747900" y="365417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CTA</a:t>
            </a:r>
            <a:r>
              <a:rPr lang="en" sz="1300">
                <a:solidFill>
                  <a:schemeClr val="dk2"/>
                </a:solidFill>
                <a:latin typeface="Open Sans"/>
                <a:ea typeface="Open Sans"/>
                <a:cs typeface="Open Sans"/>
                <a:sym typeface="Open Sans"/>
              </a:rPr>
              <a:t>: Quite normal</a:t>
            </a:r>
            <a:endParaRPr sz="1300">
              <a:solidFill>
                <a:schemeClr val="dk2"/>
              </a:solidFill>
              <a:latin typeface="Open Sans"/>
              <a:ea typeface="Open Sans"/>
              <a:cs typeface="Open Sans"/>
              <a:sym typeface="Open Sans"/>
            </a:endParaRPr>
          </a:p>
        </p:txBody>
      </p:sp>
      <p:cxnSp>
        <p:nvCxnSpPr>
          <p:cNvPr id="686" name="Google Shape;686;p50"/>
          <p:cNvCxnSpPr>
            <a:stCxn id="685" idx="1"/>
            <a:endCxn id="672" idx="0"/>
          </p:cNvCxnSpPr>
          <p:nvPr/>
        </p:nvCxnSpPr>
        <p:spPr>
          <a:xfrm flipH="1">
            <a:off x="3485700" y="3846625"/>
            <a:ext cx="262200" cy="510600"/>
          </a:xfrm>
          <a:prstGeom prst="curvedConnector2">
            <a:avLst/>
          </a:prstGeom>
          <a:noFill/>
          <a:ln w="9525" cap="flat" cmpd="sng">
            <a:solidFill>
              <a:schemeClr val="dk2"/>
            </a:solidFill>
            <a:prstDash val="solid"/>
            <a:round/>
            <a:headEnd type="none" w="med" len="med"/>
            <a:tailEnd type="triangle" w="med" len="med"/>
          </a:ln>
        </p:spPr>
      </p:cxnSp>
      <p:sp>
        <p:nvSpPr>
          <p:cNvPr id="687" name="Google Shape;687;p50"/>
          <p:cNvSpPr txBox="1"/>
          <p:nvPr/>
        </p:nvSpPr>
        <p:spPr>
          <a:xfrm>
            <a:off x="32281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688" name="Google Shape;688;p50"/>
          <p:cNvCxnSpPr>
            <a:stCxn id="687" idx="0"/>
            <a:endCxn id="673" idx="2"/>
          </p:cNvCxnSpPr>
          <p:nvPr/>
        </p:nvCxnSpPr>
        <p:spPr>
          <a:xfrm rot="-5400000">
            <a:off x="38239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689" name="Google Shape;689;p50"/>
          <p:cNvSpPr/>
          <p:nvPr/>
        </p:nvSpPr>
        <p:spPr>
          <a:xfrm>
            <a:off x="220800" y="3654175"/>
            <a:ext cx="55119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90" name="Google Shape;690;p50"/>
          <p:cNvSpPr/>
          <p:nvPr/>
        </p:nvSpPr>
        <p:spPr>
          <a:xfrm>
            <a:off x="0" y="4540275"/>
            <a:ext cx="4476600" cy="560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91" name="Google Shape;691;p50"/>
          <p:cNvSpPr/>
          <p:nvPr/>
        </p:nvSpPr>
        <p:spPr>
          <a:xfrm>
            <a:off x="54444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692" name="Google Shape;692;p50"/>
          <p:cNvSpPr/>
          <p:nvPr/>
        </p:nvSpPr>
        <p:spPr>
          <a:xfrm>
            <a:off x="5879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693" name="Google Shape;693;p50"/>
          <p:cNvSpPr txBox="1"/>
          <p:nvPr/>
        </p:nvSpPr>
        <p:spPr>
          <a:xfrm>
            <a:off x="51869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694" name="Google Shape;694;p50"/>
          <p:cNvCxnSpPr>
            <a:stCxn id="693" idx="1"/>
            <a:endCxn id="675" idx="2"/>
          </p:cNvCxnSpPr>
          <p:nvPr/>
        </p:nvCxnSpPr>
        <p:spPr>
          <a:xfrm rot="10800000">
            <a:off x="4791525" y="4540050"/>
            <a:ext cx="395400" cy="323400"/>
          </a:xfrm>
          <a:prstGeom prst="curvedConnector2">
            <a:avLst/>
          </a:prstGeom>
          <a:noFill/>
          <a:ln w="9525" cap="flat" cmpd="sng">
            <a:solidFill>
              <a:schemeClr val="dk2"/>
            </a:solidFill>
            <a:prstDash val="solid"/>
            <a:round/>
            <a:headEnd type="none" w="med" len="med"/>
            <a:tailEnd type="triangle" w="med" len="med"/>
          </a:ln>
        </p:spPr>
      </p:cxnSp>
      <p:sp>
        <p:nvSpPr>
          <p:cNvPr id="695" name="Google Shape;695;p50"/>
          <p:cNvSpPr txBox="1"/>
          <p:nvPr/>
        </p:nvSpPr>
        <p:spPr>
          <a:xfrm>
            <a:off x="5009100" y="3909475"/>
            <a:ext cx="9210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rgbClr val="9E9E9E"/>
                </a:solidFill>
                <a:latin typeface="Open Sans"/>
                <a:ea typeface="Open Sans"/>
                <a:cs typeface="Open Sans"/>
                <a:sym typeface="Open Sans"/>
              </a:rPr>
              <a:t>PET/CT?</a:t>
            </a:r>
            <a:endParaRPr sz="1300" b="1">
              <a:solidFill>
                <a:srgbClr val="9E9E9E"/>
              </a:solidFill>
              <a:latin typeface="Open Sans"/>
              <a:ea typeface="Open Sans"/>
              <a:cs typeface="Open Sans"/>
              <a:sym typeface="Open Sans"/>
            </a:endParaRPr>
          </a:p>
        </p:txBody>
      </p:sp>
      <p:cxnSp>
        <p:nvCxnSpPr>
          <p:cNvPr id="696" name="Google Shape;696;p50"/>
          <p:cNvCxnSpPr>
            <a:stCxn id="695" idx="3"/>
          </p:cNvCxnSpPr>
          <p:nvPr/>
        </p:nvCxnSpPr>
        <p:spPr>
          <a:xfrm>
            <a:off x="5930100" y="4101925"/>
            <a:ext cx="167400" cy="255300"/>
          </a:xfrm>
          <a:prstGeom prst="curvedConnector2">
            <a:avLst/>
          </a:prstGeom>
          <a:noFill/>
          <a:ln w="9525" cap="flat" cmpd="sng">
            <a:solidFill>
              <a:srgbClr val="9E9E9E"/>
            </a:solidFill>
            <a:prstDash val="dash"/>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5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Sign off</a:t>
            </a:r>
            <a:endParaRPr/>
          </a:p>
        </p:txBody>
      </p:sp>
      <p:sp>
        <p:nvSpPr>
          <p:cNvPr id="702" name="Google Shape;702;p51"/>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CLL (had port), CAD/PAD s/p EVAR, OSA, seizures p/w </a:t>
            </a:r>
            <a:r>
              <a:rPr lang="en" b="1"/>
              <a:t>cardiogenic shock</a:t>
            </a:r>
            <a:r>
              <a:rPr lang="en"/>
              <a:t> &amp; </a:t>
            </a:r>
            <a:r>
              <a:rPr lang="en" b="1">
                <a:solidFill>
                  <a:srgbClr val="DF382C"/>
                </a:solidFill>
              </a:rPr>
              <a:t>native </a:t>
            </a:r>
            <a:r>
              <a:rPr lang="en" b="1"/>
              <a:t>aortic</a:t>
            </a:r>
            <a:r>
              <a:rPr lang="en"/>
              <a:t> valve </a:t>
            </a:r>
            <a:r>
              <a:rPr lang="en" b="1">
                <a:solidFill>
                  <a:srgbClr val="DF382C"/>
                </a:solidFill>
              </a:rPr>
              <a:t>staph epi endocarditis</a:t>
            </a:r>
            <a:r>
              <a:rPr lang="en"/>
              <a:t>. Clinical concern for VGI but CTA normal. s/p </a:t>
            </a:r>
            <a:r>
              <a:rPr lang="en" b="1">
                <a:solidFill>
                  <a:srgbClr val="3B71CA"/>
                </a:solidFill>
              </a:rPr>
              <a:t>SAVR</a:t>
            </a:r>
            <a:r>
              <a:rPr lang="en">
                <a:solidFill>
                  <a:srgbClr val="3B71CA"/>
                </a:solidFill>
              </a:rPr>
              <a:t> </a:t>
            </a:r>
            <a:r>
              <a:rPr lang="en"/>
              <a:t>with pathology confirming bacterial endocarditis</a:t>
            </a:r>
            <a:endParaRPr/>
          </a:p>
          <a:p>
            <a:pPr marL="457200" lvl="0" indent="-311150" algn="l" rtl="0">
              <a:spcBef>
                <a:spcPts val="1200"/>
              </a:spcBef>
              <a:spcAft>
                <a:spcPts val="0"/>
              </a:spcAft>
              <a:buSzPts val="1300"/>
              <a:buChar char="●"/>
            </a:pPr>
            <a:r>
              <a:rPr lang="en"/>
              <a:t>While awaiting daptomycin susceptibilities, continue </a:t>
            </a:r>
            <a:r>
              <a:rPr lang="en" b="1">
                <a:solidFill>
                  <a:srgbClr val="896110"/>
                </a:solidFill>
              </a:rPr>
              <a:t>vancomycin</a:t>
            </a:r>
            <a:endParaRPr b="1">
              <a:solidFill>
                <a:srgbClr val="896110"/>
              </a:solidFill>
            </a:endParaRPr>
          </a:p>
          <a:p>
            <a:pPr marL="914400" lvl="1" indent="-298450" algn="l" rtl="0">
              <a:spcBef>
                <a:spcPts val="0"/>
              </a:spcBef>
              <a:spcAft>
                <a:spcPts val="0"/>
              </a:spcAft>
              <a:buSzPts val="1100"/>
              <a:buChar char="○"/>
            </a:pPr>
            <a:r>
              <a:rPr lang="en"/>
              <a:t>If susceptible, transition to </a:t>
            </a:r>
            <a:r>
              <a:rPr lang="en" b="1">
                <a:solidFill>
                  <a:srgbClr val="3B71CA"/>
                </a:solidFill>
              </a:rPr>
              <a:t>daptomycin </a:t>
            </a:r>
            <a:r>
              <a:rPr lang="en" b="1"/>
              <a:t>for </a:t>
            </a:r>
            <a:r>
              <a:rPr lang="en" b="1">
                <a:solidFill>
                  <a:srgbClr val="3B71CA"/>
                </a:solidFill>
              </a:rPr>
              <a:t>6 weeks from SAVR</a:t>
            </a:r>
            <a:endParaRPr b="1">
              <a:solidFill>
                <a:srgbClr val="3B71CA"/>
              </a:solidFill>
            </a:endParaRPr>
          </a:p>
          <a:p>
            <a:pPr marL="457200" lvl="0" indent="-311150" algn="l" rtl="0">
              <a:spcBef>
                <a:spcPts val="0"/>
              </a:spcBef>
              <a:spcAft>
                <a:spcPts val="0"/>
              </a:spcAft>
              <a:buSzPts val="1300"/>
              <a:buChar char="●"/>
            </a:pPr>
            <a:r>
              <a:rPr lang="en"/>
              <a:t>Followed by </a:t>
            </a:r>
            <a:r>
              <a:rPr lang="en" b="1"/>
              <a:t>lifelong doxy suppression</a:t>
            </a:r>
            <a:endParaRPr b="1"/>
          </a:p>
          <a:p>
            <a:pPr marL="0" lvl="0" indent="0" algn="l" rtl="0">
              <a:spcBef>
                <a:spcPts val="1200"/>
              </a:spcBef>
              <a:spcAft>
                <a:spcPts val="1200"/>
              </a:spcAft>
              <a:buNone/>
            </a:pPr>
            <a:endParaRPr/>
          </a:p>
        </p:txBody>
      </p:sp>
      <p:sp>
        <p:nvSpPr>
          <p:cNvPr id="703" name="Google Shape;703;p51"/>
          <p:cNvSpPr/>
          <p:nvPr/>
        </p:nvSpPr>
        <p:spPr>
          <a:xfrm>
            <a:off x="2208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704" name="Google Shape;704;p51"/>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705" name="Google Shape;705;p51"/>
          <p:cNvSpPr/>
          <p:nvPr/>
        </p:nvSpPr>
        <p:spPr>
          <a:xfrm>
            <a:off x="10914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706" name="Google Shape;706;p51"/>
          <p:cNvSpPr/>
          <p:nvPr/>
        </p:nvSpPr>
        <p:spPr>
          <a:xfrm>
            <a:off x="15267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707" name="Google Shape;707;p51"/>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708" name="Google Shape;708;p51"/>
          <p:cNvSpPr/>
          <p:nvPr/>
        </p:nvSpPr>
        <p:spPr>
          <a:xfrm>
            <a:off x="23973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709" name="Google Shape;709;p51"/>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710" name="Google Shape;710;p51"/>
          <p:cNvSpPr/>
          <p:nvPr/>
        </p:nvSpPr>
        <p:spPr>
          <a:xfrm>
            <a:off x="32679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8</a:t>
            </a:r>
            <a:endParaRPr>
              <a:solidFill>
                <a:srgbClr val="9E9E9E"/>
              </a:solidFill>
              <a:latin typeface="Open Sans"/>
              <a:ea typeface="Open Sans"/>
              <a:cs typeface="Open Sans"/>
              <a:sym typeface="Open Sans"/>
            </a:endParaRPr>
          </a:p>
        </p:txBody>
      </p:sp>
      <p:sp>
        <p:nvSpPr>
          <p:cNvPr id="711" name="Google Shape;711;p51"/>
          <p:cNvSpPr/>
          <p:nvPr/>
        </p:nvSpPr>
        <p:spPr>
          <a:xfrm>
            <a:off x="3703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712" name="Google Shape;712;p51"/>
          <p:cNvSpPr/>
          <p:nvPr/>
        </p:nvSpPr>
        <p:spPr>
          <a:xfrm>
            <a:off x="4138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713" name="Google Shape;713;p51"/>
          <p:cNvSpPr/>
          <p:nvPr/>
        </p:nvSpPr>
        <p:spPr>
          <a:xfrm>
            <a:off x="4573801"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714" name="Google Shape;714;p51"/>
          <p:cNvSpPr/>
          <p:nvPr/>
        </p:nvSpPr>
        <p:spPr>
          <a:xfrm>
            <a:off x="50091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715" name="Google Shape;715;p51"/>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DF382C"/>
                </a:solidFill>
                <a:latin typeface="Open Sans"/>
                <a:ea typeface="Open Sans"/>
                <a:cs typeface="Open Sans"/>
                <a:sym typeface="Open Sans"/>
              </a:rPr>
              <a:t>Staph epi</a:t>
            </a:r>
            <a:endParaRPr sz="1300" b="1">
              <a:solidFill>
                <a:srgbClr val="DF382C"/>
              </a:solidFill>
              <a:latin typeface="Open Sans"/>
              <a:ea typeface="Open Sans"/>
              <a:cs typeface="Open Sans"/>
              <a:sym typeface="Open Sans"/>
            </a:endParaRPr>
          </a:p>
        </p:txBody>
      </p:sp>
      <p:cxnSp>
        <p:nvCxnSpPr>
          <p:cNvPr id="716" name="Google Shape;716;p51"/>
          <p:cNvCxnSpPr>
            <a:stCxn id="715" idx="1"/>
            <a:endCxn id="703" idx="2"/>
          </p:cNvCxnSpPr>
          <p:nvPr/>
        </p:nvCxnSpPr>
        <p:spPr>
          <a:xfrm rot="10800000" flipH="1">
            <a:off x="3138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717" name="Google Shape;717;p51"/>
          <p:cNvCxnSpPr>
            <a:stCxn id="715" idx="0"/>
            <a:endCxn id="705" idx="2"/>
          </p:cNvCxnSpPr>
          <p:nvPr/>
        </p:nvCxnSpPr>
        <p:spPr>
          <a:xfrm rot="-5400000">
            <a:off x="10645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718" name="Google Shape;718;p51"/>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719" name="Google Shape;719;p51"/>
          <p:cNvCxnSpPr>
            <a:stCxn id="718" idx="0"/>
            <a:endCxn id="709" idx="2"/>
          </p:cNvCxnSpPr>
          <p:nvPr/>
        </p:nvCxnSpPr>
        <p:spPr>
          <a:xfrm rot="-5400000">
            <a:off x="2739300" y="4415775"/>
            <a:ext cx="186600" cy="435300"/>
          </a:xfrm>
          <a:prstGeom prst="curvedConnector3">
            <a:avLst>
              <a:gd name="adj1" fmla="val 49993"/>
            </a:avLst>
          </a:prstGeom>
          <a:noFill/>
          <a:ln w="9525" cap="flat" cmpd="sng">
            <a:solidFill>
              <a:schemeClr val="dk2"/>
            </a:solidFill>
            <a:prstDash val="solid"/>
            <a:round/>
            <a:headEnd type="none" w="med" len="med"/>
            <a:tailEnd type="triangle" w="med" len="med"/>
          </a:ln>
        </p:spPr>
      </p:cxnSp>
      <p:sp>
        <p:nvSpPr>
          <p:cNvPr id="720" name="Google Shape;720;p51"/>
          <p:cNvSpPr/>
          <p:nvPr/>
        </p:nvSpPr>
        <p:spPr>
          <a:xfrm>
            <a:off x="782550" y="1415450"/>
            <a:ext cx="7635600" cy="800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21" name="Google Shape;721;p51"/>
          <p:cNvSpPr txBox="1"/>
          <p:nvPr/>
        </p:nvSpPr>
        <p:spPr>
          <a:xfrm>
            <a:off x="32281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722" name="Google Shape;722;p51"/>
          <p:cNvCxnSpPr>
            <a:stCxn id="721" idx="0"/>
            <a:endCxn id="711" idx="2"/>
          </p:cNvCxnSpPr>
          <p:nvPr/>
        </p:nvCxnSpPr>
        <p:spPr>
          <a:xfrm rot="-5400000">
            <a:off x="38239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723" name="Google Shape;723;p51"/>
          <p:cNvSpPr/>
          <p:nvPr/>
        </p:nvSpPr>
        <p:spPr>
          <a:xfrm>
            <a:off x="220800" y="3654175"/>
            <a:ext cx="7857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24" name="Google Shape;724;p51"/>
          <p:cNvSpPr/>
          <p:nvPr/>
        </p:nvSpPr>
        <p:spPr>
          <a:xfrm>
            <a:off x="54444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725" name="Google Shape;725;p51"/>
          <p:cNvSpPr/>
          <p:nvPr/>
        </p:nvSpPr>
        <p:spPr>
          <a:xfrm>
            <a:off x="5879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726" name="Google Shape;726;p51"/>
          <p:cNvSpPr txBox="1"/>
          <p:nvPr/>
        </p:nvSpPr>
        <p:spPr>
          <a:xfrm>
            <a:off x="51869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727" name="Google Shape;727;p51"/>
          <p:cNvCxnSpPr>
            <a:stCxn id="726" idx="1"/>
            <a:endCxn id="713" idx="2"/>
          </p:cNvCxnSpPr>
          <p:nvPr/>
        </p:nvCxnSpPr>
        <p:spPr>
          <a:xfrm rot="10800000">
            <a:off x="4791525" y="4540050"/>
            <a:ext cx="395400" cy="323400"/>
          </a:xfrm>
          <a:prstGeom prst="curvedConnector2">
            <a:avLst/>
          </a:prstGeom>
          <a:noFill/>
          <a:ln w="9525" cap="flat" cmpd="sng">
            <a:solidFill>
              <a:schemeClr val="dk2"/>
            </a:solidFill>
            <a:prstDash val="solid"/>
            <a:round/>
            <a:headEnd type="none" w="med" len="med"/>
            <a:tailEnd type="triangle" w="med" len="med"/>
          </a:ln>
        </p:spPr>
      </p:cxnSp>
      <p:sp>
        <p:nvSpPr>
          <p:cNvPr id="728" name="Google Shape;728;p51"/>
          <p:cNvSpPr/>
          <p:nvPr/>
        </p:nvSpPr>
        <p:spPr>
          <a:xfrm>
            <a:off x="6315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15</a:t>
            </a:r>
            <a:endParaRPr>
              <a:solidFill>
                <a:srgbClr val="9E9E9E"/>
              </a:solidFill>
              <a:latin typeface="Open Sans"/>
              <a:ea typeface="Open Sans"/>
              <a:cs typeface="Open Sans"/>
              <a:sym typeface="Open Sans"/>
            </a:endParaRPr>
          </a:p>
        </p:txBody>
      </p:sp>
      <p:sp>
        <p:nvSpPr>
          <p:cNvPr id="729" name="Google Shape;729;p51"/>
          <p:cNvSpPr/>
          <p:nvPr/>
        </p:nvSpPr>
        <p:spPr>
          <a:xfrm>
            <a:off x="67503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730" name="Google Shape;730;p51"/>
          <p:cNvSpPr/>
          <p:nvPr/>
        </p:nvSpPr>
        <p:spPr>
          <a:xfrm>
            <a:off x="71856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731" name="Google Shape;731;p51"/>
          <p:cNvSpPr/>
          <p:nvPr/>
        </p:nvSpPr>
        <p:spPr>
          <a:xfrm>
            <a:off x="76209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18</a:t>
            </a:r>
            <a:endParaRPr>
              <a:solidFill>
                <a:srgbClr val="9E9E9E"/>
              </a:solidFill>
              <a:latin typeface="Open Sans"/>
              <a:ea typeface="Open Sans"/>
              <a:cs typeface="Open Sans"/>
              <a:sym typeface="Open Sans"/>
            </a:endParaRPr>
          </a:p>
        </p:txBody>
      </p:sp>
      <p:sp>
        <p:nvSpPr>
          <p:cNvPr id="732" name="Google Shape;732;p51"/>
          <p:cNvSpPr/>
          <p:nvPr/>
        </p:nvSpPr>
        <p:spPr>
          <a:xfrm>
            <a:off x="80562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733" name="Google Shape;733;p51"/>
          <p:cNvSpPr txBox="1"/>
          <p:nvPr/>
        </p:nvSpPr>
        <p:spPr>
          <a:xfrm>
            <a:off x="6462725" y="4570950"/>
            <a:ext cx="12360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chemeClr val="dk2"/>
                </a:solidFill>
                <a:latin typeface="Open Sans"/>
                <a:ea typeface="Open Sans"/>
                <a:cs typeface="Open Sans"/>
                <a:sym typeface="Open Sans"/>
              </a:rPr>
              <a:t>Hospital discharge</a:t>
            </a:r>
            <a:endParaRPr sz="1300" b="1">
              <a:solidFill>
                <a:schemeClr val="dk2"/>
              </a:solidFill>
              <a:latin typeface="Open Sans"/>
              <a:ea typeface="Open Sans"/>
              <a:cs typeface="Open Sans"/>
              <a:sym typeface="Open Sans"/>
            </a:endParaRPr>
          </a:p>
        </p:txBody>
      </p:sp>
      <p:cxnSp>
        <p:nvCxnSpPr>
          <p:cNvPr id="734" name="Google Shape;734;p51"/>
          <p:cNvCxnSpPr>
            <a:stCxn id="733" idx="3"/>
            <a:endCxn id="732" idx="2"/>
          </p:cNvCxnSpPr>
          <p:nvPr/>
        </p:nvCxnSpPr>
        <p:spPr>
          <a:xfrm rot="10800000" flipH="1">
            <a:off x="7698725" y="4540050"/>
            <a:ext cx="575100" cy="323400"/>
          </a:xfrm>
          <a:prstGeom prst="curvedConnector2">
            <a:avLst/>
          </a:prstGeom>
          <a:noFill/>
          <a:ln w="9525" cap="flat" cmpd="sng">
            <a:solidFill>
              <a:schemeClr val="dk2"/>
            </a:solidFill>
            <a:prstDash val="solid"/>
            <a:round/>
            <a:headEnd type="none" w="med" len="med"/>
            <a:tailEnd type="triangle" w="med" len="med"/>
          </a:ln>
        </p:spPr>
      </p:cxnSp>
      <p:sp>
        <p:nvSpPr>
          <p:cNvPr id="735" name="Google Shape;735;p51"/>
          <p:cNvSpPr/>
          <p:nvPr/>
        </p:nvSpPr>
        <p:spPr>
          <a:xfrm>
            <a:off x="220801" y="4057450"/>
            <a:ext cx="30471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736" name="Google Shape;736;p51"/>
          <p:cNvSpPr/>
          <p:nvPr/>
        </p:nvSpPr>
        <p:spPr>
          <a:xfrm>
            <a:off x="220799" y="3816200"/>
            <a:ext cx="43530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737" name="Google Shape;737;p51"/>
          <p:cNvSpPr/>
          <p:nvPr/>
        </p:nvSpPr>
        <p:spPr>
          <a:xfrm>
            <a:off x="4573799" y="3816200"/>
            <a:ext cx="4353000" cy="1830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dk2"/>
              </a:solidFill>
              <a:latin typeface="Open Sans"/>
              <a:ea typeface="Open Sans"/>
              <a:cs typeface="Open Sans"/>
              <a:sym typeface="Open Sans"/>
            </a:endParaRPr>
          </a:p>
        </p:txBody>
      </p:sp>
      <p:sp>
        <p:nvSpPr>
          <p:cNvPr id="738" name="Google Shape;738;p51"/>
          <p:cNvSpPr/>
          <p:nvPr/>
        </p:nvSpPr>
        <p:spPr>
          <a:xfrm>
            <a:off x="4573799" y="3816200"/>
            <a:ext cx="43530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Daptomycin</a:t>
            </a:r>
            <a:endParaRPr sz="1200" b="1">
              <a:solidFill>
                <a:schemeClr val="lt1"/>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2"/>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MARS is calling…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#1:</a:t>
            </a:r>
            <a:r>
              <a:rPr lang="en"/>
              <a:t> HPI</a:t>
            </a:r>
            <a:endParaRPr/>
          </a:p>
        </p:txBody>
      </p:sp>
      <p:sp>
        <p:nvSpPr>
          <p:cNvPr id="749" name="Google Shape;749;p53"/>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solidFill>
                  <a:srgbClr val="2D6987"/>
                </a:solidFill>
              </a:rPr>
              <a:t>38 y/o M</a:t>
            </a:r>
            <a:r>
              <a:rPr lang="en"/>
              <a:t> with no PMH (he is in excellent health) p/w </a:t>
            </a:r>
            <a:r>
              <a:rPr lang="en" b="1">
                <a:solidFill>
                  <a:srgbClr val="3B71CA"/>
                </a:solidFill>
              </a:rPr>
              <a:t>two days</a:t>
            </a:r>
            <a:r>
              <a:rPr lang="en"/>
              <a:t> of a </a:t>
            </a:r>
            <a:r>
              <a:rPr lang="en" b="1">
                <a:solidFill>
                  <a:srgbClr val="DF382C"/>
                </a:solidFill>
              </a:rPr>
              <a:t>painful vesicular rash</a:t>
            </a:r>
            <a:r>
              <a:rPr lang="en"/>
              <a:t> in the T12 distribution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5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#1:</a:t>
            </a:r>
            <a:r>
              <a:rPr lang="en"/>
              <a:t> HPI</a:t>
            </a:r>
            <a:endParaRPr/>
          </a:p>
        </p:txBody>
      </p:sp>
      <p:sp>
        <p:nvSpPr>
          <p:cNvPr id="755" name="Google Shape;755;p54"/>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38 y/o M</a:t>
            </a:r>
            <a:r>
              <a:rPr lang="en"/>
              <a:t> with no PMH (he is in excellent health) p/w </a:t>
            </a:r>
            <a:r>
              <a:rPr lang="en" b="1">
                <a:solidFill>
                  <a:srgbClr val="3B71CA"/>
                </a:solidFill>
              </a:rPr>
              <a:t>two days</a:t>
            </a:r>
            <a:r>
              <a:rPr lang="en"/>
              <a:t> of a </a:t>
            </a:r>
            <a:r>
              <a:rPr lang="en" b="1">
                <a:solidFill>
                  <a:srgbClr val="DF382C"/>
                </a:solidFill>
              </a:rPr>
              <a:t>painful vesicular rash</a:t>
            </a:r>
            <a:r>
              <a:rPr lang="en"/>
              <a:t> in the T12 distribution</a:t>
            </a:r>
            <a:endParaRPr/>
          </a:p>
          <a:p>
            <a:pPr marL="457200" lvl="0" indent="-311150" algn="l" rtl="0">
              <a:spcBef>
                <a:spcPts val="1200"/>
              </a:spcBef>
              <a:spcAft>
                <a:spcPts val="0"/>
              </a:spcAft>
              <a:buSzPts val="1300"/>
              <a:buChar char="●"/>
            </a:pPr>
            <a:r>
              <a:rPr lang="en"/>
              <a:t>Has been stressed recently with work (needing to </a:t>
            </a:r>
            <a:r>
              <a:rPr lang="en" b="1"/>
              <a:t>travel far from home</a:t>
            </a:r>
            <a:r>
              <a:rPr lang="en"/>
              <a:t>)</a:t>
            </a:r>
            <a:endParaRPr/>
          </a:p>
          <a:p>
            <a:pPr marL="457200" lvl="0" indent="-311150" algn="l" rtl="0">
              <a:spcBef>
                <a:spcPts val="0"/>
              </a:spcBef>
              <a:spcAft>
                <a:spcPts val="0"/>
              </a:spcAft>
              <a:buSzPts val="1300"/>
              <a:buChar char="●"/>
            </a:pPr>
            <a:r>
              <a:rPr lang="en"/>
              <a:t>Reportedly </a:t>
            </a:r>
            <a:r>
              <a:rPr lang="en" b="1">
                <a:solidFill>
                  <a:srgbClr val="896110"/>
                </a:solidFill>
              </a:rPr>
              <a:t>received Shingrex booster</a:t>
            </a:r>
            <a:r>
              <a:rPr lang="en"/>
              <a:t> a few years ago</a:t>
            </a:r>
            <a:endParaRPr/>
          </a:p>
          <a:p>
            <a:pPr marL="914400" lvl="1" indent="-298450" algn="l" rtl="0">
              <a:spcBef>
                <a:spcPts val="0"/>
              </a:spcBef>
              <a:spcAft>
                <a:spcPts val="0"/>
              </a:spcAft>
              <a:buSzPts val="1100"/>
              <a:buChar char="○"/>
            </a:pPr>
            <a:r>
              <a:rPr lang="en"/>
              <a:t>Which is kind of strange since he’s immunocompetent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5"/>
          <p:cNvSpPr/>
          <p:nvPr/>
        </p:nvSpPr>
        <p:spPr>
          <a:xfrm>
            <a:off x="3407850" y="3317600"/>
            <a:ext cx="2328300" cy="9744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2F5AA2"/>
                </a:solidFill>
                <a:latin typeface="Open Sans"/>
                <a:ea typeface="Open Sans"/>
                <a:cs typeface="Open Sans"/>
                <a:sym typeface="Open Sans"/>
              </a:rPr>
              <a:t>Next steps?</a:t>
            </a:r>
            <a:endParaRPr sz="2000">
              <a:solidFill>
                <a:srgbClr val="3B71CA"/>
              </a:solidFill>
              <a:latin typeface="Open Sans"/>
              <a:ea typeface="Open Sans"/>
              <a:cs typeface="Open Sans"/>
              <a:sym typeface="Open Sans"/>
            </a:endParaRPr>
          </a:p>
          <a:p>
            <a:pPr marL="457200" lvl="0" indent="-330200" algn="l" rtl="0">
              <a:spcBef>
                <a:spcPts val="0"/>
              </a:spcBef>
              <a:spcAft>
                <a:spcPts val="0"/>
              </a:spcAft>
              <a:buClr>
                <a:srgbClr val="1A1A1A"/>
              </a:buClr>
              <a:buSzPts val="1600"/>
              <a:buFont typeface="Open Sans"/>
              <a:buChar char="●"/>
            </a:pPr>
            <a:r>
              <a:rPr lang="en" sz="1600">
                <a:solidFill>
                  <a:srgbClr val="1A1A1A"/>
                </a:solidFill>
                <a:latin typeface="Open Sans"/>
                <a:ea typeface="Open Sans"/>
                <a:cs typeface="Open Sans"/>
                <a:sym typeface="Open Sans"/>
              </a:rPr>
              <a:t>More questions?</a:t>
            </a:r>
            <a:endParaRPr sz="1600">
              <a:solidFill>
                <a:srgbClr val="1A1A1A"/>
              </a:solidFill>
              <a:latin typeface="Open Sans"/>
              <a:ea typeface="Open Sans"/>
              <a:cs typeface="Open Sans"/>
              <a:sym typeface="Open Sans"/>
            </a:endParaRPr>
          </a:p>
          <a:p>
            <a:pPr marL="457200" lvl="0" indent="-330200" algn="l" rtl="0">
              <a:spcBef>
                <a:spcPts val="0"/>
              </a:spcBef>
              <a:spcAft>
                <a:spcPts val="0"/>
              </a:spcAft>
              <a:buClr>
                <a:srgbClr val="1A1A1A"/>
              </a:buClr>
              <a:buSzPts val="1600"/>
              <a:buFont typeface="Open Sans"/>
              <a:buChar char="●"/>
            </a:pPr>
            <a:r>
              <a:rPr lang="en" sz="1600">
                <a:solidFill>
                  <a:srgbClr val="1A1A1A"/>
                </a:solidFill>
                <a:latin typeface="Open Sans"/>
                <a:ea typeface="Open Sans"/>
                <a:cs typeface="Open Sans"/>
                <a:sym typeface="Open Sans"/>
              </a:rPr>
              <a:t>DDx?</a:t>
            </a:r>
            <a:endParaRPr sz="1600">
              <a:solidFill>
                <a:srgbClr val="1A1A1A"/>
              </a:solidFill>
              <a:latin typeface="Open Sans"/>
              <a:ea typeface="Open Sans"/>
              <a:cs typeface="Open Sans"/>
              <a:sym typeface="Open Sans"/>
            </a:endParaRPr>
          </a:p>
        </p:txBody>
      </p:sp>
      <p:sp>
        <p:nvSpPr>
          <p:cNvPr id="761" name="Google Shape;761;p5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#1:</a:t>
            </a:r>
            <a:r>
              <a:rPr lang="en"/>
              <a:t> HPI</a:t>
            </a:r>
            <a:endParaRPr/>
          </a:p>
        </p:txBody>
      </p:sp>
      <p:sp>
        <p:nvSpPr>
          <p:cNvPr id="762" name="Google Shape;762;p55"/>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38 y/o M</a:t>
            </a:r>
            <a:r>
              <a:rPr lang="en"/>
              <a:t> with no PMH (he is in excellent health) p/w </a:t>
            </a:r>
            <a:r>
              <a:rPr lang="en" b="1">
                <a:solidFill>
                  <a:srgbClr val="3B71CA"/>
                </a:solidFill>
              </a:rPr>
              <a:t>two days</a:t>
            </a:r>
            <a:r>
              <a:rPr lang="en"/>
              <a:t> of a </a:t>
            </a:r>
            <a:r>
              <a:rPr lang="en" b="1">
                <a:solidFill>
                  <a:srgbClr val="DF382C"/>
                </a:solidFill>
              </a:rPr>
              <a:t>painful vesicular rash</a:t>
            </a:r>
            <a:r>
              <a:rPr lang="en"/>
              <a:t> in the T12 distribution</a:t>
            </a:r>
            <a:endParaRPr/>
          </a:p>
          <a:p>
            <a:pPr marL="457200" lvl="0" indent="-311150" algn="l" rtl="0">
              <a:spcBef>
                <a:spcPts val="1200"/>
              </a:spcBef>
              <a:spcAft>
                <a:spcPts val="0"/>
              </a:spcAft>
              <a:buSzPts val="1300"/>
              <a:buChar char="●"/>
            </a:pPr>
            <a:r>
              <a:rPr lang="en"/>
              <a:t>Has been stressed recently with work (needing to </a:t>
            </a:r>
            <a:r>
              <a:rPr lang="en" b="1"/>
              <a:t>travel far from home</a:t>
            </a:r>
            <a:r>
              <a:rPr lang="en"/>
              <a:t>)</a:t>
            </a:r>
            <a:endParaRPr/>
          </a:p>
          <a:p>
            <a:pPr marL="457200" lvl="0" indent="-311150" algn="l" rtl="0">
              <a:spcBef>
                <a:spcPts val="0"/>
              </a:spcBef>
              <a:spcAft>
                <a:spcPts val="0"/>
              </a:spcAft>
              <a:buSzPts val="1300"/>
              <a:buChar char="●"/>
            </a:pPr>
            <a:r>
              <a:rPr lang="en"/>
              <a:t>Reportedly </a:t>
            </a:r>
            <a:r>
              <a:rPr lang="en" b="1">
                <a:solidFill>
                  <a:srgbClr val="896110"/>
                </a:solidFill>
              </a:rPr>
              <a:t>received Shingrex booster</a:t>
            </a:r>
            <a:r>
              <a:rPr lang="en"/>
              <a:t> a few years ago</a:t>
            </a:r>
            <a:endParaRPr/>
          </a:p>
          <a:p>
            <a:pPr marL="914400" lvl="1" indent="-298450" algn="l" rtl="0">
              <a:spcBef>
                <a:spcPts val="0"/>
              </a:spcBef>
              <a:spcAft>
                <a:spcPts val="0"/>
              </a:spcAft>
              <a:buSzPts val="1100"/>
              <a:buChar char="○"/>
            </a:pPr>
            <a:r>
              <a:rPr lang="en"/>
              <a:t>Which is kind of strange since he’s immunocompetent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5143500"/>
          </a:xfrm>
          <a:prstGeom prst="rect">
            <a:avLst/>
          </a:prstGeom>
          <a:noFill/>
          <a:ln>
            <a:noFill/>
          </a:ln>
        </p:spPr>
      </p:pic>
      <p:sp>
        <p:nvSpPr>
          <p:cNvPr id="768" name="Google Shape;768;p56"/>
          <p:cNvSpPr/>
          <p:nvPr/>
        </p:nvSpPr>
        <p:spPr>
          <a:xfrm>
            <a:off x="5848675" y="4654825"/>
            <a:ext cx="3295200" cy="488700"/>
          </a:xfrm>
          <a:prstGeom prst="rect">
            <a:avLst/>
          </a:prstGeom>
          <a:solidFill>
            <a:srgbClr val="FFFFFF">
              <a:alpha val="759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chemeClr val="hlink"/>
                </a:solidFill>
                <a:latin typeface="Open Sans"/>
                <a:ea typeface="Open Sans"/>
                <a:cs typeface="Open Sans"/>
                <a:sym typeface="Open Sans"/>
                <a:hlinkClick r:id="rId4"/>
              </a:rPr>
              <a:t>Image Credit</a:t>
            </a:r>
            <a:r>
              <a:rPr lang="en">
                <a:latin typeface="Open Sans"/>
                <a:ea typeface="Open Sans"/>
                <a:cs typeface="Open Sans"/>
                <a:sym typeface="Open Sans"/>
              </a:rPr>
              <a:t>: NASA/Joel Kowsky</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April 1, 2026</a:t>
            </a:r>
            <a:endParaRPr>
              <a:latin typeface="Open Sans"/>
              <a:ea typeface="Open Sans"/>
              <a:cs typeface="Open Sans"/>
              <a:sym typeface="Open Sans"/>
            </a:endParaRPr>
          </a:p>
        </p:txBody>
      </p:sp>
      <p:sp>
        <p:nvSpPr>
          <p:cNvPr id="769" name="Google Shape;769;p56"/>
          <p:cNvSpPr/>
          <p:nvPr/>
        </p:nvSpPr>
        <p:spPr>
          <a:xfrm>
            <a:off x="5848675" y="0"/>
            <a:ext cx="3295200" cy="568200"/>
          </a:xfrm>
          <a:prstGeom prst="rect">
            <a:avLst/>
          </a:prstGeom>
          <a:solidFill>
            <a:srgbClr val="FDFDFB">
              <a:alpha val="50000"/>
            </a:srgbClr>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dk2"/>
                </a:solidFill>
                <a:latin typeface="Open Sans"/>
                <a:ea typeface="Open Sans"/>
                <a:cs typeface="Open Sans"/>
                <a:sym typeface="Open Sans"/>
              </a:rPr>
              <a:t>Has been stressed recently with work (needing to </a:t>
            </a:r>
            <a:r>
              <a:rPr lang="en" sz="1300" b="1">
                <a:solidFill>
                  <a:schemeClr val="dk2"/>
                </a:solidFill>
                <a:latin typeface="Open Sans"/>
                <a:ea typeface="Open Sans"/>
                <a:cs typeface="Open Sans"/>
                <a:sym typeface="Open Sans"/>
              </a:rPr>
              <a:t>travel far from home</a:t>
            </a:r>
            <a:r>
              <a:rPr lang="en" sz="1300">
                <a:solidFill>
                  <a:schemeClr val="dk2"/>
                </a:solidFill>
                <a:latin typeface="Open Sans"/>
                <a:ea typeface="Open Sans"/>
                <a:cs typeface="Open Sans"/>
                <a:sym typeface="Open Sans"/>
              </a:rPr>
              <a:t>)</a:t>
            </a:r>
            <a:endParaRPr>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5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#1:</a:t>
            </a:r>
            <a:r>
              <a:rPr lang="en"/>
              <a:t> Host changes in spaceflight [</a:t>
            </a:r>
            <a:r>
              <a:rPr lang="en">
                <a:solidFill>
                  <a:schemeClr val="hlink"/>
                </a:solidFill>
                <a:uFill>
                  <a:noFill/>
                </a:uFill>
                <a:hlinkClick r:id="rId3"/>
              </a:rPr>
              <a:t>1</a:t>
            </a:r>
            <a:r>
              <a:rPr lang="en"/>
              <a:t>]</a:t>
            </a:r>
            <a:endParaRPr/>
          </a:p>
        </p:txBody>
      </p:sp>
      <p:sp>
        <p:nvSpPr>
          <p:cNvPr id="775" name="Google Shape;775;p57"/>
          <p:cNvSpPr txBox="1">
            <a:spLocks noGrp="1"/>
          </p:cNvSpPr>
          <p:nvPr>
            <p:ph type="body" idx="1"/>
          </p:nvPr>
        </p:nvSpPr>
        <p:spPr>
          <a:xfrm>
            <a:off x="729325" y="1892125"/>
            <a:ext cx="3295800" cy="2348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500"/>
              <a:t>The “Mars/MARS” cases are hypothetical and any similarity to real persons are coincidental</a:t>
            </a:r>
            <a:endParaRPr sz="1500"/>
          </a:p>
          <a:p>
            <a:pPr marL="0" lvl="0" indent="0" algn="l" rtl="0">
              <a:lnSpc>
                <a:spcPct val="100000"/>
              </a:lnSpc>
              <a:spcBef>
                <a:spcPts val="1000"/>
              </a:spcBef>
              <a:spcAft>
                <a:spcPts val="0"/>
              </a:spcAft>
              <a:buNone/>
            </a:pPr>
            <a:endParaRPr sz="1600"/>
          </a:p>
        </p:txBody>
      </p:sp>
      <p:sp>
        <p:nvSpPr>
          <p:cNvPr id="776" name="Google Shape;776;p57"/>
          <p:cNvSpPr txBox="1">
            <a:spLocks noGrp="1"/>
          </p:cNvSpPr>
          <p:nvPr>
            <p:ph type="body" idx="2"/>
          </p:nvPr>
        </p:nvSpPr>
        <p:spPr>
          <a:xfrm>
            <a:off x="4257575" y="1393075"/>
            <a:ext cx="4160400" cy="2261100"/>
          </a:xfrm>
          <a:prstGeom prst="rect">
            <a:avLst/>
          </a:prstGeom>
        </p:spPr>
        <p:txBody>
          <a:bodyPr spcFirstLastPara="1" wrap="square" lIns="91425" tIns="91425" rIns="91425" bIns="91425" anchor="t" anchorCtr="0">
            <a:normAutofit/>
          </a:bodyPr>
          <a:lstStyle/>
          <a:p>
            <a:pPr marL="0" lvl="0" indent="0" algn="l" rtl="0">
              <a:lnSpc>
                <a:spcPct val="100000"/>
              </a:lnSpc>
              <a:spcBef>
                <a:spcPts val="1000"/>
              </a:spcBef>
              <a:spcAft>
                <a:spcPts val="0"/>
              </a:spcAft>
              <a:buNone/>
            </a:pPr>
            <a:r>
              <a:rPr lang="en"/>
              <a:t>I have no affiliation with NASA </a:t>
            </a:r>
            <a:r>
              <a:rPr lang="en">
                <a:solidFill>
                  <a:srgbClr val="858585"/>
                </a:solidFill>
              </a:rPr>
              <a:t>(but my wife did)</a:t>
            </a:r>
            <a:endParaRPr>
              <a:solidFill>
                <a:srgbClr val="858585"/>
              </a:solidFill>
            </a:endParaRPr>
          </a:p>
          <a:p>
            <a:pPr marL="457200" lvl="0" indent="-311150" algn="l" rtl="0">
              <a:lnSpc>
                <a:spcPct val="100000"/>
              </a:lnSpc>
              <a:spcBef>
                <a:spcPts val="0"/>
              </a:spcBef>
              <a:spcAft>
                <a:spcPts val="0"/>
              </a:spcAft>
              <a:buClr>
                <a:schemeClr val="dk2"/>
              </a:buClr>
              <a:buSzPts val="1300"/>
              <a:buFont typeface="Open Sans"/>
              <a:buChar char="●"/>
            </a:pPr>
            <a:r>
              <a:rPr lang="en">
                <a:solidFill>
                  <a:schemeClr val="dk2"/>
                </a:solidFill>
              </a:rPr>
              <a:t>I would be happy for that to change, if NASA needs a space-healthcare epidemiologist</a:t>
            </a:r>
            <a:endParaRPr>
              <a:solidFill>
                <a:schemeClr val="dk2"/>
              </a:solidFill>
            </a:endParaRPr>
          </a:p>
          <a:p>
            <a:pPr marL="0" lvl="0" indent="0" algn="l" rtl="0">
              <a:lnSpc>
                <a:spcPct val="100000"/>
              </a:lnSpc>
              <a:spcBef>
                <a:spcPts val="1000"/>
              </a:spcBef>
              <a:spcAft>
                <a:spcPts val="0"/>
              </a:spcAft>
              <a:buNone/>
            </a:pPr>
            <a:r>
              <a:rPr lang="en"/>
              <a:t>Shout out to </a:t>
            </a:r>
            <a:r>
              <a:rPr lang="en" u="sng">
                <a:solidFill>
                  <a:schemeClr val="accent5"/>
                </a:solidFill>
                <a:hlinkClick r:id="rId4">
                  <a:extLst>
                    <a:ext uri="{A12FA001-AC4F-418D-AE19-62706E023703}">
                      <ahyp:hlinkClr xmlns:ahyp="http://schemas.microsoft.com/office/drawing/2018/hyperlinkcolor" val="tx"/>
                    </a:ext>
                  </a:extLst>
                </a:hlinkClick>
              </a:rPr>
              <a:t>UTMB’s aerospace medicine residency</a:t>
            </a:r>
            <a:endParaRPr sz="1400"/>
          </a:p>
        </p:txBody>
      </p:sp>
      <p:sp>
        <p:nvSpPr>
          <p:cNvPr id="777" name="Google Shape;777;p57"/>
          <p:cNvSpPr/>
          <p:nvPr/>
        </p:nvSpPr>
        <p:spPr>
          <a:xfrm>
            <a:off x="729450" y="1463125"/>
            <a:ext cx="3295800" cy="4290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404247"/>
                </a:solidFill>
                <a:latin typeface="Open Sans"/>
                <a:ea typeface="Open Sans"/>
                <a:cs typeface="Open Sans"/>
                <a:sym typeface="Open Sans"/>
              </a:rPr>
              <a:t>Don’t sue me</a:t>
            </a:r>
            <a:endParaRPr sz="1600">
              <a:solidFill>
                <a:srgbClr val="1A1A1A"/>
              </a:solidFill>
              <a:latin typeface="Open Sans"/>
              <a:ea typeface="Open Sans"/>
              <a:cs typeface="Open Sans"/>
              <a:sym typeface="Open Sans"/>
            </a:endParaRPr>
          </a:p>
        </p:txBody>
      </p:sp>
      <p:pic>
        <p:nvPicPr>
          <p:cNvPr id="778" name="Google Shape;778;p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3967445"/>
            <a:ext cx="9144001" cy="117605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#1:</a:t>
            </a:r>
            <a:r>
              <a:rPr lang="en"/>
              <a:t> Host changes in spaceflight [</a:t>
            </a:r>
            <a:r>
              <a:rPr lang="en">
                <a:solidFill>
                  <a:schemeClr val="hlink"/>
                </a:solidFill>
                <a:uFill>
                  <a:noFill/>
                </a:uFill>
                <a:hlinkClick r:id="rId3"/>
              </a:rPr>
              <a:t>1</a:t>
            </a:r>
            <a:r>
              <a:rPr lang="en"/>
              <a:t>]</a:t>
            </a:r>
            <a:endParaRPr/>
          </a:p>
        </p:txBody>
      </p:sp>
      <p:sp>
        <p:nvSpPr>
          <p:cNvPr id="784" name="Google Shape;784;p5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Spaceflight (zero gravity and other factors) do some </a:t>
            </a:r>
            <a:r>
              <a:rPr lang="en" b="1"/>
              <a:t>really weird stuff</a:t>
            </a:r>
            <a:r>
              <a:rPr lang="en"/>
              <a:t> to human physiology</a:t>
            </a:r>
            <a:endParaRPr/>
          </a:p>
          <a:p>
            <a:pPr marL="457200" lvl="0" indent="-311150" algn="l" rtl="0">
              <a:spcBef>
                <a:spcPts val="1200"/>
              </a:spcBef>
              <a:spcAft>
                <a:spcPts val="0"/>
              </a:spcAft>
              <a:buSzPts val="1300"/>
              <a:buChar char="●"/>
            </a:pPr>
            <a:r>
              <a:rPr lang="en"/>
              <a:t>Most of these changes are non-infectious (but still really interesting)</a:t>
            </a:r>
            <a:endParaRPr/>
          </a:p>
          <a:p>
            <a:pPr marL="457200" lvl="0" indent="-311150" algn="l" rtl="0">
              <a:spcBef>
                <a:spcPts val="0"/>
              </a:spcBef>
              <a:spcAft>
                <a:spcPts val="0"/>
              </a:spcAft>
              <a:buSzPts val="1300"/>
              <a:buChar char="●"/>
            </a:pPr>
            <a:r>
              <a:rPr lang="en"/>
              <a:t>However, there are a fair amount of </a:t>
            </a:r>
            <a:r>
              <a:rPr lang="en" b="1">
                <a:solidFill>
                  <a:srgbClr val="896110"/>
                </a:solidFill>
              </a:rPr>
              <a:t>immunologic changes</a:t>
            </a:r>
            <a:r>
              <a:rPr lang="en"/>
              <a:t> [</a:t>
            </a:r>
            <a:r>
              <a:rPr lang="en" u="sng">
                <a:solidFill>
                  <a:schemeClr val="hlink"/>
                </a:solidFill>
                <a:hlinkClick r:id="rId4"/>
              </a:rPr>
              <a:t>self citation</a:t>
            </a:r>
            <a:r>
              <a:rPr lang="en"/>
              <a: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#1:</a:t>
            </a:r>
            <a:r>
              <a:rPr lang="en"/>
              <a:t> Host changes in spaceflight [</a:t>
            </a:r>
            <a:r>
              <a:rPr lang="en">
                <a:solidFill>
                  <a:schemeClr val="hlink"/>
                </a:solidFill>
                <a:uFill>
                  <a:noFill/>
                </a:uFill>
                <a:hlinkClick r:id="rId3"/>
              </a:rPr>
              <a:t>1</a:t>
            </a:r>
            <a:r>
              <a:rPr lang="en"/>
              <a:t>]</a:t>
            </a:r>
            <a:endParaRPr/>
          </a:p>
        </p:txBody>
      </p:sp>
      <p:sp>
        <p:nvSpPr>
          <p:cNvPr id="790" name="Google Shape;790;p5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Spaceflight (zero gravity and other factors) do some </a:t>
            </a:r>
            <a:r>
              <a:rPr lang="en" b="1"/>
              <a:t>really weird stuff</a:t>
            </a:r>
            <a:r>
              <a:rPr lang="en"/>
              <a:t> to human physiology</a:t>
            </a:r>
            <a:endParaRPr/>
          </a:p>
          <a:p>
            <a:pPr marL="457200" lvl="0" indent="-311150" algn="l" rtl="0">
              <a:spcBef>
                <a:spcPts val="1200"/>
              </a:spcBef>
              <a:spcAft>
                <a:spcPts val="0"/>
              </a:spcAft>
              <a:buSzPts val="1300"/>
              <a:buChar char="●"/>
            </a:pPr>
            <a:r>
              <a:rPr lang="en"/>
              <a:t>Most of these changes are non-infectious (but still really interesting)</a:t>
            </a:r>
            <a:endParaRPr/>
          </a:p>
          <a:p>
            <a:pPr marL="457200" lvl="0" indent="-311150" algn="l" rtl="0">
              <a:spcBef>
                <a:spcPts val="0"/>
              </a:spcBef>
              <a:spcAft>
                <a:spcPts val="0"/>
              </a:spcAft>
              <a:buSzPts val="1300"/>
              <a:buChar char="●"/>
            </a:pPr>
            <a:r>
              <a:rPr lang="en"/>
              <a:t>However, there are a fair amount of </a:t>
            </a:r>
            <a:r>
              <a:rPr lang="en" b="1">
                <a:solidFill>
                  <a:srgbClr val="896110"/>
                </a:solidFill>
              </a:rPr>
              <a:t>immunologic changes</a:t>
            </a:r>
            <a:r>
              <a:rPr lang="en"/>
              <a:t> [</a:t>
            </a:r>
            <a:r>
              <a:rPr lang="en" u="sng">
                <a:solidFill>
                  <a:schemeClr val="hlink"/>
                </a:solidFill>
                <a:hlinkClick r:id="rId4"/>
              </a:rPr>
              <a:t>self citation</a:t>
            </a:r>
            <a:r>
              <a:rPr lang="en"/>
              <a:t>]</a:t>
            </a:r>
            <a:endParaRPr/>
          </a:p>
          <a:p>
            <a:pPr marL="0" lvl="0" indent="0" algn="l" rtl="0">
              <a:spcBef>
                <a:spcPts val="1200"/>
              </a:spcBef>
              <a:spcAft>
                <a:spcPts val="0"/>
              </a:spcAft>
              <a:buNone/>
            </a:pPr>
            <a:r>
              <a:rPr lang="en"/>
              <a:t>Spaceflight itself </a:t>
            </a:r>
            <a:r>
              <a:rPr lang="en" b="1">
                <a:solidFill>
                  <a:srgbClr val="ED4840"/>
                </a:solidFill>
              </a:rPr>
              <a:t>causes immunocompromise</a:t>
            </a:r>
            <a:endParaRPr b="1">
              <a:solidFill>
                <a:srgbClr val="ED4840"/>
              </a:solidFill>
            </a:endParaRPr>
          </a:p>
          <a:p>
            <a:pPr marL="457200" lvl="0" indent="-311150" algn="l" rtl="0">
              <a:spcBef>
                <a:spcPts val="0"/>
              </a:spcBef>
              <a:spcAft>
                <a:spcPts val="0"/>
              </a:spcAft>
              <a:buSzPts val="1300"/>
              <a:buChar char="●"/>
            </a:pPr>
            <a:r>
              <a:rPr lang="en"/>
              <a:t>Which is why astronauts get the Shingrex vaccine [</a:t>
            </a:r>
            <a:r>
              <a:rPr lang="en" b="1">
                <a:solidFill>
                  <a:schemeClr val="hlink"/>
                </a:solidFill>
                <a:uFill>
                  <a:noFill/>
                </a:uFill>
                <a:hlinkClick r:id="rId5"/>
              </a:rPr>
              <a:t>2</a:t>
            </a:r>
            <a:r>
              <a:rPr lang="en"/>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41" name="Google Shape;141;p24"/>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73 y/o M</a:t>
            </a:r>
            <a:r>
              <a:rPr lang="en"/>
              <a:t> with PMH including CLL, CAD, OSA, seizures p/w </a:t>
            </a:r>
            <a:r>
              <a:rPr lang="en" b="1">
                <a:solidFill>
                  <a:srgbClr val="DC4C64"/>
                </a:solidFill>
              </a:rPr>
              <a:t>cardiogenic shock</a:t>
            </a:r>
            <a:endParaRPr/>
          </a:p>
          <a:p>
            <a:pPr marL="457200" lvl="0" indent="-311150" algn="l" rtl="0">
              <a:spcBef>
                <a:spcPts val="1200"/>
              </a:spcBef>
              <a:spcAft>
                <a:spcPts val="0"/>
              </a:spcAft>
              <a:buSzPts val="1300"/>
              <a:buChar char="●"/>
            </a:pPr>
            <a:r>
              <a:rPr lang="en"/>
              <a:t>Admitted to OSH with </a:t>
            </a:r>
            <a:r>
              <a:rPr lang="en" b="1"/>
              <a:t>three weeks</a:t>
            </a:r>
            <a:r>
              <a:rPr lang="en"/>
              <a:t> of </a:t>
            </a:r>
            <a:r>
              <a:rPr lang="en" b="1">
                <a:solidFill>
                  <a:srgbClr val="3B71CA"/>
                </a:solidFill>
              </a:rPr>
              <a:t>dyspnea</a:t>
            </a:r>
            <a:endParaRPr b="1">
              <a:solidFill>
                <a:srgbClr val="3B71CA"/>
              </a:solidFill>
            </a:endParaRPr>
          </a:p>
          <a:p>
            <a:pPr marL="457200" lvl="0" indent="-311150" algn="l" rtl="0">
              <a:spcBef>
                <a:spcPts val="0"/>
              </a:spcBef>
              <a:spcAft>
                <a:spcPts val="0"/>
              </a:spcAft>
              <a:buSzPts val="1300"/>
              <a:buChar char="●"/>
            </a:pPr>
            <a:r>
              <a:rPr lang="en"/>
              <a:t>Had been also having </a:t>
            </a:r>
            <a:r>
              <a:rPr lang="en" b="1">
                <a:solidFill>
                  <a:srgbClr val="3B71CA"/>
                </a:solidFill>
              </a:rPr>
              <a:t>chest pain</a:t>
            </a:r>
            <a:r>
              <a:rPr lang="en"/>
              <a:t> while shoveling snow</a:t>
            </a:r>
            <a:endParaRPr/>
          </a:p>
          <a:p>
            <a:pPr marL="457200" lvl="0" indent="-311150" algn="l" rtl="0">
              <a:spcBef>
                <a:spcPts val="0"/>
              </a:spcBef>
              <a:spcAft>
                <a:spcPts val="0"/>
              </a:spcAft>
              <a:buSzPts val="1300"/>
              <a:buChar char="●"/>
            </a:pPr>
            <a:r>
              <a:rPr lang="en" b="1">
                <a:solidFill>
                  <a:srgbClr val="DF382C"/>
                </a:solidFill>
              </a:rPr>
              <a:t>?</a:t>
            </a:r>
            <a:r>
              <a:rPr lang="en" b="1">
                <a:solidFill>
                  <a:srgbClr val="3B71CA"/>
                </a:solidFill>
              </a:rPr>
              <a:t>diaphoresis</a:t>
            </a:r>
            <a:r>
              <a:rPr lang="en"/>
              <a:t> (but not with chest pain)</a:t>
            </a:r>
            <a:endParaRPr/>
          </a:p>
        </p:txBody>
      </p:sp>
      <p:sp>
        <p:nvSpPr>
          <p:cNvPr id="142" name="Google Shape;142;p24"/>
          <p:cNvSpPr/>
          <p:nvPr/>
        </p:nvSpPr>
        <p:spPr>
          <a:xfrm>
            <a:off x="641950" y="1375775"/>
            <a:ext cx="6468300" cy="423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6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Host immunosuppression in spaceflight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sp>
        <p:nvSpPr>
          <p:cNvPr id="796" name="Google Shape;796;p60"/>
          <p:cNvSpPr txBox="1">
            <a:spLocks noGrp="1"/>
          </p:cNvSpPr>
          <p:nvPr>
            <p:ph type="body" idx="1"/>
          </p:nvPr>
        </p:nvSpPr>
        <p:spPr>
          <a:xfrm>
            <a:off x="729450" y="1393075"/>
            <a:ext cx="3842700" cy="254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Spaceflight makes you immunocompromised</a:t>
            </a:r>
            <a:endParaRPr/>
          </a:p>
          <a:p>
            <a:pPr marL="457200" lvl="0" indent="-311150" algn="l" rtl="0">
              <a:spcBef>
                <a:spcPts val="1000"/>
              </a:spcBef>
              <a:spcAft>
                <a:spcPts val="0"/>
              </a:spcAft>
              <a:buSzPts val="1300"/>
              <a:buChar char="●"/>
            </a:pPr>
            <a:r>
              <a:rPr lang="en" b="1"/>
              <a:t>26 instances of infections</a:t>
            </a:r>
            <a:r>
              <a:rPr lang="en"/>
              <a:t> during the Space Shuttle program </a:t>
            </a:r>
            <a:r>
              <a:rPr lang="en">
                <a:solidFill>
                  <a:srgbClr val="9E9E9E"/>
                </a:solidFill>
              </a:rPr>
              <a:t>(STS-1 to STS-89; from 1989-98)</a:t>
            </a:r>
            <a:endParaRPr>
              <a:solidFill>
                <a:srgbClr val="9E9E9E"/>
              </a:solidFill>
            </a:endParaRPr>
          </a:p>
          <a:p>
            <a:pPr marL="457200" lvl="0" indent="-311150" algn="l" rtl="0">
              <a:spcBef>
                <a:spcPts val="1000"/>
              </a:spcBef>
              <a:spcAft>
                <a:spcPts val="0"/>
              </a:spcAft>
              <a:buSzPts val="1300"/>
              <a:buChar char="●"/>
            </a:pPr>
            <a:r>
              <a:rPr lang="en"/>
              <a:t>More recently, </a:t>
            </a:r>
            <a:r>
              <a:rPr lang="en" b="1"/>
              <a:t>14 out of 17</a:t>
            </a:r>
            <a:r>
              <a:rPr lang="en"/>
              <a:t> astronauts had </a:t>
            </a:r>
            <a:r>
              <a:rPr lang="en" b="1"/>
              <a:t>reactivation of herpesviruses</a:t>
            </a:r>
            <a:r>
              <a:rPr lang="en"/>
              <a:t> </a:t>
            </a:r>
            <a:r>
              <a:rPr lang="en">
                <a:solidFill>
                  <a:srgbClr val="9E9E9E"/>
                </a:solidFill>
              </a:rPr>
              <a:t>(during short duration, LEO flights, or on return)</a:t>
            </a:r>
            <a:endParaRPr>
              <a:solidFill>
                <a:srgbClr val="9E9E9E"/>
              </a:solidFill>
            </a:endParaRPr>
          </a:p>
        </p:txBody>
      </p:sp>
      <p:pic>
        <p:nvPicPr>
          <p:cNvPr id="797" name="Google Shape;797;p6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77975" y="1393075"/>
            <a:ext cx="2952624" cy="3069501"/>
          </a:xfrm>
          <a:prstGeom prst="rect">
            <a:avLst/>
          </a:prstGeom>
          <a:noFill/>
          <a:ln>
            <a:noFill/>
          </a:ln>
        </p:spPr>
      </p:pic>
      <p:sp>
        <p:nvSpPr>
          <p:cNvPr id="798" name="Google Shape;798;p60"/>
          <p:cNvSpPr/>
          <p:nvPr/>
        </p:nvSpPr>
        <p:spPr>
          <a:xfrm>
            <a:off x="1563150" y="3682622"/>
            <a:ext cx="2175300" cy="414900"/>
          </a:xfrm>
          <a:prstGeom prst="roundRect">
            <a:avLst>
              <a:gd name="adj" fmla="val 16667"/>
            </a:avLst>
          </a:prstGeom>
          <a:solidFill>
            <a:srgbClr val="F1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404247"/>
                </a:solidFill>
                <a:latin typeface="Open Sans"/>
                <a:ea typeface="Open Sans"/>
                <a:cs typeface="Open Sans"/>
                <a:sym typeface="Open Sans"/>
              </a:rPr>
              <a:t>LEO = Low earth orbit</a:t>
            </a:r>
            <a:endParaRPr>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61"/>
          <p:cNvGrpSpPr/>
          <p:nvPr/>
        </p:nvGrpSpPr>
        <p:grpSpPr>
          <a:xfrm>
            <a:off x="830392" y="1191256"/>
            <a:ext cx="745763" cy="45826"/>
            <a:chOff x="4580561" y="2589004"/>
            <a:chExt cx="1064464" cy="25200"/>
          </a:xfrm>
        </p:grpSpPr>
        <p:sp>
          <p:nvSpPr>
            <p:cNvPr id="805" name="Google Shape;805;p6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Host immunosuppression in spaceflight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808" name="Google Shape;808;p61"/>
          <p:cNvGrpSpPr/>
          <p:nvPr/>
        </p:nvGrpSpPr>
        <p:grpSpPr>
          <a:xfrm>
            <a:off x="476250" y="1333500"/>
            <a:ext cx="4000500" cy="3238500"/>
            <a:chOff x="476250" y="1333500"/>
            <a:chExt cx="4000500" cy="3238500"/>
          </a:xfrm>
        </p:grpSpPr>
        <p:sp>
          <p:nvSpPr>
            <p:cNvPr id="809" name="Google Shape;809;p61"/>
            <p:cNvSpPr/>
            <p:nvPr/>
          </p:nvSpPr>
          <p:spPr>
            <a:xfrm>
              <a:off x="476250" y="1333500"/>
              <a:ext cx="4000500" cy="3238500"/>
            </a:xfrm>
            <a:prstGeom prst="roundRect">
              <a:avLst>
                <a:gd name="adj" fmla="val 2352"/>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10" name="Google Shape;810;p61"/>
            <p:cNvSpPr txBox="1"/>
            <p:nvPr/>
          </p:nvSpPr>
          <p:spPr>
            <a:xfrm>
              <a:off x="571500" y="1428750"/>
              <a:ext cx="3810000" cy="304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ED4840"/>
                  </a:solidFill>
                  <a:latin typeface="Raleway"/>
                  <a:ea typeface="Raleway"/>
                  <a:cs typeface="Raleway"/>
                  <a:sym typeface="Raleway"/>
                </a:rPr>
                <a:t>How?</a:t>
              </a:r>
              <a:endParaRPr sz="1800" b="1">
                <a:solidFill>
                  <a:srgbClr val="ED4840"/>
                </a:solidFill>
                <a:latin typeface="Raleway"/>
                <a:ea typeface="Raleway"/>
                <a:cs typeface="Raleway"/>
                <a:sym typeface="Raleway"/>
              </a:endParaRPr>
            </a:p>
            <a:p>
              <a:pPr marL="457200" lvl="0" indent="-311150" algn="l" rtl="0">
                <a:spcBef>
                  <a:spcPts val="900"/>
                </a:spcBef>
                <a:spcAft>
                  <a:spcPts val="0"/>
                </a:spcAft>
                <a:buClr>
                  <a:srgbClr val="1A1A1A"/>
                </a:buClr>
                <a:buSzPts val="1300"/>
                <a:buFont typeface="Open Sans"/>
                <a:buChar char="●"/>
              </a:pPr>
              <a:r>
                <a:rPr lang="en" sz="1300" b="1">
                  <a:solidFill>
                    <a:srgbClr val="1A1A1A"/>
                  </a:solidFill>
                  <a:latin typeface="Open Sans"/>
                  <a:ea typeface="Open Sans"/>
                  <a:cs typeface="Open Sans"/>
                  <a:sym typeface="Open Sans"/>
                </a:rPr>
                <a:t>Reversible hypoplasia</a:t>
              </a:r>
              <a:r>
                <a:rPr lang="en" sz="1300">
                  <a:solidFill>
                    <a:srgbClr val="1A1A1A"/>
                  </a:solidFill>
                  <a:latin typeface="Open Sans"/>
                  <a:ea typeface="Open Sans"/>
                  <a:cs typeface="Open Sans"/>
                  <a:sym typeface="Open Sans"/>
                </a:rPr>
                <a:t> of lymph tissue (spleen &amp; thymus)</a:t>
              </a:r>
              <a:endParaRPr sz="1300">
                <a:solidFill>
                  <a:srgbClr val="1A1A1A"/>
                </a:solidFill>
                <a:latin typeface="Open Sans"/>
                <a:ea typeface="Open Sans"/>
                <a:cs typeface="Open Sans"/>
                <a:sym typeface="Open Sans"/>
              </a:endParaRPr>
            </a:p>
            <a:p>
              <a:pPr marL="457200" lvl="0" indent="-311150" algn="l" rtl="0">
                <a:spcBef>
                  <a:spcPts val="900"/>
                </a:spcBef>
                <a:spcAft>
                  <a:spcPts val="0"/>
                </a:spcAft>
                <a:buClr>
                  <a:srgbClr val="1A1A1A"/>
                </a:buClr>
                <a:buSzPts val="1300"/>
                <a:buFont typeface="Open Sans"/>
                <a:buChar char="●"/>
              </a:pPr>
              <a:r>
                <a:rPr lang="en" sz="1300" b="1">
                  <a:solidFill>
                    <a:srgbClr val="1A1A1A"/>
                  </a:solidFill>
                  <a:latin typeface="Open Sans"/>
                  <a:ea typeface="Open Sans"/>
                  <a:cs typeface="Open Sans"/>
                  <a:sym typeface="Open Sans"/>
                </a:rPr>
                <a:t>Blunted mitogen response</a:t>
              </a:r>
              <a:r>
                <a:rPr lang="en" sz="1300">
                  <a:solidFill>
                    <a:srgbClr val="1A1A1A"/>
                  </a:solidFill>
                  <a:latin typeface="Open Sans"/>
                  <a:ea typeface="Open Sans"/>
                  <a:cs typeface="Open Sans"/>
                  <a:sym typeface="Open Sans"/>
                </a:rPr>
                <a:t> of T lymphocytes (compared to terrestrial controls)</a:t>
              </a:r>
              <a:endParaRPr sz="1300">
                <a:solidFill>
                  <a:srgbClr val="1A1A1A"/>
                </a:solidFill>
                <a:latin typeface="Open Sans"/>
                <a:ea typeface="Open Sans"/>
                <a:cs typeface="Open Sans"/>
                <a:sym typeface="Open Sans"/>
              </a:endParaRPr>
            </a:p>
            <a:p>
              <a:pPr marL="457200" lvl="0" indent="-311150" algn="l" rtl="0">
                <a:spcBef>
                  <a:spcPts val="90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Animal models show </a:t>
              </a:r>
              <a:r>
                <a:rPr lang="en" sz="1300" b="1">
                  <a:solidFill>
                    <a:srgbClr val="1A1A1A"/>
                  </a:solidFill>
                  <a:latin typeface="Open Sans"/>
                  <a:ea typeface="Open Sans"/>
                  <a:cs typeface="Open Sans"/>
                  <a:sym typeface="Open Sans"/>
                </a:rPr>
                <a:t>widespread effects</a:t>
              </a:r>
              <a:r>
                <a:rPr lang="en" sz="1300">
                  <a:solidFill>
                    <a:srgbClr val="1A1A1A"/>
                  </a:solidFill>
                  <a:latin typeface="Open Sans"/>
                  <a:ea typeface="Open Sans"/>
                  <a:cs typeface="Open Sans"/>
                  <a:sym typeface="Open Sans"/>
                </a:rPr>
                <a:t> on both </a:t>
              </a:r>
              <a:r>
                <a:rPr lang="en" sz="1300" b="1">
                  <a:solidFill>
                    <a:srgbClr val="896110"/>
                  </a:solidFill>
                  <a:latin typeface="Open Sans"/>
                  <a:ea typeface="Open Sans"/>
                  <a:cs typeface="Open Sans"/>
                  <a:sym typeface="Open Sans"/>
                </a:rPr>
                <a:t>innate</a:t>
              </a:r>
              <a:r>
                <a:rPr lang="en" sz="1300">
                  <a:solidFill>
                    <a:srgbClr val="1A1A1A"/>
                  </a:solidFill>
                  <a:latin typeface="Open Sans"/>
                  <a:ea typeface="Open Sans"/>
                  <a:cs typeface="Open Sans"/>
                  <a:sym typeface="Open Sans"/>
                </a:rPr>
                <a:t> and </a:t>
              </a:r>
              <a:r>
                <a:rPr lang="en" sz="1300" b="1">
                  <a:solidFill>
                    <a:srgbClr val="3B71CA"/>
                  </a:solidFill>
                  <a:latin typeface="Open Sans"/>
                  <a:ea typeface="Open Sans"/>
                  <a:cs typeface="Open Sans"/>
                  <a:sym typeface="Open Sans"/>
                </a:rPr>
                <a:t>humoral</a:t>
              </a:r>
              <a:r>
                <a:rPr lang="en" sz="1300">
                  <a:solidFill>
                    <a:srgbClr val="3B71CA"/>
                  </a:solidFill>
                  <a:latin typeface="Open Sans"/>
                  <a:ea typeface="Open Sans"/>
                  <a:cs typeface="Open Sans"/>
                  <a:sym typeface="Open Sans"/>
                </a:rPr>
                <a:t> </a:t>
              </a:r>
              <a:r>
                <a:rPr lang="en" sz="1300">
                  <a:solidFill>
                    <a:srgbClr val="1A1A1A"/>
                  </a:solidFill>
                  <a:latin typeface="Open Sans"/>
                  <a:ea typeface="Open Sans"/>
                  <a:cs typeface="Open Sans"/>
                  <a:sym typeface="Open Sans"/>
                </a:rPr>
                <a:t>immune response</a:t>
              </a:r>
              <a:endParaRPr sz="1300">
                <a:solidFill>
                  <a:srgbClr val="1A1A1A"/>
                </a:solidFill>
                <a:latin typeface="Open Sans"/>
                <a:ea typeface="Open Sans"/>
                <a:cs typeface="Open Sans"/>
                <a:sym typeface="Open Sans"/>
              </a:endParaRPr>
            </a:p>
            <a:p>
              <a:pPr marL="457200" lvl="0" indent="-311150" algn="l" rtl="0">
                <a:spcBef>
                  <a:spcPts val="900"/>
                </a:spcBef>
                <a:spcAft>
                  <a:spcPts val="900"/>
                </a:spcAft>
                <a:buClr>
                  <a:srgbClr val="1A1A1A"/>
                </a:buClr>
                <a:buSzPts val="1300"/>
                <a:buFont typeface="Open Sans"/>
                <a:buChar char="●"/>
              </a:pPr>
              <a:r>
                <a:rPr lang="en" sz="1300">
                  <a:solidFill>
                    <a:srgbClr val="1A1A1A"/>
                  </a:solidFill>
                  <a:latin typeface="Open Sans"/>
                  <a:ea typeface="Open Sans"/>
                  <a:cs typeface="Open Sans"/>
                  <a:sym typeface="Open Sans"/>
                </a:rPr>
                <a:t>Seems to be </a:t>
              </a:r>
              <a:r>
                <a:rPr lang="en" sz="1300" b="1">
                  <a:solidFill>
                    <a:srgbClr val="1A1A1A"/>
                  </a:solidFill>
                  <a:latin typeface="Open Sans"/>
                  <a:ea typeface="Open Sans"/>
                  <a:cs typeface="Open Sans"/>
                  <a:sym typeface="Open Sans"/>
                </a:rPr>
                <a:t>time limited</a:t>
              </a:r>
              <a:r>
                <a:rPr lang="en" sz="1300">
                  <a:solidFill>
                    <a:srgbClr val="1A1A1A"/>
                  </a:solidFill>
                  <a:latin typeface="Open Sans"/>
                  <a:ea typeface="Open Sans"/>
                  <a:cs typeface="Open Sans"/>
                  <a:sym typeface="Open Sans"/>
                </a:rPr>
                <a:t> (but we haven’t done years long missions, like to Mars)</a:t>
              </a:r>
              <a:endParaRPr sz="1300">
                <a:solidFill>
                  <a:srgbClr val="1A1A1A"/>
                </a:solidFill>
                <a:latin typeface="Open Sans"/>
                <a:ea typeface="Open Sans"/>
                <a:cs typeface="Open Sans"/>
                <a:sym typeface="Open Sans"/>
              </a:endParaRPr>
            </a:p>
          </p:txBody>
        </p:sp>
      </p:grpSp>
      <p:pic>
        <p:nvPicPr>
          <p:cNvPr id="811" name="Google Shape;811;p61" title="art002m1200912238c-meco-cab3-720.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7950" y="3114275"/>
            <a:ext cx="3959098" cy="18728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7" name="Google Shape;817;p62"/>
          <p:cNvGrpSpPr/>
          <p:nvPr/>
        </p:nvGrpSpPr>
        <p:grpSpPr>
          <a:xfrm>
            <a:off x="830392" y="1191256"/>
            <a:ext cx="745763" cy="45826"/>
            <a:chOff x="4580561" y="2589004"/>
            <a:chExt cx="1064464" cy="25200"/>
          </a:xfrm>
        </p:grpSpPr>
        <p:sp>
          <p:nvSpPr>
            <p:cNvPr id="818" name="Google Shape;818;p6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Host immunosuppression in spaceflight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821" name="Google Shape;821;p62"/>
          <p:cNvGrpSpPr/>
          <p:nvPr/>
        </p:nvGrpSpPr>
        <p:grpSpPr>
          <a:xfrm>
            <a:off x="476250" y="1333500"/>
            <a:ext cx="4000500" cy="3238500"/>
            <a:chOff x="476250" y="1333500"/>
            <a:chExt cx="4000500" cy="3238500"/>
          </a:xfrm>
        </p:grpSpPr>
        <p:sp>
          <p:nvSpPr>
            <p:cNvPr id="822" name="Google Shape;822;p62"/>
            <p:cNvSpPr/>
            <p:nvPr/>
          </p:nvSpPr>
          <p:spPr>
            <a:xfrm>
              <a:off x="476250" y="1333500"/>
              <a:ext cx="4000500" cy="3238500"/>
            </a:xfrm>
            <a:prstGeom prst="roundRect">
              <a:avLst>
                <a:gd name="adj" fmla="val 2352"/>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23" name="Google Shape;823;p62"/>
            <p:cNvSpPr txBox="1"/>
            <p:nvPr/>
          </p:nvSpPr>
          <p:spPr>
            <a:xfrm>
              <a:off x="571500" y="1428750"/>
              <a:ext cx="3810000" cy="304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ED4840"/>
                  </a:solidFill>
                  <a:latin typeface="Raleway"/>
                  <a:ea typeface="Raleway"/>
                  <a:cs typeface="Raleway"/>
                  <a:sym typeface="Raleway"/>
                </a:rPr>
                <a:t>How?</a:t>
              </a:r>
              <a:endParaRPr sz="1800" b="1">
                <a:solidFill>
                  <a:srgbClr val="ED4840"/>
                </a:solidFill>
                <a:latin typeface="Raleway"/>
                <a:ea typeface="Raleway"/>
                <a:cs typeface="Raleway"/>
                <a:sym typeface="Raleway"/>
              </a:endParaRPr>
            </a:p>
            <a:p>
              <a:pPr marL="457200" lvl="0" indent="-311150" algn="l" rtl="0">
                <a:spcBef>
                  <a:spcPts val="900"/>
                </a:spcBef>
                <a:spcAft>
                  <a:spcPts val="0"/>
                </a:spcAft>
                <a:buClr>
                  <a:srgbClr val="1A1A1A"/>
                </a:buClr>
                <a:buSzPts val="1300"/>
                <a:buFont typeface="Open Sans"/>
                <a:buChar char="●"/>
              </a:pPr>
              <a:r>
                <a:rPr lang="en" sz="1300" b="1">
                  <a:solidFill>
                    <a:srgbClr val="1A1A1A"/>
                  </a:solidFill>
                  <a:latin typeface="Open Sans"/>
                  <a:ea typeface="Open Sans"/>
                  <a:cs typeface="Open Sans"/>
                  <a:sym typeface="Open Sans"/>
                </a:rPr>
                <a:t>Reversible hypoplasia</a:t>
              </a:r>
              <a:r>
                <a:rPr lang="en" sz="1300">
                  <a:solidFill>
                    <a:srgbClr val="1A1A1A"/>
                  </a:solidFill>
                  <a:latin typeface="Open Sans"/>
                  <a:ea typeface="Open Sans"/>
                  <a:cs typeface="Open Sans"/>
                  <a:sym typeface="Open Sans"/>
                </a:rPr>
                <a:t> of lymph tissue (spleen &amp; thymus)</a:t>
              </a:r>
              <a:endParaRPr sz="1300">
                <a:solidFill>
                  <a:srgbClr val="1A1A1A"/>
                </a:solidFill>
                <a:latin typeface="Open Sans"/>
                <a:ea typeface="Open Sans"/>
                <a:cs typeface="Open Sans"/>
                <a:sym typeface="Open Sans"/>
              </a:endParaRPr>
            </a:p>
            <a:p>
              <a:pPr marL="457200" lvl="0" indent="-311150" algn="l" rtl="0">
                <a:spcBef>
                  <a:spcPts val="900"/>
                </a:spcBef>
                <a:spcAft>
                  <a:spcPts val="0"/>
                </a:spcAft>
                <a:buClr>
                  <a:srgbClr val="1A1A1A"/>
                </a:buClr>
                <a:buSzPts val="1300"/>
                <a:buFont typeface="Open Sans"/>
                <a:buChar char="●"/>
              </a:pPr>
              <a:r>
                <a:rPr lang="en" sz="1300" b="1">
                  <a:solidFill>
                    <a:srgbClr val="1A1A1A"/>
                  </a:solidFill>
                  <a:latin typeface="Open Sans"/>
                  <a:ea typeface="Open Sans"/>
                  <a:cs typeface="Open Sans"/>
                  <a:sym typeface="Open Sans"/>
                </a:rPr>
                <a:t>Blunted mitogen response</a:t>
              </a:r>
              <a:r>
                <a:rPr lang="en" sz="1300">
                  <a:solidFill>
                    <a:srgbClr val="1A1A1A"/>
                  </a:solidFill>
                  <a:latin typeface="Open Sans"/>
                  <a:ea typeface="Open Sans"/>
                  <a:cs typeface="Open Sans"/>
                  <a:sym typeface="Open Sans"/>
                </a:rPr>
                <a:t> of T lymphocytes (compared to terrestrial controls)</a:t>
              </a:r>
              <a:endParaRPr sz="1300">
                <a:solidFill>
                  <a:srgbClr val="1A1A1A"/>
                </a:solidFill>
                <a:latin typeface="Open Sans"/>
                <a:ea typeface="Open Sans"/>
                <a:cs typeface="Open Sans"/>
                <a:sym typeface="Open Sans"/>
              </a:endParaRPr>
            </a:p>
            <a:p>
              <a:pPr marL="457200" lvl="0" indent="-311150" algn="l" rtl="0">
                <a:spcBef>
                  <a:spcPts val="90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Animal models show </a:t>
              </a:r>
              <a:r>
                <a:rPr lang="en" sz="1300" b="1">
                  <a:solidFill>
                    <a:srgbClr val="1A1A1A"/>
                  </a:solidFill>
                  <a:latin typeface="Open Sans"/>
                  <a:ea typeface="Open Sans"/>
                  <a:cs typeface="Open Sans"/>
                  <a:sym typeface="Open Sans"/>
                </a:rPr>
                <a:t>widespread effects</a:t>
              </a:r>
              <a:r>
                <a:rPr lang="en" sz="1300">
                  <a:solidFill>
                    <a:srgbClr val="1A1A1A"/>
                  </a:solidFill>
                  <a:latin typeface="Open Sans"/>
                  <a:ea typeface="Open Sans"/>
                  <a:cs typeface="Open Sans"/>
                  <a:sym typeface="Open Sans"/>
                </a:rPr>
                <a:t> on both </a:t>
              </a:r>
              <a:r>
                <a:rPr lang="en" sz="1300" b="1">
                  <a:solidFill>
                    <a:srgbClr val="896110"/>
                  </a:solidFill>
                  <a:latin typeface="Open Sans"/>
                  <a:ea typeface="Open Sans"/>
                  <a:cs typeface="Open Sans"/>
                  <a:sym typeface="Open Sans"/>
                </a:rPr>
                <a:t>innate</a:t>
              </a:r>
              <a:r>
                <a:rPr lang="en" sz="1300">
                  <a:solidFill>
                    <a:srgbClr val="1A1A1A"/>
                  </a:solidFill>
                  <a:latin typeface="Open Sans"/>
                  <a:ea typeface="Open Sans"/>
                  <a:cs typeface="Open Sans"/>
                  <a:sym typeface="Open Sans"/>
                </a:rPr>
                <a:t> and </a:t>
              </a:r>
              <a:r>
                <a:rPr lang="en" sz="1300" b="1">
                  <a:solidFill>
                    <a:srgbClr val="3B71CA"/>
                  </a:solidFill>
                  <a:latin typeface="Open Sans"/>
                  <a:ea typeface="Open Sans"/>
                  <a:cs typeface="Open Sans"/>
                  <a:sym typeface="Open Sans"/>
                </a:rPr>
                <a:t>humoral</a:t>
              </a:r>
              <a:r>
                <a:rPr lang="en" sz="1300">
                  <a:solidFill>
                    <a:srgbClr val="3B71CA"/>
                  </a:solidFill>
                  <a:latin typeface="Open Sans"/>
                  <a:ea typeface="Open Sans"/>
                  <a:cs typeface="Open Sans"/>
                  <a:sym typeface="Open Sans"/>
                </a:rPr>
                <a:t> </a:t>
              </a:r>
              <a:r>
                <a:rPr lang="en" sz="1300">
                  <a:solidFill>
                    <a:srgbClr val="1A1A1A"/>
                  </a:solidFill>
                  <a:latin typeface="Open Sans"/>
                  <a:ea typeface="Open Sans"/>
                  <a:cs typeface="Open Sans"/>
                  <a:sym typeface="Open Sans"/>
                </a:rPr>
                <a:t>immune response</a:t>
              </a:r>
              <a:endParaRPr sz="1300">
                <a:solidFill>
                  <a:srgbClr val="1A1A1A"/>
                </a:solidFill>
                <a:latin typeface="Open Sans"/>
                <a:ea typeface="Open Sans"/>
                <a:cs typeface="Open Sans"/>
                <a:sym typeface="Open Sans"/>
              </a:endParaRPr>
            </a:p>
            <a:p>
              <a:pPr marL="457200" lvl="0" indent="-311150" algn="l" rtl="0">
                <a:spcBef>
                  <a:spcPts val="900"/>
                </a:spcBef>
                <a:spcAft>
                  <a:spcPts val="900"/>
                </a:spcAft>
                <a:buClr>
                  <a:srgbClr val="1A1A1A"/>
                </a:buClr>
                <a:buSzPts val="1300"/>
                <a:buFont typeface="Open Sans"/>
                <a:buChar char="●"/>
              </a:pPr>
              <a:r>
                <a:rPr lang="en" sz="1300">
                  <a:solidFill>
                    <a:srgbClr val="1A1A1A"/>
                  </a:solidFill>
                  <a:latin typeface="Open Sans"/>
                  <a:ea typeface="Open Sans"/>
                  <a:cs typeface="Open Sans"/>
                  <a:sym typeface="Open Sans"/>
                </a:rPr>
                <a:t>Seems to be </a:t>
              </a:r>
              <a:r>
                <a:rPr lang="en" sz="1300" b="1">
                  <a:solidFill>
                    <a:srgbClr val="1A1A1A"/>
                  </a:solidFill>
                  <a:latin typeface="Open Sans"/>
                  <a:ea typeface="Open Sans"/>
                  <a:cs typeface="Open Sans"/>
                  <a:sym typeface="Open Sans"/>
                </a:rPr>
                <a:t>time limited</a:t>
              </a:r>
              <a:r>
                <a:rPr lang="en" sz="1300">
                  <a:solidFill>
                    <a:srgbClr val="1A1A1A"/>
                  </a:solidFill>
                  <a:latin typeface="Open Sans"/>
                  <a:ea typeface="Open Sans"/>
                  <a:cs typeface="Open Sans"/>
                  <a:sym typeface="Open Sans"/>
                </a:rPr>
                <a:t> (but we haven’t done years long missions, like to Mars)</a:t>
              </a:r>
              <a:endParaRPr sz="1300">
                <a:solidFill>
                  <a:srgbClr val="1A1A1A"/>
                </a:solidFill>
                <a:latin typeface="Open Sans"/>
                <a:ea typeface="Open Sans"/>
                <a:cs typeface="Open Sans"/>
                <a:sym typeface="Open Sans"/>
              </a:endParaRPr>
            </a:p>
          </p:txBody>
        </p:sp>
      </p:grpSp>
      <p:grpSp>
        <p:nvGrpSpPr>
          <p:cNvPr id="824" name="Google Shape;824;p62"/>
          <p:cNvGrpSpPr/>
          <p:nvPr/>
        </p:nvGrpSpPr>
        <p:grpSpPr>
          <a:xfrm>
            <a:off x="4667250" y="1333500"/>
            <a:ext cx="4000500" cy="1714500"/>
            <a:chOff x="4667250" y="1333500"/>
            <a:chExt cx="4000500" cy="1714500"/>
          </a:xfrm>
        </p:grpSpPr>
        <p:sp>
          <p:nvSpPr>
            <p:cNvPr id="825" name="Google Shape;825;p62"/>
            <p:cNvSpPr/>
            <p:nvPr/>
          </p:nvSpPr>
          <p:spPr>
            <a:xfrm>
              <a:off x="4667250" y="1333500"/>
              <a:ext cx="4000500" cy="1714500"/>
            </a:xfrm>
            <a:prstGeom prst="roundRect">
              <a:avLst>
                <a:gd name="adj" fmla="val 4444"/>
              </a:avLst>
            </a:prstGeom>
            <a:solidFill>
              <a:srgbClr val="F1F5F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26" name="Google Shape;826;p62"/>
            <p:cNvSpPr txBox="1"/>
            <p:nvPr/>
          </p:nvSpPr>
          <p:spPr>
            <a:xfrm>
              <a:off x="4762500" y="1428750"/>
              <a:ext cx="3810000" cy="152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3B7E94"/>
                  </a:solidFill>
                  <a:latin typeface="Raleway"/>
                  <a:ea typeface="Raleway"/>
                  <a:cs typeface="Raleway"/>
                  <a:sym typeface="Raleway"/>
                </a:rPr>
                <a:t>Why?</a:t>
              </a:r>
              <a:endParaRPr sz="1800" b="1">
                <a:solidFill>
                  <a:srgbClr val="3B7E94"/>
                </a:solidFill>
                <a:latin typeface="Raleway"/>
                <a:ea typeface="Raleway"/>
                <a:cs typeface="Raleway"/>
                <a:sym typeface="Raleway"/>
              </a:endParaRPr>
            </a:p>
            <a:p>
              <a:pPr marL="457200" lvl="0" indent="-311150" algn="l" rtl="0">
                <a:spcBef>
                  <a:spcPts val="900"/>
                </a:spcBef>
                <a:spcAft>
                  <a:spcPts val="0"/>
                </a:spcAft>
                <a:buClr>
                  <a:srgbClr val="1A1A1A"/>
                </a:buClr>
                <a:buSzPts val="1300"/>
                <a:buFont typeface="Open Sans"/>
                <a:buChar char="●"/>
              </a:pPr>
              <a:r>
                <a:rPr lang="en" sz="1300" b="1">
                  <a:solidFill>
                    <a:srgbClr val="1A1A1A"/>
                  </a:solidFill>
                  <a:latin typeface="Open Sans"/>
                  <a:ea typeface="Open Sans"/>
                  <a:cs typeface="Open Sans"/>
                  <a:sym typeface="Open Sans"/>
                </a:rPr>
                <a:t>Gravity</a:t>
              </a:r>
              <a:r>
                <a:rPr lang="en" sz="1300">
                  <a:solidFill>
                    <a:srgbClr val="1A1A1A"/>
                  </a:solidFill>
                  <a:latin typeface="Open Sans"/>
                  <a:ea typeface="Open Sans"/>
                  <a:cs typeface="Open Sans"/>
                  <a:sym typeface="Open Sans"/>
                </a:rPr>
                <a:t> (lymphatic drainage) may play a role</a:t>
              </a:r>
              <a:endParaRPr sz="1300">
                <a:solidFill>
                  <a:srgbClr val="1A1A1A"/>
                </a:solidFill>
                <a:latin typeface="Open Sans"/>
                <a:ea typeface="Open Sans"/>
                <a:cs typeface="Open Sans"/>
                <a:sym typeface="Open Sans"/>
              </a:endParaRPr>
            </a:p>
            <a:p>
              <a:pPr marL="457200" lvl="0" indent="-311150" algn="l" rtl="0">
                <a:spcBef>
                  <a:spcPts val="900"/>
                </a:spcBef>
                <a:spcAft>
                  <a:spcPts val="900"/>
                </a:spcAft>
                <a:buClr>
                  <a:srgbClr val="1A1A1A"/>
                </a:buClr>
                <a:buSzPts val="1300"/>
                <a:buFont typeface="Open Sans"/>
                <a:buChar char="●"/>
              </a:pPr>
              <a:r>
                <a:rPr lang="en" sz="1300">
                  <a:solidFill>
                    <a:srgbClr val="1A1A1A"/>
                  </a:solidFill>
                  <a:latin typeface="Open Sans"/>
                  <a:ea typeface="Open Sans"/>
                  <a:cs typeface="Open Sans"/>
                  <a:sym typeface="Open Sans"/>
                </a:rPr>
                <a:t>Might also be </a:t>
              </a:r>
              <a:r>
                <a:rPr lang="en" sz="1300" b="1">
                  <a:solidFill>
                    <a:srgbClr val="1A1A1A"/>
                  </a:solidFill>
                  <a:latin typeface="Open Sans"/>
                  <a:ea typeface="Open Sans"/>
                  <a:cs typeface="Open Sans"/>
                  <a:sym typeface="Open Sans"/>
                </a:rPr>
                <a:t>psych response</a:t>
              </a:r>
              <a:r>
                <a:rPr lang="en" sz="1300">
                  <a:solidFill>
                    <a:srgbClr val="1A1A1A"/>
                  </a:solidFill>
                  <a:latin typeface="Open Sans"/>
                  <a:ea typeface="Open Sans"/>
                  <a:cs typeface="Open Sans"/>
                  <a:sym typeface="Open Sans"/>
                </a:rPr>
                <a:t> (similar issues seen with longterm submarines or antarctica)</a:t>
              </a:r>
              <a:endParaRPr sz="1300">
                <a:solidFill>
                  <a:srgbClr val="1A1A1A"/>
                </a:solidFill>
                <a:latin typeface="Open Sans"/>
                <a:ea typeface="Open Sans"/>
                <a:cs typeface="Open Sans"/>
                <a:sym typeface="Open Sans"/>
              </a:endParaRPr>
            </a:p>
          </p:txBody>
        </p:sp>
      </p:grpSp>
      <p:pic>
        <p:nvPicPr>
          <p:cNvPr id="827" name="Google Shape;827;p62" title="art002m1200912238c-meco-cab3-720.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7950" y="3114275"/>
            <a:ext cx="3959098" cy="1872801"/>
          </a:xfrm>
          <a:prstGeom prst="rect">
            <a:avLst/>
          </a:prstGeom>
          <a:noFill/>
          <a:ln>
            <a:noFill/>
          </a:ln>
          <a:effectLst>
            <a:outerShdw blurRad="57150" dist="19050" dir="5400000" algn="bl" rotWithShape="0">
              <a:srgbClr val="000000">
                <a:alpha val="50000"/>
              </a:srgbClr>
            </a:outerShdw>
          </a:effectLst>
        </p:spPr>
      </p:pic>
      <p:sp>
        <p:nvSpPr>
          <p:cNvPr id="828" name="Google Shape;828;p62"/>
          <p:cNvSpPr/>
          <p:nvPr/>
        </p:nvSpPr>
        <p:spPr>
          <a:xfrm>
            <a:off x="395125" y="1313100"/>
            <a:ext cx="4135500" cy="3333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6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63"/>
          <p:cNvGrpSpPr/>
          <p:nvPr/>
        </p:nvGrpSpPr>
        <p:grpSpPr>
          <a:xfrm>
            <a:off x="830392" y="1191256"/>
            <a:ext cx="745763" cy="45826"/>
            <a:chOff x="4580561" y="2589004"/>
            <a:chExt cx="1064464" cy="25200"/>
          </a:xfrm>
        </p:grpSpPr>
        <p:sp>
          <p:nvSpPr>
            <p:cNvPr id="835" name="Google Shape;835;p6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GI microbiome shift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838" name="Google Shape;838;p63"/>
          <p:cNvGrpSpPr/>
          <p:nvPr/>
        </p:nvGrpSpPr>
        <p:grpSpPr>
          <a:xfrm>
            <a:off x="476250" y="1333560"/>
            <a:ext cx="4000500" cy="1832019"/>
            <a:chOff x="476250" y="1333500"/>
            <a:chExt cx="4000500" cy="3238500"/>
          </a:xfrm>
        </p:grpSpPr>
        <p:sp>
          <p:nvSpPr>
            <p:cNvPr id="839" name="Google Shape;839;p63"/>
            <p:cNvSpPr/>
            <p:nvPr/>
          </p:nvSpPr>
          <p:spPr>
            <a:xfrm>
              <a:off x="476250" y="1333500"/>
              <a:ext cx="4000500" cy="3238500"/>
            </a:xfrm>
            <a:prstGeom prst="roundRect">
              <a:avLst>
                <a:gd name="adj" fmla="val 2352"/>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40" name="Google Shape;840;p63"/>
            <p:cNvSpPr txBox="1"/>
            <p:nvPr/>
          </p:nvSpPr>
          <p:spPr>
            <a:xfrm>
              <a:off x="619125" y="1476375"/>
              <a:ext cx="3714900" cy="295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300" b="1">
                  <a:solidFill>
                    <a:srgbClr val="1A1A1A"/>
                  </a:solidFill>
                  <a:latin typeface="Raleway"/>
                  <a:ea typeface="Raleway"/>
                  <a:cs typeface="Raleway"/>
                  <a:sym typeface="Raleway"/>
                </a:rPr>
                <a:t>During Apollo missions:</a:t>
              </a:r>
              <a:endParaRPr sz="1300" b="1">
                <a:solidFill>
                  <a:srgbClr val="1A1A1A"/>
                </a:solidFill>
                <a:latin typeface="Raleway"/>
                <a:ea typeface="Raleway"/>
                <a:cs typeface="Raleway"/>
                <a:sym typeface="Raleway"/>
              </a:endParaRPr>
            </a:p>
            <a:p>
              <a:pPr marL="457200" lvl="0" indent="-304800" algn="l" rtl="0">
                <a:spcBef>
                  <a:spcPts val="80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Pathogenic increase:</a:t>
              </a:r>
              <a:r>
                <a:rPr lang="en" sz="1200">
                  <a:solidFill>
                    <a:srgbClr val="1A1A1A"/>
                  </a:solidFill>
                  <a:latin typeface="Open Sans"/>
                  <a:ea typeface="Open Sans"/>
                  <a:cs typeface="Open Sans"/>
                  <a:sym typeface="Open Sans"/>
                </a:rPr>
                <a:t> Gram-negative rods (Klebsiella &amp; Pseudomonas)</a:t>
              </a:r>
              <a:endParaRPr sz="1200">
                <a:solidFill>
                  <a:srgbClr val="1A1A1A"/>
                </a:solidFill>
                <a:latin typeface="Open Sans"/>
                <a:ea typeface="Open Sans"/>
                <a:cs typeface="Open Sans"/>
                <a:sym typeface="Open Sans"/>
              </a:endParaRPr>
            </a:p>
            <a:p>
              <a:pPr marL="457200" lvl="0" indent="-304800" algn="l" rtl="0">
                <a:spcBef>
                  <a:spcPts val="75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Loss of flora:</a:t>
              </a:r>
              <a:r>
                <a:rPr lang="en" sz="1200">
                  <a:solidFill>
                    <a:srgbClr val="1A1A1A"/>
                  </a:solidFill>
                  <a:latin typeface="Open Sans"/>
                  <a:ea typeface="Open Sans"/>
                  <a:cs typeface="Open Sans"/>
                  <a:sym typeface="Open Sans"/>
                </a:rPr>
                <a:t> Significant shift away from normal healthy bacteria</a:t>
              </a:r>
              <a:endParaRPr sz="1200">
                <a:solidFill>
                  <a:srgbClr val="1A1A1A"/>
                </a:solidFill>
                <a:latin typeface="Open Sans"/>
                <a:ea typeface="Open Sans"/>
                <a:cs typeface="Open Sans"/>
                <a:sym typeface="Open Sans"/>
              </a:endParaRPr>
            </a:p>
            <a:p>
              <a:pPr marL="0" lvl="0" indent="0" algn="l" rtl="0">
                <a:spcBef>
                  <a:spcPts val="750"/>
                </a:spcBef>
                <a:spcAft>
                  <a:spcPts val="0"/>
                </a:spcAft>
                <a:buNone/>
              </a:pPr>
              <a:r>
                <a:rPr lang="en" sz="1100" i="1">
                  <a:solidFill>
                    <a:srgbClr val="595959"/>
                  </a:solidFill>
                  <a:latin typeface="Open Sans"/>
                  <a:ea typeface="Open Sans"/>
                  <a:cs typeface="Open Sans"/>
                  <a:sym typeface="Open Sans"/>
                </a:rPr>
                <a:t>Evidence from Soviet studies (Salyut &amp; Mir) shows changes as early as two weeks into flight.</a:t>
              </a:r>
              <a:endParaRPr sz="1100" i="1">
                <a:solidFill>
                  <a:srgbClr val="595959"/>
                </a:solidFill>
                <a:latin typeface="Open Sans"/>
                <a:ea typeface="Open Sans"/>
                <a:cs typeface="Open Sans"/>
                <a:sym typeface="Open Sans"/>
              </a:endParaRPr>
            </a:p>
          </p:txBody>
        </p:sp>
      </p:grpSp>
      <p:pic>
        <p:nvPicPr>
          <p:cNvPr id="841" name="Google Shape;841;p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96025" y="3165575"/>
            <a:ext cx="3033950" cy="19079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6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64"/>
          <p:cNvGrpSpPr/>
          <p:nvPr/>
        </p:nvGrpSpPr>
        <p:grpSpPr>
          <a:xfrm>
            <a:off x="830392" y="1191256"/>
            <a:ext cx="745763" cy="45826"/>
            <a:chOff x="4580561" y="2589004"/>
            <a:chExt cx="1064464" cy="25200"/>
          </a:xfrm>
        </p:grpSpPr>
        <p:sp>
          <p:nvSpPr>
            <p:cNvPr id="848" name="Google Shape;848;p6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a:t>
            </a:r>
            <a:r>
              <a:rPr lang="en"/>
              <a:t> GI microbiome shift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pSp>
        <p:nvGrpSpPr>
          <p:cNvPr id="851" name="Google Shape;851;p64"/>
          <p:cNvGrpSpPr/>
          <p:nvPr/>
        </p:nvGrpSpPr>
        <p:grpSpPr>
          <a:xfrm>
            <a:off x="476250" y="1333560"/>
            <a:ext cx="4000500" cy="1832019"/>
            <a:chOff x="476250" y="1333500"/>
            <a:chExt cx="4000500" cy="3238500"/>
          </a:xfrm>
        </p:grpSpPr>
        <p:sp>
          <p:nvSpPr>
            <p:cNvPr id="852" name="Google Shape;852;p64"/>
            <p:cNvSpPr/>
            <p:nvPr/>
          </p:nvSpPr>
          <p:spPr>
            <a:xfrm>
              <a:off x="476250" y="1333500"/>
              <a:ext cx="4000500" cy="3238500"/>
            </a:xfrm>
            <a:prstGeom prst="roundRect">
              <a:avLst>
                <a:gd name="adj" fmla="val 2352"/>
              </a:avLst>
            </a:prstGeom>
            <a:solidFill>
              <a:srgbClr val="F8FAFB"/>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53" name="Google Shape;853;p64"/>
            <p:cNvSpPr txBox="1"/>
            <p:nvPr/>
          </p:nvSpPr>
          <p:spPr>
            <a:xfrm>
              <a:off x="619125" y="1476375"/>
              <a:ext cx="3714900" cy="295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300" b="1">
                  <a:solidFill>
                    <a:srgbClr val="1A1A1A"/>
                  </a:solidFill>
                  <a:latin typeface="Raleway"/>
                  <a:ea typeface="Raleway"/>
                  <a:cs typeface="Raleway"/>
                  <a:sym typeface="Raleway"/>
                </a:rPr>
                <a:t>During Apollo missions:</a:t>
              </a:r>
              <a:endParaRPr sz="1300" b="1">
                <a:solidFill>
                  <a:srgbClr val="1A1A1A"/>
                </a:solidFill>
                <a:latin typeface="Raleway"/>
                <a:ea typeface="Raleway"/>
                <a:cs typeface="Raleway"/>
                <a:sym typeface="Raleway"/>
              </a:endParaRPr>
            </a:p>
            <a:p>
              <a:pPr marL="457200" lvl="0" indent="-304800" algn="l" rtl="0">
                <a:spcBef>
                  <a:spcPts val="80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Pathogenic increase:</a:t>
              </a:r>
              <a:r>
                <a:rPr lang="en" sz="1200">
                  <a:solidFill>
                    <a:srgbClr val="1A1A1A"/>
                  </a:solidFill>
                  <a:latin typeface="Open Sans"/>
                  <a:ea typeface="Open Sans"/>
                  <a:cs typeface="Open Sans"/>
                  <a:sym typeface="Open Sans"/>
                </a:rPr>
                <a:t> Gram-negative rods (Klebsiella &amp; Pseudomonas)</a:t>
              </a:r>
              <a:endParaRPr sz="1200">
                <a:solidFill>
                  <a:srgbClr val="1A1A1A"/>
                </a:solidFill>
                <a:latin typeface="Open Sans"/>
                <a:ea typeface="Open Sans"/>
                <a:cs typeface="Open Sans"/>
                <a:sym typeface="Open Sans"/>
              </a:endParaRPr>
            </a:p>
            <a:p>
              <a:pPr marL="457200" lvl="0" indent="-304800" algn="l" rtl="0">
                <a:spcBef>
                  <a:spcPts val="75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Loss of flora:</a:t>
              </a:r>
              <a:r>
                <a:rPr lang="en" sz="1200">
                  <a:solidFill>
                    <a:srgbClr val="1A1A1A"/>
                  </a:solidFill>
                  <a:latin typeface="Open Sans"/>
                  <a:ea typeface="Open Sans"/>
                  <a:cs typeface="Open Sans"/>
                  <a:sym typeface="Open Sans"/>
                </a:rPr>
                <a:t> Significant shift away from normal healthy bacteria</a:t>
              </a:r>
              <a:endParaRPr sz="1200">
                <a:solidFill>
                  <a:srgbClr val="1A1A1A"/>
                </a:solidFill>
                <a:latin typeface="Open Sans"/>
                <a:ea typeface="Open Sans"/>
                <a:cs typeface="Open Sans"/>
                <a:sym typeface="Open Sans"/>
              </a:endParaRPr>
            </a:p>
            <a:p>
              <a:pPr marL="0" lvl="0" indent="0" algn="l" rtl="0">
                <a:spcBef>
                  <a:spcPts val="750"/>
                </a:spcBef>
                <a:spcAft>
                  <a:spcPts val="0"/>
                </a:spcAft>
                <a:buNone/>
              </a:pPr>
              <a:r>
                <a:rPr lang="en" sz="1100" i="1">
                  <a:solidFill>
                    <a:srgbClr val="595959"/>
                  </a:solidFill>
                  <a:latin typeface="Open Sans"/>
                  <a:ea typeface="Open Sans"/>
                  <a:cs typeface="Open Sans"/>
                  <a:sym typeface="Open Sans"/>
                </a:rPr>
                <a:t>Evidence from Soviet studies (Salyut &amp; Mir) shows changes as early as two weeks into flight.</a:t>
              </a:r>
              <a:endParaRPr sz="1100" i="1">
                <a:solidFill>
                  <a:srgbClr val="595959"/>
                </a:solidFill>
                <a:latin typeface="Open Sans"/>
                <a:ea typeface="Open Sans"/>
                <a:cs typeface="Open Sans"/>
                <a:sym typeface="Open Sans"/>
              </a:endParaRPr>
            </a:p>
          </p:txBody>
        </p:sp>
      </p:grpSp>
      <p:grpSp>
        <p:nvGrpSpPr>
          <p:cNvPr id="854" name="Google Shape;854;p64"/>
          <p:cNvGrpSpPr/>
          <p:nvPr/>
        </p:nvGrpSpPr>
        <p:grpSpPr>
          <a:xfrm>
            <a:off x="4667250" y="1333500"/>
            <a:ext cx="4000500" cy="1714500"/>
            <a:chOff x="4667250" y="1333500"/>
            <a:chExt cx="4000500" cy="1714500"/>
          </a:xfrm>
        </p:grpSpPr>
        <p:sp>
          <p:nvSpPr>
            <p:cNvPr id="855" name="Google Shape;855;p64"/>
            <p:cNvSpPr/>
            <p:nvPr/>
          </p:nvSpPr>
          <p:spPr>
            <a:xfrm>
              <a:off x="4667250" y="1333500"/>
              <a:ext cx="4000500" cy="1714500"/>
            </a:xfrm>
            <a:prstGeom prst="roundRect">
              <a:avLst>
                <a:gd name="adj" fmla="val 4444"/>
              </a:avLst>
            </a:prstGeom>
            <a:solidFill>
              <a:srgbClr val="F1F5F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56" name="Google Shape;856;p64"/>
            <p:cNvSpPr txBox="1"/>
            <p:nvPr/>
          </p:nvSpPr>
          <p:spPr>
            <a:xfrm>
              <a:off x="4810125" y="1476375"/>
              <a:ext cx="3714900" cy="142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rgbClr val="3B7E94"/>
                  </a:solidFill>
                  <a:latin typeface="Raleway"/>
                  <a:ea typeface="Raleway"/>
                  <a:cs typeface="Raleway"/>
                  <a:sym typeface="Raleway"/>
                </a:rPr>
                <a:t>Potential Causes</a:t>
              </a:r>
              <a:endParaRPr sz="1800" b="1">
                <a:solidFill>
                  <a:srgbClr val="3B7E94"/>
                </a:solidFill>
                <a:latin typeface="Raleway"/>
                <a:ea typeface="Raleway"/>
                <a:cs typeface="Raleway"/>
                <a:sym typeface="Raleway"/>
              </a:endParaRPr>
            </a:p>
            <a:p>
              <a:pPr marL="457200" lvl="0" indent="-304800" algn="l" rtl="0">
                <a:spcBef>
                  <a:spcPts val="120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Altered Gravity:</a:t>
              </a:r>
              <a:r>
                <a:rPr lang="en" sz="1200">
                  <a:solidFill>
                    <a:srgbClr val="1A1A1A"/>
                  </a:solidFill>
                  <a:latin typeface="Open Sans"/>
                  <a:ea typeface="Open Sans"/>
                  <a:cs typeface="Open Sans"/>
                  <a:sym typeface="Open Sans"/>
                </a:rPr>
                <a:t> Microgravity impacts fluid distribution</a:t>
              </a:r>
              <a:endParaRPr sz="1200">
                <a:solidFill>
                  <a:srgbClr val="1A1A1A"/>
                </a:solidFill>
                <a:latin typeface="Open Sans"/>
                <a:ea typeface="Open Sans"/>
                <a:cs typeface="Open Sans"/>
                <a:sym typeface="Open Sans"/>
              </a:endParaRPr>
            </a:p>
            <a:p>
              <a:pPr marL="457200" lvl="0" indent="-304800" algn="l" rtl="0">
                <a:spcBef>
                  <a:spcPts val="750"/>
                </a:spcBef>
                <a:spcAft>
                  <a:spcPts val="750"/>
                </a:spcAft>
                <a:buClr>
                  <a:srgbClr val="1A1A1A"/>
                </a:buClr>
                <a:buSzPts val="1200"/>
                <a:buFont typeface="Open Sans"/>
                <a:buChar char="●"/>
              </a:pPr>
              <a:r>
                <a:rPr lang="en" sz="1200" b="1">
                  <a:solidFill>
                    <a:srgbClr val="1A1A1A"/>
                  </a:solidFill>
                  <a:latin typeface="Open Sans"/>
                  <a:ea typeface="Open Sans"/>
                  <a:cs typeface="Open Sans"/>
                  <a:sym typeface="Open Sans"/>
                </a:rPr>
                <a:t>Motility Changes:</a:t>
              </a:r>
              <a:r>
                <a:rPr lang="en" sz="1200">
                  <a:solidFill>
                    <a:srgbClr val="1A1A1A"/>
                  </a:solidFill>
                  <a:latin typeface="Open Sans"/>
                  <a:ea typeface="Open Sans"/>
                  <a:cs typeface="Open Sans"/>
                  <a:sym typeface="Open Sans"/>
                </a:rPr>
                <a:t> GI system "not flowing right" in space environment</a:t>
              </a:r>
              <a:endParaRPr sz="1200">
                <a:solidFill>
                  <a:srgbClr val="1A1A1A"/>
                </a:solidFill>
                <a:latin typeface="Open Sans"/>
                <a:ea typeface="Open Sans"/>
                <a:cs typeface="Open Sans"/>
                <a:sym typeface="Open Sans"/>
              </a:endParaRPr>
            </a:p>
          </p:txBody>
        </p:sp>
      </p:grpSp>
      <p:pic>
        <p:nvPicPr>
          <p:cNvPr id="857" name="Google Shape;857;p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96025" y="3165575"/>
            <a:ext cx="5951949" cy="1907926"/>
          </a:xfrm>
          <a:prstGeom prst="rect">
            <a:avLst/>
          </a:prstGeom>
          <a:noFill/>
          <a:ln>
            <a:noFill/>
          </a:ln>
        </p:spPr>
      </p:pic>
      <p:sp>
        <p:nvSpPr>
          <p:cNvPr id="858" name="Google Shape;858;p64"/>
          <p:cNvSpPr/>
          <p:nvPr/>
        </p:nvSpPr>
        <p:spPr>
          <a:xfrm>
            <a:off x="439850" y="1313100"/>
            <a:ext cx="4090800" cy="1832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2"/>
        <p:cNvGrpSpPr/>
        <p:nvPr/>
      </p:nvGrpSpPr>
      <p:grpSpPr>
        <a:xfrm>
          <a:off x="0" y="0"/>
          <a:ext cx="0" cy="0"/>
          <a:chOff x="0" y="0"/>
          <a:chExt cx="0" cy="0"/>
        </a:xfrm>
      </p:grpSpPr>
      <p:pic>
        <p:nvPicPr>
          <p:cNvPr id="863" name="Google Shape;863;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25" y="0"/>
            <a:ext cx="9169777" cy="5143499"/>
          </a:xfrm>
          <a:prstGeom prst="rect">
            <a:avLst/>
          </a:prstGeom>
          <a:noFill/>
          <a:ln>
            <a:noFill/>
          </a:ln>
        </p:spPr>
      </p:pic>
      <p:sp>
        <p:nvSpPr>
          <p:cNvPr id="864" name="Google Shape;864;p65"/>
          <p:cNvSpPr/>
          <p:nvPr/>
        </p:nvSpPr>
        <p:spPr>
          <a:xfrm>
            <a:off x="5841350" y="4629975"/>
            <a:ext cx="3318000" cy="513600"/>
          </a:xfrm>
          <a:prstGeom prst="rect">
            <a:avLst/>
          </a:prstGeom>
          <a:solidFill>
            <a:srgbClr val="FFFFFF">
              <a:alpha val="759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Artemis II landing</a:t>
            </a:r>
            <a:endParaRPr b="1"/>
          </a:p>
          <a:p>
            <a:pPr marL="0" lvl="0" indent="0" algn="ctr" rtl="0">
              <a:spcBef>
                <a:spcPts val="0"/>
              </a:spcBef>
              <a:spcAft>
                <a:spcPts val="0"/>
              </a:spcAft>
              <a:buNone/>
            </a:pPr>
            <a:r>
              <a:rPr lang="en" sz="1200" u="sng">
                <a:solidFill>
                  <a:schemeClr val="hlink"/>
                </a:solidFill>
                <a:latin typeface="Open Sans"/>
                <a:ea typeface="Open Sans"/>
                <a:cs typeface="Open Sans"/>
                <a:sym typeface="Open Sans"/>
                <a:hlinkClick r:id="rId4"/>
              </a:rPr>
              <a:t>Image Credit</a:t>
            </a:r>
            <a:r>
              <a:rPr lang="en" sz="1200">
                <a:latin typeface="Open Sans"/>
                <a:ea typeface="Open Sans"/>
                <a:cs typeface="Open Sans"/>
                <a:sym typeface="Open Sans"/>
              </a:rPr>
              <a:t>: NASA/Joel Kowsky </a:t>
            </a:r>
            <a:endParaRPr sz="1200">
              <a:latin typeface="Open Sans"/>
              <a:ea typeface="Open Sans"/>
              <a:cs typeface="Open Sans"/>
              <a:sym typeface="Open Sans"/>
            </a:endParaRPr>
          </a:p>
        </p:txBody>
      </p:sp>
      <p:sp>
        <p:nvSpPr>
          <p:cNvPr id="865" name="Google Shape;865;p65"/>
          <p:cNvSpPr txBox="1">
            <a:spLocks noGrp="1"/>
          </p:cNvSpPr>
          <p:nvPr>
            <p:ph type="title"/>
          </p:nvPr>
        </p:nvSpPr>
        <p:spPr>
          <a:xfrm>
            <a:off x="729450" y="864300"/>
            <a:ext cx="25008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solidFill>
                  <a:schemeClr val="dk2"/>
                </a:solidFill>
              </a:rPr>
              <a:t>Returning to Earth</a:t>
            </a:r>
            <a:endParaRPr>
              <a:solidFill>
                <a:schemeClr val="dk2"/>
              </a:solidFill>
            </a:endParaRPr>
          </a:p>
          <a:p>
            <a:pPr marL="0" lvl="0" indent="0" algn="l" rtl="0">
              <a:spcBef>
                <a:spcPts val="0"/>
              </a:spcBef>
              <a:spcAft>
                <a:spcPts val="0"/>
              </a:spcAft>
              <a:buNone/>
            </a:pPr>
            <a:r>
              <a:rPr lang="en">
                <a:solidFill>
                  <a:schemeClr val="dk2"/>
                </a:solidFill>
              </a:rPr>
              <a:t>(Case #1)</a:t>
            </a:r>
            <a:endParaRPr>
              <a:solidFill>
                <a:schemeClr val="dk2"/>
              </a:solidFill>
            </a:endParaRPr>
          </a:p>
          <a:p>
            <a:pPr marL="0" lvl="0" indent="0" algn="l" rtl="0">
              <a:spcBef>
                <a:spcPts val="0"/>
              </a:spcBef>
              <a:spcAft>
                <a:spcPts val="0"/>
              </a:spcAft>
              <a:buNone/>
            </a:pPr>
            <a:endParaRPr>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66"/>
          <p:cNvSpPr txBox="1">
            <a:spLocks noGrp="1"/>
          </p:cNvSpPr>
          <p:nvPr>
            <p:ph type="body" idx="2"/>
          </p:nvPr>
        </p:nvSpPr>
        <p:spPr>
          <a:xfrm>
            <a:off x="730000" y="1407675"/>
            <a:ext cx="3374400" cy="1422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200"/>
              <a:t>A </a:t>
            </a:r>
            <a:r>
              <a:rPr lang="en" sz="1200" b="1"/>
              <a:t>73 y/o M</a:t>
            </a:r>
            <a:r>
              <a:rPr lang="en" sz="1200"/>
              <a:t> with PMH including CLL (had port), CAD/PAD s/p EVAR, OSA, seizures p/w </a:t>
            </a:r>
            <a:r>
              <a:rPr lang="en" sz="1200" b="1"/>
              <a:t>cardiogenic shock</a:t>
            </a:r>
            <a:r>
              <a:rPr lang="en" sz="1200"/>
              <a:t> &amp; </a:t>
            </a:r>
            <a:r>
              <a:rPr lang="en" sz="1200" b="1">
                <a:solidFill>
                  <a:srgbClr val="DF382C"/>
                </a:solidFill>
              </a:rPr>
              <a:t>native </a:t>
            </a:r>
            <a:r>
              <a:rPr lang="en" sz="1200" b="1"/>
              <a:t>aortic</a:t>
            </a:r>
            <a:r>
              <a:rPr lang="en" sz="1200"/>
              <a:t> valve </a:t>
            </a:r>
            <a:r>
              <a:rPr lang="en" sz="1200" b="1">
                <a:solidFill>
                  <a:srgbClr val="DF382C"/>
                </a:solidFill>
              </a:rPr>
              <a:t>staph epi endocarditis</a:t>
            </a:r>
            <a:r>
              <a:rPr lang="en" sz="1200"/>
              <a:t>. Clinical concern for VGI but CTA normal</a:t>
            </a:r>
            <a:endParaRPr b="1"/>
          </a:p>
        </p:txBody>
      </p:sp>
      <p:sp>
        <p:nvSpPr>
          <p:cNvPr id="871" name="Google Shape;871;p66"/>
          <p:cNvSpPr txBox="1">
            <a:spLocks noGrp="1"/>
          </p:cNvSpPr>
          <p:nvPr>
            <p:ph type="title"/>
          </p:nvPr>
        </p:nvSpPr>
        <p:spPr>
          <a:xfrm>
            <a:off x="729450" y="632850"/>
            <a:ext cx="3844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a:t>
            </a:r>
            <a:r>
              <a:rPr lang="en" sz="2044"/>
              <a:t>Summary of inpatient</a:t>
            </a:r>
            <a:endParaRPr sz="2044"/>
          </a:p>
        </p:txBody>
      </p:sp>
      <p:sp>
        <p:nvSpPr>
          <p:cNvPr id="872" name="Google Shape;872;p66"/>
          <p:cNvSpPr/>
          <p:nvPr/>
        </p:nvSpPr>
        <p:spPr>
          <a:xfrm>
            <a:off x="2208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873" name="Google Shape;873;p66"/>
          <p:cNvSpPr/>
          <p:nvPr/>
        </p:nvSpPr>
        <p:spPr>
          <a:xfrm>
            <a:off x="656100" y="4357150"/>
            <a:ext cx="435300" cy="18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874" name="Google Shape;874;p66"/>
          <p:cNvSpPr/>
          <p:nvPr/>
        </p:nvSpPr>
        <p:spPr>
          <a:xfrm>
            <a:off x="10914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875" name="Google Shape;875;p66"/>
          <p:cNvSpPr/>
          <p:nvPr/>
        </p:nvSpPr>
        <p:spPr>
          <a:xfrm>
            <a:off x="1526700" y="4357150"/>
            <a:ext cx="435300" cy="18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876" name="Google Shape;876;p66"/>
          <p:cNvSpPr/>
          <p:nvPr/>
        </p:nvSpPr>
        <p:spPr>
          <a:xfrm>
            <a:off x="1962000" y="4357150"/>
            <a:ext cx="435300" cy="18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877" name="Google Shape;877;p66"/>
          <p:cNvSpPr/>
          <p:nvPr/>
        </p:nvSpPr>
        <p:spPr>
          <a:xfrm>
            <a:off x="2397300" y="4357150"/>
            <a:ext cx="435300" cy="18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878" name="Google Shape;878;p66"/>
          <p:cNvSpPr/>
          <p:nvPr/>
        </p:nvSpPr>
        <p:spPr>
          <a:xfrm>
            <a:off x="2832600" y="4357150"/>
            <a:ext cx="435300" cy="183000"/>
          </a:xfrm>
          <a:prstGeom prst="rect">
            <a:avLst/>
          </a:prstGeom>
          <a:solidFill>
            <a:srgbClr val="DCF1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7</a:t>
            </a:r>
            <a:endParaRPr b="1">
              <a:solidFill>
                <a:schemeClr val="dk2"/>
              </a:solidFill>
              <a:latin typeface="Open Sans"/>
              <a:ea typeface="Open Sans"/>
              <a:cs typeface="Open Sans"/>
              <a:sym typeface="Open Sans"/>
            </a:endParaRPr>
          </a:p>
        </p:txBody>
      </p:sp>
      <p:sp>
        <p:nvSpPr>
          <p:cNvPr id="879" name="Google Shape;879;p66"/>
          <p:cNvSpPr/>
          <p:nvPr/>
        </p:nvSpPr>
        <p:spPr>
          <a:xfrm>
            <a:off x="3267901" y="4357150"/>
            <a:ext cx="435300" cy="18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8</a:t>
            </a:r>
            <a:endParaRPr>
              <a:solidFill>
                <a:srgbClr val="9E9E9E"/>
              </a:solidFill>
              <a:latin typeface="Open Sans"/>
              <a:ea typeface="Open Sans"/>
              <a:cs typeface="Open Sans"/>
              <a:sym typeface="Open Sans"/>
            </a:endParaRPr>
          </a:p>
        </p:txBody>
      </p:sp>
      <p:sp>
        <p:nvSpPr>
          <p:cNvPr id="880" name="Google Shape;880;p66"/>
          <p:cNvSpPr/>
          <p:nvPr/>
        </p:nvSpPr>
        <p:spPr>
          <a:xfrm>
            <a:off x="3703201" y="4357150"/>
            <a:ext cx="435300" cy="18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881" name="Google Shape;881;p66"/>
          <p:cNvSpPr/>
          <p:nvPr/>
        </p:nvSpPr>
        <p:spPr>
          <a:xfrm>
            <a:off x="4138501" y="4357150"/>
            <a:ext cx="435300" cy="18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882" name="Google Shape;882;p66"/>
          <p:cNvSpPr/>
          <p:nvPr/>
        </p:nvSpPr>
        <p:spPr>
          <a:xfrm>
            <a:off x="4573801"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883" name="Google Shape;883;p66"/>
          <p:cNvSpPr/>
          <p:nvPr/>
        </p:nvSpPr>
        <p:spPr>
          <a:xfrm>
            <a:off x="50091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884" name="Google Shape;884;p66"/>
          <p:cNvSpPr txBox="1"/>
          <p:nvPr/>
        </p:nvSpPr>
        <p:spPr>
          <a:xfrm>
            <a:off x="3138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DF382C"/>
                </a:solidFill>
                <a:latin typeface="Open Sans"/>
                <a:ea typeface="Open Sans"/>
                <a:cs typeface="Open Sans"/>
                <a:sym typeface="Open Sans"/>
              </a:rPr>
              <a:t>Staph epi</a:t>
            </a:r>
            <a:endParaRPr sz="1300" b="1">
              <a:solidFill>
                <a:srgbClr val="DF382C"/>
              </a:solidFill>
              <a:latin typeface="Open Sans"/>
              <a:ea typeface="Open Sans"/>
              <a:cs typeface="Open Sans"/>
              <a:sym typeface="Open Sans"/>
            </a:endParaRPr>
          </a:p>
        </p:txBody>
      </p:sp>
      <p:cxnSp>
        <p:nvCxnSpPr>
          <p:cNvPr id="885" name="Google Shape;885;p66"/>
          <p:cNvCxnSpPr>
            <a:stCxn id="884" idx="1"/>
            <a:endCxn id="872" idx="2"/>
          </p:cNvCxnSpPr>
          <p:nvPr/>
        </p:nvCxnSpPr>
        <p:spPr>
          <a:xfrm rot="10800000" flipH="1">
            <a:off x="3138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886" name="Google Shape;886;p66"/>
          <p:cNvCxnSpPr>
            <a:stCxn id="884" idx="0"/>
            <a:endCxn id="874" idx="2"/>
          </p:cNvCxnSpPr>
          <p:nvPr/>
        </p:nvCxnSpPr>
        <p:spPr>
          <a:xfrm rot="-5400000">
            <a:off x="10645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887" name="Google Shape;887;p66"/>
          <p:cNvSpPr txBox="1"/>
          <p:nvPr/>
        </p:nvSpPr>
        <p:spPr>
          <a:xfrm>
            <a:off x="1790850" y="472672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0C622E"/>
                </a:solidFill>
                <a:latin typeface="Open Sans"/>
                <a:ea typeface="Open Sans"/>
                <a:cs typeface="Open Sans"/>
                <a:sym typeface="Open Sans"/>
              </a:rPr>
              <a:t>No growth</a:t>
            </a:r>
            <a:endParaRPr sz="1300" b="1">
              <a:solidFill>
                <a:srgbClr val="0C622E"/>
              </a:solidFill>
              <a:latin typeface="Open Sans"/>
              <a:ea typeface="Open Sans"/>
              <a:cs typeface="Open Sans"/>
              <a:sym typeface="Open Sans"/>
            </a:endParaRPr>
          </a:p>
        </p:txBody>
      </p:sp>
      <p:cxnSp>
        <p:nvCxnSpPr>
          <p:cNvPr id="888" name="Google Shape;888;p66"/>
          <p:cNvCxnSpPr>
            <a:stCxn id="887" idx="0"/>
            <a:endCxn id="878" idx="2"/>
          </p:cNvCxnSpPr>
          <p:nvPr/>
        </p:nvCxnSpPr>
        <p:spPr>
          <a:xfrm rot="-5400000">
            <a:off x="2739300" y="4415775"/>
            <a:ext cx="186600" cy="435300"/>
          </a:xfrm>
          <a:prstGeom prst="curvedConnector3">
            <a:avLst>
              <a:gd name="adj1" fmla="val 49993"/>
            </a:avLst>
          </a:prstGeom>
          <a:noFill/>
          <a:ln w="9525" cap="flat" cmpd="sng">
            <a:solidFill>
              <a:schemeClr val="dk2"/>
            </a:solidFill>
            <a:prstDash val="solid"/>
            <a:round/>
            <a:headEnd type="none" w="med" len="med"/>
            <a:tailEnd type="triangle" w="med" len="med"/>
          </a:ln>
        </p:spPr>
      </p:cxnSp>
      <p:sp>
        <p:nvSpPr>
          <p:cNvPr id="889" name="Google Shape;889;p66"/>
          <p:cNvSpPr txBox="1"/>
          <p:nvPr/>
        </p:nvSpPr>
        <p:spPr>
          <a:xfrm>
            <a:off x="32281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890" name="Google Shape;890;p66"/>
          <p:cNvCxnSpPr>
            <a:stCxn id="889" idx="0"/>
            <a:endCxn id="880" idx="2"/>
          </p:cNvCxnSpPr>
          <p:nvPr/>
        </p:nvCxnSpPr>
        <p:spPr>
          <a:xfrm rot="-5400000">
            <a:off x="38239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891" name="Google Shape;891;p66"/>
          <p:cNvSpPr/>
          <p:nvPr/>
        </p:nvSpPr>
        <p:spPr>
          <a:xfrm>
            <a:off x="54444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892" name="Google Shape;892;p66"/>
          <p:cNvSpPr/>
          <p:nvPr/>
        </p:nvSpPr>
        <p:spPr>
          <a:xfrm>
            <a:off x="5879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893" name="Google Shape;893;p66"/>
          <p:cNvSpPr txBox="1"/>
          <p:nvPr/>
        </p:nvSpPr>
        <p:spPr>
          <a:xfrm>
            <a:off x="51869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894" name="Google Shape;894;p66"/>
          <p:cNvCxnSpPr>
            <a:stCxn id="893" idx="1"/>
            <a:endCxn id="882" idx="2"/>
          </p:cNvCxnSpPr>
          <p:nvPr/>
        </p:nvCxnSpPr>
        <p:spPr>
          <a:xfrm rot="10800000">
            <a:off x="4791525" y="4540050"/>
            <a:ext cx="395400" cy="323400"/>
          </a:xfrm>
          <a:prstGeom prst="curvedConnector2">
            <a:avLst/>
          </a:prstGeom>
          <a:noFill/>
          <a:ln w="9525" cap="flat" cmpd="sng">
            <a:solidFill>
              <a:schemeClr val="dk2"/>
            </a:solidFill>
            <a:prstDash val="solid"/>
            <a:round/>
            <a:headEnd type="none" w="med" len="med"/>
            <a:tailEnd type="triangle" w="med" len="med"/>
          </a:ln>
        </p:spPr>
      </p:cxnSp>
      <p:sp>
        <p:nvSpPr>
          <p:cNvPr id="895" name="Google Shape;895;p66"/>
          <p:cNvSpPr/>
          <p:nvPr/>
        </p:nvSpPr>
        <p:spPr>
          <a:xfrm>
            <a:off x="6315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15</a:t>
            </a:r>
            <a:endParaRPr>
              <a:solidFill>
                <a:srgbClr val="9E9E9E"/>
              </a:solidFill>
              <a:latin typeface="Open Sans"/>
              <a:ea typeface="Open Sans"/>
              <a:cs typeface="Open Sans"/>
              <a:sym typeface="Open Sans"/>
            </a:endParaRPr>
          </a:p>
        </p:txBody>
      </p:sp>
      <p:sp>
        <p:nvSpPr>
          <p:cNvPr id="896" name="Google Shape;896;p66"/>
          <p:cNvSpPr/>
          <p:nvPr/>
        </p:nvSpPr>
        <p:spPr>
          <a:xfrm>
            <a:off x="67503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897" name="Google Shape;897;p66"/>
          <p:cNvSpPr/>
          <p:nvPr/>
        </p:nvSpPr>
        <p:spPr>
          <a:xfrm>
            <a:off x="71856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898" name="Google Shape;898;p66"/>
          <p:cNvSpPr/>
          <p:nvPr/>
        </p:nvSpPr>
        <p:spPr>
          <a:xfrm>
            <a:off x="76209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18</a:t>
            </a:r>
            <a:endParaRPr>
              <a:solidFill>
                <a:srgbClr val="9E9E9E"/>
              </a:solidFill>
              <a:latin typeface="Open Sans"/>
              <a:ea typeface="Open Sans"/>
              <a:cs typeface="Open Sans"/>
              <a:sym typeface="Open Sans"/>
            </a:endParaRPr>
          </a:p>
        </p:txBody>
      </p:sp>
      <p:sp>
        <p:nvSpPr>
          <p:cNvPr id="899" name="Google Shape;899;p66"/>
          <p:cNvSpPr/>
          <p:nvPr/>
        </p:nvSpPr>
        <p:spPr>
          <a:xfrm>
            <a:off x="80562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900" name="Google Shape;900;p66"/>
          <p:cNvSpPr txBox="1"/>
          <p:nvPr/>
        </p:nvSpPr>
        <p:spPr>
          <a:xfrm>
            <a:off x="6462725" y="4570950"/>
            <a:ext cx="12360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chemeClr val="dk2"/>
                </a:solidFill>
                <a:latin typeface="Open Sans"/>
                <a:ea typeface="Open Sans"/>
                <a:cs typeface="Open Sans"/>
                <a:sym typeface="Open Sans"/>
              </a:rPr>
              <a:t>Hospital discharge</a:t>
            </a:r>
            <a:endParaRPr sz="1300" b="1">
              <a:solidFill>
                <a:schemeClr val="dk2"/>
              </a:solidFill>
              <a:latin typeface="Open Sans"/>
              <a:ea typeface="Open Sans"/>
              <a:cs typeface="Open Sans"/>
              <a:sym typeface="Open Sans"/>
            </a:endParaRPr>
          </a:p>
        </p:txBody>
      </p:sp>
      <p:cxnSp>
        <p:nvCxnSpPr>
          <p:cNvPr id="901" name="Google Shape;901;p66"/>
          <p:cNvCxnSpPr>
            <a:stCxn id="900" idx="3"/>
            <a:endCxn id="899" idx="2"/>
          </p:cNvCxnSpPr>
          <p:nvPr/>
        </p:nvCxnSpPr>
        <p:spPr>
          <a:xfrm rot="10800000" flipH="1">
            <a:off x="7698725" y="4540050"/>
            <a:ext cx="575100" cy="323400"/>
          </a:xfrm>
          <a:prstGeom prst="curvedConnector2">
            <a:avLst/>
          </a:prstGeom>
          <a:noFill/>
          <a:ln w="9525" cap="flat" cmpd="sng">
            <a:solidFill>
              <a:schemeClr val="dk2"/>
            </a:solidFill>
            <a:prstDash val="solid"/>
            <a:round/>
            <a:headEnd type="none" w="med" len="med"/>
            <a:tailEnd type="triangle" w="med" len="med"/>
          </a:ln>
        </p:spPr>
      </p:cxnSp>
      <p:sp>
        <p:nvSpPr>
          <p:cNvPr id="902" name="Google Shape;902;p66"/>
          <p:cNvSpPr/>
          <p:nvPr/>
        </p:nvSpPr>
        <p:spPr>
          <a:xfrm>
            <a:off x="220801" y="4057450"/>
            <a:ext cx="30471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903" name="Google Shape;903;p66"/>
          <p:cNvSpPr/>
          <p:nvPr/>
        </p:nvSpPr>
        <p:spPr>
          <a:xfrm>
            <a:off x="220799" y="3816200"/>
            <a:ext cx="43530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904" name="Google Shape;904;p66"/>
          <p:cNvSpPr/>
          <p:nvPr/>
        </p:nvSpPr>
        <p:spPr>
          <a:xfrm>
            <a:off x="4573799" y="3816200"/>
            <a:ext cx="4353000" cy="1830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dk2"/>
              </a:solidFill>
              <a:latin typeface="Open Sans"/>
              <a:ea typeface="Open Sans"/>
              <a:cs typeface="Open Sans"/>
              <a:sym typeface="Open Sans"/>
            </a:endParaRPr>
          </a:p>
        </p:txBody>
      </p:sp>
      <p:sp>
        <p:nvSpPr>
          <p:cNvPr id="905" name="Google Shape;905;p66"/>
          <p:cNvSpPr/>
          <p:nvPr/>
        </p:nvSpPr>
        <p:spPr>
          <a:xfrm>
            <a:off x="4573799" y="3816200"/>
            <a:ext cx="43530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Daptomycin</a:t>
            </a:r>
            <a:endParaRPr sz="1200" b="1">
              <a:solidFill>
                <a:schemeClr val="lt1"/>
              </a:solidFill>
              <a:latin typeface="Open Sans"/>
              <a:ea typeface="Open Sans"/>
              <a:cs typeface="Open Sans"/>
              <a:sym typeface="Open Sans"/>
            </a:endParaRPr>
          </a:p>
        </p:txBody>
      </p:sp>
      <p:sp>
        <p:nvSpPr>
          <p:cNvPr id="906" name="Google Shape;906;p66"/>
          <p:cNvSpPr txBox="1">
            <a:spLocks noGrp="1"/>
          </p:cNvSpPr>
          <p:nvPr>
            <p:ph type="body" idx="2"/>
          </p:nvPr>
        </p:nvSpPr>
        <p:spPr>
          <a:xfrm>
            <a:off x="4791525" y="1331650"/>
            <a:ext cx="3374400" cy="30255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s/p </a:t>
            </a:r>
            <a:r>
              <a:rPr lang="en" b="1">
                <a:solidFill>
                  <a:srgbClr val="3B71CA"/>
                </a:solidFill>
              </a:rPr>
              <a:t>SAVR</a:t>
            </a:r>
            <a:r>
              <a:rPr lang="en">
                <a:solidFill>
                  <a:srgbClr val="3B71CA"/>
                </a:solidFill>
              </a:rPr>
              <a:t> </a:t>
            </a:r>
            <a:r>
              <a:rPr lang="en"/>
              <a:t>with pathology confirming bacterial endocarditis</a:t>
            </a:r>
            <a:endParaRPr/>
          </a:p>
          <a:p>
            <a:pPr marL="457200" lvl="0" indent="-311150" algn="l" rtl="0">
              <a:spcBef>
                <a:spcPts val="0"/>
              </a:spcBef>
              <a:spcAft>
                <a:spcPts val="0"/>
              </a:spcAft>
              <a:buSzPts val="1300"/>
              <a:buChar char="●"/>
            </a:pPr>
            <a:r>
              <a:rPr lang="en"/>
              <a:t>Treated with </a:t>
            </a:r>
            <a:r>
              <a:rPr lang="en" b="1"/>
              <a:t>vanco → dapto</a:t>
            </a:r>
            <a:endParaRPr b="1"/>
          </a:p>
          <a:p>
            <a:pPr marL="457200" lvl="0" indent="-311150" algn="l" rtl="0">
              <a:spcBef>
                <a:spcPts val="0"/>
              </a:spcBef>
              <a:spcAft>
                <a:spcPts val="0"/>
              </a:spcAft>
              <a:buSzPts val="1300"/>
              <a:buChar char="●"/>
            </a:pPr>
            <a:r>
              <a:rPr lang="en"/>
              <a:t>Plan for lifelong </a:t>
            </a:r>
            <a:r>
              <a:rPr lang="en" b="1"/>
              <a:t>doxy</a:t>
            </a:r>
            <a:endParaRPr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a:t>
            </a:r>
            <a:endParaRPr/>
          </a:p>
        </p:txBody>
      </p:sp>
      <p:sp>
        <p:nvSpPr>
          <p:cNvPr id="912" name="Google Shape;912;p67"/>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At the time of the </a:t>
            </a:r>
            <a:r>
              <a:rPr lang="en" b="1" u="sng"/>
              <a:t>initial</a:t>
            </a:r>
            <a:r>
              <a:rPr lang="en" b="1"/>
              <a:t> consult</a:t>
            </a:r>
            <a:r>
              <a:rPr lang="en"/>
              <a:t>, patient already had </a:t>
            </a:r>
            <a:r>
              <a:rPr lang="en" b="1">
                <a:solidFill>
                  <a:srgbClr val="8E44AD"/>
                </a:solidFill>
              </a:rPr>
              <a:t>noticeable eosinophilia</a:t>
            </a:r>
            <a:endParaRPr/>
          </a:p>
        </p:txBody>
      </p:sp>
      <p:grpSp>
        <p:nvGrpSpPr>
          <p:cNvPr id="913" name="Google Shape;913;p67"/>
          <p:cNvGrpSpPr/>
          <p:nvPr/>
        </p:nvGrpSpPr>
        <p:grpSpPr>
          <a:xfrm>
            <a:off x="4916029" y="1393076"/>
            <a:ext cx="3502133" cy="2104798"/>
            <a:chOff x="4348400" y="1393075"/>
            <a:chExt cx="2421778" cy="1455500"/>
          </a:xfrm>
        </p:grpSpPr>
        <p:pic>
          <p:nvPicPr>
            <p:cNvPr id="914" name="Google Shape;914;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48400" y="1393075"/>
              <a:ext cx="1344475" cy="1455500"/>
            </a:xfrm>
            <a:prstGeom prst="rect">
              <a:avLst/>
            </a:prstGeom>
            <a:noFill/>
            <a:ln>
              <a:noFill/>
            </a:ln>
          </p:spPr>
        </p:pic>
        <p:pic>
          <p:nvPicPr>
            <p:cNvPr id="915" name="Google Shape;915;p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52128" y="1393075"/>
              <a:ext cx="1118050" cy="1455500"/>
            </a:xfrm>
            <a:prstGeom prst="rect">
              <a:avLst/>
            </a:prstGeom>
            <a:noFill/>
            <a:ln>
              <a:noFill/>
            </a:ln>
          </p:spPr>
        </p:pic>
      </p:grpSp>
      <p:sp>
        <p:nvSpPr>
          <p:cNvPr id="916" name="Google Shape;916;p67"/>
          <p:cNvSpPr/>
          <p:nvPr/>
        </p:nvSpPr>
        <p:spPr>
          <a:xfrm>
            <a:off x="4916025" y="2511202"/>
            <a:ext cx="3502200" cy="323400"/>
          </a:xfrm>
          <a:prstGeom prst="rect">
            <a:avLst/>
          </a:prstGeom>
          <a:solidFill>
            <a:srgbClr val="FFFF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917" name="Google Shape;917;p67"/>
          <p:cNvPicPr preferRelativeResize="0"/>
          <p:nvPr/>
        </p:nvPicPr>
        <p:blipFill>
          <a:blip r:embed="rId5">
            <a:alphaModFix/>
          </a:blip>
          <a:stretch>
            <a:fillRect/>
          </a:stretch>
        </p:blipFill>
        <p:spPr>
          <a:xfrm>
            <a:off x="1583900" y="2511200"/>
            <a:ext cx="1815200" cy="1815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68"/>
          <p:cNvSpPr/>
          <p:nvPr/>
        </p:nvSpPr>
        <p:spPr>
          <a:xfrm>
            <a:off x="3137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7</a:t>
            </a:r>
            <a:endParaRPr>
              <a:solidFill>
                <a:srgbClr val="9E9E9E"/>
              </a:solidFill>
              <a:latin typeface="Open Sans"/>
              <a:ea typeface="Open Sans"/>
              <a:cs typeface="Open Sans"/>
              <a:sym typeface="Open Sans"/>
            </a:endParaRPr>
          </a:p>
        </p:txBody>
      </p:sp>
      <p:sp>
        <p:nvSpPr>
          <p:cNvPr id="923" name="Google Shape;923;p6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a:t>
            </a:r>
            <a:endParaRPr/>
          </a:p>
        </p:txBody>
      </p:sp>
      <p:sp>
        <p:nvSpPr>
          <p:cNvPr id="924" name="Google Shape;924;p68"/>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At the time of the </a:t>
            </a:r>
            <a:r>
              <a:rPr lang="en" b="1" u="sng"/>
              <a:t>initial</a:t>
            </a:r>
            <a:r>
              <a:rPr lang="en" b="1"/>
              <a:t> consult</a:t>
            </a:r>
            <a:r>
              <a:rPr lang="en"/>
              <a:t>, patient already had </a:t>
            </a:r>
            <a:r>
              <a:rPr lang="en" b="1">
                <a:solidFill>
                  <a:srgbClr val="8E44AD"/>
                </a:solidFill>
              </a:rPr>
              <a:t>noticeable eosinophilia</a:t>
            </a:r>
            <a:endParaRPr b="1">
              <a:solidFill>
                <a:srgbClr val="8E44AD"/>
              </a:solidFill>
            </a:endParaRPr>
          </a:p>
          <a:p>
            <a:pPr marL="457200" lvl="0" indent="-311150" algn="l" rtl="0">
              <a:spcBef>
                <a:spcPts val="1200"/>
              </a:spcBef>
              <a:spcAft>
                <a:spcPts val="0"/>
              </a:spcAft>
              <a:buSzPts val="1300"/>
              <a:buChar char="●"/>
            </a:pPr>
            <a:r>
              <a:rPr lang="en"/>
              <a:t>Was on vancomycin and cefepime</a:t>
            </a:r>
            <a:endParaRPr/>
          </a:p>
        </p:txBody>
      </p:sp>
      <p:grpSp>
        <p:nvGrpSpPr>
          <p:cNvPr id="925" name="Google Shape;925;p68"/>
          <p:cNvGrpSpPr/>
          <p:nvPr/>
        </p:nvGrpSpPr>
        <p:grpSpPr>
          <a:xfrm>
            <a:off x="4916029" y="1393076"/>
            <a:ext cx="3502133" cy="2104798"/>
            <a:chOff x="4348400" y="1393075"/>
            <a:chExt cx="2421778" cy="1455500"/>
          </a:xfrm>
        </p:grpSpPr>
        <p:pic>
          <p:nvPicPr>
            <p:cNvPr id="926" name="Google Shape;926;p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48400" y="1393075"/>
              <a:ext cx="1344475" cy="1455500"/>
            </a:xfrm>
            <a:prstGeom prst="rect">
              <a:avLst/>
            </a:prstGeom>
            <a:noFill/>
            <a:ln>
              <a:noFill/>
            </a:ln>
          </p:spPr>
        </p:pic>
        <p:pic>
          <p:nvPicPr>
            <p:cNvPr id="927" name="Google Shape;927;p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52128" y="1393075"/>
              <a:ext cx="1118050" cy="1455500"/>
            </a:xfrm>
            <a:prstGeom prst="rect">
              <a:avLst/>
            </a:prstGeom>
            <a:noFill/>
            <a:ln>
              <a:noFill/>
            </a:ln>
          </p:spPr>
        </p:pic>
      </p:grpSp>
      <p:sp>
        <p:nvSpPr>
          <p:cNvPr id="928" name="Google Shape;928;p68"/>
          <p:cNvSpPr/>
          <p:nvPr/>
        </p:nvSpPr>
        <p:spPr>
          <a:xfrm>
            <a:off x="5256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929" name="Google Shape;929;p68"/>
          <p:cNvSpPr/>
          <p:nvPr/>
        </p:nvSpPr>
        <p:spPr>
          <a:xfrm>
            <a:off x="9609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930" name="Google Shape;930;p68"/>
          <p:cNvSpPr/>
          <p:nvPr/>
        </p:nvSpPr>
        <p:spPr>
          <a:xfrm>
            <a:off x="13962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931" name="Google Shape;931;p68"/>
          <p:cNvSpPr/>
          <p:nvPr/>
        </p:nvSpPr>
        <p:spPr>
          <a:xfrm>
            <a:off x="18315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932" name="Google Shape;932;p68"/>
          <p:cNvSpPr/>
          <p:nvPr/>
        </p:nvSpPr>
        <p:spPr>
          <a:xfrm>
            <a:off x="2266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933" name="Google Shape;933;p68"/>
          <p:cNvSpPr/>
          <p:nvPr/>
        </p:nvSpPr>
        <p:spPr>
          <a:xfrm>
            <a:off x="2702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934" name="Google Shape;934;p68"/>
          <p:cNvSpPr/>
          <p:nvPr/>
        </p:nvSpPr>
        <p:spPr>
          <a:xfrm>
            <a:off x="3572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8</a:t>
            </a:r>
            <a:endParaRPr>
              <a:solidFill>
                <a:srgbClr val="9E9E9E"/>
              </a:solidFill>
              <a:latin typeface="Open Sans"/>
              <a:ea typeface="Open Sans"/>
              <a:cs typeface="Open Sans"/>
              <a:sym typeface="Open Sans"/>
            </a:endParaRPr>
          </a:p>
        </p:txBody>
      </p:sp>
      <p:sp>
        <p:nvSpPr>
          <p:cNvPr id="935" name="Google Shape;935;p68"/>
          <p:cNvSpPr/>
          <p:nvPr/>
        </p:nvSpPr>
        <p:spPr>
          <a:xfrm>
            <a:off x="4008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936" name="Google Shape;936;p68"/>
          <p:cNvSpPr/>
          <p:nvPr/>
        </p:nvSpPr>
        <p:spPr>
          <a:xfrm>
            <a:off x="44433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937" name="Google Shape;937;p68"/>
          <p:cNvSpPr/>
          <p:nvPr/>
        </p:nvSpPr>
        <p:spPr>
          <a:xfrm>
            <a:off x="4878601"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938" name="Google Shape;938;p68"/>
          <p:cNvSpPr/>
          <p:nvPr/>
        </p:nvSpPr>
        <p:spPr>
          <a:xfrm>
            <a:off x="53139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939" name="Google Shape;939;p68"/>
          <p:cNvSpPr txBox="1"/>
          <p:nvPr/>
        </p:nvSpPr>
        <p:spPr>
          <a:xfrm>
            <a:off x="6186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DF382C"/>
                </a:solidFill>
                <a:latin typeface="Open Sans"/>
                <a:ea typeface="Open Sans"/>
                <a:cs typeface="Open Sans"/>
                <a:sym typeface="Open Sans"/>
              </a:rPr>
              <a:t>Staph epi</a:t>
            </a:r>
            <a:endParaRPr sz="1300" b="1">
              <a:solidFill>
                <a:srgbClr val="DF382C"/>
              </a:solidFill>
              <a:latin typeface="Open Sans"/>
              <a:ea typeface="Open Sans"/>
              <a:cs typeface="Open Sans"/>
              <a:sym typeface="Open Sans"/>
            </a:endParaRPr>
          </a:p>
        </p:txBody>
      </p:sp>
      <p:cxnSp>
        <p:nvCxnSpPr>
          <p:cNvPr id="940" name="Google Shape;940;p68"/>
          <p:cNvCxnSpPr>
            <a:stCxn id="939" idx="1"/>
            <a:endCxn id="928" idx="2"/>
          </p:cNvCxnSpPr>
          <p:nvPr/>
        </p:nvCxnSpPr>
        <p:spPr>
          <a:xfrm rot="10800000" flipH="1">
            <a:off x="6186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941" name="Google Shape;941;p68"/>
          <p:cNvCxnSpPr>
            <a:stCxn id="939" idx="0"/>
            <a:endCxn id="930" idx="2"/>
          </p:cNvCxnSpPr>
          <p:nvPr/>
        </p:nvCxnSpPr>
        <p:spPr>
          <a:xfrm rot="-5400000">
            <a:off x="13693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942" name="Google Shape;942;p68"/>
          <p:cNvSpPr txBox="1"/>
          <p:nvPr/>
        </p:nvSpPr>
        <p:spPr>
          <a:xfrm>
            <a:off x="35329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943" name="Google Shape;943;p68"/>
          <p:cNvCxnSpPr>
            <a:stCxn id="942" idx="0"/>
            <a:endCxn id="935" idx="2"/>
          </p:cNvCxnSpPr>
          <p:nvPr/>
        </p:nvCxnSpPr>
        <p:spPr>
          <a:xfrm rot="-5400000">
            <a:off x="41287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944" name="Google Shape;944;p68"/>
          <p:cNvSpPr/>
          <p:nvPr/>
        </p:nvSpPr>
        <p:spPr>
          <a:xfrm>
            <a:off x="525600" y="3654175"/>
            <a:ext cx="7857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45" name="Google Shape;945;p68"/>
          <p:cNvSpPr/>
          <p:nvPr/>
        </p:nvSpPr>
        <p:spPr>
          <a:xfrm>
            <a:off x="5749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946" name="Google Shape;946;p68"/>
          <p:cNvSpPr/>
          <p:nvPr/>
        </p:nvSpPr>
        <p:spPr>
          <a:xfrm>
            <a:off x="6184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947" name="Google Shape;947;p68"/>
          <p:cNvSpPr txBox="1"/>
          <p:nvPr/>
        </p:nvSpPr>
        <p:spPr>
          <a:xfrm>
            <a:off x="54917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948" name="Google Shape;948;p68"/>
          <p:cNvCxnSpPr>
            <a:stCxn id="947" idx="1"/>
            <a:endCxn id="937" idx="2"/>
          </p:cNvCxnSpPr>
          <p:nvPr/>
        </p:nvCxnSpPr>
        <p:spPr>
          <a:xfrm rot="10800000">
            <a:off x="5096325" y="4540050"/>
            <a:ext cx="395400" cy="323400"/>
          </a:xfrm>
          <a:prstGeom prst="curvedConnector2">
            <a:avLst/>
          </a:prstGeom>
          <a:noFill/>
          <a:ln w="9525" cap="flat" cmpd="sng">
            <a:solidFill>
              <a:schemeClr val="dk2"/>
            </a:solidFill>
            <a:prstDash val="solid"/>
            <a:round/>
            <a:headEnd type="none" w="med" len="med"/>
            <a:tailEnd type="triangle" w="med" len="med"/>
          </a:ln>
        </p:spPr>
      </p:cxnSp>
      <p:sp>
        <p:nvSpPr>
          <p:cNvPr id="949" name="Google Shape;949;p68"/>
          <p:cNvSpPr/>
          <p:nvPr/>
        </p:nvSpPr>
        <p:spPr>
          <a:xfrm>
            <a:off x="66198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15</a:t>
            </a:r>
            <a:endParaRPr>
              <a:solidFill>
                <a:srgbClr val="9E9E9E"/>
              </a:solidFill>
              <a:latin typeface="Open Sans"/>
              <a:ea typeface="Open Sans"/>
              <a:cs typeface="Open Sans"/>
              <a:sym typeface="Open Sans"/>
            </a:endParaRPr>
          </a:p>
        </p:txBody>
      </p:sp>
      <p:sp>
        <p:nvSpPr>
          <p:cNvPr id="950" name="Google Shape;950;p68"/>
          <p:cNvSpPr/>
          <p:nvPr/>
        </p:nvSpPr>
        <p:spPr>
          <a:xfrm>
            <a:off x="70551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951" name="Google Shape;951;p68"/>
          <p:cNvSpPr/>
          <p:nvPr/>
        </p:nvSpPr>
        <p:spPr>
          <a:xfrm>
            <a:off x="74904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952" name="Google Shape;952;p68"/>
          <p:cNvSpPr/>
          <p:nvPr/>
        </p:nvSpPr>
        <p:spPr>
          <a:xfrm>
            <a:off x="79257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18</a:t>
            </a:r>
            <a:endParaRPr>
              <a:solidFill>
                <a:srgbClr val="9E9E9E"/>
              </a:solidFill>
              <a:latin typeface="Open Sans"/>
              <a:ea typeface="Open Sans"/>
              <a:cs typeface="Open Sans"/>
              <a:sym typeface="Open Sans"/>
            </a:endParaRPr>
          </a:p>
        </p:txBody>
      </p:sp>
      <p:sp>
        <p:nvSpPr>
          <p:cNvPr id="953" name="Google Shape;953;p68"/>
          <p:cNvSpPr/>
          <p:nvPr/>
        </p:nvSpPr>
        <p:spPr>
          <a:xfrm>
            <a:off x="83610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954" name="Google Shape;954;p68"/>
          <p:cNvSpPr txBox="1"/>
          <p:nvPr/>
        </p:nvSpPr>
        <p:spPr>
          <a:xfrm>
            <a:off x="6767525" y="4570950"/>
            <a:ext cx="12360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chemeClr val="dk2"/>
                </a:solidFill>
                <a:latin typeface="Open Sans"/>
                <a:ea typeface="Open Sans"/>
                <a:cs typeface="Open Sans"/>
                <a:sym typeface="Open Sans"/>
              </a:rPr>
              <a:t>Hospital discharge</a:t>
            </a:r>
            <a:endParaRPr sz="1300" b="1">
              <a:solidFill>
                <a:schemeClr val="dk2"/>
              </a:solidFill>
              <a:latin typeface="Open Sans"/>
              <a:ea typeface="Open Sans"/>
              <a:cs typeface="Open Sans"/>
              <a:sym typeface="Open Sans"/>
            </a:endParaRPr>
          </a:p>
        </p:txBody>
      </p:sp>
      <p:cxnSp>
        <p:nvCxnSpPr>
          <p:cNvPr id="955" name="Google Shape;955;p68"/>
          <p:cNvCxnSpPr>
            <a:stCxn id="954" idx="3"/>
            <a:endCxn id="953" idx="2"/>
          </p:cNvCxnSpPr>
          <p:nvPr/>
        </p:nvCxnSpPr>
        <p:spPr>
          <a:xfrm rot="10800000" flipH="1">
            <a:off x="8003525" y="4540050"/>
            <a:ext cx="575100" cy="323400"/>
          </a:xfrm>
          <a:prstGeom prst="curvedConnector2">
            <a:avLst/>
          </a:prstGeom>
          <a:noFill/>
          <a:ln w="9525" cap="flat" cmpd="sng">
            <a:solidFill>
              <a:schemeClr val="dk2"/>
            </a:solidFill>
            <a:prstDash val="solid"/>
            <a:round/>
            <a:headEnd type="none" w="med" len="med"/>
            <a:tailEnd type="triangle" w="med" len="med"/>
          </a:ln>
        </p:spPr>
      </p:cxnSp>
      <p:sp>
        <p:nvSpPr>
          <p:cNvPr id="956" name="Google Shape;956;p68"/>
          <p:cNvSpPr/>
          <p:nvPr/>
        </p:nvSpPr>
        <p:spPr>
          <a:xfrm>
            <a:off x="525600" y="3816200"/>
            <a:ext cx="3024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957" name="Google Shape;957;p68"/>
          <p:cNvSpPr/>
          <p:nvPr/>
        </p:nvSpPr>
        <p:spPr>
          <a:xfrm>
            <a:off x="3572700" y="4057400"/>
            <a:ext cx="5776800" cy="10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58" name="Google Shape;958;p68"/>
          <p:cNvSpPr/>
          <p:nvPr/>
        </p:nvSpPr>
        <p:spPr>
          <a:xfrm>
            <a:off x="3572700" y="4057450"/>
            <a:ext cx="5776800" cy="10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59" name="Google Shape;959;p68"/>
          <p:cNvSpPr/>
          <p:nvPr/>
        </p:nvSpPr>
        <p:spPr>
          <a:xfrm>
            <a:off x="3572700" y="4057450"/>
            <a:ext cx="5776800" cy="10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60" name="Google Shape;960;p68"/>
          <p:cNvSpPr txBox="1"/>
          <p:nvPr/>
        </p:nvSpPr>
        <p:spPr>
          <a:xfrm>
            <a:off x="4357188" y="3879200"/>
            <a:ext cx="17970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dk2"/>
                </a:solidFill>
                <a:latin typeface="Open Sans"/>
                <a:ea typeface="Open Sans"/>
                <a:cs typeface="Open Sans"/>
                <a:sym typeface="Open Sans"/>
              </a:rPr>
              <a:t>You are here</a:t>
            </a:r>
            <a:endParaRPr sz="2300" b="1">
              <a:solidFill>
                <a:srgbClr val="DF382C"/>
              </a:solidFill>
              <a:latin typeface="Open Sans"/>
              <a:ea typeface="Open Sans"/>
              <a:cs typeface="Open Sans"/>
              <a:sym typeface="Open Sans"/>
            </a:endParaRPr>
          </a:p>
        </p:txBody>
      </p:sp>
      <p:cxnSp>
        <p:nvCxnSpPr>
          <p:cNvPr id="961" name="Google Shape;961;p68"/>
          <p:cNvCxnSpPr>
            <a:stCxn id="960" idx="1"/>
            <a:endCxn id="922" idx="2"/>
          </p:cNvCxnSpPr>
          <p:nvPr/>
        </p:nvCxnSpPr>
        <p:spPr>
          <a:xfrm flipH="1">
            <a:off x="3355188" y="4325600"/>
            <a:ext cx="1002000" cy="214500"/>
          </a:xfrm>
          <a:prstGeom prst="curvedConnector4">
            <a:avLst>
              <a:gd name="adj1" fmla="val 39146"/>
              <a:gd name="adj2" fmla="val 211037"/>
            </a:avLst>
          </a:prstGeom>
          <a:noFill/>
          <a:ln w="28575" cap="flat" cmpd="sng">
            <a:solidFill>
              <a:schemeClr val="dk2"/>
            </a:solidFill>
            <a:prstDash val="solid"/>
            <a:round/>
            <a:headEnd type="none" w="med" len="med"/>
            <a:tailEnd type="triangle" w="med" len="med"/>
          </a:ln>
        </p:spPr>
      </p:cxnSp>
      <p:sp>
        <p:nvSpPr>
          <p:cNvPr id="962" name="Google Shape;962;p68"/>
          <p:cNvSpPr/>
          <p:nvPr/>
        </p:nvSpPr>
        <p:spPr>
          <a:xfrm>
            <a:off x="4916025" y="2511202"/>
            <a:ext cx="3502200" cy="323400"/>
          </a:xfrm>
          <a:prstGeom prst="rect">
            <a:avLst/>
          </a:prstGeom>
          <a:solidFill>
            <a:srgbClr val="FFFF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63" name="Google Shape;963;p68"/>
          <p:cNvSpPr/>
          <p:nvPr/>
        </p:nvSpPr>
        <p:spPr>
          <a:xfrm>
            <a:off x="525600" y="4057450"/>
            <a:ext cx="30243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964" name="Google Shape;964;p68"/>
          <p:cNvSpPr/>
          <p:nvPr/>
        </p:nvSpPr>
        <p:spPr>
          <a:xfrm>
            <a:off x="4681700" y="1120550"/>
            <a:ext cx="4086300" cy="259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69"/>
          <p:cNvSpPr/>
          <p:nvPr/>
        </p:nvSpPr>
        <p:spPr>
          <a:xfrm>
            <a:off x="3137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7</a:t>
            </a:r>
            <a:endParaRPr>
              <a:solidFill>
                <a:srgbClr val="9E9E9E"/>
              </a:solidFill>
              <a:latin typeface="Open Sans"/>
              <a:ea typeface="Open Sans"/>
              <a:cs typeface="Open Sans"/>
              <a:sym typeface="Open Sans"/>
            </a:endParaRPr>
          </a:p>
        </p:txBody>
      </p:sp>
      <p:sp>
        <p:nvSpPr>
          <p:cNvPr id="970" name="Google Shape;970;p69"/>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a:t>
            </a:r>
            <a:endParaRPr/>
          </a:p>
        </p:txBody>
      </p:sp>
      <p:sp>
        <p:nvSpPr>
          <p:cNvPr id="971" name="Google Shape;971;p69"/>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At the time of the </a:t>
            </a:r>
            <a:r>
              <a:rPr lang="en" b="1" u="sng"/>
              <a:t>initial</a:t>
            </a:r>
            <a:r>
              <a:rPr lang="en" b="1"/>
              <a:t> consult</a:t>
            </a:r>
            <a:r>
              <a:rPr lang="en"/>
              <a:t>, patient already had </a:t>
            </a:r>
            <a:r>
              <a:rPr lang="en" b="1">
                <a:solidFill>
                  <a:srgbClr val="8E44AD"/>
                </a:solidFill>
              </a:rPr>
              <a:t>noticeable eosinophilia</a:t>
            </a:r>
            <a:endParaRPr b="1">
              <a:solidFill>
                <a:srgbClr val="8E44AD"/>
              </a:solidFill>
            </a:endParaRPr>
          </a:p>
          <a:p>
            <a:pPr marL="457200" lvl="0" indent="-311150" algn="l" rtl="0">
              <a:spcBef>
                <a:spcPts val="1200"/>
              </a:spcBef>
              <a:spcAft>
                <a:spcPts val="0"/>
              </a:spcAft>
              <a:buSzPts val="1300"/>
              <a:buChar char="●"/>
            </a:pPr>
            <a:r>
              <a:rPr lang="en"/>
              <a:t>Was on vancomycin and cefepime</a:t>
            </a:r>
            <a:endParaRPr/>
          </a:p>
          <a:p>
            <a:pPr marL="457200" lvl="0" indent="-311150" algn="l" rtl="0">
              <a:spcBef>
                <a:spcPts val="0"/>
              </a:spcBef>
              <a:spcAft>
                <a:spcPts val="0"/>
              </a:spcAft>
              <a:buSzPts val="1300"/>
              <a:buChar char="●"/>
            </a:pPr>
            <a:r>
              <a:rPr lang="en" b="1"/>
              <a:t>No rash</a:t>
            </a:r>
            <a:endParaRPr b="1"/>
          </a:p>
          <a:p>
            <a:pPr marL="914400" lvl="1" indent="-298450" algn="l" rtl="0">
              <a:spcBef>
                <a:spcPts val="0"/>
              </a:spcBef>
              <a:spcAft>
                <a:spcPts val="0"/>
              </a:spcAft>
              <a:buSzPts val="1100"/>
              <a:buChar char="○"/>
            </a:pPr>
            <a:r>
              <a:rPr lang="en"/>
              <a:t>At least not yet…</a:t>
            </a:r>
            <a:endParaRPr/>
          </a:p>
        </p:txBody>
      </p:sp>
      <p:grpSp>
        <p:nvGrpSpPr>
          <p:cNvPr id="972" name="Google Shape;972;p69"/>
          <p:cNvGrpSpPr/>
          <p:nvPr/>
        </p:nvGrpSpPr>
        <p:grpSpPr>
          <a:xfrm>
            <a:off x="4916029" y="1393076"/>
            <a:ext cx="3502133" cy="2104798"/>
            <a:chOff x="4348400" y="1393075"/>
            <a:chExt cx="2421778" cy="1455500"/>
          </a:xfrm>
        </p:grpSpPr>
        <p:pic>
          <p:nvPicPr>
            <p:cNvPr id="973" name="Google Shape;973;p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48400" y="1393075"/>
              <a:ext cx="1344475" cy="1455500"/>
            </a:xfrm>
            <a:prstGeom prst="rect">
              <a:avLst/>
            </a:prstGeom>
            <a:noFill/>
            <a:ln>
              <a:noFill/>
            </a:ln>
          </p:spPr>
        </p:pic>
        <p:pic>
          <p:nvPicPr>
            <p:cNvPr id="974" name="Google Shape;974;p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52128" y="1393075"/>
              <a:ext cx="1118050" cy="1455500"/>
            </a:xfrm>
            <a:prstGeom prst="rect">
              <a:avLst/>
            </a:prstGeom>
            <a:noFill/>
            <a:ln>
              <a:noFill/>
            </a:ln>
          </p:spPr>
        </p:pic>
      </p:grpSp>
      <p:sp>
        <p:nvSpPr>
          <p:cNvPr id="975" name="Google Shape;975;p69"/>
          <p:cNvSpPr/>
          <p:nvPr/>
        </p:nvSpPr>
        <p:spPr>
          <a:xfrm>
            <a:off x="5256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a:t>
            </a:r>
            <a:endParaRPr>
              <a:solidFill>
                <a:schemeClr val="lt1"/>
              </a:solidFill>
              <a:latin typeface="Open Sans"/>
              <a:ea typeface="Open Sans"/>
              <a:cs typeface="Open Sans"/>
              <a:sym typeface="Open Sans"/>
            </a:endParaRPr>
          </a:p>
        </p:txBody>
      </p:sp>
      <p:sp>
        <p:nvSpPr>
          <p:cNvPr id="976" name="Google Shape;976;p69"/>
          <p:cNvSpPr/>
          <p:nvPr/>
        </p:nvSpPr>
        <p:spPr>
          <a:xfrm>
            <a:off x="9609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977" name="Google Shape;977;p69"/>
          <p:cNvSpPr/>
          <p:nvPr/>
        </p:nvSpPr>
        <p:spPr>
          <a:xfrm>
            <a:off x="1396200" y="4357150"/>
            <a:ext cx="435300" cy="1830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a:t>
            </a:r>
            <a:endParaRPr>
              <a:solidFill>
                <a:schemeClr val="lt1"/>
              </a:solidFill>
              <a:latin typeface="Open Sans"/>
              <a:ea typeface="Open Sans"/>
              <a:cs typeface="Open Sans"/>
              <a:sym typeface="Open Sans"/>
            </a:endParaRPr>
          </a:p>
        </p:txBody>
      </p:sp>
      <p:sp>
        <p:nvSpPr>
          <p:cNvPr id="978" name="Google Shape;978;p69"/>
          <p:cNvSpPr/>
          <p:nvPr/>
        </p:nvSpPr>
        <p:spPr>
          <a:xfrm>
            <a:off x="18315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979" name="Google Shape;979;p69"/>
          <p:cNvSpPr/>
          <p:nvPr/>
        </p:nvSpPr>
        <p:spPr>
          <a:xfrm>
            <a:off x="2266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980" name="Google Shape;980;p69"/>
          <p:cNvSpPr/>
          <p:nvPr/>
        </p:nvSpPr>
        <p:spPr>
          <a:xfrm>
            <a:off x="2702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6</a:t>
            </a:r>
            <a:endParaRPr>
              <a:solidFill>
                <a:srgbClr val="9E9E9E"/>
              </a:solidFill>
              <a:latin typeface="Open Sans"/>
              <a:ea typeface="Open Sans"/>
              <a:cs typeface="Open Sans"/>
              <a:sym typeface="Open Sans"/>
            </a:endParaRPr>
          </a:p>
        </p:txBody>
      </p:sp>
      <p:sp>
        <p:nvSpPr>
          <p:cNvPr id="981" name="Google Shape;981;p69"/>
          <p:cNvSpPr/>
          <p:nvPr/>
        </p:nvSpPr>
        <p:spPr>
          <a:xfrm>
            <a:off x="3572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8</a:t>
            </a:r>
            <a:endParaRPr>
              <a:solidFill>
                <a:srgbClr val="9E9E9E"/>
              </a:solidFill>
              <a:latin typeface="Open Sans"/>
              <a:ea typeface="Open Sans"/>
              <a:cs typeface="Open Sans"/>
              <a:sym typeface="Open Sans"/>
            </a:endParaRPr>
          </a:p>
        </p:txBody>
      </p:sp>
      <p:sp>
        <p:nvSpPr>
          <p:cNvPr id="982" name="Google Shape;982;p69"/>
          <p:cNvSpPr/>
          <p:nvPr/>
        </p:nvSpPr>
        <p:spPr>
          <a:xfrm>
            <a:off x="4008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983" name="Google Shape;983;p69"/>
          <p:cNvSpPr/>
          <p:nvPr/>
        </p:nvSpPr>
        <p:spPr>
          <a:xfrm>
            <a:off x="44433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984" name="Google Shape;984;p69"/>
          <p:cNvSpPr/>
          <p:nvPr/>
        </p:nvSpPr>
        <p:spPr>
          <a:xfrm>
            <a:off x="4878601"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985" name="Google Shape;985;p69"/>
          <p:cNvSpPr/>
          <p:nvPr/>
        </p:nvSpPr>
        <p:spPr>
          <a:xfrm>
            <a:off x="53139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986" name="Google Shape;986;p69"/>
          <p:cNvSpPr txBox="1"/>
          <p:nvPr/>
        </p:nvSpPr>
        <p:spPr>
          <a:xfrm>
            <a:off x="618600" y="4726718"/>
            <a:ext cx="138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a:t>
            </a:r>
            <a:r>
              <a:rPr lang="en" sz="1300" b="1">
                <a:solidFill>
                  <a:srgbClr val="DF382C"/>
                </a:solidFill>
                <a:latin typeface="Open Sans"/>
                <a:ea typeface="Open Sans"/>
                <a:cs typeface="Open Sans"/>
                <a:sym typeface="Open Sans"/>
              </a:rPr>
              <a:t>Staph epi</a:t>
            </a:r>
            <a:endParaRPr sz="1300" b="1">
              <a:solidFill>
                <a:srgbClr val="DF382C"/>
              </a:solidFill>
              <a:latin typeface="Open Sans"/>
              <a:ea typeface="Open Sans"/>
              <a:cs typeface="Open Sans"/>
              <a:sym typeface="Open Sans"/>
            </a:endParaRPr>
          </a:p>
        </p:txBody>
      </p:sp>
      <p:cxnSp>
        <p:nvCxnSpPr>
          <p:cNvPr id="987" name="Google Shape;987;p69"/>
          <p:cNvCxnSpPr>
            <a:stCxn id="986" idx="1"/>
            <a:endCxn id="975" idx="2"/>
          </p:cNvCxnSpPr>
          <p:nvPr/>
        </p:nvCxnSpPr>
        <p:spPr>
          <a:xfrm rot="10800000" flipH="1">
            <a:off x="618600" y="4540268"/>
            <a:ext cx="124500" cy="378900"/>
          </a:xfrm>
          <a:prstGeom prst="curvedConnector4">
            <a:avLst>
              <a:gd name="adj1" fmla="val -191265"/>
              <a:gd name="adj2" fmla="val 75411"/>
            </a:avLst>
          </a:prstGeom>
          <a:noFill/>
          <a:ln w="9525" cap="flat" cmpd="sng">
            <a:solidFill>
              <a:schemeClr val="dk2"/>
            </a:solidFill>
            <a:prstDash val="solid"/>
            <a:round/>
            <a:headEnd type="none" w="med" len="med"/>
            <a:tailEnd type="triangle" w="med" len="med"/>
          </a:ln>
        </p:spPr>
      </p:cxnSp>
      <p:cxnSp>
        <p:nvCxnSpPr>
          <p:cNvPr id="988" name="Google Shape;988;p69"/>
          <p:cNvCxnSpPr>
            <a:stCxn id="986" idx="0"/>
            <a:endCxn id="977" idx="2"/>
          </p:cNvCxnSpPr>
          <p:nvPr/>
        </p:nvCxnSpPr>
        <p:spPr>
          <a:xfrm rot="-5400000">
            <a:off x="1369350" y="4482068"/>
            <a:ext cx="186600" cy="302700"/>
          </a:xfrm>
          <a:prstGeom prst="curvedConnector3">
            <a:avLst>
              <a:gd name="adj1" fmla="val 49992"/>
            </a:avLst>
          </a:prstGeom>
          <a:noFill/>
          <a:ln w="9525" cap="flat" cmpd="sng">
            <a:solidFill>
              <a:schemeClr val="dk2"/>
            </a:solidFill>
            <a:prstDash val="solid"/>
            <a:round/>
            <a:headEnd type="none" w="med" len="med"/>
            <a:tailEnd type="triangle" w="med" len="med"/>
          </a:ln>
        </p:spPr>
      </p:cxnSp>
      <p:sp>
        <p:nvSpPr>
          <p:cNvPr id="989" name="Google Shape;989;p69"/>
          <p:cNvSpPr txBox="1"/>
          <p:nvPr/>
        </p:nvSpPr>
        <p:spPr>
          <a:xfrm>
            <a:off x="35329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990" name="Google Shape;990;p69"/>
          <p:cNvCxnSpPr>
            <a:stCxn id="989" idx="0"/>
            <a:endCxn id="982" idx="2"/>
          </p:cNvCxnSpPr>
          <p:nvPr/>
        </p:nvCxnSpPr>
        <p:spPr>
          <a:xfrm rot="-5400000">
            <a:off x="41287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991" name="Google Shape;991;p69"/>
          <p:cNvSpPr/>
          <p:nvPr/>
        </p:nvSpPr>
        <p:spPr>
          <a:xfrm>
            <a:off x="525600" y="3654175"/>
            <a:ext cx="7857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92" name="Google Shape;992;p69"/>
          <p:cNvSpPr/>
          <p:nvPr/>
        </p:nvSpPr>
        <p:spPr>
          <a:xfrm>
            <a:off x="5749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993" name="Google Shape;993;p69"/>
          <p:cNvSpPr/>
          <p:nvPr/>
        </p:nvSpPr>
        <p:spPr>
          <a:xfrm>
            <a:off x="6184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994" name="Google Shape;994;p69"/>
          <p:cNvSpPr txBox="1"/>
          <p:nvPr/>
        </p:nvSpPr>
        <p:spPr>
          <a:xfrm>
            <a:off x="54917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995" name="Google Shape;995;p69"/>
          <p:cNvCxnSpPr>
            <a:stCxn id="994" idx="1"/>
            <a:endCxn id="984" idx="2"/>
          </p:cNvCxnSpPr>
          <p:nvPr/>
        </p:nvCxnSpPr>
        <p:spPr>
          <a:xfrm rot="10800000">
            <a:off x="5096325" y="4540050"/>
            <a:ext cx="395400" cy="323400"/>
          </a:xfrm>
          <a:prstGeom prst="curvedConnector2">
            <a:avLst/>
          </a:prstGeom>
          <a:noFill/>
          <a:ln w="9525" cap="flat" cmpd="sng">
            <a:solidFill>
              <a:schemeClr val="dk2"/>
            </a:solidFill>
            <a:prstDash val="solid"/>
            <a:round/>
            <a:headEnd type="none" w="med" len="med"/>
            <a:tailEnd type="triangle" w="med" len="med"/>
          </a:ln>
        </p:spPr>
      </p:cxnSp>
      <p:sp>
        <p:nvSpPr>
          <p:cNvPr id="996" name="Google Shape;996;p69"/>
          <p:cNvSpPr/>
          <p:nvPr/>
        </p:nvSpPr>
        <p:spPr>
          <a:xfrm>
            <a:off x="66198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15</a:t>
            </a:r>
            <a:endParaRPr>
              <a:solidFill>
                <a:srgbClr val="9E9E9E"/>
              </a:solidFill>
              <a:latin typeface="Open Sans"/>
              <a:ea typeface="Open Sans"/>
              <a:cs typeface="Open Sans"/>
              <a:sym typeface="Open Sans"/>
            </a:endParaRPr>
          </a:p>
        </p:txBody>
      </p:sp>
      <p:sp>
        <p:nvSpPr>
          <p:cNvPr id="997" name="Google Shape;997;p69"/>
          <p:cNvSpPr/>
          <p:nvPr/>
        </p:nvSpPr>
        <p:spPr>
          <a:xfrm>
            <a:off x="70551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998" name="Google Shape;998;p69"/>
          <p:cNvSpPr/>
          <p:nvPr/>
        </p:nvSpPr>
        <p:spPr>
          <a:xfrm>
            <a:off x="74904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999" name="Google Shape;999;p69"/>
          <p:cNvSpPr/>
          <p:nvPr/>
        </p:nvSpPr>
        <p:spPr>
          <a:xfrm>
            <a:off x="79257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18</a:t>
            </a:r>
            <a:endParaRPr>
              <a:solidFill>
                <a:srgbClr val="9E9E9E"/>
              </a:solidFill>
              <a:latin typeface="Open Sans"/>
              <a:ea typeface="Open Sans"/>
              <a:cs typeface="Open Sans"/>
              <a:sym typeface="Open Sans"/>
            </a:endParaRPr>
          </a:p>
        </p:txBody>
      </p:sp>
      <p:sp>
        <p:nvSpPr>
          <p:cNvPr id="1000" name="Google Shape;1000;p69"/>
          <p:cNvSpPr/>
          <p:nvPr/>
        </p:nvSpPr>
        <p:spPr>
          <a:xfrm>
            <a:off x="83610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1001" name="Google Shape;1001;p69"/>
          <p:cNvSpPr txBox="1"/>
          <p:nvPr/>
        </p:nvSpPr>
        <p:spPr>
          <a:xfrm>
            <a:off x="6767525" y="4570950"/>
            <a:ext cx="12360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chemeClr val="dk2"/>
                </a:solidFill>
                <a:latin typeface="Open Sans"/>
                <a:ea typeface="Open Sans"/>
                <a:cs typeface="Open Sans"/>
                <a:sym typeface="Open Sans"/>
              </a:rPr>
              <a:t>Hospital discharge</a:t>
            </a:r>
            <a:endParaRPr sz="1300" b="1">
              <a:solidFill>
                <a:schemeClr val="dk2"/>
              </a:solidFill>
              <a:latin typeface="Open Sans"/>
              <a:ea typeface="Open Sans"/>
              <a:cs typeface="Open Sans"/>
              <a:sym typeface="Open Sans"/>
            </a:endParaRPr>
          </a:p>
        </p:txBody>
      </p:sp>
      <p:cxnSp>
        <p:nvCxnSpPr>
          <p:cNvPr id="1002" name="Google Shape;1002;p69"/>
          <p:cNvCxnSpPr>
            <a:stCxn id="1001" idx="3"/>
            <a:endCxn id="1000" idx="2"/>
          </p:cNvCxnSpPr>
          <p:nvPr/>
        </p:nvCxnSpPr>
        <p:spPr>
          <a:xfrm rot="10800000" flipH="1">
            <a:off x="8003525" y="4540050"/>
            <a:ext cx="575100" cy="323400"/>
          </a:xfrm>
          <a:prstGeom prst="curvedConnector2">
            <a:avLst/>
          </a:prstGeom>
          <a:noFill/>
          <a:ln w="9525" cap="flat" cmpd="sng">
            <a:solidFill>
              <a:schemeClr val="dk2"/>
            </a:solidFill>
            <a:prstDash val="solid"/>
            <a:round/>
            <a:headEnd type="none" w="med" len="med"/>
            <a:tailEnd type="triangle" w="med" len="med"/>
          </a:ln>
        </p:spPr>
      </p:cxnSp>
      <p:sp>
        <p:nvSpPr>
          <p:cNvPr id="1003" name="Google Shape;1003;p69"/>
          <p:cNvSpPr/>
          <p:nvPr/>
        </p:nvSpPr>
        <p:spPr>
          <a:xfrm>
            <a:off x="525600" y="3816200"/>
            <a:ext cx="3024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1004" name="Google Shape;1004;p69"/>
          <p:cNvSpPr/>
          <p:nvPr/>
        </p:nvSpPr>
        <p:spPr>
          <a:xfrm>
            <a:off x="3572700" y="4057400"/>
            <a:ext cx="5776800" cy="10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05" name="Google Shape;1005;p69"/>
          <p:cNvSpPr/>
          <p:nvPr/>
        </p:nvSpPr>
        <p:spPr>
          <a:xfrm>
            <a:off x="3572700" y="4057450"/>
            <a:ext cx="5776800" cy="10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06" name="Google Shape;1006;p69"/>
          <p:cNvSpPr/>
          <p:nvPr/>
        </p:nvSpPr>
        <p:spPr>
          <a:xfrm>
            <a:off x="3572700" y="4057450"/>
            <a:ext cx="5776800" cy="103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07" name="Google Shape;1007;p69"/>
          <p:cNvSpPr txBox="1"/>
          <p:nvPr/>
        </p:nvSpPr>
        <p:spPr>
          <a:xfrm>
            <a:off x="4357188" y="3879200"/>
            <a:ext cx="17970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dk2"/>
                </a:solidFill>
                <a:latin typeface="Open Sans"/>
                <a:ea typeface="Open Sans"/>
                <a:cs typeface="Open Sans"/>
                <a:sym typeface="Open Sans"/>
              </a:rPr>
              <a:t>You are here</a:t>
            </a:r>
            <a:endParaRPr sz="2300" b="1">
              <a:solidFill>
                <a:srgbClr val="DF382C"/>
              </a:solidFill>
              <a:latin typeface="Open Sans"/>
              <a:ea typeface="Open Sans"/>
              <a:cs typeface="Open Sans"/>
              <a:sym typeface="Open Sans"/>
            </a:endParaRPr>
          </a:p>
        </p:txBody>
      </p:sp>
      <p:cxnSp>
        <p:nvCxnSpPr>
          <p:cNvPr id="1008" name="Google Shape;1008;p69"/>
          <p:cNvCxnSpPr>
            <a:stCxn id="1007" idx="1"/>
            <a:endCxn id="969" idx="2"/>
          </p:cNvCxnSpPr>
          <p:nvPr/>
        </p:nvCxnSpPr>
        <p:spPr>
          <a:xfrm flipH="1">
            <a:off x="3355188" y="4325600"/>
            <a:ext cx="1002000" cy="214500"/>
          </a:xfrm>
          <a:prstGeom prst="curvedConnector4">
            <a:avLst>
              <a:gd name="adj1" fmla="val 39146"/>
              <a:gd name="adj2" fmla="val 211037"/>
            </a:avLst>
          </a:prstGeom>
          <a:noFill/>
          <a:ln w="28575" cap="flat" cmpd="sng">
            <a:solidFill>
              <a:schemeClr val="dk2"/>
            </a:solidFill>
            <a:prstDash val="solid"/>
            <a:round/>
            <a:headEnd type="none" w="med" len="med"/>
            <a:tailEnd type="triangle" w="med" len="med"/>
          </a:ln>
        </p:spPr>
      </p:cxnSp>
      <p:sp>
        <p:nvSpPr>
          <p:cNvPr id="1009" name="Google Shape;1009;p69"/>
          <p:cNvSpPr/>
          <p:nvPr/>
        </p:nvSpPr>
        <p:spPr>
          <a:xfrm>
            <a:off x="4916025" y="2511202"/>
            <a:ext cx="3502200" cy="323400"/>
          </a:xfrm>
          <a:prstGeom prst="rect">
            <a:avLst/>
          </a:prstGeom>
          <a:solidFill>
            <a:srgbClr val="FFFF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10" name="Google Shape;1010;p69"/>
          <p:cNvSpPr/>
          <p:nvPr/>
        </p:nvSpPr>
        <p:spPr>
          <a:xfrm>
            <a:off x="525600" y="4057450"/>
            <a:ext cx="30243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1011" name="Google Shape;1011;p69"/>
          <p:cNvSpPr/>
          <p:nvPr/>
        </p:nvSpPr>
        <p:spPr>
          <a:xfrm>
            <a:off x="4681700" y="1120550"/>
            <a:ext cx="4086300" cy="259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48" name="Google Shape;148;p25"/>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A </a:t>
            </a:r>
            <a:r>
              <a:rPr lang="en" b="1">
                <a:solidFill>
                  <a:srgbClr val="2D6987"/>
                </a:solidFill>
              </a:rPr>
              <a:t>73 y/o M</a:t>
            </a:r>
            <a:r>
              <a:rPr lang="en"/>
              <a:t> with PMH including CLL, CAD, OSA, seizures p/w </a:t>
            </a:r>
            <a:r>
              <a:rPr lang="en" b="1">
                <a:solidFill>
                  <a:srgbClr val="DC4C64"/>
                </a:solidFill>
              </a:rPr>
              <a:t>cardiogenic shock</a:t>
            </a:r>
            <a:endParaRPr/>
          </a:p>
          <a:p>
            <a:pPr marL="457200" lvl="0" indent="-311150" algn="l" rtl="0">
              <a:spcBef>
                <a:spcPts val="1200"/>
              </a:spcBef>
              <a:spcAft>
                <a:spcPts val="0"/>
              </a:spcAft>
              <a:buSzPts val="1300"/>
              <a:buChar char="●"/>
            </a:pPr>
            <a:r>
              <a:rPr lang="en"/>
              <a:t>Admitted to OSH with </a:t>
            </a:r>
            <a:r>
              <a:rPr lang="en" b="1"/>
              <a:t>three weeks</a:t>
            </a:r>
            <a:r>
              <a:rPr lang="en"/>
              <a:t> of </a:t>
            </a:r>
            <a:r>
              <a:rPr lang="en" b="1">
                <a:solidFill>
                  <a:srgbClr val="3B71CA"/>
                </a:solidFill>
              </a:rPr>
              <a:t>dyspnea</a:t>
            </a:r>
            <a:endParaRPr b="1">
              <a:solidFill>
                <a:srgbClr val="3B71CA"/>
              </a:solidFill>
            </a:endParaRPr>
          </a:p>
          <a:p>
            <a:pPr marL="457200" lvl="0" indent="-311150" algn="l" rtl="0">
              <a:spcBef>
                <a:spcPts val="0"/>
              </a:spcBef>
              <a:spcAft>
                <a:spcPts val="0"/>
              </a:spcAft>
              <a:buSzPts val="1300"/>
              <a:buChar char="●"/>
            </a:pPr>
            <a:r>
              <a:rPr lang="en"/>
              <a:t>Had been also having </a:t>
            </a:r>
            <a:r>
              <a:rPr lang="en" b="1">
                <a:solidFill>
                  <a:srgbClr val="3B71CA"/>
                </a:solidFill>
              </a:rPr>
              <a:t>chest pain</a:t>
            </a:r>
            <a:r>
              <a:rPr lang="en"/>
              <a:t> while shoveling snow</a:t>
            </a:r>
            <a:endParaRPr/>
          </a:p>
          <a:p>
            <a:pPr marL="457200" lvl="0" indent="-311150" algn="l" rtl="0">
              <a:spcBef>
                <a:spcPts val="0"/>
              </a:spcBef>
              <a:spcAft>
                <a:spcPts val="0"/>
              </a:spcAft>
              <a:buSzPts val="1300"/>
              <a:buChar char="●"/>
            </a:pPr>
            <a:r>
              <a:rPr lang="en" b="1">
                <a:solidFill>
                  <a:srgbClr val="DF382C"/>
                </a:solidFill>
              </a:rPr>
              <a:t>?</a:t>
            </a:r>
            <a:r>
              <a:rPr lang="en" b="1">
                <a:solidFill>
                  <a:srgbClr val="3B71CA"/>
                </a:solidFill>
              </a:rPr>
              <a:t>diaphoresis</a:t>
            </a:r>
            <a:r>
              <a:rPr lang="en"/>
              <a:t> (but not with chest pain)</a:t>
            </a:r>
            <a:endParaRPr/>
          </a:p>
          <a:p>
            <a:pPr marL="0" lvl="0" indent="0" algn="l" rtl="0">
              <a:spcBef>
                <a:spcPts val="1200"/>
              </a:spcBef>
              <a:spcAft>
                <a:spcPts val="1200"/>
              </a:spcAft>
              <a:buNone/>
            </a:pPr>
            <a:r>
              <a:rPr lang="en"/>
              <a:t>Not much else in the initial H&amp;P, since patient was in florid shock</a:t>
            </a:r>
            <a:endParaRPr/>
          </a:p>
        </p:txBody>
      </p:sp>
      <p:sp>
        <p:nvSpPr>
          <p:cNvPr id="149" name="Google Shape;149;p25"/>
          <p:cNvSpPr/>
          <p:nvPr/>
        </p:nvSpPr>
        <p:spPr>
          <a:xfrm>
            <a:off x="641950" y="1375775"/>
            <a:ext cx="6468300" cy="1251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70"/>
          <p:cNvSpPr/>
          <p:nvPr/>
        </p:nvSpPr>
        <p:spPr>
          <a:xfrm>
            <a:off x="3137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7</a:t>
            </a:r>
            <a:endParaRPr>
              <a:solidFill>
                <a:srgbClr val="9E9E9E"/>
              </a:solidFill>
              <a:latin typeface="Open Sans"/>
              <a:ea typeface="Open Sans"/>
              <a:cs typeface="Open Sans"/>
              <a:sym typeface="Open Sans"/>
            </a:endParaRPr>
          </a:p>
        </p:txBody>
      </p:sp>
      <p:sp>
        <p:nvSpPr>
          <p:cNvPr id="1017" name="Google Shape;1017;p70"/>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a:t>
            </a:r>
            <a:endParaRPr/>
          </a:p>
        </p:txBody>
      </p:sp>
      <p:grpSp>
        <p:nvGrpSpPr>
          <p:cNvPr id="1018" name="Google Shape;1018;p70"/>
          <p:cNvGrpSpPr/>
          <p:nvPr/>
        </p:nvGrpSpPr>
        <p:grpSpPr>
          <a:xfrm>
            <a:off x="4916029" y="1393076"/>
            <a:ext cx="3502133" cy="2104798"/>
            <a:chOff x="4348400" y="1393075"/>
            <a:chExt cx="2421778" cy="1455500"/>
          </a:xfrm>
        </p:grpSpPr>
        <p:pic>
          <p:nvPicPr>
            <p:cNvPr id="1019" name="Google Shape;1019;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48400" y="1393075"/>
              <a:ext cx="1344475" cy="1455500"/>
            </a:xfrm>
            <a:prstGeom prst="rect">
              <a:avLst/>
            </a:prstGeom>
            <a:noFill/>
            <a:ln>
              <a:noFill/>
            </a:ln>
          </p:spPr>
        </p:pic>
        <p:pic>
          <p:nvPicPr>
            <p:cNvPr id="1020" name="Google Shape;1020;p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52128" y="1393075"/>
              <a:ext cx="1118050" cy="1455500"/>
            </a:xfrm>
            <a:prstGeom prst="rect">
              <a:avLst/>
            </a:prstGeom>
            <a:noFill/>
            <a:ln>
              <a:noFill/>
            </a:ln>
          </p:spPr>
        </p:pic>
      </p:grpSp>
      <p:sp>
        <p:nvSpPr>
          <p:cNvPr id="1021" name="Google Shape;1021;p70"/>
          <p:cNvSpPr/>
          <p:nvPr/>
        </p:nvSpPr>
        <p:spPr>
          <a:xfrm>
            <a:off x="5256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a:t>
            </a:r>
            <a:endParaRPr>
              <a:solidFill>
                <a:srgbClr val="858585"/>
              </a:solidFill>
              <a:latin typeface="Open Sans"/>
              <a:ea typeface="Open Sans"/>
              <a:cs typeface="Open Sans"/>
              <a:sym typeface="Open Sans"/>
            </a:endParaRPr>
          </a:p>
        </p:txBody>
      </p:sp>
      <p:sp>
        <p:nvSpPr>
          <p:cNvPr id="1022" name="Google Shape;1022;p70"/>
          <p:cNvSpPr/>
          <p:nvPr/>
        </p:nvSpPr>
        <p:spPr>
          <a:xfrm>
            <a:off x="9609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p:txBody>
      </p:sp>
      <p:sp>
        <p:nvSpPr>
          <p:cNvPr id="1023" name="Google Shape;1023;p70"/>
          <p:cNvSpPr/>
          <p:nvPr/>
        </p:nvSpPr>
        <p:spPr>
          <a:xfrm>
            <a:off x="13962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3</a:t>
            </a:r>
            <a:endParaRPr>
              <a:solidFill>
                <a:srgbClr val="858585"/>
              </a:solidFill>
              <a:latin typeface="Open Sans"/>
              <a:ea typeface="Open Sans"/>
              <a:cs typeface="Open Sans"/>
              <a:sym typeface="Open Sans"/>
            </a:endParaRPr>
          </a:p>
        </p:txBody>
      </p:sp>
      <p:sp>
        <p:nvSpPr>
          <p:cNvPr id="1024" name="Google Shape;1024;p70"/>
          <p:cNvSpPr/>
          <p:nvPr/>
        </p:nvSpPr>
        <p:spPr>
          <a:xfrm>
            <a:off x="18315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a:t>
            </a:r>
            <a:endParaRPr>
              <a:solidFill>
                <a:schemeClr val="dk2"/>
              </a:solidFill>
              <a:latin typeface="Open Sans"/>
              <a:ea typeface="Open Sans"/>
              <a:cs typeface="Open Sans"/>
              <a:sym typeface="Open Sans"/>
            </a:endParaRPr>
          </a:p>
        </p:txBody>
      </p:sp>
      <p:sp>
        <p:nvSpPr>
          <p:cNvPr id="1025" name="Google Shape;1025;p70"/>
          <p:cNvSpPr/>
          <p:nvPr/>
        </p:nvSpPr>
        <p:spPr>
          <a:xfrm>
            <a:off x="2266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1026" name="Google Shape;1026;p70"/>
          <p:cNvSpPr/>
          <p:nvPr/>
        </p:nvSpPr>
        <p:spPr>
          <a:xfrm>
            <a:off x="2702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a:t>
            </a:r>
            <a:endParaRPr>
              <a:solidFill>
                <a:schemeClr val="dk2"/>
              </a:solidFill>
              <a:latin typeface="Open Sans"/>
              <a:ea typeface="Open Sans"/>
              <a:cs typeface="Open Sans"/>
              <a:sym typeface="Open Sans"/>
            </a:endParaRPr>
          </a:p>
        </p:txBody>
      </p:sp>
      <p:sp>
        <p:nvSpPr>
          <p:cNvPr id="1027" name="Google Shape;1027;p70"/>
          <p:cNvSpPr/>
          <p:nvPr/>
        </p:nvSpPr>
        <p:spPr>
          <a:xfrm>
            <a:off x="3572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p:txBody>
      </p:sp>
      <p:sp>
        <p:nvSpPr>
          <p:cNvPr id="1028" name="Google Shape;1028;p70"/>
          <p:cNvSpPr/>
          <p:nvPr/>
        </p:nvSpPr>
        <p:spPr>
          <a:xfrm>
            <a:off x="4008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9</a:t>
            </a:r>
            <a:endParaRPr>
              <a:solidFill>
                <a:srgbClr val="9E9E9E"/>
              </a:solidFill>
              <a:latin typeface="Open Sans"/>
              <a:ea typeface="Open Sans"/>
              <a:cs typeface="Open Sans"/>
              <a:sym typeface="Open Sans"/>
            </a:endParaRPr>
          </a:p>
        </p:txBody>
      </p:sp>
      <p:sp>
        <p:nvSpPr>
          <p:cNvPr id="1029" name="Google Shape;1029;p70"/>
          <p:cNvSpPr/>
          <p:nvPr/>
        </p:nvSpPr>
        <p:spPr>
          <a:xfrm>
            <a:off x="44433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1030" name="Google Shape;1030;p70"/>
          <p:cNvSpPr/>
          <p:nvPr/>
        </p:nvSpPr>
        <p:spPr>
          <a:xfrm>
            <a:off x="4878601" y="4357150"/>
            <a:ext cx="4353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11</a:t>
            </a:r>
            <a:endParaRPr>
              <a:solidFill>
                <a:schemeClr val="lt1"/>
              </a:solidFill>
              <a:latin typeface="Open Sans"/>
              <a:ea typeface="Open Sans"/>
              <a:cs typeface="Open Sans"/>
              <a:sym typeface="Open Sans"/>
            </a:endParaRPr>
          </a:p>
        </p:txBody>
      </p:sp>
      <p:sp>
        <p:nvSpPr>
          <p:cNvPr id="1031" name="Google Shape;1031;p70"/>
          <p:cNvSpPr/>
          <p:nvPr/>
        </p:nvSpPr>
        <p:spPr>
          <a:xfrm>
            <a:off x="53139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12</a:t>
            </a:r>
            <a:endParaRPr>
              <a:solidFill>
                <a:srgbClr val="9E9E9E"/>
              </a:solidFill>
              <a:latin typeface="Open Sans"/>
              <a:ea typeface="Open Sans"/>
              <a:cs typeface="Open Sans"/>
              <a:sym typeface="Open Sans"/>
            </a:endParaRPr>
          </a:p>
        </p:txBody>
      </p:sp>
      <p:sp>
        <p:nvSpPr>
          <p:cNvPr id="1032" name="Google Shape;1032;p70"/>
          <p:cNvSpPr txBox="1"/>
          <p:nvPr/>
        </p:nvSpPr>
        <p:spPr>
          <a:xfrm>
            <a:off x="3532948" y="4734525"/>
            <a:ext cx="1385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Port removed</a:t>
            </a:r>
            <a:endParaRPr sz="1200">
              <a:solidFill>
                <a:schemeClr val="dk2"/>
              </a:solidFill>
              <a:latin typeface="Open Sans"/>
              <a:ea typeface="Open Sans"/>
              <a:cs typeface="Open Sans"/>
              <a:sym typeface="Open Sans"/>
            </a:endParaRPr>
          </a:p>
        </p:txBody>
      </p:sp>
      <p:cxnSp>
        <p:nvCxnSpPr>
          <p:cNvPr id="1033" name="Google Shape;1033;p70"/>
          <p:cNvCxnSpPr>
            <a:stCxn id="1032" idx="0"/>
            <a:endCxn id="1028" idx="2"/>
          </p:cNvCxnSpPr>
          <p:nvPr/>
        </p:nvCxnSpPr>
        <p:spPr>
          <a:xfrm rot="-5400000">
            <a:off x="4128748" y="4637025"/>
            <a:ext cx="194400" cy="600"/>
          </a:xfrm>
          <a:prstGeom prst="curvedConnector3">
            <a:avLst>
              <a:gd name="adj1" fmla="val 49994"/>
            </a:avLst>
          </a:prstGeom>
          <a:noFill/>
          <a:ln w="9525" cap="flat" cmpd="sng">
            <a:solidFill>
              <a:schemeClr val="dk2"/>
            </a:solidFill>
            <a:prstDash val="solid"/>
            <a:round/>
            <a:headEnd type="none" w="med" len="med"/>
            <a:tailEnd type="triangle" w="med" len="med"/>
          </a:ln>
        </p:spPr>
      </p:cxnSp>
      <p:sp>
        <p:nvSpPr>
          <p:cNvPr id="1034" name="Google Shape;1034;p70"/>
          <p:cNvSpPr/>
          <p:nvPr/>
        </p:nvSpPr>
        <p:spPr>
          <a:xfrm>
            <a:off x="525600" y="3654175"/>
            <a:ext cx="7857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35" name="Google Shape;1035;p70"/>
          <p:cNvSpPr/>
          <p:nvPr/>
        </p:nvSpPr>
        <p:spPr>
          <a:xfrm>
            <a:off x="5749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1036" name="Google Shape;1036;p70"/>
          <p:cNvSpPr/>
          <p:nvPr/>
        </p:nvSpPr>
        <p:spPr>
          <a:xfrm>
            <a:off x="6184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1037" name="Google Shape;1037;p70"/>
          <p:cNvSpPr txBox="1"/>
          <p:nvPr/>
        </p:nvSpPr>
        <p:spPr>
          <a:xfrm>
            <a:off x="5491725" y="46710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1038" name="Google Shape;1038;p70"/>
          <p:cNvCxnSpPr>
            <a:stCxn id="1037" idx="1"/>
            <a:endCxn id="1030" idx="2"/>
          </p:cNvCxnSpPr>
          <p:nvPr/>
        </p:nvCxnSpPr>
        <p:spPr>
          <a:xfrm rot="10800000">
            <a:off x="5096325" y="4540050"/>
            <a:ext cx="395400" cy="323400"/>
          </a:xfrm>
          <a:prstGeom prst="curvedConnector2">
            <a:avLst/>
          </a:prstGeom>
          <a:noFill/>
          <a:ln w="9525" cap="flat" cmpd="sng">
            <a:solidFill>
              <a:schemeClr val="dk2"/>
            </a:solidFill>
            <a:prstDash val="solid"/>
            <a:round/>
            <a:headEnd type="none" w="med" len="med"/>
            <a:tailEnd type="triangle" w="med" len="med"/>
          </a:ln>
        </p:spPr>
      </p:cxnSp>
      <p:sp>
        <p:nvSpPr>
          <p:cNvPr id="1039" name="Google Shape;1039;p70"/>
          <p:cNvSpPr/>
          <p:nvPr/>
        </p:nvSpPr>
        <p:spPr>
          <a:xfrm>
            <a:off x="66198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15</a:t>
            </a:r>
            <a:endParaRPr>
              <a:solidFill>
                <a:srgbClr val="9E9E9E"/>
              </a:solidFill>
              <a:latin typeface="Open Sans"/>
              <a:ea typeface="Open Sans"/>
              <a:cs typeface="Open Sans"/>
              <a:sym typeface="Open Sans"/>
            </a:endParaRPr>
          </a:p>
        </p:txBody>
      </p:sp>
      <p:sp>
        <p:nvSpPr>
          <p:cNvPr id="1040" name="Google Shape;1040;p70"/>
          <p:cNvSpPr/>
          <p:nvPr/>
        </p:nvSpPr>
        <p:spPr>
          <a:xfrm>
            <a:off x="70551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1041" name="Google Shape;1041;p70"/>
          <p:cNvSpPr/>
          <p:nvPr/>
        </p:nvSpPr>
        <p:spPr>
          <a:xfrm>
            <a:off x="74904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1042" name="Google Shape;1042;p70"/>
          <p:cNvSpPr/>
          <p:nvPr/>
        </p:nvSpPr>
        <p:spPr>
          <a:xfrm>
            <a:off x="79257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18</a:t>
            </a:r>
            <a:endParaRPr>
              <a:solidFill>
                <a:srgbClr val="9E9E9E"/>
              </a:solidFill>
              <a:latin typeface="Open Sans"/>
              <a:ea typeface="Open Sans"/>
              <a:cs typeface="Open Sans"/>
              <a:sym typeface="Open Sans"/>
            </a:endParaRPr>
          </a:p>
        </p:txBody>
      </p:sp>
      <p:sp>
        <p:nvSpPr>
          <p:cNvPr id="1043" name="Google Shape;1043;p70"/>
          <p:cNvSpPr/>
          <p:nvPr/>
        </p:nvSpPr>
        <p:spPr>
          <a:xfrm>
            <a:off x="83610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1044" name="Google Shape;1044;p70"/>
          <p:cNvSpPr txBox="1"/>
          <p:nvPr/>
        </p:nvSpPr>
        <p:spPr>
          <a:xfrm>
            <a:off x="6767525" y="4570950"/>
            <a:ext cx="12360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chemeClr val="dk2"/>
                </a:solidFill>
                <a:latin typeface="Open Sans"/>
                <a:ea typeface="Open Sans"/>
                <a:cs typeface="Open Sans"/>
                <a:sym typeface="Open Sans"/>
              </a:rPr>
              <a:t>Hospital discharge</a:t>
            </a:r>
            <a:endParaRPr sz="1300" b="1">
              <a:solidFill>
                <a:schemeClr val="dk2"/>
              </a:solidFill>
              <a:latin typeface="Open Sans"/>
              <a:ea typeface="Open Sans"/>
              <a:cs typeface="Open Sans"/>
              <a:sym typeface="Open Sans"/>
            </a:endParaRPr>
          </a:p>
        </p:txBody>
      </p:sp>
      <p:cxnSp>
        <p:nvCxnSpPr>
          <p:cNvPr id="1045" name="Google Shape;1045;p70"/>
          <p:cNvCxnSpPr>
            <a:stCxn id="1044" idx="3"/>
            <a:endCxn id="1043" idx="2"/>
          </p:cNvCxnSpPr>
          <p:nvPr/>
        </p:nvCxnSpPr>
        <p:spPr>
          <a:xfrm rot="10800000" flipH="1">
            <a:off x="8003525" y="4540050"/>
            <a:ext cx="575100" cy="323400"/>
          </a:xfrm>
          <a:prstGeom prst="curvedConnector2">
            <a:avLst/>
          </a:prstGeom>
          <a:noFill/>
          <a:ln w="9525" cap="flat" cmpd="sng">
            <a:solidFill>
              <a:schemeClr val="dk2"/>
            </a:solidFill>
            <a:prstDash val="solid"/>
            <a:round/>
            <a:headEnd type="none" w="med" len="med"/>
            <a:tailEnd type="triangle" w="med" len="med"/>
          </a:ln>
        </p:spPr>
      </p:cxnSp>
      <p:sp>
        <p:nvSpPr>
          <p:cNvPr id="1046" name="Google Shape;1046;p70"/>
          <p:cNvSpPr/>
          <p:nvPr/>
        </p:nvSpPr>
        <p:spPr>
          <a:xfrm>
            <a:off x="525600" y="3816200"/>
            <a:ext cx="3024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1047" name="Google Shape;1047;p70"/>
          <p:cNvSpPr/>
          <p:nvPr/>
        </p:nvSpPr>
        <p:spPr>
          <a:xfrm>
            <a:off x="3949200" y="4337300"/>
            <a:ext cx="5194800" cy="754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48" name="Google Shape;1048;p70"/>
          <p:cNvSpPr/>
          <p:nvPr/>
        </p:nvSpPr>
        <p:spPr>
          <a:xfrm>
            <a:off x="3949200" y="4337350"/>
            <a:ext cx="5194800" cy="754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49" name="Google Shape;1049;p70"/>
          <p:cNvSpPr/>
          <p:nvPr/>
        </p:nvSpPr>
        <p:spPr>
          <a:xfrm>
            <a:off x="3949200" y="4337275"/>
            <a:ext cx="5194800" cy="754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50" name="Google Shape;1050;p70"/>
          <p:cNvSpPr/>
          <p:nvPr/>
        </p:nvSpPr>
        <p:spPr>
          <a:xfrm>
            <a:off x="4916025" y="2511202"/>
            <a:ext cx="3502200" cy="323400"/>
          </a:xfrm>
          <a:prstGeom prst="rect">
            <a:avLst/>
          </a:prstGeom>
          <a:solidFill>
            <a:srgbClr val="FFFF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51" name="Google Shape;1051;p70"/>
          <p:cNvSpPr/>
          <p:nvPr/>
        </p:nvSpPr>
        <p:spPr>
          <a:xfrm>
            <a:off x="525600" y="4057450"/>
            <a:ext cx="30243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1052" name="Google Shape;1052;p70"/>
          <p:cNvSpPr/>
          <p:nvPr/>
        </p:nvSpPr>
        <p:spPr>
          <a:xfrm>
            <a:off x="4681700" y="1120550"/>
            <a:ext cx="4086300" cy="259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053" name="Google Shape;1053;p7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4900" y="2921207"/>
            <a:ext cx="3774300" cy="1416075"/>
          </a:xfrm>
          <a:prstGeom prst="rect">
            <a:avLst/>
          </a:prstGeom>
          <a:noFill/>
          <a:ln>
            <a:noFill/>
          </a:ln>
        </p:spPr>
      </p:pic>
      <p:sp>
        <p:nvSpPr>
          <p:cNvPr id="1054" name="Google Shape;1054;p70"/>
          <p:cNvSpPr/>
          <p:nvPr/>
        </p:nvSpPr>
        <p:spPr>
          <a:xfrm>
            <a:off x="2851550" y="4576843"/>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55" name="Google Shape;1055;p70"/>
          <p:cNvSpPr/>
          <p:nvPr/>
        </p:nvSpPr>
        <p:spPr>
          <a:xfrm>
            <a:off x="2851550" y="4576878"/>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56" name="Google Shape;1056;p70"/>
          <p:cNvSpPr/>
          <p:nvPr/>
        </p:nvSpPr>
        <p:spPr>
          <a:xfrm>
            <a:off x="2851550" y="4576825"/>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057" name="Google Shape;1057;p70"/>
          <p:cNvCxnSpPr>
            <a:stCxn id="1058" idx="1"/>
          </p:cNvCxnSpPr>
          <p:nvPr/>
        </p:nvCxnSpPr>
        <p:spPr>
          <a:xfrm flipH="1">
            <a:off x="3978450" y="3685981"/>
            <a:ext cx="425100" cy="51300"/>
          </a:xfrm>
          <a:prstGeom prst="curvedConnector3">
            <a:avLst>
              <a:gd name="adj1" fmla="val 50000"/>
            </a:avLst>
          </a:prstGeom>
          <a:noFill/>
          <a:ln w="9525" cap="flat" cmpd="sng">
            <a:solidFill>
              <a:srgbClr val="DF382C"/>
            </a:solidFill>
            <a:prstDash val="solid"/>
            <a:round/>
            <a:headEnd type="none" w="med" len="med"/>
            <a:tailEnd type="triangle" w="med" len="med"/>
          </a:ln>
        </p:spPr>
      </p:cxnSp>
      <p:sp>
        <p:nvSpPr>
          <p:cNvPr id="1059" name="Google Shape;1059;p70"/>
          <p:cNvSpPr/>
          <p:nvPr/>
        </p:nvSpPr>
        <p:spPr>
          <a:xfrm>
            <a:off x="525600" y="4609950"/>
            <a:ext cx="3423600" cy="183000"/>
          </a:xfrm>
          <a:prstGeom prst="rect">
            <a:avLst/>
          </a:prstGeom>
          <a:gradFill>
            <a:gsLst>
              <a:gs pos="0">
                <a:srgbClr val="896110"/>
              </a:gs>
              <a:gs pos="88000">
                <a:srgbClr val="896110"/>
              </a:gs>
              <a:gs pos="94000">
                <a:srgbClr val="C2A977"/>
              </a:gs>
              <a:gs pos="100000">
                <a:srgbClr val="FBF1DD"/>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1060" name="Google Shape;1060;p70"/>
          <p:cNvSpPr/>
          <p:nvPr/>
        </p:nvSpPr>
        <p:spPr>
          <a:xfrm>
            <a:off x="525600" y="4851200"/>
            <a:ext cx="30243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1061" name="Google Shape;1061;p70"/>
          <p:cNvSpPr txBox="1"/>
          <p:nvPr/>
        </p:nvSpPr>
        <p:spPr>
          <a:xfrm>
            <a:off x="409875" y="269265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062" name="Google Shape;1062;p70"/>
          <p:cNvSpPr/>
          <p:nvPr/>
        </p:nvSpPr>
        <p:spPr>
          <a:xfrm>
            <a:off x="4681700" y="1120550"/>
            <a:ext cx="4086300" cy="2597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58" name="Google Shape;1058;p70"/>
          <p:cNvSpPr txBox="1"/>
          <p:nvPr/>
        </p:nvSpPr>
        <p:spPr>
          <a:xfrm>
            <a:off x="4403550" y="3393481"/>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Upper limit of normal (500)</a:t>
            </a:r>
            <a:endParaRPr sz="1300" b="1">
              <a:solidFill>
                <a:srgbClr val="DF382C"/>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71"/>
          <p:cNvSpPr/>
          <p:nvPr/>
        </p:nvSpPr>
        <p:spPr>
          <a:xfrm>
            <a:off x="3137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7</a:t>
            </a:r>
            <a:endParaRPr>
              <a:solidFill>
                <a:srgbClr val="9E9E9E"/>
              </a:solidFill>
              <a:latin typeface="Open Sans"/>
              <a:ea typeface="Open Sans"/>
              <a:cs typeface="Open Sans"/>
              <a:sym typeface="Open Sans"/>
            </a:endParaRPr>
          </a:p>
        </p:txBody>
      </p:sp>
      <p:sp>
        <p:nvSpPr>
          <p:cNvPr id="1068" name="Google Shape;1068;p71"/>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a:t>
            </a:r>
            <a:endParaRPr/>
          </a:p>
        </p:txBody>
      </p:sp>
      <p:sp>
        <p:nvSpPr>
          <p:cNvPr id="1069" name="Google Shape;1069;p71"/>
          <p:cNvSpPr txBox="1">
            <a:spLocks noGrp="1"/>
          </p:cNvSpPr>
          <p:nvPr>
            <p:ph type="body" idx="1"/>
          </p:nvPr>
        </p:nvSpPr>
        <p:spPr>
          <a:xfrm>
            <a:off x="729325" y="1393075"/>
            <a:ext cx="6184200" cy="1139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Switched to </a:t>
            </a:r>
            <a:r>
              <a:rPr lang="en" b="1">
                <a:solidFill>
                  <a:srgbClr val="3B71CA"/>
                </a:solidFill>
              </a:rPr>
              <a:t>daptomycin</a:t>
            </a:r>
            <a:r>
              <a:rPr lang="en"/>
              <a:t>…</a:t>
            </a:r>
            <a:endParaRPr/>
          </a:p>
        </p:txBody>
      </p:sp>
      <p:sp>
        <p:nvSpPr>
          <p:cNvPr id="1070" name="Google Shape;1070;p71"/>
          <p:cNvSpPr/>
          <p:nvPr/>
        </p:nvSpPr>
        <p:spPr>
          <a:xfrm>
            <a:off x="5256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a:t>
            </a:r>
            <a:endParaRPr>
              <a:solidFill>
                <a:srgbClr val="858585"/>
              </a:solidFill>
              <a:latin typeface="Open Sans"/>
              <a:ea typeface="Open Sans"/>
              <a:cs typeface="Open Sans"/>
              <a:sym typeface="Open Sans"/>
            </a:endParaRPr>
          </a:p>
        </p:txBody>
      </p:sp>
      <p:sp>
        <p:nvSpPr>
          <p:cNvPr id="1071" name="Google Shape;1071;p71"/>
          <p:cNvSpPr/>
          <p:nvPr/>
        </p:nvSpPr>
        <p:spPr>
          <a:xfrm>
            <a:off x="9609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1072" name="Google Shape;1072;p71"/>
          <p:cNvSpPr/>
          <p:nvPr/>
        </p:nvSpPr>
        <p:spPr>
          <a:xfrm>
            <a:off x="13962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3</a:t>
            </a:r>
            <a:endParaRPr b="1">
              <a:solidFill>
                <a:schemeClr val="dk2"/>
              </a:solidFill>
              <a:latin typeface="Open Sans"/>
              <a:ea typeface="Open Sans"/>
              <a:cs typeface="Open Sans"/>
              <a:sym typeface="Open Sans"/>
            </a:endParaRPr>
          </a:p>
        </p:txBody>
      </p:sp>
      <p:sp>
        <p:nvSpPr>
          <p:cNvPr id="1073" name="Google Shape;1073;p71"/>
          <p:cNvSpPr/>
          <p:nvPr/>
        </p:nvSpPr>
        <p:spPr>
          <a:xfrm>
            <a:off x="18315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1074" name="Google Shape;1074;p71"/>
          <p:cNvSpPr/>
          <p:nvPr/>
        </p:nvSpPr>
        <p:spPr>
          <a:xfrm>
            <a:off x="2266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1075" name="Google Shape;1075;p71"/>
          <p:cNvSpPr/>
          <p:nvPr/>
        </p:nvSpPr>
        <p:spPr>
          <a:xfrm>
            <a:off x="2702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6</a:t>
            </a:r>
            <a:endParaRPr b="1">
              <a:solidFill>
                <a:schemeClr val="dk2"/>
              </a:solidFill>
              <a:latin typeface="Open Sans"/>
              <a:ea typeface="Open Sans"/>
              <a:cs typeface="Open Sans"/>
              <a:sym typeface="Open Sans"/>
            </a:endParaRPr>
          </a:p>
        </p:txBody>
      </p:sp>
      <p:sp>
        <p:nvSpPr>
          <p:cNvPr id="1076" name="Google Shape;1076;p71"/>
          <p:cNvSpPr/>
          <p:nvPr/>
        </p:nvSpPr>
        <p:spPr>
          <a:xfrm>
            <a:off x="3572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8</a:t>
            </a:r>
            <a:endParaRPr>
              <a:solidFill>
                <a:srgbClr val="9E9E9E"/>
              </a:solidFill>
              <a:latin typeface="Open Sans"/>
              <a:ea typeface="Open Sans"/>
              <a:cs typeface="Open Sans"/>
              <a:sym typeface="Open Sans"/>
            </a:endParaRPr>
          </a:p>
        </p:txBody>
      </p:sp>
      <p:sp>
        <p:nvSpPr>
          <p:cNvPr id="1077" name="Google Shape;1077;p71"/>
          <p:cNvSpPr/>
          <p:nvPr/>
        </p:nvSpPr>
        <p:spPr>
          <a:xfrm>
            <a:off x="4008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9</a:t>
            </a:r>
            <a:endParaRPr b="1">
              <a:solidFill>
                <a:schemeClr val="dk2"/>
              </a:solidFill>
              <a:latin typeface="Open Sans"/>
              <a:ea typeface="Open Sans"/>
              <a:cs typeface="Open Sans"/>
              <a:sym typeface="Open Sans"/>
            </a:endParaRPr>
          </a:p>
        </p:txBody>
      </p:sp>
      <p:sp>
        <p:nvSpPr>
          <p:cNvPr id="1078" name="Google Shape;1078;p71"/>
          <p:cNvSpPr/>
          <p:nvPr/>
        </p:nvSpPr>
        <p:spPr>
          <a:xfrm>
            <a:off x="44433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1079" name="Google Shape;1079;p71"/>
          <p:cNvSpPr/>
          <p:nvPr/>
        </p:nvSpPr>
        <p:spPr>
          <a:xfrm>
            <a:off x="4878601" y="4357150"/>
            <a:ext cx="435300" cy="183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11</a:t>
            </a:r>
            <a:endParaRPr>
              <a:solidFill>
                <a:srgbClr val="858585"/>
              </a:solidFill>
              <a:latin typeface="Open Sans"/>
              <a:ea typeface="Open Sans"/>
              <a:cs typeface="Open Sans"/>
              <a:sym typeface="Open Sans"/>
            </a:endParaRPr>
          </a:p>
        </p:txBody>
      </p:sp>
      <p:sp>
        <p:nvSpPr>
          <p:cNvPr id="1080" name="Google Shape;1080;p71"/>
          <p:cNvSpPr/>
          <p:nvPr/>
        </p:nvSpPr>
        <p:spPr>
          <a:xfrm>
            <a:off x="53139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12</a:t>
            </a:r>
            <a:endParaRPr b="1">
              <a:solidFill>
                <a:schemeClr val="dk2"/>
              </a:solidFill>
              <a:latin typeface="Open Sans"/>
              <a:ea typeface="Open Sans"/>
              <a:cs typeface="Open Sans"/>
              <a:sym typeface="Open Sans"/>
            </a:endParaRPr>
          </a:p>
        </p:txBody>
      </p:sp>
      <p:sp>
        <p:nvSpPr>
          <p:cNvPr id="1081" name="Google Shape;1081;p71"/>
          <p:cNvSpPr/>
          <p:nvPr/>
        </p:nvSpPr>
        <p:spPr>
          <a:xfrm>
            <a:off x="5749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1082" name="Google Shape;1082;p71"/>
          <p:cNvSpPr/>
          <p:nvPr/>
        </p:nvSpPr>
        <p:spPr>
          <a:xfrm>
            <a:off x="6184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1083" name="Google Shape;1083;p71"/>
          <p:cNvSpPr/>
          <p:nvPr/>
        </p:nvSpPr>
        <p:spPr>
          <a:xfrm>
            <a:off x="66198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15</a:t>
            </a:r>
            <a:endParaRPr b="1">
              <a:solidFill>
                <a:schemeClr val="dk2"/>
              </a:solidFill>
              <a:latin typeface="Open Sans"/>
              <a:ea typeface="Open Sans"/>
              <a:cs typeface="Open Sans"/>
              <a:sym typeface="Open Sans"/>
            </a:endParaRPr>
          </a:p>
        </p:txBody>
      </p:sp>
      <p:sp>
        <p:nvSpPr>
          <p:cNvPr id="1084" name="Google Shape;1084;p71"/>
          <p:cNvSpPr/>
          <p:nvPr/>
        </p:nvSpPr>
        <p:spPr>
          <a:xfrm>
            <a:off x="70551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1085" name="Google Shape;1085;p71"/>
          <p:cNvSpPr/>
          <p:nvPr/>
        </p:nvSpPr>
        <p:spPr>
          <a:xfrm>
            <a:off x="74904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1086" name="Google Shape;1086;p71"/>
          <p:cNvSpPr/>
          <p:nvPr/>
        </p:nvSpPr>
        <p:spPr>
          <a:xfrm>
            <a:off x="79257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18</a:t>
            </a:r>
            <a:endParaRPr b="1">
              <a:solidFill>
                <a:schemeClr val="dk2"/>
              </a:solidFill>
              <a:latin typeface="Open Sans"/>
              <a:ea typeface="Open Sans"/>
              <a:cs typeface="Open Sans"/>
              <a:sym typeface="Open Sans"/>
            </a:endParaRPr>
          </a:p>
        </p:txBody>
      </p:sp>
      <p:sp>
        <p:nvSpPr>
          <p:cNvPr id="1087" name="Google Shape;1087;p71"/>
          <p:cNvSpPr/>
          <p:nvPr/>
        </p:nvSpPr>
        <p:spPr>
          <a:xfrm>
            <a:off x="83610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1088" name="Google Shape;1088;p71"/>
          <p:cNvSpPr/>
          <p:nvPr/>
        </p:nvSpPr>
        <p:spPr>
          <a:xfrm>
            <a:off x="2851550" y="4576843"/>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89" name="Google Shape;1089;p71"/>
          <p:cNvSpPr/>
          <p:nvPr/>
        </p:nvSpPr>
        <p:spPr>
          <a:xfrm>
            <a:off x="2851550" y="4576878"/>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90" name="Google Shape;1090;p71"/>
          <p:cNvSpPr/>
          <p:nvPr/>
        </p:nvSpPr>
        <p:spPr>
          <a:xfrm>
            <a:off x="525600" y="4609950"/>
            <a:ext cx="40269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1091" name="Google Shape;1091;p71"/>
          <p:cNvSpPr/>
          <p:nvPr/>
        </p:nvSpPr>
        <p:spPr>
          <a:xfrm>
            <a:off x="525600" y="4851200"/>
            <a:ext cx="30243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1092" name="Google Shape;1092;p71"/>
          <p:cNvSpPr/>
          <p:nvPr/>
        </p:nvSpPr>
        <p:spPr>
          <a:xfrm>
            <a:off x="4552350" y="4609950"/>
            <a:ext cx="4570200" cy="1830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Daptomycin</a:t>
            </a:r>
            <a:endParaRPr sz="1200" b="1">
              <a:solidFill>
                <a:schemeClr val="lt1"/>
              </a:solidFill>
              <a:latin typeface="Open Sans"/>
              <a:ea typeface="Open Sans"/>
              <a:cs typeface="Open Sans"/>
              <a:sym typeface="Open Sans"/>
            </a:endParaRPr>
          </a:p>
        </p:txBody>
      </p:sp>
      <p:sp>
        <p:nvSpPr>
          <p:cNvPr id="1093" name="Google Shape;1093;p71"/>
          <p:cNvSpPr/>
          <p:nvPr/>
        </p:nvSpPr>
        <p:spPr>
          <a:xfrm>
            <a:off x="4911926" y="4104350"/>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
        <p:nvSpPr>
          <p:cNvPr id="1094" name="Google Shape;1094;p71"/>
          <p:cNvSpPr/>
          <p:nvPr/>
        </p:nvSpPr>
        <p:spPr>
          <a:xfrm>
            <a:off x="525600" y="3654175"/>
            <a:ext cx="785700" cy="702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95" name="Google Shape;1095;p71"/>
          <p:cNvSpPr/>
          <p:nvPr/>
        </p:nvSpPr>
        <p:spPr>
          <a:xfrm>
            <a:off x="525600" y="3816200"/>
            <a:ext cx="30243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pic>
        <p:nvPicPr>
          <p:cNvPr id="1096" name="Google Shape;1096;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4900" y="2921207"/>
            <a:ext cx="3774300" cy="1416075"/>
          </a:xfrm>
          <a:prstGeom prst="rect">
            <a:avLst/>
          </a:prstGeom>
          <a:noFill/>
          <a:ln>
            <a:noFill/>
          </a:ln>
        </p:spPr>
      </p:pic>
      <p:cxnSp>
        <p:nvCxnSpPr>
          <p:cNvPr id="1097" name="Google Shape;1097;p71"/>
          <p:cNvCxnSpPr>
            <a:stCxn id="1098" idx="1"/>
          </p:cNvCxnSpPr>
          <p:nvPr/>
        </p:nvCxnSpPr>
        <p:spPr>
          <a:xfrm flipH="1">
            <a:off x="3978450" y="3685981"/>
            <a:ext cx="425100" cy="51300"/>
          </a:xfrm>
          <a:prstGeom prst="curvedConnector3">
            <a:avLst>
              <a:gd name="adj1" fmla="val 50000"/>
            </a:avLst>
          </a:prstGeom>
          <a:noFill/>
          <a:ln w="9525" cap="flat" cmpd="sng">
            <a:solidFill>
              <a:srgbClr val="DF382C"/>
            </a:solidFill>
            <a:prstDash val="solid"/>
            <a:round/>
            <a:headEnd type="none" w="med" len="med"/>
            <a:tailEnd type="triangle" w="med" len="med"/>
          </a:ln>
        </p:spPr>
      </p:cxnSp>
      <p:sp>
        <p:nvSpPr>
          <p:cNvPr id="1099" name="Google Shape;1099;p71"/>
          <p:cNvSpPr txBox="1"/>
          <p:nvPr/>
        </p:nvSpPr>
        <p:spPr>
          <a:xfrm>
            <a:off x="409875" y="269265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098" name="Google Shape;1098;p71"/>
          <p:cNvSpPr txBox="1"/>
          <p:nvPr/>
        </p:nvSpPr>
        <p:spPr>
          <a:xfrm>
            <a:off x="4403550" y="3393481"/>
            <a:ext cx="1385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Upper limit of normal (500)</a:t>
            </a:r>
            <a:endParaRPr sz="1300" b="1">
              <a:solidFill>
                <a:srgbClr val="DF382C"/>
              </a:solidFill>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640975"/>
            <a:ext cx="9038649" cy="1679475"/>
          </a:xfrm>
          <a:prstGeom prst="rect">
            <a:avLst/>
          </a:prstGeom>
          <a:noFill/>
          <a:ln>
            <a:noFill/>
          </a:ln>
        </p:spPr>
      </p:pic>
      <p:sp>
        <p:nvSpPr>
          <p:cNvPr id="1105" name="Google Shape;1105;p72"/>
          <p:cNvSpPr/>
          <p:nvPr/>
        </p:nvSpPr>
        <p:spPr>
          <a:xfrm>
            <a:off x="3137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7</a:t>
            </a:r>
            <a:endParaRPr>
              <a:solidFill>
                <a:srgbClr val="9E9E9E"/>
              </a:solidFill>
              <a:latin typeface="Open Sans"/>
              <a:ea typeface="Open Sans"/>
              <a:cs typeface="Open Sans"/>
              <a:sym typeface="Open Sans"/>
            </a:endParaRPr>
          </a:p>
        </p:txBody>
      </p:sp>
      <p:sp>
        <p:nvSpPr>
          <p:cNvPr id="1106" name="Google Shape;1106;p7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a:t>
            </a:r>
            <a:endParaRPr/>
          </a:p>
        </p:txBody>
      </p:sp>
      <p:sp>
        <p:nvSpPr>
          <p:cNvPr id="1107" name="Google Shape;1107;p72"/>
          <p:cNvSpPr txBox="1">
            <a:spLocks noGrp="1"/>
          </p:cNvSpPr>
          <p:nvPr>
            <p:ph type="body" idx="1"/>
          </p:nvPr>
        </p:nvSpPr>
        <p:spPr>
          <a:xfrm>
            <a:off x="729325" y="1393075"/>
            <a:ext cx="6184200" cy="1139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Switched to </a:t>
            </a:r>
            <a:r>
              <a:rPr lang="en" b="1">
                <a:solidFill>
                  <a:srgbClr val="3B71CA"/>
                </a:solidFill>
              </a:rPr>
              <a:t>daptomycin</a:t>
            </a:r>
            <a:r>
              <a:rPr lang="en"/>
              <a:t>…with </a:t>
            </a:r>
            <a:r>
              <a:rPr lang="en" b="1">
                <a:solidFill>
                  <a:srgbClr val="DF382C"/>
                </a:solidFill>
              </a:rPr>
              <a:t>no improvement</a:t>
            </a:r>
            <a:r>
              <a:rPr lang="en"/>
              <a:t> </a:t>
            </a:r>
            <a:r>
              <a:rPr lang="en">
                <a:solidFill>
                  <a:srgbClr val="9E9E9E"/>
                </a:solidFill>
              </a:rPr>
              <a:t>(perhaps worsened?)</a:t>
            </a:r>
            <a:endParaRPr/>
          </a:p>
        </p:txBody>
      </p:sp>
      <p:sp>
        <p:nvSpPr>
          <p:cNvPr id="1108" name="Google Shape;1108;p72"/>
          <p:cNvSpPr/>
          <p:nvPr/>
        </p:nvSpPr>
        <p:spPr>
          <a:xfrm>
            <a:off x="5256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a:t>
            </a:r>
            <a:endParaRPr>
              <a:solidFill>
                <a:srgbClr val="858585"/>
              </a:solidFill>
              <a:latin typeface="Open Sans"/>
              <a:ea typeface="Open Sans"/>
              <a:cs typeface="Open Sans"/>
              <a:sym typeface="Open Sans"/>
            </a:endParaRPr>
          </a:p>
        </p:txBody>
      </p:sp>
      <p:sp>
        <p:nvSpPr>
          <p:cNvPr id="1109" name="Google Shape;1109;p72"/>
          <p:cNvSpPr/>
          <p:nvPr/>
        </p:nvSpPr>
        <p:spPr>
          <a:xfrm>
            <a:off x="9609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1110" name="Google Shape;1110;p72"/>
          <p:cNvSpPr/>
          <p:nvPr/>
        </p:nvSpPr>
        <p:spPr>
          <a:xfrm>
            <a:off x="13962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3</a:t>
            </a:r>
            <a:endParaRPr b="1">
              <a:solidFill>
                <a:schemeClr val="dk2"/>
              </a:solidFill>
              <a:latin typeface="Open Sans"/>
              <a:ea typeface="Open Sans"/>
              <a:cs typeface="Open Sans"/>
              <a:sym typeface="Open Sans"/>
            </a:endParaRPr>
          </a:p>
        </p:txBody>
      </p:sp>
      <p:sp>
        <p:nvSpPr>
          <p:cNvPr id="1111" name="Google Shape;1111;p72"/>
          <p:cNvSpPr/>
          <p:nvPr/>
        </p:nvSpPr>
        <p:spPr>
          <a:xfrm>
            <a:off x="18315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1112" name="Google Shape;1112;p72"/>
          <p:cNvSpPr/>
          <p:nvPr/>
        </p:nvSpPr>
        <p:spPr>
          <a:xfrm>
            <a:off x="2266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1113" name="Google Shape;1113;p72"/>
          <p:cNvSpPr/>
          <p:nvPr/>
        </p:nvSpPr>
        <p:spPr>
          <a:xfrm>
            <a:off x="2702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6</a:t>
            </a:r>
            <a:endParaRPr b="1">
              <a:solidFill>
                <a:schemeClr val="dk2"/>
              </a:solidFill>
              <a:latin typeface="Open Sans"/>
              <a:ea typeface="Open Sans"/>
              <a:cs typeface="Open Sans"/>
              <a:sym typeface="Open Sans"/>
            </a:endParaRPr>
          </a:p>
        </p:txBody>
      </p:sp>
      <p:sp>
        <p:nvSpPr>
          <p:cNvPr id="1114" name="Google Shape;1114;p72"/>
          <p:cNvSpPr/>
          <p:nvPr/>
        </p:nvSpPr>
        <p:spPr>
          <a:xfrm>
            <a:off x="3572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8</a:t>
            </a:r>
            <a:endParaRPr>
              <a:solidFill>
                <a:srgbClr val="9E9E9E"/>
              </a:solidFill>
              <a:latin typeface="Open Sans"/>
              <a:ea typeface="Open Sans"/>
              <a:cs typeface="Open Sans"/>
              <a:sym typeface="Open Sans"/>
            </a:endParaRPr>
          </a:p>
        </p:txBody>
      </p:sp>
      <p:sp>
        <p:nvSpPr>
          <p:cNvPr id="1115" name="Google Shape;1115;p72"/>
          <p:cNvSpPr/>
          <p:nvPr/>
        </p:nvSpPr>
        <p:spPr>
          <a:xfrm>
            <a:off x="4008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9</a:t>
            </a:r>
            <a:endParaRPr b="1">
              <a:solidFill>
                <a:schemeClr val="dk2"/>
              </a:solidFill>
              <a:latin typeface="Open Sans"/>
              <a:ea typeface="Open Sans"/>
              <a:cs typeface="Open Sans"/>
              <a:sym typeface="Open Sans"/>
            </a:endParaRPr>
          </a:p>
        </p:txBody>
      </p:sp>
      <p:sp>
        <p:nvSpPr>
          <p:cNvPr id="1116" name="Google Shape;1116;p72"/>
          <p:cNvSpPr/>
          <p:nvPr/>
        </p:nvSpPr>
        <p:spPr>
          <a:xfrm>
            <a:off x="44433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1117" name="Google Shape;1117;p72"/>
          <p:cNvSpPr/>
          <p:nvPr/>
        </p:nvSpPr>
        <p:spPr>
          <a:xfrm>
            <a:off x="4878601" y="4357150"/>
            <a:ext cx="435300" cy="183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11</a:t>
            </a:r>
            <a:endParaRPr>
              <a:solidFill>
                <a:srgbClr val="858585"/>
              </a:solidFill>
              <a:latin typeface="Open Sans"/>
              <a:ea typeface="Open Sans"/>
              <a:cs typeface="Open Sans"/>
              <a:sym typeface="Open Sans"/>
            </a:endParaRPr>
          </a:p>
        </p:txBody>
      </p:sp>
      <p:sp>
        <p:nvSpPr>
          <p:cNvPr id="1118" name="Google Shape;1118;p72"/>
          <p:cNvSpPr/>
          <p:nvPr/>
        </p:nvSpPr>
        <p:spPr>
          <a:xfrm>
            <a:off x="53139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12</a:t>
            </a:r>
            <a:endParaRPr b="1">
              <a:solidFill>
                <a:schemeClr val="dk2"/>
              </a:solidFill>
              <a:latin typeface="Open Sans"/>
              <a:ea typeface="Open Sans"/>
              <a:cs typeface="Open Sans"/>
              <a:sym typeface="Open Sans"/>
            </a:endParaRPr>
          </a:p>
        </p:txBody>
      </p:sp>
      <p:sp>
        <p:nvSpPr>
          <p:cNvPr id="1119" name="Google Shape;1119;p72"/>
          <p:cNvSpPr/>
          <p:nvPr/>
        </p:nvSpPr>
        <p:spPr>
          <a:xfrm>
            <a:off x="5749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1120" name="Google Shape;1120;p72"/>
          <p:cNvSpPr/>
          <p:nvPr/>
        </p:nvSpPr>
        <p:spPr>
          <a:xfrm>
            <a:off x="6184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1121" name="Google Shape;1121;p72"/>
          <p:cNvSpPr txBox="1"/>
          <p:nvPr/>
        </p:nvSpPr>
        <p:spPr>
          <a:xfrm>
            <a:off x="5561700" y="3357825"/>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sp>
        <p:nvSpPr>
          <p:cNvPr id="1122" name="Google Shape;1122;p72"/>
          <p:cNvSpPr/>
          <p:nvPr/>
        </p:nvSpPr>
        <p:spPr>
          <a:xfrm>
            <a:off x="66198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15</a:t>
            </a:r>
            <a:endParaRPr b="1">
              <a:solidFill>
                <a:schemeClr val="dk2"/>
              </a:solidFill>
              <a:latin typeface="Open Sans"/>
              <a:ea typeface="Open Sans"/>
              <a:cs typeface="Open Sans"/>
              <a:sym typeface="Open Sans"/>
            </a:endParaRPr>
          </a:p>
        </p:txBody>
      </p:sp>
      <p:sp>
        <p:nvSpPr>
          <p:cNvPr id="1123" name="Google Shape;1123;p72"/>
          <p:cNvSpPr/>
          <p:nvPr/>
        </p:nvSpPr>
        <p:spPr>
          <a:xfrm>
            <a:off x="70551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1124" name="Google Shape;1124;p72"/>
          <p:cNvSpPr/>
          <p:nvPr/>
        </p:nvSpPr>
        <p:spPr>
          <a:xfrm>
            <a:off x="74904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1125" name="Google Shape;1125;p72"/>
          <p:cNvSpPr/>
          <p:nvPr/>
        </p:nvSpPr>
        <p:spPr>
          <a:xfrm>
            <a:off x="79257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18</a:t>
            </a:r>
            <a:endParaRPr b="1">
              <a:solidFill>
                <a:schemeClr val="dk2"/>
              </a:solidFill>
              <a:latin typeface="Open Sans"/>
              <a:ea typeface="Open Sans"/>
              <a:cs typeface="Open Sans"/>
              <a:sym typeface="Open Sans"/>
            </a:endParaRPr>
          </a:p>
        </p:txBody>
      </p:sp>
      <p:sp>
        <p:nvSpPr>
          <p:cNvPr id="1126" name="Google Shape;1126;p72"/>
          <p:cNvSpPr/>
          <p:nvPr/>
        </p:nvSpPr>
        <p:spPr>
          <a:xfrm>
            <a:off x="83610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1127" name="Google Shape;1127;p72"/>
          <p:cNvSpPr/>
          <p:nvPr/>
        </p:nvSpPr>
        <p:spPr>
          <a:xfrm>
            <a:off x="2851550" y="4576843"/>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28" name="Google Shape;1128;p72"/>
          <p:cNvSpPr/>
          <p:nvPr/>
        </p:nvSpPr>
        <p:spPr>
          <a:xfrm>
            <a:off x="2851550" y="4576878"/>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29" name="Google Shape;1129;p72"/>
          <p:cNvSpPr/>
          <p:nvPr/>
        </p:nvSpPr>
        <p:spPr>
          <a:xfrm>
            <a:off x="525600" y="4609950"/>
            <a:ext cx="40269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1130" name="Google Shape;1130;p72"/>
          <p:cNvSpPr/>
          <p:nvPr/>
        </p:nvSpPr>
        <p:spPr>
          <a:xfrm>
            <a:off x="525600" y="4851200"/>
            <a:ext cx="30243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1131" name="Google Shape;1131;p72"/>
          <p:cNvSpPr/>
          <p:nvPr/>
        </p:nvSpPr>
        <p:spPr>
          <a:xfrm>
            <a:off x="4552350" y="4609950"/>
            <a:ext cx="4570200" cy="1830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Daptomycin</a:t>
            </a:r>
            <a:endParaRPr sz="1200" b="1">
              <a:solidFill>
                <a:schemeClr val="lt1"/>
              </a:solidFill>
              <a:latin typeface="Open Sans"/>
              <a:ea typeface="Open Sans"/>
              <a:cs typeface="Open Sans"/>
              <a:sym typeface="Open Sans"/>
            </a:endParaRPr>
          </a:p>
        </p:txBody>
      </p:sp>
      <p:cxnSp>
        <p:nvCxnSpPr>
          <p:cNvPr id="1132" name="Google Shape;1132;p72"/>
          <p:cNvCxnSpPr>
            <a:stCxn id="1121" idx="1"/>
            <a:endCxn id="1133" idx="0"/>
          </p:cNvCxnSpPr>
          <p:nvPr/>
        </p:nvCxnSpPr>
        <p:spPr>
          <a:xfrm flipH="1">
            <a:off x="5129700" y="3550275"/>
            <a:ext cx="432000" cy="554100"/>
          </a:xfrm>
          <a:prstGeom prst="curvedConnector2">
            <a:avLst/>
          </a:prstGeom>
          <a:noFill/>
          <a:ln w="19050" cap="flat" cmpd="sng">
            <a:solidFill>
              <a:schemeClr val="dk2"/>
            </a:solidFill>
            <a:prstDash val="solid"/>
            <a:round/>
            <a:headEnd type="none" w="med" len="med"/>
            <a:tailEnd type="triangle" w="med" len="med"/>
          </a:ln>
        </p:spPr>
      </p:cxnSp>
      <p:sp>
        <p:nvSpPr>
          <p:cNvPr id="1134" name="Google Shape;1134;p72"/>
          <p:cNvSpPr txBox="1"/>
          <p:nvPr/>
        </p:nvSpPr>
        <p:spPr>
          <a:xfrm>
            <a:off x="409875" y="269265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135" name="Google Shape;1135;p72"/>
          <p:cNvSpPr txBox="1"/>
          <p:nvPr/>
        </p:nvSpPr>
        <p:spPr>
          <a:xfrm>
            <a:off x="7598375" y="3496668"/>
            <a:ext cx="1385400" cy="49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C1443C"/>
                </a:solidFill>
                <a:latin typeface="Open Sans"/>
                <a:ea typeface="Open Sans"/>
                <a:cs typeface="Open Sans"/>
                <a:sym typeface="Open Sans"/>
              </a:rPr>
              <a:t>Upper limit of normal</a:t>
            </a:r>
            <a:endParaRPr sz="900">
              <a:solidFill>
                <a:srgbClr val="C1443C"/>
              </a:solidFill>
              <a:latin typeface="Open Sans"/>
              <a:ea typeface="Open Sans"/>
              <a:cs typeface="Open Sans"/>
              <a:sym typeface="Open Sans"/>
            </a:endParaRPr>
          </a:p>
          <a:p>
            <a:pPr marL="0" lvl="0" indent="0" algn="l" rtl="0">
              <a:spcBef>
                <a:spcPts val="0"/>
              </a:spcBef>
              <a:spcAft>
                <a:spcPts val="0"/>
              </a:spcAft>
              <a:buNone/>
            </a:pPr>
            <a:endParaRPr sz="200">
              <a:solidFill>
                <a:srgbClr val="C1443C"/>
              </a:solidFill>
              <a:latin typeface="Open Sans"/>
              <a:ea typeface="Open Sans"/>
              <a:cs typeface="Open Sans"/>
              <a:sym typeface="Open Sans"/>
            </a:endParaRPr>
          </a:p>
          <a:p>
            <a:pPr marL="0" lvl="0" indent="0" algn="l" rtl="0">
              <a:spcBef>
                <a:spcPts val="0"/>
              </a:spcBef>
              <a:spcAft>
                <a:spcPts val="0"/>
              </a:spcAft>
              <a:buNone/>
            </a:pPr>
            <a:r>
              <a:rPr lang="en" sz="900">
                <a:solidFill>
                  <a:schemeClr val="dk2"/>
                </a:solidFill>
                <a:latin typeface="Open Sans"/>
                <a:ea typeface="Open Sans"/>
                <a:cs typeface="Open Sans"/>
                <a:sym typeface="Open Sans"/>
              </a:rPr>
              <a:t>(500)</a:t>
            </a:r>
            <a:endParaRPr sz="900" b="1">
              <a:solidFill>
                <a:srgbClr val="DF382C"/>
              </a:solidFill>
              <a:latin typeface="Open Sans"/>
              <a:ea typeface="Open Sans"/>
              <a:cs typeface="Open Sans"/>
              <a:sym typeface="Open Sans"/>
            </a:endParaRPr>
          </a:p>
        </p:txBody>
      </p:sp>
      <p:sp>
        <p:nvSpPr>
          <p:cNvPr id="1133" name="Google Shape;1133;p72"/>
          <p:cNvSpPr/>
          <p:nvPr/>
        </p:nvSpPr>
        <p:spPr>
          <a:xfrm>
            <a:off x="4911926" y="4104350"/>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
        <p:nvSpPr>
          <p:cNvPr id="1136" name="Google Shape;1136;p72"/>
          <p:cNvSpPr/>
          <p:nvPr/>
        </p:nvSpPr>
        <p:spPr>
          <a:xfrm>
            <a:off x="8509000" y="2640975"/>
            <a:ext cx="2382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640975"/>
            <a:ext cx="9038649" cy="1679475"/>
          </a:xfrm>
          <a:prstGeom prst="rect">
            <a:avLst/>
          </a:prstGeom>
          <a:noFill/>
          <a:ln>
            <a:noFill/>
          </a:ln>
        </p:spPr>
      </p:pic>
      <p:sp>
        <p:nvSpPr>
          <p:cNvPr id="1142" name="Google Shape;1142;p73"/>
          <p:cNvSpPr/>
          <p:nvPr/>
        </p:nvSpPr>
        <p:spPr>
          <a:xfrm>
            <a:off x="3137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7</a:t>
            </a:r>
            <a:endParaRPr>
              <a:solidFill>
                <a:srgbClr val="9E9E9E"/>
              </a:solidFill>
              <a:latin typeface="Open Sans"/>
              <a:ea typeface="Open Sans"/>
              <a:cs typeface="Open Sans"/>
              <a:sym typeface="Open Sans"/>
            </a:endParaRPr>
          </a:p>
        </p:txBody>
      </p:sp>
      <p:sp>
        <p:nvSpPr>
          <p:cNvPr id="1143" name="Google Shape;1143;p7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a:t>
            </a:r>
            <a:endParaRPr/>
          </a:p>
        </p:txBody>
      </p:sp>
      <p:sp>
        <p:nvSpPr>
          <p:cNvPr id="1144" name="Google Shape;1144;p73"/>
          <p:cNvSpPr txBox="1">
            <a:spLocks noGrp="1"/>
          </p:cNvSpPr>
          <p:nvPr>
            <p:ph type="body" idx="1"/>
          </p:nvPr>
        </p:nvSpPr>
        <p:spPr>
          <a:xfrm>
            <a:off x="729325" y="1393075"/>
            <a:ext cx="6184200" cy="113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Switched to </a:t>
            </a:r>
            <a:r>
              <a:rPr lang="en" b="1">
                <a:solidFill>
                  <a:srgbClr val="3B71CA"/>
                </a:solidFill>
              </a:rPr>
              <a:t>daptomycin</a:t>
            </a:r>
            <a:r>
              <a:rPr lang="en"/>
              <a:t>…with </a:t>
            </a:r>
            <a:r>
              <a:rPr lang="en" b="1">
                <a:solidFill>
                  <a:srgbClr val="DF382C"/>
                </a:solidFill>
              </a:rPr>
              <a:t>no improvement</a:t>
            </a:r>
            <a:r>
              <a:rPr lang="en"/>
              <a:t> </a:t>
            </a:r>
            <a:r>
              <a:rPr lang="en">
                <a:solidFill>
                  <a:srgbClr val="9E9E9E"/>
                </a:solidFill>
              </a:rPr>
              <a:t>(perhaps worsened?)</a:t>
            </a:r>
            <a:endParaRPr b="1">
              <a:solidFill>
                <a:srgbClr val="9E9E9E"/>
              </a:solidFill>
            </a:endParaRPr>
          </a:p>
          <a:p>
            <a:pPr marL="457200" lvl="0" indent="-311150" algn="l" rtl="0">
              <a:spcBef>
                <a:spcPts val="1200"/>
              </a:spcBef>
              <a:spcAft>
                <a:spcPts val="0"/>
              </a:spcAft>
              <a:buSzPts val="1300"/>
              <a:buChar char="●"/>
            </a:pPr>
            <a:r>
              <a:rPr lang="en"/>
              <a:t>Still asymptomatic</a:t>
            </a:r>
            <a:endParaRPr/>
          </a:p>
          <a:p>
            <a:pPr marL="457200" lvl="0" indent="-311150" algn="l" rtl="0">
              <a:spcBef>
                <a:spcPts val="0"/>
              </a:spcBef>
              <a:spcAft>
                <a:spcPts val="0"/>
              </a:spcAft>
              <a:buSzPts val="1300"/>
              <a:buChar char="●"/>
            </a:pPr>
            <a:r>
              <a:rPr lang="en"/>
              <a:t>Eosinophils still rising </a:t>
            </a:r>
            <a:endParaRPr/>
          </a:p>
        </p:txBody>
      </p:sp>
      <p:sp>
        <p:nvSpPr>
          <p:cNvPr id="1145" name="Google Shape;1145;p73"/>
          <p:cNvSpPr/>
          <p:nvPr/>
        </p:nvSpPr>
        <p:spPr>
          <a:xfrm>
            <a:off x="5256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a:t>
            </a:r>
            <a:endParaRPr>
              <a:solidFill>
                <a:srgbClr val="858585"/>
              </a:solidFill>
              <a:latin typeface="Open Sans"/>
              <a:ea typeface="Open Sans"/>
              <a:cs typeface="Open Sans"/>
              <a:sym typeface="Open Sans"/>
            </a:endParaRPr>
          </a:p>
        </p:txBody>
      </p:sp>
      <p:sp>
        <p:nvSpPr>
          <p:cNvPr id="1146" name="Google Shape;1146;p73"/>
          <p:cNvSpPr/>
          <p:nvPr/>
        </p:nvSpPr>
        <p:spPr>
          <a:xfrm>
            <a:off x="9609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1147" name="Google Shape;1147;p73"/>
          <p:cNvSpPr/>
          <p:nvPr/>
        </p:nvSpPr>
        <p:spPr>
          <a:xfrm>
            <a:off x="1396200" y="4357150"/>
            <a:ext cx="435300" cy="183000"/>
          </a:xfrm>
          <a:prstGeom prst="rect">
            <a:avLst/>
          </a:prstGeom>
          <a:solidFill>
            <a:srgbClr val="FFE9E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3</a:t>
            </a:r>
            <a:endParaRPr b="1">
              <a:solidFill>
                <a:schemeClr val="dk2"/>
              </a:solidFill>
              <a:latin typeface="Open Sans"/>
              <a:ea typeface="Open Sans"/>
              <a:cs typeface="Open Sans"/>
              <a:sym typeface="Open Sans"/>
            </a:endParaRPr>
          </a:p>
        </p:txBody>
      </p:sp>
      <p:sp>
        <p:nvSpPr>
          <p:cNvPr id="1148" name="Google Shape;1148;p73"/>
          <p:cNvSpPr/>
          <p:nvPr/>
        </p:nvSpPr>
        <p:spPr>
          <a:xfrm>
            <a:off x="18315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1149" name="Google Shape;1149;p73"/>
          <p:cNvSpPr/>
          <p:nvPr/>
        </p:nvSpPr>
        <p:spPr>
          <a:xfrm>
            <a:off x="2266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1150" name="Google Shape;1150;p73"/>
          <p:cNvSpPr/>
          <p:nvPr/>
        </p:nvSpPr>
        <p:spPr>
          <a:xfrm>
            <a:off x="2702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6</a:t>
            </a:r>
            <a:endParaRPr b="1">
              <a:solidFill>
                <a:schemeClr val="dk2"/>
              </a:solidFill>
              <a:latin typeface="Open Sans"/>
              <a:ea typeface="Open Sans"/>
              <a:cs typeface="Open Sans"/>
              <a:sym typeface="Open Sans"/>
            </a:endParaRPr>
          </a:p>
        </p:txBody>
      </p:sp>
      <p:sp>
        <p:nvSpPr>
          <p:cNvPr id="1151" name="Google Shape;1151;p73"/>
          <p:cNvSpPr/>
          <p:nvPr/>
        </p:nvSpPr>
        <p:spPr>
          <a:xfrm>
            <a:off x="35727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8</a:t>
            </a:r>
            <a:endParaRPr>
              <a:solidFill>
                <a:srgbClr val="9E9E9E"/>
              </a:solidFill>
              <a:latin typeface="Open Sans"/>
              <a:ea typeface="Open Sans"/>
              <a:cs typeface="Open Sans"/>
              <a:sym typeface="Open Sans"/>
            </a:endParaRPr>
          </a:p>
        </p:txBody>
      </p:sp>
      <p:sp>
        <p:nvSpPr>
          <p:cNvPr id="1152" name="Google Shape;1152;p73"/>
          <p:cNvSpPr/>
          <p:nvPr/>
        </p:nvSpPr>
        <p:spPr>
          <a:xfrm>
            <a:off x="40080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9</a:t>
            </a:r>
            <a:endParaRPr b="1">
              <a:solidFill>
                <a:schemeClr val="dk2"/>
              </a:solidFill>
              <a:latin typeface="Open Sans"/>
              <a:ea typeface="Open Sans"/>
              <a:cs typeface="Open Sans"/>
              <a:sym typeface="Open Sans"/>
            </a:endParaRPr>
          </a:p>
        </p:txBody>
      </p:sp>
      <p:sp>
        <p:nvSpPr>
          <p:cNvPr id="1153" name="Google Shape;1153;p73"/>
          <p:cNvSpPr/>
          <p:nvPr/>
        </p:nvSpPr>
        <p:spPr>
          <a:xfrm>
            <a:off x="44433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10</a:t>
            </a:r>
            <a:endParaRPr>
              <a:solidFill>
                <a:srgbClr val="9E9E9E"/>
              </a:solidFill>
              <a:latin typeface="Open Sans"/>
              <a:ea typeface="Open Sans"/>
              <a:cs typeface="Open Sans"/>
              <a:sym typeface="Open Sans"/>
            </a:endParaRPr>
          </a:p>
        </p:txBody>
      </p:sp>
      <p:sp>
        <p:nvSpPr>
          <p:cNvPr id="1154" name="Google Shape;1154;p73"/>
          <p:cNvSpPr/>
          <p:nvPr/>
        </p:nvSpPr>
        <p:spPr>
          <a:xfrm>
            <a:off x="4878601" y="4357150"/>
            <a:ext cx="435300" cy="183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11</a:t>
            </a:r>
            <a:endParaRPr>
              <a:solidFill>
                <a:srgbClr val="858585"/>
              </a:solidFill>
              <a:latin typeface="Open Sans"/>
              <a:ea typeface="Open Sans"/>
              <a:cs typeface="Open Sans"/>
              <a:sym typeface="Open Sans"/>
            </a:endParaRPr>
          </a:p>
        </p:txBody>
      </p:sp>
      <p:sp>
        <p:nvSpPr>
          <p:cNvPr id="1155" name="Google Shape;1155;p73"/>
          <p:cNvSpPr/>
          <p:nvPr/>
        </p:nvSpPr>
        <p:spPr>
          <a:xfrm>
            <a:off x="53139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12</a:t>
            </a:r>
            <a:endParaRPr b="1">
              <a:solidFill>
                <a:schemeClr val="dk2"/>
              </a:solidFill>
              <a:latin typeface="Open Sans"/>
              <a:ea typeface="Open Sans"/>
              <a:cs typeface="Open Sans"/>
              <a:sym typeface="Open Sans"/>
            </a:endParaRPr>
          </a:p>
        </p:txBody>
      </p:sp>
      <p:sp>
        <p:nvSpPr>
          <p:cNvPr id="1156" name="Google Shape;1156;p73"/>
          <p:cNvSpPr/>
          <p:nvPr/>
        </p:nvSpPr>
        <p:spPr>
          <a:xfrm>
            <a:off x="57492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13</a:t>
            </a:r>
            <a:endParaRPr>
              <a:solidFill>
                <a:srgbClr val="9E9E9E"/>
              </a:solidFill>
              <a:latin typeface="Open Sans"/>
              <a:ea typeface="Open Sans"/>
              <a:cs typeface="Open Sans"/>
              <a:sym typeface="Open Sans"/>
            </a:endParaRPr>
          </a:p>
        </p:txBody>
      </p:sp>
      <p:sp>
        <p:nvSpPr>
          <p:cNvPr id="1157" name="Google Shape;1157;p73"/>
          <p:cNvSpPr/>
          <p:nvPr/>
        </p:nvSpPr>
        <p:spPr>
          <a:xfrm>
            <a:off x="61845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14</a:t>
            </a:r>
            <a:endParaRPr>
              <a:solidFill>
                <a:srgbClr val="9E9E9E"/>
              </a:solidFill>
              <a:latin typeface="Open Sans"/>
              <a:ea typeface="Open Sans"/>
              <a:cs typeface="Open Sans"/>
              <a:sym typeface="Open Sans"/>
            </a:endParaRPr>
          </a:p>
        </p:txBody>
      </p:sp>
      <p:sp>
        <p:nvSpPr>
          <p:cNvPr id="1158" name="Google Shape;1158;p73"/>
          <p:cNvSpPr txBox="1"/>
          <p:nvPr/>
        </p:nvSpPr>
        <p:spPr>
          <a:xfrm>
            <a:off x="5561700" y="3357825"/>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sp>
        <p:nvSpPr>
          <p:cNvPr id="1159" name="Google Shape;1159;p73"/>
          <p:cNvSpPr/>
          <p:nvPr/>
        </p:nvSpPr>
        <p:spPr>
          <a:xfrm>
            <a:off x="6619801"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15</a:t>
            </a:r>
            <a:endParaRPr b="1">
              <a:solidFill>
                <a:schemeClr val="dk2"/>
              </a:solidFill>
              <a:latin typeface="Open Sans"/>
              <a:ea typeface="Open Sans"/>
              <a:cs typeface="Open Sans"/>
              <a:sym typeface="Open Sans"/>
            </a:endParaRPr>
          </a:p>
        </p:txBody>
      </p:sp>
      <p:sp>
        <p:nvSpPr>
          <p:cNvPr id="1160" name="Google Shape;1160;p73"/>
          <p:cNvSpPr/>
          <p:nvPr/>
        </p:nvSpPr>
        <p:spPr>
          <a:xfrm>
            <a:off x="70551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16</a:t>
            </a:r>
            <a:endParaRPr>
              <a:solidFill>
                <a:srgbClr val="9E9E9E"/>
              </a:solidFill>
              <a:latin typeface="Open Sans"/>
              <a:ea typeface="Open Sans"/>
              <a:cs typeface="Open Sans"/>
              <a:sym typeface="Open Sans"/>
            </a:endParaRPr>
          </a:p>
        </p:txBody>
      </p:sp>
      <p:sp>
        <p:nvSpPr>
          <p:cNvPr id="1161" name="Google Shape;1161;p73"/>
          <p:cNvSpPr/>
          <p:nvPr/>
        </p:nvSpPr>
        <p:spPr>
          <a:xfrm>
            <a:off x="74904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17</a:t>
            </a:r>
            <a:endParaRPr>
              <a:solidFill>
                <a:srgbClr val="9E9E9E"/>
              </a:solidFill>
              <a:latin typeface="Open Sans"/>
              <a:ea typeface="Open Sans"/>
              <a:cs typeface="Open Sans"/>
              <a:sym typeface="Open Sans"/>
            </a:endParaRPr>
          </a:p>
        </p:txBody>
      </p:sp>
      <p:sp>
        <p:nvSpPr>
          <p:cNvPr id="1162" name="Google Shape;1162;p73"/>
          <p:cNvSpPr/>
          <p:nvPr/>
        </p:nvSpPr>
        <p:spPr>
          <a:xfrm>
            <a:off x="7925702"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18</a:t>
            </a:r>
            <a:endParaRPr b="1">
              <a:solidFill>
                <a:schemeClr val="dk2"/>
              </a:solidFill>
              <a:latin typeface="Open Sans"/>
              <a:ea typeface="Open Sans"/>
              <a:cs typeface="Open Sans"/>
              <a:sym typeface="Open Sans"/>
            </a:endParaRPr>
          </a:p>
        </p:txBody>
      </p:sp>
      <p:sp>
        <p:nvSpPr>
          <p:cNvPr id="1163" name="Google Shape;1163;p73"/>
          <p:cNvSpPr/>
          <p:nvPr/>
        </p:nvSpPr>
        <p:spPr>
          <a:xfrm>
            <a:off x="8361002" y="4357150"/>
            <a:ext cx="435300" cy="183000"/>
          </a:xfrm>
          <a:prstGeom prst="rect">
            <a:avLst/>
          </a:prstGeom>
          <a:solidFill>
            <a:srgbClr val="0C62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19</a:t>
            </a:r>
            <a:endParaRPr>
              <a:solidFill>
                <a:schemeClr val="lt1"/>
              </a:solidFill>
              <a:latin typeface="Open Sans"/>
              <a:ea typeface="Open Sans"/>
              <a:cs typeface="Open Sans"/>
              <a:sym typeface="Open Sans"/>
            </a:endParaRPr>
          </a:p>
        </p:txBody>
      </p:sp>
      <p:sp>
        <p:nvSpPr>
          <p:cNvPr id="1164" name="Google Shape;1164;p73"/>
          <p:cNvSpPr txBox="1"/>
          <p:nvPr/>
        </p:nvSpPr>
        <p:spPr>
          <a:xfrm>
            <a:off x="6619800" y="2039850"/>
            <a:ext cx="15111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Open Sans"/>
                <a:ea typeface="Open Sans"/>
                <a:cs typeface="Open Sans"/>
                <a:sym typeface="Open Sans"/>
              </a:rPr>
              <a:t>At discharge:</a:t>
            </a:r>
            <a:endParaRPr sz="1300">
              <a:solidFill>
                <a:schemeClr val="dk2"/>
              </a:solidFill>
              <a:latin typeface="Open Sans"/>
              <a:ea typeface="Open Sans"/>
              <a:cs typeface="Open Sans"/>
              <a:sym typeface="Open Sans"/>
            </a:endParaRPr>
          </a:p>
          <a:p>
            <a:pPr marL="0" lvl="0" indent="0" algn="r" rtl="0">
              <a:spcBef>
                <a:spcPts val="0"/>
              </a:spcBef>
              <a:spcAft>
                <a:spcPts val="0"/>
              </a:spcAft>
              <a:buNone/>
            </a:pPr>
            <a:r>
              <a:rPr lang="en" sz="1300" b="1">
                <a:solidFill>
                  <a:srgbClr val="8E44AD"/>
                </a:solidFill>
                <a:latin typeface="Open Sans"/>
                <a:ea typeface="Open Sans"/>
                <a:cs typeface="Open Sans"/>
                <a:sym typeface="Open Sans"/>
              </a:rPr>
              <a:t>1600</a:t>
            </a:r>
            <a:r>
              <a:rPr lang="en" sz="1300" b="1">
                <a:solidFill>
                  <a:schemeClr val="dk2"/>
                </a:solidFill>
                <a:latin typeface="Open Sans"/>
                <a:ea typeface="Open Sans"/>
                <a:cs typeface="Open Sans"/>
                <a:sym typeface="Open Sans"/>
              </a:rPr>
              <a:t> (8.5%)</a:t>
            </a:r>
            <a:endParaRPr sz="1300" b="1">
              <a:solidFill>
                <a:schemeClr val="dk2"/>
              </a:solidFill>
              <a:latin typeface="Open Sans"/>
              <a:ea typeface="Open Sans"/>
              <a:cs typeface="Open Sans"/>
              <a:sym typeface="Open Sans"/>
            </a:endParaRPr>
          </a:p>
        </p:txBody>
      </p:sp>
      <p:sp>
        <p:nvSpPr>
          <p:cNvPr id="1165" name="Google Shape;1165;p73"/>
          <p:cNvSpPr/>
          <p:nvPr/>
        </p:nvSpPr>
        <p:spPr>
          <a:xfrm>
            <a:off x="2851550" y="4576843"/>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66" name="Google Shape;1166;p73"/>
          <p:cNvSpPr/>
          <p:nvPr/>
        </p:nvSpPr>
        <p:spPr>
          <a:xfrm>
            <a:off x="2851550" y="4576878"/>
            <a:ext cx="11166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67" name="Google Shape;1167;p73"/>
          <p:cNvSpPr/>
          <p:nvPr/>
        </p:nvSpPr>
        <p:spPr>
          <a:xfrm>
            <a:off x="525600" y="4609950"/>
            <a:ext cx="4026900" cy="1830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Vancomycin</a:t>
            </a:r>
            <a:endParaRPr sz="1200" b="1">
              <a:solidFill>
                <a:schemeClr val="lt1"/>
              </a:solidFill>
              <a:latin typeface="Open Sans"/>
              <a:ea typeface="Open Sans"/>
              <a:cs typeface="Open Sans"/>
              <a:sym typeface="Open Sans"/>
            </a:endParaRPr>
          </a:p>
        </p:txBody>
      </p:sp>
      <p:sp>
        <p:nvSpPr>
          <p:cNvPr id="1168" name="Google Shape;1168;p73"/>
          <p:cNvSpPr/>
          <p:nvPr/>
        </p:nvSpPr>
        <p:spPr>
          <a:xfrm>
            <a:off x="525600" y="4851200"/>
            <a:ext cx="30243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Cefepime</a:t>
            </a:r>
            <a:endParaRPr sz="1200">
              <a:solidFill>
                <a:schemeClr val="dk2"/>
              </a:solidFill>
              <a:latin typeface="Open Sans"/>
              <a:ea typeface="Open Sans"/>
              <a:cs typeface="Open Sans"/>
              <a:sym typeface="Open Sans"/>
            </a:endParaRPr>
          </a:p>
        </p:txBody>
      </p:sp>
      <p:sp>
        <p:nvSpPr>
          <p:cNvPr id="1169" name="Google Shape;1169;p73"/>
          <p:cNvSpPr/>
          <p:nvPr/>
        </p:nvSpPr>
        <p:spPr>
          <a:xfrm>
            <a:off x="4552350" y="4609950"/>
            <a:ext cx="4570200" cy="1830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Daptomycin</a:t>
            </a:r>
            <a:endParaRPr sz="1200" b="1">
              <a:solidFill>
                <a:schemeClr val="lt1"/>
              </a:solidFill>
              <a:latin typeface="Open Sans"/>
              <a:ea typeface="Open Sans"/>
              <a:cs typeface="Open Sans"/>
              <a:sym typeface="Open Sans"/>
            </a:endParaRPr>
          </a:p>
        </p:txBody>
      </p:sp>
      <p:cxnSp>
        <p:nvCxnSpPr>
          <p:cNvPr id="1170" name="Google Shape;1170;p73"/>
          <p:cNvCxnSpPr>
            <a:stCxn id="1158" idx="1"/>
            <a:endCxn id="1171" idx="0"/>
          </p:cNvCxnSpPr>
          <p:nvPr/>
        </p:nvCxnSpPr>
        <p:spPr>
          <a:xfrm flipH="1">
            <a:off x="5129700" y="3550275"/>
            <a:ext cx="432000" cy="554100"/>
          </a:xfrm>
          <a:prstGeom prst="curvedConnector2">
            <a:avLst/>
          </a:prstGeom>
          <a:noFill/>
          <a:ln w="19050" cap="flat" cmpd="sng">
            <a:solidFill>
              <a:schemeClr val="dk2"/>
            </a:solidFill>
            <a:prstDash val="solid"/>
            <a:round/>
            <a:headEnd type="none" w="med" len="med"/>
            <a:tailEnd type="triangle" w="med" len="med"/>
          </a:ln>
        </p:spPr>
      </p:cxnSp>
      <p:cxnSp>
        <p:nvCxnSpPr>
          <p:cNvPr id="1172" name="Google Shape;1172;p73"/>
          <p:cNvCxnSpPr>
            <a:stCxn id="1164" idx="3"/>
            <a:endCxn id="1173" idx="0"/>
          </p:cNvCxnSpPr>
          <p:nvPr/>
        </p:nvCxnSpPr>
        <p:spPr>
          <a:xfrm>
            <a:off x="8130900" y="2332350"/>
            <a:ext cx="497100" cy="308700"/>
          </a:xfrm>
          <a:prstGeom prst="curvedConnector2">
            <a:avLst/>
          </a:prstGeom>
          <a:noFill/>
          <a:ln w="19050" cap="flat" cmpd="sng">
            <a:solidFill>
              <a:schemeClr val="dk2"/>
            </a:solidFill>
            <a:prstDash val="solid"/>
            <a:round/>
            <a:headEnd type="none" w="med" len="med"/>
            <a:tailEnd type="triangle" w="med" len="med"/>
          </a:ln>
        </p:spPr>
      </p:cxnSp>
      <p:sp>
        <p:nvSpPr>
          <p:cNvPr id="1174" name="Google Shape;1174;p73"/>
          <p:cNvSpPr txBox="1"/>
          <p:nvPr/>
        </p:nvSpPr>
        <p:spPr>
          <a:xfrm>
            <a:off x="409875" y="269265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175" name="Google Shape;1175;p73"/>
          <p:cNvSpPr txBox="1"/>
          <p:nvPr/>
        </p:nvSpPr>
        <p:spPr>
          <a:xfrm>
            <a:off x="7598375" y="3496668"/>
            <a:ext cx="1385400" cy="49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C1443C"/>
                </a:solidFill>
                <a:latin typeface="Open Sans"/>
                <a:ea typeface="Open Sans"/>
                <a:cs typeface="Open Sans"/>
                <a:sym typeface="Open Sans"/>
              </a:rPr>
              <a:t>Upper limit of normal</a:t>
            </a:r>
            <a:endParaRPr sz="900">
              <a:solidFill>
                <a:srgbClr val="C1443C"/>
              </a:solidFill>
              <a:latin typeface="Open Sans"/>
              <a:ea typeface="Open Sans"/>
              <a:cs typeface="Open Sans"/>
              <a:sym typeface="Open Sans"/>
            </a:endParaRPr>
          </a:p>
          <a:p>
            <a:pPr marL="0" lvl="0" indent="0" algn="l" rtl="0">
              <a:spcBef>
                <a:spcPts val="0"/>
              </a:spcBef>
              <a:spcAft>
                <a:spcPts val="0"/>
              </a:spcAft>
              <a:buNone/>
            </a:pPr>
            <a:endParaRPr sz="200">
              <a:solidFill>
                <a:srgbClr val="C1443C"/>
              </a:solidFill>
              <a:latin typeface="Open Sans"/>
              <a:ea typeface="Open Sans"/>
              <a:cs typeface="Open Sans"/>
              <a:sym typeface="Open Sans"/>
            </a:endParaRPr>
          </a:p>
          <a:p>
            <a:pPr marL="0" lvl="0" indent="0" algn="l" rtl="0">
              <a:spcBef>
                <a:spcPts val="0"/>
              </a:spcBef>
              <a:spcAft>
                <a:spcPts val="0"/>
              </a:spcAft>
              <a:buNone/>
            </a:pPr>
            <a:r>
              <a:rPr lang="en" sz="900">
                <a:solidFill>
                  <a:schemeClr val="dk2"/>
                </a:solidFill>
                <a:latin typeface="Open Sans"/>
                <a:ea typeface="Open Sans"/>
                <a:cs typeface="Open Sans"/>
                <a:sym typeface="Open Sans"/>
              </a:rPr>
              <a:t>(500)</a:t>
            </a:r>
            <a:endParaRPr sz="900" b="1">
              <a:solidFill>
                <a:srgbClr val="DF382C"/>
              </a:solidFill>
              <a:latin typeface="Open Sans"/>
              <a:ea typeface="Open Sans"/>
              <a:cs typeface="Open Sans"/>
              <a:sym typeface="Open Sans"/>
            </a:endParaRPr>
          </a:p>
        </p:txBody>
      </p:sp>
      <p:sp>
        <p:nvSpPr>
          <p:cNvPr id="1171" name="Google Shape;1171;p73"/>
          <p:cNvSpPr/>
          <p:nvPr/>
        </p:nvSpPr>
        <p:spPr>
          <a:xfrm>
            <a:off x="4911926" y="4104350"/>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
        <p:nvSpPr>
          <p:cNvPr id="1173" name="Google Shape;1173;p73"/>
          <p:cNvSpPr/>
          <p:nvPr/>
        </p:nvSpPr>
        <p:spPr>
          <a:xfrm>
            <a:off x="8509000" y="2640975"/>
            <a:ext cx="2382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
        <p:nvSpPr>
          <p:cNvPr id="1176" name="Google Shape;1176;p73"/>
          <p:cNvSpPr/>
          <p:nvPr/>
        </p:nvSpPr>
        <p:spPr>
          <a:xfrm>
            <a:off x="729325" y="1393075"/>
            <a:ext cx="5771400" cy="384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Google Shape;1181;p74"/>
          <p:cNvPicPr preferRelativeResize="0"/>
          <p:nvPr/>
        </p:nvPicPr>
        <p:blipFill>
          <a:blip r:embed="rId3">
            <a:alphaModFix/>
          </a:blip>
          <a:stretch>
            <a:fillRect/>
          </a:stretch>
        </p:blipFill>
        <p:spPr>
          <a:xfrm>
            <a:off x="46050" y="1313533"/>
            <a:ext cx="8151969" cy="3767717"/>
          </a:xfrm>
          <a:prstGeom prst="rect">
            <a:avLst/>
          </a:prstGeom>
          <a:noFill/>
          <a:ln>
            <a:noFill/>
          </a:ln>
        </p:spPr>
      </p:pic>
      <p:sp>
        <p:nvSpPr>
          <p:cNvPr id="1182" name="Google Shape;1182;p7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Full differential (w/o neutrophils)</a:t>
            </a:r>
            <a:endParaRPr/>
          </a:p>
        </p:txBody>
      </p:sp>
      <p:sp>
        <p:nvSpPr>
          <p:cNvPr id="1183" name="Google Shape;1183;p74"/>
          <p:cNvSpPr/>
          <p:nvPr/>
        </p:nvSpPr>
        <p:spPr>
          <a:xfrm>
            <a:off x="6680175" y="1560575"/>
            <a:ext cx="1863000" cy="305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84" name="Google Shape;1184;p74"/>
          <p:cNvSpPr/>
          <p:nvPr/>
        </p:nvSpPr>
        <p:spPr>
          <a:xfrm>
            <a:off x="6791421" y="4154000"/>
            <a:ext cx="6528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54B4D3"/>
                </a:solidFill>
                <a:latin typeface="Open Sans"/>
                <a:ea typeface="Open Sans"/>
                <a:cs typeface="Open Sans"/>
                <a:sym typeface="Open Sans"/>
              </a:rPr>
              <a:t>Baso</a:t>
            </a:r>
            <a:endParaRPr b="1">
              <a:solidFill>
                <a:srgbClr val="54B4D3"/>
              </a:solidFill>
              <a:latin typeface="Open Sans"/>
              <a:ea typeface="Open Sans"/>
              <a:cs typeface="Open Sans"/>
              <a:sym typeface="Open Sans"/>
            </a:endParaRPr>
          </a:p>
        </p:txBody>
      </p:sp>
      <p:sp>
        <p:nvSpPr>
          <p:cNvPr id="1185" name="Google Shape;1185;p74"/>
          <p:cNvSpPr/>
          <p:nvPr/>
        </p:nvSpPr>
        <p:spPr>
          <a:xfrm>
            <a:off x="6791421" y="3642700"/>
            <a:ext cx="6528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6B3FA0"/>
                </a:solidFill>
                <a:latin typeface="Open Sans"/>
                <a:ea typeface="Open Sans"/>
                <a:cs typeface="Open Sans"/>
                <a:sym typeface="Open Sans"/>
              </a:rPr>
              <a:t>Eos</a:t>
            </a:r>
            <a:endParaRPr b="1">
              <a:solidFill>
                <a:srgbClr val="6B3FA0"/>
              </a:solidFill>
              <a:latin typeface="Open Sans"/>
              <a:ea typeface="Open Sans"/>
              <a:cs typeface="Open Sans"/>
              <a:sym typeface="Open Sans"/>
            </a:endParaRPr>
          </a:p>
        </p:txBody>
      </p:sp>
      <p:cxnSp>
        <p:nvCxnSpPr>
          <p:cNvPr id="1186" name="Google Shape;1186;p74"/>
          <p:cNvCxnSpPr>
            <a:stCxn id="1185" idx="1"/>
          </p:cNvCxnSpPr>
          <p:nvPr/>
        </p:nvCxnSpPr>
        <p:spPr>
          <a:xfrm rot="10800000">
            <a:off x="5876121" y="3766000"/>
            <a:ext cx="915300" cy="83700"/>
          </a:xfrm>
          <a:prstGeom prst="straightConnector1">
            <a:avLst/>
          </a:prstGeom>
          <a:noFill/>
          <a:ln w="28575" cap="flat" cmpd="sng">
            <a:solidFill>
              <a:srgbClr val="8E44AD"/>
            </a:solidFill>
            <a:prstDash val="solid"/>
            <a:round/>
            <a:headEnd type="none" w="med" len="med"/>
            <a:tailEnd type="stealth" w="med" len="med"/>
          </a:ln>
        </p:spPr>
      </p:cxnSp>
      <p:cxnSp>
        <p:nvCxnSpPr>
          <p:cNvPr id="1187" name="Google Shape;1187;p74"/>
          <p:cNvCxnSpPr>
            <a:stCxn id="1184" idx="1"/>
          </p:cNvCxnSpPr>
          <p:nvPr/>
        </p:nvCxnSpPr>
        <p:spPr>
          <a:xfrm rot="10800000">
            <a:off x="6282021" y="4331300"/>
            <a:ext cx="509400" cy="29700"/>
          </a:xfrm>
          <a:prstGeom prst="straightConnector1">
            <a:avLst/>
          </a:prstGeom>
          <a:noFill/>
          <a:ln w="28575" cap="flat" cmpd="sng">
            <a:solidFill>
              <a:srgbClr val="54B4D3"/>
            </a:solidFill>
            <a:prstDash val="solid"/>
            <a:round/>
            <a:headEnd type="none" w="med" len="med"/>
            <a:tailEnd type="stealth"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75"/>
          <p:cNvPicPr preferRelativeResize="0"/>
          <p:nvPr/>
        </p:nvPicPr>
        <p:blipFill>
          <a:blip r:embed="rId3">
            <a:alphaModFix/>
          </a:blip>
          <a:stretch>
            <a:fillRect/>
          </a:stretch>
        </p:blipFill>
        <p:spPr>
          <a:xfrm>
            <a:off x="46050" y="1313533"/>
            <a:ext cx="8151969" cy="3767717"/>
          </a:xfrm>
          <a:prstGeom prst="rect">
            <a:avLst/>
          </a:prstGeom>
          <a:noFill/>
          <a:ln>
            <a:noFill/>
          </a:ln>
        </p:spPr>
      </p:pic>
      <p:pic>
        <p:nvPicPr>
          <p:cNvPr id="1193" name="Google Shape;1193;p75"/>
          <p:cNvPicPr preferRelativeResize="0"/>
          <p:nvPr/>
        </p:nvPicPr>
        <p:blipFill>
          <a:blip r:embed="rId4">
            <a:alphaModFix/>
          </a:blip>
          <a:stretch>
            <a:fillRect/>
          </a:stretch>
        </p:blipFill>
        <p:spPr>
          <a:xfrm>
            <a:off x="57489" y="1306375"/>
            <a:ext cx="8143406" cy="3767717"/>
          </a:xfrm>
          <a:prstGeom prst="rect">
            <a:avLst/>
          </a:prstGeom>
          <a:noFill/>
          <a:ln>
            <a:noFill/>
          </a:ln>
        </p:spPr>
      </p:pic>
      <p:sp>
        <p:nvSpPr>
          <p:cNvPr id="1194" name="Google Shape;1194;p7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Full differential (w/o neutrophils)</a:t>
            </a:r>
            <a:endParaRPr/>
          </a:p>
        </p:txBody>
      </p:sp>
      <p:sp>
        <p:nvSpPr>
          <p:cNvPr id="1195" name="Google Shape;1195;p75"/>
          <p:cNvSpPr/>
          <p:nvPr/>
        </p:nvSpPr>
        <p:spPr>
          <a:xfrm>
            <a:off x="6680175" y="1560575"/>
            <a:ext cx="1863000" cy="305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96" name="Google Shape;1196;p75"/>
          <p:cNvSpPr/>
          <p:nvPr/>
        </p:nvSpPr>
        <p:spPr>
          <a:xfrm>
            <a:off x="6791421" y="4154000"/>
            <a:ext cx="6528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54B4D3"/>
                </a:solidFill>
                <a:latin typeface="Open Sans"/>
                <a:ea typeface="Open Sans"/>
                <a:cs typeface="Open Sans"/>
                <a:sym typeface="Open Sans"/>
              </a:rPr>
              <a:t>Baso</a:t>
            </a:r>
            <a:endParaRPr b="1">
              <a:solidFill>
                <a:srgbClr val="54B4D3"/>
              </a:solidFill>
              <a:latin typeface="Open Sans"/>
              <a:ea typeface="Open Sans"/>
              <a:cs typeface="Open Sans"/>
              <a:sym typeface="Open Sans"/>
            </a:endParaRPr>
          </a:p>
        </p:txBody>
      </p:sp>
      <p:sp>
        <p:nvSpPr>
          <p:cNvPr id="1197" name="Google Shape;1197;p75"/>
          <p:cNvSpPr/>
          <p:nvPr/>
        </p:nvSpPr>
        <p:spPr>
          <a:xfrm>
            <a:off x="6791421" y="3642700"/>
            <a:ext cx="6528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6B3FA0"/>
                </a:solidFill>
                <a:latin typeface="Open Sans"/>
                <a:ea typeface="Open Sans"/>
                <a:cs typeface="Open Sans"/>
                <a:sym typeface="Open Sans"/>
              </a:rPr>
              <a:t>Eos</a:t>
            </a:r>
            <a:endParaRPr b="1">
              <a:solidFill>
                <a:srgbClr val="6B3FA0"/>
              </a:solidFill>
              <a:latin typeface="Open Sans"/>
              <a:ea typeface="Open Sans"/>
              <a:cs typeface="Open Sans"/>
              <a:sym typeface="Open Sans"/>
            </a:endParaRPr>
          </a:p>
        </p:txBody>
      </p:sp>
      <p:sp>
        <p:nvSpPr>
          <p:cNvPr id="1198" name="Google Shape;1198;p75"/>
          <p:cNvSpPr/>
          <p:nvPr/>
        </p:nvSpPr>
        <p:spPr>
          <a:xfrm>
            <a:off x="6791421" y="2847888"/>
            <a:ext cx="10329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1F7A6C"/>
                </a:solidFill>
                <a:latin typeface="Open Sans"/>
                <a:ea typeface="Open Sans"/>
                <a:cs typeface="Open Sans"/>
                <a:sym typeface="Open Sans"/>
              </a:rPr>
              <a:t>Lymph</a:t>
            </a:r>
            <a:endParaRPr b="1">
              <a:solidFill>
                <a:srgbClr val="1F7A6C"/>
              </a:solidFill>
              <a:latin typeface="Open Sans"/>
              <a:ea typeface="Open Sans"/>
              <a:cs typeface="Open Sans"/>
              <a:sym typeface="Open Sans"/>
            </a:endParaRPr>
          </a:p>
        </p:txBody>
      </p:sp>
      <p:sp>
        <p:nvSpPr>
          <p:cNvPr id="1199" name="Google Shape;1199;p75"/>
          <p:cNvSpPr/>
          <p:nvPr/>
        </p:nvSpPr>
        <p:spPr>
          <a:xfrm>
            <a:off x="6791421" y="2075650"/>
            <a:ext cx="10329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896110"/>
                </a:solidFill>
                <a:latin typeface="Open Sans"/>
                <a:ea typeface="Open Sans"/>
                <a:cs typeface="Open Sans"/>
                <a:sym typeface="Open Sans"/>
              </a:rPr>
              <a:t>Mono</a:t>
            </a:r>
            <a:endParaRPr b="1">
              <a:solidFill>
                <a:srgbClr val="896110"/>
              </a:solidFill>
              <a:latin typeface="Open Sans"/>
              <a:ea typeface="Open Sans"/>
              <a:cs typeface="Open Sans"/>
              <a:sym typeface="Open Sans"/>
            </a:endParaRPr>
          </a:p>
        </p:txBody>
      </p:sp>
      <p:cxnSp>
        <p:nvCxnSpPr>
          <p:cNvPr id="1200" name="Google Shape;1200;p75"/>
          <p:cNvCxnSpPr>
            <a:stCxn id="1199" idx="1"/>
          </p:cNvCxnSpPr>
          <p:nvPr/>
        </p:nvCxnSpPr>
        <p:spPr>
          <a:xfrm flipH="1">
            <a:off x="5708721" y="2282650"/>
            <a:ext cx="1082700" cy="639300"/>
          </a:xfrm>
          <a:prstGeom prst="straightConnector1">
            <a:avLst/>
          </a:prstGeom>
          <a:noFill/>
          <a:ln w="28575" cap="flat" cmpd="sng">
            <a:solidFill>
              <a:srgbClr val="896110"/>
            </a:solidFill>
            <a:prstDash val="solid"/>
            <a:round/>
            <a:headEnd type="none" w="med" len="med"/>
            <a:tailEnd type="stealth" w="med" len="med"/>
          </a:ln>
        </p:spPr>
      </p:cxnSp>
      <p:cxnSp>
        <p:nvCxnSpPr>
          <p:cNvPr id="1201" name="Google Shape;1201;p75"/>
          <p:cNvCxnSpPr>
            <a:stCxn id="1198" idx="1"/>
          </p:cNvCxnSpPr>
          <p:nvPr/>
        </p:nvCxnSpPr>
        <p:spPr>
          <a:xfrm flipH="1">
            <a:off x="5748621" y="3054888"/>
            <a:ext cx="1042800" cy="313200"/>
          </a:xfrm>
          <a:prstGeom prst="straightConnector1">
            <a:avLst/>
          </a:prstGeom>
          <a:noFill/>
          <a:ln w="28575" cap="flat" cmpd="sng">
            <a:solidFill>
              <a:srgbClr val="1F7A6C"/>
            </a:solidFill>
            <a:prstDash val="solid"/>
            <a:round/>
            <a:headEnd type="none" w="med" len="med"/>
            <a:tailEnd type="stealth" w="med" len="med"/>
          </a:ln>
        </p:spPr>
      </p:cxnSp>
      <p:cxnSp>
        <p:nvCxnSpPr>
          <p:cNvPr id="1202" name="Google Shape;1202;p75"/>
          <p:cNvCxnSpPr>
            <a:stCxn id="1197" idx="1"/>
          </p:cNvCxnSpPr>
          <p:nvPr/>
        </p:nvCxnSpPr>
        <p:spPr>
          <a:xfrm rot="10800000">
            <a:off x="5876121" y="3766000"/>
            <a:ext cx="915300" cy="83700"/>
          </a:xfrm>
          <a:prstGeom prst="straightConnector1">
            <a:avLst/>
          </a:prstGeom>
          <a:noFill/>
          <a:ln w="28575" cap="flat" cmpd="sng">
            <a:solidFill>
              <a:srgbClr val="8E44AD"/>
            </a:solidFill>
            <a:prstDash val="solid"/>
            <a:round/>
            <a:headEnd type="none" w="med" len="med"/>
            <a:tailEnd type="stealth" w="med" len="med"/>
          </a:ln>
        </p:spPr>
      </p:cxnSp>
      <p:cxnSp>
        <p:nvCxnSpPr>
          <p:cNvPr id="1203" name="Google Shape;1203;p75"/>
          <p:cNvCxnSpPr>
            <a:stCxn id="1196" idx="1"/>
          </p:cNvCxnSpPr>
          <p:nvPr/>
        </p:nvCxnSpPr>
        <p:spPr>
          <a:xfrm rot="10800000">
            <a:off x="6282021" y="4331300"/>
            <a:ext cx="509400" cy="29700"/>
          </a:xfrm>
          <a:prstGeom prst="straightConnector1">
            <a:avLst/>
          </a:prstGeom>
          <a:noFill/>
          <a:ln w="28575" cap="flat" cmpd="sng">
            <a:solidFill>
              <a:srgbClr val="54B4D3"/>
            </a:solidFill>
            <a:prstDash val="solid"/>
            <a:round/>
            <a:headEnd type="none" w="med" len="med"/>
            <a:tailEnd type="stealth" w="med" len="med"/>
          </a:ln>
        </p:spPr>
      </p:cxnSp>
      <p:sp>
        <p:nvSpPr>
          <p:cNvPr id="1204" name="Google Shape;1204;p75"/>
          <p:cNvSpPr txBox="1"/>
          <p:nvPr/>
        </p:nvSpPr>
        <p:spPr>
          <a:xfrm>
            <a:off x="4050300" y="46892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1205" name="Google Shape;1205;p75"/>
          <p:cNvCxnSpPr>
            <a:stCxn id="1204" idx="1"/>
            <a:endCxn id="1206" idx="2"/>
          </p:cNvCxnSpPr>
          <p:nvPr/>
        </p:nvCxnSpPr>
        <p:spPr>
          <a:xfrm rot="10800000">
            <a:off x="3832800" y="4617950"/>
            <a:ext cx="217500" cy="263700"/>
          </a:xfrm>
          <a:prstGeom prst="curvedConnector2">
            <a:avLst/>
          </a:prstGeom>
          <a:noFill/>
          <a:ln w="19050" cap="flat" cmpd="sng">
            <a:solidFill>
              <a:schemeClr val="dk2"/>
            </a:solidFill>
            <a:prstDash val="solid"/>
            <a:round/>
            <a:headEnd type="none" w="med" len="med"/>
            <a:tailEnd type="triangle" w="med" len="med"/>
          </a:ln>
        </p:spPr>
      </p:cxnSp>
      <p:sp>
        <p:nvSpPr>
          <p:cNvPr id="1206" name="Google Shape;1206;p75"/>
          <p:cNvSpPr/>
          <p:nvPr/>
        </p:nvSpPr>
        <p:spPr>
          <a:xfrm>
            <a:off x="3615001" y="4434875"/>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1" name="Google Shape;1211;p76"/>
          <p:cNvPicPr preferRelativeResize="0"/>
          <p:nvPr/>
        </p:nvPicPr>
        <p:blipFill>
          <a:blip r:embed="rId3">
            <a:alphaModFix/>
          </a:blip>
          <a:stretch>
            <a:fillRect/>
          </a:stretch>
        </p:blipFill>
        <p:spPr>
          <a:xfrm>
            <a:off x="46050" y="1313533"/>
            <a:ext cx="8151969" cy="3767717"/>
          </a:xfrm>
          <a:prstGeom prst="rect">
            <a:avLst/>
          </a:prstGeom>
          <a:noFill/>
          <a:ln>
            <a:noFill/>
          </a:ln>
        </p:spPr>
      </p:pic>
      <p:pic>
        <p:nvPicPr>
          <p:cNvPr id="1212" name="Google Shape;1212;p76"/>
          <p:cNvPicPr preferRelativeResize="0"/>
          <p:nvPr/>
        </p:nvPicPr>
        <p:blipFill>
          <a:blip r:embed="rId4">
            <a:alphaModFix/>
          </a:blip>
          <a:stretch>
            <a:fillRect/>
          </a:stretch>
        </p:blipFill>
        <p:spPr>
          <a:xfrm>
            <a:off x="57489" y="1306375"/>
            <a:ext cx="8143406" cy="3767717"/>
          </a:xfrm>
          <a:prstGeom prst="rect">
            <a:avLst/>
          </a:prstGeom>
          <a:noFill/>
          <a:ln>
            <a:noFill/>
          </a:ln>
        </p:spPr>
      </p:pic>
      <p:sp>
        <p:nvSpPr>
          <p:cNvPr id="1213" name="Google Shape;1213;p7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Full differential (w/o neutrophils)</a:t>
            </a:r>
            <a:endParaRPr/>
          </a:p>
        </p:txBody>
      </p:sp>
      <p:sp>
        <p:nvSpPr>
          <p:cNvPr id="1214" name="Google Shape;1214;p76"/>
          <p:cNvSpPr/>
          <p:nvPr/>
        </p:nvSpPr>
        <p:spPr>
          <a:xfrm>
            <a:off x="6680175" y="1560575"/>
            <a:ext cx="1863000" cy="3057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15" name="Google Shape;1215;p76"/>
          <p:cNvSpPr/>
          <p:nvPr/>
        </p:nvSpPr>
        <p:spPr>
          <a:xfrm>
            <a:off x="6791421" y="4154000"/>
            <a:ext cx="6528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54B4D3"/>
                </a:solidFill>
                <a:latin typeface="Open Sans"/>
                <a:ea typeface="Open Sans"/>
                <a:cs typeface="Open Sans"/>
                <a:sym typeface="Open Sans"/>
              </a:rPr>
              <a:t>Baso</a:t>
            </a:r>
            <a:endParaRPr b="1">
              <a:solidFill>
                <a:srgbClr val="54B4D3"/>
              </a:solidFill>
              <a:latin typeface="Open Sans"/>
              <a:ea typeface="Open Sans"/>
              <a:cs typeface="Open Sans"/>
              <a:sym typeface="Open Sans"/>
            </a:endParaRPr>
          </a:p>
        </p:txBody>
      </p:sp>
      <p:sp>
        <p:nvSpPr>
          <p:cNvPr id="1216" name="Google Shape;1216;p76"/>
          <p:cNvSpPr/>
          <p:nvPr/>
        </p:nvSpPr>
        <p:spPr>
          <a:xfrm>
            <a:off x="6791421" y="3642700"/>
            <a:ext cx="6528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6B3FA0"/>
                </a:solidFill>
                <a:latin typeface="Open Sans"/>
                <a:ea typeface="Open Sans"/>
                <a:cs typeface="Open Sans"/>
                <a:sym typeface="Open Sans"/>
              </a:rPr>
              <a:t>Eos</a:t>
            </a:r>
            <a:endParaRPr b="1">
              <a:solidFill>
                <a:srgbClr val="6B3FA0"/>
              </a:solidFill>
              <a:latin typeface="Open Sans"/>
              <a:ea typeface="Open Sans"/>
              <a:cs typeface="Open Sans"/>
              <a:sym typeface="Open Sans"/>
            </a:endParaRPr>
          </a:p>
        </p:txBody>
      </p:sp>
      <p:sp>
        <p:nvSpPr>
          <p:cNvPr id="1217" name="Google Shape;1217;p76"/>
          <p:cNvSpPr/>
          <p:nvPr/>
        </p:nvSpPr>
        <p:spPr>
          <a:xfrm>
            <a:off x="6791421" y="2847888"/>
            <a:ext cx="10329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1F7A6C"/>
                </a:solidFill>
                <a:latin typeface="Open Sans"/>
                <a:ea typeface="Open Sans"/>
                <a:cs typeface="Open Sans"/>
                <a:sym typeface="Open Sans"/>
              </a:rPr>
              <a:t>Lymph</a:t>
            </a:r>
            <a:endParaRPr b="1">
              <a:solidFill>
                <a:srgbClr val="1F7A6C"/>
              </a:solidFill>
              <a:latin typeface="Open Sans"/>
              <a:ea typeface="Open Sans"/>
              <a:cs typeface="Open Sans"/>
              <a:sym typeface="Open Sans"/>
            </a:endParaRPr>
          </a:p>
        </p:txBody>
      </p:sp>
      <p:sp>
        <p:nvSpPr>
          <p:cNvPr id="1218" name="Google Shape;1218;p76"/>
          <p:cNvSpPr/>
          <p:nvPr/>
        </p:nvSpPr>
        <p:spPr>
          <a:xfrm>
            <a:off x="6791421" y="2075650"/>
            <a:ext cx="1032900" cy="41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896110"/>
                </a:solidFill>
                <a:latin typeface="Open Sans"/>
                <a:ea typeface="Open Sans"/>
                <a:cs typeface="Open Sans"/>
                <a:sym typeface="Open Sans"/>
              </a:rPr>
              <a:t>Mono</a:t>
            </a:r>
            <a:endParaRPr b="1">
              <a:solidFill>
                <a:srgbClr val="896110"/>
              </a:solidFill>
              <a:latin typeface="Open Sans"/>
              <a:ea typeface="Open Sans"/>
              <a:cs typeface="Open Sans"/>
              <a:sym typeface="Open Sans"/>
            </a:endParaRPr>
          </a:p>
        </p:txBody>
      </p:sp>
      <p:cxnSp>
        <p:nvCxnSpPr>
          <p:cNvPr id="1219" name="Google Shape;1219;p76"/>
          <p:cNvCxnSpPr>
            <a:stCxn id="1218" idx="1"/>
          </p:cNvCxnSpPr>
          <p:nvPr/>
        </p:nvCxnSpPr>
        <p:spPr>
          <a:xfrm flipH="1">
            <a:off x="5708721" y="2282650"/>
            <a:ext cx="1082700" cy="639300"/>
          </a:xfrm>
          <a:prstGeom prst="straightConnector1">
            <a:avLst/>
          </a:prstGeom>
          <a:noFill/>
          <a:ln w="28575" cap="flat" cmpd="sng">
            <a:solidFill>
              <a:srgbClr val="896110"/>
            </a:solidFill>
            <a:prstDash val="solid"/>
            <a:round/>
            <a:headEnd type="none" w="med" len="med"/>
            <a:tailEnd type="stealth" w="med" len="med"/>
          </a:ln>
        </p:spPr>
      </p:cxnSp>
      <p:cxnSp>
        <p:nvCxnSpPr>
          <p:cNvPr id="1220" name="Google Shape;1220;p76"/>
          <p:cNvCxnSpPr>
            <a:stCxn id="1217" idx="1"/>
          </p:cNvCxnSpPr>
          <p:nvPr/>
        </p:nvCxnSpPr>
        <p:spPr>
          <a:xfrm flipH="1">
            <a:off x="5748621" y="3054888"/>
            <a:ext cx="1042800" cy="313200"/>
          </a:xfrm>
          <a:prstGeom prst="straightConnector1">
            <a:avLst/>
          </a:prstGeom>
          <a:noFill/>
          <a:ln w="28575" cap="flat" cmpd="sng">
            <a:solidFill>
              <a:srgbClr val="1F7A6C"/>
            </a:solidFill>
            <a:prstDash val="solid"/>
            <a:round/>
            <a:headEnd type="none" w="med" len="med"/>
            <a:tailEnd type="stealth" w="med" len="med"/>
          </a:ln>
        </p:spPr>
      </p:cxnSp>
      <p:cxnSp>
        <p:nvCxnSpPr>
          <p:cNvPr id="1221" name="Google Shape;1221;p76"/>
          <p:cNvCxnSpPr>
            <a:stCxn id="1216" idx="1"/>
          </p:cNvCxnSpPr>
          <p:nvPr/>
        </p:nvCxnSpPr>
        <p:spPr>
          <a:xfrm rot="10800000">
            <a:off x="5876121" y="3766000"/>
            <a:ext cx="915300" cy="83700"/>
          </a:xfrm>
          <a:prstGeom prst="straightConnector1">
            <a:avLst/>
          </a:prstGeom>
          <a:noFill/>
          <a:ln w="28575" cap="flat" cmpd="sng">
            <a:solidFill>
              <a:srgbClr val="8E44AD"/>
            </a:solidFill>
            <a:prstDash val="solid"/>
            <a:round/>
            <a:headEnd type="none" w="med" len="med"/>
            <a:tailEnd type="stealth" w="med" len="med"/>
          </a:ln>
        </p:spPr>
      </p:cxnSp>
      <p:cxnSp>
        <p:nvCxnSpPr>
          <p:cNvPr id="1222" name="Google Shape;1222;p76"/>
          <p:cNvCxnSpPr>
            <a:stCxn id="1215" idx="1"/>
          </p:cNvCxnSpPr>
          <p:nvPr/>
        </p:nvCxnSpPr>
        <p:spPr>
          <a:xfrm rot="10800000">
            <a:off x="6282021" y="4331300"/>
            <a:ext cx="509400" cy="29700"/>
          </a:xfrm>
          <a:prstGeom prst="straightConnector1">
            <a:avLst/>
          </a:prstGeom>
          <a:noFill/>
          <a:ln w="28575" cap="flat" cmpd="sng">
            <a:solidFill>
              <a:srgbClr val="54B4D3"/>
            </a:solidFill>
            <a:prstDash val="solid"/>
            <a:round/>
            <a:headEnd type="none" w="med" len="med"/>
            <a:tailEnd type="stealth" w="med" len="med"/>
          </a:ln>
        </p:spPr>
      </p:cxnSp>
      <p:sp>
        <p:nvSpPr>
          <p:cNvPr id="1223" name="Google Shape;1223;p76"/>
          <p:cNvSpPr txBox="1"/>
          <p:nvPr/>
        </p:nvSpPr>
        <p:spPr>
          <a:xfrm>
            <a:off x="4050300" y="4689200"/>
            <a:ext cx="810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SAVR</a:t>
            </a:r>
            <a:endParaRPr sz="1300" b="1">
              <a:solidFill>
                <a:schemeClr val="dk2"/>
              </a:solidFill>
              <a:latin typeface="Open Sans"/>
              <a:ea typeface="Open Sans"/>
              <a:cs typeface="Open Sans"/>
              <a:sym typeface="Open Sans"/>
            </a:endParaRPr>
          </a:p>
        </p:txBody>
      </p:sp>
      <p:cxnSp>
        <p:nvCxnSpPr>
          <p:cNvPr id="1224" name="Google Shape;1224;p76"/>
          <p:cNvCxnSpPr>
            <a:stCxn id="1223" idx="1"/>
            <a:endCxn id="1225" idx="2"/>
          </p:cNvCxnSpPr>
          <p:nvPr/>
        </p:nvCxnSpPr>
        <p:spPr>
          <a:xfrm rot="10800000">
            <a:off x="3832800" y="4617950"/>
            <a:ext cx="217500" cy="263700"/>
          </a:xfrm>
          <a:prstGeom prst="curvedConnector2">
            <a:avLst/>
          </a:prstGeom>
          <a:noFill/>
          <a:ln w="19050" cap="flat" cmpd="sng">
            <a:solidFill>
              <a:schemeClr val="dk2"/>
            </a:solidFill>
            <a:prstDash val="solid"/>
            <a:round/>
            <a:headEnd type="none" w="med" len="med"/>
            <a:tailEnd type="triangle" w="med" len="med"/>
          </a:ln>
        </p:spPr>
      </p:cxnSp>
      <p:sp>
        <p:nvSpPr>
          <p:cNvPr id="1225" name="Google Shape;1225;p76"/>
          <p:cNvSpPr/>
          <p:nvPr/>
        </p:nvSpPr>
        <p:spPr>
          <a:xfrm>
            <a:off x="3615001" y="4434875"/>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
        <p:nvSpPr>
          <p:cNvPr id="1226" name="Google Shape;1226;p76"/>
          <p:cNvSpPr/>
          <p:nvPr/>
        </p:nvSpPr>
        <p:spPr>
          <a:xfrm>
            <a:off x="6712050" y="863750"/>
            <a:ext cx="2245200" cy="1145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04247"/>
                </a:solidFill>
                <a:latin typeface="Open Sans"/>
                <a:ea typeface="Open Sans"/>
                <a:cs typeface="Open Sans"/>
                <a:sym typeface="Open Sans"/>
              </a:rPr>
              <a:t>Disclosure</a:t>
            </a:r>
            <a:endParaRPr sz="1200">
              <a:solidFill>
                <a:srgbClr val="9FA6B2"/>
              </a:solidFill>
              <a:latin typeface="Open Sans"/>
              <a:ea typeface="Open Sans"/>
              <a:cs typeface="Open Sans"/>
              <a:sym typeface="Open Sans"/>
            </a:endParaRPr>
          </a:p>
          <a:p>
            <a:pPr marL="0" lvl="0" indent="0" algn="l" rtl="0">
              <a:spcBef>
                <a:spcPts val="0"/>
              </a:spcBef>
              <a:spcAft>
                <a:spcPts val="0"/>
              </a:spcAft>
              <a:buNone/>
            </a:pPr>
            <a:r>
              <a:rPr lang="en" sz="1000">
                <a:solidFill>
                  <a:srgbClr val="1A1A1A"/>
                </a:solidFill>
                <a:latin typeface="Open Sans"/>
                <a:ea typeface="Open Sans"/>
                <a:cs typeface="Open Sans"/>
                <a:sym typeface="Open Sans"/>
              </a:rPr>
              <a:t>I used a local (non-cloud) from of AI to extract these numbers from screenshots</a:t>
            </a:r>
            <a:r>
              <a:rPr lang="en" sz="1000">
                <a:solidFill>
                  <a:srgbClr val="9E9E9E"/>
                </a:solidFill>
                <a:latin typeface="Open Sans"/>
                <a:ea typeface="Open Sans"/>
                <a:cs typeface="Open Sans"/>
                <a:sym typeface="Open Sans"/>
              </a:rPr>
              <a:t>; I spot checked them, but did not confirm all 1000 data points were read correctly</a:t>
            </a:r>
            <a:endParaRPr sz="1000">
              <a:solidFill>
                <a:srgbClr val="9E9E9E"/>
              </a:solidFill>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7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OPAT </a:t>
            </a:r>
            <a:endParaRPr/>
          </a:p>
        </p:txBody>
      </p:sp>
      <p:sp>
        <p:nvSpPr>
          <p:cNvPr id="1232" name="Google Shape;1232;p77"/>
          <p:cNvSpPr txBox="1">
            <a:spLocks noGrp="1"/>
          </p:cNvSpPr>
          <p:nvPr>
            <p:ph type="body" idx="1"/>
          </p:nvPr>
        </p:nvSpPr>
        <p:spPr>
          <a:xfrm>
            <a:off x="729325" y="1393075"/>
            <a:ext cx="3774300" cy="963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Discharged to SNF</a:t>
            </a:r>
            <a:endParaRPr/>
          </a:p>
          <a:p>
            <a:pPr marL="457200" lvl="0" indent="-311150" algn="l" rtl="0">
              <a:spcBef>
                <a:spcPts val="0"/>
              </a:spcBef>
              <a:spcAft>
                <a:spcPts val="0"/>
              </a:spcAft>
              <a:buSzPts val="1300"/>
              <a:buChar char="●"/>
            </a:pPr>
            <a:r>
              <a:rPr lang="en"/>
              <a:t>Having nose bleeds (Brilinta)</a:t>
            </a:r>
            <a:endParaRPr/>
          </a:p>
          <a:p>
            <a:pPr marL="457200" lvl="0" indent="-311150" algn="l" rtl="0">
              <a:spcBef>
                <a:spcPts val="0"/>
              </a:spcBef>
              <a:spcAft>
                <a:spcPts val="0"/>
              </a:spcAft>
              <a:buSzPts val="1300"/>
              <a:buChar char="●"/>
            </a:pPr>
            <a:r>
              <a:rPr lang="en"/>
              <a:t>No other concerns (per staff at SNF)</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7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OPAT </a:t>
            </a:r>
            <a:endParaRPr/>
          </a:p>
        </p:txBody>
      </p:sp>
      <p:sp>
        <p:nvSpPr>
          <p:cNvPr id="1238" name="Google Shape;1238;p78"/>
          <p:cNvSpPr txBox="1">
            <a:spLocks noGrp="1"/>
          </p:cNvSpPr>
          <p:nvPr>
            <p:ph type="body" idx="1"/>
          </p:nvPr>
        </p:nvSpPr>
        <p:spPr>
          <a:xfrm>
            <a:off x="729325" y="1393075"/>
            <a:ext cx="3774300" cy="1708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Discharged to SNF</a:t>
            </a:r>
            <a:endParaRPr/>
          </a:p>
          <a:p>
            <a:pPr marL="457200" lvl="0" indent="-311150" algn="l" rtl="0">
              <a:spcBef>
                <a:spcPts val="0"/>
              </a:spcBef>
              <a:spcAft>
                <a:spcPts val="0"/>
              </a:spcAft>
              <a:buSzPts val="1300"/>
              <a:buChar char="●"/>
            </a:pPr>
            <a:r>
              <a:rPr lang="en"/>
              <a:t>Having nose bleeds (Brilinta)</a:t>
            </a:r>
            <a:endParaRPr/>
          </a:p>
          <a:p>
            <a:pPr marL="457200" lvl="0" indent="-311150" algn="l" rtl="0">
              <a:spcBef>
                <a:spcPts val="0"/>
              </a:spcBef>
              <a:spcAft>
                <a:spcPts val="0"/>
              </a:spcAft>
              <a:buSzPts val="1300"/>
              <a:buChar char="●"/>
            </a:pPr>
            <a:r>
              <a:rPr lang="en"/>
              <a:t>No other concerns (per staff at SNF)</a:t>
            </a:r>
            <a:endParaRPr/>
          </a:p>
          <a:p>
            <a:pPr marL="0" lvl="0" indent="0" algn="l" rtl="0">
              <a:spcBef>
                <a:spcPts val="1200"/>
              </a:spcBef>
              <a:spcAft>
                <a:spcPts val="0"/>
              </a:spcAft>
              <a:buNone/>
            </a:pPr>
            <a:r>
              <a:rPr lang="en"/>
              <a:t>Those eosinophils </a:t>
            </a:r>
            <a:r>
              <a:rPr lang="en" b="1">
                <a:solidFill>
                  <a:srgbClr val="DF382C"/>
                </a:solidFill>
              </a:rPr>
              <a:t>just keep on rising</a:t>
            </a:r>
            <a:endParaRPr b="1">
              <a:solidFill>
                <a:srgbClr val="DF382C"/>
              </a:solidFill>
            </a:endParaRPr>
          </a:p>
          <a:p>
            <a:pPr marL="457200" lvl="0" indent="-311150" algn="l" rtl="0">
              <a:spcBef>
                <a:spcPts val="1200"/>
              </a:spcBef>
              <a:spcAft>
                <a:spcPts val="0"/>
              </a:spcAft>
              <a:buSzPts val="1300"/>
              <a:buChar char="●"/>
            </a:pPr>
            <a:r>
              <a:rPr lang="en"/>
              <a:t>Now at </a:t>
            </a:r>
            <a:r>
              <a:rPr lang="en" b="1">
                <a:solidFill>
                  <a:srgbClr val="8E44AD"/>
                </a:solidFill>
              </a:rPr>
              <a:t>3500</a:t>
            </a:r>
            <a:endParaRPr b="1">
              <a:solidFill>
                <a:srgbClr val="8E44AD"/>
              </a:solidFill>
            </a:endParaRPr>
          </a:p>
        </p:txBody>
      </p:sp>
      <p:sp>
        <p:nvSpPr>
          <p:cNvPr id="1239" name="Google Shape;1239;p78"/>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40" name="Google Shape;1240;p78"/>
          <p:cNvPicPr preferRelativeResize="0"/>
          <p:nvPr/>
        </p:nvPicPr>
        <p:blipFill>
          <a:blip r:embed="rId3">
            <a:alphaModFix/>
          </a:blip>
          <a:stretch>
            <a:fillRect/>
          </a:stretch>
        </p:blipFill>
        <p:spPr>
          <a:xfrm>
            <a:off x="4643600" y="1393075"/>
            <a:ext cx="4242075" cy="3420350"/>
          </a:xfrm>
          <a:prstGeom prst="rect">
            <a:avLst/>
          </a:prstGeom>
          <a:noFill/>
          <a:ln>
            <a:noFill/>
          </a:ln>
        </p:spPr>
      </p:pic>
      <p:sp>
        <p:nvSpPr>
          <p:cNvPr id="1241" name="Google Shape;1241;p78"/>
          <p:cNvSpPr/>
          <p:nvPr/>
        </p:nvSpPr>
        <p:spPr>
          <a:xfrm>
            <a:off x="4952400" y="2231675"/>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242" name="Google Shape;1242;p78"/>
          <p:cNvSpPr txBox="1"/>
          <p:nvPr/>
        </p:nvSpPr>
        <p:spPr>
          <a:xfrm>
            <a:off x="4952400" y="14665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243" name="Google Shape;1243;p78"/>
          <p:cNvSpPr/>
          <p:nvPr/>
        </p:nvSpPr>
        <p:spPr>
          <a:xfrm>
            <a:off x="4952400" y="4813425"/>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244" name="Google Shape;1244;p78"/>
          <p:cNvSpPr/>
          <p:nvPr/>
        </p:nvSpPr>
        <p:spPr>
          <a:xfrm>
            <a:off x="6239025" y="4813425"/>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79"/>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OPAT </a:t>
            </a:r>
            <a:endParaRPr/>
          </a:p>
        </p:txBody>
      </p:sp>
      <p:sp>
        <p:nvSpPr>
          <p:cNvPr id="1250" name="Google Shape;1250;p79"/>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51" name="Google Shape;1251;p79"/>
          <p:cNvPicPr preferRelativeResize="0"/>
          <p:nvPr/>
        </p:nvPicPr>
        <p:blipFill>
          <a:blip r:embed="rId3">
            <a:alphaModFix/>
          </a:blip>
          <a:stretch>
            <a:fillRect/>
          </a:stretch>
        </p:blipFill>
        <p:spPr>
          <a:xfrm>
            <a:off x="4643600" y="1393075"/>
            <a:ext cx="4242075" cy="3420350"/>
          </a:xfrm>
          <a:prstGeom prst="rect">
            <a:avLst/>
          </a:prstGeom>
          <a:noFill/>
          <a:ln>
            <a:noFill/>
          </a:ln>
        </p:spPr>
      </p:pic>
      <p:sp>
        <p:nvSpPr>
          <p:cNvPr id="1252" name="Google Shape;1252;p79"/>
          <p:cNvSpPr/>
          <p:nvPr/>
        </p:nvSpPr>
        <p:spPr>
          <a:xfrm>
            <a:off x="4952400" y="2231675"/>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253" name="Google Shape;1253;p79"/>
          <p:cNvSpPr txBox="1"/>
          <p:nvPr/>
        </p:nvSpPr>
        <p:spPr>
          <a:xfrm>
            <a:off x="4952400" y="14665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254" name="Google Shape;1254;p79"/>
          <p:cNvSpPr/>
          <p:nvPr/>
        </p:nvSpPr>
        <p:spPr>
          <a:xfrm>
            <a:off x="4952400" y="4813425"/>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255" name="Google Shape;1255;p79"/>
          <p:cNvSpPr/>
          <p:nvPr/>
        </p:nvSpPr>
        <p:spPr>
          <a:xfrm>
            <a:off x="6239025" y="4813425"/>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graphicFrame>
        <p:nvGraphicFramePr>
          <p:cNvPr id="1256" name="Google Shape;1256;p79"/>
          <p:cNvGraphicFramePr/>
          <p:nvPr/>
        </p:nvGraphicFramePr>
        <p:xfrm>
          <a:off x="344363" y="1351225"/>
          <a:ext cx="3000000" cy="3000000"/>
        </p:xfrm>
        <a:graphic>
          <a:graphicData uri="http://schemas.openxmlformats.org/drawingml/2006/table">
            <a:tbl>
              <a:tblPr>
                <a:noFill/>
                <a:tableStyleId>{0A2BB99A-A32A-438E-AFFC-ECC11DD71517}</a:tableStyleId>
              </a:tblPr>
              <a:tblGrid>
                <a:gridCol w="1091200">
                  <a:extLst>
                    <a:ext uri="{9D8B030D-6E8A-4147-A177-3AD203B41FA5}">
                      <a16:colId xmlns:a16="http://schemas.microsoft.com/office/drawing/2014/main" val="20000"/>
                    </a:ext>
                  </a:extLst>
                </a:gridCol>
                <a:gridCol w="7240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Labs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17</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20.6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neut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14.9</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eos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solidFill>
                            <a:srgbClr val="858585"/>
                          </a:solidFill>
                          <a:latin typeface="Open Sans"/>
                          <a:ea typeface="Open Sans"/>
                          <a:cs typeface="Open Sans"/>
                          <a:sym typeface="Open Sans"/>
                        </a:rPr>
                        <a:t>Days since SAVR</a:t>
                      </a:r>
                      <a:endParaRPr>
                        <a:solidFill>
                          <a:srgbClr val="858585"/>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bl>
          </a:graphicData>
        </a:graphic>
      </p:graphicFrame>
      <p:sp>
        <p:nvSpPr>
          <p:cNvPr id="1257" name="Google Shape;1257;p79"/>
          <p:cNvSpPr txBox="1"/>
          <p:nvPr/>
        </p:nvSpPr>
        <p:spPr>
          <a:xfrm>
            <a:off x="2850425" y="1271725"/>
            <a:ext cx="1544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Shortly before discharge</a:t>
            </a:r>
            <a:endParaRPr sz="1300" b="1">
              <a:solidFill>
                <a:schemeClr val="dk2"/>
              </a:solidFill>
              <a:latin typeface="Open Sans"/>
              <a:ea typeface="Open Sans"/>
              <a:cs typeface="Open Sans"/>
              <a:sym typeface="Open Sans"/>
            </a:endParaRPr>
          </a:p>
        </p:txBody>
      </p:sp>
      <p:cxnSp>
        <p:nvCxnSpPr>
          <p:cNvPr id="1258" name="Google Shape;1258;p79"/>
          <p:cNvCxnSpPr>
            <a:stCxn id="1257" idx="1"/>
            <a:endCxn id="1259" idx="3"/>
          </p:cNvCxnSpPr>
          <p:nvPr/>
        </p:nvCxnSpPr>
        <p:spPr>
          <a:xfrm rot="10800000">
            <a:off x="2213225" y="1484725"/>
            <a:ext cx="637200" cy="79500"/>
          </a:xfrm>
          <a:prstGeom prst="curvedConnector3">
            <a:avLst>
              <a:gd name="adj1" fmla="val 50002"/>
            </a:avLst>
          </a:prstGeom>
          <a:noFill/>
          <a:ln w="19050" cap="flat" cmpd="sng">
            <a:solidFill>
              <a:schemeClr val="dk2"/>
            </a:solidFill>
            <a:prstDash val="solid"/>
            <a:round/>
            <a:headEnd type="none" w="med" len="med"/>
            <a:tailEnd type="triangle" w="med" len="med"/>
          </a:ln>
        </p:spPr>
      </p:cxnSp>
      <p:sp>
        <p:nvSpPr>
          <p:cNvPr id="1259" name="Google Shape;1259;p79"/>
          <p:cNvSpPr/>
          <p:nvPr/>
        </p:nvSpPr>
        <p:spPr>
          <a:xfrm>
            <a:off x="1777901" y="1393075"/>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p:nvPr/>
        </p:nvSpPr>
        <p:spPr>
          <a:xfrm>
            <a:off x="2078100" y="3479425"/>
            <a:ext cx="7218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Open Sans"/>
              <a:ea typeface="Open Sans"/>
              <a:cs typeface="Open Sans"/>
              <a:sym typeface="Open Sans"/>
            </a:endParaRPr>
          </a:p>
        </p:txBody>
      </p:sp>
      <p:sp>
        <p:nvSpPr>
          <p:cNvPr id="155" name="Google Shape;155;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56" name="Google Shape;156;p26"/>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A </a:t>
            </a:r>
            <a:r>
              <a:rPr lang="en" b="1">
                <a:solidFill>
                  <a:srgbClr val="2D6987"/>
                </a:solidFill>
              </a:rPr>
              <a:t>73 y/o M</a:t>
            </a:r>
            <a:r>
              <a:rPr lang="en"/>
              <a:t> with PMH including CLL, CAD, OSA, seizures p/w </a:t>
            </a:r>
            <a:r>
              <a:rPr lang="en" b="1">
                <a:solidFill>
                  <a:srgbClr val="DC4C64"/>
                </a:solidFill>
              </a:rPr>
              <a:t>cardiogenic shock</a:t>
            </a:r>
            <a:endParaRPr/>
          </a:p>
          <a:p>
            <a:pPr marL="457200" lvl="0" indent="-311150" algn="l" rtl="0">
              <a:spcBef>
                <a:spcPts val="1200"/>
              </a:spcBef>
              <a:spcAft>
                <a:spcPts val="0"/>
              </a:spcAft>
              <a:buSzPts val="1300"/>
              <a:buChar char="●"/>
            </a:pPr>
            <a:r>
              <a:rPr lang="en"/>
              <a:t>Admitted to OSH with </a:t>
            </a:r>
            <a:r>
              <a:rPr lang="en" b="1"/>
              <a:t>three weeks</a:t>
            </a:r>
            <a:r>
              <a:rPr lang="en"/>
              <a:t> of </a:t>
            </a:r>
            <a:r>
              <a:rPr lang="en" b="1">
                <a:solidFill>
                  <a:srgbClr val="3B71CA"/>
                </a:solidFill>
              </a:rPr>
              <a:t>dyspnea</a:t>
            </a:r>
            <a:endParaRPr b="1">
              <a:solidFill>
                <a:srgbClr val="3B71CA"/>
              </a:solidFill>
            </a:endParaRPr>
          </a:p>
          <a:p>
            <a:pPr marL="457200" lvl="0" indent="-311150" algn="l" rtl="0">
              <a:spcBef>
                <a:spcPts val="0"/>
              </a:spcBef>
              <a:spcAft>
                <a:spcPts val="0"/>
              </a:spcAft>
              <a:buSzPts val="1300"/>
              <a:buChar char="●"/>
            </a:pPr>
            <a:r>
              <a:rPr lang="en"/>
              <a:t>Had been also having </a:t>
            </a:r>
            <a:r>
              <a:rPr lang="en" b="1">
                <a:solidFill>
                  <a:srgbClr val="3B71CA"/>
                </a:solidFill>
              </a:rPr>
              <a:t>chest pain</a:t>
            </a:r>
            <a:r>
              <a:rPr lang="en"/>
              <a:t> while shoveling snow</a:t>
            </a:r>
            <a:endParaRPr/>
          </a:p>
          <a:p>
            <a:pPr marL="457200" lvl="0" indent="-311150" algn="l" rtl="0">
              <a:spcBef>
                <a:spcPts val="0"/>
              </a:spcBef>
              <a:spcAft>
                <a:spcPts val="0"/>
              </a:spcAft>
              <a:buSzPts val="1300"/>
              <a:buChar char="●"/>
            </a:pPr>
            <a:r>
              <a:rPr lang="en" b="1">
                <a:solidFill>
                  <a:srgbClr val="DF382C"/>
                </a:solidFill>
              </a:rPr>
              <a:t>?</a:t>
            </a:r>
            <a:r>
              <a:rPr lang="en" b="1">
                <a:solidFill>
                  <a:srgbClr val="3B71CA"/>
                </a:solidFill>
              </a:rPr>
              <a:t>diaphoresis</a:t>
            </a:r>
            <a:r>
              <a:rPr lang="en"/>
              <a:t> (but not with chest pain)</a:t>
            </a:r>
            <a:endParaRPr/>
          </a:p>
          <a:p>
            <a:pPr marL="0" lvl="0" indent="0" algn="l" rtl="0">
              <a:spcBef>
                <a:spcPts val="1200"/>
              </a:spcBef>
              <a:spcAft>
                <a:spcPts val="1200"/>
              </a:spcAft>
              <a:buNone/>
            </a:pPr>
            <a:r>
              <a:rPr lang="en"/>
              <a:t>Not much else in the initial H&amp;P, since patient was in florid shock</a:t>
            </a:r>
            <a:endParaRPr/>
          </a:p>
        </p:txBody>
      </p:sp>
      <p:graphicFrame>
        <p:nvGraphicFramePr>
          <p:cNvPr id="157" name="Google Shape;157;p26"/>
          <p:cNvGraphicFramePr/>
          <p:nvPr/>
        </p:nvGraphicFramePr>
        <p:xfrm>
          <a:off x="954088" y="3177700"/>
          <a:ext cx="3000000" cy="3000000"/>
        </p:xfrm>
        <a:graphic>
          <a:graphicData uri="http://schemas.openxmlformats.org/drawingml/2006/table">
            <a:tbl>
              <a:tblPr>
                <a:noFill/>
                <a:tableStyleId>{0A2BB99A-A32A-438E-AFFC-ECC11DD71517}</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36</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Creatine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1.46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Lactate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58" name="Google Shape;158;p26"/>
          <p:cNvSpPr txBox="1"/>
          <p:nvPr/>
        </p:nvSpPr>
        <p:spPr>
          <a:xfrm>
            <a:off x="3431675" y="2995550"/>
            <a:ext cx="1711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Baseline is 13-20</a:t>
            </a:r>
            <a:endParaRPr sz="1300">
              <a:solidFill>
                <a:schemeClr val="dk2"/>
              </a:solidFill>
              <a:latin typeface="Open Sans"/>
              <a:ea typeface="Open Sans"/>
              <a:cs typeface="Open Sans"/>
              <a:sym typeface="Open Sans"/>
            </a:endParaRPr>
          </a:p>
        </p:txBody>
      </p:sp>
      <p:cxnSp>
        <p:nvCxnSpPr>
          <p:cNvPr id="159" name="Google Shape;159;p26"/>
          <p:cNvCxnSpPr>
            <a:stCxn id="158" idx="1"/>
            <a:endCxn id="154" idx="3"/>
          </p:cNvCxnSpPr>
          <p:nvPr/>
        </p:nvCxnSpPr>
        <p:spPr>
          <a:xfrm flipH="1">
            <a:off x="2799875" y="3188000"/>
            <a:ext cx="631800" cy="415800"/>
          </a:xfrm>
          <a:prstGeom prst="curvedConnector3">
            <a:avLst>
              <a:gd name="adj1" fmla="val 49998"/>
            </a:avLst>
          </a:prstGeom>
          <a:noFill/>
          <a:ln w="9525" cap="flat" cmpd="sng">
            <a:solidFill>
              <a:schemeClr val="dk2"/>
            </a:solidFill>
            <a:prstDash val="solid"/>
            <a:round/>
            <a:headEnd type="none" w="med" len="med"/>
            <a:tailEnd type="triangle" w="med" len="med"/>
          </a:ln>
        </p:spPr>
      </p:cxnSp>
      <p:sp>
        <p:nvSpPr>
          <p:cNvPr id="160" name="Google Shape;160;p26"/>
          <p:cNvSpPr/>
          <p:nvPr/>
        </p:nvSpPr>
        <p:spPr>
          <a:xfrm>
            <a:off x="641950" y="1375775"/>
            <a:ext cx="6468300" cy="1251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80"/>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OPAT </a:t>
            </a:r>
            <a:endParaRPr/>
          </a:p>
        </p:txBody>
      </p:sp>
      <p:sp>
        <p:nvSpPr>
          <p:cNvPr id="1265" name="Google Shape;1265;p80"/>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66" name="Google Shape;1266;p80"/>
          <p:cNvPicPr preferRelativeResize="0"/>
          <p:nvPr/>
        </p:nvPicPr>
        <p:blipFill>
          <a:blip r:embed="rId3">
            <a:alphaModFix/>
          </a:blip>
          <a:stretch>
            <a:fillRect/>
          </a:stretch>
        </p:blipFill>
        <p:spPr>
          <a:xfrm>
            <a:off x="4643600" y="1393075"/>
            <a:ext cx="4242075" cy="3420350"/>
          </a:xfrm>
          <a:prstGeom prst="rect">
            <a:avLst/>
          </a:prstGeom>
          <a:noFill/>
          <a:ln>
            <a:noFill/>
          </a:ln>
        </p:spPr>
      </p:pic>
      <p:sp>
        <p:nvSpPr>
          <p:cNvPr id="1267" name="Google Shape;1267;p80"/>
          <p:cNvSpPr/>
          <p:nvPr/>
        </p:nvSpPr>
        <p:spPr>
          <a:xfrm>
            <a:off x="4952400" y="2231675"/>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268" name="Google Shape;1268;p80"/>
          <p:cNvSpPr txBox="1"/>
          <p:nvPr/>
        </p:nvSpPr>
        <p:spPr>
          <a:xfrm>
            <a:off x="4952400" y="14665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269" name="Google Shape;1269;p80"/>
          <p:cNvSpPr/>
          <p:nvPr/>
        </p:nvSpPr>
        <p:spPr>
          <a:xfrm>
            <a:off x="4952400" y="4813425"/>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270" name="Google Shape;1270;p80"/>
          <p:cNvSpPr/>
          <p:nvPr/>
        </p:nvSpPr>
        <p:spPr>
          <a:xfrm>
            <a:off x="6239025" y="4813425"/>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graphicFrame>
        <p:nvGraphicFramePr>
          <p:cNvPr id="1271" name="Google Shape;1271;p80"/>
          <p:cNvGraphicFramePr/>
          <p:nvPr/>
        </p:nvGraphicFramePr>
        <p:xfrm>
          <a:off x="344363" y="1351225"/>
          <a:ext cx="3000000" cy="3000000"/>
        </p:xfrm>
        <a:graphic>
          <a:graphicData uri="http://schemas.openxmlformats.org/drawingml/2006/table">
            <a:tbl>
              <a:tblPr>
                <a:noFill/>
                <a:tableStyleId>{0A2BB99A-A32A-438E-AFFC-ECC11DD71517}</a:tableStyleId>
              </a:tblPr>
              <a:tblGrid>
                <a:gridCol w="1091200">
                  <a:extLst>
                    <a:ext uri="{9D8B030D-6E8A-4147-A177-3AD203B41FA5}">
                      <a16:colId xmlns:a16="http://schemas.microsoft.com/office/drawing/2014/main" val="20000"/>
                    </a:ext>
                  </a:extLst>
                </a:gridCol>
                <a:gridCol w="724075">
                  <a:extLst>
                    <a:ext uri="{9D8B030D-6E8A-4147-A177-3AD203B41FA5}">
                      <a16:colId xmlns:a16="http://schemas.microsoft.com/office/drawing/2014/main" val="20001"/>
                    </a:ext>
                  </a:extLst>
                </a:gridCol>
                <a:gridCol w="724075">
                  <a:extLst>
                    <a:ext uri="{9D8B030D-6E8A-4147-A177-3AD203B41FA5}">
                      <a16:colId xmlns:a16="http://schemas.microsoft.com/office/drawing/2014/main" val="20002"/>
                    </a:ext>
                  </a:extLst>
                </a:gridCol>
                <a:gridCol w="724075">
                  <a:extLst>
                    <a:ext uri="{9D8B030D-6E8A-4147-A177-3AD203B41FA5}">
                      <a16:colId xmlns:a16="http://schemas.microsoft.com/office/drawing/2014/main" val="20003"/>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Labs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17</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D25</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20.6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18.9</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17.7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neut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14.9</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15.5</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11.6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eos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2.4</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30</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149</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solidFill>
                            <a:srgbClr val="858585"/>
                          </a:solidFill>
                          <a:latin typeface="Open Sans"/>
                          <a:ea typeface="Open Sans"/>
                          <a:cs typeface="Open Sans"/>
                          <a:sym typeface="Open Sans"/>
                        </a:rPr>
                        <a:t>Days since SAVR</a:t>
                      </a:r>
                      <a:endParaRPr>
                        <a:solidFill>
                          <a:srgbClr val="858585"/>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81"/>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OPAT </a:t>
            </a:r>
            <a:endParaRPr/>
          </a:p>
        </p:txBody>
      </p:sp>
      <p:sp>
        <p:nvSpPr>
          <p:cNvPr id="1277" name="Google Shape;1277;p81"/>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78" name="Google Shape;1278;p81"/>
          <p:cNvPicPr preferRelativeResize="0"/>
          <p:nvPr/>
        </p:nvPicPr>
        <p:blipFill>
          <a:blip r:embed="rId3">
            <a:alphaModFix/>
          </a:blip>
          <a:stretch>
            <a:fillRect/>
          </a:stretch>
        </p:blipFill>
        <p:spPr>
          <a:xfrm>
            <a:off x="4643600" y="1393075"/>
            <a:ext cx="4242075" cy="3420350"/>
          </a:xfrm>
          <a:prstGeom prst="rect">
            <a:avLst/>
          </a:prstGeom>
          <a:noFill/>
          <a:ln>
            <a:noFill/>
          </a:ln>
        </p:spPr>
      </p:pic>
      <p:sp>
        <p:nvSpPr>
          <p:cNvPr id="1279" name="Google Shape;1279;p81"/>
          <p:cNvSpPr/>
          <p:nvPr/>
        </p:nvSpPr>
        <p:spPr>
          <a:xfrm>
            <a:off x="4952400" y="2231675"/>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280" name="Google Shape;1280;p81"/>
          <p:cNvSpPr txBox="1"/>
          <p:nvPr/>
        </p:nvSpPr>
        <p:spPr>
          <a:xfrm>
            <a:off x="4952400" y="14665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281" name="Google Shape;1281;p81"/>
          <p:cNvSpPr/>
          <p:nvPr/>
        </p:nvSpPr>
        <p:spPr>
          <a:xfrm>
            <a:off x="4952400" y="4813425"/>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282" name="Google Shape;1282;p81"/>
          <p:cNvSpPr/>
          <p:nvPr/>
        </p:nvSpPr>
        <p:spPr>
          <a:xfrm>
            <a:off x="6239025" y="4813425"/>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graphicFrame>
        <p:nvGraphicFramePr>
          <p:cNvPr id="1283" name="Google Shape;1283;p81"/>
          <p:cNvGraphicFramePr/>
          <p:nvPr/>
        </p:nvGraphicFramePr>
        <p:xfrm>
          <a:off x="344363" y="1351225"/>
          <a:ext cx="3000000" cy="3000000"/>
        </p:xfrm>
        <a:graphic>
          <a:graphicData uri="http://schemas.openxmlformats.org/drawingml/2006/table">
            <a:tbl>
              <a:tblPr>
                <a:noFill/>
                <a:tableStyleId>{0A2BB99A-A32A-438E-AFFC-ECC11DD71517}</a:tableStyleId>
              </a:tblPr>
              <a:tblGrid>
                <a:gridCol w="1091200">
                  <a:extLst>
                    <a:ext uri="{9D8B030D-6E8A-4147-A177-3AD203B41FA5}">
                      <a16:colId xmlns:a16="http://schemas.microsoft.com/office/drawing/2014/main" val="20000"/>
                    </a:ext>
                  </a:extLst>
                </a:gridCol>
                <a:gridCol w="724075">
                  <a:extLst>
                    <a:ext uri="{9D8B030D-6E8A-4147-A177-3AD203B41FA5}">
                      <a16:colId xmlns:a16="http://schemas.microsoft.com/office/drawing/2014/main" val="20001"/>
                    </a:ext>
                  </a:extLst>
                </a:gridCol>
                <a:gridCol w="724075">
                  <a:extLst>
                    <a:ext uri="{9D8B030D-6E8A-4147-A177-3AD203B41FA5}">
                      <a16:colId xmlns:a16="http://schemas.microsoft.com/office/drawing/2014/main" val="20002"/>
                    </a:ext>
                  </a:extLst>
                </a:gridCol>
                <a:gridCol w="724075">
                  <a:extLst>
                    <a:ext uri="{9D8B030D-6E8A-4147-A177-3AD203B41FA5}">
                      <a16:colId xmlns:a16="http://schemas.microsoft.com/office/drawing/2014/main" val="20003"/>
                    </a:ext>
                  </a:extLst>
                </a:gridCol>
                <a:gridCol w="724075">
                  <a:extLst>
                    <a:ext uri="{9D8B030D-6E8A-4147-A177-3AD203B41FA5}">
                      <a16:colId xmlns:a16="http://schemas.microsoft.com/office/drawing/2014/main" val="20004"/>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Labs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17</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D25</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D29</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20.6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18.9</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17.7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17.6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neut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14.9</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15.5</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11.6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11.1</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eos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2.4</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3.5</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AE4E8"/>
                    </a:solidFill>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53</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30</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57</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149</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188</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solidFill>
                            <a:srgbClr val="858585"/>
                          </a:solidFill>
                          <a:latin typeface="Open Sans"/>
                          <a:ea typeface="Open Sans"/>
                          <a:cs typeface="Open Sans"/>
                          <a:sym typeface="Open Sans"/>
                        </a:rPr>
                        <a:t>Days since SAVR</a:t>
                      </a:r>
                      <a:endParaRPr>
                        <a:solidFill>
                          <a:srgbClr val="858585"/>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19</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bl>
          </a:graphicData>
        </a:graphic>
      </p:graphicFrame>
      <p:sp>
        <p:nvSpPr>
          <p:cNvPr id="1284" name="Google Shape;1284;p81"/>
          <p:cNvSpPr txBox="1"/>
          <p:nvPr/>
        </p:nvSpPr>
        <p:spPr>
          <a:xfrm>
            <a:off x="4744025" y="708000"/>
            <a:ext cx="1880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ID clinic follow up</a:t>
            </a:r>
            <a:endParaRPr sz="1300" b="1">
              <a:solidFill>
                <a:schemeClr val="dk2"/>
              </a:solidFill>
              <a:latin typeface="Open Sans"/>
              <a:ea typeface="Open Sans"/>
              <a:cs typeface="Open Sans"/>
              <a:sym typeface="Open Sans"/>
            </a:endParaRPr>
          </a:p>
        </p:txBody>
      </p:sp>
      <p:cxnSp>
        <p:nvCxnSpPr>
          <p:cNvPr id="1285" name="Google Shape;1285;p81"/>
          <p:cNvCxnSpPr>
            <a:stCxn id="1284" idx="1"/>
            <a:endCxn id="1286" idx="0"/>
          </p:cNvCxnSpPr>
          <p:nvPr/>
        </p:nvCxnSpPr>
        <p:spPr>
          <a:xfrm flipH="1">
            <a:off x="4007525" y="900450"/>
            <a:ext cx="736500" cy="383100"/>
          </a:xfrm>
          <a:prstGeom prst="curvedConnector2">
            <a:avLst/>
          </a:prstGeom>
          <a:noFill/>
          <a:ln w="19050" cap="flat" cmpd="sng">
            <a:solidFill>
              <a:schemeClr val="dk2"/>
            </a:solidFill>
            <a:prstDash val="solid"/>
            <a:round/>
            <a:headEnd type="none" w="med" len="med"/>
            <a:tailEnd type="triangle" w="med" len="med"/>
          </a:ln>
        </p:spPr>
      </p:cxnSp>
      <p:sp>
        <p:nvSpPr>
          <p:cNvPr id="1286" name="Google Shape;1286;p81"/>
          <p:cNvSpPr/>
          <p:nvPr/>
        </p:nvSpPr>
        <p:spPr>
          <a:xfrm>
            <a:off x="3789976" y="1283500"/>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8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OPAT </a:t>
            </a:r>
            <a:endParaRPr/>
          </a:p>
        </p:txBody>
      </p:sp>
      <p:pic>
        <p:nvPicPr>
          <p:cNvPr id="1292" name="Google Shape;1292;p82"/>
          <p:cNvPicPr preferRelativeResize="0"/>
          <p:nvPr/>
        </p:nvPicPr>
        <p:blipFill>
          <a:blip r:embed="rId3">
            <a:alphaModFix/>
          </a:blip>
          <a:stretch>
            <a:fillRect/>
          </a:stretch>
        </p:blipFill>
        <p:spPr>
          <a:xfrm>
            <a:off x="4643600" y="1393075"/>
            <a:ext cx="4242075" cy="3420350"/>
          </a:xfrm>
          <a:prstGeom prst="rect">
            <a:avLst/>
          </a:prstGeom>
          <a:noFill/>
          <a:ln>
            <a:noFill/>
          </a:ln>
        </p:spPr>
      </p:pic>
      <p:sp>
        <p:nvSpPr>
          <p:cNvPr id="1293" name="Google Shape;1293;p82"/>
          <p:cNvSpPr/>
          <p:nvPr/>
        </p:nvSpPr>
        <p:spPr>
          <a:xfrm>
            <a:off x="4952400" y="2231675"/>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294" name="Google Shape;1294;p82"/>
          <p:cNvSpPr txBox="1"/>
          <p:nvPr/>
        </p:nvSpPr>
        <p:spPr>
          <a:xfrm>
            <a:off x="4952400" y="14665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295" name="Google Shape;1295;p82"/>
          <p:cNvSpPr/>
          <p:nvPr/>
        </p:nvSpPr>
        <p:spPr>
          <a:xfrm>
            <a:off x="4952400" y="4813425"/>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296" name="Google Shape;1296;p82"/>
          <p:cNvSpPr/>
          <p:nvPr/>
        </p:nvSpPr>
        <p:spPr>
          <a:xfrm>
            <a:off x="6239025" y="4813425"/>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graphicFrame>
        <p:nvGraphicFramePr>
          <p:cNvPr id="1297" name="Google Shape;1297;p82"/>
          <p:cNvGraphicFramePr/>
          <p:nvPr/>
        </p:nvGraphicFramePr>
        <p:xfrm>
          <a:off x="344363" y="1351225"/>
          <a:ext cx="3000000" cy="3000000"/>
        </p:xfrm>
        <a:graphic>
          <a:graphicData uri="http://schemas.openxmlformats.org/drawingml/2006/table">
            <a:tbl>
              <a:tblPr>
                <a:noFill/>
                <a:tableStyleId>{0A2BB99A-A32A-438E-AFFC-ECC11DD71517}</a:tableStyleId>
              </a:tblPr>
              <a:tblGrid>
                <a:gridCol w="1091200">
                  <a:extLst>
                    <a:ext uri="{9D8B030D-6E8A-4147-A177-3AD203B41FA5}">
                      <a16:colId xmlns:a16="http://schemas.microsoft.com/office/drawing/2014/main" val="20000"/>
                    </a:ext>
                  </a:extLst>
                </a:gridCol>
                <a:gridCol w="724075">
                  <a:extLst>
                    <a:ext uri="{9D8B030D-6E8A-4147-A177-3AD203B41FA5}">
                      <a16:colId xmlns:a16="http://schemas.microsoft.com/office/drawing/2014/main" val="20001"/>
                    </a:ext>
                  </a:extLst>
                </a:gridCol>
                <a:gridCol w="724075">
                  <a:extLst>
                    <a:ext uri="{9D8B030D-6E8A-4147-A177-3AD203B41FA5}">
                      <a16:colId xmlns:a16="http://schemas.microsoft.com/office/drawing/2014/main" val="20002"/>
                    </a:ext>
                  </a:extLst>
                </a:gridCol>
                <a:gridCol w="724075">
                  <a:extLst>
                    <a:ext uri="{9D8B030D-6E8A-4147-A177-3AD203B41FA5}">
                      <a16:colId xmlns:a16="http://schemas.microsoft.com/office/drawing/2014/main" val="20003"/>
                    </a:ext>
                  </a:extLst>
                </a:gridCol>
                <a:gridCol w="724075">
                  <a:extLst>
                    <a:ext uri="{9D8B030D-6E8A-4147-A177-3AD203B41FA5}">
                      <a16:colId xmlns:a16="http://schemas.microsoft.com/office/drawing/2014/main" val="20004"/>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Labs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17</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D25</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D29</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20.6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18.9</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17.7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17.6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neut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14.9</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15.5</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11.6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11.1</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Abs eos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2.4</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3.5</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AE4E8"/>
                    </a:solidFill>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53</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30</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57</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149</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188</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solidFill>
                            <a:srgbClr val="858585"/>
                          </a:solidFill>
                          <a:latin typeface="Open Sans"/>
                          <a:ea typeface="Open Sans"/>
                          <a:cs typeface="Open Sans"/>
                          <a:sym typeface="Open Sans"/>
                        </a:rPr>
                        <a:t>Days since SAVR</a:t>
                      </a:r>
                      <a:endParaRPr>
                        <a:solidFill>
                          <a:srgbClr val="858585"/>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19</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bl>
          </a:graphicData>
        </a:graphic>
      </p:graphicFrame>
      <p:sp>
        <p:nvSpPr>
          <p:cNvPr id="1298" name="Google Shape;1298;p82"/>
          <p:cNvSpPr txBox="1"/>
          <p:nvPr/>
        </p:nvSpPr>
        <p:spPr>
          <a:xfrm>
            <a:off x="4744025" y="708000"/>
            <a:ext cx="1880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ID clinic follow up</a:t>
            </a:r>
            <a:endParaRPr sz="1300" b="1">
              <a:solidFill>
                <a:schemeClr val="dk2"/>
              </a:solidFill>
              <a:latin typeface="Open Sans"/>
              <a:ea typeface="Open Sans"/>
              <a:cs typeface="Open Sans"/>
              <a:sym typeface="Open Sans"/>
            </a:endParaRPr>
          </a:p>
        </p:txBody>
      </p:sp>
      <p:cxnSp>
        <p:nvCxnSpPr>
          <p:cNvPr id="1299" name="Google Shape;1299;p82"/>
          <p:cNvCxnSpPr>
            <a:stCxn id="1298" idx="1"/>
            <a:endCxn id="1300" idx="0"/>
          </p:cNvCxnSpPr>
          <p:nvPr/>
        </p:nvCxnSpPr>
        <p:spPr>
          <a:xfrm flipH="1">
            <a:off x="4007525" y="900450"/>
            <a:ext cx="736500" cy="383100"/>
          </a:xfrm>
          <a:prstGeom prst="curvedConnector2">
            <a:avLst/>
          </a:prstGeom>
          <a:noFill/>
          <a:ln w="19050" cap="flat" cmpd="sng">
            <a:solidFill>
              <a:schemeClr val="dk2"/>
            </a:solidFill>
            <a:prstDash val="solid"/>
            <a:round/>
            <a:headEnd type="none" w="med" len="med"/>
            <a:tailEnd type="triangle" w="med" len="med"/>
          </a:ln>
        </p:spPr>
      </p:cxnSp>
      <p:sp>
        <p:nvSpPr>
          <p:cNvPr id="1300" name="Google Shape;1300;p82"/>
          <p:cNvSpPr/>
          <p:nvPr/>
        </p:nvSpPr>
        <p:spPr>
          <a:xfrm>
            <a:off x="3789976" y="1283500"/>
            <a:ext cx="4353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Open Sans"/>
              <a:ea typeface="Open Sans"/>
              <a:cs typeface="Open Sans"/>
              <a:sym typeface="Open Sans"/>
            </a:endParaRPr>
          </a:p>
        </p:txBody>
      </p:sp>
      <p:sp>
        <p:nvSpPr>
          <p:cNvPr id="1301" name="Google Shape;1301;p82"/>
          <p:cNvSpPr/>
          <p:nvPr/>
        </p:nvSpPr>
        <p:spPr>
          <a:xfrm>
            <a:off x="291600" y="1283500"/>
            <a:ext cx="3316200" cy="278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302" name="Google Shape;1302;p82"/>
          <p:cNvSpPr/>
          <p:nvPr/>
        </p:nvSpPr>
        <p:spPr>
          <a:xfrm>
            <a:off x="810675" y="4100500"/>
            <a:ext cx="3054900" cy="8439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Normal platelets (200s-300s)</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Chem7 unremarkable</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CK normal (30s)</a:t>
            </a:r>
            <a:endParaRPr sz="1200" b="1">
              <a:solidFill>
                <a:srgbClr val="0C622E"/>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83"/>
          <p:cNvSpPr txBox="1">
            <a:spLocks noGrp="1"/>
          </p:cNvSpPr>
          <p:nvPr>
            <p:ph type="body" idx="2"/>
          </p:nvPr>
        </p:nvSpPr>
        <p:spPr>
          <a:xfrm>
            <a:off x="730000" y="140767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73 y/o M</a:t>
            </a:r>
            <a:r>
              <a:rPr lang="en"/>
              <a:t> with PMH including </a:t>
            </a:r>
            <a:r>
              <a:rPr lang="en" b="1">
                <a:solidFill>
                  <a:srgbClr val="3B71CA"/>
                </a:solidFill>
              </a:rPr>
              <a:t>CLL </a:t>
            </a:r>
            <a:r>
              <a:rPr lang="en"/>
              <a:t>(had port), AAA w/ h/o EVAR, OSA, seizures p/w </a:t>
            </a:r>
            <a:r>
              <a:rPr lang="en" b="1">
                <a:solidFill>
                  <a:srgbClr val="B03D50"/>
                </a:solidFill>
              </a:rPr>
              <a:t>native staph epi endocarditis</a:t>
            </a:r>
            <a:r>
              <a:rPr lang="en"/>
              <a:t> s/p </a:t>
            </a:r>
            <a:r>
              <a:rPr lang="en" b="1">
                <a:solidFill>
                  <a:srgbClr val="3B71CA"/>
                </a:solidFill>
              </a:rPr>
              <a:t>SAVR</a:t>
            </a:r>
            <a:r>
              <a:rPr lang="en">
                <a:solidFill>
                  <a:srgbClr val="3B71CA"/>
                </a:solidFill>
              </a:rPr>
              <a:t> </a:t>
            </a:r>
            <a:r>
              <a:rPr lang="en"/>
              <a:t>(day 11). c/f VGI but CTA normal. Developing </a:t>
            </a:r>
            <a:r>
              <a:rPr lang="en" b="1">
                <a:solidFill>
                  <a:srgbClr val="8E44AD"/>
                </a:solidFill>
              </a:rPr>
              <a:t>profound eosinophilia</a:t>
            </a:r>
            <a:r>
              <a:rPr lang="en"/>
              <a:t>…</a:t>
            </a:r>
            <a:endParaRPr/>
          </a:p>
          <a:p>
            <a:pPr marL="0" lvl="0" indent="0" algn="l" rtl="0">
              <a:spcBef>
                <a:spcPts val="1200"/>
              </a:spcBef>
              <a:spcAft>
                <a:spcPts val="0"/>
              </a:spcAft>
              <a:buNone/>
            </a:pPr>
            <a:r>
              <a:rPr lang="en"/>
              <a:t>And </a:t>
            </a:r>
            <a:r>
              <a:rPr lang="en" b="1">
                <a:solidFill>
                  <a:srgbClr val="3B71CA"/>
                </a:solidFill>
              </a:rPr>
              <a:t>LFT problems</a:t>
            </a:r>
            <a:r>
              <a:rPr lang="en"/>
              <a:t>…</a:t>
            </a:r>
            <a:endParaRPr/>
          </a:p>
          <a:p>
            <a:pPr marL="0" lvl="0" indent="0" algn="l" rtl="0">
              <a:spcBef>
                <a:spcPts val="1200"/>
              </a:spcBef>
              <a:spcAft>
                <a:spcPts val="1200"/>
              </a:spcAft>
              <a:buNone/>
            </a:pPr>
            <a:r>
              <a:rPr lang="en"/>
              <a:t>…time to ask about </a:t>
            </a:r>
            <a:r>
              <a:rPr lang="en" b="1" strike="sngStrike">
                <a:solidFill>
                  <a:srgbClr val="ED4840"/>
                </a:solidFill>
              </a:rPr>
              <a:t>D</a:t>
            </a:r>
            <a:r>
              <a:rPr lang="en" strike="sngStrike"/>
              <a:t>rug </a:t>
            </a:r>
            <a:r>
              <a:rPr lang="en" b="1" strike="sngStrike">
                <a:solidFill>
                  <a:srgbClr val="ED4840"/>
                </a:solidFill>
              </a:rPr>
              <a:t>R</a:t>
            </a:r>
            <a:r>
              <a:rPr lang="en" strike="sngStrike"/>
              <a:t>eaction with </a:t>
            </a:r>
            <a:r>
              <a:rPr lang="en" b="1" strike="sngStrike">
                <a:solidFill>
                  <a:srgbClr val="ED4840"/>
                </a:solidFill>
              </a:rPr>
              <a:t>E</a:t>
            </a:r>
            <a:r>
              <a:rPr lang="en" strike="sngStrike"/>
              <a:t>osinophilia and</a:t>
            </a:r>
            <a:r>
              <a:rPr lang="en"/>
              <a:t> </a:t>
            </a:r>
            <a:r>
              <a:rPr lang="en" b="1">
                <a:solidFill>
                  <a:srgbClr val="ED4840"/>
                </a:solidFill>
              </a:rPr>
              <a:t>S</a:t>
            </a:r>
            <a:r>
              <a:rPr lang="en" b="1"/>
              <a:t>ystemic </a:t>
            </a:r>
            <a:r>
              <a:rPr lang="en" b="1">
                <a:solidFill>
                  <a:srgbClr val="ED4840"/>
                </a:solidFill>
              </a:rPr>
              <a:t>S</a:t>
            </a:r>
            <a:r>
              <a:rPr lang="en" b="1"/>
              <a:t>ymptoms</a:t>
            </a:r>
            <a:endParaRPr b="1"/>
          </a:p>
        </p:txBody>
      </p:sp>
      <p:sp>
        <p:nvSpPr>
          <p:cNvPr id="1308" name="Google Shape;1308;p83"/>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Clinic follow up</a:t>
            </a:r>
            <a:endParaRPr/>
          </a:p>
        </p:txBody>
      </p:sp>
      <p:pic>
        <p:nvPicPr>
          <p:cNvPr id="1309" name="Google Shape;1309;p8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84187" y="237451"/>
            <a:ext cx="3447573" cy="2779750"/>
          </a:xfrm>
          <a:prstGeom prst="rect">
            <a:avLst/>
          </a:prstGeom>
          <a:noFill/>
          <a:ln>
            <a:noFill/>
          </a:ln>
        </p:spPr>
      </p:pic>
      <p:sp>
        <p:nvSpPr>
          <p:cNvPr id="1310" name="Google Shape;1310;p83"/>
          <p:cNvSpPr/>
          <p:nvPr/>
        </p:nvSpPr>
        <p:spPr>
          <a:xfrm>
            <a:off x="5435152" y="980917"/>
            <a:ext cx="2006100" cy="148800"/>
          </a:xfrm>
          <a:prstGeom prst="rect">
            <a:avLst/>
          </a:prstGeom>
          <a:solidFill>
            <a:schemeClr val="lt2"/>
          </a:solidFill>
          <a:ln w="7750" cap="flat" cmpd="sng">
            <a:solidFill>
              <a:schemeClr val="dk2"/>
            </a:solidFill>
            <a:prstDash val="solid"/>
            <a:round/>
            <a:headEnd type="none" w="sm" len="sm"/>
            <a:tailEnd type="none" w="sm" len="sm"/>
          </a:ln>
        </p:spPr>
        <p:txBody>
          <a:bodyPr spcFirstLastPara="1" wrap="square" lIns="74300" tIns="74300" rIns="74300" bIns="74300" anchor="ctr" anchorCtr="0">
            <a:noAutofit/>
          </a:bodyPr>
          <a:lstStyle/>
          <a:p>
            <a:pPr marL="0" lvl="0" indent="0" algn="ctr" rtl="0">
              <a:spcBef>
                <a:spcPts val="0"/>
              </a:spcBef>
              <a:spcAft>
                <a:spcPts val="0"/>
              </a:spcAft>
              <a:buNone/>
            </a:pPr>
            <a:r>
              <a:rPr lang="en" sz="975">
                <a:solidFill>
                  <a:schemeClr val="dk2"/>
                </a:solidFill>
                <a:latin typeface="Open Sans"/>
                <a:ea typeface="Open Sans"/>
                <a:cs typeface="Open Sans"/>
                <a:sym typeface="Open Sans"/>
              </a:rPr>
              <a:t>Admission (d/c = day 19)</a:t>
            </a:r>
            <a:endParaRPr sz="975">
              <a:solidFill>
                <a:schemeClr val="dk2"/>
              </a:solidFill>
              <a:latin typeface="Open Sans"/>
              <a:ea typeface="Open Sans"/>
              <a:cs typeface="Open Sans"/>
              <a:sym typeface="Open Sans"/>
            </a:endParaRPr>
          </a:p>
        </p:txBody>
      </p:sp>
      <p:sp>
        <p:nvSpPr>
          <p:cNvPr id="1311" name="Google Shape;1311;p83"/>
          <p:cNvSpPr txBox="1"/>
          <p:nvPr/>
        </p:nvSpPr>
        <p:spPr>
          <a:xfrm>
            <a:off x="5442922" y="298972"/>
            <a:ext cx="1951200" cy="245100"/>
          </a:xfrm>
          <a:prstGeom prst="rect">
            <a:avLst/>
          </a:prstGeom>
          <a:solidFill>
            <a:srgbClr val="FFFFFF">
              <a:alpha val="50000"/>
            </a:srgbClr>
          </a:solidFill>
          <a:ln>
            <a:noFill/>
          </a:ln>
        </p:spPr>
        <p:txBody>
          <a:bodyPr spcFirstLastPara="1" wrap="square" lIns="38300" tIns="38300" rIns="38300" bIns="38300" anchor="t" anchorCtr="0">
            <a:spAutoFit/>
          </a:bodyPr>
          <a:lstStyle/>
          <a:p>
            <a:pPr marL="0" lvl="0" indent="0" algn="l" rtl="0">
              <a:spcBef>
                <a:spcPts val="0"/>
              </a:spcBef>
              <a:spcAft>
                <a:spcPts val="0"/>
              </a:spcAft>
              <a:buNone/>
            </a:pPr>
            <a:r>
              <a:rPr lang="en" sz="1089" b="1">
                <a:solidFill>
                  <a:srgbClr val="8E44AD"/>
                </a:solidFill>
                <a:latin typeface="Open Sans"/>
                <a:ea typeface="Open Sans"/>
                <a:cs typeface="Open Sans"/>
                <a:sym typeface="Open Sans"/>
              </a:rPr>
              <a:t>Absolute eosinophil count</a:t>
            </a:r>
            <a:endParaRPr sz="1089" b="1">
              <a:solidFill>
                <a:srgbClr val="8E44AD"/>
              </a:solidFill>
              <a:latin typeface="Open Sans"/>
              <a:ea typeface="Open Sans"/>
              <a:cs typeface="Open Sans"/>
              <a:sym typeface="Open Sans"/>
            </a:endParaRPr>
          </a:p>
        </p:txBody>
      </p:sp>
      <p:sp>
        <p:nvSpPr>
          <p:cNvPr id="1312" name="Google Shape;1312;p83"/>
          <p:cNvSpPr/>
          <p:nvPr/>
        </p:nvSpPr>
        <p:spPr>
          <a:xfrm>
            <a:off x="5435152" y="787729"/>
            <a:ext cx="1045800" cy="177600"/>
          </a:xfrm>
          <a:prstGeom prst="rect">
            <a:avLst/>
          </a:prstGeom>
          <a:solidFill>
            <a:srgbClr val="896110"/>
          </a:solidFill>
          <a:ln>
            <a:noFill/>
          </a:ln>
        </p:spPr>
        <p:txBody>
          <a:bodyPr spcFirstLastPara="1" wrap="square" lIns="52975" tIns="52975" rIns="52975" bIns="52975" anchor="ctr" anchorCtr="0">
            <a:noAutofit/>
          </a:bodyPr>
          <a:lstStyle/>
          <a:p>
            <a:pPr marL="0" lvl="0" indent="0" algn="ctr" rtl="0">
              <a:spcBef>
                <a:spcPts val="0"/>
              </a:spcBef>
              <a:spcAft>
                <a:spcPts val="0"/>
              </a:spcAft>
              <a:buNone/>
            </a:pPr>
            <a:r>
              <a:rPr lang="en" sz="858" b="1">
                <a:solidFill>
                  <a:schemeClr val="lt1"/>
                </a:solidFill>
                <a:latin typeface="Open Sans"/>
                <a:ea typeface="Open Sans"/>
                <a:cs typeface="Open Sans"/>
                <a:sym typeface="Open Sans"/>
              </a:rPr>
              <a:t>Vanc / cefepime</a:t>
            </a:r>
            <a:endParaRPr sz="858" b="1">
              <a:solidFill>
                <a:schemeClr val="lt1"/>
              </a:solidFill>
              <a:latin typeface="Open Sans"/>
              <a:ea typeface="Open Sans"/>
              <a:cs typeface="Open Sans"/>
              <a:sym typeface="Open Sans"/>
            </a:endParaRPr>
          </a:p>
        </p:txBody>
      </p:sp>
      <p:sp>
        <p:nvSpPr>
          <p:cNvPr id="1313" name="Google Shape;1313;p83"/>
          <p:cNvSpPr/>
          <p:nvPr/>
        </p:nvSpPr>
        <p:spPr>
          <a:xfrm>
            <a:off x="6480805" y="787736"/>
            <a:ext cx="2086200" cy="1776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52975" tIns="52975" rIns="52975" bIns="52975" anchor="ctr" anchorCtr="0">
            <a:noAutofit/>
          </a:bodyPr>
          <a:lstStyle/>
          <a:p>
            <a:pPr marL="0" lvl="0" indent="0" algn="ctr" rtl="0">
              <a:spcBef>
                <a:spcPts val="0"/>
              </a:spcBef>
              <a:spcAft>
                <a:spcPts val="0"/>
              </a:spcAft>
              <a:buNone/>
            </a:pPr>
            <a:r>
              <a:rPr lang="en" sz="858" b="1">
                <a:solidFill>
                  <a:schemeClr val="lt1"/>
                </a:solidFill>
                <a:latin typeface="Open Sans"/>
                <a:ea typeface="Open Sans"/>
                <a:cs typeface="Open Sans"/>
                <a:sym typeface="Open Sans"/>
              </a:rPr>
              <a:t>Daptomycin</a:t>
            </a:r>
            <a:endParaRPr sz="858" b="1">
              <a:solidFill>
                <a:schemeClr val="lt1"/>
              </a:solidFill>
              <a:latin typeface="Open Sans"/>
              <a:ea typeface="Open Sans"/>
              <a:cs typeface="Open Sans"/>
              <a:sym typeface="Open Sans"/>
            </a:endParaRPr>
          </a:p>
        </p:txBody>
      </p:sp>
      <p:graphicFrame>
        <p:nvGraphicFramePr>
          <p:cNvPr id="1314" name="Google Shape;1314;p83"/>
          <p:cNvGraphicFramePr/>
          <p:nvPr/>
        </p:nvGraphicFramePr>
        <p:xfrm>
          <a:off x="4882352" y="3415229"/>
          <a:ext cx="3000000" cy="3000000"/>
        </p:xfrm>
        <a:graphic>
          <a:graphicData uri="http://schemas.openxmlformats.org/drawingml/2006/table">
            <a:tbl>
              <a:tblPr>
                <a:noFill/>
                <a:tableStyleId>{0A2BB99A-A32A-438E-AFFC-ECC11DD71517}</a:tableStyleId>
              </a:tblPr>
              <a:tblGrid>
                <a:gridCol w="1091200">
                  <a:extLst>
                    <a:ext uri="{9D8B030D-6E8A-4147-A177-3AD203B41FA5}">
                      <a16:colId xmlns:a16="http://schemas.microsoft.com/office/drawing/2014/main" val="20000"/>
                    </a:ext>
                  </a:extLst>
                </a:gridCol>
                <a:gridCol w="724075">
                  <a:extLst>
                    <a:ext uri="{9D8B030D-6E8A-4147-A177-3AD203B41FA5}">
                      <a16:colId xmlns:a16="http://schemas.microsoft.com/office/drawing/2014/main" val="20001"/>
                    </a:ext>
                  </a:extLst>
                </a:gridCol>
                <a:gridCol w="724075">
                  <a:extLst>
                    <a:ext uri="{9D8B030D-6E8A-4147-A177-3AD203B41FA5}">
                      <a16:colId xmlns:a16="http://schemas.microsoft.com/office/drawing/2014/main" val="20002"/>
                    </a:ext>
                  </a:extLst>
                </a:gridCol>
                <a:gridCol w="724075">
                  <a:extLst>
                    <a:ext uri="{9D8B030D-6E8A-4147-A177-3AD203B41FA5}">
                      <a16:colId xmlns:a16="http://schemas.microsoft.com/office/drawing/2014/main" val="20003"/>
                    </a:ext>
                  </a:extLst>
                </a:gridCol>
                <a:gridCol w="724075">
                  <a:extLst>
                    <a:ext uri="{9D8B030D-6E8A-4147-A177-3AD203B41FA5}">
                      <a16:colId xmlns:a16="http://schemas.microsoft.com/office/drawing/2014/main" val="20004"/>
                    </a:ext>
                  </a:extLst>
                </a:gridCol>
              </a:tblGrid>
              <a:tr h="187475">
                <a:tc>
                  <a:txBody>
                    <a:bodyPr/>
                    <a:lstStyle/>
                    <a:p>
                      <a:pPr marL="0" lvl="0" indent="0" algn="l" rtl="0">
                        <a:spcBef>
                          <a:spcPts val="0"/>
                        </a:spcBef>
                        <a:spcAft>
                          <a:spcPts val="0"/>
                        </a:spcAft>
                        <a:buNone/>
                      </a:pPr>
                      <a:r>
                        <a:rPr lang="en" sz="1200" b="1">
                          <a:solidFill>
                            <a:srgbClr val="FFFFFF"/>
                          </a:solidFill>
                          <a:latin typeface="Open Sans"/>
                          <a:ea typeface="Open Sans"/>
                          <a:cs typeface="Open Sans"/>
                          <a:sym typeface="Open Sans"/>
                        </a:rPr>
                        <a:t>Recent labs</a:t>
                      </a:r>
                      <a:endParaRPr sz="1200"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sz="1200" b="1">
                          <a:solidFill>
                            <a:srgbClr val="FFFFFF"/>
                          </a:solidFill>
                          <a:latin typeface="Open Sans"/>
                          <a:ea typeface="Open Sans"/>
                          <a:cs typeface="Open Sans"/>
                          <a:sym typeface="Open Sans"/>
                        </a:rPr>
                        <a:t>Day 17</a:t>
                      </a:r>
                      <a:endParaRPr sz="1200"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sz="1200" b="1">
                          <a:solidFill>
                            <a:srgbClr val="FFFFFF"/>
                          </a:solidFill>
                          <a:latin typeface="Open Sans"/>
                          <a:ea typeface="Open Sans"/>
                          <a:cs typeface="Open Sans"/>
                          <a:sym typeface="Open Sans"/>
                        </a:rPr>
                        <a:t>D22</a:t>
                      </a:r>
                      <a:endParaRPr sz="1200"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sz="1200" b="1">
                          <a:solidFill>
                            <a:srgbClr val="FFFFFF"/>
                          </a:solidFill>
                          <a:latin typeface="Open Sans"/>
                          <a:ea typeface="Open Sans"/>
                          <a:cs typeface="Open Sans"/>
                          <a:sym typeface="Open Sans"/>
                        </a:rPr>
                        <a:t>D25</a:t>
                      </a:r>
                      <a:endParaRPr sz="1200"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sz="1200" b="1">
                          <a:solidFill>
                            <a:srgbClr val="FFFFFF"/>
                          </a:solidFill>
                          <a:latin typeface="Open Sans"/>
                          <a:ea typeface="Open Sans"/>
                          <a:cs typeface="Open Sans"/>
                          <a:sym typeface="Open Sans"/>
                        </a:rPr>
                        <a:t>D29</a:t>
                      </a:r>
                      <a:endParaRPr sz="1200"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187475">
                <a:tc>
                  <a:txBody>
                    <a:bodyPr/>
                    <a:lstStyle/>
                    <a:p>
                      <a:pPr marL="0" lvl="0" indent="0" algn="l" rtl="0">
                        <a:spcBef>
                          <a:spcPts val="0"/>
                        </a:spcBef>
                        <a:spcAft>
                          <a:spcPts val="0"/>
                        </a:spcAft>
                        <a:buNone/>
                      </a:pPr>
                      <a:r>
                        <a:rPr lang="en" sz="1200">
                          <a:latin typeface="Open Sans"/>
                          <a:ea typeface="Open Sans"/>
                          <a:cs typeface="Open Sans"/>
                          <a:sym typeface="Open Sans"/>
                        </a:rPr>
                        <a:t>WBC</a:t>
                      </a:r>
                      <a:endParaRPr sz="1200">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20.6</a:t>
                      </a:r>
                      <a:endParaRPr sz="1200">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18.9</a:t>
                      </a:r>
                      <a:endParaRPr sz="1200">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17.7</a:t>
                      </a:r>
                      <a:endParaRPr sz="1200">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17.6</a:t>
                      </a:r>
                      <a:endParaRPr sz="1200"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87475">
                <a:tc>
                  <a:txBody>
                    <a:bodyPr/>
                    <a:lstStyle/>
                    <a:p>
                      <a:pPr marL="0" lvl="0" indent="0" algn="l" rtl="0">
                        <a:spcBef>
                          <a:spcPts val="0"/>
                        </a:spcBef>
                        <a:spcAft>
                          <a:spcPts val="0"/>
                        </a:spcAft>
                        <a:buNone/>
                      </a:pPr>
                      <a:r>
                        <a:rPr lang="en" sz="1200">
                          <a:latin typeface="Open Sans"/>
                          <a:ea typeface="Open Sans"/>
                          <a:cs typeface="Open Sans"/>
                          <a:sym typeface="Open Sans"/>
                        </a:rPr>
                        <a:t>   Abs eos</a:t>
                      </a:r>
                      <a:endParaRPr sz="1200">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1.1</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1.2</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b="1">
                          <a:solidFill>
                            <a:srgbClr val="896110"/>
                          </a:solidFill>
                          <a:latin typeface="Open Sans"/>
                          <a:ea typeface="Open Sans"/>
                          <a:cs typeface="Open Sans"/>
                          <a:sym typeface="Open Sans"/>
                        </a:rPr>
                        <a:t>2.4</a:t>
                      </a:r>
                      <a:endParaRPr sz="1200"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b="1">
                          <a:solidFill>
                            <a:srgbClr val="DF382C"/>
                          </a:solidFill>
                          <a:latin typeface="Open Sans"/>
                          <a:ea typeface="Open Sans"/>
                          <a:cs typeface="Open Sans"/>
                          <a:sym typeface="Open Sans"/>
                        </a:rPr>
                        <a:t>3.5</a:t>
                      </a:r>
                      <a:endParaRPr sz="1200"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87475">
                <a:tc>
                  <a:txBody>
                    <a:bodyPr/>
                    <a:lstStyle/>
                    <a:p>
                      <a:pPr marL="0" lvl="0" indent="0" algn="l" rtl="0">
                        <a:spcBef>
                          <a:spcPts val="0"/>
                        </a:spcBef>
                        <a:spcAft>
                          <a:spcPts val="0"/>
                        </a:spcAft>
                        <a:buNone/>
                      </a:pPr>
                      <a:r>
                        <a:rPr lang="en" sz="1200">
                          <a:latin typeface="Open Sans"/>
                          <a:ea typeface="Open Sans"/>
                          <a:cs typeface="Open Sans"/>
                          <a:sym typeface="Open Sans"/>
                        </a:rPr>
                        <a:t>CRP</a:t>
                      </a:r>
                      <a:endParaRPr sz="1200">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35</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32</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13</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7475">
                <a:tc>
                  <a:txBody>
                    <a:bodyPr/>
                    <a:lstStyle/>
                    <a:p>
                      <a:pPr marL="0" lvl="0" indent="0" algn="l" rtl="0">
                        <a:spcBef>
                          <a:spcPts val="0"/>
                        </a:spcBef>
                        <a:spcAft>
                          <a:spcPts val="0"/>
                        </a:spcAft>
                        <a:buNone/>
                      </a:pPr>
                      <a:r>
                        <a:rPr lang="en" sz="1200">
                          <a:latin typeface="Open Sans"/>
                          <a:ea typeface="Open Sans"/>
                          <a:cs typeface="Open Sans"/>
                          <a:sym typeface="Open Sans"/>
                        </a:rPr>
                        <a:t>AST</a:t>
                      </a:r>
                      <a:endParaRPr sz="1200">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29</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25</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b="1">
                          <a:solidFill>
                            <a:schemeClr val="dk2"/>
                          </a:solidFill>
                          <a:latin typeface="Open Sans"/>
                          <a:ea typeface="Open Sans"/>
                          <a:cs typeface="Open Sans"/>
                          <a:sym typeface="Open Sans"/>
                        </a:rPr>
                        <a:t>53</a:t>
                      </a:r>
                      <a:endParaRPr sz="1200"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BF1DD"/>
                    </a:solidFill>
                  </a:tcPr>
                </a:tc>
                <a:extLst>
                  <a:ext uri="{0D108BD9-81ED-4DB2-BD59-A6C34878D82A}">
                    <a16:rowId xmlns:a16="http://schemas.microsoft.com/office/drawing/2014/main" val="10004"/>
                  </a:ext>
                </a:extLst>
              </a:tr>
              <a:tr h="187475">
                <a:tc>
                  <a:txBody>
                    <a:bodyPr/>
                    <a:lstStyle/>
                    <a:p>
                      <a:pPr marL="0" lvl="0" indent="0" algn="l" rtl="0">
                        <a:spcBef>
                          <a:spcPts val="0"/>
                        </a:spcBef>
                        <a:spcAft>
                          <a:spcPts val="0"/>
                        </a:spcAft>
                        <a:buNone/>
                      </a:pPr>
                      <a:r>
                        <a:rPr lang="en" sz="1200">
                          <a:latin typeface="Open Sans"/>
                          <a:ea typeface="Open Sans"/>
                          <a:cs typeface="Open Sans"/>
                          <a:sym typeface="Open Sans"/>
                        </a:rPr>
                        <a:t>ALT</a:t>
                      </a:r>
                      <a:endParaRPr sz="1200">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alpha val="0"/>
                        </a:srgbClr>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t>
                      </a:r>
                      <a:endParaRPr sz="1200">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22</a:t>
                      </a:r>
                      <a:endParaRPr sz="1200">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30</a:t>
                      </a:r>
                      <a:endParaRPr sz="1200">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b="1">
                          <a:solidFill>
                            <a:schemeClr val="dk2"/>
                          </a:solidFill>
                          <a:latin typeface="Open Sans"/>
                          <a:ea typeface="Open Sans"/>
                          <a:cs typeface="Open Sans"/>
                          <a:sym typeface="Open Sans"/>
                        </a:rPr>
                        <a:t>57</a:t>
                      </a:r>
                      <a:endParaRPr sz="1200"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BF1DD"/>
                    </a:solidFill>
                  </a:tcPr>
                </a:tc>
                <a:extLst>
                  <a:ext uri="{0D108BD9-81ED-4DB2-BD59-A6C34878D82A}">
                    <a16:rowId xmlns:a16="http://schemas.microsoft.com/office/drawing/2014/main" val="10005"/>
                  </a:ext>
                </a:extLst>
              </a:tr>
              <a:tr h="187475">
                <a:tc>
                  <a:txBody>
                    <a:bodyPr/>
                    <a:lstStyle/>
                    <a:p>
                      <a:pPr marL="0" lvl="0" indent="0" algn="l" rtl="0">
                        <a:spcBef>
                          <a:spcPts val="0"/>
                        </a:spcBef>
                        <a:spcAft>
                          <a:spcPts val="0"/>
                        </a:spcAft>
                        <a:buNone/>
                      </a:pPr>
                      <a:r>
                        <a:rPr lang="en" sz="1200">
                          <a:latin typeface="Open Sans"/>
                          <a:ea typeface="Open Sans"/>
                          <a:cs typeface="Open Sans"/>
                          <a:sym typeface="Open Sans"/>
                        </a:rPr>
                        <a:t>AlkPhos</a:t>
                      </a:r>
                      <a:endParaRPr sz="1200">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rgbClr val="1A1A1A"/>
                          </a:solidFill>
                          <a:latin typeface="Open Sans"/>
                          <a:ea typeface="Open Sans"/>
                          <a:cs typeface="Open Sans"/>
                          <a:sym typeface="Open Sans"/>
                        </a:rPr>
                        <a:t>71</a:t>
                      </a:r>
                      <a:endParaRPr sz="1200">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b="1">
                          <a:solidFill>
                            <a:srgbClr val="1A1A1A"/>
                          </a:solidFill>
                          <a:latin typeface="Open Sans"/>
                          <a:ea typeface="Open Sans"/>
                          <a:cs typeface="Open Sans"/>
                          <a:sym typeface="Open Sans"/>
                        </a:rPr>
                        <a:t>149</a:t>
                      </a:r>
                      <a:endParaRPr sz="1200"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b="1">
                          <a:solidFill>
                            <a:schemeClr val="dk2"/>
                          </a:solidFill>
                          <a:latin typeface="Open Sans"/>
                          <a:ea typeface="Open Sans"/>
                          <a:cs typeface="Open Sans"/>
                          <a:sym typeface="Open Sans"/>
                        </a:rPr>
                        <a:t>188</a:t>
                      </a:r>
                      <a:endParaRPr sz="1200"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6"/>
                  </a:ext>
                </a:extLst>
              </a:tr>
              <a:tr h="243975">
                <a:tc>
                  <a:txBody>
                    <a:bodyPr/>
                    <a:lstStyle/>
                    <a:p>
                      <a:pPr marL="0" lvl="0" indent="0" algn="l" rtl="0">
                        <a:spcBef>
                          <a:spcPts val="0"/>
                        </a:spcBef>
                        <a:spcAft>
                          <a:spcPts val="0"/>
                        </a:spcAft>
                        <a:buNone/>
                      </a:pPr>
                      <a:r>
                        <a:rPr lang="en" sz="1200">
                          <a:solidFill>
                            <a:srgbClr val="858585"/>
                          </a:solidFill>
                          <a:latin typeface="Open Sans"/>
                          <a:ea typeface="Open Sans"/>
                          <a:cs typeface="Open Sans"/>
                          <a:sym typeface="Open Sans"/>
                        </a:rPr>
                        <a:t>Since SAVR</a:t>
                      </a:r>
                      <a:endParaRPr sz="1200">
                        <a:solidFill>
                          <a:srgbClr val="858585"/>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858585"/>
                          </a:solidFill>
                          <a:latin typeface="Open Sans"/>
                          <a:ea typeface="Open Sans"/>
                          <a:cs typeface="Open Sans"/>
                          <a:sym typeface="Open Sans"/>
                        </a:rPr>
                        <a:t>7</a:t>
                      </a:r>
                      <a:endParaRPr sz="1200">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858585"/>
                          </a:solidFill>
                          <a:latin typeface="Open Sans"/>
                          <a:ea typeface="Open Sans"/>
                          <a:cs typeface="Open Sans"/>
                          <a:sym typeface="Open Sans"/>
                        </a:rPr>
                        <a:t>12</a:t>
                      </a:r>
                      <a:endParaRPr sz="1200">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858585"/>
                          </a:solidFill>
                          <a:latin typeface="Open Sans"/>
                          <a:ea typeface="Open Sans"/>
                          <a:cs typeface="Open Sans"/>
                          <a:sym typeface="Open Sans"/>
                        </a:rPr>
                        <a:t>15</a:t>
                      </a:r>
                      <a:endParaRPr sz="1200">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sz="1200">
                          <a:solidFill>
                            <a:srgbClr val="858585"/>
                          </a:solidFill>
                          <a:latin typeface="Open Sans"/>
                          <a:ea typeface="Open Sans"/>
                          <a:cs typeface="Open Sans"/>
                          <a:sym typeface="Open Sans"/>
                        </a:rPr>
                        <a:t>19</a:t>
                      </a:r>
                      <a:endParaRPr sz="1200">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320" name="Google Shape;1320;p84"/>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His </a:t>
            </a:r>
            <a:r>
              <a:rPr lang="en" b="1">
                <a:solidFill>
                  <a:srgbClr val="14A44D"/>
                </a:solidFill>
              </a:rPr>
              <a:t>breathing is fine</a:t>
            </a:r>
            <a:endParaRPr b="1">
              <a:solidFill>
                <a:srgbClr val="14A44D"/>
              </a:solidFill>
            </a:endParaRPr>
          </a:p>
          <a:p>
            <a:pPr marL="914400" lvl="1" indent="-298450" algn="l" rtl="0">
              <a:spcBef>
                <a:spcPts val="0"/>
              </a:spcBef>
              <a:spcAft>
                <a:spcPts val="0"/>
              </a:spcAft>
              <a:buSzPts val="1100"/>
              <a:buChar char="○"/>
            </a:pPr>
            <a:r>
              <a:rPr lang="en"/>
              <a:t>Though one must assume there are some eosinophils in his lungs…</a:t>
            </a:r>
            <a:endParaRPr/>
          </a:p>
          <a:p>
            <a:pPr marL="457200" lvl="0" indent="-311150" algn="l" rtl="0">
              <a:spcBef>
                <a:spcPts val="1000"/>
              </a:spcBef>
              <a:spcAft>
                <a:spcPts val="0"/>
              </a:spcAft>
              <a:buSzPts val="1300"/>
              <a:buChar char="●"/>
            </a:pPr>
            <a:r>
              <a:rPr lang="en"/>
              <a:t>His major concern is the nosebleeds</a:t>
            </a:r>
            <a:endParaRPr/>
          </a:p>
          <a:p>
            <a:pPr marL="0" lvl="0" indent="0" algn="l" rtl="0">
              <a:spcBef>
                <a:spcPts val="1000"/>
              </a:spcBef>
              <a:spcAft>
                <a:spcPts val="1200"/>
              </a:spcAft>
              <a:buNone/>
            </a:pPr>
            <a:endParaRPr b="1">
              <a:solidFill>
                <a:srgbClr val="DF382C"/>
              </a:solidFill>
            </a:endParaRPr>
          </a:p>
        </p:txBody>
      </p:sp>
      <p:sp>
        <p:nvSpPr>
          <p:cNvPr id="1321" name="Google Shape;1321;p84"/>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22" name="Google Shape;1322;p84"/>
          <p:cNvPicPr preferRelativeResize="0"/>
          <p:nvPr/>
        </p:nvPicPr>
        <p:blipFill>
          <a:blip r:embed="rId3">
            <a:alphaModFix/>
          </a:blip>
          <a:stretch>
            <a:fillRect/>
          </a:stretch>
        </p:blipFill>
        <p:spPr>
          <a:xfrm>
            <a:off x="4643600" y="1393075"/>
            <a:ext cx="4242075" cy="3420350"/>
          </a:xfrm>
          <a:prstGeom prst="rect">
            <a:avLst/>
          </a:prstGeom>
          <a:noFill/>
          <a:ln>
            <a:noFill/>
          </a:ln>
        </p:spPr>
      </p:pic>
      <p:sp>
        <p:nvSpPr>
          <p:cNvPr id="1323" name="Google Shape;1323;p84"/>
          <p:cNvSpPr/>
          <p:nvPr/>
        </p:nvSpPr>
        <p:spPr>
          <a:xfrm>
            <a:off x="4952400" y="2155475"/>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324" name="Google Shape;1324;p84"/>
          <p:cNvSpPr txBox="1"/>
          <p:nvPr/>
        </p:nvSpPr>
        <p:spPr>
          <a:xfrm>
            <a:off x="4952400" y="14665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325" name="Google Shape;1325;p84"/>
          <p:cNvSpPr/>
          <p:nvPr/>
        </p:nvSpPr>
        <p:spPr>
          <a:xfrm>
            <a:off x="4952400" y="4813425"/>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326" name="Google Shape;1326;p84"/>
          <p:cNvSpPr/>
          <p:nvPr/>
        </p:nvSpPr>
        <p:spPr>
          <a:xfrm>
            <a:off x="6239025" y="4813425"/>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sp>
        <p:nvSpPr>
          <p:cNvPr id="1327" name="Google Shape;1327;p84"/>
          <p:cNvSpPr/>
          <p:nvPr/>
        </p:nvSpPr>
        <p:spPr>
          <a:xfrm>
            <a:off x="7420800" y="2155475"/>
            <a:ext cx="716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SNF</a:t>
            </a:r>
            <a:endParaRPr sz="1200">
              <a:solidFill>
                <a:schemeClr val="dk2"/>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8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333" name="Google Shape;1333;p85"/>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His </a:t>
            </a:r>
            <a:r>
              <a:rPr lang="en" b="1">
                <a:solidFill>
                  <a:srgbClr val="14A44D"/>
                </a:solidFill>
              </a:rPr>
              <a:t>breathing is fine</a:t>
            </a:r>
            <a:endParaRPr/>
          </a:p>
          <a:p>
            <a:pPr marL="914400" lvl="1" indent="-298450" algn="l" rtl="0">
              <a:spcBef>
                <a:spcPts val="0"/>
              </a:spcBef>
              <a:spcAft>
                <a:spcPts val="0"/>
              </a:spcAft>
              <a:buSzPts val="1100"/>
              <a:buChar char="○"/>
            </a:pPr>
            <a:r>
              <a:rPr lang="en"/>
              <a:t>Though one must assume there are some eosinophils in his lungs…</a:t>
            </a:r>
            <a:endParaRPr/>
          </a:p>
          <a:p>
            <a:pPr marL="457200" lvl="0" indent="-311150" algn="l" rtl="0">
              <a:spcBef>
                <a:spcPts val="1000"/>
              </a:spcBef>
              <a:spcAft>
                <a:spcPts val="0"/>
              </a:spcAft>
              <a:buSzPts val="1300"/>
              <a:buChar char="●"/>
            </a:pPr>
            <a:r>
              <a:rPr lang="en"/>
              <a:t>His major concern is the nosebleeds</a:t>
            </a:r>
            <a:endParaRPr/>
          </a:p>
          <a:p>
            <a:pPr marL="457200" lvl="0" indent="-311150" algn="l" rtl="0">
              <a:spcBef>
                <a:spcPts val="1000"/>
              </a:spcBef>
              <a:spcAft>
                <a:spcPts val="1200"/>
              </a:spcAft>
              <a:buSzPts val="1300"/>
              <a:buChar char="●"/>
            </a:pPr>
            <a:r>
              <a:rPr lang="en"/>
              <a:t>But he has been having an </a:t>
            </a:r>
            <a:r>
              <a:rPr lang="en" b="1">
                <a:solidFill>
                  <a:srgbClr val="DF382C"/>
                </a:solidFill>
              </a:rPr>
              <a:t>itchy rash</a:t>
            </a:r>
            <a:endParaRPr b="1">
              <a:solidFill>
                <a:srgbClr val="DF382C"/>
              </a:solidFill>
            </a:endParaRPr>
          </a:p>
        </p:txBody>
      </p:sp>
      <p:pic>
        <p:nvPicPr>
          <p:cNvPr id="1334" name="Google Shape;1334;p85"/>
          <p:cNvPicPr preferRelativeResize="0"/>
          <p:nvPr/>
        </p:nvPicPr>
        <p:blipFill>
          <a:blip r:embed="rId3">
            <a:alphaModFix/>
          </a:blip>
          <a:stretch>
            <a:fillRect/>
          </a:stretch>
        </p:blipFill>
        <p:spPr>
          <a:xfrm>
            <a:off x="4643600" y="1393075"/>
            <a:ext cx="4242075" cy="3420350"/>
          </a:xfrm>
          <a:prstGeom prst="rect">
            <a:avLst/>
          </a:prstGeom>
          <a:noFill/>
          <a:ln>
            <a:noFill/>
          </a:ln>
        </p:spPr>
      </p:pic>
      <p:sp>
        <p:nvSpPr>
          <p:cNvPr id="1335" name="Google Shape;1335;p85"/>
          <p:cNvSpPr txBox="1"/>
          <p:nvPr/>
        </p:nvSpPr>
        <p:spPr>
          <a:xfrm>
            <a:off x="4952400" y="1466500"/>
            <a:ext cx="2328600" cy="292500"/>
          </a:xfrm>
          <a:prstGeom prst="rect">
            <a:avLst/>
          </a:prstGeom>
          <a:solidFill>
            <a:srgbClr val="FFFFFF">
              <a:alpha val="50000"/>
            </a:srgbClr>
          </a:solidFill>
          <a:ln>
            <a:noFill/>
          </a:ln>
        </p:spPr>
        <p:txBody>
          <a:bodyPr spcFirstLastPara="1" wrap="square" lIns="45700" tIns="45700" rIns="45700" bIns="45700" anchor="t" anchorCtr="0">
            <a:spAutoFit/>
          </a:bodyPr>
          <a:lstStyle/>
          <a:p>
            <a:pPr marL="0" lvl="0" indent="0" algn="l" rtl="0">
              <a:spcBef>
                <a:spcPts val="0"/>
              </a:spcBef>
              <a:spcAft>
                <a:spcPts val="0"/>
              </a:spcAft>
              <a:buNone/>
            </a:pPr>
            <a:r>
              <a:rPr lang="en" sz="1300" b="1">
                <a:solidFill>
                  <a:srgbClr val="8E44AD"/>
                </a:solidFill>
                <a:latin typeface="Open Sans"/>
                <a:ea typeface="Open Sans"/>
                <a:cs typeface="Open Sans"/>
                <a:sym typeface="Open Sans"/>
              </a:rPr>
              <a:t>Absolute eosinophil count</a:t>
            </a:r>
            <a:endParaRPr sz="1300" b="1">
              <a:solidFill>
                <a:srgbClr val="8E44AD"/>
              </a:solidFill>
              <a:latin typeface="Open Sans"/>
              <a:ea typeface="Open Sans"/>
              <a:cs typeface="Open Sans"/>
              <a:sym typeface="Open Sans"/>
            </a:endParaRPr>
          </a:p>
        </p:txBody>
      </p:sp>
      <p:sp>
        <p:nvSpPr>
          <p:cNvPr id="1336" name="Google Shape;1336;p85"/>
          <p:cNvSpPr/>
          <p:nvPr/>
        </p:nvSpPr>
        <p:spPr>
          <a:xfrm>
            <a:off x="4952400" y="4813425"/>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337" name="Google Shape;1337;p85"/>
          <p:cNvSpPr/>
          <p:nvPr/>
        </p:nvSpPr>
        <p:spPr>
          <a:xfrm>
            <a:off x="6239025" y="4813425"/>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sp>
        <p:nvSpPr>
          <p:cNvPr id="1338" name="Google Shape;1338;p85"/>
          <p:cNvSpPr/>
          <p:nvPr/>
        </p:nvSpPr>
        <p:spPr>
          <a:xfrm>
            <a:off x="7281000" y="1903850"/>
            <a:ext cx="1136700" cy="2187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Itchy</a:t>
            </a:r>
            <a:endParaRPr sz="1055" b="1">
              <a:solidFill>
                <a:schemeClr val="lt1"/>
              </a:solidFill>
              <a:latin typeface="Open Sans"/>
              <a:ea typeface="Open Sans"/>
              <a:cs typeface="Open Sans"/>
              <a:sym typeface="Open Sans"/>
            </a:endParaRPr>
          </a:p>
        </p:txBody>
      </p:sp>
      <p:sp>
        <p:nvSpPr>
          <p:cNvPr id="1339" name="Google Shape;1339;p85"/>
          <p:cNvSpPr/>
          <p:nvPr/>
        </p:nvSpPr>
        <p:spPr>
          <a:xfrm>
            <a:off x="4952400" y="2155475"/>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340" name="Google Shape;1340;p85"/>
          <p:cNvSpPr/>
          <p:nvPr/>
        </p:nvSpPr>
        <p:spPr>
          <a:xfrm>
            <a:off x="7420800" y="2155475"/>
            <a:ext cx="716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SNF</a:t>
            </a:r>
            <a:endParaRPr sz="1200">
              <a:solidFill>
                <a:schemeClr val="dk2"/>
              </a:solidFill>
              <a:latin typeface="Open Sans"/>
              <a:ea typeface="Open Sans"/>
              <a:cs typeface="Open Sans"/>
              <a:sym typeface="Open Sans"/>
            </a:endParaRPr>
          </a:p>
        </p:txBody>
      </p:sp>
      <p:sp>
        <p:nvSpPr>
          <p:cNvPr id="1341" name="Google Shape;1341;p85"/>
          <p:cNvSpPr/>
          <p:nvPr/>
        </p:nvSpPr>
        <p:spPr>
          <a:xfrm>
            <a:off x="7850600" y="1652225"/>
            <a:ext cx="567000" cy="2187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Rash</a:t>
            </a:r>
            <a:endParaRPr sz="1055" b="1">
              <a:solidFill>
                <a:schemeClr val="lt1"/>
              </a:solidFill>
              <a:latin typeface="Open Sans"/>
              <a:ea typeface="Open Sans"/>
              <a:cs typeface="Open Sans"/>
              <a:sym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347" name="Google Shape;1347;p86"/>
          <p:cNvSpPr txBox="1">
            <a:spLocks noGrp="1"/>
          </p:cNvSpPr>
          <p:nvPr>
            <p:ph type="body" idx="1"/>
          </p:nvPr>
        </p:nvSpPr>
        <p:spPr>
          <a:xfrm>
            <a:off x="729450" y="1393075"/>
            <a:ext cx="7688700" cy="457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
              <a:t>He’s had </a:t>
            </a:r>
            <a:r>
              <a:rPr lang="en" b="1"/>
              <a:t>itchy rashes before</a:t>
            </a:r>
            <a:r>
              <a:rPr lang="en"/>
              <a:t> (more on this later), but </a:t>
            </a:r>
            <a:r>
              <a:rPr lang="en" b="1">
                <a:solidFill>
                  <a:srgbClr val="DF382C"/>
                </a:solidFill>
              </a:rPr>
              <a:t>never been this severe</a:t>
            </a:r>
            <a:r>
              <a:rPr lang="en"/>
              <a:t> before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353" name="Google Shape;1353;p87"/>
          <p:cNvSpPr txBox="1">
            <a:spLocks noGrp="1"/>
          </p:cNvSpPr>
          <p:nvPr>
            <p:ph type="body" idx="1"/>
          </p:nvPr>
        </p:nvSpPr>
        <p:spPr>
          <a:xfrm>
            <a:off x="729450" y="1393075"/>
            <a:ext cx="7688700" cy="457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
              <a:t>He’s had </a:t>
            </a:r>
            <a:r>
              <a:rPr lang="en" b="1"/>
              <a:t>itchy rashes before</a:t>
            </a:r>
            <a:r>
              <a:rPr lang="en"/>
              <a:t> (more on this later), but </a:t>
            </a:r>
            <a:r>
              <a:rPr lang="en" b="1">
                <a:solidFill>
                  <a:srgbClr val="DF382C"/>
                </a:solidFill>
              </a:rPr>
              <a:t>never been this severe</a:t>
            </a:r>
            <a:r>
              <a:rPr lang="en"/>
              <a:t> before </a:t>
            </a:r>
            <a:endParaRPr/>
          </a:p>
        </p:txBody>
      </p:sp>
      <p:sp>
        <p:nvSpPr>
          <p:cNvPr id="1354" name="Google Shape;1354;p87"/>
          <p:cNvSpPr/>
          <p:nvPr/>
        </p:nvSpPr>
        <p:spPr>
          <a:xfrm>
            <a:off x="7931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Pruritus</a:t>
            </a:r>
            <a:endParaRPr sz="1200">
              <a:solidFill>
                <a:srgbClr val="1A1A1A"/>
              </a:solidFill>
              <a:latin typeface="Open Sans"/>
              <a:ea typeface="Open Sans"/>
              <a:cs typeface="Open Sans"/>
              <a:sym typeface="Open Sans"/>
            </a:endParaRPr>
          </a:p>
        </p:txBody>
      </p:sp>
      <p:sp>
        <p:nvSpPr>
          <p:cNvPr id="1355" name="Google Shape;1355;p87"/>
          <p:cNvSpPr/>
          <p:nvPr/>
        </p:nvSpPr>
        <p:spPr>
          <a:xfrm>
            <a:off x="23150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Erythema</a:t>
            </a:r>
            <a:endParaRPr sz="1200">
              <a:solidFill>
                <a:srgbClr val="1A1A1A"/>
              </a:solidFill>
              <a:latin typeface="Open Sans"/>
              <a:ea typeface="Open Sans"/>
              <a:cs typeface="Open Sans"/>
              <a:sym typeface="Open Sans"/>
            </a:endParaRPr>
          </a:p>
        </p:txBody>
      </p:sp>
      <p:sp>
        <p:nvSpPr>
          <p:cNvPr id="1356" name="Google Shape;1356;p87"/>
          <p:cNvSpPr/>
          <p:nvPr/>
        </p:nvSpPr>
        <p:spPr>
          <a:xfrm>
            <a:off x="3836950" y="2186951"/>
            <a:ext cx="12747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More intense pruritus</a:t>
            </a:r>
            <a:endParaRPr sz="1200">
              <a:solidFill>
                <a:srgbClr val="1A1A1A"/>
              </a:solidFill>
              <a:latin typeface="Open Sans"/>
              <a:ea typeface="Open Sans"/>
              <a:cs typeface="Open Sans"/>
              <a:sym typeface="Open Sans"/>
            </a:endParaRPr>
          </a:p>
        </p:txBody>
      </p:sp>
      <p:cxnSp>
        <p:nvCxnSpPr>
          <p:cNvPr id="1357" name="Google Shape;1357;p87"/>
          <p:cNvCxnSpPr>
            <a:stCxn id="1354" idx="3"/>
            <a:endCxn id="1355" idx="1"/>
          </p:cNvCxnSpPr>
          <p:nvPr/>
        </p:nvCxnSpPr>
        <p:spPr>
          <a:xfrm>
            <a:off x="1735750" y="2387801"/>
            <a:ext cx="579300" cy="0"/>
          </a:xfrm>
          <a:prstGeom prst="straightConnector1">
            <a:avLst/>
          </a:prstGeom>
          <a:noFill/>
          <a:ln w="19050" cap="flat" cmpd="sng">
            <a:solidFill>
              <a:schemeClr val="dk2"/>
            </a:solidFill>
            <a:prstDash val="solid"/>
            <a:round/>
            <a:headEnd type="none" w="med" len="med"/>
            <a:tailEnd type="triangle" w="med" len="med"/>
          </a:ln>
        </p:spPr>
      </p:cxnSp>
      <p:cxnSp>
        <p:nvCxnSpPr>
          <p:cNvPr id="1358" name="Google Shape;1358;p87"/>
          <p:cNvCxnSpPr>
            <a:stCxn id="1355" idx="3"/>
            <a:endCxn id="1356" idx="1"/>
          </p:cNvCxnSpPr>
          <p:nvPr/>
        </p:nvCxnSpPr>
        <p:spPr>
          <a:xfrm>
            <a:off x="3257650" y="2387801"/>
            <a:ext cx="5793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364" name="Google Shape;1364;p88"/>
          <p:cNvSpPr txBox="1">
            <a:spLocks noGrp="1"/>
          </p:cNvSpPr>
          <p:nvPr>
            <p:ph type="body" idx="1"/>
          </p:nvPr>
        </p:nvSpPr>
        <p:spPr>
          <a:xfrm>
            <a:off x="729450" y="1393075"/>
            <a:ext cx="7688700" cy="457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
              <a:t>He’s had </a:t>
            </a:r>
            <a:r>
              <a:rPr lang="en" b="1"/>
              <a:t>itchy rashes before</a:t>
            </a:r>
            <a:r>
              <a:rPr lang="en"/>
              <a:t> (more on this later), but </a:t>
            </a:r>
            <a:r>
              <a:rPr lang="en" b="1">
                <a:solidFill>
                  <a:srgbClr val="DF382C"/>
                </a:solidFill>
              </a:rPr>
              <a:t>never been this severe</a:t>
            </a:r>
            <a:r>
              <a:rPr lang="en"/>
              <a:t> before </a:t>
            </a:r>
            <a:endParaRPr/>
          </a:p>
        </p:txBody>
      </p:sp>
      <p:sp>
        <p:nvSpPr>
          <p:cNvPr id="1365" name="Google Shape;1365;p88"/>
          <p:cNvSpPr txBox="1">
            <a:spLocks noGrp="1"/>
          </p:cNvSpPr>
          <p:nvPr>
            <p:ph type="body" idx="1"/>
          </p:nvPr>
        </p:nvSpPr>
        <p:spPr>
          <a:xfrm>
            <a:off x="727650" y="3015625"/>
            <a:ext cx="4439700" cy="116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Zero improvement with:</a:t>
            </a:r>
            <a:endParaRPr/>
          </a:p>
          <a:p>
            <a:pPr marL="457200" lvl="0" indent="-311150" algn="l" rtl="0">
              <a:spcBef>
                <a:spcPts val="1200"/>
              </a:spcBef>
              <a:spcAft>
                <a:spcPts val="0"/>
              </a:spcAft>
              <a:buSzPts val="1300"/>
              <a:buChar char="●"/>
            </a:pPr>
            <a:r>
              <a:rPr lang="en"/>
              <a:t>Topical steroid cream</a:t>
            </a:r>
            <a:endParaRPr/>
          </a:p>
          <a:p>
            <a:pPr marL="457200" lvl="0" indent="-311150" algn="l" rtl="0">
              <a:spcBef>
                <a:spcPts val="0"/>
              </a:spcBef>
              <a:spcAft>
                <a:spcPts val="0"/>
              </a:spcAft>
              <a:buSzPts val="1300"/>
              <a:buChar char="●"/>
            </a:pPr>
            <a:r>
              <a:rPr lang="en"/>
              <a:t>Benadryl</a:t>
            </a:r>
            <a:endParaRPr/>
          </a:p>
        </p:txBody>
      </p:sp>
      <p:sp>
        <p:nvSpPr>
          <p:cNvPr id="1366" name="Google Shape;1366;p88"/>
          <p:cNvSpPr/>
          <p:nvPr/>
        </p:nvSpPr>
        <p:spPr>
          <a:xfrm>
            <a:off x="7931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Pruritus</a:t>
            </a:r>
            <a:endParaRPr sz="1200">
              <a:solidFill>
                <a:srgbClr val="1A1A1A"/>
              </a:solidFill>
              <a:latin typeface="Open Sans"/>
              <a:ea typeface="Open Sans"/>
              <a:cs typeface="Open Sans"/>
              <a:sym typeface="Open Sans"/>
            </a:endParaRPr>
          </a:p>
        </p:txBody>
      </p:sp>
      <p:sp>
        <p:nvSpPr>
          <p:cNvPr id="1367" name="Google Shape;1367;p88"/>
          <p:cNvSpPr/>
          <p:nvPr/>
        </p:nvSpPr>
        <p:spPr>
          <a:xfrm>
            <a:off x="23150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Erythema</a:t>
            </a:r>
            <a:endParaRPr sz="1200">
              <a:solidFill>
                <a:srgbClr val="1A1A1A"/>
              </a:solidFill>
              <a:latin typeface="Open Sans"/>
              <a:ea typeface="Open Sans"/>
              <a:cs typeface="Open Sans"/>
              <a:sym typeface="Open Sans"/>
            </a:endParaRPr>
          </a:p>
        </p:txBody>
      </p:sp>
      <p:sp>
        <p:nvSpPr>
          <p:cNvPr id="1368" name="Google Shape;1368;p88"/>
          <p:cNvSpPr/>
          <p:nvPr/>
        </p:nvSpPr>
        <p:spPr>
          <a:xfrm>
            <a:off x="3836950" y="2186951"/>
            <a:ext cx="12747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More intense pruritus</a:t>
            </a:r>
            <a:endParaRPr sz="1200">
              <a:solidFill>
                <a:srgbClr val="1A1A1A"/>
              </a:solidFill>
              <a:latin typeface="Open Sans"/>
              <a:ea typeface="Open Sans"/>
              <a:cs typeface="Open Sans"/>
              <a:sym typeface="Open Sans"/>
            </a:endParaRPr>
          </a:p>
        </p:txBody>
      </p:sp>
      <p:cxnSp>
        <p:nvCxnSpPr>
          <p:cNvPr id="1369" name="Google Shape;1369;p88"/>
          <p:cNvCxnSpPr>
            <a:stCxn id="1366" idx="3"/>
            <a:endCxn id="1367" idx="1"/>
          </p:cNvCxnSpPr>
          <p:nvPr/>
        </p:nvCxnSpPr>
        <p:spPr>
          <a:xfrm>
            <a:off x="1735750" y="2387801"/>
            <a:ext cx="579300" cy="0"/>
          </a:xfrm>
          <a:prstGeom prst="straightConnector1">
            <a:avLst/>
          </a:prstGeom>
          <a:noFill/>
          <a:ln w="19050" cap="flat" cmpd="sng">
            <a:solidFill>
              <a:schemeClr val="dk2"/>
            </a:solidFill>
            <a:prstDash val="solid"/>
            <a:round/>
            <a:headEnd type="none" w="med" len="med"/>
            <a:tailEnd type="triangle" w="med" len="med"/>
          </a:ln>
        </p:spPr>
      </p:cxnSp>
      <p:cxnSp>
        <p:nvCxnSpPr>
          <p:cNvPr id="1370" name="Google Shape;1370;p88"/>
          <p:cNvCxnSpPr>
            <a:stCxn id="1367" idx="3"/>
            <a:endCxn id="1368" idx="1"/>
          </p:cNvCxnSpPr>
          <p:nvPr/>
        </p:nvCxnSpPr>
        <p:spPr>
          <a:xfrm>
            <a:off x="3257650" y="2387801"/>
            <a:ext cx="5793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376" name="Google Shape;1376;p89"/>
          <p:cNvSpPr txBox="1">
            <a:spLocks noGrp="1"/>
          </p:cNvSpPr>
          <p:nvPr>
            <p:ph type="body" idx="1"/>
          </p:nvPr>
        </p:nvSpPr>
        <p:spPr>
          <a:xfrm>
            <a:off x="729450" y="1393075"/>
            <a:ext cx="7688700" cy="457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
              <a:t>He’s had </a:t>
            </a:r>
            <a:r>
              <a:rPr lang="en" b="1"/>
              <a:t>itchy rashes before</a:t>
            </a:r>
            <a:r>
              <a:rPr lang="en"/>
              <a:t> (more on this later), but </a:t>
            </a:r>
            <a:r>
              <a:rPr lang="en" b="1">
                <a:solidFill>
                  <a:srgbClr val="DF382C"/>
                </a:solidFill>
              </a:rPr>
              <a:t>never been this severe</a:t>
            </a:r>
            <a:r>
              <a:rPr lang="en"/>
              <a:t> before </a:t>
            </a:r>
            <a:endParaRPr/>
          </a:p>
        </p:txBody>
      </p:sp>
      <p:sp>
        <p:nvSpPr>
          <p:cNvPr id="1377" name="Google Shape;1377;p89"/>
          <p:cNvSpPr/>
          <p:nvPr/>
        </p:nvSpPr>
        <p:spPr>
          <a:xfrm>
            <a:off x="5452600" y="1850275"/>
            <a:ext cx="3210000" cy="1772400"/>
          </a:xfrm>
          <a:prstGeom prst="rect">
            <a:avLst/>
          </a:prstGeom>
          <a:solidFill>
            <a:schemeClr val="lt1"/>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Rash before abx</a:t>
            </a:r>
            <a:endParaRPr>
              <a:solidFill>
                <a:srgbClr val="404247"/>
              </a:solidFill>
              <a:latin typeface="Open Sans"/>
              <a:ea typeface="Open Sans"/>
              <a:cs typeface="Open Sans"/>
              <a:sym typeface="Open Sans"/>
            </a:endParaRPr>
          </a:p>
          <a:p>
            <a:pPr marL="0" lvl="0" indent="0" algn="l" rtl="0">
              <a:spcBef>
                <a:spcPts val="100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Started on </a:t>
            </a:r>
            <a:r>
              <a:rPr lang="en" sz="1200" b="1">
                <a:solidFill>
                  <a:srgbClr val="1A1A1A"/>
                </a:solidFill>
                <a:latin typeface="Open Sans"/>
                <a:ea typeface="Open Sans"/>
                <a:cs typeface="Open Sans"/>
                <a:sym typeface="Open Sans"/>
              </a:rPr>
              <a:t>bilateral legs</a:t>
            </a:r>
            <a:endParaRPr sz="1200" b="1">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Lesser extent in webs of fingers</a:t>
            </a:r>
            <a:endParaRPr sz="1200">
              <a:solidFill>
                <a:srgbClr val="1A1A1A"/>
              </a:solidFill>
              <a:latin typeface="Open Sans"/>
              <a:ea typeface="Open Sans"/>
              <a:cs typeface="Open Sans"/>
              <a:sym typeface="Open Sans"/>
            </a:endParaRPr>
          </a:p>
        </p:txBody>
      </p:sp>
      <p:sp>
        <p:nvSpPr>
          <p:cNvPr id="1378" name="Google Shape;1378;p89"/>
          <p:cNvSpPr/>
          <p:nvPr/>
        </p:nvSpPr>
        <p:spPr>
          <a:xfrm>
            <a:off x="5596450" y="2219400"/>
            <a:ext cx="2922300" cy="879300"/>
          </a:xfrm>
          <a:prstGeom prst="rect">
            <a:avLst/>
          </a:prstGeom>
          <a:solidFill>
            <a:srgbClr val="E2EAF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F5AA2"/>
                </a:solidFill>
                <a:latin typeface="Open Sans"/>
                <a:ea typeface="Open Sans"/>
                <a:cs typeface="Open Sans"/>
                <a:sym typeface="Open Sans"/>
              </a:rPr>
              <a:t>Onset</a:t>
            </a:r>
            <a:r>
              <a:rPr lang="en" sz="1200">
                <a:solidFill>
                  <a:srgbClr val="404247"/>
                </a:solidFill>
                <a:latin typeface="Open Sans"/>
                <a:ea typeface="Open Sans"/>
                <a:cs typeface="Open Sans"/>
                <a:sym typeface="Open Sans"/>
              </a:rPr>
              <a:t>:</a:t>
            </a:r>
            <a:r>
              <a:rPr lang="en" sz="1200">
                <a:solidFill>
                  <a:srgbClr val="9FA6B2"/>
                </a:solidFill>
                <a:latin typeface="Open Sans"/>
                <a:ea typeface="Open Sans"/>
                <a:cs typeface="Open Sans"/>
                <a:sym typeface="Open Sans"/>
              </a:rPr>
              <a:t> </a:t>
            </a:r>
            <a:r>
              <a:rPr lang="en" sz="1200">
                <a:solidFill>
                  <a:schemeClr val="dk2"/>
                </a:solidFill>
                <a:latin typeface="Open Sans"/>
                <a:ea typeface="Open Sans"/>
                <a:cs typeface="Open Sans"/>
                <a:sym typeface="Open Sans"/>
              </a:rPr>
              <a:t>Wife informs that he had a </a:t>
            </a:r>
            <a:r>
              <a:rPr lang="en" sz="1200" u="sng">
                <a:solidFill>
                  <a:schemeClr val="dk2"/>
                </a:solidFill>
                <a:latin typeface="Open Sans"/>
                <a:ea typeface="Open Sans"/>
                <a:cs typeface="Open Sans"/>
                <a:sym typeface="Open Sans"/>
              </a:rPr>
              <a:t>minor version</a:t>
            </a:r>
            <a:r>
              <a:rPr lang="en" sz="1200">
                <a:solidFill>
                  <a:schemeClr val="dk2"/>
                </a:solidFill>
                <a:latin typeface="Open Sans"/>
                <a:ea typeface="Open Sans"/>
                <a:cs typeface="Open Sans"/>
                <a:sym typeface="Open Sans"/>
              </a:rPr>
              <a:t> of this same rash for maybe </a:t>
            </a:r>
            <a:r>
              <a:rPr lang="en" sz="1200" b="1">
                <a:solidFill>
                  <a:srgbClr val="1A1A1A"/>
                </a:solidFill>
                <a:latin typeface="Open Sans"/>
                <a:ea typeface="Open Sans"/>
                <a:cs typeface="Open Sans"/>
                <a:sym typeface="Open Sans"/>
              </a:rPr>
              <a:t>a </a:t>
            </a:r>
            <a:r>
              <a:rPr lang="en" sz="1200" b="1">
                <a:solidFill>
                  <a:srgbClr val="DF382C"/>
                </a:solidFill>
                <a:latin typeface="Open Sans"/>
                <a:ea typeface="Open Sans"/>
                <a:cs typeface="Open Sans"/>
                <a:sym typeface="Open Sans"/>
              </a:rPr>
              <a:t>month before</a:t>
            </a:r>
            <a:r>
              <a:rPr lang="en" sz="1200" b="1">
                <a:solidFill>
                  <a:srgbClr val="1A1A1A"/>
                </a:solidFill>
                <a:latin typeface="Open Sans"/>
                <a:ea typeface="Open Sans"/>
                <a:cs typeface="Open Sans"/>
                <a:sym typeface="Open Sans"/>
              </a:rPr>
              <a:t> hospitalization</a:t>
            </a:r>
            <a:endParaRPr sz="1200">
              <a:solidFill>
                <a:srgbClr val="1A1A1A"/>
              </a:solidFill>
              <a:latin typeface="Open Sans"/>
              <a:ea typeface="Open Sans"/>
              <a:cs typeface="Open Sans"/>
              <a:sym typeface="Open Sans"/>
            </a:endParaRPr>
          </a:p>
        </p:txBody>
      </p:sp>
      <p:sp>
        <p:nvSpPr>
          <p:cNvPr id="1379" name="Google Shape;1379;p89"/>
          <p:cNvSpPr txBox="1">
            <a:spLocks noGrp="1"/>
          </p:cNvSpPr>
          <p:nvPr>
            <p:ph type="body" idx="1"/>
          </p:nvPr>
        </p:nvSpPr>
        <p:spPr>
          <a:xfrm>
            <a:off x="727650" y="3015625"/>
            <a:ext cx="4439700" cy="116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Zero improvement with:</a:t>
            </a:r>
            <a:endParaRPr/>
          </a:p>
          <a:p>
            <a:pPr marL="457200" lvl="0" indent="-311150" algn="l" rtl="0">
              <a:spcBef>
                <a:spcPts val="1200"/>
              </a:spcBef>
              <a:spcAft>
                <a:spcPts val="0"/>
              </a:spcAft>
              <a:buSzPts val="1300"/>
              <a:buChar char="●"/>
            </a:pPr>
            <a:r>
              <a:rPr lang="en"/>
              <a:t>Topical steroid cream</a:t>
            </a:r>
            <a:endParaRPr/>
          </a:p>
          <a:p>
            <a:pPr marL="457200" lvl="0" indent="-311150" algn="l" rtl="0">
              <a:spcBef>
                <a:spcPts val="0"/>
              </a:spcBef>
              <a:spcAft>
                <a:spcPts val="0"/>
              </a:spcAft>
              <a:buSzPts val="1300"/>
              <a:buChar char="●"/>
            </a:pPr>
            <a:r>
              <a:rPr lang="en"/>
              <a:t>Benadryl</a:t>
            </a:r>
            <a:endParaRPr/>
          </a:p>
        </p:txBody>
      </p:sp>
      <p:sp>
        <p:nvSpPr>
          <p:cNvPr id="1380" name="Google Shape;1380;p89"/>
          <p:cNvSpPr/>
          <p:nvPr/>
        </p:nvSpPr>
        <p:spPr>
          <a:xfrm>
            <a:off x="7931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Pruritus</a:t>
            </a:r>
            <a:endParaRPr sz="1200">
              <a:solidFill>
                <a:srgbClr val="1A1A1A"/>
              </a:solidFill>
              <a:latin typeface="Open Sans"/>
              <a:ea typeface="Open Sans"/>
              <a:cs typeface="Open Sans"/>
              <a:sym typeface="Open Sans"/>
            </a:endParaRPr>
          </a:p>
        </p:txBody>
      </p:sp>
      <p:sp>
        <p:nvSpPr>
          <p:cNvPr id="1381" name="Google Shape;1381;p89"/>
          <p:cNvSpPr/>
          <p:nvPr/>
        </p:nvSpPr>
        <p:spPr>
          <a:xfrm>
            <a:off x="23150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Erythema</a:t>
            </a:r>
            <a:endParaRPr sz="1200">
              <a:solidFill>
                <a:srgbClr val="1A1A1A"/>
              </a:solidFill>
              <a:latin typeface="Open Sans"/>
              <a:ea typeface="Open Sans"/>
              <a:cs typeface="Open Sans"/>
              <a:sym typeface="Open Sans"/>
            </a:endParaRPr>
          </a:p>
        </p:txBody>
      </p:sp>
      <p:sp>
        <p:nvSpPr>
          <p:cNvPr id="1382" name="Google Shape;1382;p89"/>
          <p:cNvSpPr/>
          <p:nvPr/>
        </p:nvSpPr>
        <p:spPr>
          <a:xfrm>
            <a:off x="3836950" y="2186951"/>
            <a:ext cx="12747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More intense pruritus</a:t>
            </a:r>
            <a:endParaRPr sz="1200">
              <a:solidFill>
                <a:srgbClr val="1A1A1A"/>
              </a:solidFill>
              <a:latin typeface="Open Sans"/>
              <a:ea typeface="Open Sans"/>
              <a:cs typeface="Open Sans"/>
              <a:sym typeface="Open Sans"/>
            </a:endParaRPr>
          </a:p>
        </p:txBody>
      </p:sp>
      <p:cxnSp>
        <p:nvCxnSpPr>
          <p:cNvPr id="1383" name="Google Shape;1383;p89"/>
          <p:cNvCxnSpPr>
            <a:stCxn id="1380" idx="3"/>
            <a:endCxn id="1381" idx="1"/>
          </p:cNvCxnSpPr>
          <p:nvPr/>
        </p:nvCxnSpPr>
        <p:spPr>
          <a:xfrm>
            <a:off x="1735750" y="2387801"/>
            <a:ext cx="579300" cy="0"/>
          </a:xfrm>
          <a:prstGeom prst="straightConnector1">
            <a:avLst/>
          </a:prstGeom>
          <a:noFill/>
          <a:ln w="19050" cap="flat" cmpd="sng">
            <a:solidFill>
              <a:schemeClr val="dk2"/>
            </a:solidFill>
            <a:prstDash val="solid"/>
            <a:round/>
            <a:headEnd type="none" w="med" len="med"/>
            <a:tailEnd type="triangle" w="med" len="med"/>
          </a:ln>
        </p:spPr>
      </p:cxnSp>
      <p:cxnSp>
        <p:nvCxnSpPr>
          <p:cNvPr id="1384" name="Google Shape;1384;p89"/>
          <p:cNvCxnSpPr>
            <a:stCxn id="1381" idx="3"/>
            <a:endCxn id="1382" idx="1"/>
          </p:cNvCxnSpPr>
          <p:nvPr/>
        </p:nvCxnSpPr>
        <p:spPr>
          <a:xfrm>
            <a:off x="3257650" y="2387801"/>
            <a:ext cx="5793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p:nvPr/>
        </p:nvSpPr>
        <p:spPr>
          <a:xfrm>
            <a:off x="2078100" y="3479425"/>
            <a:ext cx="7218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6" name="Google Shape;166;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67" name="Google Shape;167;p27"/>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A </a:t>
            </a:r>
            <a:r>
              <a:rPr lang="en" b="1">
                <a:solidFill>
                  <a:srgbClr val="2D6987"/>
                </a:solidFill>
              </a:rPr>
              <a:t>73 y/o M</a:t>
            </a:r>
            <a:r>
              <a:rPr lang="en"/>
              <a:t> with PMH including CLL, CAD, OSA, seizures p/w </a:t>
            </a:r>
            <a:r>
              <a:rPr lang="en" b="1">
                <a:solidFill>
                  <a:srgbClr val="DC4C64"/>
                </a:solidFill>
              </a:rPr>
              <a:t>cardiogenic shock</a:t>
            </a:r>
            <a:endParaRPr/>
          </a:p>
          <a:p>
            <a:pPr marL="457200" lvl="0" indent="-311150" algn="l" rtl="0">
              <a:spcBef>
                <a:spcPts val="1200"/>
              </a:spcBef>
              <a:spcAft>
                <a:spcPts val="0"/>
              </a:spcAft>
              <a:buSzPts val="1300"/>
              <a:buChar char="●"/>
            </a:pPr>
            <a:r>
              <a:rPr lang="en"/>
              <a:t>Admitted to OSH with </a:t>
            </a:r>
            <a:r>
              <a:rPr lang="en" b="1"/>
              <a:t>three weeks</a:t>
            </a:r>
            <a:r>
              <a:rPr lang="en"/>
              <a:t> of </a:t>
            </a:r>
            <a:r>
              <a:rPr lang="en" b="1">
                <a:solidFill>
                  <a:srgbClr val="3B71CA"/>
                </a:solidFill>
              </a:rPr>
              <a:t>dyspnea</a:t>
            </a:r>
            <a:endParaRPr b="1">
              <a:solidFill>
                <a:srgbClr val="3B71CA"/>
              </a:solidFill>
            </a:endParaRPr>
          </a:p>
          <a:p>
            <a:pPr marL="457200" lvl="0" indent="-311150" algn="l" rtl="0">
              <a:spcBef>
                <a:spcPts val="0"/>
              </a:spcBef>
              <a:spcAft>
                <a:spcPts val="0"/>
              </a:spcAft>
              <a:buSzPts val="1300"/>
              <a:buChar char="●"/>
            </a:pPr>
            <a:r>
              <a:rPr lang="en"/>
              <a:t>Had been also having </a:t>
            </a:r>
            <a:r>
              <a:rPr lang="en" b="1">
                <a:solidFill>
                  <a:srgbClr val="3B71CA"/>
                </a:solidFill>
              </a:rPr>
              <a:t>chest pain</a:t>
            </a:r>
            <a:r>
              <a:rPr lang="en"/>
              <a:t> while shoveling snow</a:t>
            </a:r>
            <a:endParaRPr/>
          </a:p>
          <a:p>
            <a:pPr marL="457200" lvl="0" indent="-311150" algn="l" rtl="0">
              <a:spcBef>
                <a:spcPts val="0"/>
              </a:spcBef>
              <a:spcAft>
                <a:spcPts val="0"/>
              </a:spcAft>
              <a:buSzPts val="1300"/>
              <a:buChar char="●"/>
            </a:pPr>
            <a:r>
              <a:rPr lang="en" b="1">
                <a:solidFill>
                  <a:srgbClr val="DF382C"/>
                </a:solidFill>
              </a:rPr>
              <a:t>?</a:t>
            </a:r>
            <a:r>
              <a:rPr lang="en" b="1">
                <a:solidFill>
                  <a:srgbClr val="3B71CA"/>
                </a:solidFill>
              </a:rPr>
              <a:t>diaphoresis</a:t>
            </a:r>
            <a:r>
              <a:rPr lang="en"/>
              <a:t> (but not with chest pain)</a:t>
            </a:r>
            <a:endParaRPr/>
          </a:p>
          <a:p>
            <a:pPr marL="0" lvl="0" indent="0" algn="l" rtl="0">
              <a:spcBef>
                <a:spcPts val="1200"/>
              </a:spcBef>
              <a:spcAft>
                <a:spcPts val="1200"/>
              </a:spcAft>
              <a:buNone/>
            </a:pPr>
            <a:r>
              <a:rPr lang="en"/>
              <a:t>Not much else in the initial H&amp;P, since patient was in florid shock</a:t>
            </a:r>
            <a:endParaRPr/>
          </a:p>
        </p:txBody>
      </p:sp>
      <p:graphicFrame>
        <p:nvGraphicFramePr>
          <p:cNvPr id="168" name="Google Shape;168;p27"/>
          <p:cNvGraphicFramePr/>
          <p:nvPr/>
        </p:nvGraphicFramePr>
        <p:xfrm>
          <a:off x="954088" y="3177700"/>
          <a:ext cx="3000000" cy="3000000"/>
        </p:xfrm>
        <a:graphic>
          <a:graphicData uri="http://schemas.openxmlformats.org/drawingml/2006/table">
            <a:tbl>
              <a:tblPr>
                <a:noFill/>
                <a:tableStyleId>{0A2BB99A-A32A-438E-AFFC-ECC11DD71517}</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36</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Creatine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1.46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Lactate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69" name="Google Shape;169;p27"/>
          <p:cNvGraphicFramePr/>
          <p:nvPr/>
        </p:nvGraphicFramePr>
        <p:xfrm>
          <a:off x="3205888" y="3479425"/>
          <a:ext cx="3000000" cy="3000000"/>
        </p:xfrm>
        <a:graphic>
          <a:graphicData uri="http://schemas.openxmlformats.org/drawingml/2006/table">
            <a:tbl>
              <a:tblPr>
                <a:noFill/>
                <a:tableStyleId>{0A2BB99A-A32A-438E-AFFC-ECC11DD71517}</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gridSpan="2">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Troponin</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hMerge="1">
                  <a:txBody>
                    <a:bodyPr/>
                    <a:lstStyle/>
                    <a:p>
                      <a:endParaRPr lang="en-US"/>
                    </a:p>
                  </a:txBody>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Inital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1,200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+40 min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5,200</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+2 hr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11,300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+8 hr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24,700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0" name="Google Shape;170;p27"/>
          <p:cNvSpPr txBox="1"/>
          <p:nvPr/>
        </p:nvSpPr>
        <p:spPr>
          <a:xfrm>
            <a:off x="3431675" y="2995550"/>
            <a:ext cx="1711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9E9E9E"/>
                </a:solidFill>
                <a:latin typeface="Open Sans"/>
                <a:ea typeface="Open Sans"/>
                <a:cs typeface="Open Sans"/>
                <a:sym typeface="Open Sans"/>
              </a:rPr>
              <a:t>Baseline is 13-20</a:t>
            </a:r>
            <a:endParaRPr sz="1300">
              <a:solidFill>
                <a:srgbClr val="9E9E9E"/>
              </a:solidFill>
              <a:latin typeface="Open Sans"/>
              <a:ea typeface="Open Sans"/>
              <a:cs typeface="Open Sans"/>
              <a:sym typeface="Open Sans"/>
            </a:endParaRPr>
          </a:p>
        </p:txBody>
      </p:sp>
      <p:sp>
        <p:nvSpPr>
          <p:cNvPr id="171" name="Google Shape;171;p27"/>
          <p:cNvSpPr/>
          <p:nvPr/>
        </p:nvSpPr>
        <p:spPr>
          <a:xfrm>
            <a:off x="5363425" y="3645925"/>
            <a:ext cx="2566800" cy="9573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Hemodynamics</a:t>
            </a:r>
            <a:endParaRPr>
              <a:solidFill>
                <a:srgbClr val="9FA6B2"/>
              </a:solidFill>
              <a:latin typeface="Open Sans"/>
              <a:ea typeface="Open Sans"/>
              <a:cs typeface="Open Sans"/>
              <a:sym typeface="Open Sans"/>
            </a:endParaRPr>
          </a:p>
          <a:p>
            <a:pPr marL="0" lvl="0" indent="0" algn="l" rtl="0">
              <a:lnSpc>
                <a:spcPct val="115000"/>
              </a:lnSpc>
              <a:spcBef>
                <a:spcPts val="1000"/>
              </a:spcBef>
              <a:spcAft>
                <a:spcPts val="0"/>
              </a:spcAft>
              <a:buNone/>
            </a:pPr>
            <a:r>
              <a:rPr lang="en" sz="1300">
                <a:solidFill>
                  <a:schemeClr val="dk2"/>
                </a:solidFill>
                <a:latin typeface="Open Sans"/>
                <a:ea typeface="Open Sans"/>
                <a:cs typeface="Open Sans"/>
                <a:sym typeface="Open Sans"/>
              </a:rPr>
              <a:t>Levophed: 0.13 </a:t>
            </a:r>
            <a:r>
              <a:rPr lang="en" sz="1300">
                <a:solidFill>
                  <a:srgbClr val="9E9E9E"/>
                </a:solidFill>
                <a:latin typeface="Open Sans"/>
                <a:ea typeface="Open Sans"/>
                <a:cs typeface="Open Sans"/>
                <a:sym typeface="Open Sans"/>
              </a:rPr>
              <a:t>(mcg/kg/min)</a:t>
            </a:r>
            <a:endParaRPr sz="1300">
              <a:solidFill>
                <a:srgbClr val="9E9E9E"/>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300">
                <a:solidFill>
                  <a:schemeClr val="dk2"/>
                </a:solidFill>
                <a:latin typeface="Open Sans"/>
                <a:ea typeface="Open Sans"/>
                <a:cs typeface="Open Sans"/>
                <a:sym typeface="Open Sans"/>
              </a:rPr>
              <a:t>Milrinone: 0.125 </a:t>
            </a:r>
            <a:r>
              <a:rPr lang="en" sz="1300">
                <a:solidFill>
                  <a:srgbClr val="9E9E9E"/>
                </a:solidFill>
                <a:latin typeface="Open Sans"/>
                <a:ea typeface="Open Sans"/>
                <a:cs typeface="Open Sans"/>
                <a:sym typeface="Open Sans"/>
              </a:rPr>
              <a:t>(mcg/kg/min)</a:t>
            </a:r>
            <a:endParaRPr sz="1300">
              <a:solidFill>
                <a:schemeClr val="dk2"/>
              </a:solidFill>
              <a:latin typeface="Open Sans"/>
              <a:ea typeface="Open Sans"/>
              <a:cs typeface="Open Sans"/>
              <a:sym typeface="Open Sans"/>
            </a:endParaRPr>
          </a:p>
        </p:txBody>
      </p:sp>
      <p:sp>
        <p:nvSpPr>
          <p:cNvPr id="172" name="Google Shape;172;p27"/>
          <p:cNvSpPr/>
          <p:nvPr/>
        </p:nvSpPr>
        <p:spPr>
          <a:xfrm>
            <a:off x="641950" y="1375775"/>
            <a:ext cx="6468300" cy="1251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3" name="Google Shape;173;p27"/>
          <p:cNvSpPr/>
          <p:nvPr/>
        </p:nvSpPr>
        <p:spPr>
          <a:xfrm>
            <a:off x="826200" y="3092575"/>
            <a:ext cx="2067900" cy="1851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74" name="Google Shape;174;p27"/>
          <p:cNvCxnSpPr>
            <a:stCxn id="170" idx="1"/>
            <a:endCxn id="165" idx="3"/>
          </p:cNvCxnSpPr>
          <p:nvPr/>
        </p:nvCxnSpPr>
        <p:spPr>
          <a:xfrm flipH="1">
            <a:off x="2799875" y="3188000"/>
            <a:ext cx="631800" cy="415800"/>
          </a:xfrm>
          <a:prstGeom prst="curvedConnector3">
            <a:avLst>
              <a:gd name="adj1" fmla="val 49998"/>
            </a:avLst>
          </a:prstGeom>
          <a:noFill/>
          <a:ln w="9525" cap="flat" cmpd="sng">
            <a:solidFill>
              <a:srgbClr val="9E9E9E"/>
            </a:solidFill>
            <a:prstDash val="solid"/>
            <a:round/>
            <a:headEnd type="none" w="med" len="med"/>
            <a:tailEnd type="triangle" w="med" len="med"/>
          </a:ln>
        </p:spPr>
      </p:cxnSp>
      <p:sp>
        <p:nvSpPr>
          <p:cNvPr id="175" name="Google Shape;175;p27"/>
          <p:cNvSpPr/>
          <p:nvPr/>
        </p:nvSpPr>
        <p:spPr>
          <a:xfrm>
            <a:off x="641950" y="1375775"/>
            <a:ext cx="6468300" cy="1251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9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390" name="Google Shape;1390;p90"/>
          <p:cNvSpPr txBox="1">
            <a:spLocks noGrp="1"/>
          </p:cNvSpPr>
          <p:nvPr>
            <p:ph type="body" idx="1"/>
          </p:nvPr>
        </p:nvSpPr>
        <p:spPr>
          <a:xfrm>
            <a:off x="729450" y="1393075"/>
            <a:ext cx="7688700" cy="457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
              <a:t>He’s had </a:t>
            </a:r>
            <a:r>
              <a:rPr lang="en" b="1"/>
              <a:t>itchy rashes before</a:t>
            </a:r>
            <a:r>
              <a:rPr lang="en"/>
              <a:t> (more on this later), but </a:t>
            </a:r>
            <a:r>
              <a:rPr lang="en" b="1">
                <a:solidFill>
                  <a:srgbClr val="DF382C"/>
                </a:solidFill>
              </a:rPr>
              <a:t>never been this severe</a:t>
            </a:r>
            <a:r>
              <a:rPr lang="en"/>
              <a:t> before </a:t>
            </a:r>
            <a:endParaRPr/>
          </a:p>
        </p:txBody>
      </p:sp>
      <p:sp>
        <p:nvSpPr>
          <p:cNvPr id="1391" name="Google Shape;1391;p90"/>
          <p:cNvSpPr/>
          <p:nvPr/>
        </p:nvSpPr>
        <p:spPr>
          <a:xfrm>
            <a:off x="7931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Pruritus</a:t>
            </a:r>
            <a:endParaRPr sz="1200">
              <a:solidFill>
                <a:srgbClr val="1A1A1A"/>
              </a:solidFill>
              <a:latin typeface="Open Sans"/>
              <a:ea typeface="Open Sans"/>
              <a:cs typeface="Open Sans"/>
              <a:sym typeface="Open Sans"/>
            </a:endParaRPr>
          </a:p>
        </p:txBody>
      </p:sp>
      <p:sp>
        <p:nvSpPr>
          <p:cNvPr id="1392" name="Google Shape;1392;p90"/>
          <p:cNvSpPr/>
          <p:nvPr/>
        </p:nvSpPr>
        <p:spPr>
          <a:xfrm>
            <a:off x="23150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Erythema</a:t>
            </a:r>
            <a:endParaRPr sz="1200">
              <a:solidFill>
                <a:srgbClr val="1A1A1A"/>
              </a:solidFill>
              <a:latin typeface="Open Sans"/>
              <a:ea typeface="Open Sans"/>
              <a:cs typeface="Open Sans"/>
              <a:sym typeface="Open Sans"/>
            </a:endParaRPr>
          </a:p>
        </p:txBody>
      </p:sp>
      <p:sp>
        <p:nvSpPr>
          <p:cNvPr id="1393" name="Google Shape;1393;p90"/>
          <p:cNvSpPr/>
          <p:nvPr/>
        </p:nvSpPr>
        <p:spPr>
          <a:xfrm>
            <a:off x="3836950" y="2186951"/>
            <a:ext cx="12747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More intense pruritus</a:t>
            </a:r>
            <a:endParaRPr sz="1200">
              <a:solidFill>
                <a:srgbClr val="1A1A1A"/>
              </a:solidFill>
              <a:latin typeface="Open Sans"/>
              <a:ea typeface="Open Sans"/>
              <a:cs typeface="Open Sans"/>
              <a:sym typeface="Open Sans"/>
            </a:endParaRPr>
          </a:p>
        </p:txBody>
      </p:sp>
      <p:cxnSp>
        <p:nvCxnSpPr>
          <p:cNvPr id="1394" name="Google Shape;1394;p90"/>
          <p:cNvCxnSpPr>
            <a:stCxn id="1391" idx="3"/>
            <a:endCxn id="1392" idx="1"/>
          </p:cNvCxnSpPr>
          <p:nvPr/>
        </p:nvCxnSpPr>
        <p:spPr>
          <a:xfrm>
            <a:off x="1735750" y="2387801"/>
            <a:ext cx="579300" cy="0"/>
          </a:xfrm>
          <a:prstGeom prst="straightConnector1">
            <a:avLst/>
          </a:prstGeom>
          <a:noFill/>
          <a:ln w="19050" cap="flat" cmpd="sng">
            <a:solidFill>
              <a:schemeClr val="dk2"/>
            </a:solidFill>
            <a:prstDash val="solid"/>
            <a:round/>
            <a:headEnd type="none" w="med" len="med"/>
            <a:tailEnd type="triangle" w="med" len="med"/>
          </a:ln>
        </p:spPr>
      </p:cxnSp>
      <p:cxnSp>
        <p:nvCxnSpPr>
          <p:cNvPr id="1395" name="Google Shape;1395;p90"/>
          <p:cNvCxnSpPr>
            <a:stCxn id="1392" idx="3"/>
            <a:endCxn id="1393" idx="1"/>
          </p:cNvCxnSpPr>
          <p:nvPr/>
        </p:nvCxnSpPr>
        <p:spPr>
          <a:xfrm>
            <a:off x="3257650" y="2387801"/>
            <a:ext cx="579300" cy="0"/>
          </a:xfrm>
          <a:prstGeom prst="straightConnector1">
            <a:avLst/>
          </a:prstGeom>
          <a:noFill/>
          <a:ln w="19050" cap="flat" cmpd="sng">
            <a:solidFill>
              <a:schemeClr val="dk2"/>
            </a:solidFill>
            <a:prstDash val="solid"/>
            <a:round/>
            <a:headEnd type="none" w="med" len="med"/>
            <a:tailEnd type="triangle" w="med" len="med"/>
          </a:ln>
        </p:spPr>
      </p:cxnSp>
      <p:cxnSp>
        <p:nvCxnSpPr>
          <p:cNvPr id="1396" name="Google Shape;1396;p90"/>
          <p:cNvCxnSpPr>
            <a:stCxn id="1393" idx="2"/>
            <a:endCxn id="1392" idx="2"/>
          </p:cNvCxnSpPr>
          <p:nvPr/>
        </p:nvCxnSpPr>
        <p:spPr>
          <a:xfrm rot="5400000">
            <a:off x="3630100" y="1745051"/>
            <a:ext cx="600" cy="1687800"/>
          </a:xfrm>
          <a:prstGeom prst="curvedConnector3">
            <a:avLst>
              <a:gd name="adj1" fmla="val 39687500"/>
            </a:avLst>
          </a:prstGeom>
          <a:noFill/>
          <a:ln w="19050" cap="flat" cmpd="sng">
            <a:solidFill>
              <a:srgbClr val="ED4840"/>
            </a:solidFill>
            <a:prstDash val="dash"/>
            <a:round/>
            <a:headEnd type="none" w="med" len="med"/>
            <a:tailEnd type="triangle" w="med" len="med"/>
          </a:ln>
        </p:spPr>
      </p:cxnSp>
      <p:sp>
        <p:nvSpPr>
          <p:cNvPr id="1397" name="Google Shape;1397;p90"/>
          <p:cNvSpPr/>
          <p:nvPr/>
        </p:nvSpPr>
        <p:spPr>
          <a:xfrm>
            <a:off x="5452600" y="1850275"/>
            <a:ext cx="3210000" cy="3022500"/>
          </a:xfrm>
          <a:prstGeom prst="rect">
            <a:avLst/>
          </a:prstGeom>
          <a:solidFill>
            <a:schemeClr val="lt1"/>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Rash before abx</a:t>
            </a:r>
            <a:endParaRPr>
              <a:solidFill>
                <a:srgbClr val="404247"/>
              </a:solidFill>
              <a:latin typeface="Open Sans"/>
              <a:ea typeface="Open Sans"/>
              <a:cs typeface="Open Sans"/>
              <a:sym typeface="Open Sans"/>
            </a:endParaRPr>
          </a:p>
          <a:p>
            <a:pPr marL="0" lvl="0" indent="0" algn="l" rtl="0">
              <a:spcBef>
                <a:spcPts val="100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Started on </a:t>
            </a:r>
            <a:r>
              <a:rPr lang="en" sz="1200" b="1">
                <a:solidFill>
                  <a:srgbClr val="1A1A1A"/>
                </a:solidFill>
                <a:latin typeface="Open Sans"/>
                <a:ea typeface="Open Sans"/>
                <a:cs typeface="Open Sans"/>
                <a:sym typeface="Open Sans"/>
              </a:rPr>
              <a:t>bilateral legs</a:t>
            </a:r>
            <a:endParaRPr sz="1200" b="1">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Lesser extent in webs of fingers</a:t>
            </a:r>
            <a:endParaRPr sz="1200">
              <a:solidFill>
                <a:srgbClr val="1A1A1A"/>
              </a:solidFill>
              <a:latin typeface="Open Sans"/>
              <a:ea typeface="Open Sans"/>
              <a:cs typeface="Open Sans"/>
              <a:sym typeface="Open Sans"/>
            </a:endParaRPr>
          </a:p>
        </p:txBody>
      </p:sp>
      <p:sp>
        <p:nvSpPr>
          <p:cNvPr id="1398" name="Google Shape;1398;p90"/>
          <p:cNvSpPr/>
          <p:nvPr/>
        </p:nvSpPr>
        <p:spPr>
          <a:xfrm>
            <a:off x="5596450" y="2219400"/>
            <a:ext cx="2922300" cy="879300"/>
          </a:xfrm>
          <a:prstGeom prst="rect">
            <a:avLst/>
          </a:prstGeom>
          <a:solidFill>
            <a:srgbClr val="E2EAF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F5AA2"/>
                </a:solidFill>
                <a:latin typeface="Open Sans"/>
                <a:ea typeface="Open Sans"/>
                <a:cs typeface="Open Sans"/>
                <a:sym typeface="Open Sans"/>
              </a:rPr>
              <a:t>Onset</a:t>
            </a:r>
            <a:r>
              <a:rPr lang="en" sz="1200">
                <a:solidFill>
                  <a:srgbClr val="404247"/>
                </a:solidFill>
                <a:latin typeface="Open Sans"/>
                <a:ea typeface="Open Sans"/>
                <a:cs typeface="Open Sans"/>
                <a:sym typeface="Open Sans"/>
              </a:rPr>
              <a:t>:</a:t>
            </a:r>
            <a:r>
              <a:rPr lang="en" sz="1200">
                <a:solidFill>
                  <a:srgbClr val="9FA6B2"/>
                </a:solidFill>
                <a:latin typeface="Open Sans"/>
                <a:ea typeface="Open Sans"/>
                <a:cs typeface="Open Sans"/>
                <a:sym typeface="Open Sans"/>
              </a:rPr>
              <a:t> </a:t>
            </a:r>
            <a:r>
              <a:rPr lang="en" sz="1200">
                <a:solidFill>
                  <a:schemeClr val="dk2"/>
                </a:solidFill>
                <a:latin typeface="Open Sans"/>
                <a:ea typeface="Open Sans"/>
                <a:cs typeface="Open Sans"/>
                <a:sym typeface="Open Sans"/>
              </a:rPr>
              <a:t>Wife informs that he had a </a:t>
            </a:r>
            <a:r>
              <a:rPr lang="en" sz="1200" u="sng">
                <a:solidFill>
                  <a:schemeClr val="dk2"/>
                </a:solidFill>
                <a:latin typeface="Open Sans"/>
                <a:ea typeface="Open Sans"/>
                <a:cs typeface="Open Sans"/>
                <a:sym typeface="Open Sans"/>
              </a:rPr>
              <a:t>minor version</a:t>
            </a:r>
            <a:r>
              <a:rPr lang="en" sz="1200">
                <a:solidFill>
                  <a:schemeClr val="dk2"/>
                </a:solidFill>
                <a:latin typeface="Open Sans"/>
                <a:ea typeface="Open Sans"/>
                <a:cs typeface="Open Sans"/>
                <a:sym typeface="Open Sans"/>
              </a:rPr>
              <a:t> of this same rash for maybe </a:t>
            </a:r>
            <a:r>
              <a:rPr lang="en" sz="1200" b="1">
                <a:solidFill>
                  <a:srgbClr val="1A1A1A"/>
                </a:solidFill>
                <a:latin typeface="Open Sans"/>
                <a:ea typeface="Open Sans"/>
                <a:cs typeface="Open Sans"/>
                <a:sym typeface="Open Sans"/>
              </a:rPr>
              <a:t>a </a:t>
            </a:r>
            <a:r>
              <a:rPr lang="en" sz="1200" b="1">
                <a:solidFill>
                  <a:srgbClr val="DF382C"/>
                </a:solidFill>
                <a:latin typeface="Open Sans"/>
                <a:ea typeface="Open Sans"/>
                <a:cs typeface="Open Sans"/>
                <a:sym typeface="Open Sans"/>
              </a:rPr>
              <a:t>month before</a:t>
            </a:r>
            <a:r>
              <a:rPr lang="en" sz="1200" b="1">
                <a:solidFill>
                  <a:srgbClr val="1A1A1A"/>
                </a:solidFill>
                <a:latin typeface="Open Sans"/>
                <a:ea typeface="Open Sans"/>
                <a:cs typeface="Open Sans"/>
                <a:sym typeface="Open Sans"/>
              </a:rPr>
              <a:t> hospitalization</a:t>
            </a:r>
            <a:endParaRPr sz="1200">
              <a:solidFill>
                <a:srgbClr val="1A1A1A"/>
              </a:solidFill>
              <a:latin typeface="Open Sans"/>
              <a:ea typeface="Open Sans"/>
              <a:cs typeface="Open Sans"/>
              <a:sym typeface="Open Sans"/>
            </a:endParaRPr>
          </a:p>
        </p:txBody>
      </p:sp>
      <p:sp>
        <p:nvSpPr>
          <p:cNvPr id="1399" name="Google Shape;1399;p90"/>
          <p:cNvSpPr txBox="1">
            <a:spLocks noGrp="1"/>
          </p:cNvSpPr>
          <p:nvPr>
            <p:ph type="body" idx="1"/>
          </p:nvPr>
        </p:nvSpPr>
        <p:spPr>
          <a:xfrm>
            <a:off x="727650" y="3015625"/>
            <a:ext cx="4439700" cy="116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Zero improvement with:</a:t>
            </a:r>
            <a:endParaRPr/>
          </a:p>
          <a:p>
            <a:pPr marL="457200" lvl="0" indent="-311150" algn="l" rtl="0">
              <a:spcBef>
                <a:spcPts val="1200"/>
              </a:spcBef>
              <a:spcAft>
                <a:spcPts val="0"/>
              </a:spcAft>
              <a:buSzPts val="1300"/>
              <a:buChar char="●"/>
            </a:pPr>
            <a:r>
              <a:rPr lang="en"/>
              <a:t>Topical steroid cream</a:t>
            </a:r>
            <a:endParaRPr/>
          </a:p>
          <a:p>
            <a:pPr marL="457200" lvl="0" indent="-311150" algn="l" rtl="0">
              <a:spcBef>
                <a:spcPts val="0"/>
              </a:spcBef>
              <a:spcAft>
                <a:spcPts val="0"/>
              </a:spcAft>
              <a:buSzPts val="1300"/>
              <a:buChar char="●"/>
            </a:pPr>
            <a:r>
              <a:rPr lang="en"/>
              <a:t>Benadryl</a:t>
            </a:r>
            <a:endParaRPr/>
          </a:p>
        </p:txBody>
      </p:sp>
      <p:sp>
        <p:nvSpPr>
          <p:cNvPr id="1400" name="Google Shape;1400;p90"/>
          <p:cNvSpPr/>
          <p:nvPr/>
        </p:nvSpPr>
        <p:spPr>
          <a:xfrm>
            <a:off x="5596450" y="3661650"/>
            <a:ext cx="2922300" cy="1075800"/>
          </a:xfrm>
          <a:prstGeom prst="rect">
            <a:avLst/>
          </a:prstGeom>
          <a:solidFill>
            <a:srgbClr val="DCF1E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Improvement?</a:t>
            </a:r>
            <a:endParaRPr sz="1200">
              <a:solidFill>
                <a:srgbClr val="14A44D"/>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During hospital stay, “rash” </a:t>
            </a:r>
            <a:r>
              <a:rPr lang="en" sz="1200" b="1">
                <a:solidFill>
                  <a:schemeClr val="dk2"/>
                </a:solidFill>
                <a:latin typeface="Open Sans"/>
                <a:ea typeface="Open Sans"/>
                <a:cs typeface="Open Sans"/>
                <a:sym typeface="Open Sans"/>
              </a:rPr>
              <a:t>did </a:t>
            </a:r>
            <a:r>
              <a:rPr lang="en" sz="1200" b="1" u="sng">
                <a:solidFill>
                  <a:schemeClr val="dk2"/>
                </a:solidFill>
                <a:latin typeface="Open Sans"/>
                <a:ea typeface="Open Sans"/>
                <a:cs typeface="Open Sans"/>
                <a:sym typeface="Open Sans"/>
              </a:rPr>
              <a:t>not</a:t>
            </a:r>
            <a:r>
              <a:rPr lang="en" sz="1200" b="1">
                <a:solidFill>
                  <a:schemeClr val="dk2"/>
                </a:solidFill>
                <a:latin typeface="Open Sans"/>
                <a:ea typeface="Open Sans"/>
                <a:cs typeface="Open Sans"/>
                <a:sym typeface="Open Sans"/>
              </a:rPr>
              <a:t> spread</a:t>
            </a:r>
            <a:r>
              <a:rPr lang="en" sz="1200">
                <a:solidFill>
                  <a:schemeClr val="dk2"/>
                </a:solidFill>
                <a:latin typeface="Open Sans"/>
                <a:ea typeface="Open Sans"/>
                <a:cs typeface="Open Sans"/>
                <a:sym typeface="Open Sans"/>
              </a:rPr>
              <a:t> to new areas</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Patient thinks it’s because he was </a:t>
            </a:r>
            <a:r>
              <a:rPr lang="en" sz="1200" b="1">
                <a:solidFill>
                  <a:schemeClr val="dk2"/>
                </a:solidFill>
                <a:latin typeface="Open Sans"/>
                <a:ea typeface="Open Sans"/>
                <a:cs typeface="Open Sans"/>
                <a:sym typeface="Open Sans"/>
              </a:rPr>
              <a:t>unable to itch himself</a:t>
            </a:r>
            <a:endParaRPr sz="1200" b="1">
              <a:solidFill>
                <a:srgbClr val="1A1A1A"/>
              </a:solidFill>
              <a:latin typeface="Open Sans"/>
              <a:ea typeface="Open Sans"/>
              <a:cs typeface="Open Sans"/>
              <a:sym typeface="Open Sans"/>
            </a:endParaRPr>
          </a:p>
        </p:txBody>
      </p:sp>
      <p:sp>
        <p:nvSpPr>
          <p:cNvPr id="1401" name="Google Shape;1401;p90"/>
          <p:cNvSpPr txBox="1"/>
          <p:nvPr/>
        </p:nvSpPr>
        <p:spPr>
          <a:xfrm>
            <a:off x="3456625" y="2517050"/>
            <a:ext cx="27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D4840"/>
                </a:solidFill>
                <a:latin typeface="Open Sans"/>
                <a:ea typeface="Open Sans"/>
                <a:cs typeface="Open Sans"/>
                <a:sym typeface="Open Sans"/>
              </a:rPr>
              <a:t>?</a:t>
            </a:r>
            <a:endParaRPr sz="1200" b="1">
              <a:solidFill>
                <a:srgbClr val="ED4840"/>
              </a:solidFill>
              <a:latin typeface="Open Sans"/>
              <a:ea typeface="Open Sans"/>
              <a:cs typeface="Open Sans"/>
              <a:sym typeface="Open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9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407" name="Google Shape;1407;p91"/>
          <p:cNvSpPr/>
          <p:nvPr/>
        </p:nvSpPr>
        <p:spPr>
          <a:xfrm>
            <a:off x="5452600" y="1850275"/>
            <a:ext cx="3210000" cy="3022500"/>
          </a:xfrm>
          <a:prstGeom prst="rect">
            <a:avLst/>
          </a:prstGeom>
          <a:solidFill>
            <a:schemeClr val="lt1"/>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Rash before abx</a:t>
            </a:r>
            <a:endParaRPr>
              <a:solidFill>
                <a:srgbClr val="404247"/>
              </a:solidFill>
              <a:latin typeface="Open Sans"/>
              <a:ea typeface="Open Sans"/>
              <a:cs typeface="Open Sans"/>
              <a:sym typeface="Open Sans"/>
            </a:endParaRPr>
          </a:p>
          <a:p>
            <a:pPr marL="0" lvl="0" indent="0" algn="l" rtl="0">
              <a:spcBef>
                <a:spcPts val="100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Started on </a:t>
            </a:r>
            <a:r>
              <a:rPr lang="en" sz="1200" b="1">
                <a:solidFill>
                  <a:srgbClr val="1A1A1A"/>
                </a:solidFill>
                <a:latin typeface="Open Sans"/>
                <a:ea typeface="Open Sans"/>
                <a:cs typeface="Open Sans"/>
                <a:sym typeface="Open Sans"/>
              </a:rPr>
              <a:t>bilateral legs</a:t>
            </a:r>
            <a:endParaRPr sz="1200" b="1">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Lesser extent in webs of fingers</a:t>
            </a:r>
            <a:endParaRPr sz="1200">
              <a:solidFill>
                <a:srgbClr val="1A1A1A"/>
              </a:solidFill>
              <a:latin typeface="Open Sans"/>
              <a:ea typeface="Open Sans"/>
              <a:cs typeface="Open Sans"/>
              <a:sym typeface="Open Sans"/>
            </a:endParaRPr>
          </a:p>
        </p:txBody>
      </p:sp>
      <p:sp>
        <p:nvSpPr>
          <p:cNvPr id="1408" name="Google Shape;1408;p91"/>
          <p:cNvSpPr/>
          <p:nvPr/>
        </p:nvSpPr>
        <p:spPr>
          <a:xfrm>
            <a:off x="5596450" y="2219400"/>
            <a:ext cx="2922300" cy="879300"/>
          </a:xfrm>
          <a:prstGeom prst="rect">
            <a:avLst/>
          </a:prstGeom>
          <a:solidFill>
            <a:srgbClr val="E2EAF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F5AA2"/>
                </a:solidFill>
                <a:latin typeface="Open Sans"/>
                <a:ea typeface="Open Sans"/>
                <a:cs typeface="Open Sans"/>
                <a:sym typeface="Open Sans"/>
              </a:rPr>
              <a:t>Onset</a:t>
            </a:r>
            <a:r>
              <a:rPr lang="en" sz="1200">
                <a:solidFill>
                  <a:srgbClr val="404247"/>
                </a:solidFill>
                <a:latin typeface="Open Sans"/>
                <a:ea typeface="Open Sans"/>
                <a:cs typeface="Open Sans"/>
                <a:sym typeface="Open Sans"/>
              </a:rPr>
              <a:t>:</a:t>
            </a:r>
            <a:r>
              <a:rPr lang="en" sz="1200">
                <a:solidFill>
                  <a:srgbClr val="9FA6B2"/>
                </a:solidFill>
                <a:latin typeface="Open Sans"/>
                <a:ea typeface="Open Sans"/>
                <a:cs typeface="Open Sans"/>
                <a:sym typeface="Open Sans"/>
              </a:rPr>
              <a:t> </a:t>
            </a:r>
            <a:r>
              <a:rPr lang="en" sz="1200">
                <a:solidFill>
                  <a:schemeClr val="dk2"/>
                </a:solidFill>
                <a:latin typeface="Open Sans"/>
                <a:ea typeface="Open Sans"/>
                <a:cs typeface="Open Sans"/>
                <a:sym typeface="Open Sans"/>
              </a:rPr>
              <a:t>Wife informs that he had a </a:t>
            </a:r>
            <a:r>
              <a:rPr lang="en" sz="1200" u="sng">
                <a:solidFill>
                  <a:schemeClr val="dk2"/>
                </a:solidFill>
                <a:latin typeface="Open Sans"/>
                <a:ea typeface="Open Sans"/>
                <a:cs typeface="Open Sans"/>
                <a:sym typeface="Open Sans"/>
              </a:rPr>
              <a:t>minor version</a:t>
            </a:r>
            <a:r>
              <a:rPr lang="en" sz="1200">
                <a:solidFill>
                  <a:schemeClr val="dk2"/>
                </a:solidFill>
                <a:latin typeface="Open Sans"/>
                <a:ea typeface="Open Sans"/>
                <a:cs typeface="Open Sans"/>
                <a:sym typeface="Open Sans"/>
              </a:rPr>
              <a:t> of this same rash for maybe </a:t>
            </a:r>
            <a:r>
              <a:rPr lang="en" sz="1200" b="1">
                <a:solidFill>
                  <a:srgbClr val="1A1A1A"/>
                </a:solidFill>
                <a:latin typeface="Open Sans"/>
                <a:ea typeface="Open Sans"/>
                <a:cs typeface="Open Sans"/>
                <a:sym typeface="Open Sans"/>
              </a:rPr>
              <a:t>a </a:t>
            </a:r>
            <a:r>
              <a:rPr lang="en" sz="1200" b="1">
                <a:solidFill>
                  <a:srgbClr val="B03D50"/>
                </a:solidFill>
                <a:latin typeface="Open Sans"/>
                <a:ea typeface="Open Sans"/>
                <a:cs typeface="Open Sans"/>
                <a:sym typeface="Open Sans"/>
              </a:rPr>
              <a:t>month before</a:t>
            </a:r>
            <a:r>
              <a:rPr lang="en" sz="1200" b="1">
                <a:solidFill>
                  <a:srgbClr val="1A1A1A"/>
                </a:solidFill>
                <a:latin typeface="Open Sans"/>
                <a:ea typeface="Open Sans"/>
                <a:cs typeface="Open Sans"/>
                <a:sym typeface="Open Sans"/>
              </a:rPr>
              <a:t> hospitalization</a:t>
            </a:r>
            <a:endParaRPr sz="1200">
              <a:solidFill>
                <a:srgbClr val="1A1A1A"/>
              </a:solidFill>
              <a:latin typeface="Open Sans"/>
              <a:ea typeface="Open Sans"/>
              <a:cs typeface="Open Sans"/>
              <a:sym typeface="Open Sans"/>
            </a:endParaRPr>
          </a:p>
        </p:txBody>
      </p:sp>
      <p:sp>
        <p:nvSpPr>
          <p:cNvPr id="1409" name="Google Shape;1409;p91"/>
          <p:cNvSpPr/>
          <p:nvPr/>
        </p:nvSpPr>
        <p:spPr>
          <a:xfrm>
            <a:off x="5596450" y="3661650"/>
            <a:ext cx="2922300" cy="1075800"/>
          </a:xfrm>
          <a:prstGeom prst="rect">
            <a:avLst/>
          </a:prstGeom>
          <a:solidFill>
            <a:srgbClr val="DCF1E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Improvement?</a:t>
            </a:r>
            <a:endParaRPr sz="1200">
              <a:solidFill>
                <a:srgbClr val="14A44D"/>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During hospital stay, “rash” </a:t>
            </a:r>
            <a:r>
              <a:rPr lang="en" sz="1200" b="1">
                <a:solidFill>
                  <a:schemeClr val="dk2"/>
                </a:solidFill>
                <a:latin typeface="Open Sans"/>
                <a:ea typeface="Open Sans"/>
                <a:cs typeface="Open Sans"/>
                <a:sym typeface="Open Sans"/>
              </a:rPr>
              <a:t>did </a:t>
            </a:r>
            <a:r>
              <a:rPr lang="en" sz="1200" b="1" u="sng">
                <a:solidFill>
                  <a:schemeClr val="dk2"/>
                </a:solidFill>
                <a:latin typeface="Open Sans"/>
                <a:ea typeface="Open Sans"/>
                <a:cs typeface="Open Sans"/>
                <a:sym typeface="Open Sans"/>
              </a:rPr>
              <a:t>not</a:t>
            </a:r>
            <a:r>
              <a:rPr lang="en" sz="1200" b="1">
                <a:solidFill>
                  <a:schemeClr val="dk2"/>
                </a:solidFill>
                <a:latin typeface="Open Sans"/>
                <a:ea typeface="Open Sans"/>
                <a:cs typeface="Open Sans"/>
                <a:sym typeface="Open Sans"/>
              </a:rPr>
              <a:t> spread</a:t>
            </a:r>
            <a:r>
              <a:rPr lang="en" sz="1200">
                <a:solidFill>
                  <a:schemeClr val="dk2"/>
                </a:solidFill>
                <a:latin typeface="Open Sans"/>
                <a:ea typeface="Open Sans"/>
                <a:cs typeface="Open Sans"/>
                <a:sym typeface="Open Sans"/>
              </a:rPr>
              <a:t> to new areas</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Patient thinks it’s because he was </a:t>
            </a:r>
            <a:r>
              <a:rPr lang="en" sz="1200" b="1">
                <a:solidFill>
                  <a:schemeClr val="dk2"/>
                </a:solidFill>
                <a:latin typeface="Open Sans"/>
                <a:ea typeface="Open Sans"/>
                <a:cs typeface="Open Sans"/>
                <a:sym typeface="Open Sans"/>
              </a:rPr>
              <a:t>unable to itch himself</a:t>
            </a:r>
            <a:endParaRPr sz="1200" b="1">
              <a:solidFill>
                <a:srgbClr val="1A1A1A"/>
              </a:solidFill>
              <a:latin typeface="Open Sans"/>
              <a:ea typeface="Open Sans"/>
              <a:cs typeface="Open Sans"/>
              <a:sym typeface="Open Sans"/>
            </a:endParaRPr>
          </a:p>
        </p:txBody>
      </p:sp>
      <p:sp>
        <p:nvSpPr>
          <p:cNvPr id="1410" name="Google Shape;1410;p91"/>
          <p:cNvSpPr/>
          <p:nvPr/>
        </p:nvSpPr>
        <p:spPr>
          <a:xfrm>
            <a:off x="1615150" y="2968325"/>
            <a:ext cx="3210000" cy="1904400"/>
          </a:xfrm>
          <a:prstGeom prst="rect">
            <a:avLst/>
          </a:prstGeom>
          <a:noFill/>
          <a:ln w="19050"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Worsening</a:t>
            </a:r>
            <a:r>
              <a:rPr lang="en">
                <a:solidFill>
                  <a:srgbClr val="1A1A1A"/>
                </a:solidFill>
                <a:latin typeface="Open Sans"/>
                <a:ea typeface="Open Sans"/>
                <a:cs typeface="Open Sans"/>
                <a:sym typeface="Open Sans"/>
              </a:rPr>
              <a:t> </a:t>
            </a:r>
            <a:r>
              <a:rPr lang="en" b="1">
                <a:solidFill>
                  <a:srgbClr val="1A1A1A"/>
                </a:solidFill>
                <a:latin typeface="Open Sans"/>
                <a:ea typeface="Open Sans"/>
                <a:cs typeface="Open Sans"/>
                <a:sym typeface="Open Sans"/>
              </a:rPr>
              <a:t>(at SNF)</a:t>
            </a:r>
            <a:endParaRPr>
              <a:solidFill>
                <a:srgbClr val="1A1A1A"/>
              </a:solidFill>
              <a:latin typeface="Open Sans"/>
              <a:ea typeface="Open Sans"/>
              <a:cs typeface="Open Sans"/>
              <a:sym typeface="Open Sans"/>
            </a:endParaRPr>
          </a:p>
          <a:p>
            <a:pPr marL="457200" lvl="0" indent="-304800" algn="l" rtl="0">
              <a:spcBef>
                <a:spcPts val="600"/>
              </a:spcBef>
              <a:spcAft>
                <a:spcPts val="0"/>
              </a:spcAft>
              <a:buSzPts val="1200"/>
              <a:buFont typeface="Open Sans"/>
              <a:buAutoNum type="arabicPeriod"/>
            </a:pPr>
            <a:r>
              <a:rPr lang="en" sz="1200" b="1">
                <a:solidFill>
                  <a:srgbClr val="DF382C"/>
                </a:solidFill>
                <a:latin typeface="Open Sans"/>
                <a:ea typeface="Open Sans"/>
                <a:cs typeface="Open Sans"/>
                <a:sym typeface="Open Sans"/>
              </a:rPr>
              <a:t>New areas </a:t>
            </a:r>
            <a:r>
              <a:rPr lang="en" sz="1200" b="1">
                <a:solidFill>
                  <a:schemeClr val="dk2"/>
                </a:solidFill>
                <a:latin typeface="Open Sans"/>
                <a:ea typeface="Open Sans"/>
                <a:cs typeface="Open Sans"/>
                <a:sym typeface="Open Sans"/>
              </a:rPr>
              <a:t>involved</a:t>
            </a: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marL="0" lvl="0" indent="457200" algn="l" rtl="0">
              <a:spcBef>
                <a:spcPts val="0"/>
              </a:spcBef>
              <a:spcAft>
                <a:spcPts val="0"/>
              </a:spcAft>
              <a:buNone/>
            </a:pPr>
            <a:r>
              <a:rPr lang="en" sz="1200">
                <a:solidFill>
                  <a:srgbClr val="1A1A1A"/>
                </a:solidFill>
                <a:latin typeface="Open Sans"/>
                <a:ea typeface="Open Sans"/>
                <a:cs typeface="Open Sans"/>
                <a:sym typeface="Open Sans"/>
              </a:rPr>
              <a:t>Abdomen → arms → face</a:t>
            </a:r>
            <a:endParaRPr sz="1200">
              <a:solidFill>
                <a:srgbClr val="1A1A1A"/>
              </a:solidFill>
              <a:latin typeface="Open Sans"/>
              <a:ea typeface="Open Sans"/>
              <a:cs typeface="Open Sans"/>
              <a:sym typeface="Open Sans"/>
            </a:endParaRPr>
          </a:p>
          <a:p>
            <a:pPr marL="457200" lvl="0" indent="-304800" algn="l" rtl="0">
              <a:spcBef>
                <a:spcPts val="600"/>
              </a:spcBef>
              <a:spcAft>
                <a:spcPts val="0"/>
              </a:spcAft>
              <a:buSzPts val="1200"/>
              <a:buFont typeface="Open Sans"/>
              <a:buAutoNum type="arabicPeriod"/>
            </a:pPr>
            <a:r>
              <a:rPr lang="en" sz="1200" b="1">
                <a:solidFill>
                  <a:srgbClr val="1A1A1A"/>
                </a:solidFill>
                <a:latin typeface="Open Sans"/>
                <a:ea typeface="Open Sans"/>
                <a:cs typeface="Open Sans"/>
                <a:sym typeface="Open Sans"/>
              </a:rPr>
              <a:t>Old areas</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marL="457200" lvl="0" indent="0" algn="l" rtl="0">
              <a:spcBef>
                <a:spcPts val="0"/>
              </a:spcBef>
              <a:spcAft>
                <a:spcPts val="0"/>
              </a:spcAft>
              <a:buNone/>
            </a:pPr>
            <a:r>
              <a:rPr lang="en" sz="1200">
                <a:solidFill>
                  <a:srgbClr val="1A1A1A"/>
                </a:solidFill>
                <a:latin typeface="Open Sans"/>
                <a:ea typeface="Open Sans"/>
                <a:cs typeface="Open Sans"/>
                <a:sym typeface="Open Sans"/>
              </a:rPr>
              <a:t>Still have “rash” but </a:t>
            </a:r>
            <a:r>
              <a:rPr lang="en" sz="1200" b="1">
                <a:solidFill>
                  <a:srgbClr val="0C622E"/>
                </a:solidFill>
                <a:latin typeface="Open Sans"/>
                <a:ea typeface="Open Sans"/>
                <a:cs typeface="Open Sans"/>
                <a:sym typeface="Open Sans"/>
              </a:rPr>
              <a:t>not itchy</a:t>
            </a:r>
            <a:endParaRPr sz="1200">
              <a:solidFill>
                <a:srgbClr val="1A1A1A"/>
              </a:solidFill>
              <a:latin typeface="Open Sans"/>
              <a:ea typeface="Open Sans"/>
              <a:cs typeface="Open Sans"/>
              <a:sym typeface="Open Sans"/>
            </a:endParaRPr>
          </a:p>
          <a:p>
            <a:pPr marL="457200" lvl="0" indent="-304800" algn="l" rtl="0">
              <a:spcBef>
                <a:spcPts val="600"/>
              </a:spcBef>
              <a:spcAft>
                <a:spcPts val="0"/>
              </a:spcAft>
              <a:buSzPts val="1200"/>
              <a:buFont typeface="Open Sans"/>
              <a:buAutoNum type="arabicPeriod"/>
            </a:pPr>
            <a:r>
              <a:rPr lang="en" sz="1200" b="1">
                <a:solidFill>
                  <a:srgbClr val="1A1A1A"/>
                </a:solidFill>
                <a:latin typeface="Open Sans"/>
                <a:ea typeface="Open Sans"/>
                <a:cs typeface="Open Sans"/>
                <a:sym typeface="Open Sans"/>
              </a:rPr>
              <a:t>Severity</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marL="457200" lvl="0" indent="0" algn="l" rtl="0">
              <a:spcBef>
                <a:spcPts val="0"/>
              </a:spcBef>
              <a:spcAft>
                <a:spcPts val="0"/>
              </a:spcAft>
              <a:buNone/>
            </a:pPr>
            <a:r>
              <a:rPr lang="en" sz="1200">
                <a:solidFill>
                  <a:srgbClr val="1A1A1A"/>
                </a:solidFill>
                <a:latin typeface="Open Sans"/>
                <a:ea typeface="Open Sans"/>
                <a:cs typeface="Open Sans"/>
                <a:sym typeface="Open Sans"/>
              </a:rPr>
              <a:t>Pruritis is </a:t>
            </a:r>
            <a:r>
              <a:rPr lang="en" sz="1200" b="1">
                <a:solidFill>
                  <a:srgbClr val="DF382C"/>
                </a:solidFill>
                <a:latin typeface="Open Sans"/>
                <a:ea typeface="Open Sans"/>
                <a:cs typeface="Open Sans"/>
                <a:sym typeface="Open Sans"/>
              </a:rPr>
              <a:t>way more intense</a:t>
            </a:r>
            <a:r>
              <a:rPr lang="en" sz="1200">
                <a:solidFill>
                  <a:srgbClr val="1A1A1A"/>
                </a:solidFill>
                <a:latin typeface="Open Sans"/>
                <a:ea typeface="Open Sans"/>
                <a:cs typeface="Open Sans"/>
                <a:sym typeface="Open Sans"/>
              </a:rPr>
              <a:t> than what he had prior to admission</a:t>
            </a:r>
            <a:endParaRPr sz="1200">
              <a:solidFill>
                <a:srgbClr val="1A1A1A"/>
              </a:solidFill>
              <a:latin typeface="Open Sans"/>
              <a:ea typeface="Open Sans"/>
              <a:cs typeface="Open Sans"/>
              <a:sym typeface="Open Sans"/>
            </a:endParaRPr>
          </a:p>
        </p:txBody>
      </p:sp>
      <p:cxnSp>
        <p:nvCxnSpPr>
          <p:cNvPr id="1411" name="Google Shape;1411;p91"/>
          <p:cNvCxnSpPr>
            <a:stCxn id="1407" idx="1"/>
            <a:endCxn id="1410" idx="3"/>
          </p:cNvCxnSpPr>
          <p:nvPr/>
        </p:nvCxnSpPr>
        <p:spPr>
          <a:xfrm flipH="1">
            <a:off x="4825300" y="3361525"/>
            <a:ext cx="627300" cy="558900"/>
          </a:xfrm>
          <a:prstGeom prst="straightConnector1">
            <a:avLst/>
          </a:prstGeom>
          <a:noFill/>
          <a:ln w="28575" cap="flat" cmpd="sng">
            <a:solidFill>
              <a:schemeClr val="dk2"/>
            </a:solidFill>
            <a:prstDash val="solid"/>
            <a:round/>
            <a:headEnd type="none" w="med" len="med"/>
            <a:tailEnd type="triangle" w="med" len="med"/>
          </a:ln>
        </p:spPr>
      </p:cxnSp>
      <p:sp>
        <p:nvSpPr>
          <p:cNvPr id="1412" name="Google Shape;1412;p91"/>
          <p:cNvSpPr/>
          <p:nvPr/>
        </p:nvSpPr>
        <p:spPr>
          <a:xfrm>
            <a:off x="7931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Pruritus</a:t>
            </a:r>
            <a:endParaRPr sz="1200">
              <a:solidFill>
                <a:srgbClr val="1A1A1A"/>
              </a:solidFill>
              <a:latin typeface="Open Sans"/>
              <a:ea typeface="Open Sans"/>
              <a:cs typeface="Open Sans"/>
              <a:sym typeface="Open Sans"/>
            </a:endParaRPr>
          </a:p>
        </p:txBody>
      </p:sp>
      <p:sp>
        <p:nvSpPr>
          <p:cNvPr id="1413" name="Google Shape;1413;p91"/>
          <p:cNvSpPr/>
          <p:nvPr/>
        </p:nvSpPr>
        <p:spPr>
          <a:xfrm>
            <a:off x="2315050" y="2186951"/>
            <a:ext cx="9426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Erythema</a:t>
            </a:r>
            <a:endParaRPr sz="1200">
              <a:solidFill>
                <a:srgbClr val="1A1A1A"/>
              </a:solidFill>
              <a:latin typeface="Open Sans"/>
              <a:ea typeface="Open Sans"/>
              <a:cs typeface="Open Sans"/>
              <a:sym typeface="Open Sans"/>
            </a:endParaRPr>
          </a:p>
        </p:txBody>
      </p:sp>
      <p:sp>
        <p:nvSpPr>
          <p:cNvPr id="1414" name="Google Shape;1414;p91"/>
          <p:cNvSpPr/>
          <p:nvPr/>
        </p:nvSpPr>
        <p:spPr>
          <a:xfrm>
            <a:off x="3836950" y="2186951"/>
            <a:ext cx="1274700" cy="401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More intense pruritus</a:t>
            </a:r>
            <a:endParaRPr sz="1200">
              <a:solidFill>
                <a:srgbClr val="1A1A1A"/>
              </a:solidFill>
              <a:latin typeface="Open Sans"/>
              <a:ea typeface="Open Sans"/>
              <a:cs typeface="Open Sans"/>
              <a:sym typeface="Open Sans"/>
            </a:endParaRPr>
          </a:p>
        </p:txBody>
      </p:sp>
      <p:cxnSp>
        <p:nvCxnSpPr>
          <p:cNvPr id="1415" name="Google Shape;1415;p91"/>
          <p:cNvCxnSpPr>
            <a:stCxn id="1412" idx="3"/>
            <a:endCxn id="1413" idx="1"/>
          </p:cNvCxnSpPr>
          <p:nvPr/>
        </p:nvCxnSpPr>
        <p:spPr>
          <a:xfrm>
            <a:off x="1735750" y="2387801"/>
            <a:ext cx="579300" cy="0"/>
          </a:xfrm>
          <a:prstGeom prst="straightConnector1">
            <a:avLst/>
          </a:prstGeom>
          <a:noFill/>
          <a:ln w="19050" cap="flat" cmpd="sng">
            <a:solidFill>
              <a:schemeClr val="dk2"/>
            </a:solidFill>
            <a:prstDash val="solid"/>
            <a:round/>
            <a:headEnd type="none" w="med" len="med"/>
            <a:tailEnd type="triangle" w="med" len="med"/>
          </a:ln>
        </p:spPr>
      </p:cxnSp>
      <p:cxnSp>
        <p:nvCxnSpPr>
          <p:cNvPr id="1416" name="Google Shape;1416;p91"/>
          <p:cNvCxnSpPr>
            <a:stCxn id="1413" idx="3"/>
            <a:endCxn id="1414" idx="1"/>
          </p:cNvCxnSpPr>
          <p:nvPr/>
        </p:nvCxnSpPr>
        <p:spPr>
          <a:xfrm>
            <a:off x="3257650" y="2387801"/>
            <a:ext cx="579300" cy="0"/>
          </a:xfrm>
          <a:prstGeom prst="straightConnector1">
            <a:avLst/>
          </a:prstGeom>
          <a:noFill/>
          <a:ln w="19050" cap="flat" cmpd="sng">
            <a:solidFill>
              <a:schemeClr val="dk2"/>
            </a:solidFill>
            <a:prstDash val="solid"/>
            <a:round/>
            <a:headEnd type="none" w="med" len="med"/>
            <a:tailEnd type="triangle" w="med" len="med"/>
          </a:ln>
        </p:spPr>
      </p:cxnSp>
      <p:cxnSp>
        <p:nvCxnSpPr>
          <p:cNvPr id="1417" name="Google Shape;1417;p91"/>
          <p:cNvCxnSpPr>
            <a:stCxn id="1414" idx="2"/>
            <a:endCxn id="1413" idx="2"/>
          </p:cNvCxnSpPr>
          <p:nvPr/>
        </p:nvCxnSpPr>
        <p:spPr>
          <a:xfrm rot="5400000">
            <a:off x="3630100" y="1745051"/>
            <a:ext cx="600" cy="1687800"/>
          </a:xfrm>
          <a:prstGeom prst="curvedConnector3">
            <a:avLst>
              <a:gd name="adj1" fmla="val 39687500"/>
            </a:avLst>
          </a:prstGeom>
          <a:noFill/>
          <a:ln w="9525" cap="flat" cmpd="sng">
            <a:solidFill>
              <a:schemeClr val="dk2"/>
            </a:solidFill>
            <a:prstDash val="dash"/>
            <a:round/>
            <a:headEnd type="none" w="med" len="med"/>
            <a:tailEnd type="triangle" w="med" len="med"/>
          </a:ln>
        </p:spPr>
      </p:cxnSp>
      <p:sp>
        <p:nvSpPr>
          <p:cNvPr id="1418" name="Google Shape;1418;p91"/>
          <p:cNvSpPr txBox="1"/>
          <p:nvPr/>
        </p:nvSpPr>
        <p:spPr>
          <a:xfrm>
            <a:off x="3456625" y="2517050"/>
            <a:ext cx="27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latin typeface="Open Sans"/>
                <a:ea typeface="Open Sans"/>
                <a:cs typeface="Open Sans"/>
                <a:sym typeface="Open Sans"/>
              </a:rPr>
              <a:t>?</a:t>
            </a:r>
            <a:endParaRPr sz="1200">
              <a:solidFill>
                <a:schemeClr val="dk2"/>
              </a:solidFill>
              <a:latin typeface="Open Sans"/>
              <a:ea typeface="Open Sans"/>
              <a:cs typeface="Open Sans"/>
              <a:sym typeface="Open Sans"/>
            </a:endParaRPr>
          </a:p>
        </p:txBody>
      </p:sp>
      <p:sp>
        <p:nvSpPr>
          <p:cNvPr id="1419" name="Google Shape;1419;p91"/>
          <p:cNvSpPr/>
          <p:nvPr/>
        </p:nvSpPr>
        <p:spPr>
          <a:xfrm>
            <a:off x="686425" y="2007050"/>
            <a:ext cx="4467900" cy="879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9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Rash timeline</a:t>
            </a:r>
            <a:endParaRPr/>
          </a:p>
        </p:txBody>
      </p:sp>
      <p:sp>
        <p:nvSpPr>
          <p:cNvPr id="1425" name="Google Shape;1425;p9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26" name="Google Shape;1426;p92"/>
          <p:cNvPicPr preferRelativeResize="0"/>
          <p:nvPr/>
        </p:nvPicPr>
        <p:blipFill>
          <a:blip r:embed="rId3">
            <a:alphaModFix/>
          </a:blip>
          <a:stretch>
            <a:fillRect/>
          </a:stretch>
        </p:blipFill>
        <p:spPr>
          <a:xfrm>
            <a:off x="0" y="2025678"/>
            <a:ext cx="9143999" cy="3132593"/>
          </a:xfrm>
          <a:prstGeom prst="rect">
            <a:avLst/>
          </a:prstGeom>
          <a:noFill/>
          <a:ln>
            <a:noFill/>
          </a:ln>
        </p:spPr>
      </p:pic>
      <p:pic>
        <p:nvPicPr>
          <p:cNvPr id="1427" name="Google Shape;1427;p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87436" y="1293050"/>
            <a:ext cx="766464" cy="2171650"/>
          </a:xfrm>
          <a:prstGeom prst="rect">
            <a:avLst/>
          </a:prstGeom>
          <a:noFill/>
          <a:ln>
            <a:noFill/>
          </a:ln>
        </p:spPr>
      </p:pic>
      <p:cxnSp>
        <p:nvCxnSpPr>
          <p:cNvPr id="1428" name="Google Shape;1428;p92"/>
          <p:cNvCxnSpPr>
            <a:stCxn id="1429" idx="0"/>
            <a:endCxn id="1430" idx="4"/>
          </p:cNvCxnSpPr>
          <p:nvPr/>
        </p:nvCxnSpPr>
        <p:spPr>
          <a:xfrm rot="10800000">
            <a:off x="2476050" y="3100557"/>
            <a:ext cx="10500" cy="372900"/>
          </a:xfrm>
          <a:prstGeom prst="straightConnector1">
            <a:avLst/>
          </a:prstGeom>
          <a:noFill/>
          <a:ln w="9525" cap="flat" cmpd="sng">
            <a:solidFill>
              <a:srgbClr val="000000"/>
            </a:solidFill>
            <a:prstDash val="solid"/>
            <a:round/>
            <a:headEnd type="none" w="med" len="med"/>
            <a:tailEnd type="none" w="med" len="med"/>
          </a:ln>
        </p:spPr>
      </p:cxnSp>
      <p:cxnSp>
        <p:nvCxnSpPr>
          <p:cNvPr id="1431" name="Google Shape;1431;p92"/>
          <p:cNvCxnSpPr>
            <a:stCxn id="1429" idx="0"/>
            <a:endCxn id="1432" idx="4"/>
          </p:cNvCxnSpPr>
          <p:nvPr/>
        </p:nvCxnSpPr>
        <p:spPr>
          <a:xfrm rot="10800000" flipH="1">
            <a:off x="2486550" y="3100557"/>
            <a:ext cx="166500" cy="372900"/>
          </a:xfrm>
          <a:prstGeom prst="straightConnector1">
            <a:avLst/>
          </a:prstGeom>
          <a:noFill/>
          <a:ln w="9525" cap="flat" cmpd="sng">
            <a:solidFill>
              <a:srgbClr val="1A1A1A"/>
            </a:solidFill>
            <a:prstDash val="solid"/>
            <a:round/>
            <a:headEnd type="none" w="med" len="med"/>
            <a:tailEnd type="none" w="med" len="med"/>
          </a:ln>
        </p:spPr>
      </p:cxnSp>
      <p:sp>
        <p:nvSpPr>
          <p:cNvPr id="1432" name="Google Shape;1432;p92"/>
          <p:cNvSpPr/>
          <p:nvPr/>
        </p:nvSpPr>
        <p:spPr>
          <a:xfrm>
            <a:off x="2600859" y="2996084"/>
            <a:ext cx="104400" cy="104400"/>
          </a:xfrm>
          <a:prstGeom prst="ellipse">
            <a:avLst/>
          </a:prstGeom>
          <a:solidFill>
            <a:schemeClr val="accent1"/>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30" name="Google Shape;1430;p92"/>
          <p:cNvSpPr/>
          <p:nvPr/>
        </p:nvSpPr>
        <p:spPr>
          <a:xfrm>
            <a:off x="2423700" y="2996084"/>
            <a:ext cx="104400" cy="104400"/>
          </a:xfrm>
          <a:prstGeom prst="ellipse">
            <a:avLst/>
          </a:prstGeom>
          <a:solidFill>
            <a:schemeClr val="accent1"/>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33" name="Google Shape;1433;p92"/>
          <p:cNvSpPr/>
          <p:nvPr/>
        </p:nvSpPr>
        <p:spPr>
          <a:xfrm>
            <a:off x="788250" y="3473457"/>
            <a:ext cx="3718200" cy="218700"/>
          </a:xfrm>
          <a:prstGeom prst="rect">
            <a:avLst/>
          </a:prstGeom>
          <a:gradFill>
            <a:gsLst>
              <a:gs pos="0">
                <a:srgbClr val="FFFFFF">
                  <a:alpha val="30196"/>
                </a:srgbClr>
              </a:gs>
              <a:gs pos="13000">
                <a:srgbClr val="EF9C96"/>
              </a:gs>
              <a:gs pos="23000">
                <a:srgbClr val="DF382C"/>
              </a:gs>
              <a:gs pos="75000">
                <a:srgbClr val="DF382C"/>
              </a:gs>
              <a:gs pos="86000">
                <a:srgbClr val="EF9C96"/>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Minor itchy rash</a:t>
            </a:r>
            <a:endParaRPr sz="1055" b="1">
              <a:solidFill>
                <a:schemeClr val="lt1"/>
              </a:solidFill>
              <a:latin typeface="Open Sans"/>
              <a:ea typeface="Open Sans"/>
              <a:cs typeface="Open Sans"/>
              <a:sym typeface="Open Sans"/>
            </a:endParaRPr>
          </a:p>
        </p:txBody>
      </p:sp>
      <p:sp>
        <p:nvSpPr>
          <p:cNvPr id="1429" name="Google Shape;1429;p92"/>
          <p:cNvSpPr/>
          <p:nvPr/>
        </p:nvSpPr>
        <p:spPr>
          <a:xfrm>
            <a:off x="729450" y="3473457"/>
            <a:ext cx="3514200" cy="218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34" name="Google Shape;1434;p92"/>
          <p:cNvSpPr/>
          <p:nvPr/>
        </p:nvSpPr>
        <p:spPr>
          <a:xfrm>
            <a:off x="4243650" y="3473457"/>
            <a:ext cx="2516100" cy="218700"/>
          </a:xfrm>
          <a:prstGeom prst="rect">
            <a:avLst/>
          </a:prstGeom>
          <a:gradFill>
            <a:gsLst>
              <a:gs pos="0">
                <a:srgbClr val="FFFFFF">
                  <a:alpha val="30196"/>
                </a:srgbClr>
              </a:gs>
              <a:gs pos="12000">
                <a:srgbClr val="86B197"/>
              </a:gs>
              <a:gs pos="23000">
                <a:srgbClr val="0C622E"/>
              </a:gs>
              <a:gs pos="87000">
                <a:srgbClr val="0C622E"/>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Not itchy rash</a:t>
            </a:r>
            <a:endParaRPr sz="1055" b="1">
              <a:solidFill>
                <a:schemeClr val="lt1"/>
              </a:solidFill>
              <a:latin typeface="Open Sans"/>
              <a:ea typeface="Open Sans"/>
              <a:cs typeface="Open Sans"/>
              <a:sym typeface="Open Sans"/>
            </a:endParaRPr>
          </a:p>
        </p:txBody>
      </p:sp>
      <p:sp>
        <p:nvSpPr>
          <p:cNvPr id="1435" name="Google Shape;1435;p92"/>
          <p:cNvSpPr/>
          <p:nvPr/>
        </p:nvSpPr>
        <p:spPr>
          <a:xfrm>
            <a:off x="5333175" y="202125"/>
            <a:ext cx="3210000" cy="1788300"/>
          </a:xfrm>
          <a:prstGeom prst="rect">
            <a:avLst/>
          </a:prstGeom>
          <a:solidFill>
            <a:schemeClr val="lt1"/>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Rash before abx</a:t>
            </a:r>
            <a:endParaRPr>
              <a:solidFill>
                <a:srgbClr val="404247"/>
              </a:solidFill>
              <a:latin typeface="Open Sans"/>
              <a:ea typeface="Open Sans"/>
              <a:cs typeface="Open Sans"/>
              <a:sym typeface="Open Sans"/>
            </a:endParaRPr>
          </a:p>
          <a:p>
            <a:pPr marL="0" lvl="0" indent="0" algn="l" rtl="0">
              <a:spcBef>
                <a:spcPts val="100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Started on </a:t>
            </a:r>
            <a:r>
              <a:rPr lang="en" sz="1200" b="1">
                <a:solidFill>
                  <a:srgbClr val="1A1A1A"/>
                </a:solidFill>
                <a:latin typeface="Open Sans"/>
                <a:ea typeface="Open Sans"/>
                <a:cs typeface="Open Sans"/>
                <a:sym typeface="Open Sans"/>
              </a:rPr>
              <a:t>bilateral legs</a:t>
            </a:r>
            <a:endParaRPr sz="1200" b="1">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Lesser extent in webs of fingers</a:t>
            </a:r>
            <a:endParaRPr sz="1200">
              <a:solidFill>
                <a:srgbClr val="1A1A1A"/>
              </a:solidFill>
              <a:latin typeface="Open Sans"/>
              <a:ea typeface="Open Sans"/>
              <a:cs typeface="Open Sans"/>
              <a:sym typeface="Open Sans"/>
            </a:endParaRPr>
          </a:p>
        </p:txBody>
      </p:sp>
      <p:sp>
        <p:nvSpPr>
          <p:cNvPr id="1436" name="Google Shape;1436;p92"/>
          <p:cNvSpPr/>
          <p:nvPr/>
        </p:nvSpPr>
        <p:spPr>
          <a:xfrm>
            <a:off x="5477025" y="571250"/>
            <a:ext cx="2922300" cy="879300"/>
          </a:xfrm>
          <a:prstGeom prst="rect">
            <a:avLst/>
          </a:prstGeom>
          <a:solidFill>
            <a:srgbClr val="E2EAF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F5AA2"/>
                </a:solidFill>
                <a:latin typeface="Open Sans"/>
                <a:ea typeface="Open Sans"/>
                <a:cs typeface="Open Sans"/>
                <a:sym typeface="Open Sans"/>
              </a:rPr>
              <a:t>Onset</a:t>
            </a:r>
            <a:r>
              <a:rPr lang="en" sz="1200">
                <a:solidFill>
                  <a:srgbClr val="404247"/>
                </a:solidFill>
                <a:latin typeface="Open Sans"/>
                <a:ea typeface="Open Sans"/>
                <a:cs typeface="Open Sans"/>
                <a:sym typeface="Open Sans"/>
              </a:rPr>
              <a:t>:</a:t>
            </a:r>
            <a:r>
              <a:rPr lang="en" sz="1200">
                <a:solidFill>
                  <a:srgbClr val="9FA6B2"/>
                </a:solidFill>
                <a:latin typeface="Open Sans"/>
                <a:ea typeface="Open Sans"/>
                <a:cs typeface="Open Sans"/>
                <a:sym typeface="Open Sans"/>
              </a:rPr>
              <a:t> </a:t>
            </a:r>
            <a:r>
              <a:rPr lang="en" sz="1200">
                <a:solidFill>
                  <a:schemeClr val="dk2"/>
                </a:solidFill>
                <a:latin typeface="Open Sans"/>
                <a:ea typeface="Open Sans"/>
                <a:cs typeface="Open Sans"/>
                <a:sym typeface="Open Sans"/>
              </a:rPr>
              <a:t>Wife informs that he had a </a:t>
            </a:r>
            <a:r>
              <a:rPr lang="en" sz="1200" u="sng">
                <a:solidFill>
                  <a:schemeClr val="dk2"/>
                </a:solidFill>
                <a:latin typeface="Open Sans"/>
                <a:ea typeface="Open Sans"/>
                <a:cs typeface="Open Sans"/>
                <a:sym typeface="Open Sans"/>
              </a:rPr>
              <a:t>minor version</a:t>
            </a:r>
            <a:r>
              <a:rPr lang="en" sz="1200">
                <a:solidFill>
                  <a:schemeClr val="dk2"/>
                </a:solidFill>
                <a:latin typeface="Open Sans"/>
                <a:ea typeface="Open Sans"/>
                <a:cs typeface="Open Sans"/>
                <a:sym typeface="Open Sans"/>
              </a:rPr>
              <a:t> of this same rash for maybe </a:t>
            </a:r>
            <a:r>
              <a:rPr lang="en" sz="1200" b="1">
                <a:solidFill>
                  <a:srgbClr val="1A1A1A"/>
                </a:solidFill>
                <a:latin typeface="Open Sans"/>
                <a:ea typeface="Open Sans"/>
                <a:cs typeface="Open Sans"/>
                <a:sym typeface="Open Sans"/>
              </a:rPr>
              <a:t>a </a:t>
            </a:r>
            <a:r>
              <a:rPr lang="en" sz="1200" b="1">
                <a:solidFill>
                  <a:srgbClr val="B03D50"/>
                </a:solidFill>
                <a:latin typeface="Open Sans"/>
                <a:ea typeface="Open Sans"/>
                <a:cs typeface="Open Sans"/>
                <a:sym typeface="Open Sans"/>
              </a:rPr>
              <a:t>month before</a:t>
            </a:r>
            <a:r>
              <a:rPr lang="en" sz="1200" b="1">
                <a:solidFill>
                  <a:srgbClr val="1A1A1A"/>
                </a:solidFill>
                <a:latin typeface="Open Sans"/>
                <a:ea typeface="Open Sans"/>
                <a:cs typeface="Open Sans"/>
                <a:sym typeface="Open Sans"/>
              </a:rPr>
              <a:t> hospitalization</a:t>
            </a:r>
            <a:endParaRPr sz="1200">
              <a:solidFill>
                <a:srgbClr val="1A1A1A"/>
              </a:solidFill>
              <a:latin typeface="Open Sans"/>
              <a:ea typeface="Open Sans"/>
              <a:cs typeface="Open Sans"/>
              <a:sym typeface="Open Sans"/>
            </a:endParaRPr>
          </a:p>
        </p:txBody>
      </p:sp>
      <p:sp>
        <p:nvSpPr>
          <p:cNvPr id="1437" name="Google Shape;1437;p92"/>
          <p:cNvSpPr/>
          <p:nvPr/>
        </p:nvSpPr>
        <p:spPr>
          <a:xfrm>
            <a:off x="5333300" y="202125"/>
            <a:ext cx="3210000" cy="1788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pic>
        <p:nvPicPr>
          <p:cNvPr id="1442" name="Google Shape;1442;p93"/>
          <p:cNvPicPr preferRelativeResize="0"/>
          <p:nvPr/>
        </p:nvPicPr>
        <p:blipFill>
          <a:blip r:embed="rId3">
            <a:alphaModFix/>
          </a:blip>
          <a:stretch>
            <a:fillRect/>
          </a:stretch>
        </p:blipFill>
        <p:spPr>
          <a:xfrm>
            <a:off x="0" y="2025678"/>
            <a:ext cx="9143999" cy="3132593"/>
          </a:xfrm>
          <a:prstGeom prst="rect">
            <a:avLst/>
          </a:prstGeom>
          <a:noFill/>
          <a:ln>
            <a:noFill/>
          </a:ln>
        </p:spPr>
      </p:pic>
      <p:sp>
        <p:nvSpPr>
          <p:cNvPr id="1443" name="Google Shape;1443;p93"/>
          <p:cNvSpPr/>
          <p:nvPr/>
        </p:nvSpPr>
        <p:spPr>
          <a:xfrm>
            <a:off x="85650" y="1487616"/>
            <a:ext cx="8975100" cy="3670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44" name="Google Shape;1444;p9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Rash timeline</a:t>
            </a:r>
            <a:endParaRPr/>
          </a:p>
        </p:txBody>
      </p:sp>
      <p:sp>
        <p:nvSpPr>
          <p:cNvPr id="1445" name="Google Shape;1445;p93"/>
          <p:cNvSpPr/>
          <p:nvPr/>
        </p:nvSpPr>
        <p:spPr>
          <a:xfrm>
            <a:off x="7332086" y="2171913"/>
            <a:ext cx="716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SNF</a:t>
            </a:r>
            <a:endParaRPr sz="1200">
              <a:solidFill>
                <a:schemeClr val="dk2"/>
              </a:solidFill>
              <a:latin typeface="Open Sans"/>
              <a:ea typeface="Open Sans"/>
              <a:cs typeface="Open Sans"/>
              <a:sym typeface="Open Sans"/>
            </a:endParaRPr>
          </a:p>
        </p:txBody>
      </p:sp>
      <p:pic>
        <p:nvPicPr>
          <p:cNvPr id="1446" name="Google Shape;1446;p9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87436" y="1293050"/>
            <a:ext cx="766464" cy="2171650"/>
          </a:xfrm>
          <a:prstGeom prst="rect">
            <a:avLst/>
          </a:prstGeom>
          <a:noFill/>
          <a:ln>
            <a:noFill/>
          </a:ln>
        </p:spPr>
      </p:pic>
      <p:cxnSp>
        <p:nvCxnSpPr>
          <p:cNvPr id="1447" name="Google Shape;1447;p93"/>
          <p:cNvCxnSpPr>
            <a:stCxn id="1448" idx="0"/>
            <a:endCxn id="1449" idx="4"/>
          </p:cNvCxnSpPr>
          <p:nvPr/>
        </p:nvCxnSpPr>
        <p:spPr>
          <a:xfrm rot="10800000">
            <a:off x="2476050" y="3100557"/>
            <a:ext cx="10500" cy="372900"/>
          </a:xfrm>
          <a:prstGeom prst="straightConnector1">
            <a:avLst/>
          </a:prstGeom>
          <a:noFill/>
          <a:ln w="9525" cap="flat" cmpd="sng">
            <a:solidFill>
              <a:srgbClr val="000000"/>
            </a:solidFill>
            <a:prstDash val="solid"/>
            <a:round/>
            <a:headEnd type="none" w="med" len="med"/>
            <a:tailEnd type="none" w="med" len="med"/>
          </a:ln>
        </p:spPr>
      </p:cxnSp>
      <p:cxnSp>
        <p:nvCxnSpPr>
          <p:cNvPr id="1450" name="Google Shape;1450;p93"/>
          <p:cNvCxnSpPr>
            <a:stCxn id="1448" idx="0"/>
            <a:endCxn id="1451" idx="4"/>
          </p:cNvCxnSpPr>
          <p:nvPr/>
        </p:nvCxnSpPr>
        <p:spPr>
          <a:xfrm rot="10800000" flipH="1">
            <a:off x="2486550" y="3100557"/>
            <a:ext cx="166500" cy="372900"/>
          </a:xfrm>
          <a:prstGeom prst="straightConnector1">
            <a:avLst/>
          </a:prstGeom>
          <a:noFill/>
          <a:ln w="9525" cap="flat" cmpd="sng">
            <a:solidFill>
              <a:srgbClr val="1A1A1A"/>
            </a:solidFill>
            <a:prstDash val="solid"/>
            <a:round/>
            <a:headEnd type="none" w="med" len="med"/>
            <a:tailEnd type="none" w="med" len="med"/>
          </a:ln>
        </p:spPr>
      </p:cxnSp>
      <p:sp>
        <p:nvSpPr>
          <p:cNvPr id="1451" name="Google Shape;1451;p93"/>
          <p:cNvSpPr/>
          <p:nvPr/>
        </p:nvSpPr>
        <p:spPr>
          <a:xfrm>
            <a:off x="2600859" y="2996084"/>
            <a:ext cx="104400" cy="104400"/>
          </a:xfrm>
          <a:prstGeom prst="ellipse">
            <a:avLst/>
          </a:prstGeom>
          <a:solidFill>
            <a:schemeClr val="accent1"/>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49" name="Google Shape;1449;p93"/>
          <p:cNvSpPr/>
          <p:nvPr/>
        </p:nvSpPr>
        <p:spPr>
          <a:xfrm>
            <a:off x="2423700" y="2996084"/>
            <a:ext cx="104400" cy="104400"/>
          </a:xfrm>
          <a:prstGeom prst="ellipse">
            <a:avLst/>
          </a:prstGeom>
          <a:solidFill>
            <a:schemeClr val="accent1"/>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52" name="Google Shape;1452;p93"/>
          <p:cNvSpPr/>
          <p:nvPr/>
        </p:nvSpPr>
        <p:spPr>
          <a:xfrm>
            <a:off x="788250" y="3473457"/>
            <a:ext cx="3718200" cy="218700"/>
          </a:xfrm>
          <a:prstGeom prst="rect">
            <a:avLst/>
          </a:prstGeom>
          <a:gradFill>
            <a:gsLst>
              <a:gs pos="0">
                <a:srgbClr val="FFFFFF">
                  <a:alpha val="30196"/>
                </a:srgbClr>
              </a:gs>
              <a:gs pos="13000">
                <a:srgbClr val="EF9C96"/>
              </a:gs>
              <a:gs pos="23000">
                <a:srgbClr val="DF382C"/>
              </a:gs>
              <a:gs pos="75000">
                <a:srgbClr val="DF382C"/>
              </a:gs>
              <a:gs pos="86000">
                <a:srgbClr val="EF9C96"/>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Minor itchy rash</a:t>
            </a:r>
            <a:endParaRPr sz="1055" b="1">
              <a:solidFill>
                <a:schemeClr val="lt1"/>
              </a:solidFill>
              <a:latin typeface="Open Sans"/>
              <a:ea typeface="Open Sans"/>
              <a:cs typeface="Open Sans"/>
              <a:sym typeface="Open Sans"/>
            </a:endParaRPr>
          </a:p>
        </p:txBody>
      </p:sp>
      <p:sp>
        <p:nvSpPr>
          <p:cNvPr id="1448" name="Google Shape;1448;p93"/>
          <p:cNvSpPr/>
          <p:nvPr/>
        </p:nvSpPr>
        <p:spPr>
          <a:xfrm>
            <a:off x="729450" y="3473457"/>
            <a:ext cx="3514200" cy="218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53" name="Google Shape;1453;p93"/>
          <p:cNvSpPr/>
          <p:nvPr/>
        </p:nvSpPr>
        <p:spPr>
          <a:xfrm>
            <a:off x="4243650" y="3473457"/>
            <a:ext cx="2516100" cy="218700"/>
          </a:xfrm>
          <a:prstGeom prst="rect">
            <a:avLst/>
          </a:prstGeom>
          <a:gradFill>
            <a:gsLst>
              <a:gs pos="0">
                <a:srgbClr val="FFFFFF">
                  <a:alpha val="30196"/>
                </a:srgbClr>
              </a:gs>
              <a:gs pos="12000">
                <a:srgbClr val="86B197"/>
              </a:gs>
              <a:gs pos="23000">
                <a:srgbClr val="0C622E"/>
              </a:gs>
              <a:gs pos="87000">
                <a:srgbClr val="0C622E"/>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Not itchy rash</a:t>
            </a:r>
            <a:endParaRPr sz="1055" b="1">
              <a:solidFill>
                <a:schemeClr val="lt1"/>
              </a:solidFill>
              <a:latin typeface="Open Sans"/>
              <a:ea typeface="Open Sans"/>
              <a:cs typeface="Open Sans"/>
              <a:sym typeface="Open Sans"/>
            </a:endParaRPr>
          </a:p>
        </p:txBody>
      </p:sp>
      <p:pic>
        <p:nvPicPr>
          <p:cNvPr id="1454" name="Google Shape;1454;p9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495392" y="187551"/>
            <a:ext cx="1692262" cy="3068948"/>
          </a:xfrm>
          <a:prstGeom prst="rect">
            <a:avLst/>
          </a:prstGeom>
          <a:noFill/>
          <a:ln>
            <a:noFill/>
          </a:ln>
        </p:spPr>
      </p:pic>
      <p:cxnSp>
        <p:nvCxnSpPr>
          <p:cNvPr id="1455" name="Google Shape;1455;p93"/>
          <p:cNvCxnSpPr>
            <a:stCxn id="1454" idx="1"/>
            <a:endCxn id="1453" idx="0"/>
          </p:cNvCxnSpPr>
          <p:nvPr/>
        </p:nvCxnSpPr>
        <p:spPr>
          <a:xfrm flipH="1">
            <a:off x="5501792" y="1722025"/>
            <a:ext cx="993600" cy="1751400"/>
          </a:xfrm>
          <a:prstGeom prst="bentConnector2">
            <a:avLst/>
          </a:prstGeom>
          <a:noFill/>
          <a:ln w="28575" cap="flat" cmpd="sng">
            <a:solidFill>
              <a:schemeClr val="accent1"/>
            </a:solidFill>
            <a:prstDash val="solid"/>
            <a:round/>
            <a:headEnd type="none" w="med" len="med"/>
            <a:tailEnd type="triangle" w="med" len="med"/>
          </a:ln>
        </p:spPr>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9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Rash timeline</a:t>
            </a:r>
            <a:endParaRPr/>
          </a:p>
        </p:txBody>
      </p:sp>
      <p:sp>
        <p:nvSpPr>
          <p:cNvPr id="1461" name="Google Shape;1461;p9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62" name="Google Shape;1462;p94"/>
          <p:cNvPicPr preferRelativeResize="0"/>
          <p:nvPr/>
        </p:nvPicPr>
        <p:blipFill>
          <a:blip r:embed="rId3">
            <a:alphaModFix/>
          </a:blip>
          <a:stretch>
            <a:fillRect/>
          </a:stretch>
        </p:blipFill>
        <p:spPr>
          <a:xfrm>
            <a:off x="0" y="2025678"/>
            <a:ext cx="9143999" cy="3132593"/>
          </a:xfrm>
          <a:prstGeom prst="rect">
            <a:avLst/>
          </a:prstGeom>
          <a:noFill/>
          <a:ln>
            <a:noFill/>
          </a:ln>
        </p:spPr>
      </p:pic>
      <p:sp>
        <p:nvSpPr>
          <p:cNvPr id="1463" name="Google Shape;1463;p94"/>
          <p:cNvSpPr/>
          <p:nvPr/>
        </p:nvSpPr>
        <p:spPr>
          <a:xfrm>
            <a:off x="788250" y="3473457"/>
            <a:ext cx="3718200" cy="218700"/>
          </a:xfrm>
          <a:prstGeom prst="rect">
            <a:avLst/>
          </a:prstGeom>
          <a:gradFill>
            <a:gsLst>
              <a:gs pos="0">
                <a:srgbClr val="FFFFFF">
                  <a:alpha val="30196"/>
                </a:srgbClr>
              </a:gs>
              <a:gs pos="13000">
                <a:srgbClr val="EF9C96"/>
              </a:gs>
              <a:gs pos="23000">
                <a:srgbClr val="DF382C"/>
              </a:gs>
              <a:gs pos="75000">
                <a:srgbClr val="DF382C"/>
              </a:gs>
              <a:gs pos="86000">
                <a:srgbClr val="EF9C96"/>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Minor itchy rash</a:t>
            </a:r>
            <a:endParaRPr sz="1055" b="1">
              <a:solidFill>
                <a:schemeClr val="lt1"/>
              </a:solidFill>
              <a:latin typeface="Open Sans"/>
              <a:ea typeface="Open Sans"/>
              <a:cs typeface="Open Sans"/>
              <a:sym typeface="Open Sans"/>
            </a:endParaRPr>
          </a:p>
        </p:txBody>
      </p:sp>
      <p:sp>
        <p:nvSpPr>
          <p:cNvPr id="1464" name="Google Shape;1464;p94"/>
          <p:cNvSpPr/>
          <p:nvPr/>
        </p:nvSpPr>
        <p:spPr>
          <a:xfrm>
            <a:off x="729450" y="3473457"/>
            <a:ext cx="3514200" cy="218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65" name="Google Shape;1465;p94"/>
          <p:cNvSpPr/>
          <p:nvPr/>
        </p:nvSpPr>
        <p:spPr>
          <a:xfrm>
            <a:off x="4243650" y="3473457"/>
            <a:ext cx="2516100" cy="218700"/>
          </a:xfrm>
          <a:prstGeom prst="rect">
            <a:avLst/>
          </a:prstGeom>
          <a:gradFill>
            <a:gsLst>
              <a:gs pos="0">
                <a:srgbClr val="FFFFFF">
                  <a:alpha val="30196"/>
                </a:srgbClr>
              </a:gs>
              <a:gs pos="12000">
                <a:srgbClr val="86B197"/>
              </a:gs>
              <a:gs pos="23000">
                <a:srgbClr val="0C622E"/>
              </a:gs>
              <a:gs pos="87000">
                <a:srgbClr val="0C622E"/>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Not itchy rash</a:t>
            </a:r>
            <a:endParaRPr sz="1055" b="1">
              <a:solidFill>
                <a:schemeClr val="lt1"/>
              </a:solidFill>
              <a:latin typeface="Open Sans"/>
              <a:ea typeface="Open Sans"/>
              <a:cs typeface="Open Sans"/>
              <a:sym typeface="Open Sans"/>
            </a:endParaRPr>
          </a:p>
        </p:txBody>
      </p:sp>
      <p:sp>
        <p:nvSpPr>
          <p:cNvPr id="1466" name="Google Shape;1466;p94"/>
          <p:cNvSpPr/>
          <p:nvPr/>
        </p:nvSpPr>
        <p:spPr>
          <a:xfrm>
            <a:off x="85650" y="2037900"/>
            <a:ext cx="8975100" cy="3105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67" name="Google Shape;1467;p94"/>
          <p:cNvSpPr/>
          <p:nvPr/>
        </p:nvSpPr>
        <p:spPr>
          <a:xfrm>
            <a:off x="7818775" y="3148200"/>
            <a:ext cx="975600" cy="3165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Rash in </a:t>
            </a:r>
            <a:endParaRPr sz="1055" b="1">
              <a:solidFill>
                <a:schemeClr val="lt1"/>
              </a:solidFill>
              <a:latin typeface="Open Sans"/>
              <a:ea typeface="Open Sans"/>
              <a:cs typeface="Open Sans"/>
              <a:sym typeface="Open Sans"/>
            </a:endParaRPr>
          </a:p>
          <a:p>
            <a:pPr marL="0" lvl="0" indent="0" algn="l" rtl="0">
              <a:spcBef>
                <a:spcPts val="0"/>
              </a:spcBef>
              <a:spcAft>
                <a:spcPts val="0"/>
              </a:spcAft>
              <a:buNone/>
            </a:pPr>
            <a:r>
              <a:rPr lang="en" sz="1055" b="1">
                <a:solidFill>
                  <a:schemeClr val="lt1"/>
                </a:solidFill>
                <a:latin typeface="Open Sans"/>
                <a:ea typeface="Open Sans"/>
                <a:cs typeface="Open Sans"/>
                <a:sym typeface="Open Sans"/>
              </a:rPr>
              <a:t>new places</a:t>
            </a:r>
            <a:endParaRPr sz="1055" b="1">
              <a:solidFill>
                <a:schemeClr val="lt1"/>
              </a:solidFill>
              <a:latin typeface="Open Sans"/>
              <a:ea typeface="Open Sans"/>
              <a:cs typeface="Open Sans"/>
              <a:sym typeface="Open Sans"/>
            </a:endParaRPr>
          </a:p>
        </p:txBody>
      </p:sp>
      <p:sp>
        <p:nvSpPr>
          <p:cNvPr id="1468" name="Google Shape;1468;p94"/>
          <p:cNvSpPr/>
          <p:nvPr/>
        </p:nvSpPr>
        <p:spPr>
          <a:xfrm>
            <a:off x="7225275" y="2672975"/>
            <a:ext cx="1571700" cy="2187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Severe itch</a:t>
            </a:r>
            <a:endParaRPr sz="1055" b="1">
              <a:solidFill>
                <a:schemeClr val="lt1"/>
              </a:solidFill>
              <a:latin typeface="Open Sans"/>
              <a:ea typeface="Open Sans"/>
              <a:cs typeface="Open Sans"/>
              <a:sym typeface="Open Sans"/>
            </a:endParaRPr>
          </a:p>
        </p:txBody>
      </p:sp>
      <p:pic>
        <p:nvPicPr>
          <p:cNvPr id="1469" name="Google Shape;1469;p9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92270" y="767550"/>
            <a:ext cx="1124775" cy="3186824"/>
          </a:xfrm>
          <a:prstGeom prst="rect">
            <a:avLst/>
          </a:prstGeom>
          <a:noFill/>
          <a:ln>
            <a:noFill/>
          </a:ln>
        </p:spPr>
      </p:pic>
      <p:sp>
        <p:nvSpPr>
          <p:cNvPr id="1470" name="Google Shape;1470;p94"/>
          <p:cNvSpPr/>
          <p:nvPr/>
        </p:nvSpPr>
        <p:spPr>
          <a:xfrm>
            <a:off x="4305625" y="2037902"/>
            <a:ext cx="113700" cy="1614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cxnSp>
        <p:nvCxnSpPr>
          <p:cNvPr id="1471" name="Google Shape;1471;p94"/>
          <p:cNvCxnSpPr>
            <a:stCxn id="1468" idx="1"/>
            <a:endCxn id="1472" idx="1"/>
          </p:cNvCxnSpPr>
          <p:nvPr/>
        </p:nvCxnSpPr>
        <p:spPr>
          <a:xfrm rot="10800000">
            <a:off x="5009175" y="2035325"/>
            <a:ext cx="2216100" cy="747000"/>
          </a:xfrm>
          <a:prstGeom prst="straightConnector1">
            <a:avLst/>
          </a:prstGeom>
          <a:noFill/>
          <a:ln w="9525" cap="flat" cmpd="sng">
            <a:solidFill>
              <a:srgbClr val="DF382C"/>
            </a:solidFill>
            <a:prstDash val="solid"/>
            <a:round/>
            <a:headEnd type="none" w="med" len="med"/>
            <a:tailEnd type="none" w="med" len="med"/>
          </a:ln>
        </p:spPr>
      </p:cxnSp>
      <p:cxnSp>
        <p:nvCxnSpPr>
          <p:cNvPr id="1473" name="Google Shape;1473;p94"/>
          <p:cNvCxnSpPr>
            <a:stCxn id="1467" idx="1"/>
            <a:endCxn id="1472" idx="1"/>
          </p:cNvCxnSpPr>
          <p:nvPr/>
        </p:nvCxnSpPr>
        <p:spPr>
          <a:xfrm rot="10800000">
            <a:off x="5009275" y="2035350"/>
            <a:ext cx="2809500" cy="1271100"/>
          </a:xfrm>
          <a:prstGeom prst="straightConnector1">
            <a:avLst/>
          </a:prstGeom>
          <a:noFill/>
          <a:ln w="9525" cap="flat" cmpd="sng">
            <a:solidFill>
              <a:srgbClr val="DF382C"/>
            </a:solidFill>
            <a:prstDash val="solid"/>
            <a:round/>
            <a:headEnd type="none" w="med" len="med"/>
            <a:tailEnd type="none" w="med" len="med"/>
          </a:ln>
        </p:spPr>
      </p:cxnSp>
      <p:sp>
        <p:nvSpPr>
          <p:cNvPr id="1474" name="Google Shape;1474;p94"/>
          <p:cNvSpPr/>
          <p:nvPr/>
        </p:nvSpPr>
        <p:spPr>
          <a:xfrm>
            <a:off x="3894725" y="1603025"/>
            <a:ext cx="104400" cy="1407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75" name="Google Shape;1475;p94"/>
          <p:cNvSpPr/>
          <p:nvPr/>
        </p:nvSpPr>
        <p:spPr>
          <a:xfrm>
            <a:off x="4664449" y="2390062"/>
            <a:ext cx="104400" cy="1044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76" name="Google Shape;1476;p94"/>
          <p:cNvSpPr/>
          <p:nvPr/>
        </p:nvSpPr>
        <p:spPr>
          <a:xfrm rot="167803">
            <a:off x="4139255" y="1168123"/>
            <a:ext cx="104524" cy="196121"/>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77" name="Google Shape;1477;p94"/>
          <p:cNvSpPr/>
          <p:nvPr/>
        </p:nvSpPr>
        <p:spPr>
          <a:xfrm>
            <a:off x="4074665" y="2009400"/>
            <a:ext cx="144600" cy="1614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78" name="Google Shape;1478;p94"/>
          <p:cNvSpPr/>
          <p:nvPr/>
        </p:nvSpPr>
        <p:spPr>
          <a:xfrm rot="-1068630">
            <a:off x="4444032" y="2128329"/>
            <a:ext cx="69637" cy="86335"/>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79" name="Google Shape;1479;p94"/>
          <p:cNvSpPr/>
          <p:nvPr/>
        </p:nvSpPr>
        <p:spPr>
          <a:xfrm>
            <a:off x="3831000" y="1848850"/>
            <a:ext cx="63600" cy="717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72" name="Google Shape;1472;p94"/>
          <p:cNvSpPr/>
          <p:nvPr/>
        </p:nvSpPr>
        <p:spPr>
          <a:xfrm>
            <a:off x="4839700" y="1058325"/>
            <a:ext cx="169500" cy="1953900"/>
          </a:xfrm>
          <a:prstGeom prst="rightBrace">
            <a:avLst>
              <a:gd name="adj1" fmla="val 50000"/>
              <a:gd name="adj2" fmla="val 50000"/>
            </a:avLst>
          </a:prstGeom>
          <a:noFill/>
          <a:ln w="952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80" name="Google Shape;1480;p94"/>
          <p:cNvSpPr/>
          <p:nvPr/>
        </p:nvSpPr>
        <p:spPr>
          <a:xfrm>
            <a:off x="4318336" y="3270150"/>
            <a:ext cx="158100" cy="140700"/>
          </a:xfrm>
          <a:prstGeom prst="ellipse">
            <a:avLst/>
          </a:prstGeom>
          <a:solidFill>
            <a:srgbClr val="0C622E"/>
          </a:solidFill>
          <a:ln>
            <a:noFill/>
          </a:ln>
        </p:spPr>
        <p:txBody>
          <a:bodyPr spcFirstLastPara="1" wrap="square" lIns="67550" tIns="67550" rIns="67550" bIns="67550" anchor="ctr" anchorCtr="0">
            <a:noAutofit/>
          </a:bodyPr>
          <a:lstStyle/>
          <a:p>
            <a:pPr marL="0" lvl="0" indent="0" algn="l" rtl="0">
              <a:spcBef>
                <a:spcPts val="0"/>
              </a:spcBef>
              <a:spcAft>
                <a:spcPts val="0"/>
              </a:spcAft>
              <a:buNone/>
            </a:pPr>
            <a:endParaRPr sz="1034"/>
          </a:p>
        </p:txBody>
      </p:sp>
      <p:sp>
        <p:nvSpPr>
          <p:cNvPr id="1481" name="Google Shape;1481;p94"/>
          <p:cNvSpPr/>
          <p:nvPr/>
        </p:nvSpPr>
        <p:spPr>
          <a:xfrm>
            <a:off x="4050750" y="3270150"/>
            <a:ext cx="158100" cy="140700"/>
          </a:xfrm>
          <a:prstGeom prst="ellipse">
            <a:avLst/>
          </a:prstGeom>
          <a:solidFill>
            <a:srgbClr val="0C622E"/>
          </a:solidFill>
          <a:ln>
            <a:noFill/>
          </a:ln>
        </p:spPr>
        <p:txBody>
          <a:bodyPr spcFirstLastPara="1" wrap="square" lIns="67550" tIns="67550" rIns="67550" bIns="67550" anchor="ctr" anchorCtr="0">
            <a:noAutofit/>
          </a:bodyPr>
          <a:lstStyle/>
          <a:p>
            <a:pPr marL="0" lvl="0" indent="0" algn="l" rtl="0">
              <a:spcBef>
                <a:spcPts val="0"/>
              </a:spcBef>
              <a:spcAft>
                <a:spcPts val="0"/>
              </a:spcAft>
              <a:buNone/>
            </a:pPr>
            <a:endParaRPr sz="1034"/>
          </a:p>
        </p:txBody>
      </p:sp>
      <p:sp>
        <p:nvSpPr>
          <p:cNvPr id="1482" name="Google Shape;1482;p94"/>
          <p:cNvSpPr/>
          <p:nvPr/>
        </p:nvSpPr>
        <p:spPr>
          <a:xfrm>
            <a:off x="4030275" y="3012150"/>
            <a:ext cx="63600" cy="1407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83" name="Google Shape;1483;p94"/>
          <p:cNvSpPr/>
          <p:nvPr/>
        </p:nvSpPr>
        <p:spPr>
          <a:xfrm>
            <a:off x="4737800" y="3248125"/>
            <a:ext cx="63600" cy="201000"/>
          </a:xfrm>
          <a:prstGeom prst="rightBrace">
            <a:avLst>
              <a:gd name="adj1" fmla="val 50000"/>
              <a:gd name="adj2" fmla="val 50000"/>
            </a:avLst>
          </a:prstGeom>
          <a:noFill/>
          <a:ln w="9525" cap="flat" cmpd="sng">
            <a:solidFill>
              <a:srgbClr val="0C6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484" name="Google Shape;1484;p94"/>
          <p:cNvCxnSpPr>
            <a:stCxn id="1483" idx="1"/>
            <a:endCxn id="1465" idx="0"/>
          </p:cNvCxnSpPr>
          <p:nvPr/>
        </p:nvCxnSpPr>
        <p:spPr>
          <a:xfrm>
            <a:off x="4801400" y="3348625"/>
            <a:ext cx="700200" cy="124800"/>
          </a:xfrm>
          <a:prstGeom prst="bentConnector4">
            <a:avLst>
              <a:gd name="adj1" fmla="val 104"/>
              <a:gd name="adj2" fmla="val -20"/>
            </a:avLst>
          </a:prstGeom>
          <a:noFill/>
          <a:ln w="9525" cap="flat" cmpd="sng">
            <a:solidFill>
              <a:srgbClr val="0C622E"/>
            </a:solidFill>
            <a:prstDash val="solid"/>
            <a:round/>
            <a:headEnd type="none" w="med" len="med"/>
            <a:tailEnd type="none" w="med" len="med"/>
          </a:ln>
        </p:spPr>
      </p:cxnSp>
      <p:sp>
        <p:nvSpPr>
          <p:cNvPr id="1485" name="Google Shape;1485;p94"/>
          <p:cNvSpPr/>
          <p:nvPr/>
        </p:nvSpPr>
        <p:spPr>
          <a:xfrm>
            <a:off x="5728250" y="550375"/>
            <a:ext cx="3210000" cy="1528500"/>
          </a:xfrm>
          <a:prstGeom prst="rect">
            <a:avLst/>
          </a:prstGeom>
          <a:noFill/>
          <a:ln w="19050"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Worsening</a:t>
            </a:r>
            <a:r>
              <a:rPr lang="en">
                <a:solidFill>
                  <a:srgbClr val="1A1A1A"/>
                </a:solidFill>
                <a:latin typeface="Open Sans"/>
                <a:ea typeface="Open Sans"/>
                <a:cs typeface="Open Sans"/>
                <a:sym typeface="Open Sans"/>
              </a:rPr>
              <a:t> </a:t>
            </a:r>
            <a:r>
              <a:rPr lang="en" b="1">
                <a:solidFill>
                  <a:srgbClr val="1A1A1A"/>
                </a:solidFill>
                <a:latin typeface="Open Sans"/>
                <a:ea typeface="Open Sans"/>
                <a:cs typeface="Open Sans"/>
                <a:sym typeface="Open Sans"/>
              </a:rPr>
              <a:t>(at SNF)</a:t>
            </a:r>
            <a:endParaRPr>
              <a:solidFill>
                <a:srgbClr val="1A1A1A"/>
              </a:solidFill>
              <a:latin typeface="Open Sans"/>
              <a:ea typeface="Open Sans"/>
              <a:cs typeface="Open Sans"/>
              <a:sym typeface="Open Sans"/>
            </a:endParaRPr>
          </a:p>
          <a:p>
            <a:pPr marL="457200" lvl="0" indent="-304800" algn="l" rtl="0">
              <a:spcBef>
                <a:spcPts val="600"/>
              </a:spcBef>
              <a:spcAft>
                <a:spcPts val="0"/>
              </a:spcAft>
              <a:buSzPts val="1200"/>
              <a:buFont typeface="Open Sans"/>
              <a:buAutoNum type="arabicPeriod"/>
            </a:pPr>
            <a:r>
              <a:rPr lang="en" sz="1200" u="sng">
                <a:solidFill>
                  <a:schemeClr val="dk2"/>
                </a:solidFill>
                <a:latin typeface="Open Sans"/>
                <a:ea typeface="Open Sans"/>
                <a:cs typeface="Open Sans"/>
                <a:sym typeface="Open Sans"/>
              </a:rPr>
              <a:t>New areas</a:t>
            </a:r>
            <a:r>
              <a:rPr lang="en" sz="1200" u="sng">
                <a:solidFill>
                  <a:srgbClr val="DF382C"/>
                </a:solidFill>
                <a:latin typeface="Open Sans"/>
                <a:ea typeface="Open Sans"/>
                <a:cs typeface="Open Sans"/>
                <a:sym typeface="Open Sans"/>
              </a:rPr>
              <a:t> </a:t>
            </a:r>
            <a:r>
              <a:rPr lang="en" sz="1200" u="sng">
                <a:solidFill>
                  <a:schemeClr val="dk2"/>
                </a:solidFill>
                <a:latin typeface="Open Sans"/>
                <a:ea typeface="Open Sans"/>
                <a:cs typeface="Open Sans"/>
                <a:sym typeface="Open Sans"/>
              </a:rPr>
              <a:t>involved</a:t>
            </a: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marL="0" lvl="0" indent="457200" algn="l" rtl="0">
              <a:spcBef>
                <a:spcPts val="0"/>
              </a:spcBef>
              <a:spcAft>
                <a:spcPts val="0"/>
              </a:spcAft>
              <a:buNone/>
            </a:pPr>
            <a:r>
              <a:rPr lang="en" sz="1200">
                <a:solidFill>
                  <a:srgbClr val="1A1A1A"/>
                </a:solidFill>
                <a:latin typeface="Open Sans"/>
                <a:ea typeface="Open Sans"/>
                <a:cs typeface="Open Sans"/>
                <a:sym typeface="Open Sans"/>
              </a:rPr>
              <a:t>Abdomen → arms → face</a:t>
            </a:r>
            <a:endParaRPr sz="1200">
              <a:solidFill>
                <a:srgbClr val="1A1A1A"/>
              </a:solidFill>
              <a:latin typeface="Open Sans"/>
              <a:ea typeface="Open Sans"/>
              <a:cs typeface="Open Sans"/>
              <a:sym typeface="Open Sans"/>
            </a:endParaRPr>
          </a:p>
          <a:p>
            <a:pPr marL="457200" lvl="0" indent="-304800" algn="l" rtl="0">
              <a:spcBef>
                <a:spcPts val="600"/>
              </a:spcBef>
              <a:spcAft>
                <a:spcPts val="0"/>
              </a:spcAft>
              <a:buSzPts val="1200"/>
              <a:buFont typeface="Open Sans"/>
              <a:buAutoNum type="arabicPeriod"/>
            </a:pPr>
            <a:r>
              <a:rPr lang="en" sz="1200" u="sng">
                <a:solidFill>
                  <a:srgbClr val="1A1A1A"/>
                </a:solidFill>
                <a:latin typeface="Open Sans"/>
                <a:ea typeface="Open Sans"/>
                <a:cs typeface="Open Sans"/>
                <a:sym typeface="Open Sans"/>
              </a:rPr>
              <a:t>Old areas</a:t>
            </a:r>
            <a:r>
              <a:rPr lang="en" sz="1200">
                <a:solidFill>
                  <a:srgbClr val="1A1A1A"/>
                </a:solidFill>
                <a:latin typeface="Open Sans"/>
                <a:ea typeface="Open Sans"/>
                <a:cs typeface="Open Sans"/>
                <a:sym typeface="Open Sans"/>
              </a:rPr>
              <a:t>:  </a:t>
            </a:r>
            <a:r>
              <a:rPr lang="en" sz="1200" b="1">
                <a:solidFill>
                  <a:srgbClr val="0C622E"/>
                </a:solidFill>
                <a:latin typeface="Open Sans"/>
                <a:ea typeface="Open Sans"/>
                <a:cs typeface="Open Sans"/>
                <a:sym typeface="Open Sans"/>
              </a:rPr>
              <a:t>no longer itchy</a:t>
            </a:r>
            <a:endParaRPr sz="1200">
              <a:solidFill>
                <a:srgbClr val="1A1A1A"/>
              </a:solidFill>
              <a:latin typeface="Open Sans"/>
              <a:ea typeface="Open Sans"/>
              <a:cs typeface="Open Sans"/>
              <a:sym typeface="Open Sans"/>
            </a:endParaRPr>
          </a:p>
          <a:p>
            <a:pPr marL="457200" lvl="0" indent="-304800" algn="l" rtl="0">
              <a:spcBef>
                <a:spcPts val="600"/>
              </a:spcBef>
              <a:spcAft>
                <a:spcPts val="0"/>
              </a:spcAft>
              <a:buSzPts val="1200"/>
              <a:buFont typeface="Open Sans"/>
              <a:buAutoNum type="arabicPeriod"/>
            </a:pPr>
            <a:r>
              <a:rPr lang="en" sz="1200" u="sng">
                <a:solidFill>
                  <a:srgbClr val="1A1A1A"/>
                </a:solidFill>
                <a:latin typeface="Open Sans"/>
                <a:ea typeface="Open Sans"/>
                <a:cs typeface="Open Sans"/>
                <a:sym typeface="Open Sans"/>
              </a:rPr>
              <a:t>Severity</a:t>
            </a:r>
            <a:r>
              <a:rPr lang="en" sz="1200">
                <a:solidFill>
                  <a:srgbClr val="1A1A1A"/>
                </a:solidFill>
                <a:latin typeface="Open Sans"/>
                <a:ea typeface="Open Sans"/>
                <a:cs typeface="Open Sans"/>
                <a:sym typeface="Open Sans"/>
              </a:rPr>
              <a:t>: Pruritis is </a:t>
            </a:r>
            <a:r>
              <a:rPr lang="en" sz="1200" b="1">
                <a:solidFill>
                  <a:srgbClr val="DF382C"/>
                </a:solidFill>
                <a:latin typeface="Open Sans"/>
                <a:ea typeface="Open Sans"/>
                <a:cs typeface="Open Sans"/>
                <a:sym typeface="Open Sans"/>
              </a:rPr>
              <a:t>way more intense</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9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Exam</a:t>
            </a:r>
            <a:endParaRPr/>
          </a:p>
        </p:txBody>
      </p:sp>
      <p:sp>
        <p:nvSpPr>
          <p:cNvPr id="1491" name="Google Shape;1491;p95"/>
          <p:cNvSpPr/>
          <p:nvPr/>
        </p:nvSpPr>
        <p:spPr>
          <a:xfrm>
            <a:off x="7225275" y="2672975"/>
            <a:ext cx="1571700" cy="2187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Severe itch</a:t>
            </a:r>
            <a:endParaRPr sz="1055" b="1">
              <a:solidFill>
                <a:schemeClr val="lt1"/>
              </a:solidFill>
              <a:latin typeface="Open Sans"/>
              <a:ea typeface="Open Sans"/>
              <a:cs typeface="Open Sans"/>
              <a:sym typeface="Open Sans"/>
            </a:endParaRPr>
          </a:p>
        </p:txBody>
      </p:sp>
      <p:pic>
        <p:nvPicPr>
          <p:cNvPr id="1492" name="Google Shape;1492;p9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92270" y="767550"/>
            <a:ext cx="1124775" cy="3186824"/>
          </a:xfrm>
          <a:prstGeom prst="rect">
            <a:avLst/>
          </a:prstGeom>
          <a:noFill/>
          <a:ln>
            <a:noFill/>
          </a:ln>
        </p:spPr>
      </p:pic>
      <p:sp>
        <p:nvSpPr>
          <p:cNvPr id="1493" name="Google Shape;1493;p95"/>
          <p:cNvSpPr/>
          <p:nvPr/>
        </p:nvSpPr>
        <p:spPr>
          <a:xfrm>
            <a:off x="4305625" y="2037902"/>
            <a:ext cx="113700" cy="1614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94" name="Google Shape;1494;p95"/>
          <p:cNvSpPr/>
          <p:nvPr/>
        </p:nvSpPr>
        <p:spPr>
          <a:xfrm>
            <a:off x="3894725" y="1603025"/>
            <a:ext cx="104400" cy="1407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95" name="Google Shape;1495;p95"/>
          <p:cNvSpPr/>
          <p:nvPr/>
        </p:nvSpPr>
        <p:spPr>
          <a:xfrm>
            <a:off x="4074665" y="2009400"/>
            <a:ext cx="144600" cy="1614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96" name="Google Shape;1496;p95"/>
          <p:cNvSpPr/>
          <p:nvPr/>
        </p:nvSpPr>
        <p:spPr>
          <a:xfrm rot="-1068630">
            <a:off x="4444032" y="2128329"/>
            <a:ext cx="69637" cy="86335"/>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497" name="Google Shape;1497;p95"/>
          <p:cNvSpPr/>
          <p:nvPr/>
        </p:nvSpPr>
        <p:spPr>
          <a:xfrm>
            <a:off x="3831000" y="1848850"/>
            <a:ext cx="63600" cy="717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pic>
        <p:nvPicPr>
          <p:cNvPr id="1498" name="Google Shape;1498;p95"/>
          <p:cNvPicPr preferRelativeResize="0"/>
          <p:nvPr/>
        </p:nvPicPr>
        <p:blipFill>
          <a:blip r:embed="rId4">
            <a:alphaModFix/>
          </a:blip>
          <a:stretch>
            <a:fillRect/>
          </a:stretch>
        </p:blipFill>
        <p:spPr>
          <a:xfrm>
            <a:off x="5698600" y="284850"/>
            <a:ext cx="3074500" cy="2667475"/>
          </a:xfrm>
          <a:prstGeom prst="rect">
            <a:avLst/>
          </a:prstGeom>
          <a:noFill/>
          <a:ln>
            <a:noFill/>
          </a:ln>
        </p:spPr>
      </p:pic>
      <p:cxnSp>
        <p:nvCxnSpPr>
          <p:cNvPr id="1499" name="Google Shape;1499;p95"/>
          <p:cNvCxnSpPr>
            <a:stCxn id="1493" idx="6"/>
            <a:endCxn id="1498" idx="1"/>
          </p:cNvCxnSpPr>
          <p:nvPr/>
        </p:nvCxnSpPr>
        <p:spPr>
          <a:xfrm rot="10800000" flipH="1">
            <a:off x="4419325" y="1618502"/>
            <a:ext cx="1279200" cy="500100"/>
          </a:xfrm>
          <a:prstGeom prst="straightConnector1">
            <a:avLst/>
          </a:prstGeom>
          <a:noFill/>
          <a:ln w="9525" cap="flat" cmpd="sng">
            <a:solidFill>
              <a:schemeClr val="dk2"/>
            </a:solidFill>
            <a:prstDash val="solid"/>
            <a:round/>
            <a:headEnd type="none" w="med" len="med"/>
            <a:tailEnd type="none" w="med" len="med"/>
          </a:ln>
        </p:spPr>
      </p:cxnSp>
      <p:pic>
        <p:nvPicPr>
          <p:cNvPr id="1500" name="Google Shape;1500;p95"/>
          <p:cNvPicPr preferRelativeResize="0"/>
          <p:nvPr/>
        </p:nvPicPr>
        <p:blipFill>
          <a:blip r:embed="rId5">
            <a:alphaModFix/>
          </a:blip>
          <a:stretch>
            <a:fillRect/>
          </a:stretch>
        </p:blipFill>
        <p:spPr>
          <a:xfrm>
            <a:off x="6094142" y="3095646"/>
            <a:ext cx="2126867" cy="2047850"/>
          </a:xfrm>
          <a:prstGeom prst="rect">
            <a:avLst/>
          </a:prstGeom>
          <a:noFill/>
          <a:ln>
            <a:noFill/>
          </a:ln>
        </p:spPr>
      </p:pic>
      <p:cxnSp>
        <p:nvCxnSpPr>
          <p:cNvPr id="1501" name="Google Shape;1501;p95"/>
          <p:cNvCxnSpPr>
            <a:stCxn id="1500" idx="1"/>
            <a:endCxn id="1495" idx="5"/>
          </p:cNvCxnSpPr>
          <p:nvPr/>
        </p:nvCxnSpPr>
        <p:spPr>
          <a:xfrm rot="10800000">
            <a:off x="4198142" y="2147071"/>
            <a:ext cx="1896000" cy="1972500"/>
          </a:xfrm>
          <a:prstGeom prst="straightConnector1">
            <a:avLst/>
          </a:prstGeom>
          <a:noFill/>
          <a:ln w="9525" cap="flat" cmpd="sng">
            <a:solidFill>
              <a:schemeClr val="dk2"/>
            </a:solidFill>
            <a:prstDash val="solid"/>
            <a:round/>
            <a:headEnd type="none" w="med" len="med"/>
            <a:tailEnd type="none" w="med" len="med"/>
          </a:ln>
        </p:spPr>
      </p:cxnSp>
      <p:cxnSp>
        <p:nvCxnSpPr>
          <p:cNvPr id="1502" name="Google Shape;1502;p95"/>
          <p:cNvCxnSpPr>
            <a:stCxn id="1496" idx="6"/>
            <a:endCxn id="1498" idx="1"/>
          </p:cNvCxnSpPr>
          <p:nvPr/>
        </p:nvCxnSpPr>
        <p:spPr>
          <a:xfrm rot="10800000" flipH="1">
            <a:off x="4512001" y="1618447"/>
            <a:ext cx="1186500" cy="542400"/>
          </a:xfrm>
          <a:prstGeom prst="straightConnector1">
            <a:avLst/>
          </a:prstGeom>
          <a:noFill/>
          <a:ln w="9525" cap="flat" cmpd="sng">
            <a:solidFill>
              <a:schemeClr val="dk2"/>
            </a:solidFill>
            <a:prstDash val="solid"/>
            <a:round/>
            <a:headEnd type="none" w="med" len="med"/>
            <a:tailEnd type="none" w="med" len="med"/>
          </a:ln>
        </p:spPr>
      </p:cxnSp>
      <p:pic>
        <p:nvPicPr>
          <p:cNvPr id="1503" name="Google Shape;1503;p95"/>
          <p:cNvPicPr preferRelativeResize="0"/>
          <p:nvPr/>
        </p:nvPicPr>
        <p:blipFill>
          <a:blip r:embed="rId6">
            <a:alphaModFix/>
          </a:blip>
          <a:stretch>
            <a:fillRect/>
          </a:stretch>
        </p:blipFill>
        <p:spPr>
          <a:xfrm>
            <a:off x="85654" y="1186463"/>
            <a:ext cx="2874070" cy="3792075"/>
          </a:xfrm>
          <a:prstGeom prst="rect">
            <a:avLst/>
          </a:prstGeom>
          <a:noFill/>
          <a:ln>
            <a:noFill/>
          </a:ln>
        </p:spPr>
      </p:pic>
      <p:cxnSp>
        <p:nvCxnSpPr>
          <p:cNvPr id="1504" name="Google Shape;1504;p95"/>
          <p:cNvCxnSpPr>
            <a:stCxn id="1503" idx="3"/>
            <a:endCxn id="1497" idx="3"/>
          </p:cNvCxnSpPr>
          <p:nvPr/>
        </p:nvCxnSpPr>
        <p:spPr>
          <a:xfrm rot="10800000" flipH="1">
            <a:off x="2959725" y="1910100"/>
            <a:ext cx="880500" cy="1172400"/>
          </a:xfrm>
          <a:prstGeom prst="straightConnector1">
            <a:avLst/>
          </a:prstGeom>
          <a:noFill/>
          <a:ln w="9525" cap="flat" cmpd="sng">
            <a:solidFill>
              <a:schemeClr val="dk2"/>
            </a:solidFill>
            <a:prstDash val="solid"/>
            <a:round/>
            <a:headEnd type="none" w="med" len="med"/>
            <a:tailEnd type="none" w="med" len="med"/>
          </a:ln>
        </p:spPr>
      </p:cxnSp>
      <p:cxnSp>
        <p:nvCxnSpPr>
          <p:cNvPr id="1505" name="Google Shape;1505;p95"/>
          <p:cNvCxnSpPr>
            <a:stCxn id="1503" idx="3"/>
            <a:endCxn id="1494" idx="2"/>
          </p:cNvCxnSpPr>
          <p:nvPr/>
        </p:nvCxnSpPr>
        <p:spPr>
          <a:xfrm rot="10800000" flipH="1">
            <a:off x="2959725" y="1673400"/>
            <a:ext cx="935100" cy="1409100"/>
          </a:xfrm>
          <a:prstGeom prst="straightConnector1">
            <a:avLst/>
          </a:prstGeom>
          <a:noFill/>
          <a:ln w="9525" cap="flat" cmpd="sng">
            <a:solidFill>
              <a:schemeClr val="dk2"/>
            </a:solidFill>
            <a:prstDash val="solid"/>
            <a:round/>
            <a:headEnd type="none" w="med" len="med"/>
            <a:tailEnd type="none" w="med" len="med"/>
          </a:ln>
        </p:spPr>
      </p:cxnSp>
      <p:sp>
        <p:nvSpPr>
          <p:cNvPr id="1506" name="Google Shape;1506;p95"/>
          <p:cNvSpPr txBox="1"/>
          <p:nvPr/>
        </p:nvSpPr>
        <p:spPr>
          <a:xfrm>
            <a:off x="3062013" y="4225175"/>
            <a:ext cx="2385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DF382C"/>
                </a:solidFill>
                <a:latin typeface="Open Sans"/>
                <a:ea typeface="Open Sans"/>
                <a:cs typeface="Open Sans"/>
                <a:sym typeface="Open Sans"/>
              </a:rPr>
              <a:t>Blanching rashes</a:t>
            </a:r>
            <a:endParaRPr sz="1300" b="1">
              <a:solidFill>
                <a:srgbClr val="DF382C"/>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96"/>
          <p:cNvSpPr/>
          <p:nvPr/>
        </p:nvSpPr>
        <p:spPr>
          <a:xfrm>
            <a:off x="7818775" y="3148200"/>
            <a:ext cx="975600" cy="3165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Rash in </a:t>
            </a:r>
            <a:endParaRPr sz="1055" b="1">
              <a:solidFill>
                <a:schemeClr val="lt1"/>
              </a:solidFill>
              <a:latin typeface="Open Sans"/>
              <a:ea typeface="Open Sans"/>
              <a:cs typeface="Open Sans"/>
              <a:sym typeface="Open Sans"/>
            </a:endParaRPr>
          </a:p>
          <a:p>
            <a:pPr marL="0" lvl="0" indent="0" algn="l" rtl="0">
              <a:spcBef>
                <a:spcPts val="0"/>
              </a:spcBef>
              <a:spcAft>
                <a:spcPts val="0"/>
              </a:spcAft>
              <a:buNone/>
            </a:pPr>
            <a:r>
              <a:rPr lang="en" sz="1055" b="1">
                <a:solidFill>
                  <a:schemeClr val="lt1"/>
                </a:solidFill>
                <a:latin typeface="Open Sans"/>
                <a:ea typeface="Open Sans"/>
                <a:cs typeface="Open Sans"/>
                <a:sym typeface="Open Sans"/>
              </a:rPr>
              <a:t>new places</a:t>
            </a:r>
            <a:endParaRPr sz="1055" b="1">
              <a:solidFill>
                <a:schemeClr val="lt1"/>
              </a:solidFill>
              <a:latin typeface="Open Sans"/>
              <a:ea typeface="Open Sans"/>
              <a:cs typeface="Open Sans"/>
              <a:sym typeface="Open Sans"/>
            </a:endParaRPr>
          </a:p>
        </p:txBody>
      </p:sp>
      <p:sp>
        <p:nvSpPr>
          <p:cNvPr id="1512" name="Google Shape;1512;p96"/>
          <p:cNvSpPr/>
          <p:nvPr/>
        </p:nvSpPr>
        <p:spPr>
          <a:xfrm>
            <a:off x="7225275" y="2672975"/>
            <a:ext cx="1571700" cy="2187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Severe itch</a:t>
            </a:r>
            <a:endParaRPr sz="1055" b="1">
              <a:solidFill>
                <a:schemeClr val="lt1"/>
              </a:solidFill>
              <a:latin typeface="Open Sans"/>
              <a:ea typeface="Open Sans"/>
              <a:cs typeface="Open Sans"/>
              <a:sym typeface="Open Sans"/>
            </a:endParaRPr>
          </a:p>
        </p:txBody>
      </p:sp>
      <p:pic>
        <p:nvPicPr>
          <p:cNvPr id="1513" name="Google Shape;1513;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92270" y="767550"/>
            <a:ext cx="1124775" cy="3186824"/>
          </a:xfrm>
          <a:prstGeom prst="rect">
            <a:avLst/>
          </a:prstGeom>
          <a:noFill/>
          <a:ln>
            <a:noFill/>
          </a:ln>
        </p:spPr>
      </p:pic>
      <p:sp>
        <p:nvSpPr>
          <p:cNvPr id="1514" name="Google Shape;1514;p96"/>
          <p:cNvSpPr/>
          <p:nvPr/>
        </p:nvSpPr>
        <p:spPr>
          <a:xfrm>
            <a:off x="4305625" y="2037902"/>
            <a:ext cx="113700" cy="161400"/>
          </a:xfrm>
          <a:prstGeom prst="ellipse">
            <a:avLst/>
          </a:prstGeom>
          <a:solidFill>
            <a:srgbClr val="C1443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515" name="Google Shape;1515;p96"/>
          <p:cNvSpPr/>
          <p:nvPr/>
        </p:nvSpPr>
        <p:spPr>
          <a:xfrm>
            <a:off x="3894725" y="1603025"/>
            <a:ext cx="104400" cy="140700"/>
          </a:xfrm>
          <a:prstGeom prst="ellipse">
            <a:avLst/>
          </a:prstGeom>
          <a:solidFill>
            <a:srgbClr val="B03D50"/>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516" name="Google Shape;1516;p96"/>
          <p:cNvSpPr/>
          <p:nvPr/>
        </p:nvSpPr>
        <p:spPr>
          <a:xfrm>
            <a:off x="4664449" y="2390062"/>
            <a:ext cx="104400" cy="1044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517" name="Google Shape;1517;p96"/>
          <p:cNvSpPr/>
          <p:nvPr/>
        </p:nvSpPr>
        <p:spPr>
          <a:xfrm rot="167803">
            <a:off x="4139255" y="1168123"/>
            <a:ext cx="104524" cy="196121"/>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518" name="Google Shape;1518;p96"/>
          <p:cNvSpPr/>
          <p:nvPr/>
        </p:nvSpPr>
        <p:spPr>
          <a:xfrm>
            <a:off x="4074665" y="2009400"/>
            <a:ext cx="144600" cy="161400"/>
          </a:xfrm>
          <a:prstGeom prst="ellipse">
            <a:avLst/>
          </a:prstGeom>
          <a:solidFill>
            <a:srgbClr val="C1443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519" name="Google Shape;1519;p96"/>
          <p:cNvSpPr/>
          <p:nvPr/>
        </p:nvSpPr>
        <p:spPr>
          <a:xfrm rot="-1068630">
            <a:off x="4444032" y="2128329"/>
            <a:ext cx="69637" cy="86335"/>
          </a:xfrm>
          <a:prstGeom prst="ellipse">
            <a:avLst/>
          </a:prstGeom>
          <a:solidFill>
            <a:srgbClr val="C1443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520" name="Google Shape;1520;p96"/>
          <p:cNvSpPr/>
          <p:nvPr/>
        </p:nvSpPr>
        <p:spPr>
          <a:xfrm>
            <a:off x="3831000" y="1848850"/>
            <a:ext cx="63600" cy="71700"/>
          </a:xfrm>
          <a:prstGeom prst="ellipse">
            <a:avLst/>
          </a:prstGeom>
          <a:solidFill>
            <a:srgbClr val="B03D50"/>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sp>
        <p:nvSpPr>
          <p:cNvPr id="1521" name="Google Shape;1521;p96"/>
          <p:cNvSpPr/>
          <p:nvPr/>
        </p:nvSpPr>
        <p:spPr>
          <a:xfrm>
            <a:off x="4318336" y="3270150"/>
            <a:ext cx="158100" cy="140700"/>
          </a:xfrm>
          <a:prstGeom prst="ellipse">
            <a:avLst/>
          </a:prstGeom>
          <a:solidFill>
            <a:srgbClr val="0C622E"/>
          </a:solidFill>
          <a:ln>
            <a:noFill/>
          </a:ln>
        </p:spPr>
        <p:txBody>
          <a:bodyPr spcFirstLastPara="1" wrap="square" lIns="67550" tIns="67550" rIns="67550" bIns="67550" anchor="ctr" anchorCtr="0">
            <a:noAutofit/>
          </a:bodyPr>
          <a:lstStyle/>
          <a:p>
            <a:pPr marL="0" lvl="0" indent="0" algn="l" rtl="0">
              <a:spcBef>
                <a:spcPts val="0"/>
              </a:spcBef>
              <a:spcAft>
                <a:spcPts val="0"/>
              </a:spcAft>
              <a:buNone/>
            </a:pPr>
            <a:endParaRPr sz="1034"/>
          </a:p>
        </p:txBody>
      </p:sp>
      <p:sp>
        <p:nvSpPr>
          <p:cNvPr id="1522" name="Google Shape;1522;p96"/>
          <p:cNvSpPr/>
          <p:nvPr/>
        </p:nvSpPr>
        <p:spPr>
          <a:xfrm>
            <a:off x="4050750" y="3270150"/>
            <a:ext cx="158100" cy="140700"/>
          </a:xfrm>
          <a:prstGeom prst="ellipse">
            <a:avLst/>
          </a:prstGeom>
          <a:solidFill>
            <a:srgbClr val="0C622E"/>
          </a:solidFill>
          <a:ln>
            <a:noFill/>
          </a:ln>
        </p:spPr>
        <p:txBody>
          <a:bodyPr spcFirstLastPara="1" wrap="square" lIns="67550" tIns="67550" rIns="67550" bIns="67550" anchor="ctr" anchorCtr="0">
            <a:noAutofit/>
          </a:bodyPr>
          <a:lstStyle/>
          <a:p>
            <a:pPr marL="0" lvl="0" indent="0" algn="l" rtl="0">
              <a:spcBef>
                <a:spcPts val="0"/>
              </a:spcBef>
              <a:spcAft>
                <a:spcPts val="0"/>
              </a:spcAft>
              <a:buNone/>
            </a:pPr>
            <a:endParaRPr sz="1034"/>
          </a:p>
        </p:txBody>
      </p:sp>
      <p:sp>
        <p:nvSpPr>
          <p:cNvPr id="1523" name="Google Shape;1523;p96"/>
          <p:cNvSpPr/>
          <p:nvPr/>
        </p:nvSpPr>
        <p:spPr>
          <a:xfrm>
            <a:off x="4030275" y="3012150"/>
            <a:ext cx="63600" cy="140700"/>
          </a:xfrm>
          <a:prstGeom prst="ellipse">
            <a:avLst/>
          </a:prstGeom>
          <a:solidFill>
            <a:srgbClr val="DF382C"/>
          </a:solidFill>
          <a:ln>
            <a:noFill/>
          </a:ln>
        </p:spPr>
        <p:txBody>
          <a:bodyPr spcFirstLastPara="1" wrap="square" lIns="50125" tIns="50125" rIns="50125" bIns="50125" anchor="ctr" anchorCtr="0">
            <a:noAutofit/>
          </a:bodyPr>
          <a:lstStyle/>
          <a:p>
            <a:pPr marL="0" lvl="0" indent="0" algn="l" rtl="0">
              <a:spcBef>
                <a:spcPts val="0"/>
              </a:spcBef>
              <a:spcAft>
                <a:spcPts val="0"/>
              </a:spcAft>
              <a:buNone/>
            </a:pPr>
            <a:endParaRPr sz="768"/>
          </a:p>
        </p:txBody>
      </p:sp>
      <p:pic>
        <p:nvPicPr>
          <p:cNvPr id="1524" name="Google Shape;1524;p9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2273" y="135623"/>
            <a:ext cx="3123993" cy="2261100"/>
          </a:xfrm>
          <a:prstGeom prst="rect">
            <a:avLst/>
          </a:prstGeom>
          <a:noFill/>
          <a:ln>
            <a:noFill/>
          </a:ln>
        </p:spPr>
      </p:pic>
      <p:cxnSp>
        <p:nvCxnSpPr>
          <p:cNvPr id="1525" name="Google Shape;1525;p96"/>
          <p:cNvCxnSpPr>
            <a:stCxn id="1524" idx="3"/>
            <a:endCxn id="1517" idx="2"/>
          </p:cNvCxnSpPr>
          <p:nvPr/>
        </p:nvCxnSpPr>
        <p:spPr>
          <a:xfrm rot="10800000" flipH="1">
            <a:off x="3306266" y="1263773"/>
            <a:ext cx="833100" cy="2400"/>
          </a:xfrm>
          <a:prstGeom prst="straightConnector1">
            <a:avLst/>
          </a:prstGeom>
          <a:noFill/>
          <a:ln w="19050" cap="flat" cmpd="sng">
            <a:solidFill>
              <a:srgbClr val="DF382C"/>
            </a:solidFill>
            <a:prstDash val="solid"/>
            <a:round/>
            <a:headEnd type="none" w="med" len="med"/>
            <a:tailEnd type="none" w="med" len="med"/>
          </a:ln>
        </p:spPr>
      </p:cxnSp>
      <p:pic>
        <p:nvPicPr>
          <p:cNvPr id="1526" name="Google Shape;1526;p9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1675" y="2390044"/>
            <a:ext cx="2479041" cy="2667475"/>
          </a:xfrm>
          <a:prstGeom prst="rect">
            <a:avLst/>
          </a:prstGeom>
          <a:noFill/>
          <a:ln>
            <a:noFill/>
          </a:ln>
        </p:spPr>
      </p:pic>
      <p:cxnSp>
        <p:nvCxnSpPr>
          <p:cNvPr id="1527" name="Google Shape;1527;p96"/>
          <p:cNvCxnSpPr>
            <a:stCxn id="1526" idx="3"/>
            <a:endCxn id="1523" idx="2"/>
          </p:cNvCxnSpPr>
          <p:nvPr/>
        </p:nvCxnSpPr>
        <p:spPr>
          <a:xfrm rot="10800000" flipH="1">
            <a:off x="2810716" y="3082382"/>
            <a:ext cx="1219500" cy="641400"/>
          </a:xfrm>
          <a:prstGeom prst="straightConnector1">
            <a:avLst/>
          </a:prstGeom>
          <a:noFill/>
          <a:ln w="19050" cap="flat" cmpd="sng">
            <a:solidFill>
              <a:srgbClr val="DF382C"/>
            </a:solidFill>
            <a:prstDash val="solid"/>
            <a:round/>
            <a:headEnd type="none" w="med" len="med"/>
            <a:tailEnd type="none" w="med" len="med"/>
          </a:ln>
        </p:spPr>
      </p:cxnSp>
      <p:pic>
        <p:nvPicPr>
          <p:cNvPr id="1528" name="Google Shape;1528;p96"/>
          <p:cNvPicPr preferRelativeResize="0"/>
          <p:nvPr/>
        </p:nvPicPr>
        <p:blipFill rotWithShape="1">
          <a:blip r:embed="rId6" cstate="screen">
            <a:alphaModFix/>
            <a:extLst>
              <a:ext uri="{28A0092B-C50C-407E-A947-70E740481C1C}">
                <a14:useLocalDpi xmlns:a14="http://schemas.microsoft.com/office/drawing/2010/main"/>
              </a:ext>
            </a:extLst>
          </a:blip>
          <a:srcRect b="17122"/>
          <a:stretch/>
        </p:blipFill>
        <p:spPr>
          <a:xfrm>
            <a:off x="5918900" y="3012150"/>
            <a:ext cx="3026350" cy="1914875"/>
          </a:xfrm>
          <a:prstGeom prst="rect">
            <a:avLst/>
          </a:prstGeom>
          <a:noFill/>
          <a:ln>
            <a:noFill/>
          </a:ln>
        </p:spPr>
      </p:pic>
      <p:sp>
        <p:nvSpPr>
          <p:cNvPr id="1529" name="Google Shape;1529;p96"/>
          <p:cNvSpPr txBox="1"/>
          <p:nvPr/>
        </p:nvSpPr>
        <p:spPr>
          <a:xfrm>
            <a:off x="5918825" y="3012150"/>
            <a:ext cx="3026400" cy="384900"/>
          </a:xfrm>
          <a:prstGeom prst="rect">
            <a:avLst/>
          </a:prstGeom>
          <a:solidFill>
            <a:srgbClr val="FFFFFF">
              <a:alpha val="5000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Open Sans"/>
                <a:ea typeface="Open Sans"/>
                <a:cs typeface="Open Sans"/>
                <a:sym typeface="Open Sans"/>
              </a:rPr>
              <a:t>Not very itchy</a:t>
            </a:r>
            <a:endParaRPr sz="1300" b="1">
              <a:solidFill>
                <a:schemeClr val="dk2"/>
              </a:solidFill>
              <a:latin typeface="Open Sans"/>
              <a:ea typeface="Open Sans"/>
              <a:cs typeface="Open Sans"/>
              <a:sym typeface="Open Sans"/>
            </a:endParaRPr>
          </a:p>
        </p:txBody>
      </p:sp>
      <p:sp>
        <p:nvSpPr>
          <p:cNvPr id="1530" name="Google Shape;1530;p96"/>
          <p:cNvSpPr/>
          <p:nvPr/>
        </p:nvSpPr>
        <p:spPr>
          <a:xfrm>
            <a:off x="3907500" y="1929425"/>
            <a:ext cx="700200" cy="393000"/>
          </a:xfrm>
          <a:prstGeom prst="rect">
            <a:avLst/>
          </a:prstGeom>
          <a:solidFill>
            <a:srgbClr val="FFFF00">
              <a:alpha val="200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531" name="Google Shape;1531;p9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76402" y="1165675"/>
            <a:ext cx="3866498" cy="1726000"/>
          </a:xfrm>
          <a:prstGeom prst="rect">
            <a:avLst/>
          </a:prstGeom>
          <a:noFill/>
          <a:ln>
            <a:noFill/>
          </a:ln>
        </p:spPr>
      </p:pic>
      <p:cxnSp>
        <p:nvCxnSpPr>
          <p:cNvPr id="1532" name="Google Shape;1532;p96"/>
          <p:cNvCxnSpPr>
            <a:stCxn id="1530" idx="3"/>
            <a:endCxn id="1531" idx="1"/>
          </p:cNvCxnSpPr>
          <p:nvPr/>
        </p:nvCxnSpPr>
        <p:spPr>
          <a:xfrm rot="10800000" flipH="1">
            <a:off x="4607700" y="2028725"/>
            <a:ext cx="568800" cy="97200"/>
          </a:xfrm>
          <a:prstGeom prst="straightConnector1">
            <a:avLst/>
          </a:prstGeom>
          <a:noFill/>
          <a:ln w="19050" cap="flat" cmpd="sng">
            <a:solidFill>
              <a:schemeClr val="dk2"/>
            </a:solidFill>
            <a:prstDash val="solid"/>
            <a:round/>
            <a:headEnd type="none" w="med" len="med"/>
            <a:tailEnd type="none" w="med" len="med"/>
          </a:ln>
        </p:spPr>
      </p:cxnSp>
      <p:pic>
        <p:nvPicPr>
          <p:cNvPr id="1533" name="Google Shape;1533;p96"/>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735075" y="3408427"/>
            <a:ext cx="975600" cy="1701874"/>
          </a:xfrm>
          <a:prstGeom prst="rect">
            <a:avLst/>
          </a:prstGeom>
          <a:noFill/>
          <a:ln>
            <a:noFill/>
          </a:ln>
        </p:spPr>
      </p:pic>
      <p:sp>
        <p:nvSpPr>
          <p:cNvPr id="1534" name="Google Shape;1534;p96"/>
          <p:cNvSpPr txBox="1"/>
          <p:nvPr/>
        </p:nvSpPr>
        <p:spPr>
          <a:xfrm>
            <a:off x="4735075" y="3408750"/>
            <a:ext cx="975600" cy="384900"/>
          </a:xfrm>
          <a:prstGeom prst="rect">
            <a:avLst/>
          </a:prstGeom>
          <a:solidFill>
            <a:srgbClr val="FFFFFF">
              <a:alpha val="5000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Open Sans"/>
                <a:ea typeface="Open Sans"/>
                <a:cs typeface="Open Sans"/>
                <a:sym typeface="Open Sans"/>
              </a:rPr>
              <a:t>Not itchy</a:t>
            </a:r>
            <a:endParaRPr sz="1300" b="1">
              <a:solidFill>
                <a:schemeClr val="dk2"/>
              </a:solidFill>
              <a:latin typeface="Open Sans"/>
              <a:ea typeface="Open Sans"/>
              <a:cs typeface="Open Sans"/>
              <a:sym typeface="Open Sans"/>
            </a:endParaRPr>
          </a:p>
        </p:txBody>
      </p:sp>
      <p:cxnSp>
        <p:nvCxnSpPr>
          <p:cNvPr id="1535" name="Google Shape;1535;p96"/>
          <p:cNvCxnSpPr>
            <a:stCxn id="1528" idx="1"/>
            <a:endCxn id="1516" idx="5"/>
          </p:cNvCxnSpPr>
          <p:nvPr/>
        </p:nvCxnSpPr>
        <p:spPr>
          <a:xfrm rot="10800000">
            <a:off x="4753700" y="2479188"/>
            <a:ext cx="1165200" cy="1490400"/>
          </a:xfrm>
          <a:prstGeom prst="straightConnector1">
            <a:avLst/>
          </a:prstGeom>
          <a:noFill/>
          <a:ln w="19050" cap="flat" cmpd="sng">
            <a:solidFill>
              <a:srgbClr val="DF382C"/>
            </a:solidFill>
            <a:prstDash val="solid"/>
            <a:round/>
            <a:headEnd type="none" w="med" len="med"/>
            <a:tailEnd type="none" w="med" len="med"/>
          </a:ln>
        </p:spPr>
      </p:cxnSp>
      <p:cxnSp>
        <p:nvCxnSpPr>
          <p:cNvPr id="1536" name="Google Shape;1536;p96"/>
          <p:cNvCxnSpPr>
            <a:stCxn id="1522" idx="4"/>
            <a:endCxn id="1533" idx="1"/>
          </p:cNvCxnSpPr>
          <p:nvPr/>
        </p:nvCxnSpPr>
        <p:spPr>
          <a:xfrm>
            <a:off x="4129800" y="3410850"/>
            <a:ext cx="605400" cy="848400"/>
          </a:xfrm>
          <a:prstGeom prst="straightConnector1">
            <a:avLst/>
          </a:prstGeom>
          <a:noFill/>
          <a:ln w="19050" cap="flat" cmpd="sng">
            <a:solidFill>
              <a:srgbClr val="0C622E"/>
            </a:solidFill>
            <a:prstDash val="solid"/>
            <a:round/>
            <a:headEnd type="none" w="med" len="med"/>
            <a:tailEnd type="none" w="med" len="med"/>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9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Rash timeline</a:t>
            </a:r>
            <a:endParaRPr/>
          </a:p>
        </p:txBody>
      </p:sp>
      <p:sp>
        <p:nvSpPr>
          <p:cNvPr id="1542" name="Google Shape;1542;p9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43" name="Google Shape;1543;p97"/>
          <p:cNvPicPr preferRelativeResize="0"/>
          <p:nvPr/>
        </p:nvPicPr>
        <p:blipFill>
          <a:blip r:embed="rId3">
            <a:alphaModFix/>
          </a:blip>
          <a:stretch>
            <a:fillRect/>
          </a:stretch>
        </p:blipFill>
        <p:spPr>
          <a:xfrm>
            <a:off x="0" y="1339878"/>
            <a:ext cx="9143999" cy="3132593"/>
          </a:xfrm>
          <a:prstGeom prst="rect">
            <a:avLst/>
          </a:prstGeom>
          <a:noFill/>
          <a:ln>
            <a:noFill/>
          </a:ln>
        </p:spPr>
      </p:pic>
      <p:sp>
        <p:nvSpPr>
          <p:cNvPr id="1544" name="Google Shape;1544;p97"/>
          <p:cNvSpPr/>
          <p:nvPr/>
        </p:nvSpPr>
        <p:spPr>
          <a:xfrm>
            <a:off x="4863686" y="1181313"/>
            <a:ext cx="2468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Admission (d/c = day 19)</a:t>
            </a:r>
            <a:endParaRPr sz="1200">
              <a:solidFill>
                <a:schemeClr val="dk2"/>
              </a:solidFill>
              <a:latin typeface="Open Sans"/>
              <a:ea typeface="Open Sans"/>
              <a:cs typeface="Open Sans"/>
              <a:sym typeface="Open Sans"/>
            </a:endParaRPr>
          </a:p>
        </p:txBody>
      </p:sp>
      <p:sp>
        <p:nvSpPr>
          <p:cNvPr id="1545" name="Google Shape;1545;p97"/>
          <p:cNvSpPr/>
          <p:nvPr/>
        </p:nvSpPr>
        <p:spPr>
          <a:xfrm>
            <a:off x="7332086" y="1181313"/>
            <a:ext cx="7164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Open Sans"/>
                <a:ea typeface="Open Sans"/>
                <a:cs typeface="Open Sans"/>
                <a:sym typeface="Open Sans"/>
              </a:rPr>
              <a:t>SNF</a:t>
            </a:r>
            <a:endParaRPr sz="1200">
              <a:solidFill>
                <a:schemeClr val="dk2"/>
              </a:solidFill>
              <a:latin typeface="Open Sans"/>
              <a:ea typeface="Open Sans"/>
              <a:cs typeface="Open Sans"/>
              <a:sym typeface="Open Sans"/>
            </a:endParaRPr>
          </a:p>
        </p:txBody>
      </p:sp>
      <p:sp>
        <p:nvSpPr>
          <p:cNvPr id="1546" name="Google Shape;1546;p97"/>
          <p:cNvSpPr/>
          <p:nvPr/>
        </p:nvSpPr>
        <p:spPr>
          <a:xfrm>
            <a:off x="7818775" y="2462400"/>
            <a:ext cx="975600" cy="3165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Rash in </a:t>
            </a:r>
            <a:endParaRPr sz="1055" b="1">
              <a:solidFill>
                <a:schemeClr val="lt1"/>
              </a:solidFill>
              <a:latin typeface="Open Sans"/>
              <a:ea typeface="Open Sans"/>
              <a:cs typeface="Open Sans"/>
              <a:sym typeface="Open Sans"/>
            </a:endParaRPr>
          </a:p>
          <a:p>
            <a:pPr marL="0" lvl="0" indent="0" algn="l" rtl="0">
              <a:spcBef>
                <a:spcPts val="0"/>
              </a:spcBef>
              <a:spcAft>
                <a:spcPts val="0"/>
              </a:spcAft>
              <a:buNone/>
            </a:pPr>
            <a:r>
              <a:rPr lang="en" sz="1055" b="1">
                <a:solidFill>
                  <a:schemeClr val="lt1"/>
                </a:solidFill>
                <a:latin typeface="Open Sans"/>
                <a:ea typeface="Open Sans"/>
                <a:cs typeface="Open Sans"/>
                <a:sym typeface="Open Sans"/>
              </a:rPr>
              <a:t>new places</a:t>
            </a:r>
            <a:endParaRPr sz="1055" b="1">
              <a:solidFill>
                <a:schemeClr val="lt1"/>
              </a:solidFill>
              <a:latin typeface="Open Sans"/>
              <a:ea typeface="Open Sans"/>
              <a:cs typeface="Open Sans"/>
              <a:sym typeface="Open Sans"/>
            </a:endParaRPr>
          </a:p>
        </p:txBody>
      </p:sp>
      <p:sp>
        <p:nvSpPr>
          <p:cNvPr id="1547" name="Google Shape;1547;p97"/>
          <p:cNvSpPr/>
          <p:nvPr/>
        </p:nvSpPr>
        <p:spPr>
          <a:xfrm>
            <a:off x="4863675" y="1740050"/>
            <a:ext cx="1286700" cy="218700"/>
          </a:xfrm>
          <a:prstGeom prst="rect">
            <a:avLst/>
          </a:prstGeom>
          <a:solidFill>
            <a:srgbClr val="896110"/>
          </a:soli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Vanc / cefepime</a:t>
            </a:r>
            <a:endParaRPr sz="1055" b="1">
              <a:solidFill>
                <a:schemeClr val="lt1"/>
              </a:solidFill>
              <a:latin typeface="Open Sans"/>
              <a:ea typeface="Open Sans"/>
              <a:cs typeface="Open Sans"/>
              <a:sym typeface="Open Sans"/>
            </a:endParaRPr>
          </a:p>
        </p:txBody>
      </p:sp>
      <p:sp>
        <p:nvSpPr>
          <p:cNvPr id="1548" name="Google Shape;1548;p97"/>
          <p:cNvSpPr/>
          <p:nvPr/>
        </p:nvSpPr>
        <p:spPr>
          <a:xfrm>
            <a:off x="7225275" y="1987175"/>
            <a:ext cx="1571700" cy="218700"/>
          </a:xfrm>
          <a:prstGeom prst="rect">
            <a:avLst/>
          </a:prstGeom>
          <a:gradFill>
            <a:gsLst>
              <a:gs pos="0">
                <a:srgbClr val="DF382C"/>
              </a:gs>
              <a:gs pos="75000">
                <a:srgbClr val="DF382C"/>
              </a:gs>
              <a:gs pos="83000">
                <a:srgbClr val="EF9C96"/>
              </a:gs>
              <a:gs pos="100000">
                <a:srgbClr val="FFFFFF">
                  <a:alpha val="50196"/>
                </a:srgbClr>
              </a:gs>
            </a:gsLst>
            <a:lin ang="0" scaled="0"/>
          </a:gradFill>
          <a:ln>
            <a:noFill/>
          </a:ln>
        </p:spPr>
        <p:txBody>
          <a:bodyPr spcFirstLastPara="1" wrap="square" lIns="65175" tIns="65175" rIns="65175" bIns="65175" anchor="ctr" anchorCtr="0">
            <a:noAutofit/>
          </a:bodyPr>
          <a:lstStyle/>
          <a:p>
            <a:pPr marL="0" lvl="0" indent="0" algn="l" rtl="0">
              <a:spcBef>
                <a:spcPts val="0"/>
              </a:spcBef>
              <a:spcAft>
                <a:spcPts val="0"/>
              </a:spcAft>
              <a:buNone/>
            </a:pPr>
            <a:r>
              <a:rPr lang="en" sz="1055" b="1">
                <a:solidFill>
                  <a:schemeClr val="lt1"/>
                </a:solidFill>
                <a:latin typeface="Open Sans"/>
                <a:ea typeface="Open Sans"/>
                <a:cs typeface="Open Sans"/>
                <a:sym typeface="Open Sans"/>
              </a:rPr>
              <a:t>Severe itch</a:t>
            </a:r>
            <a:endParaRPr sz="1055" b="1">
              <a:solidFill>
                <a:schemeClr val="lt1"/>
              </a:solidFill>
              <a:latin typeface="Open Sans"/>
              <a:ea typeface="Open Sans"/>
              <a:cs typeface="Open Sans"/>
              <a:sym typeface="Open Sans"/>
            </a:endParaRPr>
          </a:p>
        </p:txBody>
      </p:sp>
      <p:sp>
        <p:nvSpPr>
          <p:cNvPr id="1549" name="Google Shape;1549;p97"/>
          <p:cNvSpPr/>
          <p:nvPr/>
        </p:nvSpPr>
        <p:spPr>
          <a:xfrm>
            <a:off x="6150300" y="1740050"/>
            <a:ext cx="2646600" cy="218700"/>
          </a:xfrm>
          <a:prstGeom prst="rect">
            <a:avLst/>
          </a:prstGeom>
          <a:gradFill>
            <a:gsLst>
              <a:gs pos="0">
                <a:srgbClr val="2F5AA2"/>
              </a:gs>
              <a:gs pos="74000">
                <a:srgbClr val="3B71CA"/>
              </a:gs>
              <a:gs pos="92000">
                <a:srgbClr val="8FAEE1"/>
              </a:gs>
              <a:gs pos="100000">
                <a:srgbClr val="E2EAF7"/>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Daptomycin</a:t>
            </a:r>
            <a:endParaRPr sz="1055" b="1">
              <a:solidFill>
                <a:schemeClr val="lt1"/>
              </a:solidFill>
              <a:latin typeface="Open Sans"/>
              <a:ea typeface="Open Sans"/>
              <a:cs typeface="Open Sans"/>
              <a:sym typeface="Open Sans"/>
            </a:endParaRPr>
          </a:p>
        </p:txBody>
      </p:sp>
      <p:sp>
        <p:nvSpPr>
          <p:cNvPr id="1550" name="Google Shape;1550;p97"/>
          <p:cNvSpPr/>
          <p:nvPr/>
        </p:nvSpPr>
        <p:spPr>
          <a:xfrm>
            <a:off x="788250" y="2787657"/>
            <a:ext cx="3718200" cy="218700"/>
          </a:xfrm>
          <a:prstGeom prst="rect">
            <a:avLst/>
          </a:prstGeom>
          <a:gradFill>
            <a:gsLst>
              <a:gs pos="0">
                <a:srgbClr val="FFFFFF">
                  <a:alpha val="30196"/>
                </a:srgbClr>
              </a:gs>
              <a:gs pos="13000">
                <a:srgbClr val="EF9C96"/>
              </a:gs>
              <a:gs pos="23000">
                <a:srgbClr val="DF382C"/>
              </a:gs>
              <a:gs pos="75000">
                <a:srgbClr val="DF382C"/>
              </a:gs>
              <a:gs pos="86000">
                <a:srgbClr val="EF9C96"/>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Minor itchy rash</a:t>
            </a:r>
            <a:endParaRPr sz="1055" b="1">
              <a:solidFill>
                <a:schemeClr val="lt1"/>
              </a:solidFill>
              <a:latin typeface="Open Sans"/>
              <a:ea typeface="Open Sans"/>
              <a:cs typeface="Open Sans"/>
              <a:sym typeface="Open Sans"/>
            </a:endParaRPr>
          </a:p>
        </p:txBody>
      </p:sp>
      <p:sp>
        <p:nvSpPr>
          <p:cNvPr id="1551" name="Google Shape;1551;p97"/>
          <p:cNvSpPr/>
          <p:nvPr/>
        </p:nvSpPr>
        <p:spPr>
          <a:xfrm>
            <a:off x="729450" y="2787657"/>
            <a:ext cx="3514200" cy="218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52" name="Google Shape;1552;p97"/>
          <p:cNvSpPr/>
          <p:nvPr/>
        </p:nvSpPr>
        <p:spPr>
          <a:xfrm>
            <a:off x="4243650" y="2787657"/>
            <a:ext cx="2516100" cy="218700"/>
          </a:xfrm>
          <a:prstGeom prst="rect">
            <a:avLst/>
          </a:prstGeom>
          <a:gradFill>
            <a:gsLst>
              <a:gs pos="0">
                <a:srgbClr val="FFFFFF">
                  <a:alpha val="30196"/>
                </a:srgbClr>
              </a:gs>
              <a:gs pos="12000">
                <a:srgbClr val="86B197"/>
              </a:gs>
              <a:gs pos="23000">
                <a:srgbClr val="0C622E"/>
              </a:gs>
              <a:gs pos="87000">
                <a:srgbClr val="0C622E"/>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Not itchy rash</a:t>
            </a:r>
            <a:endParaRPr sz="1055" b="1">
              <a:solidFill>
                <a:schemeClr val="lt1"/>
              </a:solidFill>
              <a:latin typeface="Open Sans"/>
              <a:ea typeface="Open Sans"/>
              <a:cs typeface="Open Sans"/>
              <a:sym typeface="Open Sans"/>
            </a:endParaRPr>
          </a:p>
        </p:txBody>
      </p:sp>
      <p:sp>
        <p:nvSpPr>
          <p:cNvPr id="1553" name="Google Shape;1553;p97"/>
          <p:cNvSpPr/>
          <p:nvPr/>
        </p:nvSpPr>
        <p:spPr>
          <a:xfrm rot="5400000">
            <a:off x="2513550" y="771325"/>
            <a:ext cx="276900" cy="35046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54" name="Google Shape;1554;p97"/>
          <p:cNvSpPr txBox="1"/>
          <p:nvPr/>
        </p:nvSpPr>
        <p:spPr>
          <a:xfrm>
            <a:off x="1447200" y="1804025"/>
            <a:ext cx="24096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2"/>
                </a:solidFill>
                <a:latin typeface="Open Sans"/>
                <a:ea typeface="Open Sans"/>
                <a:cs typeface="Open Sans"/>
                <a:sym typeface="Open Sans"/>
              </a:rPr>
              <a:t>Maybe something distinct from new rash?</a:t>
            </a:r>
            <a:endParaRPr sz="1300">
              <a:solidFill>
                <a:schemeClr val="dk2"/>
              </a:solidFill>
              <a:latin typeface="Open Sans"/>
              <a:ea typeface="Open Sans"/>
              <a:cs typeface="Open Sans"/>
              <a:sym typeface="Open Sans"/>
            </a:endParaRPr>
          </a:p>
        </p:txBody>
      </p:sp>
      <p:grpSp>
        <p:nvGrpSpPr>
          <p:cNvPr id="1555" name="Google Shape;1555;p97"/>
          <p:cNvGrpSpPr/>
          <p:nvPr/>
        </p:nvGrpSpPr>
        <p:grpSpPr>
          <a:xfrm>
            <a:off x="8048478" y="2729014"/>
            <a:ext cx="806014" cy="2283678"/>
            <a:chOff x="3692270" y="767550"/>
            <a:chExt cx="1124775" cy="3186824"/>
          </a:xfrm>
        </p:grpSpPr>
        <p:pic>
          <p:nvPicPr>
            <p:cNvPr id="1556" name="Google Shape;1556;p9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92270" y="767550"/>
              <a:ext cx="1124775" cy="3186824"/>
            </a:xfrm>
            <a:prstGeom prst="rect">
              <a:avLst/>
            </a:prstGeom>
            <a:noFill/>
            <a:ln>
              <a:noFill/>
            </a:ln>
          </p:spPr>
        </p:pic>
        <p:sp>
          <p:nvSpPr>
            <p:cNvPr id="1557" name="Google Shape;1557;p97"/>
            <p:cNvSpPr/>
            <p:nvPr/>
          </p:nvSpPr>
          <p:spPr>
            <a:xfrm>
              <a:off x="4305625" y="2037902"/>
              <a:ext cx="113700" cy="161400"/>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sp>
          <p:nvSpPr>
            <p:cNvPr id="1558" name="Google Shape;1558;p97"/>
            <p:cNvSpPr/>
            <p:nvPr/>
          </p:nvSpPr>
          <p:spPr>
            <a:xfrm>
              <a:off x="3894725" y="1603025"/>
              <a:ext cx="104400" cy="140700"/>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sp>
          <p:nvSpPr>
            <p:cNvPr id="1559" name="Google Shape;1559;p97"/>
            <p:cNvSpPr/>
            <p:nvPr/>
          </p:nvSpPr>
          <p:spPr>
            <a:xfrm>
              <a:off x="4664449" y="2390062"/>
              <a:ext cx="104400" cy="104400"/>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sp>
          <p:nvSpPr>
            <p:cNvPr id="1560" name="Google Shape;1560;p97"/>
            <p:cNvSpPr/>
            <p:nvPr/>
          </p:nvSpPr>
          <p:spPr>
            <a:xfrm rot="167803">
              <a:off x="4139255" y="1168123"/>
              <a:ext cx="104524" cy="196121"/>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sp>
          <p:nvSpPr>
            <p:cNvPr id="1561" name="Google Shape;1561;p97"/>
            <p:cNvSpPr/>
            <p:nvPr/>
          </p:nvSpPr>
          <p:spPr>
            <a:xfrm>
              <a:off x="4074665" y="2009400"/>
              <a:ext cx="144600" cy="161400"/>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sp>
          <p:nvSpPr>
            <p:cNvPr id="1562" name="Google Shape;1562;p97"/>
            <p:cNvSpPr/>
            <p:nvPr/>
          </p:nvSpPr>
          <p:spPr>
            <a:xfrm rot="-1068630">
              <a:off x="4444032" y="2128329"/>
              <a:ext cx="69637" cy="86335"/>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sp>
          <p:nvSpPr>
            <p:cNvPr id="1563" name="Google Shape;1563;p97"/>
            <p:cNvSpPr/>
            <p:nvPr/>
          </p:nvSpPr>
          <p:spPr>
            <a:xfrm>
              <a:off x="3831000" y="1848850"/>
              <a:ext cx="63600" cy="71700"/>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sp>
          <p:nvSpPr>
            <p:cNvPr id="1564" name="Google Shape;1564;p97"/>
            <p:cNvSpPr/>
            <p:nvPr/>
          </p:nvSpPr>
          <p:spPr>
            <a:xfrm>
              <a:off x="4030275" y="3012150"/>
              <a:ext cx="63600" cy="140700"/>
            </a:xfrm>
            <a:prstGeom prst="ellipse">
              <a:avLst/>
            </a:prstGeom>
            <a:solidFill>
              <a:srgbClr val="DF382C"/>
            </a:solidFill>
            <a:ln>
              <a:noFill/>
            </a:ln>
          </p:spPr>
          <p:txBody>
            <a:bodyPr spcFirstLastPara="1" wrap="square" lIns="35925" tIns="35925" rIns="35925" bIns="35925" anchor="ctr" anchorCtr="0">
              <a:noAutofit/>
            </a:bodyPr>
            <a:lstStyle/>
            <a:p>
              <a:pPr marL="0" lvl="0" indent="0" algn="l" rtl="0">
                <a:spcBef>
                  <a:spcPts val="0"/>
                </a:spcBef>
                <a:spcAft>
                  <a:spcPts val="0"/>
                </a:spcAft>
                <a:buNone/>
              </a:pPr>
              <a:endParaRPr sz="550"/>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9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Social history, exposures, &amp; risk factors</a:t>
            </a:r>
            <a:endParaRPr/>
          </a:p>
        </p:txBody>
      </p:sp>
      <p:graphicFrame>
        <p:nvGraphicFramePr>
          <p:cNvPr id="1570" name="Google Shape;1570;p98"/>
          <p:cNvGraphicFramePr/>
          <p:nvPr/>
        </p:nvGraphicFramePr>
        <p:xfrm>
          <a:off x="583233" y="1566091"/>
          <a:ext cx="3000000" cy="3000000"/>
        </p:xfrm>
        <a:graphic>
          <a:graphicData uri="http://schemas.openxmlformats.org/drawingml/2006/table">
            <a:tbl>
              <a:tblPr>
                <a:noFill/>
                <a:tableStyleId>{0A2BB99A-A32A-438E-AFFC-ECC11DD71517}</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Lives on Ohio/WV border with wife of 35+ years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recent travel, never out of the country</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9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Social history, exposures, &amp; risk factors</a:t>
            </a:r>
            <a:endParaRPr/>
          </a:p>
        </p:txBody>
      </p:sp>
      <p:graphicFrame>
        <p:nvGraphicFramePr>
          <p:cNvPr id="1576" name="Google Shape;1576;p99"/>
          <p:cNvGraphicFramePr/>
          <p:nvPr/>
        </p:nvGraphicFramePr>
        <p:xfrm>
          <a:off x="583233" y="1566091"/>
          <a:ext cx="3000000" cy="3000000"/>
        </p:xfrm>
        <a:graphic>
          <a:graphicData uri="http://schemas.openxmlformats.org/drawingml/2006/table">
            <a:tbl>
              <a:tblPr>
                <a:noFill/>
                <a:tableStyleId>{0A2BB99A-A32A-438E-AFFC-ECC11DD71517}</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Lives on Ohio/WV border with wife of 35+ years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recent travel, never out of the country</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72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Occupational </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longer working</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Doesn’t spend much time outdoors anymore (</a:t>
                      </a:r>
                      <a:r>
                        <a:rPr lang="en" sz="1300" b="1">
                          <a:solidFill>
                            <a:srgbClr val="ED4840"/>
                          </a:solidFill>
                          <a:latin typeface="Open Sans"/>
                          <a:ea typeface="Open Sans"/>
                          <a:cs typeface="Open Sans"/>
                          <a:sym typeface="Open Sans"/>
                        </a:rPr>
                        <a:t>used to hunt</a:t>
                      </a:r>
                      <a:r>
                        <a:rPr lang="en" sz="1300">
                          <a:solidFill>
                            <a:schemeClr val="dk2"/>
                          </a:solidFill>
                          <a:latin typeface="Open Sans"/>
                          <a:ea typeface="Open Sans"/>
                          <a:cs typeface="Open Sans"/>
                          <a:sym typeface="Open Sans"/>
                        </a:rPr>
                        <a:t>, but not as much in recent years; none this season)</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81" name="Google Shape;181;p28"/>
          <p:cNvSpPr txBox="1">
            <a:spLocks noGrp="1"/>
          </p:cNvSpPr>
          <p:nvPr>
            <p:ph type="body" idx="1"/>
          </p:nvPr>
        </p:nvSpPr>
        <p:spPr>
          <a:xfrm>
            <a:off x="729450" y="1393075"/>
            <a:ext cx="7688700" cy="1699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A </a:t>
            </a:r>
            <a:r>
              <a:rPr lang="en" b="1">
                <a:solidFill>
                  <a:srgbClr val="2D6987"/>
                </a:solidFill>
              </a:rPr>
              <a:t>73 y/o M</a:t>
            </a:r>
            <a:r>
              <a:rPr lang="en"/>
              <a:t> with PMH including CLL, CAD, OSA, seizures p/w </a:t>
            </a:r>
            <a:r>
              <a:rPr lang="en" b="1">
                <a:solidFill>
                  <a:srgbClr val="DC4C64"/>
                </a:solidFill>
              </a:rPr>
              <a:t>cardiogenic shock</a:t>
            </a:r>
            <a:endParaRPr/>
          </a:p>
          <a:p>
            <a:pPr marL="457200" lvl="0" indent="-311150" algn="l" rtl="0">
              <a:spcBef>
                <a:spcPts val="1200"/>
              </a:spcBef>
              <a:spcAft>
                <a:spcPts val="0"/>
              </a:spcAft>
              <a:buSzPts val="1300"/>
              <a:buChar char="●"/>
            </a:pPr>
            <a:r>
              <a:rPr lang="en"/>
              <a:t>Admitted to OSH with </a:t>
            </a:r>
            <a:r>
              <a:rPr lang="en" b="1"/>
              <a:t>three weeks</a:t>
            </a:r>
            <a:r>
              <a:rPr lang="en"/>
              <a:t> of </a:t>
            </a:r>
            <a:r>
              <a:rPr lang="en" b="1">
                <a:solidFill>
                  <a:srgbClr val="3B71CA"/>
                </a:solidFill>
              </a:rPr>
              <a:t>dyspnea</a:t>
            </a:r>
            <a:endParaRPr b="1">
              <a:solidFill>
                <a:srgbClr val="3B71CA"/>
              </a:solidFill>
            </a:endParaRPr>
          </a:p>
          <a:p>
            <a:pPr marL="457200" lvl="0" indent="-311150" algn="l" rtl="0">
              <a:spcBef>
                <a:spcPts val="0"/>
              </a:spcBef>
              <a:spcAft>
                <a:spcPts val="0"/>
              </a:spcAft>
              <a:buSzPts val="1300"/>
              <a:buChar char="●"/>
            </a:pPr>
            <a:r>
              <a:rPr lang="en"/>
              <a:t>Had been also having </a:t>
            </a:r>
            <a:r>
              <a:rPr lang="en" b="1">
                <a:solidFill>
                  <a:srgbClr val="3B71CA"/>
                </a:solidFill>
              </a:rPr>
              <a:t>chest pain</a:t>
            </a:r>
            <a:r>
              <a:rPr lang="en"/>
              <a:t> while shoveling snow</a:t>
            </a:r>
            <a:endParaRPr/>
          </a:p>
          <a:p>
            <a:pPr marL="457200" lvl="0" indent="-311150" algn="l" rtl="0">
              <a:spcBef>
                <a:spcPts val="0"/>
              </a:spcBef>
              <a:spcAft>
                <a:spcPts val="0"/>
              </a:spcAft>
              <a:buSzPts val="1300"/>
              <a:buChar char="●"/>
            </a:pPr>
            <a:r>
              <a:rPr lang="en" b="1">
                <a:solidFill>
                  <a:srgbClr val="DF382C"/>
                </a:solidFill>
              </a:rPr>
              <a:t>?</a:t>
            </a:r>
            <a:r>
              <a:rPr lang="en" b="1">
                <a:solidFill>
                  <a:srgbClr val="3B71CA"/>
                </a:solidFill>
              </a:rPr>
              <a:t>diaphoresis</a:t>
            </a:r>
            <a:r>
              <a:rPr lang="en"/>
              <a:t> (but not with chest pain)</a:t>
            </a:r>
            <a:endParaRPr/>
          </a:p>
          <a:p>
            <a:pPr marL="0" lvl="0" indent="0" algn="l" rtl="0">
              <a:spcBef>
                <a:spcPts val="1200"/>
              </a:spcBef>
              <a:spcAft>
                <a:spcPts val="1200"/>
              </a:spcAft>
              <a:buNone/>
            </a:pPr>
            <a:r>
              <a:rPr lang="en"/>
              <a:t>Not much else in the initial H&amp;P, since patient was in florid shock</a:t>
            </a:r>
            <a:endParaRPr/>
          </a:p>
        </p:txBody>
      </p:sp>
      <p:graphicFrame>
        <p:nvGraphicFramePr>
          <p:cNvPr id="182" name="Google Shape;182;p28"/>
          <p:cNvGraphicFramePr/>
          <p:nvPr/>
        </p:nvGraphicFramePr>
        <p:xfrm>
          <a:off x="954088" y="3177700"/>
          <a:ext cx="3000000" cy="3000000"/>
        </p:xfrm>
        <a:graphic>
          <a:graphicData uri="http://schemas.openxmlformats.org/drawingml/2006/table">
            <a:tbl>
              <a:tblPr>
                <a:noFill/>
                <a:tableStyleId>{0A2BB99A-A32A-438E-AFFC-ECC11DD71517}</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Creatine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1.46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Lactate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83" name="Google Shape;183;p28"/>
          <p:cNvGraphicFramePr/>
          <p:nvPr/>
        </p:nvGraphicFramePr>
        <p:xfrm>
          <a:off x="3205888" y="3479425"/>
          <a:ext cx="3000000" cy="3000000"/>
        </p:xfrm>
        <a:graphic>
          <a:graphicData uri="http://schemas.openxmlformats.org/drawingml/2006/table">
            <a:tbl>
              <a:tblPr>
                <a:noFill/>
                <a:tableStyleId>{0A2BB99A-A32A-438E-AFFC-ECC11DD71517}</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gridSpan="2">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Troponin</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hMerge="1">
                  <a:txBody>
                    <a:bodyPr/>
                    <a:lstStyle/>
                    <a:p>
                      <a:endParaRPr lang="en-US"/>
                    </a:p>
                  </a:txBody>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Inital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1,200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+40 min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896110"/>
                          </a:solidFill>
                          <a:latin typeface="Open Sans"/>
                          <a:ea typeface="Open Sans"/>
                          <a:cs typeface="Open Sans"/>
                          <a:sym typeface="Open Sans"/>
                        </a:rPr>
                        <a:t>5,200</a:t>
                      </a:r>
                      <a:endParaRPr b="1">
                        <a:solidFill>
                          <a:srgbClr val="896110"/>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+2 hr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11,300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+8 hr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24,700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84" name="Google Shape;184;p28"/>
          <p:cNvSpPr txBox="1"/>
          <p:nvPr/>
        </p:nvSpPr>
        <p:spPr>
          <a:xfrm>
            <a:off x="3431675" y="2995550"/>
            <a:ext cx="1711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Baseline is 13-20</a:t>
            </a:r>
            <a:endParaRPr sz="1300">
              <a:solidFill>
                <a:schemeClr val="dk2"/>
              </a:solidFill>
              <a:latin typeface="Open Sans"/>
              <a:ea typeface="Open Sans"/>
              <a:cs typeface="Open Sans"/>
              <a:sym typeface="Open Sans"/>
            </a:endParaRPr>
          </a:p>
        </p:txBody>
      </p:sp>
      <p:sp>
        <p:nvSpPr>
          <p:cNvPr id="185" name="Google Shape;185;p28"/>
          <p:cNvSpPr/>
          <p:nvPr/>
        </p:nvSpPr>
        <p:spPr>
          <a:xfrm>
            <a:off x="2078100" y="3479425"/>
            <a:ext cx="721800" cy="2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86" name="Google Shape;186;p28"/>
          <p:cNvCxnSpPr>
            <a:stCxn id="184" idx="1"/>
            <a:endCxn id="185" idx="3"/>
          </p:cNvCxnSpPr>
          <p:nvPr/>
        </p:nvCxnSpPr>
        <p:spPr>
          <a:xfrm flipH="1">
            <a:off x="2799875" y="3188000"/>
            <a:ext cx="631800" cy="415800"/>
          </a:xfrm>
          <a:prstGeom prst="curvedConnector3">
            <a:avLst>
              <a:gd name="adj1" fmla="val 49998"/>
            </a:avLst>
          </a:prstGeom>
          <a:noFill/>
          <a:ln w="9525" cap="flat" cmpd="sng">
            <a:solidFill>
              <a:schemeClr val="dk2"/>
            </a:solidFill>
            <a:prstDash val="solid"/>
            <a:round/>
            <a:headEnd type="none" w="med" len="med"/>
            <a:tailEnd type="triangle" w="med" len="med"/>
          </a:ln>
        </p:spPr>
      </p:cxnSp>
      <p:sp>
        <p:nvSpPr>
          <p:cNvPr id="187" name="Google Shape;187;p28"/>
          <p:cNvSpPr/>
          <p:nvPr/>
        </p:nvSpPr>
        <p:spPr>
          <a:xfrm>
            <a:off x="5363425" y="3645925"/>
            <a:ext cx="2566800" cy="9573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Hemodynamics</a:t>
            </a:r>
            <a:endParaRPr>
              <a:solidFill>
                <a:srgbClr val="9FA6B2"/>
              </a:solidFill>
              <a:latin typeface="Open Sans"/>
              <a:ea typeface="Open Sans"/>
              <a:cs typeface="Open Sans"/>
              <a:sym typeface="Open Sans"/>
            </a:endParaRPr>
          </a:p>
          <a:p>
            <a:pPr marL="0" lvl="0" indent="0" algn="l" rtl="0">
              <a:lnSpc>
                <a:spcPct val="115000"/>
              </a:lnSpc>
              <a:spcBef>
                <a:spcPts val="1000"/>
              </a:spcBef>
              <a:spcAft>
                <a:spcPts val="0"/>
              </a:spcAft>
              <a:buNone/>
            </a:pPr>
            <a:r>
              <a:rPr lang="en" sz="1300">
                <a:solidFill>
                  <a:schemeClr val="dk2"/>
                </a:solidFill>
                <a:latin typeface="Open Sans"/>
                <a:ea typeface="Open Sans"/>
                <a:cs typeface="Open Sans"/>
                <a:sym typeface="Open Sans"/>
              </a:rPr>
              <a:t>Levophed: 0.13 </a:t>
            </a:r>
            <a:r>
              <a:rPr lang="en" sz="1300">
                <a:solidFill>
                  <a:srgbClr val="9E9E9E"/>
                </a:solidFill>
                <a:latin typeface="Open Sans"/>
                <a:ea typeface="Open Sans"/>
                <a:cs typeface="Open Sans"/>
                <a:sym typeface="Open Sans"/>
              </a:rPr>
              <a:t>(mcg/kg/min)</a:t>
            </a:r>
            <a:endParaRPr sz="1300">
              <a:solidFill>
                <a:srgbClr val="9E9E9E"/>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300">
                <a:solidFill>
                  <a:schemeClr val="dk2"/>
                </a:solidFill>
                <a:latin typeface="Open Sans"/>
                <a:ea typeface="Open Sans"/>
                <a:cs typeface="Open Sans"/>
                <a:sym typeface="Open Sans"/>
              </a:rPr>
              <a:t>Milrinone: 0.125 </a:t>
            </a:r>
            <a:r>
              <a:rPr lang="en" sz="1300">
                <a:solidFill>
                  <a:srgbClr val="9E9E9E"/>
                </a:solidFill>
                <a:latin typeface="Open Sans"/>
                <a:ea typeface="Open Sans"/>
                <a:cs typeface="Open Sans"/>
                <a:sym typeface="Open Sans"/>
              </a:rPr>
              <a:t>(mcg/kg/min)</a:t>
            </a:r>
            <a:endParaRPr sz="1300">
              <a:solidFill>
                <a:schemeClr val="dk2"/>
              </a:solidFill>
              <a:latin typeface="Open Sans"/>
              <a:ea typeface="Open Sans"/>
              <a:cs typeface="Open Sans"/>
              <a:sym typeface="Open Sans"/>
            </a:endParaRPr>
          </a:p>
        </p:txBody>
      </p:sp>
      <p:sp>
        <p:nvSpPr>
          <p:cNvPr id="188" name="Google Shape;188;p28"/>
          <p:cNvSpPr/>
          <p:nvPr/>
        </p:nvSpPr>
        <p:spPr>
          <a:xfrm>
            <a:off x="641950" y="1375775"/>
            <a:ext cx="6468300" cy="1251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9" name="Google Shape;189;p28"/>
          <p:cNvSpPr/>
          <p:nvPr/>
        </p:nvSpPr>
        <p:spPr>
          <a:xfrm>
            <a:off x="641950" y="1320150"/>
            <a:ext cx="7288200" cy="3791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0" name="Google Shape;190;p28"/>
          <p:cNvSpPr/>
          <p:nvPr/>
        </p:nvSpPr>
        <p:spPr>
          <a:xfrm>
            <a:off x="5254050" y="3475900"/>
            <a:ext cx="3164100" cy="1411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04247"/>
                </a:solidFill>
                <a:latin typeface="Open Sans"/>
                <a:ea typeface="Open Sans"/>
                <a:cs typeface="Open Sans"/>
                <a:sym typeface="Open Sans"/>
              </a:rPr>
              <a:t>Emergent cath</a:t>
            </a:r>
            <a:endParaRPr>
              <a:solidFill>
                <a:srgbClr val="9FA6B2"/>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Confirms shock is cardiogenic (cardiac index </a:t>
            </a:r>
            <a:r>
              <a:rPr lang="en" sz="1300" b="1">
                <a:solidFill>
                  <a:srgbClr val="DF382C"/>
                </a:solidFill>
                <a:latin typeface="Open Sans"/>
                <a:ea typeface="Open Sans"/>
                <a:cs typeface="Open Sans"/>
                <a:sym typeface="Open Sans"/>
              </a:rPr>
              <a:t>1.42</a:t>
            </a:r>
            <a:r>
              <a:rPr lang="en" sz="1300">
                <a:solidFill>
                  <a:schemeClr val="dk2"/>
                </a:solidFill>
                <a:latin typeface="Open Sans"/>
                <a:ea typeface="Open Sans"/>
                <a:cs typeface="Open Sans"/>
                <a:sym typeface="Open Sans"/>
              </a:rPr>
              <a:t>)</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99% stenosis of RCA</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Placed stents x2</a:t>
            </a:r>
            <a:endParaRPr sz="1300">
              <a:solidFill>
                <a:schemeClr val="dk2"/>
              </a:solidFill>
              <a:latin typeface="Open Sans"/>
              <a:ea typeface="Open Sans"/>
              <a:cs typeface="Open Sans"/>
              <a:sym typeface="Open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0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Social history, exposures, &amp; risk factors</a:t>
            </a:r>
            <a:endParaRPr/>
          </a:p>
        </p:txBody>
      </p:sp>
      <p:graphicFrame>
        <p:nvGraphicFramePr>
          <p:cNvPr id="1582" name="Google Shape;1582;p100"/>
          <p:cNvGraphicFramePr/>
          <p:nvPr/>
        </p:nvGraphicFramePr>
        <p:xfrm>
          <a:off x="583233" y="1566091"/>
          <a:ext cx="3000000" cy="3000000"/>
        </p:xfrm>
        <a:graphic>
          <a:graphicData uri="http://schemas.openxmlformats.org/drawingml/2006/table">
            <a:tbl>
              <a:tblPr>
                <a:noFill/>
                <a:tableStyleId>{0A2BB99A-A32A-438E-AFFC-ECC11DD71517}</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Lives on Ohio/WV border with wife of 35+ years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recent travel, never out of the country</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72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Occupational </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longer working</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Doesn’t spend much time outdoors anymore (</a:t>
                      </a:r>
                      <a:r>
                        <a:rPr lang="en" sz="1300" b="1">
                          <a:solidFill>
                            <a:srgbClr val="ED4840"/>
                          </a:solidFill>
                          <a:latin typeface="Open Sans"/>
                          <a:ea typeface="Open Sans"/>
                          <a:cs typeface="Open Sans"/>
                          <a:sym typeface="Open Sans"/>
                        </a:rPr>
                        <a:t>used to hunt</a:t>
                      </a:r>
                      <a:r>
                        <a:rPr lang="en" sz="1300">
                          <a:solidFill>
                            <a:schemeClr val="dk2"/>
                          </a:solidFill>
                          <a:latin typeface="Open Sans"/>
                          <a:ea typeface="Open Sans"/>
                          <a:cs typeface="Open Sans"/>
                          <a:sym typeface="Open Sans"/>
                        </a:rPr>
                        <a:t>, but not as much in recent years; none this season)</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109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Animals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Denies farm animal exposures, bird/reptile exposures, or other animal exposure (aside from their pet dog)</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0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Social history, exposures, &amp; risk factors</a:t>
            </a:r>
            <a:endParaRPr/>
          </a:p>
        </p:txBody>
      </p:sp>
      <p:graphicFrame>
        <p:nvGraphicFramePr>
          <p:cNvPr id="1588" name="Google Shape;1588;p101"/>
          <p:cNvGraphicFramePr/>
          <p:nvPr/>
        </p:nvGraphicFramePr>
        <p:xfrm>
          <a:off x="583233" y="1566091"/>
          <a:ext cx="3000000" cy="3000000"/>
        </p:xfrm>
        <a:graphic>
          <a:graphicData uri="http://schemas.openxmlformats.org/drawingml/2006/table">
            <a:tbl>
              <a:tblPr>
                <a:noFill/>
                <a:tableStyleId>{0A2BB99A-A32A-438E-AFFC-ECC11DD71517}</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Lives on Ohio/WV border with wife of 35+ years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recent travel, never out of the country</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72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Occupational </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longer working</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Doesn’t spend much time outdoors anymore (</a:t>
                      </a:r>
                      <a:r>
                        <a:rPr lang="en" sz="1300" b="1">
                          <a:solidFill>
                            <a:srgbClr val="ED4840"/>
                          </a:solidFill>
                          <a:latin typeface="Open Sans"/>
                          <a:ea typeface="Open Sans"/>
                          <a:cs typeface="Open Sans"/>
                          <a:sym typeface="Open Sans"/>
                        </a:rPr>
                        <a:t>used to hunt</a:t>
                      </a:r>
                      <a:r>
                        <a:rPr lang="en" sz="1300">
                          <a:solidFill>
                            <a:schemeClr val="dk2"/>
                          </a:solidFill>
                          <a:latin typeface="Open Sans"/>
                          <a:ea typeface="Open Sans"/>
                          <a:cs typeface="Open Sans"/>
                          <a:sym typeface="Open Sans"/>
                        </a:rPr>
                        <a:t>, but not as much in recent years; none this season)</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109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Animals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Denies farm animal exposures, bird/reptile exposures, or other animal exposure (aside from their pet dog)</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109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Medications</a:t>
                      </a:r>
                      <a:endParaRPr sz="1200" b="1">
                        <a:solidFill>
                          <a:srgbClr val="404247"/>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Has been on Lamictal (seizures) and aspirin (CAD) for &gt;8 years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Started on </a:t>
                      </a:r>
                      <a:r>
                        <a:rPr lang="en" sz="1300" b="1">
                          <a:solidFill>
                            <a:schemeClr val="dk2"/>
                          </a:solidFill>
                          <a:latin typeface="Open Sans"/>
                          <a:ea typeface="Open Sans"/>
                          <a:cs typeface="Open Sans"/>
                          <a:sym typeface="Open Sans"/>
                        </a:rPr>
                        <a:t>Brilinta</a:t>
                      </a:r>
                      <a:r>
                        <a:rPr lang="en" sz="1300">
                          <a:solidFill>
                            <a:schemeClr val="dk2"/>
                          </a:solidFill>
                          <a:latin typeface="Open Sans"/>
                          <a:ea typeface="Open Sans"/>
                          <a:cs typeface="Open Sans"/>
                          <a:sym typeface="Open Sans"/>
                        </a:rPr>
                        <a:t> on admission (~day 1) after had PCI</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Started on </a:t>
                      </a:r>
                      <a:r>
                        <a:rPr lang="en" sz="1300" b="1">
                          <a:solidFill>
                            <a:schemeClr val="dk2"/>
                          </a:solidFill>
                          <a:latin typeface="Open Sans"/>
                          <a:ea typeface="Open Sans"/>
                          <a:cs typeface="Open Sans"/>
                          <a:sym typeface="Open Sans"/>
                        </a:rPr>
                        <a:t>amio </a:t>
                      </a:r>
                      <a:r>
                        <a:rPr lang="en" sz="1300">
                          <a:solidFill>
                            <a:schemeClr val="dk2"/>
                          </a:solidFill>
                          <a:latin typeface="Open Sans"/>
                          <a:ea typeface="Open Sans"/>
                          <a:cs typeface="Open Sans"/>
                          <a:sym typeface="Open Sans"/>
                        </a:rPr>
                        <a:t>(post-SAVR) for A-fib</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u="sng">
                          <a:solidFill>
                            <a:schemeClr val="dk2"/>
                          </a:solidFill>
                          <a:latin typeface="Open Sans"/>
                          <a:ea typeface="Open Sans"/>
                          <a:cs typeface="Open Sans"/>
                          <a:sym typeface="Open Sans"/>
                        </a:rPr>
                        <a:t>Allergy</a:t>
                      </a:r>
                      <a:r>
                        <a:rPr lang="en" sz="1300">
                          <a:solidFill>
                            <a:schemeClr val="dk2"/>
                          </a:solidFill>
                          <a:latin typeface="Open Sans"/>
                          <a:ea typeface="Open Sans"/>
                          <a:cs typeface="Open Sans"/>
                          <a:sym typeface="Open Sans"/>
                        </a:rPr>
                        <a:t>: Bactrim causes rash, no issues with other antibiotics in the past</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92">
          <a:extLst>
            <a:ext uri="{FF2B5EF4-FFF2-40B4-BE49-F238E27FC236}">
              <a16:creationId xmlns:a16="http://schemas.microsoft.com/office/drawing/2014/main" id="{DDCF034B-7CCE-EC2D-EF67-D627290D0CD6}"/>
            </a:ext>
          </a:extLst>
        </p:cNvPr>
        <p:cNvGrpSpPr/>
        <p:nvPr/>
      </p:nvGrpSpPr>
      <p:grpSpPr>
        <a:xfrm>
          <a:off x="0" y="0"/>
          <a:ext cx="0" cy="0"/>
          <a:chOff x="0" y="0"/>
          <a:chExt cx="0" cy="0"/>
        </a:xfrm>
      </p:grpSpPr>
      <p:sp>
        <p:nvSpPr>
          <p:cNvPr id="1593" name="Google Shape;1593;p102">
            <a:extLst>
              <a:ext uri="{FF2B5EF4-FFF2-40B4-BE49-F238E27FC236}">
                <a16:creationId xmlns:a16="http://schemas.microsoft.com/office/drawing/2014/main" id="{68D3BDB6-0297-8789-191E-41D151292C02}"/>
              </a:ext>
            </a:extLst>
          </p:cNvPr>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[Q4] What is causing the rash?</a:t>
            </a:r>
            <a:endParaRPr/>
          </a:p>
        </p:txBody>
      </p:sp>
      <p:sp>
        <p:nvSpPr>
          <p:cNvPr id="1594" name="Google Shape;1594;p102">
            <a:extLst>
              <a:ext uri="{FF2B5EF4-FFF2-40B4-BE49-F238E27FC236}">
                <a16:creationId xmlns:a16="http://schemas.microsoft.com/office/drawing/2014/main" id="{51178F52-8154-BCC7-C3A5-42503D799265}"/>
              </a:ext>
            </a:extLst>
          </p:cNvPr>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595" name="Google Shape;1595;p102">
            <a:extLst>
              <a:ext uri="{FF2B5EF4-FFF2-40B4-BE49-F238E27FC236}">
                <a16:creationId xmlns:a16="http://schemas.microsoft.com/office/drawing/2014/main" id="{775BA466-43C2-7939-EAD4-AD385D05C810}"/>
              </a:ext>
            </a:extLst>
          </p:cNvPr>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1284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99">
          <a:extLst>
            <a:ext uri="{FF2B5EF4-FFF2-40B4-BE49-F238E27FC236}">
              <a16:creationId xmlns:a16="http://schemas.microsoft.com/office/drawing/2014/main" id="{082F9C9E-532D-B4EE-1CC2-B48052FF164C}"/>
            </a:ext>
          </a:extLst>
        </p:cNvPr>
        <p:cNvGrpSpPr/>
        <p:nvPr/>
      </p:nvGrpSpPr>
      <p:grpSpPr>
        <a:xfrm>
          <a:off x="0" y="0"/>
          <a:ext cx="0" cy="0"/>
          <a:chOff x="0" y="0"/>
          <a:chExt cx="0" cy="0"/>
        </a:xfrm>
      </p:grpSpPr>
      <p:sp>
        <p:nvSpPr>
          <p:cNvPr id="1600" name="Google Shape;1600;p103">
            <a:extLst>
              <a:ext uri="{FF2B5EF4-FFF2-40B4-BE49-F238E27FC236}">
                <a16:creationId xmlns:a16="http://schemas.microsoft.com/office/drawing/2014/main" id="{0A82F820-7E85-CF2F-1A48-D7706B788B9E}"/>
              </a:ext>
            </a:extLst>
          </p:cNvPr>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[Q5] Eosinophilia: </a:t>
            </a:r>
            <a:endParaRPr/>
          </a:p>
          <a:p>
            <a:pPr marL="0" lvl="0" indent="0" algn="l" rtl="0">
              <a:spcBef>
                <a:spcPts val="0"/>
              </a:spcBef>
              <a:spcAft>
                <a:spcPts val="0"/>
              </a:spcAft>
              <a:buNone/>
            </a:pPr>
            <a:r>
              <a:rPr lang="en"/>
              <a:t>How high is too high?</a:t>
            </a:r>
            <a:endParaRPr/>
          </a:p>
        </p:txBody>
      </p:sp>
      <p:sp>
        <p:nvSpPr>
          <p:cNvPr id="1601" name="Google Shape;1601;p103">
            <a:extLst>
              <a:ext uri="{FF2B5EF4-FFF2-40B4-BE49-F238E27FC236}">
                <a16:creationId xmlns:a16="http://schemas.microsoft.com/office/drawing/2014/main" id="{747F49EF-2100-02CF-84F9-20B08CD07798}"/>
              </a:ext>
            </a:extLst>
          </p:cNvPr>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Assuming no symptoms</a:t>
            </a:r>
            <a:endParaRPr/>
          </a:p>
        </p:txBody>
      </p:sp>
      <p:sp>
        <p:nvSpPr>
          <p:cNvPr id="1602" name="Google Shape;1602;p103">
            <a:extLst>
              <a:ext uri="{FF2B5EF4-FFF2-40B4-BE49-F238E27FC236}">
                <a16:creationId xmlns:a16="http://schemas.microsoft.com/office/drawing/2014/main" id="{F2C446A2-D4F1-878A-DD98-4E18C39483EC}"/>
              </a:ext>
            </a:extLst>
          </p:cNvPr>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602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pic>
        <p:nvPicPr>
          <p:cNvPr id="1607" name="Google Shape;1607;p1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sp>
        <p:nvSpPr>
          <p:cNvPr id="1608" name="Google Shape;1608;p10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Eosinophilia is not </a:t>
            </a:r>
            <a:r>
              <a:rPr lang="en" i="1"/>
              <a:t>exactly</a:t>
            </a:r>
            <a:r>
              <a:rPr lang="en"/>
              <a:t> new…</a:t>
            </a:r>
            <a:endParaRPr/>
          </a:p>
        </p:txBody>
      </p:sp>
      <p:cxnSp>
        <p:nvCxnSpPr>
          <p:cNvPr id="1609" name="Google Shape;1609;p104"/>
          <p:cNvCxnSpPr/>
          <p:nvPr/>
        </p:nvCxnSpPr>
        <p:spPr>
          <a:xfrm rot="10800000">
            <a:off x="8017525" y="1204950"/>
            <a:ext cx="0" cy="3162600"/>
          </a:xfrm>
          <a:prstGeom prst="straightConnector1">
            <a:avLst/>
          </a:prstGeom>
          <a:noFill/>
          <a:ln w="9525" cap="flat" cmpd="sng">
            <a:solidFill>
              <a:srgbClr val="DF382C"/>
            </a:solidFill>
            <a:prstDash val="dashDot"/>
            <a:round/>
            <a:headEnd type="none" w="med" len="med"/>
            <a:tailEnd type="none" w="med" len="med"/>
          </a:ln>
        </p:spPr>
      </p:cxnSp>
      <p:sp>
        <p:nvSpPr>
          <p:cNvPr id="1610" name="Google Shape;1610;p104"/>
          <p:cNvSpPr txBox="1"/>
          <p:nvPr/>
        </p:nvSpPr>
        <p:spPr>
          <a:xfrm>
            <a:off x="7261800" y="820050"/>
            <a:ext cx="143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Open Sans"/>
                <a:ea typeface="Open Sans"/>
                <a:cs typeface="Open Sans"/>
                <a:sym typeface="Open Sans"/>
              </a:rPr>
              <a:t>IE admission</a:t>
            </a:r>
            <a:endParaRPr sz="1300" b="1">
              <a:solidFill>
                <a:schemeClr val="dk2"/>
              </a:solidFill>
              <a:latin typeface="Open Sans"/>
              <a:ea typeface="Open Sans"/>
              <a:cs typeface="Open Sans"/>
              <a:sym typeface="Open San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pic>
        <p:nvPicPr>
          <p:cNvPr id="1615" name="Google Shape;1615;p1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sp>
        <p:nvSpPr>
          <p:cNvPr id="1616" name="Google Shape;1616;p105"/>
          <p:cNvSpPr/>
          <p:nvPr/>
        </p:nvSpPr>
        <p:spPr>
          <a:xfrm>
            <a:off x="2225900" y="1612300"/>
            <a:ext cx="1436700" cy="371400"/>
          </a:xfrm>
          <a:prstGeom prst="homePlate">
            <a:avLst>
              <a:gd name="adj" fmla="val 50000"/>
            </a:avLst>
          </a:prstGeom>
          <a:solidFill>
            <a:srgbClr val="FA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Imbruvica</a:t>
            </a:r>
            <a:endParaRPr b="1">
              <a:solidFill>
                <a:srgbClr val="FFFFFF"/>
              </a:solidFill>
              <a:latin typeface="Roboto"/>
              <a:ea typeface="Roboto"/>
              <a:cs typeface="Roboto"/>
              <a:sym typeface="Roboto"/>
            </a:endParaRPr>
          </a:p>
        </p:txBody>
      </p:sp>
      <p:grpSp>
        <p:nvGrpSpPr>
          <p:cNvPr id="1617" name="Google Shape;1617;p105"/>
          <p:cNvGrpSpPr/>
          <p:nvPr/>
        </p:nvGrpSpPr>
        <p:grpSpPr>
          <a:xfrm>
            <a:off x="2147070" y="895701"/>
            <a:ext cx="1365000" cy="409824"/>
            <a:chOff x="3129000" y="3800327"/>
            <a:chExt cx="1365000" cy="409824"/>
          </a:xfrm>
        </p:grpSpPr>
        <p:sp>
          <p:nvSpPr>
            <p:cNvPr id="1618" name="Google Shape;1618;p105"/>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Imbruvica </a:t>
              </a:r>
              <a:endParaRPr sz="1800" b="1">
                <a:solidFill>
                  <a:srgbClr val="000000"/>
                </a:solidFill>
                <a:latin typeface="Fira Sans Extra Condensed"/>
                <a:ea typeface="Fira Sans Extra Condensed"/>
                <a:cs typeface="Fira Sans Extra Condensed"/>
                <a:sym typeface="Fira Sans Extra Condensed"/>
              </a:endParaRPr>
            </a:p>
          </p:txBody>
        </p:sp>
        <p:sp>
          <p:nvSpPr>
            <p:cNvPr id="1619" name="Google Shape;1619;p105"/>
            <p:cNvSpPr txBox="1"/>
            <p:nvPr/>
          </p:nvSpPr>
          <p:spPr>
            <a:xfrm>
              <a:off x="3129000" y="3980050"/>
              <a:ext cx="9000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(ibrutinib)</a:t>
              </a:r>
              <a:endParaRPr sz="1200">
                <a:solidFill>
                  <a:srgbClr val="000000"/>
                </a:solidFill>
                <a:latin typeface="Roboto"/>
                <a:ea typeface="Roboto"/>
                <a:cs typeface="Roboto"/>
                <a:sym typeface="Roboto"/>
              </a:endParaRPr>
            </a:p>
          </p:txBody>
        </p:sp>
      </p:grpSp>
      <p:cxnSp>
        <p:nvCxnSpPr>
          <p:cNvPr id="1620" name="Google Shape;1620;p105"/>
          <p:cNvCxnSpPr/>
          <p:nvPr/>
        </p:nvCxnSpPr>
        <p:spPr>
          <a:xfrm rot="10800000">
            <a:off x="8017525" y="1204950"/>
            <a:ext cx="0" cy="3162600"/>
          </a:xfrm>
          <a:prstGeom prst="straightConnector1">
            <a:avLst/>
          </a:prstGeom>
          <a:noFill/>
          <a:ln w="9525" cap="flat" cmpd="sng">
            <a:solidFill>
              <a:srgbClr val="DF382C"/>
            </a:solidFill>
            <a:prstDash val="dashDot"/>
            <a:round/>
            <a:headEnd type="none" w="med" len="med"/>
            <a:tailEnd type="none" w="med" len="med"/>
          </a:ln>
        </p:spPr>
      </p:cxnSp>
      <p:sp>
        <p:nvSpPr>
          <p:cNvPr id="1621" name="Google Shape;1621;p105"/>
          <p:cNvSpPr txBox="1"/>
          <p:nvPr/>
        </p:nvSpPr>
        <p:spPr>
          <a:xfrm>
            <a:off x="7261800" y="820050"/>
            <a:ext cx="14328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Open Sans"/>
                <a:ea typeface="Open Sans"/>
                <a:cs typeface="Open Sans"/>
                <a:sym typeface="Open Sans"/>
              </a:rPr>
              <a:t>IE admission</a:t>
            </a:r>
            <a:endParaRPr sz="1300" b="1">
              <a:solidFill>
                <a:schemeClr val="dk2"/>
              </a:solidFill>
              <a:latin typeface="Open Sans"/>
              <a:ea typeface="Open Sans"/>
              <a:cs typeface="Open Sans"/>
              <a:sym typeface="Open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1626" name="Google Shape;1626;p1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sp>
        <p:nvSpPr>
          <p:cNvPr id="1627" name="Google Shape;1627;p106"/>
          <p:cNvSpPr/>
          <p:nvPr/>
        </p:nvSpPr>
        <p:spPr>
          <a:xfrm>
            <a:off x="2225900" y="2046175"/>
            <a:ext cx="1707300" cy="371400"/>
          </a:xfrm>
          <a:prstGeom prst="homePlate">
            <a:avLst>
              <a:gd name="adj" fmla="val 50000"/>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Rash</a:t>
            </a:r>
            <a:endParaRPr sz="1200" b="1">
              <a:solidFill>
                <a:srgbClr val="FFFFFF"/>
              </a:solidFill>
              <a:latin typeface="Roboto"/>
              <a:ea typeface="Roboto"/>
              <a:cs typeface="Roboto"/>
              <a:sym typeface="Roboto"/>
            </a:endParaRPr>
          </a:p>
        </p:txBody>
      </p:sp>
      <p:sp>
        <p:nvSpPr>
          <p:cNvPr id="1628" name="Google Shape;1628;p106"/>
          <p:cNvSpPr/>
          <p:nvPr/>
        </p:nvSpPr>
        <p:spPr>
          <a:xfrm>
            <a:off x="2225900" y="1612300"/>
            <a:ext cx="1436700" cy="371400"/>
          </a:xfrm>
          <a:prstGeom prst="homePlate">
            <a:avLst>
              <a:gd name="adj" fmla="val 50000"/>
            </a:avLst>
          </a:prstGeom>
          <a:solidFill>
            <a:srgbClr val="FA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Imbruvica</a:t>
            </a:r>
            <a:endParaRPr b="1">
              <a:solidFill>
                <a:srgbClr val="FFFFFF"/>
              </a:solidFill>
              <a:latin typeface="Roboto"/>
              <a:ea typeface="Roboto"/>
              <a:cs typeface="Roboto"/>
              <a:sym typeface="Roboto"/>
            </a:endParaRPr>
          </a:p>
        </p:txBody>
      </p:sp>
      <p:sp>
        <p:nvSpPr>
          <p:cNvPr id="1629" name="Google Shape;1629;p106"/>
          <p:cNvSpPr/>
          <p:nvPr/>
        </p:nvSpPr>
        <p:spPr>
          <a:xfrm>
            <a:off x="5521838" y="1702750"/>
            <a:ext cx="190500" cy="190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0" name="Google Shape;1630;p106"/>
          <p:cNvGrpSpPr/>
          <p:nvPr/>
        </p:nvGrpSpPr>
        <p:grpSpPr>
          <a:xfrm>
            <a:off x="2147070" y="895701"/>
            <a:ext cx="1365000" cy="409824"/>
            <a:chOff x="3129000" y="3800327"/>
            <a:chExt cx="1365000" cy="409824"/>
          </a:xfrm>
        </p:grpSpPr>
        <p:sp>
          <p:nvSpPr>
            <p:cNvPr id="1631" name="Google Shape;1631;p106"/>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Imbruvica </a:t>
              </a:r>
              <a:endParaRPr sz="1800" b="1">
                <a:solidFill>
                  <a:srgbClr val="000000"/>
                </a:solidFill>
                <a:latin typeface="Fira Sans Extra Condensed"/>
                <a:ea typeface="Fira Sans Extra Condensed"/>
                <a:cs typeface="Fira Sans Extra Condensed"/>
                <a:sym typeface="Fira Sans Extra Condensed"/>
              </a:endParaRPr>
            </a:p>
          </p:txBody>
        </p:sp>
        <p:sp>
          <p:nvSpPr>
            <p:cNvPr id="1632" name="Google Shape;1632;p106"/>
            <p:cNvSpPr txBox="1"/>
            <p:nvPr/>
          </p:nvSpPr>
          <p:spPr>
            <a:xfrm>
              <a:off x="3129000" y="3980050"/>
              <a:ext cx="9000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(ibrutinib)</a:t>
              </a:r>
              <a:endParaRPr sz="1200">
                <a:solidFill>
                  <a:srgbClr val="000000"/>
                </a:solidFill>
                <a:latin typeface="Roboto"/>
                <a:ea typeface="Roboto"/>
                <a:cs typeface="Roboto"/>
                <a:sym typeface="Roboto"/>
              </a:endParaRPr>
            </a:p>
          </p:txBody>
        </p:sp>
      </p:grpSp>
      <p:pic>
        <p:nvPicPr>
          <p:cNvPr id="1633" name="Google Shape;1633;p10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42824" y="325225"/>
            <a:ext cx="3561675" cy="1927400"/>
          </a:xfrm>
          <a:prstGeom prst="rect">
            <a:avLst/>
          </a:prstGeom>
          <a:noFill/>
          <a:ln>
            <a:noFill/>
          </a:ln>
        </p:spPr>
      </p:pic>
      <p:pic>
        <p:nvPicPr>
          <p:cNvPr id="1634" name="Google Shape;1634;p106"/>
          <p:cNvPicPr preferRelativeResize="0"/>
          <p:nvPr/>
        </p:nvPicPr>
        <p:blipFill>
          <a:blip r:embed="rId5">
            <a:alphaModFix/>
          </a:blip>
          <a:stretch>
            <a:fillRect/>
          </a:stretch>
        </p:blipFill>
        <p:spPr>
          <a:xfrm>
            <a:off x="6679146" y="2352771"/>
            <a:ext cx="2063950" cy="2675025"/>
          </a:xfrm>
          <a:prstGeom prst="rect">
            <a:avLst/>
          </a:prstGeom>
          <a:noFill/>
          <a:ln>
            <a:noFill/>
          </a:ln>
        </p:spPr>
      </p:pic>
      <p:sp>
        <p:nvSpPr>
          <p:cNvPr id="1635" name="Google Shape;1635;p106"/>
          <p:cNvSpPr txBox="1"/>
          <p:nvPr/>
        </p:nvSpPr>
        <p:spPr>
          <a:xfrm>
            <a:off x="6679125" y="4642900"/>
            <a:ext cx="2064000" cy="384900"/>
          </a:xfrm>
          <a:prstGeom prst="rect">
            <a:avLst/>
          </a:prstGeom>
          <a:solidFill>
            <a:srgbClr val="FFFFFF">
              <a:alpha val="5000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Open Sans"/>
                <a:ea typeface="Open Sans"/>
                <a:cs typeface="Open Sans"/>
                <a:sym typeface="Open Sans"/>
              </a:rPr>
              <a:t>Leg</a:t>
            </a:r>
            <a:endParaRPr sz="1300" b="1">
              <a:solidFill>
                <a:schemeClr val="dk2"/>
              </a:solidFill>
              <a:latin typeface="Open Sans"/>
              <a:ea typeface="Open Sans"/>
              <a:cs typeface="Open Sans"/>
              <a:sym typeface="Open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pic>
        <p:nvPicPr>
          <p:cNvPr id="1640" name="Google Shape;1640;p10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sp>
        <p:nvSpPr>
          <p:cNvPr id="1641" name="Google Shape;1641;p107"/>
          <p:cNvSpPr/>
          <p:nvPr/>
        </p:nvSpPr>
        <p:spPr>
          <a:xfrm>
            <a:off x="2225900" y="2046175"/>
            <a:ext cx="1707300" cy="371400"/>
          </a:xfrm>
          <a:prstGeom prst="homePlate">
            <a:avLst>
              <a:gd name="adj" fmla="val 50000"/>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Rash</a:t>
            </a:r>
            <a:endParaRPr sz="1200" b="1">
              <a:solidFill>
                <a:srgbClr val="FFFFFF"/>
              </a:solidFill>
              <a:latin typeface="Roboto"/>
              <a:ea typeface="Roboto"/>
              <a:cs typeface="Roboto"/>
              <a:sym typeface="Roboto"/>
            </a:endParaRPr>
          </a:p>
        </p:txBody>
      </p:sp>
      <p:sp>
        <p:nvSpPr>
          <p:cNvPr id="1642" name="Google Shape;1642;p107"/>
          <p:cNvSpPr/>
          <p:nvPr/>
        </p:nvSpPr>
        <p:spPr>
          <a:xfrm>
            <a:off x="2225900" y="1612300"/>
            <a:ext cx="1436700" cy="371400"/>
          </a:xfrm>
          <a:prstGeom prst="homePlate">
            <a:avLst>
              <a:gd name="adj" fmla="val 50000"/>
            </a:avLst>
          </a:prstGeom>
          <a:solidFill>
            <a:srgbClr val="FA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Imbruvica</a:t>
            </a:r>
            <a:endParaRPr b="1">
              <a:solidFill>
                <a:srgbClr val="FFFFFF"/>
              </a:solidFill>
              <a:latin typeface="Roboto"/>
              <a:ea typeface="Roboto"/>
              <a:cs typeface="Roboto"/>
              <a:sym typeface="Roboto"/>
            </a:endParaRPr>
          </a:p>
        </p:txBody>
      </p:sp>
      <p:sp>
        <p:nvSpPr>
          <p:cNvPr id="1643" name="Google Shape;1643;p107"/>
          <p:cNvSpPr/>
          <p:nvPr/>
        </p:nvSpPr>
        <p:spPr>
          <a:xfrm>
            <a:off x="5521838" y="1702750"/>
            <a:ext cx="190500" cy="190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107"/>
          <p:cNvGrpSpPr/>
          <p:nvPr/>
        </p:nvGrpSpPr>
        <p:grpSpPr>
          <a:xfrm>
            <a:off x="2147070" y="895701"/>
            <a:ext cx="1365000" cy="409824"/>
            <a:chOff x="3129000" y="3800327"/>
            <a:chExt cx="1365000" cy="409824"/>
          </a:xfrm>
        </p:grpSpPr>
        <p:sp>
          <p:nvSpPr>
            <p:cNvPr id="1645" name="Google Shape;1645;p107"/>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Imbruvica </a:t>
              </a:r>
              <a:endParaRPr sz="1800" b="1">
                <a:solidFill>
                  <a:srgbClr val="000000"/>
                </a:solidFill>
                <a:latin typeface="Fira Sans Extra Condensed"/>
                <a:ea typeface="Fira Sans Extra Condensed"/>
                <a:cs typeface="Fira Sans Extra Condensed"/>
                <a:sym typeface="Fira Sans Extra Condensed"/>
              </a:endParaRPr>
            </a:p>
          </p:txBody>
        </p:sp>
        <p:sp>
          <p:nvSpPr>
            <p:cNvPr id="1646" name="Google Shape;1646;p107"/>
            <p:cNvSpPr txBox="1"/>
            <p:nvPr/>
          </p:nvSpPr>
          <p:spPr>
            <a:xfrm>
              <a:off x="3129000" y="3980050"/>
              <a:ext cx="9000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(ibrutinib)</a:t>
              </a:r>
              <a:endParaRPr sz="1200">
                <a:solidFill>
                  <a:srgbClr val="000000"/>
                </a:solidFill>
                <a:latin typeface="Roboto"/>
                <a:ea typeface="Roboto"/>
                <a:cs typeface="Roboto"/>
                <a:sym typeface="Roboto"/>
              </a:endParaRPr>
            </a:p>
          </p:txBody>
        </p:sp>
      </p:grpSp>
      <p:pic>
        <p:nvPicPr>
          <p:cNvPr id="1647" name="Google Shape;1647;p10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42824" y="325225"/>
            <a:ext cx="3561675" cy="1927400"/>
          </a:xfrm>
          <a:prstGeom prst="rect">
            <a:avLst/>
          </a:prstGeom>
          <a:noFill/>
          <a:ln>
            <a:noFill/>
          </a:ln>
        </p:spPr>
      </p:pic>
      <p:pic>
        <p:nvPicPr>
          <p:cNvPr id="1648" name="Google Shape;1648;p107"/>
          <p:cNvPicPr preferRelativeResize="0"/>
          <p:nvPr/>
        </p:nvPicPr>
        <p:blipFill>
          <a:blip r:embed="rId5">
            <a:alphaModFix/>
          </a:blip>
          <a:stretch>
            <a:fillRect/>
          </a:stretch>
        </p:blipFill>
        <p:spPr>
          <a:xfrm>
            <a:off x="6679146" y="2352771"/>
            <a:ext cx="2063950" cy="2675025"/>
          </a:xfrm>
          <a:prstGeom prst="rect">
            <a:avLst/>
          </a:prstGeom>
          <a:noFill/>
          <a:ln>
            <a:noFill/>
          </a:ln>
        </p:spPr>
      </p:pic>
      <p:sp>
        <p:nvSpPr>
          <p:cNvPr id="1649" name="Google Shape;1649;p107"/>
          <p:cNvSpPr txBox="1"/>
          <p:nvPr/>
        </p:nvSpPr>
        <p:spPr>
          <a:xfrm>
            <a:off x="6679125" y="4642900"/>
            <a:ext cx="2064000" cy="384900"/>
          </a:xfrm>
          <a:prstGeom prst="rect">
            <a:avLst/>
          </a:prstGeom>
          <a:solidFill>
            <a:srgbClr val="FFFFFF">
              <a:alpha val="5000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Open Sans"/>
                <a:ea typeface="Open Sans"/>
                <a:cs typeface="Open Sans"/>
                <a:sym typeface="Open Sans"/>
              </a:rPr>
              <a:t>Leg</a:t>
            </a:r>
            <a:endParaRPr sz="1300" b="1">
              <a:solidFill>
                <a:schemeClr val="dk2"/>
              </a:solidFill>
              <a:latin typeface="Open Sans"/>
              <a:ea typeface="Open Sans"/>
              <a:cs typeface="Open Sans"/>
              <a:sym typeface="Open Sans"/>
            </a:endParaRPr>
          </a:p>
        </p:txBody>
      </p:sp>
      <p:sp>
        <p:nvSpPr>
          <p:cNvPr id="1650" name="Google Shape;1650;p107"/>
          <p:cNvSpPr/>
          <p:nvPr/>
        </p:nvSpPr>
        <p:spPr>
          <a:xfrm>
            <a:off x="2994800" y="2541500"/>
            <a:ext cx="169500" cy="169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51" name="Google Shape;1651;p107"/>
          <p:cNvSpPr/>
          <p:nvPr/>
        </p:nvSpPr>
        <p:spPr>
          <a:xfrm>
            <a:off x="2939875" y="2779650"/>
            <a:ext cx="870000" cy="228900"/>
          </a:xfrm>
          <a:prstGeom prst="roundRect">
            <a:avLst>
              <a:gd name="adj" fmla="val 44015"/>
            </a:avLst>
          </a:prstGeom>
          <a:gradFill>
            <a:gsLst>
              <a:gs pos="0">
                <a:srgbClr val="FFFFFF">
                  <a:alpha val="24705"/>
                </a:srgbClr>
              </a:gs>
              <a:gs pos="14000">
                <a:srgbClr val="8D8D8D"/>
              </a:gs>
              <a:gs pos="50000">
                <a:schemeClr val="dk2"/>
              </a:gs>
              <a:gs pos="86000">
                <a:srgbClr val="8D8D8D"/>
              </a:gs>
              <a:gs pos="100000">
                <a:srgbClr val="FFFFFF">
                  <a:alpha val="24705"/>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Doxy</a:t>
            </a:r>
            <a:endParaRPr>
              <a:solidFill>
                <a:schemeClr val="lt1"/>
              </a:solidFill>
              <a:latin typeface="Open Sans"/>
              <a:ea typeface="Open Sans"/>
              <a:cs typeface="Open Sans"/>
              <a:sym typeface="Open Sans"/>
            </a:endParaRPr>
          </a:p>
        </p:txBody>
      </p:sp>
      <p:sp>
        <p:nvSpPr>
          <p:cNvPr id="1652" name="Google Shape;1652;p107"/>
          <p:cNvSpPr txBox="1"/>
          <p:nvPr/>
        </p:nvSpPr>
        <p:spPr>
          <a:xfrm>
            <a:off x="3377450" y="2433800"/>
            <a:ext cx="976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Roboto"/>
                <a:ea typeface="Roboto"/>
                <a:cs typeface="Roboto"/>
                <a:sym typeface="Roboto"/>
              </a:rPr>
              <a:t>Bactrim</a:t>
            </a:r>
            <a:endParaRPr sz="1300" b="1">
              <a:solidFill>
                <a:schemeClr val="dk2"/>
              </a:solidFill>
              <a:latin typeface="Roboto"/>
              <a:ea typeface="Roboto"/>
              <a:cs typeface="Roboto"/>
              <a:sym typeface="Roboto"/>
            </a:endParaRPr>
          </a:p>
        </p:txBody>
      </p:sp>
      <p:cxnSp>
        <p:nvCxnSpPr>
          <p:cNvPr id="1653" name="Google Shape;1653;p107"/>
          <p:cNvCxnSpPr>
            <a:stCxn id="1650" idx="6"/>
            <a:endCxn id="1652" idx="1"/>
          </p:cNvCxnSpPr>
          <p:nvPr/>
        </p:nvCxnSpPr>
        <p:spPr>
          <a:xfrm>
            <a:off x="3164300" y="2626250"/>
            <a:ext cx="213300" cy="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pic>
        <p:nvPicPr>
          <p:cNvPr id="1658" name="Google Shape;1658;p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sp>
        <p:nvSpPr>
          <p:cNvPr id="1659" name="Google Shape;1659;p108"/>
          <p:cNvSpPr/>
          <p:nvPr/>
        </p:nvSpPr>
        <p:spPr>
          <a:xfrm>
            <a:off x="2225900" y="1612300"/>
            <a:ext cx="1436700" cy="371400"/>
          </a:xfrm>
          <a:prstGeom prst="homePlate">
            <a:avLst>
              <a:gd name="adj" fmla="val 50000"/>
            </a:avLst>
          </a:prstGeom>
          <a:solidFill>
            <a:srgbClr val="FA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Imbruvica</a:t>
            </a:r>
            <a:endParaRPr b="1">
              <a:solidFill>
                <a:srgbClr val="FFFFFF"/>
              </a:solidFill>
              <a:latin typeface="Roboto"/>
              <a:ea typeface="Roboto"/>
              <a:cs typeface="Roboto"/>
              <a:sym typeface="Roboto"/>
            </a:endParaRPr>
          </a:p>
        </p:txBody>
      </p:sp>
      <p:grpSp>
        <p:nvGrpSpPr>
          <p:cNvPr id="1660" name="Google Shape;1660;p108"/>
          <p:cNvGrpSpPr/>
          <p:nvPr/>
        </p:nvGrpSpPr>
        <p:grpSpPr>
          <a:xfrm>
            <a:off x="2147070" y="895701"/>
            <a:ext cx="1365000" cy="409824"/>
            <a:chOff x="3129000" y="3800327"/>
            <a:chExt cx="1365000" cy="409824"/>
          </a:xfrm>
        </p:grpSpPr>
        <p:sp>
          <p:nvSpPr>
            <p:cNvPr id="1661" name="Google Shape;1661;p108"/>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Imbruvica </a:t>
              </a:r>
              <a:endParaRPr sz="1800" b="1">
                <a:solidFill>
                  <a:srgbClr val="000000"/>
                </a:solidFill>
                <a:latin typeface="Fira Sans Extra Condensed"/>
                <a:ea typeface="Fira Sans Extra Condensed"/>
                <a:cs typeface="Fira Sans Extra Condensed"/>
                <a:sym typeface="Fira Sans Extra Condensed"/>
              </a:endParaRPr>
            </a:p>
          </p:txBody>
        </p:sp>
        <p:sp>
          <p:nvSpPr>
            <p:cNvPr id="1662" name="Google Shape;1662;p108"/>
            <p:cNvSpPr txBox="1"/>
            <p:nvPr/>
          </p:nvSpPr>
          <p:spPr>
            <a:xfrm>
              <a:off x="3129000" y="3980050"/>
              <a:ext cx="9000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(ibrutinib)</a:t>
              </a:r>
              <a:endParaRPr sz="1200">
                <a:solidFill>
                  <a:srgbClr val="000000"/>
                </a:solidFill>
                <a:latin typeface="Roboto"/>
                <a:ea typeface="Roboto"/>
                <a:cs typeface="Roboto"/>
                <a:sym typeface="Roboto"/>
              </a:endParaRPr>
            </a:p>
          </p:txBody>
        </p:sp>
      </p:grpSp>
      <p:grpSp>
        <p:nvGrpSpPr>
          <p:cNvPr id="1663" name="Google Shape;1663;p108"/>
          <p:cNvGrpSpPr/>
          <p:nvPr/>
        </p:nvGrpSpPr>
        <p:grpSpPr>
          <a:xfrm>
            <a:off x="2225900" y="2046100"/>
            <a:ext cx="2726400" cy="371475"/>
            <a:chOff x="457200" y="1504873"/>
            <a:chExt cx="2726400" cy="371475"/>
          </a:xfrm>
        </p:grpSpPr>
        <p:sp>
          <p:nvSpPr>
            <p:cNvPr id="1664" name="Google Shape;1664;p108"/>
            <p:cNvSpPr/>
            <p:nvPr/>
          </p:nvSpPr>
          <p:spPr>
            <a:xfrm>
              <a:off x="457200" y="1504948"/>
              <a:ext cx="1707300" cy="371400"/>
            </a:xfrm>
            <a:prstGeom prst="homePlate">
              <a:avLst>
                <a:gd name="adj" fmla="val 50000"/>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Rash</a:t>
              </a:r>
              <a:endParaRPr sz="1200" b="1">
                <a:solidFill>
                  <a:srgbClr val="FFFFFF"/>
                </a:solidFill>
                <a:latin typeface="Roboto"/>
                <a:ea typeface="Roboto"/>
                <a:cs typeface="Roboto"/>
                <a:sym typeface="Roboto"/>
              </a:endParaRPr>
            </a:p>
          </p:txBody>
        </p:sp>
        <p:sp>
          <p:nvSpPr>
            <p:cNvPr id="1665" name="Google Shape;1665;p108"/>
            <p:cNvSpPr/>
            <p:nvPr/>
          </p:nvSpPr>
          <p:spPr>
            <a:xfrm>
              <a:off x="2164500" y="1504873"/>
              <a:ext cx="1019100" cy="371400"/>
            </a:xfrm>
            <a:prstGeom prst="roundRect">
              <a:avLst>
                <a:gd name="adj" fmla="val 16667"/>
              </a:avLst>
            </a:prstGeom>
            <a:solidFill>
              <a:srgbClr val="ED4840">
                <a:alpha val="1254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Resolved..?</a:t>
              </a:r>
              <a:endParaRPr sz="1200">
                <a:latin typeface="Roboto"/>
                <a:ea typeface="Roboto"/>
                <a:cs typeface="Roboto"/>
                <a:sym typeface="Roboto"/>
              </a:endParaRPr>
            </a:p>
          </p:txBody>
        </p:sp>
      </p:grpSp>
      <p:sp>
        <p:nvSpPr>
          <p:cNvPr id="1666" name="Google Shape;1666;p108"/>
          <p:cNvSpPr/>
          <p:nvPr/>
        </p:nvSpPr>
        <p:spPr>
          <a:xfrm>
            <a:off x="3662600" y="1612300"/>
            <a:ext cx="1289700" cy="371400"/>
          </a:xfrm>
          <a:prstGeom prst="roundRect">
            <a:avLst>
              <a:gd name="adj" fmla="val 50000"/>
            </a:avLst>
          </a:prstGeom>
          <a:solidFill>
            <a:srgbClr val="35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Calquence</a:t>
            </a:r>
            <a:endParaRPr b="1">
              <a:solidFill>
                <a:srgbClr val="FFFFFF"/>
              </a:solidFill>
            </a:endParaRPr>
          </a:p>
        </p:txBody>
      </p:sp>
      <p:grpSp>
        <p:nvGrpSpPr>
          <p:cNvPr id="1667" name="Google Shape;1667;p108"/>
          <p:cNvGrpSpPr/>
          <p:nvPr/>
        </p:nvGrpSpPr>
        <p:grpSpPr>
          <a:xfrm>
            <a:off x="3809800" y="895701"/>
            <a:ext cx="1453800" cy="409824"/>
            <a:chOff x="3129000" y="3800327"/>
            <a:chExt cx="1453800" cy="409824"/>
          </a:xfrm>
        </p:grpSpPr>
        <p:sp>
          <p:nvSpPr>
            <p:cNvPr id="1668" name="Google Shape;1668;p108"/>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Calquence</a:t>
              </a:r>
              <a:endParaRPr sz="1800" b="1">
                <a:solidFill>
                  <a:srgbClr val="000000"/>
                </a:solidFill>
                <a:latin typeface="Fira Sans Extra Condensed"/>
                <a:ea typeface="Fira Sans Extra Condensed"/>
                <a:cs typeface="Fira Sans Extra Condensed"/>
                <a:sym typeface="Fira Sans Extra Condensed"/>
              </a:endParaRPr>
            </a:p>
          </p:txBody>
        </p:sp>
        <p:sp>
          <p:nvSpPr>
            <p:cNvPr id="1669" name="Google Shape;1669;p108"/>
            <p:cNvSpPr txBox="1"/>
            <p:nvPr/>
          </p:nvSpPr>
          <p:spPr>
            <a:xfrm>
              <a:off x="3129000" y="3980050"/>
              <a:ext cx="14538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(acalabrutinib)</a:t>
              </a:r>
              <a:endParaRPr sz="1200">
                <a:solidFill>
                  <a:srgbClr val="000000"/>
                </a:solidFill>
                <a:latin typeface="Roboto"/>
                <a:ea typeface="Roboto"/>
                <a:cs typeface="Roboto"/>
                <a:sym typeface="Roboto"/>
              </a:endParaRPr>
            </a:p>
          </p:txBody>
        </p:sp>
      </p:grpSp>
      <p:sp>
        <p:nvSpPr>
          <p:cNvPr id="1670" name="Google Shape;1670;p108"/>
          <p:cNvSpPr/>
          <p:nvPr/>
        </p:nvSpPr>
        <p:spPr>
          <a:xfrm>
            <a:off x="2994800" y="2541500"/>
            <a:ext cx="169500" cy="169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71" name="Google Shape;1671;p108"/>
          <p:cNvSpPr/>
          <p:nvPr/>
        </p:nvSpPr>
        <p:spPr>
          <a:xfrm>
            <a:off x="2939875" y="2779650"/>
            <a:ext cx="870000" cy="228900"/>
          </a:xfrm>
          <a:prstGeom prst="roundRect">
            <a:avLst>
              <a:gd name="adj" fmla="val 44015"/>
            </a:avLst>
          </a:prstGeom>
          <a:gradFill>
            <a:gsLst>
              <a:gs pos="0">
                <a:srgbClr val="FFFFFF">
                  <a:alpha val="24705"/>
                </a:srgbClr>
              </a:gs>
              <a:gs pos="14000">
                <a:srgbClr val="8D8D8D"/>
              </a:gs>
              <a:gs pos="50000">
                <a:schemeClr val="dk2"/>
              </a:gs>
              <a:gs pos="86000">
                <a:srgbClr val="8D8D8D"/>
              </a:gs>
              <a:gs pos="100000">
                <a:srgbClr val="FFFFFF">
                  <a:alpha val="24705"/>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Doxy</a:t>
            </a:r>
            <a:endParaRPr>
              <a:solidFill>
                <a:schemeClr val="lt1"/>
              </a:solidFill>
              <a:latin typeface="Open Sans"/>
              <a:ea typeface="Open Sans"/>
              <a:cs typeface="Open Sans"/>
              <a:sym typeface="Open Sans"/>
            </a:endParaRPr>
          </a:p>
        </p:txBody>
      </p:sp>
      <p:sp>
        <p:nvSpPr>
          <p:cNvPr id="1672" name="Google Shape;1672;p108"/>
          <p:cNvSpPr txBox="1"/>
          <p:nvPr/>
        </p:nvSpPr>
        <p:spPr>
          <a:xfrm>
            <a:off x="3377450" y="2433800"/>
            <a:ext cx="976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Roboto"/>
                <a:ea typeface="Roboto"/>
                <a:cs typeface="Roboto"/>
                <a:sym typeface="Roboto"/>
              </a:rPr>
              <a:t>Bactrim</a:t>
            </a:r>
            <a:endParaRPr sz="1300" b="1">
              <a:solidFill>
                <a:schemeClr val="dk2"/>
              </a:solidFill>
              <a:latin typeface="Roboto"/>
              <a:ea typeface="Roboto"/>
              <a:cs typeface="Roboto"/>
              <a:sym typeface="Roboto"/>
            </a:endParaRPr>
          </a:p>
        </p:txBody>
      </p:sp>
      <p:cxnSp>
        <p:nvCxnSpPr>
          <p:cNvPr id="1673" name="Google Shape;1673;p108"/>
          <p:cNvCxnSpPr>
            <a:stCxn id="1670" idx="6"/>
            <a:endCxn id="1672" idx="1"/>
          </p:cNvCxnSpPr>
          <p:nvPr/>
        </p:nvCxnSpPr>
        <p:spPr>
          <a:xfrm>
            <a:off x="3164300" y="2626250"/>
            <a:ext cx="213300" cy="0"/>
          </a:xfrm>
          <a:prstGeom prst="straightConnector1">
            <a:avLst/>
          </a:prstGeom>
          <a:noFill/>
          <a:ln w="9525" cap="flat" cmpd="sng">
            <a:solidFill>
              <a:schemeClr val="dk2"/>
            </a:solidFill>
            <a:prstDash val="dash"/>
            <a:round/>
            <a:headEnd type="none" w="med" len="med"/>
            <a:tailEnd type="none" w="med" len="med"/>
          </a:ln>
        </p:spPr>
      </p:cxnSp>
      <p:cxnSp>
        <p:nvCxnSpPr>
          <p:cNvPr id="1674" name="Google Shape;1674;p108"/>
          <p:cNvCxnSpPr/>
          <p:nvPr/>
        </p:nvCxnSpPr>
        <p:spPr>
          <a:xfrm rot="10800000">
            <a:off x="8017525" y="1204950"/>
            <a:ext cx="0" cy="3162600"/>
          </a:xfrm>
          <a:prstGeom prst="straightConnector1">
            <a:avLst/>
          </a:prstGeom>
          <a:noFill/>
          <a:ln w="9525" cap="flat" cmpd="sng">
            <a:solidFill>
              <a:srgbClr val="DF382C"/>
            </a:solidFill>
            <a:prstDash val="dashDot"/>
            <a:round/>
            <a:headEnd type="none" w="med" len="med"/>
            <a:tailEnd type="none" w="med" len="med"/>
          </a:ln>
        </p:spPr>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pic>
        <p:nvPicPr>
          <p:cNvPr id="1679" name="Google Shape;1679;p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grpSp>
        <p:nvGrpSpPr>
          <p:cNvPr id="1680" name="Google Shape;1680;p109"/>
          <p:cNvGrpSpPr/>
          <p:nvPr/>
        </p:nvGrpSpPr>
        <p:grpSpPr>
          <a:xfrm>
            <a:off x="2225900" y="2046100"/>
            <a:ext cx="2726400" cy="371475"/>
            <a:chOff x="457200" y="1504873"/>
            <a:chExt cx="2726400" cy="371475"/>
          </a:xfrm>
        </p:grpSpPr>
        <p:sp>
          <p:nvSpPr>
            <p:cNvPr id="1681" name="Google Shape;1681;p109"/>
            <p:cNvSpPr/>
            <p:nvPr/>
          </p:nvSpPr>
          <p:spPr>
            <a:xfrm>
              <a:off x="457200" y="1504948"/>
              <a:ext cx="1707300" cy="371400"/>
            </a:xfrm>
            <a:prstGeom prst="homePlate">
              <a:avLst>
                <a:gd name="adj" fmla="val 50000"/>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Rash (severe)</a:t>
              </a:r>
              <a:endParaRPr sz="1200" b="1">
                <a:solidFill>
                  <a:srgbClr val="FFFFFF"/>
                </a:solidFill>
                <a:latin typeface="Roboto"/>
                <a:ea typeface="Roboto"/>
                <a:cs typeface="Roboto"/>
                <a:sym typeface="Roboto"/>
              </a:endParaRPr>
            </a:p>
          </p:txBody>
        </p:sp>
        <p:sp>
          <p:nvSpPr>
            <p:cNvPr id="1682" name="Google Shape;1682;p109"/>
            <p:cNvSpPr/>
            <p:nvPr/>
          </p:nvSpPr>
          <p:spPr>
            <a:xfrm>
              <a:off x="2164500" y="1504873"/>
              <a:ext cx="1019100" cy="371400"/>
            </a:xfrm>
            <a:prstGeom prst="roundRect">
              <a:avLst>
                <a:gd name="adj" fmla="val 16667"/>
              </a:avLst>
            </a:prstGeom>
            <a:solidFill>
              <a:srgbClr val="ED4840">
                <a:alpha val="1254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Resolved..?</a:t>
              </a:r>
              <a:endParaRPr sz="1200">
                <a:latin typeface="Roboto"/>
                <a:ea typeface="Roboto"/>
                <a:cs typeface="Roboto"/>
                <a:sym typeface="Roboto"/>
              </a:endParaRPr>
            </a:p>
          </p:txBody>
        </p:sp>
      </p:grpSp>
      <p:sp>
        <p:nvSpPr>
          <p:cNvPr id="1683" name="Google Shape;1683;p109"/>
          <p:cNvSpPr/>
          <p:nvPr/>
        </p:nvSpPr>
        <p:spPr>
          <a:xfrm>
            <a:off x="5308025" y="2035188"/>
            <a:ext cx="666000" cy="371400"/>
          </a:xfrm>
          <a:prstGeom prst="roundRect">
            <a:avLst>
              <a:gd name="adj" fmla="val 50000"/>
            </a:avLst>
          </a:prstGeom>
          <a:solidFill>
            <a:srgbClr val="ED4840">
              <a:alpha val="5019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000000"/>
                </a:solidFill>
                <a:latin typeface="Roboto"/>
                <a:ea typeface="Roboto"/>
                <a:cs typeface="Roboto"/>
                <a:sym typeface="Roboto"/>
              </a:rPr>
              <a:t>Rash again?</a:t>
            </a:r>
            <a:endParaRPr sz="900" b="1">
              <a:solidFill>
                <a:srgbClr val="000000"/>
              </a:solidFill>
              <a:latin typeface="Roboto"/>
              <a:ea typeface="Roboto"/>
              <a:cs typeface="Roboto"/>
              <a:sym typeface="Roboto"/>
            </a:endParaRPr>
          </a:p>
        </p:txBody>
      </p:sp>
      <p:sp>
        <p:nvSpPr>
          <p:cNvPr id="1684" name="Google Shape;1684;p109"/>
          <p:cNvSpPr/>
          <p:nvPr/>
        </p:nvSpPr>
        <p:spPr>
          <a:xfrm>
            <a:off x="2225900" y="1612300"/>
            <a:ext cx="1436700" cy="371400"/>
          </a:xfrm>
          <a:prstGeom prst="homePlate">
            <a:avLst>
              <a:gd name="adj" fmla="val 50000"/>
            </a:avLst>
          </a:prstGeom>
          <a:solidFill>
            <a:srgbClr val="FA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Imbruvica</a:t>
            </a:r>
            <a:endParaRPr b="1">
              <a:solidFill>
                <a:srgbClr val="FFFFFF"/>
              </a:solidFill>
              <a:latin typeface="Roboto"/>
              <a:ea typeface="Roboto"/>
              <a:cs typeface="Roboto"/>
              <a:sym typeface="Roboto"/>
            </a:endParaRPr>
          </a:p>
        </p:txBody>
      </p:sp>
      <p:sp>
        <p:nvSpPr>
          <p:cNvPr id="1685" name="Google Shape;1685;p109"/>
          <p:cNvSpPr/>
          <p:nvPr/>
        </p:nvSpPr>
        <p:spPr>
          <a:xfrm>
            <a:off x="3662600" y="1612300"/>
            <a:ext cx="1289700" cy="371400"/>
          </a:xfrm>
          <a:prstGeom prst="roundRect">
            <a:avLst>
              <a:gd name="adj" fmla="val 50000"/>
            </a:avLst>
          </a:prstGeom>
          <a:solidFill>
            <a:srgbClr val="35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Calquence</a:t>
            </a:r>
            <a:endParaRPr b="1">
              <a:solidFill>
                <a:srgbClr val="FFFFFF"/>
              </a:solidFill>
            </a:endParaRPr>
          </a:p>
        </p:txBody>
      </p:sp>
      <p:sp>
        <p:nvSpPr>
          <p:cNvPr id="1686" name="Google Shape;1686;p109"/>
          <p:cNvSpPr/>
          <p:nvPr/>
        </p:nvSpPr>
        <p:spPr>
          <a:xfrm>
            <a:off x="5260250" y="1612300"/>
            <a:ext cx="713700" cy="371400"/>
          </a:xfrm>
          <a:prstGeom prst="roundRect">
            <a:avLst>
              <a:gd name="adj" fmla="val 50000"/>
            </a:avLst>
          </a:prstGeom>
          <a:solidFill>
            <a:srgbClr val="6E5981">
              <a:alpha val="376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latin typeface="Roboto"/>
              <a:ea typeface="Roboto"/>
              <a:cs typeface="Roboto"/>
              <a:sym typeface="Roboto"/>
            </a:endParaRPr>
          </a:p>
        </p:txBody>
      </p:sp>
      <p:sp>
        <p:nvSpPr>
          <p:cNvPr id="1687" name="Google Shape;1687;p109"/>
          <p:cNvSpPr/>
          <p:nvPr/>
        </p:nvSpPr>
        <p:spPr>
          <a:xfrm>
            <a:off x="5521838" y="1702750"/>
            <a:ext cx="190500" cy="190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109"/>
          <p:cNvGrpSpPr/>
          <p:nvPr/>
        </p:nvGrpSpPr>
        <p:grpSpPr>
          <a:xfrm>
            <a:off x="5675200" y="895701"/>
            <a:ext cx="1453800" cy="409824"/>
            <a:chOff x="3129000" y="3800327"/>
            <a:chExt cx="1453800" cy="409824"/>
          </a:xfrm>
        </p:grpSpPr>
        <p:sp>
          <p:nvSpPr>
            <p:cNvPr id="1689" name="Google Shape;1689;p109"/>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Brukinsa</a:t>
              </a:r>
              <a:endParaRPr sz="1800" b="1">
                <a:solidFill>
                  <a:srgbClr val="000000"/>
                </a:solidFill>
                <a:latin typeface="Fira Sans Extra Condensed"/>
                <a:ea typeface="Fira Sans Extra Condensed"/>
                <a:cs typeface="Fira Sans Extra Condensed"/>
                <a:sym typeface="Fira Sans Extra Condensed"/>
              </a:endParaRPr>
            </a:p>
          </p:txBody>
        </p:sp>
        <p:sp>
          <p:nvSpPr>
            <p:cNvPr id="1690" name="Google Shape;1690;p109"/>
            <p:cNvSpPr txBox="1"/>
            <p:nvPr/>
          </p:nvSpPr>
          <p:spPr>
            <a:xfrm>
              <a:off x="3129000" y="3980050"/>
              <a:ext cx="14538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(zanubrutinib)</a:t>
              </a:r>
              <a:endParaRPr sz="1200">
                <a:solidFill>
                  <a:srgbClr val="000000"/>
                </a:solidFill>
                <a:latin typeface="Roboto"/>
                <a:ea typeface="Roboto"/>
                <a:cs typeface="Roboto"/>
                <a:sym typeface="Roboto"/>
              </a:endParaRPr>
            </a:p>
          </p:txBody>
        </p:sp>
      </p:grpSp>
      <p:cxnSp>
        <p:nvCxnSpPr>
          <p:cNvPr id="1691" name="Google Shape;1691;p109"/>
          <p:cNvCxnSpPr>
            <a:stCxn id="1687" idx="0"/>
            <a:endCxn id="1692" idx="4"/>
          </p:cNvCxnSpPr>
          <p:nvPr/>
        </p:nvCxnSpPr>
        <p:spPr>
          <a:xfrm rot="10800000">
            <a:off x="5617088" y="1086250"/>
            <a:ext cx="0" cy="616500"/>
          </a:xfrm>
          <a:prstGeom prst="straightConnector1">
            <a:avLst/>
          </a:prstGeom>
          <a:noFill/>
          <a:ln w="9525" cap="flat" cmpd="sng">
            <a:solidFill>
              <a:srgbClr val="666666"/>
            </a:solidFill>
            <a:prstDash val="solid"/>
            <a:round/>
            <a:headEnd type="none" w="med" len="med"/>
            <a:tailEnd type="none" w="med" len="med"/>
          </a:ln>
        </p:spPr>
      </p:cxnSp>
      <p:sp>
        <p:nvSpPr>
          <p:cNvPr id="1692" name="Google Shape;1692;p109"/>
          <p:cNvSpPr/>
          <p:nvPr/>
        </p:nvSpPr>
        <p:spPr>
          <a:xfrm>
            <a:off x="5521838" y="895700"/>
            <a:ext cx="190500" cy="190500"/>
          </a:xfrm>
          <a:prstGeom prst="ellipse">
            <a:avLst/>
          </a:prstGeom>
          <a:solidFill>
            <a:srgbClr val="6E5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09"/>
          <p:cNvSpPr/>
          <p:nvPr/>
        </p:nvSpPr>
        <p:spPr>
          <a:xfrm>
            <a:off x="7317700" y="2046138"/>
            <a:ext cx="664200" cy="371400"/>
          </a:xfrm>
          <a:prstGeom prst="rect">
            <a:avLst/>
          </a:prstGeom>
          <a:gradFill>
            <a:gsLst>
              <a:gs pos="0">
                <a:srgbClr val="FFFFFF">
                  <a:alpha val="30196"/>
                </a:srgbClr>
              </a:gs>
              <a:gs pos="13000">
                <a:srgbClr val="EF9C96"/>
              </a:gs>
              <a:gs pos="23000">
                <a:srgbClr val="DF382C"/>
              </a:gs>
              <a:gs pos="75000">
                <a:srgbClr val="DF382C"/>
              </a:gs>
              <a:gs pos="86000">
                <a:srgbClr val="EF9C96"/>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Minor </a:t>
            </a:r>
            <a:endParaRPr sz="1055" b="1">
              <a:solidFill>
                <a:schemeClr val="lt1"/>
              </a:solidFill>
              <a:latin typeface="Open Sans"/>
              <a:ea typeface="Open Sans"/>
              <a:cs typeface="Open Sans"/>
              <a:sym typeface="Open Sans"/>
            </a:endParaRPr>
          </a:p>
          <a:p>
            <a:pPr marL="0" lvl="0" indent="0" algn="ctr" rtl="0">
              <a:spcBef>
                <a:spcPts val="0"/>
              </a:spcBef>
              <a:spcAft>
                <a:spcPts val="0"/>
              </a:spcAft>
              <a:buNone/>
            </a:pPr>
            <a:r>
              <a:rPr lang="en" sz="1055" b="1">
                <a:solidFill>
                  <a:schemeClr val="lt1"/>
                </a:solidFill>
                <a:latin typeface="Open Sans"/>
                <a:ea typeface="Open Sans"/>
                <a:cs typeface="Open Sans"/>
                <a:sym typeface="Open Sans"/>
              </a:rPr>
              <a:t>rash</a:t>
            </a:r>
            <a:endParaRPr sz="1055" b="1">
              <a:solidFill>
                <a:schemeClr val="lt1"/>
              </a:solidFill>
              <a:latin typeface="Open Sans"/>
              <a:ea typeface="Open Sans"/>
              <a:cs typeface="Open Sans"/>
              <a:sym typeface="Open Sans"/>
            </a:endParaRPr>
          </a:p>
        </p:txBody>
      </p:sp>
      <p:sp>
        <p:nvSpPr>
          <p:cNvPr id="1694" name="Google Shape;1694;p109"/>
          <p:cNvSpPr/>
          <p:nvPr/>
        </p:nvSpPr>
        <p:spPr>
          <a:xfrm>
            <a:off x="7317700" y="2046138"/>
            <a:ext cx="666000" cy="371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1695" name="Google Shape;1695;p109"/>
          <p:cNvGrpSpPr/>
          <p:nvPr/>
        </p:nvGrpSpPr>
        <p:grpSpPr>
          <a:xfrm>
            <a:off x="2147070" y="895701"/>
            <a:ext cx="1365000" cy="409824"/>
            <a:chOff x="3129000" y="3800327"/>
            <a:chExt cx="1365000" cy="409824"/>
          </a:xfrm>
        </p:grpSpPr>
        <p:sp>
          <p:nvSpPr>
            <p:cNvPr id="1696" name="Google Shape;1696;p109"/>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Imbruvica </a:t>
              </a:r>
              <a:endParaRPr sz="1800" b="1">
                <a:solidFill>
                  <a:srgbClr val="000000"/>
                </a:solidFill>
                <a:latin typeface="Fira Sans Extra Condensed"/>
                <a:ea typeface="Fira Sans Extra Condensed"/>
                <a:cs typeface="Fira Sans Extra Condensed"/>
                <a:sym typeface="Fira Sans Extra Condensed"/>
              </a:endParaRPr>
            </a:p>
          </p:txBody>
        </p:sp>
        <p:sp>
          <p:nvSpPr>
            <p:cNvPr id="1697" name="Google Shape;1697;p109"/>
            <p:cNvSpPr txBox="1"/>
            <p:nvPr/>
          </p:nvSpPr>
          <p:spPr>
            <a:xfrm>
              <a:off x="3129000" y="3980050"/>
              <a:ext cx="9000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(ibrutinib)</a:t>
              </a:r>
              <a:endParaRPr sz="1200">
                <a:solidFill>
                  <a:srgbClr val="000000"/>
                </a:solidFill>
                <a:latin typeface="Roboto"/>
                <a:ea typeface="Roboto"/>
                <a:cs typeface="Roboto"/>
                <a:sym typeface="Roboto"/>
              </a:endParaRPr>
            </a:p>
          </p:txBody>
        </p:sp>
      </p:grpSp>
      <p:grpSp>
        <p:nvGrpSpPr>
          <p:cNvPr id="1698" name="Google Shape;1698;p109"/>
          <p:cNvGrpSpPr/>
          <p:nvPr/>
        </p:nvGrpSpPr>
        <p:grpSpPr>
          <a:xfrm>
            <a:off x="3809800" y="895701"/>
            <a:ext cx="1453800" cy="409824"/>
            <a:chOff x="3129000" y="3800327"/>
            <a:chExt cx="1453800" cy="409824"/>
          </a:xfrm>
        </p:grpSpPr>
        <p:sp>
          <p:nvSpPr>
            <p:cNvPr id="1699" name="Google Shape;1699;p109"/>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Calquence</a:t>
              </a:r>
              <a:endParaRPr sz="1800" b="1">
                <a:solidFill>
                  <a:srgbClr val="000000"/>
                </a:solidFill>
                <a:latin typeface="Fira Sans Extra Condensed"/>
                <a:ea typeface="Fira Sans Extra Condensed"/>
                <a:cs typeface="Fira Sans Extra Condensed"/>
                <a:sym typeface="Fira Sans Extra Condensed"/>
              </a:endParaRPr>
            </a:p>
          </p:txBody>
        </p:sp>
        <p:sp>
          <p:nvSpPr>
            <p:cNvPr id="1700" name="Google Shape;1700;p109"/>
            <p:cNvSpPr txBox="1"/>
            <p:nvPr/>
          </p:nvSpPr>
          <p:spPr>
            <a:xfrm>
              <a:off x="3129000" y="3980050"/>
              <a:ext cx="14538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(acalabrutinib)</a:t>
              </a:r>
              <a:endParaRPr sz="1200">
                <a:solidFill>
                  <a:srgbClr val="000000"/>
                </a:solidFill>
                <a:latin typeface="Roboto"/>
                <a:ea typeface="Roboto"/>
                <a:cs typeface="Roboto"/>
                <a:sym typeface="Roboto"/>
              </a:endParaRPr>
            </a:p>
          </p:txBody>
        </p:sp>
      </p:grpSp>
      <p:grpSp>
        <p:nvGrpSpPr>
          <p:cNvPr id="1701" name="Google Shape;1701;p109"/>
          <p:cNvGrpSpPr/>
          <p:nvPr/>
        </p:nvGrpSpPr>
        <p:grpSpPr>
          <a:xfrm>
            <a:off x="6923800" y="895701"/>
            <a:ext cx="1453800" cy="409824"/>
            <a:chOff x="3129000" y="3800327"/>
            <a:chExt cx="1453800" cy="409824"/>
          </a:xfrm>
        </p:grpSpPr>
        <p:sp>
          <p:nvSpPr>
            <p:cNvPr id="1702" name="Google Shape;1702;p109"/>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Fira Sans Extra Condensed"/>
                  <a:ea typeface="Fira Sans Extra Condensed"/>
                  <a:cs typeface="Fira Sans Extra Condensed"/>
                  <a:sym typeface="Fira Sans Extra Condensed"/>
                </a:rPr>
                <a:t>No chemo</a:t>
              </a:r>
              <a:endParaRPr sz="1800" b="1">
                <a:solidFill>
                  <a:srgbClr val="000000"/>
                </a:solidFill>
                <a:latin typeface="Fira Sans Extra Condensed"/>
                <a:ea typeface="Fira Sans Extra Condensed"/>
                <a:cs typeface="Fira Sans Extra Condensed"/>
                <a:sym typeface="Fira Sans Extra Condensed"/>
              </a:endParaRPr>
            </a:p>
          </p:txBody>
        </p:sp>
        <p:sp>
          <p:nvSpPr>
            <p:cNvPr id="1703" name="Google Shape;1703;p109"/>
            <p:cNvSpPr txBox="1"/>
            <p:nvPr/>
          </p:nvSpPr>
          <p:spPr>
            <a:xfrm>
              <a:off x="3129000" y="3980050"/>
              <a:ext cx="14538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Just IVIG</a:t>
              </a:r>
              <a:endParaRPr sz="1200">
                <a:solidFill>
                  <a:srgbClr val="000000"/>
                </a:solidFill>
                <a:latin typeface="Roboto"/>
                <a:ea typeface="Roboto"/>
                <a:cs typeface="Roboto"/>
                <a:sym typeface="Roboto"/>
              </a:endParaRPr>
            </a:p>
          </p:txBody>
        </p:sp>
      </p:grpSp>
      <p:sp>
        <p:nvSpPr>
          <p:cNvPr id="1704" name="Google Shape;1704;p109"/>
          <p:cNvSpPr/>
          <p:nvPr/>
        </p:nvSpPr>
        <p:spPr>
          <a:xfrm>
            <a:off x="2994800" y="2541500"/>
            <a:ext cx="169500" cy="169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05" name="Google Shape;1705;p109"/>
          <p:cNvSpPr/>
          <p:nvPr/>
        </p:nvSpPr>
        <p:spPr>
          <a:xfrm>
            <a:off x="2939875" y="2779650"/>
            <a:ext cx="870000" cy="228900"/>
          </a:xfrm>
          <a:prstGeom prst="roundRect">
            <a:avLst>
              <a:gd name="adj" fmla="val 44015"/>
            </a:avLst>
          </a:prstGeom>
          <a:gradFill>
            <a:gsLst>
              <a:gs pos="0">
                <a:srgbClr val="FFFFFF">
                  <a:alpha val="24705"/>
                </a:srgbClr>
              </a:gs>
              <a:gs pos="14000">
                <a:srgbClr val="8D8D8D"/>
              </a:gs>
              <a:gs pos="50000">
                <a:schemeClr val="dk2"/>
              </a:gs>
              <a:gs pos="86000">
                <a:srgbClr val="8D8D8D"/>
              </a:gs>
              <a:gs pos="100000">
                <a:srgbClr val="FFFFFF">
                  <a:alpha val="24705"/>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Doxy</a:t>
            </a:r>
            <a:endParaRPr>
              <a:solidFill>
                <a:schemeClr val="lt1"/>
              </a:solidFill>
              <a:latin typeface="Open Sans"/>
              <a:ea typeface="Open Sans"/>
              <a:cs typeface="Open Sans"/>
              <a:sym typeface="Open Sans"/>
            </a:endParaRPr>
          </a:p>
        </p:txBody>
      </p:sp>
      <p:sp>
        <p:nvSpPr>
          <p:cNvPr id="1706" name="Google Shape;1706;p109"/>
          <p:cNvSpPr txBox="1"/>
          <p:nvPr/>
        </p:nvSpPr>
        <p:spPr>
          <a:xfrm>
            <a:off x="3377450" y="2433800"/>
            <a:ext cx="976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Roboto"/>
                <a:ea typeface="Roboto"/>
                <a:cs typeface="Roboto"/>
                <a:sym typeface="Roboto"/>
              </a:rPr>
              <a:t>Bactrim</a:t>
            </a:r>
            <a:endParaRPr sz="1300" b="1">
              <a:solidFill>
                <a:schemeClr val="dk2"/>
              </a:solidFill>
              <a:latin typeface="Roboto"/>
              <a:ea typeface="Roboto"/>
              <a:cs typeface="Roboto"/>
              <a:sym typeface="Roboto"/>
            </a:endParaRPr>
          </a:p>
        </p:txBody>
      </p:sp>
      <p:cxnSp>
        <p:nvCxnSpPr>
          <p:cNvPr id="1707" name="Google Shape;1707;p109"/>
          <p:cNvCxnSpPr>
            <a:stCxn id="1704" idx="6"/>
            <a:endCxn id="1706" idx="1"/>
          </p:cNvCxnSpPr>
          <p:nvPr/>
        </p:nvCxnSpPr>
        <p:spPr>
          <a:xfrm>
            <a:off x="3164300" y="2626250"/>
            <a:ext cx="213300" cy="0"/>
          </a:xfrm>
          <a:prstGeom prst="straightConnector1">
            <a:avLst/>
          </a:prstGeom>
          <a:noFill/>
          <a:ln w="9525" cap="flat" cmpd="sng">
            <a:solidFill>
              <a:schemeClr val="dk2"/>
            </a:solidFill>
            <a:prstDash val="dash"/>
            <a:round/>
            <a:headEnd type="none" w="med" len="med"/>
            <a:tailEnd type="none" w="med" len="med"/>
          </a:ln>
        </p:spPr>
      </p:cxnSp>
      <p:cxnSp>
        <p:nvCxnSpPr>
          <p:cNvPr id="1708" name="Google Shape;1708;p109"/>
          <p:cNvCxnSpPr/>
          <p:nvPr/>
        </p:nvCxnSpPr>
        <p:spPr>
          <a:xfrm rot="10800000">
            <a:off x="8017525" y="1204950"/>
            <a:ext cx="0" cy="3162600"/>
          </a:xfrm>
          <a:prstGeom prst="straightConnector1">
            <a:avLst/>
          </a:prstGeom>
          <a:noFill/>
          <a:ln w="9525" cap="flat" cmpd="sng">
            <a:solidFill>
              <a:srgbClr val="DF382C"/>
            </a:solidFill>
            <a:prstDash val="dashDot"/>
            <a:round/>
            <a:headEnd type="none" w="med" len="med"/>
            <a:tailEnd type="none" w="med" len="med"/>
          </a:ln>
        </p:spPr>
      </p:cxnSp>
      <p:sp>
        <p:nvSpPr>
          <p:cNvPr id="1709" name="Google Shape;1709;p109"/>
          <p:cNvSpPr txBox="1"/>
          <p:nvPr/>
        </p:nvSpPr>
        <p:spPr>
          <a:xfrm>
            <a:off x="2674950" y="113575"/>
            <a:ext cx="3535200" cy="384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 sz="1300">
                <a:solidFill>
                  <a:schemeClr val="dk2"/>
                </a:solidFill>
                <a:latin typeface="Open Sans"/>
                <a:ea typeface="Open Sans"/>
                <a:cs typeface="Open Sans"/>
                <a:sym typeface="Open Sans"/>
              </a:rPr>
              <a:t>Bruton’s tyrosine kinase (BTK) inhibitors</a:t>
            </a:r>
            <a:endParaRPr sz="1300">
              <a:solidFill>
                <a:schemeClr val="dk2"/>
              </a:solidFill>
              <a:latin typeface="Open Sans"/>
              <a:ea typeface="Open Sans"/>
              <a:cs typeface="Open Sans"/>
              <a:sym typeface="Open Sans"/>
            </a:endParaRPr>
          </a:p>
        </p:txBody>
      </p:sp>
      <p:sp>
        <p:nvSpPr>
          <p:cNvPr id="1710" name="Google Shape;1710;p109"/>
          <p:cNvSpPr/>
          <p:nvPr/>
        </p:nvSpPr>
        <p:spPr>
          <a:xfrm rot="5400000">
            <a:off x="4275300" y="-1607750"/>
            <a:ext cx="334500" cy="44811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96" name="Google Shape;196;p2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73 y/o M</a:t>
            </a:r>
            <a:r>
              <a:rPr lang="en"/>
              <a:t> with PMH including CLL (has port), CAD, OSA, seizures p/w </a:t>
            </a:r>
            <a:r>
              <a:rPr lang="en" b="1"/>
              <a:t>cardiogenic shock</a:t>
            </a:r>
            <a:endParaRPr/>
          </a:p>
          <a:p>
            <a:pPr marL="457200" lvl="0" indent="-311150" algn="l" rtl="0">
              <a:spcBef>
                <a:spcPts val="1200"/>
              </a:spcBef>
              <a:spcAft>
                <a:spcPts val="0"/>
              </a:spcAft>
              <a:buSzPts val="1300"/>
              <a:buChar char="●"/>
            </a:pPr>
            <a:r>
              <a:rPr lang="en" b="1">
                <a:solidFill>
                  <a:srgbClr val="DF382C"/>
                </a:solidFill>
              </a:rPr>
              <a:t>Staph epi</a:t>
            </a:r>
            <a:r>
              <a:rPr lang="en"/>
              <a:t> grows in both sets of blood cultures, twice</a:t>
            </a:r>
            <a:endParaRPr/>
          </a:p>
          <a:p>
            <a:pPr marL="914400" lvl="1" indent="-298450" algn="l" rtl="0">
              <a:spcBef>
                <a:spcPts val="0"/>
              </a:spcBef>
              <a:spcAft>
                <a:spcPts val="0"/>
              </a:spcAft>
              <a:buSzPts val="1100"/>
              <a:buChar char="○"/>
            </a:pPr>
            <a:r>
              <a:rPr lang="en"/>
              <a:t>Unofficial </a:t>
            </a:r>
            <a:r>
              <a:rPr lang="en" b="1"/>
              <a:t>time to positivity</a:t>
            </a:r>
            <a:r>
              <a:rPr lang="en"/>
              <a:t> implies </a:t>
            </a:r>
            <a:r>
              <a:rPr lang="en" b="1">
                <a:solidFill>
                  <a:srgbClr val="3B71CA"/>
                </a:solidFill>
              </a:rPr>
              <a:t>port infection</a:t>
            </a:r>
            <a:r>
              <a:rPr lang="en"/>
              <a:t> </a:t>
            </a:r>
            <a:endParaRPr/>
          </a:p>
        </p:txBody>
      </p:sp>
      <p:sp>
        <p:nvSpPr>
          <p:cNvPr id="197" name="Google Shape;197;p29"/>
          <p:cNvSpPr/>
          <p:nvPr/>
        </p:nvSpPr>
        <p:spPr>
          <a:xfrm>
            <a:off x="2208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198" name="Google Shape;198;p29"/>
          <p:cNvSpPr/>
          <p:nvPr/>
        </p:nvSpPr>
        <p:spPr>
          <a:xfrm>
            <a:off x="6561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2</a:t>
            </a:r>
            <a:endParaRPr>
              <a:solidFill>
                <a:srgbClr val="9E9E9E"/>
              </a:solidFill>
              <a:latin typeface="Open Sans"/>
              <a:ea typeface="Open Sans"/>
              <a:cs typeface="Open Sans"/>
              <a:sym typeface="Open Sans"/>
            </a:endParaRPr>
          </a:p>
        </p:txBody>
      </p:sp>
      <p:sp>
        <p:nvSpPr>
          <p:cNvPr id="199" name="Google Shape;199;p29"/>
          <p:cNvSpPr/>
          <p:nvPr/>
        </p:nvSpPr>
        <p:spPr>
          <a:xfrm>
            <a:off x="10914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200" name="Google Shape;200;p29"/>
          <p:cNvSpPr/>
          <p:nvPr/>
        </p:nvSpPr>
        <p:spPr>
          <a:xfrm>
            <a:off x="15267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4</a:t>
            </a:r>
            <a:endParaRPr>
              <a:solidFill>
                <a:srgbClr val="9E9E9E"/>
              </a:solidFill>
              <a:latin typeface="Open Sans"/>
              <a:ea typeface="Open Sans"/>
              <a:cs typeface="Open Sans"/>
              <a:sym typeface="Open Sans"/>
            </a:endParaRPr>
          </a:p>
        </p:txBody>
      </p:sp>
      <p:sp>
        <p:nvSpPr>
          <p:cNvPr id="201" name="Google Shape;201;p29"/>
          <p:cNvSpPr/>
          <p:nvPr/>
        </p:nvSpPr>
        <p:spPr>
          <a:xfrm>
            <a:off x="1962000" y="4357150"/>
            <a:ext cx="4353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E9E9E"/>
                </a:solidFill>
                <a:latin typeface="Open Sans"/>
                <a:ea typeface="Open Sans"/>
                <a:cs typeface="Open Sans"/>
                <a:sym typeface="Open Sans"/>
              </a:rPr>
              <a:t>5</a:t>
            </a:r>
            <a:endParaRPr>
              <a:solidFill>
                <a:srgbClr val="9E9E9E"/>
              </a:solidFill>
              <a:latin typeface="Open Sans"/>
              <a:ea typeface="Open Sans"/>
              <a:cs typeface="Open Sans"/>
              <a:sym typeface="Open Sans"/>
            </a:endParaRPr>
          </a:p>
        </p:txBody>
      </p:sp>
      <p:sp>
        <p:nvSpPr>
          <p:cNvPr id="202" name="Google Shape;202;p29"/>
          <p:cNvSpPr txBox="1"/>
          <p:nvPr/>
        </p:nvSpPr>
        <p:spPr>
          <a:xfrm>
            <a:off x="840950" y="4540150"/>
            <a:ext cx="164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9E9E9E"/>
                </a:solidFill>
                <a:latin typeface="Open Sans"/>
                <a:ea typeface="Open Sans"/>
                <a:cs typeface="Open Sans"/>
                <a:sym typeface="Open Sans"/>
              </a:rPr>
              <a:t>Cardiogenic shock</a:t>
            </a:r>
            <a:endParaRPr sz="1300">
              <a:solidFill>
                <a:srgbClr val="9E9E9E"/>
              </a:solidFill>
              <a:latin typeface="Open Sans"/>
              <a:ea typeface="Open Sans"/>
              <a:cs typeface="Open Sans"/>
              <a:sym typeface="Open Sans"/>
            </a:endParaRPr>
          </a:p>
          <a:p>
            <a:pPr marL="0" lvl="0" indent="0" algn="l" rtl="0">
              <a:spcBef>
                <a:spcPts val="0"/>
              </a:spcBef>
              <a:spcAft>
                <a:spcPts val="0"/>
              </a:spcAft>
              <a:buNone/>
            </a:pPr>
            <a:r>
              <a:rPr lang="en" sz="1300">
                <a:solidFill>
                  <a:srgbClr val="9E9E9E"/>
                </a:solidFill>
                <a:latin typeface="Open Sans"/>
                <a:ea typeface="Open Sans"/>
                <a:cs typeface="Open Sans"/>
                <a:sym typeface="Open Sans"/>
              </a:rPr>
              <a:t>Gets stents x2</a:t>
            </a:r>
            <a:endParaRPr sz="1300">
              <a:solidFill>
                <a:srgbClr val="9E9E9E"/>
              </a:solidFill>
              <a:latin typeface="Open Sans"/>
              <a:ea typeface="Open Sans"/>
              <a:cs typeface="Open Sans"/>
              <a:sym typeface="Open Sans"/>
            </a:endParaRPr>
          </a:p>
        </p:txBody>
      </p:sp>
      <p:cxnSp>
        <p:nvCxnSpPr>
          <p:cNvPr id="203" name="Google Shape;203;p29"/>
          <p:cNvCxnSpPr>
            <a:stCxn id="202" idx="1"/>
            <a:endCxn id="197" idx="2"/>
          </p:cNvCxnSpPr>
          <p:nvPr/>
        </p:nvCxnSpPr>
        <p:spPr>
          <a:xfrm rot="10800000">
            <a:off x="438350" y="4540150"/>
            <a:ext cx="402600" cy="292500"/>
          </a:xfrm>
          <a:prstGeom prst="curvedConnector2">
            <a:avLst/>
          </a:prstGeom>
          <a:noFill/>
          <a:ln w="9525" cap="flat" cmpd="sng">
            <a:solidFill>
              <a:srgbClr val="9E9E9E"/>
            </a:solidFill>
            <a:prstDash val="solid"/>
            <a:round/>
            <a:headEnd type="none" w="med" len="med"/>
            <a:tailEnd type="triangle" w="med" len="med"/>
          </a:ln>
        </p:spPr>
      </p:cxnSp>
      <p:sp>
        <p:nvSpPr>
          <p:cNvPr id="204" name="Google Shape;204;p29"/>
          <p:cNvSpPr txBox="1"/>
          <p:nvPr/>
        </p:nvSpPr>
        <p:spPr>
          <a:xfrm>
            <a:off x="840950" y="3654175"/>
            <a:ext cx="1648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BCx: Staph epi</a:t>
            </a:r>
            <a:endParaRPr sz="1300">
              <a:solidFill>
                <a:schemeClr val="dk2"/>
              </a:solidFill>
              <a:latin typeface="Open Sans"/>
              <a:ea typeface="Open Sans"/>
              <a:cs typeface="Open Sans"/>
              <a:sym typeface="Open Sans"/>
            </a:endParaRPr>
          </a:p>
        </p:txBody>
      </p:sp>
      <p:cxnSp>
        <p:nvCxnSpPr>
          <p:cNvPr id="205" name="Google Shape;205;p29"/>
          <p:cNvCxnSpPr>
            <a:stCxn id="204" idx="1"/>
            <a:endCxn id="197" idx="0"/>
          </p:cNvCxnSpPr>
          <p:nvPr/>
        </p:nvCxnSpPr>
        <p:spPr>
          <a:xfrm flipH="1">
            <a:off x="438350" y="3846625"/>
            <a:ext cx="402600" cy="510600"/>
          </a:xfrm>
          <a:prstGeom prst="curvedConnector2">
            <a:avLst/>
          </a:prstGeom>
          <a:noFill/>
          <a:ln w="9525" cap="flat" cmpd="sng">
            <a:solidFill>
              <a:srgbClr val="9E9E9E"/>
            </a:solidFill>
            <a:prstDash val="solid"/>
            <a:round/>
            <a:headEnd type="none" w="med" len="med"/>
            <a:tailEnd type="triangle" w="med" len="med"/>
          </a:ln>
        </p:spPr>
      </p:cxnSp>
      <p:cxnSp>
        <p:nvCxnSpPr>
          <p:cNvPr id="206" name="Google Shape;206;p29"/>
          <p:cNvCxnSpPr>
            <a:stCxn id="204" idx="2"/>
            <a:endCxn id="199" idx="0"/>
          </p:cNvCxnSpPr>
          <p:nvPr/>
        </p:nvCxnSpPr>
        <p:spPr>
          <a:xfrm rot="5400000">
            <a:off x="1328000" y="4020025"/>
            <a:ext cx="318000" cy="356100"/>
          </a:xfrm>
          <a:prstGeom prst="curvedConnector3">
            <a:avLst>
              <a:gd name="adj1" fmla="val 50012"/>
            </a:avLst>
          </a:prstGeom>
          <a:noFill/>
          <a:ln w="9525" cap="flat" cmpd="sng">
            <a:solidFill>
              <a:srgbClr val="9E9E9E"/>
            </a:solidFill>
            <a:prstDash val="solid"/>
            <a:round/>
            <a:headEnd type="none" w="med" len="med"/>
            <a:tailEnd type="triangle" w="med" len="med"/>
          </a:ln>
        </p:spPr>
      </p:cxnSp>
      <p:graphicFrame>
        <p:nvGraphicFramePr>
          <p:cNvPr id="207" name="Google Shape;207;p29"/>
          <p:cNvGraphicFramePr/>
          <p:nvPr/>
        </p:nvGraphicFramePr>
        <p:xfrm>
          <a:off x="4933475" y="3106975"/>
          <a:ext cx="3000000" cy="3000000"/>
        </p:xfrm>
        <a:graphic>
          <a:graphicData uri="http://schemas.openxmlformats.org/drawingml/2006/table">
            <a:tbl>
              <a:tblPr>
                <a:noFill/>
                <a:tableStyleId>{0A2BB99A-A32A-438E-AFFC-ECC11DD71517}</a:tableStyleId>
              </a:tblPr>
              <a:tblGrid>
                <a:gridCol w="1266475">
                  <a:extLst>
                    <a:ext uri="{9D8B030D-6E8A-4147-A177-3AD203B41FA5}">
                      <a16:colId xmlns:a16="http://schemas.microsoft.com/office/drawing/2014/main" val="20000"/>
                    </a:ext>
                  </a:extLst>
                </a:gridCol>
                <a:gridCol w="1266475">
                  <a:extLst>
                    <a:ext uri="{9D8B030D-6E8A-4147-A177-3AD203B41FA5}">
                      <a16:colId xmlns:a16="http://schemas.microsoft.com/office/drawing/2014/main" val="20001"/>
                    </a:ext>
                  </a:extLst>
                </a:gridCol>
                <a:gridCol w="12664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latin typeface="Open Sans"/>
                          <a:ea typeface="Open Sans"/>
                          <a:cs typeface="Open Sans"/>
                          <a:sym typeface="Open Sans"/>
                        </a:rPr>
                        <a:t>Port</a:t>
                      </a:r>
                      <a:endParaRPr b="1">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a:latin typeface="Open Sans"/>
                          <a:ea typeface="Open Sans"/>
                          <a:cs typeface="Open Sans"/>
                          <a:sym typeface="Open Sans"/>
                        </a:rPr>
                        <a:t>Peripheral</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Open Sans"/>
                          <a:ea typeface="Open Sans"/>
                          <a:cs typeface="Open Sans"/>
                          <a:sym typeface="Open Sans"/>
                        </a:rPr>
                        <a:t>Collected</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tcPr>
                </a:tc>
                <a:tc>
                  <a:txBody>
                    <a:bodyPr/>
                    <a:lstStyle/>
                    <a:p>
                      <a:pPr marL="0" lvl="0" indent="0" algn="ctr" rtl="0">
                        <a:spcBef>
                          <a:spcPts val="0"/>
                        </a:spcBef>
                        <a:spcAft>
                          <a:spcPts val="0"/>
                        </a:spcAft>
                        <a:buNone/>
                      </a:pPr>
                      <a:r>
                        <a:rPr lang="en">
                          <a:latin typeface="Open Sans"/>
                          <a:ea typeface="Open Sans"/>
                          <a:cs typeface="Open Sans"/>
                          <a:sym typeface="Open Sans"/>
                        </a:rPr>
                        <a:t>9:02 am</a:t>
                      </a:r>
                      <a:endParaRPr>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ctr" rtl="0">
                        <a:spcBef>
                          <a:spcPts val="0"/>
                        </a:spcBef>
                        <a:spcAft>
                          <a:spcPts val="0"/>
                        </a:spcAft>
                        <a:buNone/>
                      </a:pPr>
                      <a:r>
                        <a:rPr lang="en">
                          <a:latin typeface="Open Sans"/>
                          <a:ea typeface="Open Sans"/>
                          <a:cs typeface="Open Sans"/>
                          <a:sym typeface="Open Sans"/>
                        </a:rPr>
                        <a:t>6:07 am</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Open Sans"/>
                          <a:ea typeface="Open Sans"/>
                          <a:cs typeface="Open Sans"/>
                          <a:sym typeface="Open Sans"/>
                        </a:rPr>
                        <a:t>TTP</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13 hrs</a:t>
                      </a:r>
                      <a:endParaRPr b="1">
                        <a:solidFill>
                          <a:srgbClr val="3B71CA"/>
                        </a:solidFill>
                        <a:latin typeface="Open Sans"/>
                        <a:ea typeface="Open Sans"/>
                        <a:cs typeface="Open Sans"/>
                        <a:sym typeface="Open Sans"/>
                      </a:endParaRPr>
                    </a:p>
                  </a:txBody>
                  <a:tcPr marL="91425" marR="91425" marT="91425" marB="91425">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21 hrs</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110"/>
          <p:cNvSpPr txBox="1"/>
          <p:nvPr/>
        </p:nvSpPr>
        <p:spPr>
          <a:xfrm>
            <a:off x="2674950" y="113575"/>
            <a:ext cx="3535200" cy="384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 sz="1300">
                <a:solidFill>
                  <a:schemeClr val="dk2"/>
                </a:solidFill>
                <a:latin typeface="Open Sans"/>
                <a:ea typeface="Open Sans"/>
                <a:cs typeface="Open Sans"/>
                <a:sym typeface="Open Sans"/>
              </a:rPr>
              <a:t>Bruton’s tyrosine kinase (BTK) inhibitors</a:t>
            </a:r>
            <a:endParaRPr sz="1300">
              <a:solidFill>
                <a:schemeClr val="dk2"/>
              </a:solidFill>
              <a:latin typeface="Open Sans"/>
              <a:ea typeface="Open Sans"/>
              <a:cs typeface="Open Sans"/>
              <a:sym typeface="Open Sans"/>
            </a:endParaRPr>
          </a:p>
        </p:txBody>
      </p:sp>
      <p:sp>
        <p:nvSpPr>
          <p:cNvPr id="1716" name="Google Shape;1716;p110"/>
          <p:cNvSpPr/>
          <p:nvPr/>
        </p:nvSpPr>
        <p:spPr>
          <a:xfrm rot="5400000">
            <a:off x="4275300" y="-1607750"/>
            <a:ext cx="334500" cy="44811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717" name="Google Shape;1717;p1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grpSp>
        <p:nvGrpSpPr>
          <p:cNvPr id="1718" name="Google Shape;1718;p110"/>
          <p:cNvGrpSpPr/>
          <p:nvPr/>
        </p:nvGrpSpPr>
        <p:grpSpPr>
          <a:xfrm>
            <a:off x="2225900" y="2046100"/>
            <a:ext cx="2726400" cy="371475"/>
            <a:chOff x="457200" y="1504873"/>
            <a:chExt cx="2726400" cy="371475"/>
          </a:xfrm>
        </p:grpSpPr>
        <p:sp>
          <p:nvSpPr>
            <p:cNvPr id="1719" name="Google Shape;1719;p110"/>
            <p:cNvSpPr/>
            <p:nvPr/>
          </p:nvSpPr>
          <p:spPr>
            <a:xfrm>
              <a:off x="457200" y="1504948"/>
              <a:ext cx="1707300" cy="371400"/>
            </a:xfrm>
            <a:prstGeom prst="homePlate">
              <a:avLst>
                <a:gd name="adj" fmla="val 50000"/>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Rash </a:t>
              </a:r>
              <a:r>
                <a:rPr lang="en" sz="1200" b="1">
                  <a:solidFill>
                    <a:schemeClr val="lt1"/>
                  </a:solidFill>
                  <a:latin typeface="Roboto"/>
                  <a:ea typeface="Roboto"/>
                  <a:cs typeface="Roboto"/>
                  <a:sym typeface="Roboto"/>
                </a:rPr>
                <a:t>(severe)</a:t>
              </a:r>
              <a:endParaRPr sz="1200" b="1">
                <a:solidFill>
                  <a:srgbClr val="FFFFFF"/>
                </a:solidFill>
                <a:latin typeface="Roboto"/>
                <a:ea typeface="Roboto"/>
                <a:cs typeface="Roboto"/>
                <a:sym typeface="Roboto"/>
              </a:endParaRPr>
            </a:p>
          </p:txBody>
        </p:sp>
        <p:sp>
          <p:nvSpPr>
            <p:cNvPr id="1720" name="Google Shape;1720;p110"/>
            <p:cNvSpPr/>
            <p:nvPr/>
          </p:nvSpPr>
          <p:spPr>
            <a:xfrm>
              <a:off x="2164500" y="1504873"/>
              <a:ext cx="1019100" cy="371400"/>
            </a:xfrm>
            <a:prstGeom prst="roundRect">
              <a:avLst>
                <a:gd name="adj" fmla="val 16667"/>
              </a:avLst>
            </a:prstGeom>
            <a:solidFill>
              <a:srgbClr val="ED4840">
                <a:alpha val="1254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Resolved..?</a:t>
              </a:r>
              <a:endParaRPr sz="1200">
                <a:latin typeface="Roboto"/>
                <a:ea typeface="Roboto"/>
                <a:cs typeface="Roboto"/>
                <a:sym typeface="Roboto"/>
              </a:endParaRPr>
            </a:p>
          </p:txBody>
        </p:sp>
      </p:grpSp>
      <p:sp>
        <p:nvSpPr>
          <p:cNvPr id="1721" name="Google Shape;1721;p110"/>
          <p:cNvSpPr/>
          <p:nvPr/>
        </p:nvSpPr>
        <p:spPr>
          <a:xfrm>
            <a:off x="3621681" y="2125648"/>
            <a:ext cx="190500" cy="190500"/>
          </a:xfrm>
          <a:prstGeom prst="diamond">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0"/>
          <p:cNvSpPr/>
          <p:nvPr/>
        </p:nvSpPr>
        <p:spPr>
          <a:xfrm>
            <a:off x="5308025" y="2035188"/>
            <a:ext cx="666000" cy="371400"/>
          </a:xfrm>
          <a:prstGeom prst="roundRect">
            <a:avLst>
              <a:gd name="adj" fmla="val 50000"/>
            </a:avLst>
          </a:prstGeom>
          <a:solidFill>
            <a:srgbClr val="ED4840">
              <a:alpha val="5019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000000"/>
                </a:solidFill>
                <a:latin typeface="Roboto"/>
                <a:ea typeface="Roboto"/>
                <a:cs typeface="Roboto"/>
                <a:sym typeface="Roboto"/>
              </a:rPr>
              <a:t>Rash again?</a:t>
            </a:r>
            <a:endParaRPr sz="900" b="1">
              <a:solidFill>
                <a:srgbClr val="000000"/>
              </a:solidFill>
              <a:latin typeface="Roboto"/>
              <a:ea typeface="Roboto"/>
              <a:cs typeface="Roboto"/>
              <a:sym typeface="Roboto"/>
            </a:endParaRPr>
          </a:p>
        </p:txBody>
      </p:sp>
      <p:sp>
        <p:nvSpPr>
          <p:cNvPr id="1723" name="Google Shape;1723;p110"/>
          <p:cNvSpPr/>
          <p:nvPr/>
        </p:nvSpPr>
        <p:spPr>
          <a:xfrm>
            <a:off x="2225900" y="1612300"/>
            <a:ext cx="1436700" cy="371400"/>
          </a:xfrm>
          <a:prstGeom prst="homePlate">
            <a:avLst>
              <a:gd name="adj" fmla="val 50000"/>
            </a:avLst>
          </a:prstGeom>
          <a:solidFill>
            <a:srgbClr val="FA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Imbruvica</a:t>
            </a:r>
            <a:endParaRPr b="1">
              <a:solidFill>
                <a:srgbClr val="FFFFFF"/>
              </a:solidFill>
              <a:latin typeface="Roboto"/>
              <a:ea typeface="Roboto"/>
              <a:cs typeface="Roboto"/>
              <a:sym typeface="Roboto"/>
            </a:endParaRPr>
          </a:p>
        </p:txBody>
      </p:sp>
      <p:sp>
        <p:nvSpPr>
          <p:cNvPr id="1724" name="Google Shape;1724;p110"/>
          <p:cNvSpPr/>
          <p:nvPr/>
        </p:nvSpPr>
        <p:spPr>
          <a:xfrm>
            <a:off x="3662600" y="1612300"/>
            <a:ext cx="1289700" cy="371400"/>
          </a:xfrm>
          <a:prstGeom prst="roundRect">
            <a:avLst>
              <a:gd name="adj" fmla="val 50000"/>
            </a:avLst>
          </a:prstGeom>
          <a:solidFill>
            <a:srgbClr val="358A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Calquence</a:t>
            </a:r>
            <a:endParaRPr b="1">
              <a:solidFill>
                <a:srgbClr val="FFFFFF"/>
              </a:solidFill>
            </a:endParaRPr>
          </a:p>
        </p:txBody>
      </p:sp>
      <p:sp>
        <p:nvSpPr>
          <p:cNvPr id="1725" name="Google Shape;1725;p110"/>
          <p:cNvSpPr/>
          <p:nvPr/>
        </p:nvSpPr>
        <p:spPr>
          <a:xfrm>
            <a:off x="5260250" y="1612300"/>
            <a:ext cx="713700" cy="371400"/>
          </a:xfrm>
          <a:prstGeom prst="roundRect">
            <a:avLst>
              <a:gd name="adj" fmla="val 50000"/>
            </a:avLst>
          </a:prstGeom>
          <a:solidFill>
            <a:srgbClr val="6E5981">
              <a:alpha val="376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latin typeface="Roboto"/>
              <a:ea typeface="Roboto"/>
              <a:cs typeface="Roboto"/>
              <a:sym typeface="Roboto"/>
            </a:endParaRPr>
          </a:p>
        </p:txBody>
      </p:sp>
      <p:sp>
        <p:nvSpPr>
          <p:cNvPr id="1726" name="Google Shape;1726;p110"/>
          <p:cNvSpPr/>
          <p:nvPr/>
        </p:nvSpPr>
        <p:spPr>
          <a:xfrm>
            <a:off x="5521838" y="1702750"/>
            <a:ext cx="190500" cy="190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7" name="Google Shape;1727;p110"/>
          <p:cNvGrpSpPr/>
          <p:nvPr/>
        </p:nvGrpSpPr>
        <p:grpSpPr>
          <a:xfrm>
            <a:off x="5675200" y="895701"/>
            <a:ext cx="1453800" cy="409824"/>
            <a:chOff x="3129000" y="3800327"/>
            <a:chExt cx="1453800" cy="409824"/>
          </a:xfrm>
        </p:grpSpPr>
        <p:sp>
          <p:nvSpPr>
            <p:cNvPr id="1728" name="Google Shape;1728;p110"/>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Brukinsa</a:t>
              </a:r>
              <a:endParaRPr sz="1800" b="1">
                <a:solidFill>
                  <a:srgbClr val="000000"/>
                </a:solidFill>
                <a:latin typeface="Fira Sans Extra Condensed"/>
                <a:ea typeface="Fira Sans Extra Condensed"/>
                <a:cs typeface="Fira Sans Extra Condensed"/>
                <a:sym typeface="Fira Sans Extra Condensed"/>
              </a:endParaRPr>
            </a:p>
          </p:txBody>
        </p:sp>
        <p:sp>
          <p:nvSpPr>
            <p:cNvPr id="1729" name="Google Shape;1729;p110"/>
            <p:cNvSpPr txBox="1"/>
            <p:nvPr/>
          </p:nvSpPr>
          <p:spPr>
            <a:xfrm>
              <a:off x="3129000" y="3980050"/>
              <a:ext cx="14538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(zanubrutinib)</a:t>
              </a:r>
              <a:endParaRPr sz="1200">
                <a:solidFill>
                  <a:srgbClr val="000000"/>
                </a:solidFill>
                <a:latin typeface="Roboto"/>
                <a:ea typeface="Roboto"/>
                <a:cs typeface="Roboto"/>
                <a:sym typeface="Roboto"/>
              </a:endParaRPr>
            </a:p>
          </p:txBody>
        </p:sp>
      </p:grpSp>
      <p:cxnSp>
        <p:nvCxnSpPr>
          <p:cNvPr id="1730" name="Google Shape;1730;p110"/>
          <p:cNvCxnSpPr>
            <a:stCxn id="1726" idx="0"/>
            <a:endCxn id="1731" idx="4"/>
          </p:cNvCxnSpPr>
          <p:nvPr/>
        </p:nvCxnSpPr>
        <p:spPr>
          <a:xfrm rot="10800000">
            <a:off x="5617088" y="1086250"/>
            <a:ext cx="0" cy="616500"/>
          </a:xfrm>
          <a:prstGeom prst="straightConnector1">
            <a:avLst/>
          </a:prstGeom>
          <a:noFill/>
          <a:ln w="9525" cap="flat" cmpd="sng">
            <a:solidFill>
              <a:srgbClr val="666666"/>
            </a:solidFill>
            <a:prstDash val="solid"/>
            <a:round/>
            <a:headEnd type="none" w="med" len="med"/>
            <a:tailEnd type="none" w="med" len="med"/>
          </a:ln>
        </p:spPr>
      </p:cxnSp>
      <p:sp>
        <p:nvSpPr>
          <p:cNvPr id="1731" name="Google Shape;1731;p110"/>
          <p:cNvSpPr/>
          <p:nvPr/>
        </p:nvSpPr>
        <p:spPr>
          <a:xfrm>
            <a:off x="5521838" y="895700"/>
            <a:ext cx="190500" cy="190500"/>
          </a:xfrm>
          <a:prstGeom prst="ellipse">
            <a:avLst/>
          </a:prstGeom>
          <a:solidFill>
            <a:srgbClr val="6E5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10"/>
          <p:cNvSpPr/>
          <p:nvPr/>
        </p:nvSpPr>
        <p:spPr>
          <a:xfrm>
            <a:off x="7317700" y="2046138"/>
            <a:ext cx="664200" cy="371400"/>
          </a:xfrm>
          <a:prstGeom prst="rect">
            <a:avLst/>
          </a:prstGeom>
          <a:gradFill>
            <a:gsLst>
              <a:gs pos="0">
                <a:srgbClr val="FFFFFF">
                  <a:alpha val="30196"/>
                </a:srgbClr>
              </a:gs>
              <a:gs pos="13000">
                <a:srgbClr val="EF9C96"/>
              </a:gs>
              <a:gs pos="23000">
                <a:srgbClr val="DF382C"/>
              </a:gs>
              <a:gs pos="75000">
                <a:srgbClr val="DF382C"/>
              </a:gs>
              <a:gs pos="86000">
                <a:srgbClr val="EF9C96"/>
              </a:gs>
              <a:gs pos="100000">
                <a:srgbClr val="FFFFFF">
                  <a:alpha val="30196"/>
                </a:srgbClr>
              </a:gs>
            </a:gsLst>
            <a:lin ang="0" scaled="0"/>
          </a:gradFill>
          <a:ln>
            <a:noFill/>
          </a:ln>
        </p:spPr>
        <p:txBody>
          <a:bodyPr spcFirstLastPara="1" wrap="square" lIns="65175" tIns="65175" rIns="65175" bIns="65175" anchor="ctr" anchorCtr="0">
            <a:noAutofit/>
          </a:bodyPr>
          <a:lstStyle/>
          <a:p>
            <a:pPr marL="0" lvl="0" indent="0" algn="ctr" rtl="0">
              <a:spcBef>
                <a:spcPts val="0"/>
              </a:spcBef>
              <a:spcAft>
                <a:spcPts val="0"/>
              </a:spcAft>
              <a:buNone/>
            </a:pPr>
            <a:r>
              <a:rPr lang="en" sz="1055" b="1">
                <a:solidFill>
                  <a:schemeClr val="lt1"/>
                </a:solidFill>
                <a:latin typeface="Open Sans"/>
                <a:ea typeface="Open Sans"/>
                <a:cs typeface="Open Sans"/>
                <a:sym typeface="Open Sans"/>
              </a:rPr>
              <a:t>Minor </a:t>
            </a:r>
            <a:endParaRPr sz="1055" b="1">
              <a:solidFill>
                <a:schemeClr val="lt1"/>
              </a:solidFill>
              <a:latin typeface="Open Sans"/>
              <a:ea typeface="Open Sans"/>
              <a:cs typeface="Open Sans"/>
              <a:sym typeface="Open Sans"/>
            </a:endParaRPr>
          </a:p>
          <a:p>
            <a:pPr marL="0" lvl="0" indent="0" algn="ctr" rtl="0">
              <a:spcBef>
                <a:spcPts val="0"/>
              </a:spcBef>
              <a:spcAft>
                <a:spcPts val="0"/>
              </a:spcAft>
              <a:buNone/>
            </a:pPr>
            <a:r>
              <a:rPr lang="en" sz="1055" b="1">
                <a:solidFill>
                  <a:schemeClr val="lt1"/>
                </a:solidFill>
                <a:latin typeface="Open Sans"/>
                <a:ea typeface="Open Sans"/>
                <a:cs typeface="Open Sans"/>
                <a:sym typeface="Open Sans"/>
              </a:rPr>
              <a:t>rash</a:t>
            </a:r>
            <a:endParaRPr sz="1055" b="1">
              <a:solidFill>
                <a:schemeClr val="lt1"/>
              </a:solidFill>
              <a:latin typeface="Open Sans"/>
              <a:ea typeface="Open Sans"/>
              <a:cs typeface="Open Sans"/>
              <a:sym typeface="Open Sans"/>
            </a:endParaRPr>
          </a:p>
        </p:txBody>
      </p:sp>
      <p:sp>
        <p:nvSpPr>
          <p:cNvPr id="1733" name="Google Shape;1733;p110"/>
          <p:cNvSpPr/>
          <p:nvPr/>
        </p:nvSpPr>
        <p:spPr>
          <a:xfrm>
            <a:off x="7317700" y="2046138"/>
            <a:ext cx="666000" cy="371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1734" name="Google Shape;1734;p110"/>
          <p:cNvGrpSpPr/>
          <p:nvPr/>
        </p:nvGrpSpPr>
        <p:grpSpPr>
          <a:xfrm>
            <a:off x="2147070" y="895701"/>
            <a:ext cx="1365000" cy="409824"/>
            <a:chOff x="3129000" y="3800327"/>
            <a:chExt cx="1365000" cy="409824"/>
          </a:xfrm>
        </p:grpSpPr>
        <p:sp>
          <p:nvSpPr>
            <p:cNvPr id="1735" name="Google Shape;1735;p110"/>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Imbruvica </a:t>
              </a:r>
              <a:endParaRPr sz="1800" b="1">
                <a:solidFill>
                  <a:srgbClr val="000000"/>
                </a:solidFill>
                <a:latin typeface="Fira Sans Extra Condensed"/>
                <a:ea typeface="Fira Sans Extra Condensed"/>
                <a:cs typeface="Fira Sans Extra Condensed"/>
                <a:sym typeface="Fira Sans Extra Condensed"/>
              </a:endParaRPr>
            </a:p>
          </p:txBody>
        </p:sp>
        <p:sp>
          <p:nvSpPr>
            <p:cNvPr id="1736" name="Google Shape;1736;p110"/>
            <p:cNvSpPr txBox="1"/>
            <p:nvPr/>
          </p:nvSpPr>
          <p:spPr>
            <a:xfrm>
              <a:off x="3129000" y="3980050"/>
              <a:ext cx="9000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(ibrutinib)</a:t>
              </a:r>
              <a:endParaRPr sz="1200">
                <a:solidFill>
                  <a:srgbClr val="000000"/>
                </a:solidFill>
                <a:latin typeface="Roboto"/>
                <a:ea typeface="Roboto"/>
                <a:cs typeface="Roboto"/>
                <a:sym typeface="Roboto"/>
              </a:endParaRPr>
            </a:p>
          </p:txBody>
        </p:sp>
      </p:grpSp>
      <p:grpSp>
        <p:nvGrpSpPr>
          <p:cNvPr id="1737" name="Google Shape;1737;p110"/>
          <p:cNvGrpSpPr/>
          <p:nvPr/>
        </p:nvGrpSpPr>
        <p:grpSpPr>
          <a:xfrm>
            <a:off x="3809800" y="895701"/>
            <a:ext cx="1453800" cy="409824"/>
            <a:chOff x="3129000" y="3800327"/>
            <a:chExt cx="1453800" cy="409824"/>
          </a:xfrm>
        </p:grpSpPr>
        <p:sp>
          <p:nvSpPr>
            <p:cNvPr id="1738" name="Google Shape;1738;p110"/>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0000"/>
                  </a:solidFill>
                  <a:latin typeface="Fira Sans Extra Condensed"/>
                  <a:ea typeface="Fira Sans Extra Condensed"/>
                  <a:cs typeface="Fira Sans Extra Condensed"/>
                  <a:sym typeface="Fira Sans Extra Condensed"/>
                </a:rPr>
                <a:t>Calquence</a:t>
              </a:r>
              <a:endParaRPr sz="1800" b="1">
                <a:solidFill>
                  <a:srgbClr val="000000"/>
                </a:solidFill>
                <a:latin typeface="Fira Sans Extra Condensed"/>
                <a:ea typeface="Fira Sans Extra Condensed"/>
                <a:cs typeface="Fira Sans Extra Condensed"/>
                <a:sym typeface="Fira Sans Extra Condensed"/>
              </a:endParaRPr>
            </a:p>
          </p:txBody>
        </p:sp>
        <p:sp>
          <p:nvSpPr>
            <p:cNvPr id="1739" name="Google Shape;1739;p110"/>
            <p:cNvSpPr txBox="1"/>
            <p:nvPr/>
          </p:nvSpPr>
          <p:spPr>
            <a:xfrm>
              <a:off x="3129000" y="3980050"/>
              <a:ext cx="14538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(acalabrutinib)</a:t>
              </a:r>
              <a:endParaRPr sz="1200">
                <a:solidFill>
                  <a:srgbClr val="000000"/>
                </a:solidFill>
                <a:latin typeface="Roboto"/>
                <a:ea typeface="Roboto"/>
                <a:cs typeface="Roboto"/>
                <a:sym typeface="Roboto"/>
              </a:endParaRPr>
            </a:p>
          </p:txBody>
        </p:sp>
      </p:grpSp>
      <p:grpSp>
        <p:nvGrpSpPr>
          <p:cNvPr id="1740" name="Google Shape;1740;p110"/>
          <p:cNvGrpSpPr/>
          <p:nvPr/>
        </p:nvGrpSpPr>
        <p:grpSpPr>
          <a:xfrm>
            <a:off x="6923800" y="895701"/>
            <a:ext cx="1453800" cy="409824"/>
            <a:chOff x="3129000" y="3800327"/>
            <a:chExt cx="1453800" cy="409824"/>
          </a:xfrm>
        </p:grpSpPr>
        <p:sp>
          <p:nvSpPr>
            <p:cNvPr id="1741" name="Google Shape;1741;p110"/>
            <p:cNvSpPr txBox="1"/>
            <p:nvPr/>
          </p:nvSpPr>
          <p:spPr>
            <a:xfrm>
              <a:off x="3129000" y="3800327"/>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Fira Sans Extra Condensed"/>
                  <a:ea typeface="Fira Sans Extra Condensed"/>
                  <a:cs typeface="Fira Sans Extra Condensed"/>
                  <a:sym typeface="Fira Sans Extra Condensed"/>
                </a:rPr>
                <a:t>No chemo</a:t>
              </a:r>
              <a:endParaRPr sz="1800" b="1">
                <a:solidFill>
                  <a:srgbClr val="000000"/>
                </a:solidFill>
                <a:latin typeface="Fira Sans Extra Condensed"/>
                <a:ea typeface="Fira Sans Extra Condensed"/>
                <a:cs typeface="Fira Sans Extra Condensed"/>
                <a:sym typeface="Fira Sans Extra Condensed"/>
              </a:endParaRPr>
            </a:p>
          </p:txBody>
        </p:sp>
        <p:sp>
          <p:nvSpPr>
            <p:cNvPr id="1742" name="Google Shape;1742;p110"/>
            <p:cNvSpPr txBox="1"/>
            <p:nvPr/>
          </p:nvSpPr>
          <p:spPr>
            <a:xfrm>
              <a:off x="3129000" y="3980050"/>
              <a:ext cx="1453800" cy="2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Just IVIG</a:t>
              </a:r>
              <a:endParaRPr sz="1200">
                <a:solidFill>
                  <a:srgbClr val="000000"/>
                </a:solidFill>
                <a:latin typeface="Roboto"/>
                <a:ea typeface="Roboto"/>
                <a:cs typeface="Roboto"/>
                <a:sym typeface="Roboto"/>
              </a:endParaRPr>
            </a:p>
          </p:txBody>
        </p:sp>
      </p:grpSp>
      <p:cxnSp>
        <p:nvCxnSpPr>
          <p:cNvPr id="1743" name="Google Shape;1743;p110"/>
          <p:cNvCxnSpPr/>
          <p:nvPr/>
        </p:nvCxnSpPr>
        <p:spPr>
          <a:xfrm rot="10800000">
            <a:off x="8017525" y="1204950"/>
            <a:ext cx="0" cy="3162600"/>
          </a:xfrm>
          <a:prstGeom prst="straightConnector1">
            <a:avLst/>
          </a:prstGeom>
          <a:noFill/>
          <a:ln w="9525" cap="flat" cmpd="sng">
            <a:solidFill>
              <a:srgbClr val="DF382C"/>
            </a:solidFill>
            <a:prstDash val="dashDot"/>
            <a:round/>
            <a:headEnd type="none" w="med" len="med"/>
            <a:tailEnd type="none" w="med" len="med"/>
          </a:ln>
        </p:spPr>
      </p:cxnSp>
      <p:sp>
        <p:nvSpPr>
          <p:cNvPr id="1744" name="Google Shape;1744;p110"/>
          <p:cNvSpPr/>
          <p:nvPr/>
        </p:nvSpPr>
        <p:spPr>
          <a:xfrm>
            <a:off x="2994800" y="2541500"/>
            <a:ext cx="169500" cy="169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45" name="Google Shape;1745;p110"/>
          <p:cNvSpPr/>
          <p:nvPr/>
        </p:nvSpPr>
        <p:spPr>
          <a:xfrm>
            <a:off x="2939875" y="2779650"/>
            <a:ext cx="870000" cy="228900"/>
          </a:xfrm>
          <a:prstGeom prst="roundRect">
            <a:avLst>
              <a:gd name="adj" fmla="val 44015"/>
            </a:avLst>
          </a:prstGeom>
          <a:gradFill>
            <a:gsLst>
              <a:gs pos="0">
                <a:srgbClr val="FFFFFF">
                  <a:alpha val="24705"/>
                </a:srgbClr>
              </a:gs>
              <a:gs pos="14000">
                <a:srgbClr val="8D8D8D"/>
              </a:gs>
              <a:gs pos="50000">
                <a:schemeClr val="dk2"/>
              </a:gs>
              <a:gs pos="86000">
                <a:srgbClr val="8D8D8D"/>
              </a:gs>
              <a:gs pos="100000">
                <a:srgbClr val="FFFFFF">
                  <a:alpha val="24705"/>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Doxy</a:t>
            </a:r>
            <a:endParaRPr>
              <a:solidFill>
                <a:schemeClr val="lt1"/>
              </a:solidFill>
              <a:latin typeface="Open Sans"/>
              <a:ea typeface="Open Sans"/>
              <a:cs typeface="Open Sans"/>
              <a:sym typeface="Open Sans"/>
            </a:endParaRPr>
          </a:p>
        </p:txBody>
      </p:sp>
      <p:sp>
        <p:nvSpPr>
          <p:cNvPr id="1746" name="Google Shape;1746;p110"/>
          <p:cNvSpPr txBox="1"/>
          <p:nvPr/>
        </p:nvSpPr>
        <p:spPr>
          <a:xfrm>
            <a:off x="1734275" y="2433800"/>
            <a:ext cx="9765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chemeClr val="dk2"/>
                </a:solidFill>
                <a:latin typeface="Roboto"/>
                <a:ea typeface="Roboto"/>
                <a:cs typeface="Roboto"/>
                <a:sym typeface="Roboto"/>
              </a:rPr>
              <a:t>Bactrim</a:t>
            </a:r>
            <a:endParaRPr sz="1300" b="1">
              <a:solidFill>
                <a:schemeClr val="dk2"/>
              </a:solidFill>
              <a:latin typeface="Roboto"/>
              <a:ea typeface="Roboto"/>
              <a:cs typeface="Roboto"/>
              <a:sym typeface="Roboto"/>
            </a:endParaRPr>
          </a:p>
        </p:txBody>
      </p:sp>
      <p:cxnSp>
        <p:nvCxnSpPr>
          <p:cNvPr id="1747" name="Google Shape;1747;p110"/>
          <p:cNvCxnSpPr>
            <a:stCxn id="1744" idx="6"/>
            <a:endCxn id="1746" idx="3"/>
          </p:cNvCxnSpPr>
          <p:nvPr/>
        </p:nvCxnSpPr>
        <p:spPr>
          <a:xfrm rot="10800000">
            <a:off x="2710700" y="2626250"/>
            <a:ext cx="453600" cy="0"/>
          </a:xfrm>
          <a:prstGeom prst="straightConnector1">
            <a:avLst/>
          </a:prstGeom>
          <a:noFill/>
          <a:ln w="9525" cap="flat" cmpd="sng">
            <a:solidFill>
              <a:schemeClr val="dk2"/>
            </a:solidFill>
            <a:prstDash val="dash"/>
            <a:round/>
            <a:headEnd type="none" w="med" len="med"/>
            <a:tailEnd type="none" w="med" len="med"/>
          </a:ln>
        </p:spPr>
      </p:cxnSp>
      <p:sp>
        <p:nvSpPr>
          <p:cNvPr id="1748" name="Google Shape;1748;p110"/>
          <p:cNvSpPr/>
          <p:nvPr/>
        </p:nvSpPr>
        <p:spPr>
          <a:xfrm>
            <a:off x="586125" y="144325"/>
            <a:ext cx="8318400" cy="499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49" name="Google Shape;1749;p110"/>
          <p:cNvSpPr/>
          <p:nvPr/>
        </p:nvSpPr>
        <p:spPr>
          <a:xfrm>
            <a:off x="3621664" y="2505554"/>
            <a:ext cx="190500" cy="190500"/>
          </a:xfrm>
          <a:prstGeom prst="diamond">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0"/>
          <p:cNvSpPr txBox="1"/>
          <p:nvPr/>
        </p:nvSpPr>
        <p:spPr>
          <a:xfrm>
            <a:off x="3833499" y="2505550"/>
            <a:ext cx="1365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Fira Sans Extra Condensed"/>
                <a:ea typeface="Fira Sans Extra Condensed"/>
                <a:cs typeface="Fira Sans Extra Condensed"/>
                <a:sym typeface="Fira Sans Extra Condensed"/>
              </a:rPr>
              <a:t>Punch b</a:t>
            </a:r>
            <a:r>
              <a:rPr lang="en" sz="1800" b="1">
                <a:solidFill>
                  <a:srgbClr val="000000"/>
                </a:solidFill>
                <a:latin typeface="Fira Sans Extra Condensed"/>
                <a:ea typeface="Fira Sans Extra Condensed"/>
                <a:cs typeface="Fira Sans Extra Condensed"/>
                <a:sym typeface="Fira Sans Extra Condensed"/>
              </a:rPr>
              <a:t>iopsy</a:t>
            </a:r>
            <a:endParaRPr sz="1800" b="1">
              <a:solidFill>
                <a:srgbClr val="000000"/>
              </a:solidFill>
              <a:latin typeface="Fira Sans Extra Condensed"/>
              <a:ea typeface="Fira Sans Extra Condensed"/>
              <a:cs typeface="Fira Sans Extra Condensed"/>
              <a:sym typeface="Fira Sans Extra Condensed"/>
            </a:endParaRPr>
          </a:p>
        </p:txBody>
      </p:sp>
      <p:cxnSp>
        <p:nvCxnSpPr>
          <p:cNvPr id="1751" name="Google Shape;1751;p110"/>
          <p:cNvCxnSpPr>
            <a:stCxn id="1721" idx="2"/>
            <a:endCxn id="1749" idx="0"/>
          </p:cNvCxnSpPr>
          <p:nvPr/>
        </p:nvCxnSpPr>
        <p:spPr>
          <a:xfrm>
            <a:off x="3716931" y="2316148"/>
            <a:ext cx="0" cy="189300"/>
          </a:xfrm>
          <a:prstGeom prst="straightConnector1">
            <a:avLst/>
          </a:prstGeom>
          <a:noFill/>
          <a:ln w="9525" cap="flat" cmpd="sng">
            <a:solidFill>
              <a:srgbClr val="ED4840"/>
            </a:solidFill>
            <a:prstDash val="solid"/>
            <a:round/>
            <a:headEnd type="none" w="med" len="med"/>
            <a:tailEnd type="none" w="med" len="med"/>
          </a:ln>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pic>
        <p:nvPicPr>
          <p:cNvPr id="1756" name="Google Shape;1756;p1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5450" y="1305525"/>
            <a:ext cx="7596400" cy="3790200"/>
          </a:xfrm>
          <a:prstGeom prst="rect">
            <a:avLst/>
          </a:prstGeom>
          <a:noFill/>
          <a:ln>
            <a:noFill/>
          </a:ln>
        </p:spPr>
      </p:pic>
      <p:sp>
        <p:nvSpPr>
          <p:cNvPr id="1757" name="Google Shape;1757;p111"/>
          <p:cNvSpPr/>
          <p:nvPr/>
        </p:nvSpPr>
        <p:spPr>
          <a:xfrm>
            <a:off x="2225900" y="2046175"/>
            <a:ext cx="1707300" cy="371400"/>
          </a:xfrm>
          <a:prstGeom prst="homePlate">
            <a:avLst>
              <a:gd name="adj" fmla="val 50000"/>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Rash </a:t>
            </a:r>
            <a:r>
              <a:rPr lang="en" sz="1200" b="1">
                <a:solidFill>
                  <a:schemeClr val="lt1"/>
                </a:solidFill>
                <a:latin typeface="Roboto"/>
                <a:ea typeface="Roboto"/>
                <a:cs typeface="Roboto"/>
                <a:sym typeface="Roboto"/>
              </a:rPr>
              <a:t>(severe)</a:t>
            </a:r>
            <a:endParaRPr sz="1200" b="1">
              <a:solidFill>
                <a:srgbClr val="FFFFFF"/>
              </a:solidFill>
              <a:latin typeface="Roboto"/>
              <a:ea typeface="Roboto"/>
              <a:cs typeface="Roboto"/>
              <a:sym typeface="Roboto"/>
            </a:endParaRPr>
          </a:p>
        </p:txBody>
      </p:sp>
      <p:sp>
        <p:nvSpPr>
          <p:cNvPr id="1758" name="Google Shape;1758;p111"/>
          <p:cNvSpPr/>
          <p:nvPr/>
        </p:nvSpPr>
        <p:spPr>
          <a:xfrm>
            <a:off x="3621681" y="2125648"/>
            <a:ext cx="190500" cy="190500"/>
          </a:xfrm>
          <a:prstGeom prst="diamond">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1"/>
          <p:cNvSpPr/>
          <p:nvPr/>
        </p:nvSpPr>
        <p:spPr>
          <a:xfrm>
            <a:off x="2225900" y="1612300"/>
            <a:ext cx="1436700" cy="371400"/>
          </a:xfrm>
          <a:prstGeom prst="homePlate">
            <a:avLst>
              <a:gd name="adj" fmla="val 50000"/>
            </a:avLst>
          </a:prstGeom>
          <a:solidFill>
            <a:srgbClr val="FAA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oboto"/>
                <a:ea typeface="Roboto"/>
                <a:cs typeface="Roboto"/>
                <a:sym typeface="Roboto"/>
              </a:rPr>
              <a:t>Imbruvica</a:t>
            </a:r>
            <a:endParaRPr b="1">
              <a:solidFill>
                <a:srgbClr val="FFFFFF"/>
              </a:solidFill>
              <a:latin typeface="Roboto"/>
              <a:ea typeface="Roboto"/>
              <a:cs typeface="Roboto"/>
              <a:sym typeface="Roboto"/>
            </a:endParaRPr>
          </a:p>
        </p:txBody>
      </p:sp>
      <p:cxnSp>
        <p:nvCxnSpPr>
          <p:cNvPr id="1760" name="Google Shape;1760;p111"/>
          <p:cNvCxnSpPr/>
          <p:nvPr/>
        </p:nvCxnSpPr>
        <p:spPr>
          <a:xfrm rot="10800000">
            <a:off x="8017525" y="1204950"/>
            <a:ext cx="0" cy="3162600"/>
          </a:xfrm>
          <a:prstGeom prst="straightConnector1">
            <a:avLst/>
          </a:prstGeom>
          <a:noFill/>
          <a:ln w="9525" cap="flat" cmpd="sng">
            <a:solidFill>
              <a:srgbClr val="DF382C"/>
            </a:solidFill>
            <a:prstDash val="dashDot"/>
            <a:round/>
            <a:headEnd type="none" w="med" len="med"/>
            <a:tailEnd type="none" w="med" len="med"/>
          </a:ln>
        </p:spPr>
      </p:cxnSp>
      <p:sp>
        <p:nvSpPr>
          <p:cNvPr id="1761" name="Google Shape;1761;p111"/>
          <p:cNvSpPr/>
          <p:nvPr/>
        </p:nvSpPr>
        <p:spPr>
          <a:xfrm>
            <a:off x="2994800" y="2541500"/>
            <a:ext cx="169500" cy="1695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62" name="Google Shape;1762;p111"/>
          <p:cNvSpPr/>
          <p:nvPr/>
        </p:nvSpPr>
        <p:spPr>
          <a:xfrm>
            <a:off x="2939875" y="2779650"/>
            <a:ext cx="870000" cy="228900"/>
          </a:xfrm>
          <a:prstGeom prst="roundRect">
            <a:avLst>
              <a:gd name="adj" fmla="val 44015"/>
            </a:avLst>
          </a:prstGeom>
          <a:gradFill>
            <a:gsLst>
              <a:gs pos="0">
                <a:srgbClr val="FFFFFF">
                  <a:alpha val="24705"/>
                </a:srgbClr>
              </a:gs>
              <a:gs pos="14000">
                <a:srgbClr val="8D8D8D"/>
              </a:gs>
              <a:gs pos="50000">
                <a:schemeClr val="dk2"/>
              </a:gs>
              <a:gs pos="86000">
                <a:srgbClr val="8D8D8D"/>
              </a:gs>
              <a:gs pos="100000">
                <a:srgbClr val="FFFFFF">
                  <a:alpha val="24705"/>
                </a:srgbClr>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Doxy</a:t>
            </a:r>
            <a:endParaRPr>
              <a:solidFill>
                <a:schemeClr val="lt1"/>
              </a:solidFill>
              <a:latin typeface="Open Sans"/>
              <a:ea typeface="Open Sans"/>
              <a:cs typeface="Open Sans"/>
              <a:sym typeface="Open Sans"/>
            </a:endParaRPr>
          </a:p>
        </p:txBody>
      </p:sp>
      <p:sp>
        <p:nvSpPr>
          <p:cNvPr id="1763" name="Google Shape;1763;p111"/>
          <p:cNvSpPr txBox="1"/>
          <p:nvPr/>
        </p:nvSpPr>
        <p:spPr>
          <a:xfrm>
            <a:off x="1734275" y="2433800"/>
            <a:ext cx="9765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b="1">
                <a:solidFill>
                  <a:schemeClr val="dk2"/>
                </a:solidFill>
                <a:latin typeface="Roboto"/>
                <a:ea typeface="Roboto"/>
                <a:cs typeface="Roboto"/>
                <a:sym typeface="Roboto"/>
              </a:rPr>
              <a:t>Bactrim</a:t>
            </a:r>
            <a:endParaRPr sz="1300" b="1">
              <a:solidFill>
                <a:schemeClr val="dk2"/>
              </a:solidFill>
              <a:latin typeface="Roboto"/>
              <a:ea typeface="Roboto"/>
              <a:cs typeface="Roboto"/>
              <a:sym typeface="Roboto"/>
            </a:endParaRPr>
          </a:p>
        </p:txBody>
      </p:sp>
      <p:cxnSp>
        <p:nvCxnSpPr>
          <p:cNvPr id="1764" name="Google Shape;1764;p111"/>
          <p:cNvCxnSpPr>
            <a:stCxn id="1761" idx="6"/>
            <a:endCxn id="1763" idx="3"/>
          </p:cNvCxnSpPr>
          <p:nvPr/>
        </p:nvCxnSpPr>
        <p:spPr>
          <a:xfrm rot="10800000">
            <a:off x="2710700" y="2626250"/>
            <a:ext cx="453600" cy="0"/>
          </a:xfrm>
          <a:prstGeom prst="straightConnector1">
            <a:avLst/>
          </a:prstGeom>
          <a:noFill/>
          <a:ln w="9525" cap="flat" cmpd="sng">
            <a:solidFill>
              <a:schemeClr val="dk2"/>
            </a:solidFill>
            <a:prstDash val="dash"/>
            <a:round/>
            <a:headEnd type="none" w="med" len="med"/>
            <a:tailEnd type="none" w="med" len="med"/>
          </a:ln>
        </p:spPr>
      </p:cxnSp>
      <p:sp>
        <p:nvSpPr>
          <p:cNvPr id="1765" name="Google Shape;1765;p111"/>
          <p:cNvSpPr/>
          <p:nvPr/>
        </p:nvSpPr>
        <p:spPr>
          <a:xfrm>
            <a:off x="586125" y="1353325"/>
            <a:ext cx="7785600" cy="3790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66" name="Google Shape;1766;p111"/>
          <p:cNvSpPr txBox="1">
            <a:spLocks noGrp="1"/>
          </p:cNvSpPr>
          <p:nvPr>
            <p:ph type="title"/>
          </p:nvPr>
        </p:nvSpPr>
        <p:spPr>
          <a:xfrm>
            <a:off x="729450" y="632850"/>
            <a:ext cx="358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Old Bx</a:t>
            </a:r>
            <a:endParaRPr/>
          </a:p>
        </p:txBody>
      </p:sp>
      <p:sp>
        <p:nvSpPr>
          <p:cNvPr id="1767" name="Google Shape;1767;p111"/>
          <p:cNvSpPr/>
          <p:nvPr/>
        </p:nvSpPr>
        <p:spPr>
          <a:xfrm>
            <a:off x="4253775" y="632850"/>
            <a:ext cx="4405200" cy="4349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Open Sans"/>
              <a:ea typeface="Open Sans"/>
              <a:cs typeface="Open Sans"/>
              <a:sym typeface="Open Sans"/>
            </a:endParaRPr>
          </a:p>
          <a:p>
            <a:pPr marL="0" lvl="0" indent="0" algn="l" rtl="0">
              <a:spcBef>
                <a:spcPts val="0"/>
              </a:spcBef>
              <a:spcAft>
                <a:spcPts val="0"/>
              </a:spcAft>
              <a:buNone/>
            </a:pPr>
            <a:r>
              <a:rPr lang="en" b="1">
                <a:solidFill>
                  <a:srgbClr val="DF382C"/>
                </a:solidFill>
                <a:latin typeface="Open Sans"/>
                <a:ea typeface="Open Sans"/>
                <a:cs typeface="Open Sans"/>
                <a:sym typeface="Open Sans"/>
              </a:rPr>
              <a:t>Subacute spongiotic dermatitis</a:t>
            </a:r>
            <a:r>
              <a:rPr lang="en">
                <a:latin typeface="Open Sans"/>
                <a:ea typeface="Open Sans"/>
                <a:cs typeface="Open Sans"/>
                <a:sym typeface="Open Sans"/>
              </a:rPr>
              <a:t> with </a:t>
            </a:r>
            <a:r>
              <a:rPr lang="en" b="1">
                <a:latin typeface="Open Sans"/>
                <a:ea typeface="Open Sans"/>
                <a:cs typeface="Open Sans"/>
                <a:sym typeface="Open Sans"/>
              </a:rPr>
              <a:t>superficial lymphocytic cell infiltrates</a:t>
            </a:r>
            <a:r>
              <a:rPr lang="en">
                <a:latin typeface="Open Sans"/>
                <a:ea typeface="Open Sans"/>
                <a:cs typeface="Open Sans"/>
                <a:sym typeface="Open Sans"/>
              </a:rPr>
              <a:t> and </a:t>
            </a:r>
            <a:r>
              <a:rPr lang="en" b="1">
                <a:latin typeface="Open Sans"/>
                <a:ea typeface="Open Sans"/>
                <a:cs typeface="Open Sans"/>
                <a:sym typeface="Open Sans"/>
              </a:rPr>
              <a:t>actinic changes</a:t>
            </a:r>
            <a:r>
              <a:rPr lang="en">
                <a:latin typeface="Open Sans"/>
                <a:ea typeface="Open Sans"/>
                <a:cs typeface="Open Sans"/>
                <a:sym typeface="Open Sans"/>
              </a:rPr>
              <a:t>, see Comment</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sz="1200">
                <a:latin typeface="Bitter Light"/>
                <a:ea typeface="Bitter Light"/>
                <a:cs typeface="Bitter Light"/>
                <a:sym typeface="Bitter Light"/>
              </a:rPr>
              <a:t>These findings are </a:t>
            </a:r>
            <a:r>
              <a:rPr lang="en" sz="1200" b="1">
                <a:solidFill>
                  <a:srgbClr val="ED4840"/>
                </a:solidFill>
                <a:highlight>
                  <a:srgbClr val="FFFF00"/>
                </a:highlight>
                <a:latin typeface="Bitter"/>
                <a:ea typeface="Bitter"/>
                <a:cs typeface="Bitter"/>
                <a:sym typeface="Bitter"/>
              </a:rPr>
              <a:t>entirely</a:t>
            </a:r>
            <a:r>
              <a:rPr lang="en" sz="1200" b="1">
                <a:solidFill>
                  <a:srgbClr val="ED4840"/>
                </a:solidFill>
                <a:latin typeface="Bitter"/>
                <a:ea typeface="Bitter"/>
                <a:cs typeface="Bitter"/>
                <a:sym typeface="Bitter"/>
              </a:rPr>
              <a:t> non-specific</a:t>
            </a:r>
            <a:r>
              <a:rPr lang="en" sz="1200">
                <a:latin typeface="Bitter Light"/>
                <a:ea typeface="Bitter Light"/>
                <a:cs typeface="Bitter Light"/>
                <a:sym typeface="Bitter Light"/>
              </a:rPr>
              <a:t> and those of a subacute to chronic spongiotic dermatitis with </a:t>
            </a:r>
            <a:r>
              <a:rPr lang="en" sz="1200">
                <a:latin typeface="Bitter"/>
                <a:ea typeface="Bitter"/>
                <a:cs typeface="Bitter"/>
                <a:sym typeface="Bitter"/>
              </a:rPr>
              <a:t>superficial predominant perivascular infiltrates </a:t>
            </a:r>
            <a:r>
              <a:rPr lang="en" sz="1200">
                <a:solidFill>
                  <a:srgbClr val="9E9E9E"/>
                </a:solidFill>
                <a:latin typeface="Bitter Light"/>
                <a:ea typeface="Bitter Light"/>
                <a:cs typeface="Bitter Light"/>
                <a:sym typeface="Bitter Light"/>
              </a:rPr>
              <a:t>associated (possibly secondarily) with actinic damage. </a:t>
            </a:r>
            <a:r>
              <a:rPr lang="en" sz="1200">
                <a:solidFill>
                  <a:srgbClr val="9E9E9E"/>
                </a:solidFill>
                <a:latin typeface="Bitter"/>
                <a:ea typeface="Bitter"/>
                <a:cs typeface="Bitter"/>
                <a:sym typeface="Bitter"/>
              </a:rPr>
              <a:t>Eczematized actinic keratosis is possible</a:t>
            </a:r>
            <a:r>
              <a:rPr lang="en" sz="1200">
                <a:solidFill>
                  <a:srgbClr val="9E9E9E"/>
                </a:solidFill>
                <a:latin typeface="Bitter Light"/>
                <a:ea typeface="Bitter Light"/>
                <a:cs typeface="Bitter Light"/>
                <a:sym typeface="Bitter Light"/>
              </a:rPr>
              <a:t>; but Epic indicates this biopsy is a portion of a broader eruption. </a:t>
            </a:r>
            <a:r>
              <a:rPr lang="en" sz="1200">
                <a:latin typeface="Bitter Light"/>
                <a:ea typeface="Bitter Light"/>
                <a:cs typeface="Bitter Light"/>
                <a:sym typeface="Bitter Light"/>
              </a:rPr>
              <a:t>A </a:t>
            </a:r>
            <a:r>
              <a:rPr lang="en" sz="1200" b="1">
                <a:latin typeface="Bitter"/>
                <a:ea typeface="Bitter"/>
                <a:cs typeface="Bitter"/>
                <a:sym typeface="Bitter"/>
              </a:rPr>
              <a:t>spongiotic drug eruption is </a:t>
            </a:r>
            <a:r>
              <a:rPr lang="en" sz="1200" b="1">
                <a:solidFill>
                  <a:srgbClr val="3B71CA"/>
                </a:solidFill>
                <a:latin typeface="Bitter"/>
                <a:ea typeface="Bitter"/>
                <a:cs typeface="Bitter"/>
                <a:sym typeface="Bitter"/>
              </a:rPr>
              <a:t>a possibility</a:t>
            </a:r>
            <a:r>
              <a:rPr lang="en" sz="1200">
                <a:solidFill>
                  <a:srgbClr val="9E9E9E"/>
                </a:solidFill>
                <a:latin typeface="Bitter Light"/>
                <a:ea typeface="Bitter Light"/>
                <a:cs typeface="Bitter Light"/>
                <a:sym typeface="Bitter Light"/>
              </a:rPr>
              <a:t>, or even an erythema reaction due to rubbing may also be explain these histopathologic findings.</a:t>
            </a:r>
            <a:endParaRPr sz="1200">
              <a:solidFill>
                <a:srgbClr val="9E9E9E"/>
              </a:solidFill>
              <a:latin typeface="Bitter Light"/>
              <a:ea typeface="Bitter Light"/>
              <a:cs typeface="Bitter Light"/>
              <a:sym typeface="Bitter Light"/>
            </a:endParaRPr>
          </a:p>
          <a:p>
            <a:pPr marL="0" lvl="0" indent="0" algn="l" rtl="0">
              <a:spcBef>
                <a:spcPts val="0"/>
              </a:spcBef>
              <a:spcAft>
                <a:spcPts val="0"/>
              </a:spcAft>
              <a:buNone/>
            </a:pPr>
            <a:r>
              <a:rPr lang="en" sz="1200">
                <a:latin typeface="Bitter"/>
                <a:ea typeface="Bitter"/>
                <a:cs typeface="Bitter"/>
                <a:sym typeface="Bitter"/>
              </a:rPr>
              <a:t> </a:t>
            </a:r>
            <a:endParaRPr sz="1200">
              <a:latin typeface="Bitter"/>
              <a:ea typeface="Bitter"/>
              <a:cs typeface="Bitter"/>
              <a:sym typeface="Bitter"/>
            </a:endParaRPr>
          </a:p>
          <a:p>
            <a:pPr marL="0" lvl="0" indent="0" algn="l" rtl="0">
              <a:spcBef>
                <a:spcPts val="0"/>
              </a:spcBef>
              <a:spcAft>
                <a:spcPts val="0"/>
              </a:spcAft>
              <a:buNone/>
            </a:pPr>
            <a:r>
              <a:rPr lang="en" sz="1200">
                <a:latin typeface="Bitter Light"/>
                <a:ea typeface="Bitter Light"/>
                <a:cs typeface="Bitter Light"/>
                <a:sym typeface="Bitter Light"/>
              </a:rPr>
              <a:t>There are </a:t>
            </a:r>
            <a:r>
              <a:rPr lang="en" sz="1200" b="1">
                <a:solidFill>
                  <a:srgbClr val="3B71CA"/>
                </a:solidFill>
                <a:latin typeface="Bitter"/>
                <a:ea typeface="Bitter"/>
                <a:cs typeface="Bitter"/>
                <a:sym typeface="Bitter"/>
              </a:rPr>
              <a:t>no overt tumoral infiltrates</a:t>
            </a:r>
            <a:r>
              <a:rPr lang="en" sz="1200">
                <a:latin typeface="Bitter Light"/>
                <a:ea typeface="Bitter Light"/>
                <a:cs typeface="Bitter Light"/>
                <a:sym typeface="Bitter Light"/>
              </a:rPr>
              <a:t> </a:t>
            </a:r>
            <a:r>
              <a:rPr lang="en" sz="1200">
                <a:latin typeface="Bitter"/>
                <a:ea typeface="Bitter"/>
                <a:cs typeface="Bitter"/>
                <a:sym typeface="Bitter"/>
              </a:rPr>
              <a:t>to suggest a fully developed leukemia cutis</a:t>
            </a:r>
            <a:r>
              <a:rPr lang="en" sz="1200">
                <a:latin typeface="Bitter Light"/>
                <a:ea typeface="Bitter Light"/>
                <a:cs typeface="Bitter Light"/>
                <a:sym typeface="Bitter Light"/>
              </a:rPr>
              <a:t>. </a:t>
            </a:r>
            <a:r>
              <a:rPr lang="en" sz="1200">
                <a:solidFill>
                  <a:srgbClr val="9E9E9E"/>
                </a:solidFill>
                <a:latin typeface="Bitter Light"/>
                <a:ea typeface="Bitter Light"/>
                <a:cs typeface="Bitter Light"/>
                <a:sym typeface="Bitter Light"/>
              </a:rPr>
              <a:t>A connective tissue disorder is unlikely but cannot be excluded with complete surety. </a:t>
            </a:r>
            <a:r>
              <a:rPr lang="en" sz="1200">
                <a:latin typeface="Bitter Light"/>
                <a:ea typeface="Bitter Light"/>
                <a:cs typeface="Bitter Light"/>
                <a:sym typeface="Bitter Light"/>
              </a:rPr>
              <a:t>These histopathological features would </a:t>
            </a:r>
            <a:r>
              <a:rPr lang="en" sz="1200" b="1">
                <a:latin typeface="Bitter"/>
                <a:ea typeface="Bitter"/>
                <a:cs typeface="Bitter"/>
                <a:sym typeface="Bitter"/>
              </a:rPr>
              <a:t>not be characteristically seen</a:t>
            </a:r>
            <a:r>
              <a:rPr lang="en" sz="1200">
                <a:latin typeface="Bitter Light"/>
                <a:ea typeface="Bitter Light"/>
                <a:cs typeface="Bitter Light"/>
                <a:sym typeface="Bitter Light"/>
              </a:rPr>
              <a:t> in  subacute </a:t>
            </a:r>
            <a:r>
              <a:rPr lang="en" sz="1200">
                <a:latin typeface="Bitter"/>
                <a:ea typeface="Bitter"/>
                <a:cs typeface="Bitter"/>
                <a:sym typeface="Bitter"/>
              </a:rPr>
              <a:t>cutaneous lupus nor Sweet's syndrome</a:t>
            </a:r>
            <a:r>
              <a:rPr lang="en" sz="1200">
                <a:latin typeface="Bitter Light"/>
                <a:ea typeface="Bitter Light"/>
                <a:cs typeface="Bitter Light"/>
                <a:sym typeface="Bitter Light"/>
              </a:rPr>
              <a:t>. The direct immunofluorescence studies are nonspecific.</a:t>
            </a:r>
            <a:endParaRPr sz="1200">
              <a:latin typeface="Bitter Light"/>
              <a:ea typeface="Bitter Light"/>
              <a:cs typeface="Bitter Light"/>
              <a:sym typeface="Bitter Light"/>
            </a:endParaRPr>
          </a:p>
          <a:p>
            <a:pPr marL="0" lvl="0" indent="0" algn="l" rtl="0">
              <a:spcBef>
                <a:spcPts val="0"/>
              </a:spcBef>
              <a:spcAft>
                <a:spcPts val="0"/>
              </a:spcAft>
              <a:buNone/>
            </a:pPr>
            <a:endParaRPr>
              <a:latin typeface="Open Sans"/>
              <a:ea typeface="Open Sans"/>
              <a:cs typeface="Open Sans"/>
              <a:sym typeface="Open Sans"/>
            </a:endParaRPr>
          </a:p>
        </p:txBody>
      </p:sp>
      <p:sp>
        <p:nvSpPr>
          <p:cNvPr id="1768" name="Google Shape;1768;p111"/>
          <p:cNvSpPr/>
          <p:nvPr/>
        </p:nvSpPr>
        <p:spPr>
          <a:xfrm>
            <a:off x="4382014" y="739042"/>
            <a:ext cx="190500" cy="190500"/>
          </a:xfrm>
          <a:prstGeom prst="diamond">
            <a:avLst/>
          </a:prstGeom>
          <a:solidFill>
            <a:srgbClr val="ED4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11"/>
          <p:cNvSpPr txBox="1"/>
          <p:nvPr/>
        </p:nvSpPr>
        <p:spPr>
          <a:xfrm>
            <a:off x="4593851" y="739025"/>
            <a:ext cx="25680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u="sng">
                <a:latin typeface="Fira Sans Extra Condensed"/>
                <a:ea typeface="Fira Sans Extra Condensed"/>
                <a:cs typeface="Fira Sans Extra Condensed"/>
                <a:sym typeface="Fira Sans Extra Condensed"/>
              </a:rPr>
              <a:t>Punch b</a:t>
            </a:r>
            <a:r>
              <a:rPr lang="en" sz="1800" b="1" u="sng">
                <a:solidFill>
                  <a:srgbClr val="000000"/>
                </a:solidFill>
                <a:latin typeface="Fira Sans Extra Condensed"/>
                <a:ea typeface="Fira Sans Extra Condensed"/>
                <a:cs typeface="Fira Sans Extra Condensed"/>
                <a:sym typeface="Fira Sans Extra Condensed"/>
              </a:rPr>
              <a:t>iopsy of arm</a:t>
            </a:r>
            <a:endParaRPr sz="1800" b="1" u="sng">
              <a:solidFill>
                <a:srgbClr val="000000"/>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1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ID clinic follow up</a:t>
            </a:r>
            <a:endParaRPr/>
          </a:p>
        </p:txBody>
      </p:sp>
      <p:sp>
        <p:nvSpPr>
          <p:cNvPr id="1775" name="Google Shape;1775;p112"/>
          <p:cNvSpPr txBox="1">
            <a:spLocks noGrp="1"/>
          </p:cNvSpPr>
          <p:nvPr>
            <p:ph type="body" idx="1"/>
          </p:nvPr>
        </p:nvSpPr>
        <p:spPr>
          <a:xfrm>
            <a:off x="729450" y="1393075"/>
            <a:ext cx="7688700" cy="1024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Did not suspect issues to be related to antibiotics</a:t>
            </a:r>
            <a:endParaRPr/>
          </a:p>
          <a:p>
            <a:pPr marL="457200" lvl="0" indent="-311150" algn="l" rtl="0">
              <a:spcBef>
                <a:spcPts val="0"/>
              </a:spcBef>
              <a:spcAft>
                <a:spcPts val="0"/>
              </a:spcAft>
              <a:buSzPts val="1300"/>
              <a:buChar char="●"/>
            </a:pPr>
            <a:r>
              <a:rPr lang="en"/>
              <a:t>Still </a:t>
            </a:r>
            <a:r>
              <a:rPr lang="en" b="1">
                <a:solidFill>
                  <a:srgbClr val="3B71CA"/>
                </a:solidFill>
              </a:rPr>
              <a:t>changed to Zyvox</a:t>
            </a:r>
            <a:r>
              <a:rPr lang="en"/>
              <a:t> (hard to continue dapto with eosinophils &gt; 2k)</a:t>
            </a:r>
            <a:endParaRPr/>
          </a:p>
          <a:p>
            <a:pPr marL="0" lvl="0" indent="0" algn="l" rtl="0">
              <a:spcBef>
                <a:spcPts val="1200"/>
              </a:spcBef>
              <a:spcAft>
                <a:spcPts val="1200"/>
              </a:spcAft>
              <a:buNone/>
            </a:pPr>
            <a:r>
              <a:rPr lang="en"/>
              <a:t>Strongly advised </a:t>
            </a:r>
            <a:r>
              <a:rPr lang="en" b="1">
                <a:solidFill>
                  <a:srgbClr val="DF382C"/>
                </a:solidFill>
              </a:rPr>
              <a:t>prompt hematology</a:t>
            </a:r>
            <a:r>
              <a:rPr lang="en" b="1"/>
              <a:t> follow up</a:t>
            </a:r>
            <a:endParaRPr b="1"/>
          </a:p>
        </p:txBody>
      </p:sp>
      <p:grpSp>
        <p:nvGrpSpPr>
          <p:cNvPr id="1776" name="Google Shape;1776;p112"/>
          <p:cNvGrpSpPr/>
          <p:nvPr/>
        </p:nvGrpSpPr>
        <p:grpSpPr>
          <a:xfrm>
            <a:off x="1158699" y="2571750"/>
            <a:ext cx="6830201" cy="2419350"/>
            <a:chOff x="1158699" y="2571750"/>
            <a:chExt cx="6830201" cy="2419350"/>
          </a:xfrm>
        </p:grpSpPr>
        <p:pic>
          <p:nvPicPr>
            <p:cNvPr id="1777" name="Google Shape;1777;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8699" y="2571750"/>
              <a:ext cx="6830201" cy="2419350"/>
            </a:xfrm>
            <a:prstGeom prst="rect">
              <a:avLst/>
            </a:prstGeom>
            <a:noFill/>
            <a:ln>
              <a:noFill/>
            </a:ln>
          </p:spPr>
        </p:pic>
        <p:cxnSp>
          <p:nvCxnSpPr>
            <p:cNvPr id="1778" name="Google Shape;1778;p112"/>
            <p:cNvCxnSpPr/>
            <p:nvPr/>
          </p:nvCxnSpPr>
          <p:spPr>
            <a:xfrm rot="10800000">
              <a:off x="7317625" y="2642625"/>
              <a:ext cx="0" cy="1777200"/>
            </a:xfrm>
            <a:prstGeom prst="straightConnector1">
              <a:avLst/>
            </a:prstGeom>
            <a:noFill/>
            <a:ln w="9525" cap="flat" cmpd="sng">
              <a:solidFill>
                <a:srgbClr val="DF382C"/>
              </a:solidFill>
              <a:prstDash val="dashDot"/>
              <a:round/>
              <a:headEnd type="none" w="med" len="med"/>
              <a:tailEnd type="none" w="med" len="med"/>
            </a:ln>
          </p:spPr>
        </p:cxn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10103"/>
        </a:solidFill>
        <a:effectLst/>
      </p:bgPr>
    </p:bg>
    <p:spTree>
      <p:nvGrpSpPr>
        <p:cNvPr id="1" name="Shape 1782"/>
        <p:cNvGrpSpPr/>
        <p:nvPr/>
      </p:nvGrpSpPr>
      <p:grpSpPr>
        <a:xfrm>
          <a:off x="0" y="0"/>
          <a:ext cx="0" cy="0"/>
          <a:chOff x="0" y="0"/>
          <a:chExt cx="0" cy="0"/>
        </a:xfrm>
      </p:grpSpPr>
      <p:pic>
        <p:nvPicPr>
          <p:cNvPr id="1783" name="Google Shape;1783;p1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86000" y="0"/>
            <a:ext cx="6858000" cy="5143500"/>
          </a:xfrm>
          <a:prstGeom prst="rect">
            <a:avLst/>
          </a:prstGeom>
          <a:noFill/>
          <a:ln>
            <a:noFill/>
          </a:ln>
        </p:spPr>
      </p:pic>
      <p:sp>
        <p:nvSpPr>
          <p:cNvPr id="1784" name="Google Shape;1784;p113"/>
          <p:cNvSpPr txBox="1"/>
          <p:nvPr/>
        </p:nvSpPr>
        <p:spPr>
          <a:xfrm>
            <a:off x="381000" y="430700"/>
            <a:ext cx="34455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latin typeface="Raleway"/>
                <a:ea typeface="Raleway"/>
                <a:cs typeface="Raleway"/>
                <a:sym typeface="Raleway"/>
              </a:rPr>
              <a:t>MARS call #2</a:t>
            </a:r>
            <a:endParaRPr sz="3600" b="1">
              <a:solidFill>
                <a:schemeClr val="lt1"/>
              </a:solidFill>
              <a:latin typeface="Raleway"/>
              <a:ea typeface="Raleway"/>
              <a:cs typeface="Raleway"/>
              <a:sym typeface="Raleway"/>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p:txBody>
      </p:sp>
      <p:sp>
        <p:nvSpPr>
          <p:cNvPr id="1785" name="Google Shape;1785;p113"/>
          <p:cNvSpPr txBox="1"/>
          <p:nvPr/>
        </p:nvSpPr>
        <p:spPr>
          <a:xfrm>
            <a:off x="248475" y="1731075"/>
            <a:ext cx="3826500" cy="1405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500">
                <a:solidFill>
                  <a:schemeClr val="lt1"/>
                </a:solidFill>
                <a:latin typeface="Open Sans"/>
                <a:ea typeface="Open Sans"/>
                <a:cs typeface="Open Sans"/>
                <a:sym typeface="Open Sans"/>
              </a:rPr>
              <a:t>Artemis II Commander Reid Wiseman peers out Orion's main cabin windows, as the crew travels towards the Moon</a:t>
            </a:r>
            <a:r>
              <a:rPr lang="en" sz="1300">
                <a:solidFill>
                  <a:schemeClr val="lt1"/>
                </a:solidFill>
                <a:latin typeface="Open Sans"/>
                <a:ea typeface="Open Sans"/>
                <a:cs typeface="Open Sans"/>
                <a:sym typeface="Open Sans"/>
              </a:rPr>
              <a:t> </a:t>
            </a:r>
            <a:endParaRPr sz="1300">
              <a:solidFill>
                <a:schemeClr val="lt1"/>
              </a:solidFill>
              <a:latin typeface="Open Sans"/>
              <a:ea typeface="Open Sans"/>
              <a:cs typeface="Open Sans"/>
              <a:sym typeface="Open Sans"/>
            </a:endParaRPr>
          </a:p>
          <a:p>
            <a:pPr marL="0" lvl="0" indent="0" algn="l" rtl="0">
              <a:spcBef>
                <a:spcPts val="1000"/>
              </a:spcBef>
              <a:spcAft>
                <a:spcPts val="0"/>
              </a:spcAft>
              <a:buNone/>
            </a:pPr>
            <a:r>
              <a:rPr lang="en" sz="1300">
                <a:solidFill>
                  <a:schemeClr val="lt1"/>
                </a:solidFill>
                <a:latin typeface="Open Sans"/>
                <a:ea typeface="Open Sans"/>
                <a:cs typeface="Open Sans"/>
                <a:sym typeface="Open Sans"/>
              </a:rPr>
              <a:t>April 2nd, 2026</a:t>
            </a:r>
            <a:endParaRPr sz="130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u="sng">
                <a:solidFill>
                  <a:srgbClr val="E2EAF7"/>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Image credit</a:t>
            </a:r>
            <a:r>
              <a:rPr lang="en" sz="1300">
                <a:solidFill>
                  <a:schemeClr val="lt1"/>
                </a:solidFill>
                <a:latin typeface="Open Sans"/>
                <a:ea typeface="Open Sans"/>
                <a:cs typeface="Open Sans"/>
                <a:sym typeface="Open Sans"/>
              </a:rPr>
              <a:t>: JSC/NASA</a:t>
            </a:r>
            <a:endParaRPr sz="1300">
              <a:solidFill>
                <a:schemeClr val="lt1"/>
              </a:solidFill>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114"/>
          <p:cNvSpPr txBox="1">
            <a:spLocks noGrp="1"/>
          </p:cNvSpPr>
          <p:nvPr>
            <p:ph type="title"/>
          </p:nvPr>
        </p:nvSpPr>
        <p:spPr>
          <a:xfrm>
            <a:off x="729450" y="632850"/>
            <a:ext cx="2840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#2:</a:t>
            </a:r>
            <a:r>
              <a:rPr lang="en"/>
              <a:t> HPI</a:t>
            </a:r>
            <a:endParaRPr/>
          </a:p>
        </p:txBody>
      </p:sp>
      <p:sp>
        <p:nvSpPr>
          <p:cNvPr id="1791" name="Google Shape;1791;p114"/>
          <p:cNvSpPr txBox="1">
            <a:spLocks noGrp="1"/>
          </p:cNvSpPr>
          <p:nvPr>
            <p:ph type="body" idx="1"/>
          </p:nvPr>
        </p:nvSpPr>
        <p:spPr>
          <a:xfrm>
            <a:off x="729450" y="1393075"/>
            <a:ext cx="2885700" cy="265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You are called after </a:t>
            </a:r>
            <a:r>
              <a:rPr lang="en" b="1">
                <a:solidFill>
                  <a:srgbClr val="3B71CA"/>
                </a:solidFill>
              </a:rPr>
              <a:t>multiple crew members</a:t>
            </a:r>
            <a:r>
              <a:rPr lang="en"/>
              <a:t> of the </a:t>
            </a:r>
            <a:r>
              <a:rPr lang="en" b="1"/>
              <a:t>ISS</a:t>
            </a:r>
            <a:r>
              <a:rPr lang="en"/>
              <a:t> have come down with </a:t>
            </a:r>
            <a:r>
              <a:rPr lang="en" b="1">
                <a:solidFill>
                  <a:srgbClr val="ED4840"/>
                </a:solidFill>
              </a:rPr>
              <a:t>progressive respiratory symptoms </a:t>
            </a:r>
            <a:endParaRPr b="1">
              <a:solidFill>
                <a:srgbClr val="ED4840"/>
              </a:solidFill>
            </a:endParaRPr>
          </a:p>
          <a:p>
            <a:pPr marL="0" lvl="0" indent="0" algn="l" rtl="0">
              <a:spcBef>
                <a:spcPts val="1200"/>
              </a:spcBef>
              <a:spcAft>
                <a:spcPts val="1200"/>
              </a:spcAft>
              <a:buNone/>
            </a:pPr>
            <a:endParaRPr/>
          </a:p>
        </p:txBody>
      </p:sp>
      <p:pic>
        <p:nvPicPr>
          <p:cNvPr id="1792" name="Google Shape;1792;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93325" y="525916"/>
            <a:ext cx="5145902" cy="3681661"/>
          </a:xfrm>
          <a:prstGeom prst="rect">
            <a:avLst/>
          </a:prstGeom>
          <a:noFill/>
          <a:ln>
            <a:noFill/>
          </a:ln>
        </p:spPr>
      </p:pic>
      <p:sp>
        <p:nvSpPr>
          <p:cNvPr id="1793" name="Google Shape;1793;p114"/>
          <p:cNvSpPr txBox="1"/>
          <p:nvPr/>
        </p:nvSpPr>
        <p:spPr>
          <a:xfrm>
            <a:off x="3693350" y="4207575"/>
            <a:ext cx="5145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Artemis II lunar flyby</a:t>
            </a:r>
            <a:r>
              <a:rPr lang="en" sz="1300">
                <a:solidFill>
                  <a:schemeClr val="dk2"/>
                </a:solidFill>
                <a:latin typeface="Open Sans"/>
                <a:ea typeface="Open Sans"/>
                <a:cs typeface="Open Sans"/>
                <a:sym typeface="Open Sans"/>
              </a:rPr>
              <a:t>, captured three minutes before the Orion spacecraft went behind the Moon</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u="sng">
                <a:solidFill>
                  <a:schemeClr val="hlink"/>
                </a:solidFill>
                <a:latin typeface="Open Sans"/>
                <a:ea typeface="Open Sans"/>
                <a:cs typeface="Open Sans"/>
                <a:sym typeface="Open Sans"/>
                <a:hlinkClick r:id="rId4"/>
              </a:rPr>
              <a:t>Credit</a:t>
            </a:r>
            <a:r>
              <a:rPr lang="en" sz="1300">
                <a:solidFill>
                  <a:schemeClr val="dk2"/>
                </a:solidFill>
                <a:latin typeface="Open Sans"/>
                <a:ea typeface="Open Sans"/>
                <a:cs typeface="Open Sans"/>
                <a:sym typeface="Open Sans"/>
              </a:rPr>
              <a:t>: NASA (4/6/2026 19:41 EDT) </a:t>
            </a:r>
            <a:endParaRPr sz="1300">
              <a:solidFill>
                <a:schemeClr val="dk2"/>
              </a:solidFill>
              <a:latin typeface="Open Sans"/>
              <a:ea typeface="Open Sans"/>
              <a:cs typeface="Open Sans"/>
              <a:sym typeface="Open San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#2:</a:t>
            </a:r>
            <a:r>
              <a:rPr lang="en"/>
              <a:t> HPI</a:t>
            </a:r>
            <a:endParaRPr/>
          </a:p>
        </p:txBody>
      </p:sp>
      <p:sp>
        <p:nvSpPr>
          <p:cNvPr id="1799" name="Google Shape;1799;p115"/>
          <p:cNvSpPr txBox="1">
            <a:spLocks noGrp="1"/>
          </p:cNvSpPr>
          <p:nvPr>
            <p:ph type="body" idx="1"/>
          </p:nvPr>
        </p:nvSpPr>
        <p:spPr>
          <a:xfrm>
            <a:off x="729450" y="1393075"/>
            <a:ext cx="7688700" cy="278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few months into an </a:t>
            </a:r>
            <a:r>
              <a:rPr lang="en" b="1"/>
              <a:t>ISS expedition </a:t>
            </a:r>
            <a:r>
              <a:rPr lang="en"/>
              <a:t>(mission </a:t>
            </a:r>
            <a:r>
              <a:rPr lang="en" b="1">
                <a:solidFill>
                  <a:srgbClr val="3B71CA"/>
                </a:solidFill>
              </a:rPr>
              <a:t>month 2.5</a:t>
            </a:r>
            <a:r>
              <a:rPr lang="en"/>
              <a:t>), two of the six crew members developed </a:t>
            </a:r>
            <a:r>
              <a:rPr lang="en" b="1"/>
              <a:t>productive cough</a:t>
            </a:r>
            <a:r>
              <a:rPr lang="en"/>
              <a:t> and </a:t>
            </a:r>
            <a:r>
              <a:rPr lang="en" b="1"/>
              <a:t>dyspnea</a:t>
            </a:r>
            <a:endParaRPr b="1">
              <a:solidFill>
                <a:srgbClr val="ED4840"/>
              </a:solidFill>
            </a:endParaRPr>
          </a:p>
          <a:p>
            <a:pPr marL="0" lvl="0" indent="0" algn="l" rtl="0">
              <a:spcBef>
                <a:spcPts val="1200"/>
              </a:spcBef>
              <a:spcAft>
                <a:spcPts val="120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p1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#2:</a:t>
            </a:r>
            <a:r>
              <a:rPr lang="en"/>
              <a:t> HPI</a:t>
            </a:r>
            <a:endParaRPr/>
          </a:p>
        </p:txBody>
      </p:sp>
      <p:sp>
        <p:nvSpPr>
          <p:cNvPr id="1805" name="Google Shape;1805;p116"/>
          <p:cNvSpPr txBox="1">
            <a:spLocks noGrp="1"/>
          </p:cNvSpPr>
          <p:nvPr>
            <p:ph type="body" idx="1"/>
          </p:nvPr>
        </p:nvSpPr>
        <p:spPr>
          <a:xfrm>
            <a:off x="729450" y="1393075"/>
            <a:ext cx="7688700" cy="278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few months into an </a:t>
            </a:r>
            <a:r>
              <a:rPr lang="en" b="1"/>
              <a:t>ISS expedition </a:t>
            </a:r>
            <a:r>
              <a:rPr lang="en"/>
              <a:t>(mission </a:t>
            </a:r>
            <a:r>
              <a:rPr lang="en" b="1">
                <a:solidFill>
                  <a:srgbClr val="3B71CA"/>
                </a:solidFill>
              </a:rPr>
              <a:t>month 2.5</a:t>
            </a:r>
            <a:r>
              <a:rPr lang="en"/>
              <a:t>), two of the six crew members developed </a:t>
            </a:r>
            <a:r>
              <a:rPr lang="en" b="1"/>
              <a:t>productive cough</a:t>
            </a:r>
            <a:r>
              <a:rPr lang="en"/>
              <a:t> and </a:t>
            </a:r>
            <a:r>
              <a:rPr lang="en" b="1"/>
              <a:t>dyspnea</a:t>
            </a:r>
            <a:endParaRPr b="1">
              <a:solidFill>
                <a:srgbClr val="ED4840"/>
              </a:solidFill>
            </a:endParaRPr>
          </a:p>
          <a:p>
            <a:pPr marL="0" lvl="0" indent="0" algn="l" rtl="0">
              <a:spcBef>
                <a:spcPts val="1200"/>
              </a:spcBef>
              <a:spcAft>
                <a:spcPts val="0"/>
              </a:spcAft>
              <a:buNone/>
            </a:pPr>
            <a:r>
              <a:rPr lang="en"/>
              <a:t>For the </a:t>
            </a:r>
            <a:r>
              <a:rPr lang="en" b="1"/>
              <a:t>past</a:t>
            </a:r>
            <a:r>
              <a:rPr lang="en" b="1">
                <a:solidFill>
                  <a:srgbClr val="3B71CA"/>
                </a:solidFill>
              </a:rPr>
              <a:t> six days</a:t>
            </a:r>
            <a:r>
              <a:rPr lang="en"/>
              <a:t>, two of the crew members have been feeling ill</a:t>
            </a:r>
            <a:endParaRPr/>
          </a:p>
          <a:p>
            <a:pPr marL="457200" lvl="0" indent="-311150" algn="l" rtl="0">
              <a:spcBef>
                <a:spcPts val="1200"/>
              </a:spcBef>
              <a:spcAft>
                <a:spcPts val="0"/>
              </a:spcAft>
              <a:buSzPts val="1300"/>
              <a:buChar char="●"/>
            </a:pPr>
            <a:r>
              <a:rPr lang="en" b="1">
                <a:solidFill>
                  <a:srgbClr val="3B71CA"/>
                </a:solidFill>
              </a:rPr>
              <a:t>Three days ago</a:t>
            </a:r>
            <a:r>
              <a:rPr lang="en"/>
              <a:t>, one crew member (</a:t>
            </a:r>
            <a:r>
              <a:rPr lang="en" i="1"/>
              <a:t>Crew A</a:t>
            </a:r>
            <a:r>
              <a:rPr lang="en"/>
              <a:t>) </a:t>
            </a:r>
            <a:r>
              <a:rPr lang="en" b="1">
                <a:solidFill>
                  <a:srgbClr val="ED4840"/>
                </a:solidFill>
              </a:rPr>
              <a:t>developed fevers</a:t>
            </a:r>
            <a:endParaRPr b="1">
              <a:solidFill>
                <a:srgbClr val="ED4840"/>
              </a:solidFill>
            </a:endParaRPr>
          </a:p>
          <a:p>
            <a:pPr marL="457200" lvl="0" indent="-311150" algn="l" rtl="0">
              <a:spcBef>
                <a:spcPts val="0"/>
              </a:spcBef>
              <a:spcAft>
                <a:spcPts val="0"/>
              </a:spcAft>
              <a:buSzPts val="1300"/>
              <a:buChar char="●"/>
            </a:pPr>
            <a:r>
              <a:rPr lang="en" b="1">
                <a:solidFill>
                  <a:srgbClr val="3B71CA"/>
                </a:solidFill>
              </a:rPr>
              <a:t>Today</a:t>
            </a:r>
            <a:r>
              <a:rPr lang="en"/>
              <a:t>, that same crew member developed </a:t>
            </a:r>
            <a:r>
              <a:rPr lang="en" b="1">
                <a:solidFill>
                  <a:srgbClr val="ED4840"/>
                </a:solidFill>
              </a:rPr>
              <a:t>increased work of breathing</a:t>
            </a:r>
            <a:r>
              <a:rPr lang="en" b="1"/>
              <a:t> </a:t>
            </a:r>
            <a:r>
              <a:rPr lang="en"/>
              <a:t>and looks pale</a:t>
            </a:r>
            <a:endParaRPr/>
          </a:p>
        </p:txBody>
      </p:sp>
      <p:sp>
        <p:nvSpPr>
          <p:cNvPr id="1806" name="Google Shape;1806;p116"/>
          <p:cNvSpPr/>
          <p:nvPr/>
        </p:nvSpPr>
        <p:spPr>
          <a:xfrm>
            <a:off x="344050" y="1318750"/>
            <a:ext cx="8074200" cy="679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1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#2:</a:t>
            </a:r>
            <a:r>
              <a:rPr lang="en"/>
              <a:t> HPI</a:t>
            </a:r>
            <a:endParaRPr/>
          </a:p>
        </p:txBody>
      </p:sp>
      <p:sp>
        <p:nvSpPr>
          <p:cNvPr id="1812" name="Google Shape;1812;p117"/>
          <p:cNvSpPr txBox="1">
            <a:spLocks noGrp="1"/>
          </p:cNvSpPr>
          <p:nvPr>
            <p:ph type="body" idx="1"/>
          </p:nvPr>
        </p:nvSpPr>
        <p:spPr>
          <a:xfrm>
            <a:off x="729450" y="1393075"/>
            <a:ext cx="7688700" cy="278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few months into an </a:t>
            </a:r>
            <a:r>
              <a:rPr lang="en" b="1"/>
              <a:t>ISS expedition </a:t>
            </a:r>
            <a:r>
              <a:rPr lang="en"/>
              <a:t>(mission </a:t>
            </a:r>
            <a:r>
              <a:rPr lang="en" b="1">
                <a:solidFill>
                  <a:srgbClr val="3B71CA"/>
                </a:solidFill>
              </a:rPr>
              <a:t>month 2.5</a:t>
            </a:r>
            <a:r>
              <a:rPr lang="en"/>
              <a:t>), two of the six crew members developed </a:t>
            </a:r>
            <a:r>
              <a:rPr lang="en" b="1"/>
              <a:t>productive cough</a:t>
            </a:r>
            <a:r>
              <a:rPr lang="en"/>
              <a:t> and </a:t>
            </a:r>
            <a:r>
              <a:rPr lang="en" b="1"/>
              <a:t>dyspnea</a:t>
            </a:r>
            <a:endParaRPr b="1">
              <a:solidFill>
                <a:srgbClr val="ED4840"/>
              </a:solidFill>
            </a:endParaRPr>
          </a:p>
          <a:p>
            <a:pPr marL="0" lvl="0" indent="0" algn="l" rtl="0">
              <a:spcBef>
                <a:spcPts val="1200"/>
              </a:spcBef>
              <a:spcAft>
                <a:spcPts val="0"/>
              </a:spcAft>
              <a:buNone/>
            </a:pPr>
            <a:r>
              <a:rPr lang="en"/>
              <a:t>For the </a:t>
            </a:r>
            <a:r>
              <a:rPr lang="en" b="1"/>
              <a:t>past</a:t>
            </a:r>
            <a:r>
              <a:rPr lang="en" b="1">
                <a:solidFill>
                  <a:srgbClr val="3B71CA"/>
                </a:solidFill>
              </a:rPr>
              <a:t> six days</a:t>
            </a:r>
            <a:r>
              <a:rPr lang="en"/>
              <a:t>, two of the crew members have been feeling ill</a:t>
            </a:r>
            <a:endParaRPr/>
          </a:p>
          <a:p>
            <a:pPr marL="457200" lvl="0" indent="-311150" algn="l" rtl="0">
              <a:spcBef>
                <a:spcPts val="1200"/>
              </a:spcBef>
              <a:spcAft>
                <a:spcPts val="0"/>
              </a:spcAft>
              <a:buSzPts val="1300"/>
              <a:buChar char="●"/>
            </a:pPr>
            <a:r>
              <a:rPr lang="en" b="1">
                <a:solidFill>
                  <a:srgbClr val="3B71CA"/>
                </a:solidFill>
              </a:rPr>
              <a:t>Three days ago</a:t>
            </a:r>
            <a:r>
              <a:rPr lang="en"/>
              <a:t>, one crew member (</a:t>
            </a:r>
            <a:r>
              <a:rPr lang="en" i="1"/>
              <a:t>Crew A</a:t>
            </a:r>
            <a:r>
              <a:rPr lang="en"/>
              <a:t>) </a:t>
            </a:r>
            <a:r>
              <a:rPr lang="en" b="1">
                <a:solidFill>
                  <a:srgbClr val="ED4840"/>
                </a:solidFill>
              </a:rPr>
              <a:t>developed fevers</a:t>
            </a:r>
            <a:endParaRPr b="1">
              <a:solidFill>
                <a:srgbClr val="ED4840"/>
              </a:solidFill>
            </a:endParaRPr>
          </a:p>
          <a:p>
            <a:pPr marL="457200" lvl="0" indent="-311150" algn="l" rtl="0">
              <a:spcBef>
                <a:spcPts val="0"/>
              </a:spcBef>
              <a:spcAft>
                <a:spcPts val="0"/>
              </a:spcAft>
              <a:buSzPts val="1300"/>
              <a:buChar char="●"/>
            </a:pPr>
            <a:r>
              <a:rPr lang="en" b="1">
                <a:solidFill>
                  <a:srgbClr val="3B71CA"/>
                </a:solidFill>
              </a:rPr>
              <a:t>Today</a:t>
            </a:r>
            <a:r>
              <a:rPr lang="en"/>
              <a:t>, that same crew member developed </a:t>
            </a:r>
            <a:r>
              <a:rPr lang="en" b="1">
                <a:solidFill>
                  <a:srgbClr val="ED4840"/>
                </a:solidFill>
              </a:rPr>
              <a:t>increased work of breathing</a:t>
            </a:r>
            <a:r>
              <a:rPr lang="en" b="1"/>
              <a:t> </a:t>
            </a:r>
            <a:r>
              <a:rPr lang="en"/>
              <a:t>and looks pale</a:t>
            </a:r>
            <a:endParaRPr/>
          </a:p>
        </p:txBody>
      </p:sp>
      <p:graphicFrame>
        <p:nvGraphicFramePr>
          <p:cNvPr id="1813" name="Google Shape;1813;p117"/>
          <p:cNvGraphicFramePr/>
          <p:nvPr/>
        </p:nvGraphicFramePr>
        <p:xfrm>
          <a:off x="1880175" y="3143250"/>
          <a:ext cx="3000000" cy="3000000"/>
        </p:xfrm>
        <a:graphic>
          <a:graphicData uri="http://schemas.openxmlformats.org/drawingml/2006/table">
            <a:tbl>
              <a:tblPr>
                <a:noFill/>
                <a:tableStyleId>{0A2BB99A-A32A-438E-AFFC-ECC11DD71517}</a:tableStyleId>
              </a:tblPr>
              <a:tblGrid>
                <a:gridCol w="1430150">
                  <a:extLst>
                    <a:ext uri="{9D8B030D-6E8A-4147-A177-3AD203B41FA5}">
                      <a16:colId xmlns:a16="http://schemas.microsoft.com/office/drawing/2014/main" val="20000"/>
                    </a:ext>
                  </a:extLst>
                </a:gridCol>
                <a:gridCol w="1720000">
                  <a:extLst>
                    <a:ext uri="{9D8B030D-6E8A-4147-A177-3AD203B41FA5}">
                      <a16:colId xmlns:a16="http://schemas.microsoft.com/office/drawing/2014/main" val="20001"/>
                    </a:ext>
                  </a:extLst>
                </a:gridCol>
                <a:gridCol w="1836000">
                  <a:extLst>
                    <a:ext uri="{9D8B030D-6E8A-4147-A177-3AD203B41FA5}">
                      <a16:colId xmlns:a16="http://schemas.microsoft.com/office/drawing/2014/main" val="20002"/>
                    </a:ext>
                  </a:extLst>
                </a:gridCol>
              </a:tblGrid>
              <a:tr h="381000">
                <a:tc>
                  <a:txBody>
                    <a:bodyPr/>
                    <a:lstStyle/>
                    <a:p>
                      <a:pPr marL="0" lvl="0" indent="0" algn="r" rtl="0">
                        <a:spcBef>
                          <a:spcPts val="0"/>
                        </a:spcBef>
                        <a:spcAft>
                          <a:spcPts val="0"/>
                        </a:spcAft>
                        <a:buNone/>
                      </a:pPr>
                      <a:r>
                        <a:rPr lang="en" b="1">
                          <a:solidFill>
                            <a:srgbClr val="896110"/>
                          </a:solidFill>
                          <a:latin typeface="Raleway"/>
                          <a:ea typeface="Raleway"/>
                          <a:cs typeface="Raleway"/>
                          <a:sym typeface="Raleway"/>
                        </a:rPr>
                        <a:t>Antibiotic</a:t>
                      </a:r>
                      <a:endParaRPr b="1">
                        <a:solidFill>
                          <a:srgbClr val="896110"/>
                        </a:solidFill>
                        <a:latin typeface="Raleway"/>
                        <a:ea typeface="Raleway"/>
                        <a:cs typeface="Raleway"/>
                        <a:sym typeface="Raleway"/>
                      </a:endParaRPr>
                    </a:p>
                  </a:txBody>
                  <a:tcPr marL="91425" marR="91425" marT="91425" marB="91425" anchor="b">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(more ill)</a:t>
                      </a:r>
                      <a:endParaRPr b="1">
                        <a:latin typeface="Raleway"/>
                        <a:ea typeface="Raleway"/>
                        <a:cs typeface="Raleway"/>
                        <a:sym typeface="Raleway"/>
                      </a:endParaRPr>
                    </a:p>
                    <a:p>
                      <a:pPr marL="0" lvl="0" indent="0" algn="ctr" rtl="0">
                        <a:spcBef>
                          <a:spcPts val="0"/>
                        </a:spcBef>
                        <a:spcAft>
                          <a:spcPts val="0"/>
                        </a:spcAft>
                        <a:buNone/>
                      </a:pPr>
                      <a:r>
                        <a:rPr lang="en" b="1">
                          <a:latin typeface="Raleway"/>
                          <a:ea typeface="Raleway"/>
                          <a:cs typeface="Raleway"/>
                          <a:sym typeface="Raleway"/>
                        </a:rPr>
                        <a:t>Astronaut A </a:t>
                      </a:r>
                      <a:endParaRPr b="1">
                        <a:solidFill>
                          <a:srgbClr val="9E9E9E"/>
                        </a:solidFill>
                        <a:latin typeface="Raleway"/>
                        <a:ea typeface="Raleway"/>
                        <a:cs typeface="Raleway"/>
                        <a:sym typeface="Raleway"/>
                      </a:endParaRPr>
                    </a:p>
                  </a:txBody>
                  <a:tcPr marL="91425" marR="91425" marT="91425" marB="91425" anchor="b">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aleway"/>
                          <a:ea typeface="Raleway"/>
                          <a:cs typeface="Raleway"/>
                          <a:sym typeface="Raleway"/>
                        </a:rPr>
                        <a:t>Astronaut B</a:t>
                      </a:r>
                      <a:endParaRPr b="1">
                        <a:latin typeface="Raleway"/>
                        <a:ea typeface="Raleway"/>
                        <a:cs typeface="Raleway"/>
                        <a:sym typeface="Raleway"/>
                      </a:endParaRPr>
                    </a:p>
                  </a:txBody>
                  <a:tcPr marL="91425" marR="91425" marT="91425" marB="91425"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r" rtl="0">
                        <a:spcBef>
                          <a:spcPts val="0"/>
                        </a:spcBef>
                        <a:spcAft>
                          <a:spcPts val="0"/>
                        </a:spcAft>
                        <a:buNone/>
                      </a:pPr>
                      <a:r>
                        <a:rPr lang="en" b="1">
                          <a:latin typeface="Open Sans"/>
                          <a:ea typeface="Open Sans"/>
                          <a:cs typeface="Open Sans"/>
                          <a:sym typeface="Open Sans"/>
                        </a:rPr>
                        <a:t>Augmentin</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tcPr>
                </a:tc>
                <a:tc>
                  <a:txBody>
                    <a:bodyPr/>
                    <a:lstStyle/>
                    <a:p>
                      <a:pPr marL="0" lvl="0" indent="0" algn="ctr" rtl="0">
                        <a:spcBef>
                          <a:spcPts val="0"/>
                        </a:spcBef>
                        <a:spcAft>
                          <a:spcPts val="0"/>
                        </a:spcAft>
                        <a:buNone/>
                      </a:pPr>
                      <a:r>
                        <a:rPr lang="en">
                          <a:latin typeface="Open Sans"/>
                          <a:ea typeface="Open Sans"/>
                          <a:cs typeface="Open Sans"/>
                          <a:sym typeface="Open Sans"/>
                        </a:rPr>
                        <a:t>No improvement</a:t>
                      </a:r>
                      <a:endParaRPr>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tcPr>
                </a:tc>
                <a:tc>
                  <a:txBody>
                    <a:bodyPr/>
                    <a:lstStyle/>
                    <a:p>
                      <a:pPr marL="0" lvl="0" indent="0" algn="ctr" rtl="0">
                        <a:spcBef>
                          <a:spcPts val="0"/>
                        </a:spcBef>
                        <a:spcAft>
                          <a:spcPts val="0"/>
                        </a:spcAft>
                        <a:buNone/>
                      </a:pPr>
                      <a:r>
                        <a:rPr lang="en">
                          <a:latin typeface="Open Sans"/>
                          <a:ea typeface="Open Sans"/>
                          <a:cs typeface="Open Sans"/>
                          <a:sym typeface="Open Sans"/>
                        </a:rPr>
                        <a:t>No improvement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r" rtl="0">
                        <a:spcBef>
                          <a:spcPts val="0"/>
                        </a:spcBef>
                        <a:spcAft>
                          <a:spcPts val="0"/>
                        </a:spcAft>
                        <a:buNone/>
                      </a:pPr>
                      <a:r>
                        <a:rPr lang="en" b="1">
                          <a:latin typeface="Open Sans"/>
                          <a:ea typeface="Open Sans"/>
                          <a:cs typeface="Open Sans"/>
                          <a:sym typeface="Open Sans"/>
                        </a:rPr>
                        <a:t>Bactrim</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tcPr>
                </a:tc>
                <a:tc>
                  <a:txBody>
                    <a:bodyPr/>
                    <a:lstStyle/>
                    <a:p>
                      <a:pPr marL="0" lvl="0" indent="0" algn="ctr" rtl="0">
                        <a:spcBef>
                          <a:spcPts val="0"/>
                        </a:spcBef>
                        <a:spcAft>
                          <a:spcPts val="0"/>
                        </a:spcAft>
                        <a:buNone/>
                      </a:pPr>
                      <a:r>
                        <a:rPr lang="en">
                          <a:latin typeface="Open Sans"/>
                          <a:ea typeface="Open Sans"/>
                          <a:cs typeface="Open Sans"/>
                          <a:sym typeface="Open Sans"/>
                        </a:rPr>
                        <a:t>No improvement</a:t>
                      </a:r>
                      <a:endParaRPr>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381000">
                <a:tc>
                  <a:txBody>
                    <a:bodyPr/>
                    <a:lstStyle/>
                    <a:p>
                      <a:pPr marL="0" lvl="0" indent="0" algn="r" rtl="0">
                        <a:spcBef>
                          <a:spcPts val="0"/>
                        </a:spcBef>
                        <a:spcAft>
                          <a:spcPts val="0"/>
                        </a:spcAft>
                        <a:buNone/>
                      </a:pPr>
                      <a:r>
                        <a:rPr lang="en" b="1">
                          <a:latin typeface="Open Sans"/>
                          <a:ea typeface="Open Sans"/>
                          <a:cs typeface="Open Sans"/>
                          <a:sym typeface="Open Sans"/>
                        </a:rPr>
                        <a:t>Cipro</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Open Sans"/>
                          <a:ea typeface="Open Sans"/>
                          <a:cs typeface="Open Sans"/>
                          <a:sym typeface="Open Sans"/>
                        </a:rPr>
                        <a:t>Mild improvement</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814" name="Google Shape;1814;p117"/>
          <p:cNvSpPr/>
          <p:nvPr/>
        </p:nvSpPr>
        <p:spPr>
          <a:xfrm>
            <a:off x="344050" y="1318750"/>
            <a:ext cx="8074200" cy="1798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Google Shape;1819;p1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#2:</a:t>
            </a:r>
            <a:r>
              <a:rPr lang="en"/>
              <a:t> HPI</a:t>
            </a:r>
            <a:endParaRPr/>
          </a:p>
        </p:txBody>
      </p:sp>
      <p:sp>
        <p:nvSpPr>
          <p:cNvPr id="1820" name="Google Shape;1820;p118"/>
          <p:cNvSpPr txBox="1">
            <a:spLocks noGrp="1"/>
          </p:cNvSpPr>
          <p:nvPr>
            <p:ph type="body" idx="1"/>
          </p:nvPr>
        </p:nvSpPr>
        <p:spPr>
          <a:xfrm>
            <a:off x="729450" y="1393075"/>
            <a:ext cx="7688700" cy="150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few months into an </a:t>
            </a:r>
            <a:r>
              <a:rPr lang="en" b="1"/>
              <a:t>ISS expedition </a:t>
            </a:r>
            <a:r>
              <a:rPr lang="en"/>
              <a:t>(mission </a:t>
            </a:r>
            <a:r>
              <a:rPr lang="en" b="1">
                <a:solidFill>
                  <a:srgbClr val="3B71CA"/>
                </a:solidFill>
              </a:rPr>
              <a:t>month 2.5</a:t>
            </a:r>
            <a:r>
              <a:rPr lang="en"/>
              <a:t>), two of the six crew members developed </a:t>
            </a:r>
            <a:r>
              <a:rPr lang="en" b="1"/>
              <a:t>productive cough</a:t>
            </a:r>
            <a:r>
              <a:rPr lang="en"/>
              <a:t> and </a:t>
            </a:r>
            <a:r>
              <a:rPr lang="en" b="1"/>
              <a:t>dyspnea</a:t>
            </a:r>
            <a:r>
              <a:rPr lang="en"/>
              <a:t> for the past six days. </a:t>
            </a:r>
            <a:r>
              <a:rPr lang="en" u="sng"/>
              <a:t>Astronaut B</a:t>
            </a:r>
            <a:r>
              <a:rPr lang="en"/>
              <a:t> had </a:t>
            </a:r>
            <a:r>
              <a:rPr lang="en" b="1">
                <a:solidFill>
                  <a:srgbClr val="896110"/>
                </a:solidFill>
              </a:rPr>
              <a:t>mild improvement</a:t>
            </a:r>
            <a:r>
              <a:rPr lang="en"/>
              <a:t> with some </a:t>
            </a:r>
            <a:r>
              <a:rPr lang="en" b="1">
                <a:solidFill>
                  <a:srgbClr val="896110"/>
                </a:solidFill>
              </a:rPr>
              <a:t>Cipro</a:t>
            </a:r>
            <a:r>
              <a:rPr lang="en"/>
              <a:t>, but </a:t>
            </a:r>
            <a:r>
              <a:rPr lang="en" u="sng"/>
              <a:t>Astronaut A</a:t>
            </a:r>
            <a:r>
              <a:rPr lang="en"/>
              <a:t> now has </a:t>
            </a:r>
            <a:r>
              <a:rPr lang="en" b="1">
                <a:solidFill>
                  <a:srgbClr val="ED4840"/>
                </a:solidFill>
              </a:rPr>
              <a:t>fevers</a:t>
            </a:r>
            <a:r>
              <a:rPr lang="en"/>
              <a:t> (for </a:t>
            </a:r>
            <a:r>
              <a:rPr lang="en">
                <a:solidFill>
                  <a:srgbClr val="3B71CA"/>
                </a:solidFill>
              </a:rPr>
              <a:t>3 days</a:t>
            </a:r>
            <a:r>
              <a:rPr lang="en"/>
              <a:t>) and increased </a:t>
            </a:r>
            <a:r>
              <a:rPr lang="en" b="1">
                <a:solidFill>
                  <a:srgbClr val="ED4840"/>
                </a:solidFill>
              </a:rPr>
              <a:t>work of breathing</a:t>
            </a:r>
            <a:r>
              <a:rPr lang="en"/>
              <a:t> (</a:t>
            </a:r>
            <a:r>
              <a:rPr lang="en">
                <a:solidFill>
                  <a:srgbClr val="3B71CA"/>
                </a:solidFill>
              </a:rPr>
              <a:t>1 day</a:t>
            </a:r>
            <a:r>
              <a:rPr lang="en"/>
              <a:t>), despite </a:t>
            </a:r>
            <a:r>
              <a:rPr lang="en" b="1">
                <a:solidFill>
                  <a:srgbClr val="896110"/>
                </a:solidFill>
              </a:rPr>
              <a:t>Augmentin </a:t>
            </a:r>
            <a:r>
              <a:rPr lang="en"/>
              <a:t>and </a:t>
            </a:r>
            <a:r>
              <a:rPr lang="en" b="1">
                <a:solidFill>
                  <a:srgbClr val="896110"/>
                </a:solidFill>
              </a:rPr>
              <a:t>Bactrim</a:t>
            </a:r>
            <a:endParaRPr/>
          </a:p>
        </p:txBody>
      </p:sp>
      <p:graphicFrame>
        <p:nvGraphicFramePr>
          <p:cNvPr id="1821" name="Google Shape;1821;p118"/>
          <p:cNvGraphicFramePr/>
          <p:nvPr/>
        </p:nvGraphicFramePr>
        <p:xfrm>
          <a:off x="215900" y="2511225"/>
          <a:ext cx="3000000" cy="3000000"/>
        </p:xfrm>
        <a:graphic>
          <a:graphicData uri="http://schemas.openxmlformats.org/drawingml/2006/table">
            <a:tbl>
              <a:tblPr>
                <a:noFill/>
                <a:tableStyleId>{0A2BB99A-A32A-438E-AFFC-ECC11DD71517}</a:tableStyleId>
              </a:tblPr>
              <a:tblGrid>
                <a:gridCol w="2043050">
                  <a:extLst>
                    <a:ext uri="{9D8B030D-6E8A-4147-A177-3AD203B41FA5}">
                      <a16:colId xmlns:a16="http://schemas.microsoft.com/office/drawing/2014/main" val="20000"/>
                    </a:ext>
                  </a:extLst>
                </a:gridCol>
                <a:gridCol w="958375">
                  <a:extLst>
                    <a:ext uri="{9D8B030D-6E8A-4147-A177-3AD203B41FA5}">
                      <a16:colId xmlns:a16="http://schemas.microsoft.com/office/drawing/2014/main" val="20001"/>
                    </a:ext>
                  </a:extLst>
                </a:gridCol>
                <a:gridCol w="959525">
                  <a:extLst>
                    <a:ext uri="{9D8B030D-6E8A-4147-A177-3AD203B41FA5}">
                      <a16:colId xmlns:a16="http://schemas.microsoft.com/office/drawing/2014/main" val="20002"/>
                    </a:ext>
                  </a:extLst>
                </a:gridCol>
                <a:gridCol w="1257325">
                  <a:extLst>
                    <a:ext uri="{9D8B030D-6E8A-4147-A177-3AD203B41FA5}">
                      <a16:colId xmlns:a16="http://schemas.microsoft.com/office/drawing/2014/main" val="20003"/>
                    </a:ext>
                  </a:extLst>
                </a:gridCol>
                <a:gridCol w="1052600">
                  <a:extLst>
                    <a:ext uri="{9D8B030D-6E8A-4147-A177-3AD203B41FA5}">
                      <a16:colId xmlns:a16="http://schemas.microsoft.com/office/drawing/2014/main" val="20004"/>
                    </a:ext>
                  </a:extLst>
                </a:gridCol>
                <a:gridCol w="1154950">
                  <a:extLst>
                    <a:ext uri="{9D8B030D-6E8A-4147-A177-3AD203B41FA5}">
                      <a16:colId xmlns:a16="http://schemas.microsoft.com/office/drawing/2014/main" val="20005"/>
                    </a:ext>
                  </a:extLst>
                </a:gridCol>
                <a:gridCol w="1080525">
                  <a:extLst>
                    <a:ext uri="{9D8B030D-6E8A-4147-A177-3AD203B41FA5}">
                      <a16:colId xmlns:a16="http://schemas.microsoft.com/office/drawing/2014/main" val="20006"/>
                    </a:ext>
                  </a:extLst>
                </a:gridCol>
              </a:tblGrid>
              <a:tr h="258475">
                <a:tc rowSpan="2">
                  <a:txBody>
                    <a:bodyPr/>
                    <a:lstStyle/>
                    <a:p>
                      <a:pPr marL="0" lvl="0" indent="0" algn="ctr" rtl="0">
                        <a:spcBef>
                          <a:spcPts val="0"/>
                        </a:spcBef>
                        <a:spcAft>
                          <a:spcPts val="0"/>
                        </a:spcAft>
                        <a:buNone/>
                      </a:pPr>
                      <a:r>
                        <a:rPr lang="en" b="1">
                          <a:solidFill>
                            <a:srgbClr val="3B71CA"/>
                          </a:solidFill>
                          <a:latin typeface="Raleway"/>
                          <a:ea typeface="Raleway"/>
                          <a:cs typeface="Raleway"/>
                          <a:sym typeface="Raleway"/>
                        </a:rPr>
                        <a:t>Epi risks</a:t>
                      </a:r>
                      <a:endParaRPr b="1">
                        <a:solidFill>
                          <a:srgbClr val="3B71CA"/>
                        </a:solidFill>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lt1"/>
                          </a:solidFill>
                          <a:latin typeface="Raleway"/>
                          <a:ea typeface="Raleway"/>
                          <a:cs typeface="Raleway"/>
                          <a:sym typeface="Raleway"/>
                        </a:rPr>
                        <a:t>Quite ill</a:t>
                      </a:r>
                      <a:endParaRPr b="1">
                        <a:solidFill>
                          <a:schemeClr val="lt1"/>
                        </a:solidFill>
                        <a:latin typeface="Raleway"/>
                        <a:ea typeface="Raleway"/>
                        <a:cs typeface="Raleway"/>
                        <a:sym typeface="Raleway"/>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solidFill>
                      <a:srgbClr val="DF382C"/>
                    </a:solidFill>
                  </a:tcPr>
                </a:tc>
                <a:tc>
                  <a:txBody>
                    <a:bodyPr/>
                    <a:lstStyle/>
                    <a:p>
                      <a:pPr marL="0" lvl="0" indent="0" algn="ctr" rtl="0">
                        <a:spcBef>
                          <a:spcPts val="0"/>
                        </a:spcBef>
                        <a:spcAft>
                          <a:spcPts val="0"/>
                        </a:spcAft>
                        <a:buNone/>
                      </a:pPr>
                      <a:r>
                        <a:rPr lang="en" b="1">
                          <a:latin typeface="Raleway"/>
                          <a:ea typeface="Raleway"/>
                          <a:cs typeface="Raleway"/>
                          <a:sym typeface="Raleway"/>
                        </a:rPr>
                        <a:t>Sick</a:t>
                      </a:r>
                      <a:endParaRPr b="1">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solidFill>
                      <a:srgbClr val="FFE9E6"/>
                    </a:solidFill>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Healthy</a:t>
                      </a:r>
                      <a:endParaRPr b="1">
                        <a:solidFill>
                          <a:srgbClr val="9E9E9E"/>
                        </a:solidFill>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Healthy</a:t>
                      </a:r>
                      <a:endParaRPr b="1">
                        <a:solidFill>
                          <a:srgbClr val="9E9E9E"/>
                        </a:solidFill>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Healthy</a:t>
                      </a:r>
                      <a:endParaRPr b="1">
                        <a:solidFill>
                          <a:srgbClr val="9E9E9E"/>
                        </a:solidFill>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9E9E9E"/>
                          </a:solidFill>
                          <a:latin typeface="Raleway"/>
                          <a:ea typeface="Raleway"/>
                          <a:cs typeface="Raleway"/>
                          <a:sym typeface="Raleway"/>
                        </a:rPr>
                        <a:t>Healthy</a:t>
                      </a:r>
                      <a:endParaRPr b="1">
                        <a:solidFill>
                          <a:srgbClr val="9E9E9E"/>
                        </a:solidFill>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0"/>
                  </a:ext>
                </a:extLst>
              </a:tr>
              <a:tr h="258475">
                <a:tc vMerge="1">
                  <a:txBody>
                    <a:bodyPr/>
                    <a:lstStyle/>
                    <a:p>
                      <a:endParaRPr lang="en-US"/>
                    </a:p>
                  </a:txBody>
                  <a:tcPr/>
                </a:tc>
                <a:tc>
                  <a:txBody>
                    <a:bodyPr/>
                    <a:lstStyle/>
                    <a:p>
                      <a:pPr marL="0" lvl="0" indent="0" algn="ctr" rtl="0">
                        <a:spcBef>
                          <a:spcPts val="0"/>
                        </a:spcBef>
                        <a:spcAft>
                          <a:spcPts val="0"/>
                        </a:spcAft>
                        <a:buNone/>
                      </a:pPr>
                      <a:r>
                        <a:rPr lang="en" b="1">
                          <a:latin typeface="Raleway"/>
                          <a:ea typeface="Raleway"/>
                          <a:cs typeface="Raleway"/>
                          <a:sym typeface="Raleway"/>
                        </a:rPr>
                        <a:t>Crew A </a:t>
                      </a:r>
                      <a:endParaRPr b="1">
                        <a:solidFill>
                          <a:srgbClr val="9E9E9E"/>
                        </a:solidFill>
                        <a:latin typeface="Raleway"/>
                        <a:ea typeface="Raleway"/>
                        <a:cs typeface="Raleway"/>
                        <a:sym typeface="Raleway"/>
                      </a:endParaRPr>
                    </a:p>
                  </a:txBody>
                  <a:tcPr marL="91425" marR="91425" marT="0" marB="0" anchor="ctr">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solidFill>
                      <a:srgbClr val="FFE9E6"/>
                    </a:solidFill>
                  </a:tcPr>
                </a:tc>
                <a:tc>
                  <a:txBody>
                    <a:bodyPr/>
                    <a:lstStyle/>
                    <a:p>
                      <a:pPr marL="0" lvl="0" indent="0" algn="ctr" rtl="0">
                        <a:spcBef>
                          <a:spcPts val="0"/>
                        </a:spcBef>
                        <a:spcAft>
                          <a:spcPts val="0"/>
                        </a:spcAft>
                        <a:buNone/>
                      </a:pPr>
                      <a:r>
                        <a:rPr lang="en" b="1">
                          <a:latin typeface="Raleway"/>
                          <a:ea typeface="Raleway"/>
                          <a:cs typeface="Raleway"/>
                          <a:sym typeface="Raleway"/>
                        </a:rPr>
                        <a:t>Crew B</a:t>
                      </a:r>
                      <a:endParaRPr b="1">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solidFill>
                      <a:srgbClr val="FFE9E6"/>
                    </a:solidFill>
                  </a:tcPr>
                </a:tc>
                <a:tc>
                  <a:txBody>
                    <a:bodyPr/>
                    <a:lstStyle/>
                    <a:p>
                      <a:pPr marL="0" lvl="0" indent="0" algn="ctr" rtl="0">
                        <a:spcBef>
                          <a:spcPts val="0"/>
                        </a:spcBef>
                        <a:spcAft>
                          <a:spcPts val="0"/>
                        </a:spcAft>
                        <a:buNone/>
                      </a:pPr>
                      <a:r>
                        <a:rPr lang="en" b="1">
                          <a:latin typeface="Raleway"/>
                          <a:ea typeface="Raleway"/>
                          <a:cs typeface="Raleway"/>
                          <a:sym typeface="Raleway"/>
                        </a:rPr>
                        <a:t>Crew C</a:t>
                      </a:r>
                      <a:endParaRPr b="1">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aleway"/>
                          <a:ea typeface="Raleway"/>
                          <a:cs typeface="Raleway"/>
                          <a:sym typeface="Raleway"/>
                        </a:rPr>
                        <a:t>Crew D</a:t>
                      </a:r>
                      <a:endParaRPr b="1">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aleway"/>
                          <a:ea typeface="Raleway"/>
                          <a:cs typeface="Raleway"/>
                          <a:sym typeface="Raleway"/>
                        </a:rPr>
                        <a:t>Crew E</a:t>
                      </a:r>
                      <a:endParaRPr b="1">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aleway"/>
                          <a:ea typeface="Raleway"/>
                          <a:cs typeface="Raleway"/>
                          <a:sym typeface="Raleway"/>
                        </a:rPr>
                        <a:t>Crew F</a:t>
                      </a:r>
                      <a:endParaRPr b="1">
                        <a:latin typeface="Raleway"/>
                        <a:ea typeface="Raleway"/>
                        <a:cs typeface="Raleway"/>
                        <a:sym typeface="Raleway"/>
                      </a:endParaRPr>
                    </a:p>
                  </a:txBody>
                  <a:tcPr marL="91425" marR="91425"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413550">
                <a:tc>
                  <a:txBody>
                    <a:bodyPr/>
                    <a:lstStyle/>
                    <a:p>
                      <a:pPr marL="0" lvl="0" indent="0" algn="r" rtl="0">
                        <a:spcBef>
                          <a:spcPts val="0"/>
                        </a:spcBef>
                        <a:spcAft>
                          <a:spcPts val="0"/>
                        </a:spcAft>
                        <a:buNone/>
                      </a:pPr>
                      <a:r>
                        <a:rPr lang="en" b="1">
                          <a:latin typeface="Open Sans"/>
                          <a:ea typeface="Open Sans"/>
                          <a:cs typeface="Open Sans"/>
                          <a:sym typeface="Open Sans"/>
                        </a:rPr>
                        <a:t>Toilet repairs</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solidFill>
                      <a:srgbClr val="FBF1DD"/>
                    </a:solidFill>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solidFill>
                      <a:srgbClr val="FBF1DD"/>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solidFill>
                      <a:srgbClr val="FBF1DD"/>
                    </a:solidFill>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tcPr>
                </a:tc>
                <a:extLst>
                  <a:ext uri="{0D108BD9-81ED-4DB2-BD59-A6C34878D82A}">
                    <a16:rowId xmlns:a16="http://schemas.microsoft.com/office/drawing/2014/main" val="10002"/>
                  </a:ext>
                </a:extLst>
              </a:tr>
              <a:tr h="456800">
                <a:tc>
                  <a:txBody>
                    <a:bodyPr/>
                    <a:lstStyle/>
                    <a:p>
                      <a:pPr marL="0" lvl="0" indent="0" algn="r" rtl="0">
                        <a:spcBef>
                          <a:spcPts val="0"/>
                        </a:spcBef>
                        <a:spcAft>
                          <a:spcPts val="0"/>
                        </a:spcAft>
                        <a:buNone/>
                      </a:pPr>
                      <a:r>
                        <a:rPr lang="en" b="1">
                          <a:latin typeface="Open Sans"/>
                          <a:ea typeface="Open Sans"/>
                          <a:cs typeface="Open Sans"/>
                          <a:sym typeface="Open Sans"/>
                        </a:rPr>
                        <a:t>Electric panel repair</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b="1">
                        <a:solidFill>
                          <a:srgbClr val="3B71CA"/>
                        </a:solidFill>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FBF1DD"/>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b="1">
                        <a:solidFill>
                          <a:srgbClr val="3B71CA"/>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FBF1DD"/>
                    </a:solidFill>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b="1">
                        <a:solidFill>
                          <a:srgbClr val="3B71CA"/>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FBF1DD"/>
                    </a:solidFill>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296900">
                <a:tc>
                  <a:txBody>
                    <a:bodyPr/>
                    <a:lstStyle/>
                    <a:p>
                      <a:pPr marL="0" lvl="0" indent="0" algn="r" rtl="0">
                        <a:spcBef>
                          <a:spcPts val="0"/>
                        </a:spcBef>
                        <a:spcAft>
                          <a:spcPts val="0"/>
                        </a:spcAft>
                        <a:buNone/>
                      </a:pPr>
                      <a:r>
                        <a:rPr lang="en" b="1">
                          <a:latin typeface="Open Sans"/>
                          <a:ea typeface="Open Sans"/>
                          <a:cs typeface="Open Sans"/>
                          <a:sym typeface="Open Sans"/>
                        </a:rPr>
                        <a:t>EVA?</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FBF1DD"/>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FBF1DD"/>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FBF1DD"/>
                    </a:solidFill>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ctr" rtl="0">
                        <a:spcBef>
                          <a:spcPts val="0"/>
                        </a:spcBef>
                        <a:spcAft>
                          <a:spcPts val="0"/>
                        </a:spcAft>
                        <a:buNone/>
                      </a:pPr>
                      <a:r>
                        <a:rPr lang="en">
                          <a:latin typeface="Open Sans"/>
                          <a:ea typeface="Open Sans"/>
                          <a:cs typeface="Open Sans"/>
                          <a:sym typeface="Open Sans"/>
                        </a:rPr>
                        <a:t>No</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Yes</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rgbClr val="FBF1DD"/>
                    </a:solidFill>
                  </a:tcPr>
                </a:tc>
                <a:extLst>
                  <a:ext uri="{0D108BD9-81ED-4DB2-BD59-A6C34878D82A}">
                    <a16:rowId xmlns:a16="http://schemas.microsoft.com/office/drawing/2014/main" val="10004"/>
                  </a:ext>
                </a:extLst>
              </a:tr>
              <a:tr h="296900">
                <a:tc>
                  <a:txBody>
                    <a:bodyPr/>
                    <a:lstStyle/>
                    <a:p>
                      <a:pPr marL="0" lvl="0" indent="0" algn="r" rtl="0">
                        <a:spcBef>
                          <a:spcPts val="0"/>
                        </a:spcBef>
                        <a:spcAft>
                          <a:spcPts val="0"/>
                        </a:spcAft>
                        <a:buNone/>
                      </a:pPr>
                      <a:r>
                        <a:rPr lang="en" b="1">
                          <a:latin typeface="Open Sans"/>
                          <a:ea typeface="Open Sans"/>
                          <a:cs typeface="Open Sans"/>
                          <a:sym typeface="Open Sans"/>
                        </a:rPr>
                        <a:t>Food source</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Open Sans"/>
                          <a:ea typeface="Open Sans"/>
                          <a:cs typeface="Open Sans"/>
                          <a:sym typeface="Open Sans"/>
                        </a:rPr>
                        <a:t>Lot 1</a:t>
                      </a:r>
                      <a:endParaRPr b="1">
                        <a:latin typeface="Open Sans"/>
                        <a:ea typeface="Open Sans"/>
                        <a:cs typeface="Open Sans"/>
                        <a:sym typeface="Open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Lot 1</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Lot 1</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latin typeface="Open Sans"/>
                          <a:ea typeface="Open Sans"/>
                          <a:cs typeface="Open Sans"/>
                          <a:sym typeface="Open Sans"/>
                        </a:rPr>
                        <a:t>Lot 2</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solidFill>
                      <a:srgbClr val="DEECDA"/>
                    </a:solidFill>
                  </a:tcPr>
                </a:tc>
                <a:tc>
                  <a:txBody>
                    <a:bodyPr/>
                    <a:lstStyle/>
                    <a:p>
                      <a:pPr marL="0" lvl="0" indent="0" algn="ctr" rtl="0">
                        <a:spcBef>
                          <a:spcPts val="0"/>
                        </a:spcBef>
                        <a:spcAft>
                          <a:spcPts val="0"/>
                        </a:spcAft>
                        <a:buNone/>
                      </a:pPr>
                      <a:r>
                        <a:rPr lang="en">
                          <a:latin typeface="Open Sans"/>
                          <a:ea typeface="Open Sans"/>
                          <a:cs typeface="Open Sans"/>
                          <a:sym typeface="Open Sans"/>
                        </a:rPr>
                        <a:t>Lot 2</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solidFill>
                      <a:srgbClr val="DEECDA"/>
                    </a:solidFill>
                  </a:tcPr>
                </a:tc>
                <a:tc>
                  <a:txBody>
                    <a:bodyPr/>
                    <a:lstStyle/>
                    <a:p>
                      <a:pPr marL="0" lvl="0" indent="0" algn="ctr" rtl="0">
                        <a:spcBef>
                          <a:spcPts val="0"/>
                        </a:spcBef>
                        <a:spcAft>
                          <a:spcPts val="0"/>
                        </a:spcAft>
                        <a:buNone/>
                      </a:pPr>
                      <a:r>
                        <a:rPr lang="en">
                          <a:latin typeface="Open Sans"/>
                          <a:ea typeface="Open Sans"/>
                          <a:cs typeface="Open Sans"/>
                          <a:sym typeface="Open Sans"/>
                        </a:rPr>
                        <a:t>Lot 2</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solidFill>
                      <a:srgbClr val="DEECDA"/>
                    </a:solidFill>
                  </a:tcPr>
                </a:tc>
                <a:extLst>
                  <a:ext uri="{0D108BD9-81ED-4DB2-BD59-A6C34878D82A}">
                    <a16:rowId xmlns:a16="http://schemas.microsoft.com/office/drawing/2014/main" val="10005"/>
                  </a:ext>
                </a:extLst>
              </a:tr>
            </a:tbl>
          </a:graphicData>
        </a:graphic>
      </p:graphicFrame>
      <p:sp>
        <p:nvSpPr>
          <p:cNvPr id="1822" name="Google Shape;1822;p118"/>
          <p:cNvSpPr/>
          <p:nvPr/>
        </p:nvSpPr>
        <p:spPr>
          <a:xfrm>
            <a:off x="344050" y="1318750"/>
            <a:ext cx="8074200" cy="106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23" name="Google Shape;1823;p118"/>
          <p:cNvSpPr/>
          <p:nvPr/>
        </p:nvSpPr>
        <p:spPr>
          <a:xfrm>
            <a:off x="344050" y="1318750"/>
            <a:ext cx="8074200" cy="106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p1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MARS #2:</a:t>
            </a:r>
            <a:r>
              <a:rPr lang="en"/>
              <a:t> HPI</a:t>
            </a:r>
            <a:endParaRPr/>
          </a:p>
        </p:txBody>
      </p:sp>
      <p:sp>
        <p:nvSpPr>
          <p:cNvPr id="1829" name="Google Shape;1829;p119"/>
          <p:cNvSpPr txBox="1">
            <a:spLocks noGrp="1"/>
          </p:cNvSpPr>
          <p:nvPr>
            <p:ph type="body" idx="1"/>
          </p:nvPr>
        </p:nvSpPr>
        <p:spPr>
          <a:xfrm>
            <a:off x="729450" y="1393075"/>
            <a:ext cx="7688700" cy="1803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A few months into an </a:t>
            </a:r>
            <a:r>
              <a:rPr lang="en" b="1"/>
              <a:t>ISS expedition </a:t>
            </a:r>
            <a:r>
              <a:rPr lang="en"/>
              <a:t>(mission </a:t>
            </a:r>
            <a:r>
              <a:rPr lang="en" b="1">
                <a:solidFill>
                  <a:srgbClr val="3B71CA"/>
                </a:solidFill>
              </a:rPr>
              <a:t>month 2.5</a:t>
            </a:r>
            <a:r>
              <a:rPr lang="en"/>
              <a:t>), two of the six crew members developed </a:t>
            </a:r>
            <a:r>
              <a:rPr lang="en" b="1"/>
              <a:t>productive cough</a:t>
            </a:r>
            <a:r>
              <a:rPr lang="en"/>
              <a:t> and </a:t>
            </a:r>
            <a:r>
              <a:rPr lang="en" b="1"/>
              <a:t>dyspnea</a:t>
            </a:r>
            <a:r>
              <a:rPr lang="en"/>
              <a:t> for the past six days. </a:t>
            </a:r>
            <a:r>
              <a:rPr lang="en" u="sng"/>
              <a:t>Astronaut B</a:t>
            </a:r>
            <a:r>
              <a:rPr lang="en"/>
              <a:t> had </a:t>
            </a:r>
            <a:r>
              <a:rPr lang="en" b="1">
                <a:solidFill>
                  <a:srgbClr val="896110"/>
                </a:solidFill>
              </a:rPr>
              <a:t>mild improvement</a:t>
            </a:r>
            <a:r>
              <a:rPr lang="en"/>
              <a:t> with some </a:t>
            </a:r>
            <a:r>
              <a:rPr lang="en" b="1">
                <a:solidFill>
                  <a:srgbClr val="896110"/>
                </a:solidFill>
              </a:rPr>
              <a:t>Cipro</a:t>
            </a:r>
            <a:r>
              <a:rPr lang="en"/>
              <a:t>, but </a:t>
            </a:r>
            <a:r>
              <a:rPr lang="en" u="sng"/>
              <a:t>Astronaut A</a:t>
            </a:r>
            <a:r>
              <a:rPr lang="en"/>
              <a:t> now has </a:t>
            </a:r>
            <a:r>
              <a:rPr lang="en" b="1">
                <a:solidFill>
                  <a:srgbClr val="ED4840"/>
                </a:solidFill>
              </a:rPr>
              <a:t>fevers</a:t>
            </a:r>
            <a:r>
              <a:rPr lang="en"/>
              <a:t> (for </a:t>
            </a:r>
            <a:r>
              <a:rPr lang="en">
                <a:solidFill>
                  <a:srgbClr val="3B71CA"/>
                </a:solidFill>
              </a:rPr>
              <a:t>3 days</a:t>
            </a:r>
            <a:r>
              <a:rPr lang="en"/>
              <a:t>) and increased </a:t>
            </a:r>
            <a:r>
              <a:rPr lang="en" b="1">
                <a:solidFill>
                  <a:srgbClr val="ED4840"/>
                </a:solidFill>
              </a:rPr>
              <a:t>work of breathing</a:t>
            </a:r>
            <a:r>
              <a:rPr lang="en"/>
              <a:t> (</a:t>
            </a:r>
            <a:r>
              <a:rPr lang="en">
                <a:solidFill>
                  <a:srgbClr val="3B71CA"/>
                </a:solidFill>
              </a:rPr>
              <a:t>1 day</a:t>
            </a:r>
            <a:r>
              <a:rPr lang="en"/>
              <a:t>), despite </a:t>
            </a:r>
            <a:r>
              <a:rPr lang="en" b="1">
                <a:solidFill>
                  <a:srgbClr val="896110"/>
                </a:solidFill>
              </a:rPr>
              <a:t>Augmentin </a:t>
            </a:r>
            <a:r>
              <a:rPr lang="en"/>
              <a:t>and </a:t>
            </a:r>
            <a:r>
              <a:rPr lang="en" b="1">
                <a:solidFill>
                  <a:srgbClr val="896110"/>
                </a:solidFill>
              </a:rPr>
              <a:t>Bactrim</a:t>
            </a:r>
            <a:r>
              <a:rPr lang="en"/>
              <a:t>. No clear shared epidemiologic risk factors.</a:t>
            </a:r>
            <a:endParaRPr/>
          </a:p>
          <a:p>
            <a:pPr marL="0" lvl="0" indent="0" algn="l" rtl="0">
              <a:spcBef>
                <a:spcPts val="1200"/>
              </a:spcBef>
              <a:spcAft>
                <a:spcPts val="1200"/>
              </a:spcAft>
              <a:buNone/>
            </a:pPr>
            <a:r>
              <a:rPr lang="en"/>
              <a:t>Today (day of consult), exam by the crew medical officer (not a physician)</a:t>
            </a:r>
            <a:endParaRPr/>
          </a:p>
        </p:txBody>
      </p:sp>
      <p:sp>
        <p:nvSpPr>
          <p:cNvPr id="1830" name="Google Shape;1830;p119"/>
          <p:cNvSpPr txBox="1"/>
          <p:nvPr/>
        </p:nvSpPr>
        <p:spPr>
          <a:xfrm>
            <a:off x="729450" y="3196975"/>
            <a:ext cx="38427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u="sng">
                <a:solidFill>
                  <a:schemeClr val="dk2"/>
                </a:solidFill>
                <a:latin typeface="Open Sans"/>
                <a:ea typeface="Open Sans"/>
                <a:cs typeface="Open Sans"/>
                <a:sym typeface="Open Sans"/>
              </a:rPr>
              <a:t>Astronaut A</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b="1">
                <a:solidFill>
                  <a:srgbClr val="ED4840"/>
                </a:solidFill>
                <a:latin typeface="Open Sans"/>
                <a:ea typeface="Open Sans"/>
                <a:cs typeface="Open Sans"/>
                <a:sym typeface="Open Sans"/>
              </a:rPr>
              <a:t>38.9°C</a:t>
            </a:r>
            <a:r>
              <a:rPr lang="en" sz="1300">
                <a:solidFill>
                  <a:schemeClr val="dk2"/>
                </a:solidFill>
                <a:latin typeface="Open Sans"/>
                <a:ea typeface="Open Sans"/>
                <a:cs typeface="Open Sans"/>
                <a:sym typeface="Open Sans"/>
              </a:rPr>
              <a:t> (102.0°F)  |  112 bpm  |  108/64  |  </a:t>
            </a:r>
            <a:r>
              <a:rPr lang="en" sz="1300" b="1">
                <a:solidFill>
                  <a:srgbClr val="ED4840"/>
                </a:solidFill>
                <a:latin typeface="Open Sans"/>
                <a:ea typeface="Open Sans"/>
                <a:cs typeface="Open Sans"/>
                <a:sym typeface="Open Sans"/>
              </a:rPr>
              <a:t>91%</a:t>
            </a:r>
            <a:endParaRPr sz="1300" b="1">
              <a:solidFill>
                <a:srgbClr val="ED4840"/>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b="1">
                <a:solidFill>
                  <a:schemeClr val="dk2"/>
                </a:solidFill>
                <a:latin typeface="Open Sans"/>
                <a:ea typeface="Open Sans"/>
                <a:cs typeface="Open Sans"/>
                <a:sym typeface="Open Sans"/>
              </a:rPr>
              <a:t>Accessory muscle</a:t>
            </a:r>
            <a:r>
              <a:rPr lang="en" sz="1300">
                <a:solidFill>
                  <a:schemeClr val="dk2"/>
                </a:solidFill>
                <a:latin typeface="Open Sans"/>
                <a:ea typeface="Open Sans"/>
                <a:cs typeface="Open Sans"/>
                <a:sym typeface="Open Sans"/>
              </a:rPr>
              <a:t> use</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b="1">
                <a:solidFill>
                  <a:srgbClr val="DF382C"/>
                </a:solidFill>
                <a:latin typeface="Open Sans"/>
                <a:ea typeface="Open Sans"/>
                <a:cs typeface="Open Sans"/>
                <a:sym typeface="Open Sans"/>
              </a:rPr>
              <a:t>Rales in RLL</a:t>
            </a:r>
            <a:r>
              <a:rPr lang="en" sz="1300">
                <a:solidFill>
                  <a:schemeClr val="dk2"/>
                </a:solidFill>
                <a:latin typeface="Open Sans"/>
                <a:ea typeface="Open Sans"/>
                <a:cs typeface="Open Sans"/>
                <a:sym typeface="Open Sans"/>
              </a:rPr>
              <a:t> &gt; LLL; </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 breath sounds RLL</a:t>
            </a:r>
            <a:endParaRPr sz="1300">
              <a:solidFill>
                <a:schemeClr val="dk2"/>
              </a:solidFill>
              <a:latin typeface="Open Sans"/>
              <a:ea typeface="Open Sans"/>
              <a:cs typeface="Open Sans"/>
              <a:sym typeface="Open Sans"/>
            </a:endParaRPr>
          </a:p>
        </p:txBody>
      </p:sp>
      <p:sp>
        <p:nvSpPr>
          <p:cNvPr id="1831" name="Google Shape;1831;p119"/>
          <p:cNvSpPr txBox="1"/>
          <p:nvPr/>
        </p:nvSpPr>
        <p:spPr>
          <a:xfrm>
            <a:off x="4575450" y="3196975"/>
            <a:ext cx="38427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u="sng">
                <a:solidFill>
                  <a:schemeClr val="dk2"/>
                </a:solidFill>
                <a:latin typeface="Open Sans"/>
                <a:ea typeface="Open Sans"/>
                <a:cs typeface="Open Sans"/>
                <a:sym typeface="Open Sans"/>
              </a:rPr>
              <a:t>Astronaut B</a:t>
            </a:r>
            <a:endParaRPr sz="1600" b="1" u="sng">
              <a:solidFill>
                <a:schemeClr val="dk2"/>
              </a:solidFill>
              <a:latin typeface="Open Sans"/>
              <a:ea typeface="Open Sans"/>
              <a:cs typeface="Open Sans"/>
              <a:sym typeface="Open Sans"/>
            </a:endParaRPr>
          </a:p>
          <a:p>
            <a:pPr marL="0" lvl="0" indent="0" algn="l" rtl="0">
              <a:spcBef>
                <a:spcPts val="0"/>
              </a:spcBef>
              <a:spcAft>
                <a:spcPts val="0"/>
              </a:spcAft>
              <a:buNone/>
            </a:pPr>
            <a:r>
              <a:rPr lang="en" sz="1300" b="1">
                <a:solidFill>
                  <a:srgbClr val="3B71CA"/>
                </a:solidFill>
                <a:latin typeface="Open Sans"/>
                <a:ea typeface="Open Sans"/>
                <a:cs typeface="Open Sans"/>
                <a:sym typeface="Open Sans"/>
              </a:rPr>
              <a:t>37.8°C</a:t>
            </a:r>
            <a:r>
              <a:rPr lang="en" sz="1300">
                <a:solidFill>
                  <a:schemeClr val="dk2"/>
                </a:solidFill>
                <a:latin typeface="Open Sans"/>
                <a:ea typeface="Open Sans"/>
                <a:cs typeface="Open Sans"/>
                <a:sym typeface="Open Sans"/>
              </a:rPr>
              <a:t> (100.0°F)  |  104 bpm  |  114/70  |  </a:t>
            </a:r>
            <a:r>
              <a:rPr lang="en" sz="1300" b="1">
                <a:solidFill>
                  <a:srgbClr val="3B71CA"/>
                </a:solidFill>
                <a:latin typeface="Open Sans"/>
                <a:ea typeface="Open Sans"/>
                <a:cs typeface="Open Sans"/>
                <a:sym typeface="Open Sans"/>
              </a:rPr>
              <a:t>93%</a:t>
            </a:r>
            <a:endParaRPr sz="1300" b="1">
              <a:solidFill>
                <a:srgbClr val="3B71CA"/>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b="1">
                <a:solidFill>
                  <a:srgbClr val="3B71CA"/>
                </a:solidFill>
                <a:latin typeface="Open Sans"/>
                <a:ea typeface="Open Sans"/>
                <a:cs typeface="Open Sans"/>
                <a:sym typeface="Open Sans"/>
              </a:rPr>
              <a:t>Coughing</a:t>
            </a:r>
            <a:r>
              <a:rPr lang="en" sz="1300">
                <a:solidFill>
                  <a:schemeClr val="dk2"/>
                </a:solidFill>
                <a:latin typeface="Open Sans"/>
                <a:ea typeface="Open Sans"/>
                <a:cs typeface="Open Sans"/>
                <a:sym typeface="Open Sans"/>
              </a:rPr>
              <a:t> on exam</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Diffuse rhonchi &amp; scattered crackles bilaterally</a:t>
            </a:r>
            <a:endParaRPr sz="1300">
              <a:solidFill>
                <a:schemeClr val="dk2"/>
              </a:solidFill>
              <a:latin typeface="Open Sans"/>
              <a:ea typeface="Open Sans"/>
              <a:cs typeface="Open Sans"/>
              <a:sym typeface="Open Sans"/>
            </a:endParaRPr>
          </a:p>
        </p:txBody>
      </p:sp>
      <p:sp>
        <p:nvSpPr>
          <p:cNvPr id="1832" name="Google Shape;1832;p119"/>
          <p:cNvSpPr/>
          <p:nvPr/>
        </p:nvSpPr>
        <p:spPr>
          <a:xfrm>
            <a:off x="344050" y="1318750"/>
            <a:ext cx="8074200" cy="1323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33" name="Google Shape;1833;p119"/>
          <p:cNvSpPr/>
          <p:nvPr/>
        </p:nvSpPr>
        <p:spPr>
          <a:xfrm>
            <a:off x="344050" y="1318750"/>
            <a:ext cx="8074200" cy="1323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pwy2tc9ufo6gcsxxp7f9ivso1spm4u"/>
</p:tagLst>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17976</Words>
  <Application>Microsoft Office PowerPoint</Application>
  <PresentationFormat>On-screen Show (16:9)</PresentationFormat>
  <Paragraphs>2622</Paragraphs>
  <Slides>164</Slides>
  <Notes>164</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164</vt:i4>
      </vt:variant>
    </vt:vector>
  </HeadingPairs>
  <TitlesOfParts>
    <vt:vector size="174" baseType="lpstr">
      <vt:lpstr>Fira Sans Extra Condensed</vt:lpstr>
      <vt:lpstr>Open Sans SemiBold</vt:lpstr>
      <vt:lpstr>Arial</vt:lpstr>
      <vt:lpstr>Raleway</vt:lpstr>
      <vt:lpstr>Lato</vt:lpstr>
      <vt:lpstr>Bitter Light</vt:lpstr>
      <vt:lpstr>Bitter</vt:lpstr>
      <vt:lpstr>Open Sans</vt:lpstr>
      <vt:lpstr>Roboto</vt:lpstr>
      <vt:lpstr>Streamline</vt:lpstr>
      <vt:lpstr>PowerPoint Presentation</vt:lpstr>
      <vt:lpstr>Shortcuts</vt:lpstr>
      <vt:lpstr>Case 1: HPI</vt:lpstr>
      <vt:lpstr>Case 1: HPI</vt:lpstr>
      <vt:lpstr>Case 1: HPI</vt:lpstr>
      <vt:lpstr>Case 1: HPI</vt:lpstr>
      <vt:lpstr>Case 1: HPI</vt:lpstr>
      <vt:lpstr>Case 1: HPI</vt:lpstr>
      <vt:lpstr>Case 1: HPI</vt:lpstr>
      <vt:lpstr>Case 1: HPI</vt:lpstr>
      <vt:lpstr>Case 1: Summary</vt:lpstr>
      <vt:lpstr>Case 1: Transfer to Ruby</vt:lpstr>
      <vt:lpstr>Case 1: Transfer to Ruby</vt:lpstr>
      <vt:lpstr>Case 1: Hardware</vt:lpstr>
      <vt:lpstr>Case 1: Hardware</vt:lpstr>
      <vt:lpstr>Case 1: Hardware</vt:lpstr>
      <vt:lpstr>Case 1: Hardware</vt:lpstr>
      <vt:lpstr>Case 1: Hardware </vt:lpstr>
      <vt:lpstr>Case 1: Hardware</vt:lpstr>
      <vt:lpstr>Vascular Graft Infections (VGI)</vt:lpstr>
      <vt:lpstr>[Q1] Is this a vascular graft infection?</vt:lpstr>
      <vt:lpstr>[Q2] Utility of PET/CT or SPECT?</vt:lpstr>
      <vt:lpstr>[Q3] Chance of relapse w/o suppression</vt:lpstr>
      <vt:lpstr>PowerPoint Presentation</vt:lpstr>
      <vt:lpstr>PowerPoint Presentation</vt:lpstr>
      <vt:lpstr>Case 1: Hospital course</vt:lpstr>
      <vt:lpstr>Case 1: Hospital course</vt:lpstr>
      <vt:lpstr>Case 1: Hospital course</vt:lpstr>
      <vt:lpstr>Case 1: Hospital course</vt:lpstr>
      <vt:lpstr>Case 1: Hospital course</vt:lpstr>
      <vt:lpstr>Case 1: Sign off</vt:lpstr>
      <vt:lpstr>MARS is calling…</vt:lpstr>
      <vt:lpstr>MARS #1: HPI</vt:lpstr>
      <vt:lpstr>MARS #1: HPI</vt:lpstr>
      <vt:lpstr>MARS #1: HPI</vt:lpstr>
      <vt:lpstr>PowerPoint Presentation</vt:lpstr>
      <vt:lpstr>MARS #1: Host changes in spaceflight [1]</vt:lpstr>
      <vt:lpstr>MARS #1: Host changes in spaceflight [1]</vt:lpstr>
      <vt:lpstr>MARS #1: Host changes in spaceflight [1]</vt:lpstr>
      <vt:lpstr>MARS: Host immunosuppression in spaceflight [1]</vt:lpstr>
      <vt:lpstr>MARS: Host immunosuppression in spaceflight [1]</vt:lpstr>
      <vt:lpstr>MARS: Host immunosuppression in spaceflight [1]</vt:lpstr>
      <vt:lpstr>MARS: GI microbiome shift [1]</vt:lpstr>
      <vt:lpstr>MARS: GI microbiome shift [1]</vt:lpstr>
      <vt:lpstr>Returning to Earth (Case #1) </vt:lpstr>
      <vt:lpstr>Case 1: Summary of inpatient</vt:lpstr>
      <vt:lpstr>Case 1: Eosinophilia</vt:lpstr>
      <vt:lpstr>Case 1: Eosinophilia</vt:lpstr>
      <vt:lpstr>Case 1: Eosinophilia</vt:lpstr>
      <vt:lpstr>Case 1: Eosinophilia</vt:lpstr>
      <vt:lpstr>Case 1: Eosinophilia</vt:lpstr>
      <vt:lpstr>Case 1: Eosinophilia</vt:lpstr>
      <vt:lpstr>Case 1: Eosinophilia</vt:lpstr>
      <vt:lpstr>Case 1: Full differential (w/o neutrophils)</vt:lpstr>
      <vt:lpstr>Case 1: Full differential (w/o neutrophils)</vt:lpstr>
      <vt:lpstr>Case 1: Full differential (w/o neutrophils)</vt:lpstr>
      <vt:lpstr>Case 1: OPAT </vt:lpstr>
      <vt:lpstr>Case 1: OPAT </vt:lpstr>
      <vt:lpstr>Case 1: OPAT </vt:lpstr>
      <vt:lpstr>Case 1: OPAT </vt:lpstr>
      <vt:lpstr>Case 1: OPAT </vt:lpstr>
      <vt:lpstr>Case 1: OPAT </vt:lpstr>
      <vt:lpstr>Case 1: Clinic follow up</vt:lpstr>
      <vt:lpstr>Case 1: ID clinic follow up</vt:lpstr>
      <vt:lpstr>Case 1: ID clinic follow up</vt:lpstr>
      <vt:lpstr>Case 1: ID clinic follow up</vt:lpstr>
      <vt:lpstr>Case 1: ID clinic follow up</vt:lpstr>
      <vt:lpstr>Case 1: ID clinic follow up</vt:lpstr>
      <vt:lpstr>Case 1: ID clinic follow up</vt:lpstr>
      <vt:lpstr>Case 1: ID clinic follow up</vt:lpstr>
      <vt:lpstr>Case 1: ID clinic follow up</vt:lpstr>
      <vt:lpstr>Case 1: Rash timeline</vt:lpstr>
      <vt:lpstr>Case 1: Rash timeline</vt:lpstr>
      <vt:lpstr>Case 1: Rash timeline</vt:lpstr>
      <vt:lpstr>Case 1: Exam</vt:lpstr>
      <vt:lpstr>PowerPoint Presentation</vt:lpstr>
      <vt:lpstr>Case 1: Rash timeline</vt:lpstr>
      <vt:lpstr>Case 1: Social history, exposures, &amp; risk factors</vt:lpstr>
      <vt:lpstr>Case 1: Social history, exposures, &amp; risk factors</vt:lpstr>
      <vt:lpstr>Case 1: Social history, exposures, &amp; risk factors</vt:lpstr>
      <vt:lpstr>Case 1: Social history, exposures, &amp; risk factors</vt:lpstr>
      <vt:lpstr>[Q4] What is causing the rash?</vt:lpstr>
      <vt:lpstr>[Q5] Eosinophilia:  How high is too high?</vt:lpstr>
      <vt:lpstr>Case 1: Eosinophilia is not exactly new…</vt:lpstr>
      <vt:lpstr>PowerPoint Presentation</vt:lpstr>
      <vt:lpstr>PowerPoint Presentation</vt:lpstr>
      <vt:lpstr>PowerPoint Presentation</vt:lpstr>
      <vt:lpstr>PowerPoint Presentation</vt:lpstr>
      <vt:lpstr>PowerPoint Presentation</vt:lpstr>
      <vt:lpstr>PowerPoint Presentation</vt:lpstr>
      <vt:lpstr>Case 1: Old Bx</vt:lpstr>
      <vt:lpstr>Case 1: ID clinic follow up</vt:lpstr>
      <vt:lpstr>PowerPoint Presentation</vt:lpstr>
      <vt:lpstr>MARS #2: HPI</vt:lpstr>
      <vt:lpstr>MARS #2: HPI</vt:lpstr>
      <vt:lpstr>MARS #2: HPI</vt:lpstr>
      <vt:lpstr>MARS #2: HPI</vt:lpstr>
      <vt:lpstr>MARS #2: HPI</vt:lpstr>
      <vt:lpstr>MARS #2: HPI</vt:lpstr>
      <vt:lpstr>MARS 2: Summary</vt:lpstr>
      <vt:lpstr>MARS: Space is dirty! [1][3]</vt:lpstr>
      <vt:lpstr>MARS: Space is dirty! [1][3]</vt:lpstr>
      <vt:lpstr>MARS: Space is dirty [3]</vt:lpstr>
      <vt:lpstr>MARS: Space is dirty [3]</vt:lpstr>
      <vt:lpstr>Guess what they isolated?</vt:lpstr>
      <vt:lpstr>MARS: Space is dirty [3]</vt:lpstr>
      <vt:lpstr>MARS: Space is dirty [3]</vt:lpstr>
      <vt:lpstr>MARS: Space is dirty</vt:lpstr>
      <vt:lpstr>MARS: Space is dirty</vt:lpstr>
      <vt:lpstr>PowerPoint Presentation</vt:lpstr>
      <vt:lpstr>PowerPoint Presentation</vt:lpstr>
      <vt:lpstr>PowerPoint Presentation</vt:lpstr>
      <vt:lpstr>MARS: Infection Prevention &amp; Control</vt:lpstr>
      <vt:lpstr>MARS: Pathogen responses to microgravity [1]</vt:lpstr>
      <vt:lpstr>MARS: Pathogen responses to microgravity [1]</vt:lpstr>
      <vt:lpstr>MARS: Pathogen responses to microgravity [1]</vt:lpstr>
      <vt:lpstr>PowerPoint Presentation</vt:lpstr>
      <vt:lpstr>PowerPoint Presentation</vt:lpstr>
      <vt:lpstr>Returning to Earth (Case #1) </vt:lpstr>
      <vt:lpstr>Case 1: Readmission to OSH</vt:lpstr>
      <vt:lpstr>Case 1: Readmission to OSH</vt:lpstr>
      <vt:lpstr>Case 1: Readmission to OSH</vt:lpstr>
      <vt:lpstr>Case 1: Readmission to OSH</vt:lpstr>
      <vt:lpstr>Case 1: Readmission to OSH</vt:lpstr>
      <vt:lpstr>Case 1: Readmission to OSH</vt:lpstr>
      <vt:lpstr>Case 1: Readmission to OSH</vt:lpstr>
      <vt:lpstr>Case 1: Readmission to OSH</vt:lpstr>
      <vt:lpstr>Case 1: Readmission to OSH</vt:lpstr>
      <vt:lpstr>Case 1: Readmission to OSH</vt:lpstr>
      <vt:lpstr>Case 1: Going to another system</vt:lpstr>
      <vt:lpstr>Case 1: Going to another system</vt:lpstr>
      <vt:lpstr>Case 1: Going to another system</vt:lpstr>
      <vt:lpstr>Case 1: Going to another system</vt:lpstr>
      <vt:lpstr>Alpha-Gal after bioprosthetic valve</vt:lpstr>
      <vt:lpstr>Alpha-gal &amp; bioprosthetic valves [7]</vt:lpstr>
      <vt:lpstr>PowerPoint Presentation</vt:lpstr>
      <vt:lpstr>MARS #3: HPI</vt:lpstr>
      <vt:lpstr>MARS #3: HPI</vt:lpstr>
      <vt:lpstr>MARS #3: HPI</vt:lpstr>
      <vt:lpstr>MARS #3: HPI</vt:lpstr>
      <vt:lpstr>MARS #3: HPI</vt:lpstr>
      <vt:lpstr>MARS #3: HPI</vt:lpstr>
      <vt:lpstr>MARS 3: Summary</vt:lpstr>
      <vt:lpstr>MARS: Are the bacteria more virulent? [1]</vt:lpstr>
      <vt:lpstr>MARS: Are the bacteria more virulent? [1]</vt:lpstr>
      <vt:lpstr>MARS: Are the bacteria more virulent? [1]</vt:lpstr>
      <vt:lpstr>MARS: Are the bacteria more virulent? [1]</vt:lpstr>
      <vt:lpstr>MARS: Are the bacteria more virulent? [1]</vt:lpstr>
      <vt:lpstr>MARS: Are the bacteria more virulent? [1]</vt:lpstr>
      <vt:lpstr>MARS: Are the bacteria more virulent? [1][5]</vt:lpstr>
      <vt:lpstr>MARS: Are the bacteria more virulent? [1][5]</vt:lpstr>
      <vt:lpstr>MARS: Are the bacteria more virulent? [1][5]</vt:lpstr>
      <vt:lpstr>MARS: Are the bacteria more virulent? [1][6]</vt:lpstr>
      <vt:lpstr>MARS: Are the bacteria more virulent? [1][6]</vt:lpstr>
      <vt:lpstr>MARS: Are the bacteria more virulent? [1][6]</vt:lpstr>
      <vt:lpstr>MARS: If it’s not the pathogen, what is it? [1]</vt:lpstr>
      <vt:lpstr>MARS: If it’s not the pathogen, what is it? [1]</vt:lpstr>
      <vt:lpstr>MARS: Medication stability in space [1]</vt:lpstr>
      <vt:lpstr>MARS: Medication stability in space [1]</vt:lpstr>
      <vt:lpstr>MARS: Medication stability in space [1]</vt:lpstr>
      <vt:lpstr>MARS: Medication stability in space [1]</vt:lpstr>
      <vt:lpstr>MARS: Medication stability in space [1]</vt:lpstr>
      <vt:lpstr>Learning points &amp; take aways</vt:lpstr>
      <vt:lpstr>Learning points &amp; take 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Hunter RATLIFF</dc:creator>
  <cp:lastModifiedBy>Hunter RATLIFF</cp:lastModifiedBy>
  <cp:revision>9</cp:revision>
  <dcterms:modified xsi:type="dcterms:W3CDTF">2026-04-16T02:36:54Z</dcterms:modified>
</cp:coreProperties>
</file>