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6" r:id="rId131"/>
    <p:sldId id="387" r:id="rId132"/>
    <p:sldId id="388" r:id="rId133"/>
    <p:sldId id="389" r:id="rId134"/>
  </p:sldIdLst>
  <p:sldSz cx="9144000" cy="5143500" type="screen16x9"/>
  <p:notesSz cx="6858000" cy="9144000"/>
  <p:embeddedFontLst>
    <p:embeddedFont>
      <p:font typeface="Bitter" panose="020B0604020202020204" charset="0"/>
      <p:regular r:id="rId136"/>
      <p:bold r:id="rId137"/>
      <p:italic r:id="rId138"/>
      <p:boldItalic r:id="rId139"/>
    </p:embeddedFont>
    <p:embeddedFont>
      <p:font typeface="Bitter Medium" panose="020B0604020202020204" charset="0"/>
      <p:regular r:id="rId140"/>
      <p:bold r:id="rId141"/>
      <p:italic r:id="rId142"/>
      <p:boldItalic r:id="rId143"/>
    </p:embeddedFont>
    <p:embeddedFont>
      <p:font typeface="Lato" panose="020F0502020204030203" pitchFamily="34" charset="0"/>
      <p:regular r:id="rId144"/>
      <p:bold r:id="rId145"/>
      <p:italic r:id="rId146"/>
      <p:boldItalic r:id="rId147"/>
    </p:embeddedFont>
    <p:embeddedFont>
      <p:font typeface="Open Sans" panose="020B0606030504020204" pitchFamily="34" charset="0"/>
      <p:regular r:id="rId148"/>
      <p:bold r:id="rId149"/>
      <p:italic r:id="rId150"/>
      <p:boldItalic r:id="rId151"/>
    </p:embeddedFont>
    <p:embeddedFont>
      <p:font typeface="Open Sans SemiBold" panose="020B0706030804020204" pitchFamily="34" charset="0"/>
      <p:regular r:id="rId152"/>
      <p:bold r:id="rId153"/>
      <p:italic r:id="rId154"/>
      <p:boldItalic r:id="rId155"/>
    </p:embeddedFont>
    <p:embeddedFont>
      <p:font typeface="Raleway" pitchFamily="2" charset="0"/>
      <p:regular r:id="rId156"/>
      <p:bold r:id="rId157"/>
      <p:italic r:id="rId158"/>
      <p:boldItalic r:id="rId159"/>
    </p:embeddedFont>
    <p:embeddedFont>
      <p:font typeface="Raleway ExtraBold" pitchFamily="2" charset="0"/>
      <p:bold r:id="rId160"/>
      <p:boldItalic r:id="rId1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95768F-054B-4F7D-A1CF-37ACA08A65A9}">
  <a:tblStyle styleId="{9595768F-054B-4F7D-A1CF-37ACA08A65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3.fntdata"/><Relationship Id="rId159" Type="http://schemas.openxmlformats.org/officeDocument/2006/relationships/font" Target="fonts/font24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font" Target="fonts/font14.fntdata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font" Target="fonts/font25.fntdata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font" Target="fonts/font4.fntdata"/><Relationship Id="rId85" Type="http://schemas.openxmlformats.org/officeDocument/2006/relationships/slide" Target="slides/slide84.xml"/><Relationship Id="rId150" Type="http://schemas.openxmlformats.org/officeDocument/2006/relationships/font" Target="fonts/font15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5.fntdata"/><Relationship Id="rId145" Type="http://schemas.openxmlformats.org/officeDocument/2006/relationships/font" Target="fonts/font10.fntdata"/><Relationship Id="rId16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51" Type="http://schemas.openxmlformats.org/officeDocument/2006/relationships/font" Target="fonts/font16.fntdata"/><Relationship Id="rId156" Type="http://schemas.openxmlformats.org/officeDocument/2006/relationships/font" Target="fonts/font21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6.fntdata"/><Relationship Id="rId14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font" Target="fonts/font1.fntdata"/><Relationship Id="rId157" Type="http://schemas.openxmlformats.org/officeDocument/2006/relationships/font" Target="fonts/font2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7.fntdata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2.fntdata"/><Relationship Id="rId158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font" Target="fonts/font18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8.fntdata"/><Relationship Id="rId148" Type="http://schemas.openxmlformats.org/officeDocument/2006/relationships/font" Target="fonts/font13.fntdata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font" Target="fonts/font19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9.fntdata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720174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720174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434b6f2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434b6f2c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3db89f5b649_0_1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3db89f5b649_0_1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g3db89f5b649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4" name="Google Shape;3564;g3db89f5b649_0_1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g3db89f5b6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2" name="Google Shape;3602;g3db89f5b6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" name="Google Shape;3615;g39a5684d6e0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6" name="Google Shape;3616;g39a5684d6e0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3d95e551467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3d95e551467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3d95e551467_0_1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3d95e551467_0_1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g39a5684d6e0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7" name="Google Shape;3667;g39a5684d6e0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4" name="Google Shape;3714;g3db89f5b64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5" name="Google Shape;3715;g3db89f5b64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g3db89f5b64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2" name="Google Shape;3772;g3db89f5b64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g39a5684d6e0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0" name="Google Shape;3840;g39a5684d6e0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97ba740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d97ba740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g3db89f5b649_0_1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2" name="Google Shape;3882;g3db89f5b649_0_1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db89f5b649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db89f5b649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g3dbbf7226a0_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0" name="Google Shape;3920;g3dbbf7226a0_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dbbf7226a0_17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dbbf7226a0_17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3dbbf7226a0_1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3dbbf7226a0_17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g3dbbf7226a0_17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2" name="Google Shape;3982;g3dbbf7226a0_17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g3dbbf7226a0_17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2" name="Google Shape;4012;g3dbbf7226a0_17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3dbbf7226a0_17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9" name="Google Shape;4029;g3dbbf7226a0_17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3db89f5b649_0_3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3db89f5b649_0_3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3db89f5b649_0_3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3db89f5b649_0_3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97ba740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97ba740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g3db89f5b649_0_3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9" name="Google Shape;4179;g3db89f5b649_0_3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3db89f5b649_0_3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3db89f5b649_0_3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7" name="Google Shape;4287;g3db89f5b649_0_3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8" name="Google Shape;4288;g3db89f5b649_0_3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3dbbf7226a0_17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3dbbf7226a0_17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4" name="Google Shape;4354;g3dbeddb8de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5" name="Google Shape;4355;g3dbeddb8de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3" name="Google Shape;4363;g3e3a538ce8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4" name="Google Shape;4364;g3e3a538ce8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4" name="Google Shape;4384;g3e3a538ce8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5" name="Google Shape;4385;g3e3a538ce8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1" name="Google Shape;4491;g3e3a538ce82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2" name="Google Shape;4492;g3e3a538ce82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1" name="Google Shape;4601;g3e3a538ce82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2" name="Google Shape;4602;g3e3a538ce82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g3e3a538ce82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3" name="Google Shape;4713;g3e3a538ce82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97ba740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d97ba740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5" name="Google Shape;4735;g3dbf62501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6" name="Google Shape;4736;g3dbf62501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5" name="Google Shape;4745;g3dbeddb8d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6" name="Google Shape;4746;g3dbeddb8d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8" name="Google Shape;4758;g3075796cf05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9" name="Google Shape;4759;g3075796cf05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Google Shape;4763;g3075796cf05_1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4" name="Google Shape;4764;g3075796cf05_1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ab4437b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ab4437b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97ba7400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d97ba7400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97ba7400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d97ba7400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97ba7400f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d97ba7400f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97ba7400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d97ba7400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97ba7400f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d97ba7400f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3a538ce82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e3a538ce82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https://youtu.be/3qiI1P1rP6E?si=5rEWDG-D1659NMxM&amp;t=34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97ba7400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97ba7400f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97ba7400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d97ba7400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97ba7400f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d97ba7400f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d97ba7400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d97ba7400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d97ba7400f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d97ba7400f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d97ba7400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d97ba7400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d97ba7400f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d97ba7400f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d97ba7400f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d97ba7400f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97ba7400f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97ba7400f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d97ba7400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d97ba7400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dd25ae7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dd25ae7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d97ba7400f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d97ba7400f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d97ba7400f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d97ba7400f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d97ba7400f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d97ba7400f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d97ba7400f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d97ba7400f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d97ba7400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d97ba7400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d97ba7400f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d97ba7400f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e3a538ce82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e3a538ce82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db89f5b649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db89f5b649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db89f5b649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db89f5b649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db89f5b649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db89f5b649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33be80992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e33be80992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https://youtu.be/3qiI1P1rP6E?si=5rEWDG-D1659NMxM&amp;t=34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db89f5b649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db89f5b649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db89f5b649_0_2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db89f5b649_0_2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db89f5b649_0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db89f5b649_0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9a5684d6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9a5684d6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9a5684d6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9a5684d6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9a5684d6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9a5684d6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9a5684d6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9a5684d6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9a5684d6e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9a5684d6e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e33be8099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e33be8099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9a5684d6e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9a5684d6e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75796cf0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75796cf0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9a5684d6e0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9a5684d6e0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9a5684d6e0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9a5684d6e0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9a5684d6e0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9a5684d6e0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9a5684d6e0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9a5684d6e0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db89f5b649_0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db89f5b649_0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db89f5b649_0_2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3db89f5b649_0_2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db89f5b649_0_2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3db89f5b649_0_2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db89f5b649_0_2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3db89f5b649_0_2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3e33be8099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3e33be8099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3db89f5b649_0_2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3db89f5b649_0_2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90472f4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90472f4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3db89f5b649_0_3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3db89f5b649_0_3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3e33be80992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3e33be80992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3db89f5b649_0_2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3db89f5b649_0_2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3e33be8099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3e33be8099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3e33be8099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3e33be8099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3e33be80992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3e33be80992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3e33be80992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3e33be80992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3e33be80992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3e33be80992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3e33be80992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3e33be80992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3e33be80992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3e33be80992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434b6f2c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434b6f2c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39a5684d6e0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39a5684d6e0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3d95e55146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3d95e55146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d95e551467_0_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d95e551467_0_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3d95e551467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3d95e551467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3d95e55146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3d95e55146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3d95e551467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3d95e551467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3d95e551467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3d95e551467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39a5684d6e0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5" name="Google Shape;2235;g39a5684d6e0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g39a5684d6e0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9" name="Google Shape;2289;g39a5684d6e0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39a5684d6e0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39a5684d6e0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90472f42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90472f42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3d95e551467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3d95e551467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3d95e551467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3d95e551467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3d95e551467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3d95e551467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3d95e551467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3d95e551467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g3d95e551467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8" name="Google Shape;2638;g3d95e551467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g3d95e551467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8" name="Google Shape;2708;g3d95e551467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3d95e551467_0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3d95e551467_0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3d95e551467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3d95e551467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g3d95e551467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9" name="Google Shape;2909;g3d95e551467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3d95e551467_0_1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3d95e551467_0_1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434b6f2c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434b6f2c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g3d95e551467_0_1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0" name="Google Shape;3030;g3d95e551467_0_1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g3d95e551467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8" name="Google Shape;3098;g3d95e551467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g3d95e551467_0_1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9" name="Google Shape;3159;g3d95e551467_0_1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3d95e551467_0_1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3d95e551467_0_1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3d95e551467_0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3d95e551467_0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g3d95e551467_0_1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4" name="Google Shape;3324;g3d95e551467_0_1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3d95e551467_0_1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5" name="Google Shape;3385;g3d95e551467_0_1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3db89f5b649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3db89f5b649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3db89f5b649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0" name="Google Shape;3470;g3db89f5b649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g3db89f5b649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9" name="Google Shape;3509;g3db89f5b649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eamline2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timeter question">
  <p:cSld name="SECTION_TITLE_AND_DESCRIPTION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7088" y="-1"/>
            <a:ext cx="4148674" cy="15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png"/><Relationship Id="rId1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0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18" Type="http://schemas.openxmlformats.org/officeDocument/2006/relationships/image" Target="../media/image14.png"/><Relationship Id="rId3" Type="http://schemas.openxmlformats.org/officeDocument/2006/relationships/image" Target="../media/image45.png"/><Relationship Id="rId21" Type="http://schemas.openxmlformats.org/officeDocument/2006/relationships/image" Target="../media/image17.png"/><Relationship Id="rId7" Type="http://schemas.openxmlformats.org/officeDocument/2006/relationships/image" Target="../media/image30.png"/><Relationship Id="rId12" Type="http://schemas.openxmlformats.org/officeDocument/2006/relationships/image" Target="../media/image1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8.xml"/><Relationship Id="rId16" Type="http://schemas.openxmlformats.org/officeDocument/2006/relationships/image" Target="../media/image4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8.png"/><Relationship Id="rId5" Type="http://schemas.openxmlformats.org/officeDocument/2006/relationships/image" Target="../media/image27.png"/><Relationship Id="rId15" Type="http://schemas.openxmlformats.org/officeDocument/2006/relationships/image" Target="../media/image22.png"/><Relationship Id="rId10" Type="http://schemas.openxmlformats.org/officeDocument/2006/relationships/image" Target="../media/image21.png"/><Relationship Id="rId19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41.png"/><Relationship Id="rId22" Type="http://schemas.openxmlformats.org/officeDocument/2006/relationships/image" Target="../media/image13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6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17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15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7578779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7578779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pubmed.ncbi.nlm.nih.gov/17578779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hyperlink" Target="https://pubmed.ncbi.nlm.nih.gov/17578779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47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14" Type="http://schemas.openxmlformats.org/officeDocument/2006/relationships/hyperlink" Target="https://pubmed.ncbi.nlm.nih.gov/29686681" TargetMode="Externa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hyperlink" Target="https://pubmed.ncbi.nlm.nih.gov/29686681" TargetMode="Externa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hyperlink" Target="https://pubmed.ncbi.nlm.nih.gov/29686681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hyperlink" Target="https://pubmed.ncbi.nlm.nih.gov/29686681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Relationship Id="rId14" Type="http://schemas.openxmlformats.org/officeDocument/2006/relationships/hyperlink" Target="https://pubmed.ncbi.nlm.nih.gov/29686681" TargetMode="Externa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hyperlink" Target="https://pubmed.ncbi.nlm.nih.gov/29686681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47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38525759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38525759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38525759" TargetMode="Externa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nterratliff1.com/talk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qiI1P1rP6E?start=34&amp;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66.xml"/><Relationship Id="rId18" Type="http://schemas.openxmlformats.org/officeDocument/2006/relationships/slide" Target="slide97.xml"/><Relationship Id="rId3" Type="http://schemas.openxmlformats.org/officeDocument/2006/relationships/slide" Target="slide5.xml"/><Relationship Id="rId21" Type="http://schemas.openxmlformats.org/officeDocument/2006/relationships/slide" Target="slide111.xml"/><Relationship Id="rId7" Type="http://schemas.openxmlformats.org/officeDocument/2006/relationships/slide" Target="slide33.xml"/><Relationship Id="rId12" Type="http://schemas.openxmlformats.org/officeDocument/2006/relationships/slide" Target="slide53.xml"/><Relationship Id="rId17" Type="http://schemas.openxmlformats.org/officeDocument/2006/relationships/slide" Target="slide89.xml"/><Relationship Id="rId2" Type="http://schemas.openxmlformats.org/officeDocument/2006/relationships/notesSlide" Target="../notesSlides/notesSlide3.xml"/><Relationship Id="rId16" Type="http://schemas.openxmlformats.org/officeDocument/2006/relationships/slide" Target="slide80.xml"/><Relationship Id="rId20" Type="http://schemas.openxmlformats.org/officeDocument/2006/relationships/slide" Target="slide10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7.xml"/><Relationship Id="rId11" Type="http://schemas.openxmlformats.org/officeDocument/2006/relationships/slide" Target="slide57.xml"/><Relationship Id="rId24" Type="http://schemas.openxmlformats.org/officeDocument/2006/relationships/slide" Target="slide128.xml"/><Relationship Id="rId5" Type="http://schemas.openxmlformats.org/officeDocument/2006/relationships/slide" Target="slide14.xml"/><Relationship Id="rId15" Type="http://schemas.openxmlformats.org/officeDocument/2006/relationships/slide" Target="slide76.xml"/><Relationship Id="rId23" Type="http://schemas.openxmlformats.org/officeDocument/2006/relationships/slide" Target="slide117.xml"/><Relationship Id="rId10" Type="http://schemas.openxmlformats.org/officeDocument/2006/relationships/slide" Target="slide59.xml"/><Relationship Id="rId19" Type="http://schemas.openxmlformats.org/officeDocument/2006/relationships/slide" Target="slide103.xml"/><Relationship Id="rId4" Type="http://schemas.openxmlformats.org/officeDocument/2006/relationships/slide" Target="slide6.xml"/><Relationship Id="rId9" Type="http://schemas.openxmlformats.org/officeDocument/2006/relationships/slide" Target="slide49.xml"/><Relationship Id="rId14" Type="http://schemas.openxmlformats.org/officeDocument/2006/relationships/slide" Target="slide70.xml"/><Relationship Id="rId22" Type="http://schemas.openxmlformats.org/officeDocument/2006/relationships/slide" Target="slide1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qiI1P1rP6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213427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213427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213427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213427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213427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908433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908433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pubmed.ncbi.nlm.nih.gov/39908433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pubmed.ncbi.nlm.nih.gov/39908433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908433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947471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947471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947471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947471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290661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290661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290661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290661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28936212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290661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290661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4290661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ubmed.ncbi.nlm.nih.gov/39908433" TargetMode="External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947471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med.ncbi.nlm.nih.gov/39908433" TargetMode="External"/><Relationship Id="rId4" Type="http://schemas.openxmlformats.org/officeDocument/2006/relationships/hyperlink" Target="https://pubmed.ncbi.nlm.nih.gov/37213427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hyperlink" Target="https://pubmed.ncbi.nlm.nih.gov/3990843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pubmed.ncbi.nlm.nih.gov/39908433" TargetMode="External"/><Relationship Id="rId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pubmed.ncbi.nlm.nih.gov/39908433" TargetMode="External"/><Relationship Id="rId4" Type="http://schemas.openxmlformats.org/officeDocument/2006/relationships/image" Target="../media/image2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pubmed.ncbi.nlm.nih.gov/39908433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hyperlink" Target="https://pubmed.ncbi.nlm.nih.gov/39908433" TargetMode="Externa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hyperlink" Target="https://pubmed.ncbi.nlm.nih.gov/39908433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pubmed.ncbi.nlm.nih.gov/28936212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1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s://pubmed.ncbi.nlm.nih.gov/28936212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hyperlink" Target="https://pubmed.ncbi.nlm.nih.gov/28936212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hyperlink" Target="https://pubmed.ncbi.nlm.nih.gov/28936212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37.png"/><Relationship Id="rId5" Type="http://schemas.openxmlformats.org/officeDocument/2006/relationships/image" Target="../media/image21.png"/><Relationship Id="rId10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3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conference</a:t>
            </a:r>
            <a:endParaRPr sz="16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05/21/2026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19002" t="15060"/>
          <a:stretch/>
        </p:blipFill>
        <p:spPr>
          <a:xfrm>
            <a:off x="3076725" y="8692"/>
            <a:ext cx="6067276" cy="35791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(s)TICK </a:t>
            </a:r>
            <a:endParaRPr sz="38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season</a:t>
            </a:r>
            <a:endParaRPr sz="38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050" y="0"/>
            <a:ext cx="1602875" cy="16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7149550" y="3268224"/>
            <a:ext cx="1602877" cy="160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01">
            <a:off x="104278" y="2499000"/>
            <a:ext cx="984769" cy="98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155" name="Google Shape;155;p23"/>
          <p:cNvGraphicFramePr/>
          <p:nvPr/>
        </p:nvGraphicFramePr>
        <p:xfrm>
          <a:off x="1841238" y="1454725"/>
          <a:ext cx="1845675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15%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 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0%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6" name="Google Shape;156;p23"/>
          <p:cNvGraphicFramePr/>
          <p:nvPr/>
        </p:nvGraphicFramePr>
        <p:xfrm>
          <a:off x="3920488" y="1454725"/>
          <a:ext cx="1574350" cy="16857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7" name="Google Shape;157;p23"/>
          <p:cNvGraphicFramePr/>
          <p:nvPr/>
        </p:nvGraphicFramePr>
        <p:xfrm>
          <a:off x="5728413" y="1454725"/>
          <a:ext cx="1574350" cy="16857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Albumin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8" name="Google Shape;158;p23"/>
          <p:cNvGraphicFramePr/>
          <p:nvPr/>
        </p:nvGraphicFramePr>
        <p:xfrm>
          <a:off x="1841238" y="3708050"/>
          <a:ext cx="1845675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1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9" name="Google Shape;159;p23"/>
          <p:cNvGraphicFramePr/>
          <p:nvPr/>
        </p:nvGraphicFramePr>
        <p:xfrm>
          <a:off x="5728413" y="3295250"/>
          <a:ext cx="1845675" cy="16680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1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Urine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LeukEst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&gt;1000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0-2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0" name="Google Shape;160;p23"/>
          <p:cNvGraphicFramePr/>
          <p:nvPr/>
        </p:nvGraphicFramePr>
        <p:xfrm>
          <a:off x="3920475" y="3708050"/>
          <a:ext cx="1574375" cy="5619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6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16,100</a:t>
                      </a:r>
                      <a:endParaRPr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11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431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Macrophages</a:t>
            </a:r>
            <a:endParaRPr/>
          </a:p>
        </p:txBody>
      </p:sp>
      <p:sp>
        <p:nvSpPr>
          <p:cNvPr id="3545" name="Google Shape;3545;p11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2628000" cy="1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Macrophages </a:t>
            </a:r>
            <a:r>
              <a:rPr lang="en"/>
              <a:t>live in…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Liver </a:t>
            </a:r>
            <a:r>
              <a:rPr lang="en"/>
              <a:t>(Kupffer cells)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 pulp of the </a:t>
            </a:r>
            <a:r>
              <a:rPr lang="en" b="1">
                <a:solidFill>
                  <a:srgbClr val="DF382C"/>
                </a:solidFill>
              </a:rPr>
              <a:t>spleen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Bone marrow</a:t>
            </a:r>
            <a:r>
              <a:rPr lang="en" b="1"/>
              <a:t> </a:t>
            </a:r>
            <a:r>
              <a:rPr lang="en"/>
              <a:t>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Lungs</a:t>
            </a:r>
            <a:endParaRPr>
              <a:solidFill>
                <a:srgbClr val="9E9E9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46" name="Google Shape;3546;p113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7" name="Google Shape;3547;p113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8" name="Google Shape;3548;p113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9" name="Google Shape;3549;p113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0" name="Google Shape;3550;p113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1" name="Google Shape;3551;p113"/>
          <p:cNvSpPr/>
          <p:nvPr/>
        </p:nvSpPr>
        <p:spPr>
          <a:xfrm>
            <a:off x="2980175" y="1804275"/>
            <a:ext cx="191400" cy="767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2" name="Google Shape;3552;p113"/>
          <p:cNvSpPr txBox="1"/>
          <p:nvPr/>
        </p:nvSpPr>
        <p:spPr>
          <a:xfrm>
            <a:off x="3215926" y="1882100"/>
            <a:ext cx="116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 of the Hscore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53" name="Google Shape;355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475" y="3555425"/>
            <a:ext cx="1012475" cy="1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4" name="Google Shape;355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486" y="3642224"/>
            <a:ext cx="1337788" cy="107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55" name="Google Shape;3555;p113"/>
          <p:cNvGraphicFramePr/>
          <p:nvPr/>
        </p:nvGraphicFramePr>
        <p:xfrm>
          <a:off x="4449600" y="1042375"/>
          <a:ext cx="4110950" cy="23062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20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4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HScore for HLH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+224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immunosuppression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Temperature, °F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&gt;102.9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+49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Hepato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spleno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-megaly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Both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+38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cytopenias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lines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+24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&gt;6,000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+50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132 - 354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+44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&gt;250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</a:t>
                      </a: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56" name="Google Shape;3556;p113"/>
          <p:cNvSpPr/>
          <p:nvPr/>
        </p:nvSpPr>
        <p:spPr>
          <a:xfrm>
            <a:off x="4380525" y="993925"/>
            <a:ext cx="4233300" cy="2428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57" name="Google Shape;3557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925" y="3111841"/>
            <a:ext cx="753900" cy="162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8" name="Google Shape;3558;p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875" y="3470509"/>
            <a:ext cx="1012475" cy="1242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59" name="Google Shape;3559;p113"/>
          <p:cNvSpPr/>
          <p:nvPr/>
        </p:nvSpPr>
        <p:spPr>
          <a:xfrm>
            <a:off x="6914125" y="3422425"/>
            <a:ext cx="1164600" cy="1577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0" name="Google Shape;3560;p113"/>
          <p:cNvSpPr/>
          <p:nvPr/>
        </p:nvSpPr>
        <p:spPr>
          <a:xfrm>
            <a:off x="6914125" y="3422425"/>
            <a:ext cx="1164600" cy="1577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1" name="Google Shape;3561;p113"/>
          <p:cNvSpPr/>
          <p:nvPr/>
        </p:nvSpPr>
        <p:spPr>
          <a:xfrm>
            <a:off x="6914125" y="3422425"/>
            <a:ext cx="1164600" cy="1577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Google Shape;3566;p11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431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Macrophages</a:t>
            </a:r>
            <a:endParaRPr/>
          </a:p>
        </p:txBody>
      </p:sp>
      <p:sp>
        <p:nvSpPr>
          <p:cNvPr id="3567" name="Google Shape;3567;p11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2628000" cy="1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Macrophages </a:t>
            </a:r>
            <a:r>
              <a:rPr lang="en"/>
              <a:t>live in…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 b="1">
                <a:solidFill>
                  <a:srgbClr val="9E9E9E"/>
                </a:solidFill>
              </a:rPr>
              <a:t>Liver </a:t>
            </a:r>
            <a:r>
              <a:rPr lang="en">
                <a:solidFill>
                  <a:srgbClr val="9E9E9E"/>
                </a:solidFill>
              </a:rPr>
              <a:t>(Kupffer cells)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Red pulp of the </a:t>
            </a:r>
            <a:r>
              <a:rPr lang="en" b="1">
                <a:solidFill>
                  <a:srgbClr val="9E9E9E"/>
                </a:solidFill>
              </a:rPr>
              <a:t>spleen</a:t>
            </a:r>
            <a:endParaRPr b="1"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 b="1">
                <a:solidFill>
                  <a:srgbClr val="9E9E9E"/>
                </a:solidFill>
              </a:rPr>
              <a:t>Bone marrow </a:t>
            </a:r>
            <a:r>
              <a:rPr lang="en">
                <a:solidFill>
                  <a:srgbClr val="9E9E9E"/>
                </a:solidFill>
              </a:rPr>
              <a:t> 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Lungs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68" name="Google Shape;3568;p114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9" name="Google Shape;3569;p114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0" name="Google Shape;3570;p114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1" name="Google Shape;3571;p114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2" name="Google Shape;3572;p114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73" name="Google Shape;3573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475" y="3555425"/>
            <a:ext cx="1012475" cy="1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4" name="Google Shape;3574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486" y="3642224"/>
            <a:ext cx="1337788" cy="10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5" name="Google Shape;3575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925" y="3111841"/>
            <a:ext cx="753900" cy="162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576" name="Google Shape;3576;p114"/>
          <p:cNvSpPr txBox="1"/>
          <p:nvPr/>
        </p:nvSpPr>
        <p:spPr>
          <a:xfrm>
            <a:off x="4695413" y="331570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Liver</a:t>
            </a:r>
            <a:endParaRPr sz="13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7" name="Google Shape;3577;p114"/>
          <p:cNvSpPr txBox="1"/>
          <p:nvPr/>
        </p:nvSpPr>
        <p:spPr>
          <a:xfrm>
            <a:off x="5747208" y="3215650"/>
            <a:ext cx="115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Red pulp (</a:t>
            </a:r>
            <a:r>
              <a:rPr lang="en" sz="13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spleen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8" name="Google Shape;3578;p114"/>
          <p:cNvSpPr txBox="1"/>
          <p:nvPr/>
        </p:nvSpPr>
        <p:spPr>
          <a:xfrm>
            <a:off x="5784024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Littoral cells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9" name="Google Shape;3579;p114"/>
          <p:cNvSpPr txBox="1"/>
          <p:nvPr/>
        </p:nvSpPr>
        <p:spPr>
          <a:xfrm>
            <a:off x="4571999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Kupffer cells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0" name="Google Shape;3580;p114"/>
          <p:cNvSpPr txBox="1"/>
          <p:nvPr/>
        </p:nvSpPr>
        <p:spPr>
          <a:xfrm>
            <a:off x="7110163" y="302435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Lungs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1" name="Google Shape;3581;p114"/>
          <p:cNvSpPr txBox="1"/>
          <p:nvPr/>
        </p:nvSpPr>
        <p:spPr>
          <a:xfrm>
            <a:off x="8159975" y="2800275"/>
            <a:ext cx="93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Bone </a:t>
            </a:r>
            <a:endParaRPr sz="13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2" name="Google Shape;3582;p114"/>
          <p:cNvSpPr txBox="1"/>
          <p:nvPr/>
        </p:nvSpPr>
        <p:spPr>
          <a:xfrm>
            <a:off x="6771366" y="4605909"/>
            <a:ext cx="147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Alveolar macrophages</a:t>
            </a:r>
            <a:endParaRPr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3" name="Google Shape;3583;p114"/>
          <p:cNvSpPr txBox="1"/>
          <p:nvPr/>
        </p:nvSpPr>
        <p:spPr>
          <a:xfrm>
            <a:off x="7993349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Osteoclast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84" name="Google Shape;3584;p114"/>
          <p:cNvCxnSpPr>
            <a:stCxn id="3585" idx="2"/>
            <a:endCxn id="3581" idx="0"/>
          </p:cNvCxnSpPr>
          <p:nvPr/>
        </p:nvCxnSpPr>
        <p:spPr>
          <a:xfrm rot="-5400000" flipH="1">
            <a:off x="7314400" y="1485700"/>
            <a:ext cx="508500" cy="2120400"/>
          </a:xfrm>
          <a:prstGeom prst="bentConnector3">
            <a:avLst>
              <a:gd name="adj1" fmla="val 50012"/>
            </a:avLst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86" name="Google Shape;3586;p114"/>
          <p:cNvCxnSpPr>
            <a:stCxn id="3585" idx="2"/>
            <a:endCxn id="3576" idx="0"/>
          </p:cNvCxnSpPr>
          <p:nvPr/>
        </p:nvCxnSpPr>
        <p:spPr>
          <a:xfrm rot="5400000">
            <a:off x="5278300" y="2085700"/>
            <a:ext cx="1024200" cy="1436100"/>
          </a:xfrm>
          <a:prstGeom prst="bentConnector3">
            <a:avLst>
              <a:gd name="adj1" fmla="val 24712"/>
            </a:avLst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87" name="Google Shape;3587;p114"/>
          <p:cNvCxnSpPr>
            <a:stCxn id="3585" idx="2"/>
            <a:endCxn id="3577" idx="0"/>
          </p:cNvCxnSpPr>
          <p:nvPr/>
        </p:nvCxnSpPr>
        <p:spPr>
          <a:xfrm rot="5400000">
            <a:off x="5954350" y="2661550"/>
            <a:ext cx="924000" cy="184200"/>
          </a:xfrm>
          <a:prstGeom prst="bentConnector3">
            <a:avLst>
              <a:gd name="adj1" fmla="val 27083"/>
            </a:avLst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8" name="Google Shape;3588;p114"/>
          <p:cNvSpPr/>
          <p:nvPr/>
        </p:nvSpPr>
        <p:spPr>
          <a:xfrm>
            <a:off x="2980175" y="1804275"/>
            <a:ext cx="191400" cy="767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9" name="Google Shape;3589;p114"/>
          <p:cNvSpPr txBox="1"/>
          <p:nvPr/>
        </p:nvSpPr>
        <p:spPr>
          <a:xfrm>
            <a:off x="3215926" y="1882100"/>
            <a:ext cx="116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Part of the Hscore</a:t>
            </a:r>
            <a:endParaRPr sz="13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0" name="Google Shape;3590;p114"/>
          <p:cNvSpPr/>
          <p:nvPr/>
        </p:nvSpPr>
        <p:spPr>
          <a:xfrm>
            <a:off x="4380525" y="816850"/>
            <a:ext cx="4717200" cy="4326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591" name="Google Shape;3591;p114"/>
          <p:cNvGrpSpPr/>
          <p:nvPr/>
        </p:nvGrpSpPr>
        <p:grpSpPr>
          <a:xfrm>
            <a:off x="5677728" y="801264"/>
            <a:ext cx="1603257" cy="1474688"/>
            <a:chOff x="7256125" y="1276524"/>
            <a:chExt cx="1164650" cy="1071254"/>
          </a:xfrm>
        </p:grpSpPr>
        <p:pic>
          <p:nvPicPr>
            <p:cNvPr id="3592" name="Google Shape;3592;p1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3" name="Google Shape;3593;p114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652"/>
                </a:spcBef>
                <a:spcAft>
                  <a:spcPts val="1652"/>
                </a:spcAft>
                <a:buNone/>
              </a:pPr>
              <a:r>
                <a:rPr lang="en" sz="1927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79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85" name="Google Shape;3585;p114"/>
          <p:cNvSpPr/>
          <p:nvPr/>
        </p:nvSpPr>
        <p:spPr>
          <a:xfrm>
            <a:off x="5735950" y="816850"/>
            <a:ext cx="1545000" cy="147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4" name="Google Shape;3594;p114"/>
          <p:cNvSpPr/>
          <p:nvPr/>
        </p:nvSpPr>
        <p:spPr>
          <a:xfrm>
            <a:off x="865125" y="3107000"/>
            <a:ext cx="2608800" cy="5352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Influenza (HLH trigger)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COVID-19 (↑↑ ferritin)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95" name="Google Shape;3595;p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3932" y="29403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6" name="Google Shape;3596;p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0557" y="3257173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3597" name="Google Shape;3597;p114"/>
          <p:cNvSpPr/>
          <p:nvPr/>
        </p:nvSpPr>
        <p:spPr>
          <a:xfrm>
            <a:off x="4380525" y="2275950"/>
            <a:ext cx="4717200" cy="2867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98" name="Google Shape;3598;p114"/>
          <p:cNvCxnSpPr>
            <a:stCxn id="3585" idx="2"/>
            <a:endCxn id="3580" idx="0"/>
          </p:cNvCxnSpPr>
          <p:nvPr/>
        </p:nvCxnSpPr>
        <p:spPr>
          <a:xfrm rot="-5400000" flipH="1">
            <a:off x="6631450" y="2168650"/>
            <a:ext cx="732600" cy="978600"/>
          </a:xfrm>
          <a:prstGeom prst="bentConnector3">
            <a:avLst>
              <a:gd name="adj1" fmla="val 34548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599" name="Google Shape;3599;p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875" y="3470509"/>
            <a:ext cx="1012475" cy="124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1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HyperFerritinemia</a:t>
            </a:r>
            <a:endParaRPr/>
          </a:p>
        </p:txBody>
      </p:sp>
      <p:sp>
        <p:nvSpPr>
          <p:cNvPr id="3605" name="Google Shape;3605;p115"/>
          <p:cNvSpPr/>
          <p:nvPr/>
        </p:nvSpPr>
        <p:spPr>
          <a:xfrm>
            <a:off x="4942200" y="971675"/>
            <a:ext cx="3237300" cy="31122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Clinical pearl </a:t>
            </a:r>
            <a:r>
              <a:rPr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(from MS3)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Causes of </a:t>
            </a:r>
            <a:r>
              <a:rPr lang="en" sz="17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ferritin &gt;10,000</a:t>
            </a:r>
            <a:endParaRPr sz="17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6" name="Google Shape;3606;p115"/>
          <p:cNvSpPr/>
          <p:nvPr/>
        </p:nvSpPr>
        <p:spPr>
          <a:xfrm>
            <a:off x="460500" y="1276525"/>
            <a:ext cx="3770100" cy="711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7" name="Google Shape;3607;p115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8" name="Google Shape;3608;p115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9" name="Google Shape;3609;p115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0" name="Google Shape;3610;p115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1" name="Google Shape;3611;p115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2" name="Google Shape;3612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750" y="1988425"/>
            <a:ext cx="1881181" cy="28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3" name="Google Shape;3613;p115"/>
          <p:cNvSpPr/>
          <p:nvPr/>
        </p:nvSpPr>
        <p:spPr>
          <a:xfrm>
            <a:off x="729450" y="1393075"/>
            <a:ext cx="35709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IFN-γ → MΦ → 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Ferritin axis</a:t>
            </a:r>
            <a:endParaRPr sz="17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p11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HyperFerritinemia</a:t>
            </a:r>
            <a:endParaRPr/>
          </a:p>
        </p:txBody>
      </p:sp>
      <p:sp>
        <p:nvSpPr>
          <p:cNvPr id="3619" name="Google Shape;3619;p11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8585"/>
                </a:solidFill>
              </a:rPr>
              <a:t>Autoimmune</a:t>
            </a:r>
            <a:r>
              <a:rPr lang="en">
                <a:solidFill>
                  <a:srgbClr val="858585"/>
                </a:solidFill>
              </a:rPr>
              <a:t>: Macrophages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8585"/>
                </a:solidFill>
              </a:rPr>
              <a:t>Malignancy</a:t>
            </a:r>
            <a:r>
              <a:rPr lang="en">
                <a:solidFill>
                  <a:srgbClr val="858585"/>
                </a:solidFill>
              </a:rPr>
              <a:t>: Persistent antigens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8585"/>
                </a:solidFill>
              </a:rPr>
              <a:t>CAR-T</a:t>
            </a:r>
            <a:r>
              <a:rPr lang="en">
                <a:solidFill>
                  <a:srgbClr val="858585"/>
                </a:solidFill>
              </a:rPr>
              <a:t>: T-cell activation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Infections</a:t>
            </a:r>
            <a:r>
              <a:rPr lang="en"/>
              <a:t>: </a:t>
            </a:r>
            <a:r>
              <a:rPr lang="en" u="sng"/>
              <a:t>Intracellular pathogens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that target immune cells drive a strong T cell response (including viruses)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20" name="Google Shape;3620;p116"/>
          <p:cNvSpPr/>
          <p:nvPr/>
        </p:nvSpPr>
        <p:spPr>
          <a:xfrm>
            <a:off x="460500" y="1276525"/>
            <a:ext cx="3770100" cy="711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1" name="Google Shape;3621;p116"/>
          <p:cNvSpPr/>
          <p:nvPr/>
        </p:nvSpPr>
        <p:spPr>
          <a:xfrm>
            <a:off x="4942200" y="971675"/>
            <a:ext cx="3237300" cy="31122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Clinical pearl </a:t>
            </a:r>
            <a:r>
              <a:rPr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(from MS3)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Causes of </a:t>
            </a:r>
            <a:r>
              <a:rPr lang="en" sz="17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ferritin &gt;10,000</a:t>
            </a:r>
            <a:endParaRPr sz="17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Rickettsial infection</a:t>
            </a: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Histoplasmosis</a:t>
            </a: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2" name="Google Shape;3622;p116"/>
          <p:cNvSpPr/>
          <p:nvPr/>
        </p:nvSpPr>
        <p:spPr>
          <a:xfrm>
            <a:off x="4978550" y="1736250"/>
            <a:ext cx="104400" cy="6306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23" name="Google Shape;3623;p116"/>
          <p:cNvCxnSpPr>
            <a:stCxn id="3622" idx="1"/>
          </p:cNvCxnSpPr>
          <p:nvPr/>
        </p:nvCxnSpPr>
        <p:spPr>
          <a:xfrm flipH="1">
            <a:off x="2854550" y="2051550"/>
            <a:ext cx="2124000" cy="11709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24" name="Google Shape;3624;p116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5" name="Google Shape;3625;p116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6" name="Google Shape;3626;p116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7" name="Google Shape;3627;p116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8" name="Google Shape;3628;p116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1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HyperFerritinemia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1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/>
              <a:t>Malignancy</a:t>
            </a:r>
            <a:r>
              <a:rPr lang="en"/>
              <a:t>: Persistent antigens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8585"/>
                </a:solidFill>
              </a:rPr>
              <a:t>CAR-T</a:t>
            </a:r>
            <a:r>
              <a:rPr lang="en">
                <a:solidFill>
                  <a:srgbClr val="858585"/>
                </a:solidFill>
              </a:rPr>
              <a:t>: T-cell activation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8585"/>
                </a:solidFill>
              </a:rPr>
              <a:t>Infections</a:t>
            </a:r>
            <a:r>
              <a:rPr lang="en">
                <a:solidFill>
                  <a:srgbClr val="858585"/>
                </a:solidFill>
              </a:rPr>
              <a:t>: Intracellular pathogens that target immune cells drive a strong T cell response (including viruses)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35" name="Google Shape;3635;p117"/>
          <p:cNvSpPr/>
          <p:nvPr/>
        </p:nvSpPr>
        <p:spPr>
          <a:xfrm>
            <a:off x="460500" y="1276525"/>
            <a:ext cx="3770100" cy="711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6" name="Google Shape;3636;p117"/>
          <p:cNvSpPr/>
          <p:nvPr/>
        </p:nvSpPr>
        <p:spPr>
          <a:xfrm>
            <a:off x="4942200" y="971675"/>
            <a:ext cx="3237300" cy="31122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Clinical pearl </a:t>
            </a:r>
            <a:r>
              <a:rPr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(from MS3)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Causes of </a:t>
            </a:r>
            <a:r>
              <a:rPr lang="en" sz="17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ferritin &gt;10,000</a:t>
            </a:r>
            <a:endParaRPr sz="17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400"/>
              </a:spcBef>
              <a:spcAft>
                <a:spcPts val="0"/>
              </a:spcAft>
              <a:buClr>
                <a:srgbClr val="9E9E9E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Rickettsial infection</a:t>
            </a:r>
            <a:endParaRPr sz="17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Histoplasmosis</a:t>
            </a:r>
            <a:endParaRPr sz="17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Adult onset Still's disease</a:t>
            </a: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Lymphoma</a:t>
            </a: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37" name="Google Shape;3637;p117"/>
          <p:cNvCxnSpPr/>
          <p:nvPr/>
        </p:nvCxnSpPr>
        <p:spPr>
          <a:xfrm rot="10800000">
            <a:off x="2071850" y="2191000"/>
            <a:ext cx="2956800" cy="2799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8" name="Google Shape;3638;p117"/>
          <p:cNvCxnSpPr/>
          <p:nvPr/>
        </p:nvCxnSpPr>
        <p:spPr>
          <a:xfrm rot="10800000">
            <a:off x="1949425" y="2599300"/>
            <a:ext cx="3151500" cy="1515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39" name="Google Shape;3639;p117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0" name="Google Shape;3640;p117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1" name="Google Shape;3641;p117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2" name="Google Shape;3642;p117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3" name="Google Shape;3643;p117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11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HyperFerritinemia</a:t>
            </a:r>
            <a:endParaRPr/>
          </a:p>
        </p:txBody>
      </p:sp>
      <p:sp>
        <p:nvSpPr>
          <p:cNvPr id="3649" name="Google Shape;3649;p11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8585"/>
                </a:solidFill>
              </a:rPr>
              <a:t>Malignancy</a:t>
            </a:r>
            <a:r>
              <a:rPr lang="en">
                <a:solidFill>
                  <a:srgbClr val="858585"/>
                </a:solidFill>
              </a:rPr>
              <a:t>: Persistent antigens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58585"/>
                </a:solidFill>
              </a:rPr>
              <a:t>CAR-T</a:t>
            </a:r>
            <a:r>
              <a:rPr lang="en">
                <a:solidFill>
                  <a:srgbClr val="858585"/>
                </a:solidFill>
              </a:rPr>
              <a:t>: T-cell activation</a:t>
            </a:r>
            <a:endParaRPr>
              <a:solidFill>
                <a:srgbClr val="85858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Infections</a:t>
            </a:r>
            <a:r>
              <a:rPr lang="en"/>
              <a:t>: Intracellular pathogens</a:t>
            </a:r>
            <a:r>
              <a:rPr lang="en">
                <a:solidFill>
                  <a:srgbClr val="858585"/>
                </a:solidFill>
              </a:rPr>
              <a:t> that target immune cells drive a strong T cell response</a:t>
            </a:r>
            <a:r>
              <a:rPr lang="en"/>
              <a:t> (including </a:t>
            </a:r>
            <a:r>
              <a:rPr lang="en" u="sng">
                <a:solidFill>
                  <a:srgbClr val="DF382C"/>
                </a:solidFill>
              </a:rPr>
              <a:t>viruses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650" name="Google Shape;3650;p118"/>
          <p:cNvSpPr/>
          <p:nvPr/>
        </p:nvSpPr>
        <p:spPr>
          <a:xfrm>
            <a:off x="460500" y="1276525"/>
            <a:ext cx="3770100" cy="711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1" name="Google Shape;3651;p118"/>
          <p:cNvSpPr/>
          <p:nvPr/>
        </p:nvSpPr>
        <p:spPr>
          <a:xfrm>
            <a:off x="4942200" y="971675"/>
            <a:ext cx="3237300" cy="31122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Clinical pearl </a:t>
            </a:r>
            <a:r>
              <a:rPr lang="en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(from MS3)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Causes of </a:t>
            </a:r>
            <a:r>
              <a:rPr lang="en" sz="17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ferritin &gt;10,000</a:t>
            </a:r>
            <a:endParaRPr sz="17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400"/>
              </a:spcBef>
              <a:spcAft>
                <a:spcPts val="0"/>
              </a:spcAft>
              <a:buClr>
                <a:srgbClr val="9E9E9E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Rickettsial infection</a:t>
            </a:r>
            <a:endParaRPr sz="17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Histoplasmosis</a:t>
            </a:r>
            <a:endParaRPr sz="17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Adult onset Still's disease</a:t>
            </a:r>
            <a:endParaRPr sz="17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9E9E9E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Lymphoma</a:t>
            </a:r>
            <a:endParaRPr sz="17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epatitis causing </a:t>
            </a:r>
            <a:r>
              <a:rPr lang="en" sz="17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liver failure</a:t>
            </a: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7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viral</a:t>
            </a: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Severe viral infections (HSV, CMV, EBV)</a:t>
            </a: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2" name="Google Shape;3652;p118"/>
          <p:cNvSpPr/>
          <p:nvPr/>
        </p:nvSpPr>
        <p:spPr>
          <a:xfrm>
            <a:off x="1905000" y="2065225"/>
            <a:ext cx="1210800" cy="276000"/>
          </a:xfrm>
          <a:prstGeom prst="rect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53" name="Google Shape;3653;p118"/>
          <p:cNvCxnSpPr>
            <a:endCxn id="3652" idx="3"/>
          </p:cNvCxnSpPr>
          <p:nvPr/>
        </p:nvCxnSpPr>
        <p:spPr>
          <a:xfrm rot="10800000">
            <a:off x="3115800" y="2203225"/>
            <a:ext cx="1958400" cy="8589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4" name="Google Shape;3654;p118"/>
          <p:cNvSpPr/>
          <p:nvPr/>
        </p:nvSpPr>
        <p:spPr>
          <a:xfrm>
            <a:off x="6729825" y="3320400"/>
            <a:ext cx="1341875" cy="569725"/>
          </a:xfrm>
          <a:custGeom>
            <a:avLst/>
            <a:gdLst/>
            <a:ahLst/>
            <a:cxnLst/>
            <a:rect l="l" t="t" r="r" b="b"/>
            <a:pathLst>
              <a:path w="53675" h="22789" extrusionOk="0">
                <a:moveTo>
                  <a:pt x="19228" y="22789"/>
                </a:moveTo>
                <a:cubicBezTo>
                  <a:pt x="24925" y="20593"/>
                  <a:pt x="56616" y="13412"/>
                  <a:pt x="53411" y="9614"/>
                </a:cubicBezTo>
                <a:cubicBezTo>
                  <a:pt x="50206" y="5816"/>
                  <a:pt x="8902" y="1602"/>
                  <a:pt x="0" y="0"/>
                </a:cubicBezTo>
              </a:path>
            </a:pathLst>
          </a:cu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55" name="Google Shape;3655;p118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6" name="Google Shape;3656;p118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7" name="Google Shape;3657;p118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8" name="Google Shape;3658;p118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9" name="Google Shape;3659;p118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60" name="Google Shape;3660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623" y="4266662"/>
            <a:ext cx="773910" cy="711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1" name="Google Shape;3661;p118"/>
          <p:cNvGrpSpPr/>
          <p:nvPr/>
        </p:nvGrpSpPr>
        <p:grpSpPr>
          <a:xfrm>
            <a:off x="4300298" y="4195412"/>
            <a:ext cx="773910" cy="711848"/>
            <a:chOff x="7256125" y="1276524"/>
            <a:chExt cx="1164650" cy="1071254"/>
          </a:xfrm>
        </p:grpSpPr>
        <p:pic>
          <p:nvPicPr>
            <p:cNvPr id="3662" name="Google Shape;3662;p1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3" name="Google Shape;3663;p118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797"/>
                </a:spcBef>
                <a:spcAft>
                  <a:spcPts val="797"/>
                </a:spcAft>
                <a:buNone/>
              </a:pPr>
              <a:r>
                <a:rPr lang="en" sz="93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8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664" name="Google Shape;3664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211" y="3956949"/>
            <a:ext cx="1337788" cy="10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119"/>
          <p:cNvSpPr/>
          <p:nvPr/>
        </p:nvSpPr>
        <p:spPr>
          <a:xfrm>
            <a:off x="3054300" y="1293125"/>
            <a:ext cx="2605500" cy="1589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042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Cytokine release: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i="1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Fever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(IL-6)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0" name="Google Shape;3670;p1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overview</a:t>
            </a:r>
            <a:endParaRPr/>
          </a:p>
        </p:txBody>
      </p:sp>
      <p:sp>
        <p:nvSpPr>
          <p:cNvPr id="3671" name="Google Shape;3671;p119"/>
          <p:cNvSpPr/>
          <p:nvPr/>
        </p:nvSpPr>
        <p:spPr>
          <a:xfrm>
            <a:off x="3155550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 activation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Ferritin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2" name="Google Shape;3672;p119"/>
          <p:cNvSpPr/>
          <p:nvPr/>
        </p:nvSpPr>
        <p:spPr>
          <a:xfrm>
            <a:off x="326075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Impaired target-cell killing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T-cell activation →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soluble CD25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(IL-2 receptor)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Reduced NK activity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73" name="Google Shape;3673;p119"/>
          <p:cNvCxnSpPr>
            <a:stCxn id="3672" idx="3"/>
            <a:endCxn id="3671" idx="1"/>
          </p:cNvCxnSpPr>
          <p:nvPr/>
        </p:nvCxnSpPr>
        <p:spPr>
          <a:xfrm>
            <a:off x="2729075" y="2244125"/>
            <a:ext cx="42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74" name="Google Shape;3674;p119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5" name="Google Shape;3675;p119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6" name="Google Shape;3676;p119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7" name="Google Shape;3677;p119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8" name="Google Shape;3678;p119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79" name="Google Shape;3679;p119"/>
          <p:cNvGrpSpPr/>
          <p:nvPr/>
        </p:nvGrpSpPr>
        <p:grpSpPr>
          <a:xfrm rot="-898648">
            <a:off x="354595" y="2622712"/>
            <a:ext cx="893166" cy="883621"/>
            <a:chOff x="3032438" y="837223"/>
            <a:chExt cx="3183850" cy="3149825"/>
          </a:xfrm>
        </p:grpSpPr>
        <p:pic>
          <p:nvPicPr>
            <p:cNvPr id="3680" name="Google Shape;3680;p1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1" name="Google Shape;3681;p1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2" name="Google Shape;3682;p1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83" name="Google Shape;3683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0">
            <a:off x="913520" y="2917444"/>
            <a:ext cx="285157" cy="15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4" name="Google Shape;3684;p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691" y="3131551"/>
            <a:ext cx="285158" cy="17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5" name="Google Shape;3685;p1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2">
            <a:off x="985438" y="2953818"/>
            <a:ext cx="514927" cy="1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" name="Google Shape;3686;p1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6102">
            <a:off x="1142033" y="3145142"/>
            <a:ext cx="389932" cy="13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7" name="Google Shape;3687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5">
            <a:off x="1080959" y="2938969"/>
            <a:ext cx="116374" cy="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3688" name="Google Shape;3688;p119"/>
          <p:cNvSpPr txBox="1"/>
          <p:nvPr/>
        </p:nvSpPr>
        <p:spPr>
          <a:xfrm>
            <a:off x="921137" y="3276553"/>
            <a:ext cx="527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825" tIns="36825" rIns="36825" bIns="36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3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Induce apoptosis</a:t>
            </a:r>
            <a:endParaRPr sz="483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689" name="Google Shape;3689;p119"/>
          <p:cNvGrpSpPr/>
          <p:nvPr/>
        </p:nvGrpSpPr>
        <p:grpSpPr>
          <a:xfrm>
            <a:off x="1288277" y="2783836"/>
            <a:ext cx="786266" cy="690378"/>
            <a:chOff x="6029125" y="3459425"/>
            <a:chExt cx="1430875" cy="1256375"/>
          </a:xfrm>
        </p:grpSpPr>
        <p:pic>
          <p:nvPicPr>
            <p:cNvPr id="3690" name="Google Shape;3690;p1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1" name="Google Shape;3691;p119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660"/>
                </a:spcBef>
                <a:spcAft>
                  <a:spcPts val="660"/>
                </a:spcAft>
                <a:buNone/>
              </a:pPr>
              <a:r>
                <a:rPr lang="en" sz="76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71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92" name="Google Shape;3692;p119"/>
          <p:cNvGrpSpPr/>
          <p:nvPr/>
        </p:nvGrpSpPr>
        <p:grpSpPr>
          <a:xfrm>
            <a:off x="947565" y="3157858"/>
            <a:ext cx="495648" cy="278586"/>
            <a:chOff x="4748525" y="1355450"/>
            <a:chExt cx="933600" cy="933600"/>
          </a:xfrm>
        </p:grpSpPr>
        <p:cxnSp>
          <p:nvCxnSpPr>
            <p:cNvPr id="3693" name="Google Shape;3693;p119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356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4" name="Google Shape;3694;p119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356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695" name="Google Shape;3695;p119"/>
          <p:cNvCxnSpPr>
            <a:endCxn id="3696" idx="1"/>
          </p:cNvCxnSpPr>
          <p:nvPr/>
        </p:nvCxnSpPr>
        <p:spPr>
          <a:xfrm>
            <a:off x="2073160" y="3148986"/>
            <a:ext cx="391800" cy="0"/>
          </a:xfrm>
          <a:prstGeom prst="straightConnector1">
            <a:avLst/>
          </a:prstGeom>
          <a:noFill/>
          <a:ln w="153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97" name="Google Shape;3697;p119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302018" y="3276553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8" name="Google Shape;3698;p119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264733" y="2957477"/>
            <a:ext cx="139586" cy="12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9" name="Google Shape;3699;p119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131732" y="3206065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0" name="Google Shape;3700;p119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107746" y="2998744"/>
            <a:ext cx="103431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1" name="Google Shape;3701;p119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152411" y="2769419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2" name="Google Shape;3702;p119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1992149" y="3379359"/>
            <a:ext cx="139586" cy="12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3" name="Google Shape;3703;p119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165165" y="3443474"/>
            <a:ext cx="103431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4" name="Google Shape;3704;p119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005188" y="2882602"/>
            <a:ext cx="113504" cy="102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5" name="Google Shape;3705;p119"/>
          <p:cNvGrpSpPr/>
          <p:nvPr/>
        </p:nvGrpSpPr>
        <p:grpSpPr>
          <a:xfrm>
            <a:off x="2464960" y="2793062"/>
            <a:ext cx="773910" cy="711848"/>
            <a:chOff x="7256125" y="1276524"/>
            <a:chExt cx="1164650" cy="1071254"/>
          </a:xfrm>
        </p:grpSpPr>
        <p:pic>
          <p:nvPicPr>
            <p:cNvPr id="3696" name="Google Shape;3696;p11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6" name="Google Shape;3706;p119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797"/>
                </a:spcBef>
                <a:spcAft>
                  <a:spcPts val="797"/>
                </a:spcAft>
                <a:buNone/>
              </a:pPr>
              <a:r>
                <a:rPr lang="en" sz="93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8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707" name="Google Shape;3707;p119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929811" y="1992631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8" name="Google Shape;3708;p119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782588" y="2105814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9" name="Google Shape;3709;p119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834944" y="2324465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0" name="Google Shape;3710;p1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41264" y="1404294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1" name="Google Shape;3711;p1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38839" y="1233227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2" name="Google Shape;3712;p1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38105" y="1492125"/>
            <a:ext cx="203181" cy="189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p120"/>
          <p:cNvSpPr/>
          <p:nvPr/>
        </p:nvSpPr>
        <p:spPr>
          <a:xfrm>
            <a:off x="326075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Impaired target-cell killing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T-cell activation →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soluble CD25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(IL-2 receptor)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Reduced NK activity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18" name="Google Shape;3718;p120"/>
          <p:cNvCxnSpPr>
            <a:stCxn id="3717" idx="3"/>
            <a:endCxn id="3719" idx="1"/>
          </p:cNvCxnSpPr>
          <p:nvPr/>
        </p:nvCxnSpPr>
        <p:spPr>
          <a:xfrm>
            <a:off x="2729075" y="2244125"/>
            <a:ext cx="42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20" name="Google Shape;3720;p120"/>
          <p:cNvCxnSpPr>
            <a:stCxn id="3719" idx="2"/>
            <a:endCxn id="3721" idx="0"/>
          </p:cNvCxnSpPr>
          <p:nvPr/>
        </p:nvCxnSpPr>
        <p:spPr>
          <a:xfrm>
            <a:off x="4357050" y="2786375"/>
            <a:ext cx="0" cy="51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22" name="Google Shape;3722;p120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3" name="Google Shape;3723;p120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4" name="Google Shape;3724;p120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5" name="Google Shape;3725;p120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6" name="Google Shape;3726;p120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27" name="Google Shape;3727;p120"/>
          <p:cNvGrpSpPr/>
          <p:nvPr/>
        </p:nvGrpSpPr>
        <p:grpSpPr>
          <a:xfrm rot="-898648">
            <a:off x="354595" y="2622712"/>
            <a:ext cx="893166" cy="883621"/>
            <a:chOff x="3032438" y="837223"/>
            <a:chExt cx="3183850" cy="3149825"/>
          </a:xfrm>
        </p:grpSpPr>
        <p:pic>
          <p:nvPicPr>
            <p:cNvPr id="3728" name="Google Shape;3728;p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9" name="Google Shape;3729;p1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0" name="Google Shape;3730;p1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31" name="Google Shape;3731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0">
            <a:off x="913520" y="2917444"/>
            <a:ext cx="285157" cy="15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2" name="Google Shape;3732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691" y="3131551"/>
            <a:ext cx="285158" cy="17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3" name="Google Shape;3733;p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2">
            <a:off x="985438" y="2953818"/>
            <a:ext cx="514927" cy="1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4" name="Google Shape;373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6102">
            <a:off x="1142033" y="3145142"/>
            <a:ext cx="389932" cy="13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5" name="Google Shape;3735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5">
            <a:off x="1080959" y="2938969"/>
            <a:ext cx="116374" cy="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3736" name="Google Shape;3736;p120"/>
          <p:cNvSpPr txBox="1"/>
          <p:nvPr/>
        </p:nvSpPr>
        <p:spPr>
          <a:xfrm>
            <a:off x="921137" y="3276553"/>
            <a:ext cx="527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825" tIns="36825" rIns="36825" bIns="36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3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Induce apoptosis</a:t>
            </a:r>
            <a:endParaRPr sz="483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737" name="Google Shape;3737;p120"/>
          <p:cNvGrpSpPr/>
          <p:nvPr/>
        </p:nvGrpSpPr>
        <p:grpSpPr>
          <a:xfrm>
            <a:off x="1288277" y="2783836"/>
            <a:ext cx="786266" cy="690378"/>
            <a:chOff x="6029125" y="3459425"/>
            <a:chExt cx="1430875" cy="1256375"/>
          </a:xfrm>
        </p:grpSpPr>
        <p:pic>
          <p:nvPicPr>
            <p:cNvPr id="3738" name="Google Shape;3738;p1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9" name="Google Shape;3739;p120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660"/>
                </a:spcBef>
                <a:spcAft>
                  <a:spcPts val="660"/>
                </a:spcAft>
                <a:buNone/>
              </a:pPr>
              <a:r>
                <a:rPr lang="en" sz="76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71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740" name="Google Shape;3740;p120"/>
          <p:cNvGrpSpPr/>
          <p:nvPr/>
        </p:nvGrpSpPr>
        <p:grpSpPr>
          <a:xfrm>
            <a:off x="947565" y="3157858"/>
            <a:ext cx="495648" cy="278586"/>
            <a:chOff x="4748525" y="1355450"/>
            <a:chExt cx="933600" cy="933600"/>
          </a:xfrm>
        </p:grpSpPr>
        <p:cxnSp>
          <p:nvCxnSpPr>
            <p:cNvPr id="3741" name="Google Shape;3741;p120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356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2" name="Google Shape;3742;p120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356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743" name="Google Shape;3743;p120"/>
          <p:cNvCxnSpPr>
            <a:endCxn id="3744" idx="1"/>
          </p:cNvCxnSpPr>
          <p:nvPr/>
        </p:nvCxnSpPr>
        <p:spPr>
          <a:xfrm>
            <a:off x="2073160" y="3148986"/>
            <a:ext cx="391800" cy="0"/>
          </a:xfrm>
          <a:prstGeom prst="straightConnector1">
            <a:avLst/>
          </a:prstGeom>
          <a:noFill/>
          <a:ln w="153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45" name="Google Shape;3745;p120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302018" y="3276553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6" name="Google Shape;3746;p120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264733" y="2957477"/>
            <a:ext cx="139586" cy="12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7" name="Google Shape;3747;p120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131732" y="3206065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8" name="Google Shape;3748;p120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107746" y="2998744"/>
            <a:ext cx="103431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9" name="Google Shape;3749;p120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152411" y="2769419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0" name="Google Shape;3750;p120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1992149" y="3379359"/>
            <a:ext cx="139586" cy="12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1" name="Google Shape;3751;p120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165165" y="3443474"/>
            <a:ext cx="103431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2" name="Google Shape;3752;p120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005188" y="2882602"/>
            <a:ext cx="113504" cy="102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3" name="Google Shape;3753;p120"/>
          <p:cNvGrpSpPr/>
          <p:nvPr/>
        </p:nvGrpSpPr>
        <p:grpSpPr>
          <a:xfrm>
            <a:off x="2464960" y="2793062"/>
            <a:ext cx="773910" cy="711848"/>
            <a:chOff x="7256125" y="1276524"/>
            <a:chExt cx="1164650" cy="1071254"/>
          </a:xfrm>
        </p:grpSpPr>
        <p:pic>
          <p:nvPicPr>
            <p:cNvPr id="3744" name="Google Shape;3744;p12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4" name="Google Shape;3754;p120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797"/>
                </a:spcBef>
                <a:spcAft>
                  <a:spcPts val="797"/>
                </a:spcAft>
                <a:buNone/>
              </a:pPr>
              <a:r>
                <a:rPr lang="en" sz="93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8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755" name="Google Shape;3755;p120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2929811" y="1992631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6" name="Google Shape;3756;p120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782588" y="2105814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7" name="Google Shape;3757;p120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2834944" y="2324465"/>
            <a:ext cx="113504" cy="1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3758" name="Google Shape;3758;p120"/>
          <p:cNvSpPr/>
          <p:nvPr/>
        </p:nvSpPr>
        <p:spPr>
          <a:xfrm>
            <a:off x="189600" y="1254400"/>
            <a:ext cx="3129900" cy="3763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9" name="Google Shape;3759;p120"/>
          <p:cNvSpPr txBox="1"/>
          <p:nvPr/>
        </p:nvSpPr>
        <p:spPr>
          <a:xfrm>
            <a:off x="3174875" y="4207450"/>
            <a:ext cx="23838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↑↑ triglyceridemia 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(↓ lipoprotein lipase)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0" name="Google Shape;3760;p12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overview</a:t>
            </a:r>
            <a:endParaRPr/>
          </a:p>
        </p:txBody>
      </p:sp>
      <p:sp>
        <p:nvSpPr>
          <p:cNvPr id="3719" name="Google Shape;3719;p120"/>
          <p:cNvSpPr/>
          <p:nvPr/>
        </p:nvSpPr>
        <p:spPr>
          <a:xfrm>
            <a:off x="3155550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 activation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Ferritin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Hemophagocytosis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(in bone marrow or other tissues)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1" name="Google Shape;3721;p120"/>
          <p:cNvSpPr/>
          <p:nvPr/>
        </p:nvSpPr>
        <p:spPr>
          <a:xfrm>
            <a:off x="3155550" y="3301825"/>
            <a:ext cx="2403000" cy="799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Hyperfibrinolysis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Hypofibrinogenemia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 D-dimer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61" name="Google Shape;3761;p1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41264" y="1404294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2" name="Google Shape;3762;p1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38839" y="1233227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3" name="Google Shape;3763;p1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38105" y="14921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764" name="Google Shape;3764;p120"/>
          <p:cNvSpPr txBox="1"/>
          <p:nvPr/>
        </p:nvSpPr>
        <p:spPr>
          <a:xfrm>
            <a:off x="5096620" y="2998759"/>
            <a:ext cx="3726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97"/>
              </a:spcBef>
              <a:spcAft>
                <a:spcPts val="797"/>
              </a:spcAft>
              <a:buNone/>
            </a:pPr>
            <a:r>
              <a:rPr lang="en" sz="93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</a:t>
            </a:r>
            <a:endParaRPr sz="864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5" name="Google Shape;3765;p120"/>
          <p:cNvSpPr/>
          <p:nvPr/>
        </p:nvSpPr>
        <p:spPr>
          <a:xfrm>
            <a:off x="3054300" y="1293125"/>
            <a:ext cx="2605500" cy="3493200"/>
          </a:xfrm>
          <a:prstGeom prst="rect">
            <a:avLst/>
          </a:prstGeom>
          <a:noFill/>
          <a:ln w="19050" cap="flat" cmpd="sng">
            <a:solidFill>
              <a:srgbClr val="4042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Cytokine release: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i="1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Fever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(IL-6)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66" name="Google Shape;3766;p120"/>
          <p:cNvGrpSpPr/>
          <p:nvPr/>
        </p:nvGrpSpPr>
        <p:grpSpPr>
          <a:xfrm>
            <a:off x="4801035" y="2552091"/>
            <a:ext cx="861032" cy="896081"/>
            <a:chOff x="1846492" y="4045500"/>
            <a:chExt cx="1042033" cy="1084450"/>
          </a:xfrm>
        </p:grpSpPr>
        <p:pic>
          <p:nvPicPr>
            <p:cNvPr id="3767" name="Google Shape;3767;p120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1846492" y="4045500"/>
              <a:ext cx="1042033" cy="108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8" name="Google Shape;3768;p120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2024137" y="4135605"/>
              <a:ext cx="328675" cy="3230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69" name="Google Shape;3769;p1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447613" y="2552106"/>
            <a:ext cx="328675" cy="36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4" name="Google Shape;377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075" y="3938239"/>
            <a:ext cx="1091200" cy="10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3775" name="Google Shape;3775;p121"/>
          <p:cNvSpPr/>
          <p:nvPr/>
        </p:nvSpPr>
        <p:spPr>
          <a:xfrm>
            <a:off x="3054300" y="1293125"/>
            <a:ext cx="2605500" cy="349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042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Cytokine release: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i="1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Fever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(IL-6)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6" name="Google Shape;3776;p121"/>
          <p:cNvSpPr txBox="1"/>
          <p:nvPr/>
        </p:nvSpPr>
        <p:spPr>
          <a:xfrm>
            <a:off x="3174875" y="4207450"/>
            <a:ext cx="23838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↑↑ triglyceridemia 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(↓ lipoprotein lipase)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7" name="Google Shape;3777;p12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overview</a:t>
            </a:r>
            <a:endParaRPr/>
          </a:p>
        </p:txBody>
      </p:sp>
      <p:sp>
        <p:nvSpPr>
          <p:cNvPr id="3778" name="Google Shape;3778;p121"/>
          <p:cNvSpPr/>
          <p:nvPr/>
        </p:nvSpPr>
        <p:spPr>
          <a:xfrm>
            <a:off x="5985025" y="1701875"/>
            <a:ext cx="28362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Infiltration by lymphocytes and histiocytes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Splenomegaly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Hepatomegaly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 LFTs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(hepatocellular)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9" name="Google Shape;3779;p121"/>
          <p:cNvSpPr/>
          <p:nvPr/>
        </p:nvSpPr>
        <p:spPr>
          <a:xfrm>
            <a:off x="326075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Impaired target-cell killing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T-cell activation →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soluble CD25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(IL-2 receptor)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Reduced NK activity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0" name="Google Shape;3780;p121"/>
          <p:cNvSpPr/>
          <p:nvPr/>
        </p:nvSpPr>
        <p:spPr>
          <a:xfrm>
            <a:off x="6201625" y="3253525"/>
            <a:ext cx="2403000" cy="8961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 destruction/death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Cytopenias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(multifactorial)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 LDH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81" name="Google Shape;3781;p121"/>
          <p:cNvCxnSpPr>
            <a:stCxn id="3779" idx="3"/>
            <a:endCxn id="3782" idx="1"/>
          </p:cNvCxnSpPr>
          <p:nvPr/>
        </p:nvCxnSpPr>
        <p:spPr>
          <a:xfrm>
            <a:off x="2729075" y="2244125"/>
            <a:ext cx="42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3" name="Google Shape;3783;p121"/>
          <p:cNvCxnSpPr>
            <a:stCxn id="3778" idx="2"/>
            <a:endCxn id="3780" idx="0"/>
          </p:cNvCxnSpPr>
          <p:nvPr/>
        </p:nvCxnSpPr>
        <p:spPr>
          <a:xfrm>
            <a:off x="7403125" y="2786375"/>
            <a:ext cx="0" cy="46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84" name="Google Shape;3784;p121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5" name="Google Shape;3785;p121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6" name="Google Shape;3786;p121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7" name="Google Shape;3787;p121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8" name="Google Shape;3788;p121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89" name="Google Shape;3789;p121"/>
          <p:cNvGrpSpPr/>
          <p:nvPr/>
        </p:nvGrpSpPr>
        <p:grpSpPr>
          <a:xfrm rot="-898648">
            <a:off x="354595" y="2622712"/>
            <a:ext cx="893166" cy="883621"/>
            <a:chOff x="3032438" y="837223"/>
            <a:chExt cx="3183850" cy="3149825"/>
          </a:xfrm>
        </p:grpSpPr>
        <p:pic>
          <p:nvPicPr>
            <p:cNvPr id="3790" name="Google Shape;3790;p1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1" name="Google Shape;3791;p1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2" name="Google Shape;3792;p1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93" name="Google Shape;3793;p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0030">
            <a:off x="913520" y="2917444"/>
            <a:ext cx="285157" cy="15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4" name="Google Shape;3794;p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7691" y="3131551"/>
            <a:ext cx="285158" cy="17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5" name="Google Shape;3795;p1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51212">
            <a:off x="985438" y="2953818"/>
            <a:ext cx="514927" cy="1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6" name="Google Shape;3796;p1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46102">
            <a:off x="1142033" y="3145142"/>
            <a:ext cx="389932" cy="13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7" name="Google Shape;3797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795">
            <a:off x="1080959" y="2938969"/>
            <a:ext cx="116374" cy="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3798" name="Google Shape;3798;p121"/>
          <p:cNvSpPr txBox="1"/>
          <p:nvPr/>
        </p:nvSpPr>
        <p:spPr>
          <a:xfrm>
            <a:off x="921137" y="3276553"/>
            <a:ext cx="527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825" tIns="36825" rIns="36825" bIns="36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3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Induce apoptosis</a:t>
            </a:r>
            <a:endParaRPr sz="483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799" name="Google Shape;3799;p121"/>
          <p:cNvGrpSpPr/>
          <p:nvPr/>
        </p:nvGrpSpPr>
        <p:grpSpPr>
          <a:xfrm>
            <a:off x="1288277" y="2783836"/>
            <a:ext cx="786266" cy="690378"/>
            <a:chOff x="6029125" y="3459425"/>
            <a:chExt cx="1430875" cy="1256375"/>
          </a:xfrm>
        </p:grpSpPr>
        <p:pic>
          <p:nvPicPr>
            <p:cNvPr id="3800" name="Google Shape;3800;p1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1" name="Google Shape;3801;p121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660"/>
                </a:spcBef>
                <a:spcAft>
                  <a:spcPts val="660"/>
                </a:spcAft>
                <a:buNone/>
              </a:pPr>
              <a:r>
                <a:rPr lang="en" sz="76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71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802" name="Google Shape;3802;p121"/>
          <p:cNvGrpSpPr/>
          <p:nvPr/>
        </p:nvGrpSpPr>
        <p:grpSpPr>
          <a:xfrm>
            <a:off x="947565" y="3157858"/>
            <a:ext cx="495648" cy="278586"/>
            <a:chOff x="4748525" y="1355450"/>
            <a:chExt cx="933600" cy="933600"/>
          </a:xfrm>
        </p:grpSpPr>
        <p:cxnSp>
          <p:nvCxnSpPr>
            <p:cNvPr id="3803" name="Google Shape;3803;p121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356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4" name="Google Shape;3804;p121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356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805" name="Google Shape;3805;p121"/>
          <p:cNvCxnSpPr>
            <a:endCxn id="3806" idx="1"/>
          </p:cNvCxnSpPr>
          <p:nvPr/>
        </p:nvCxnSpPr>
        <p:spPr>
          <a:xfrm>
            <a:off x="2073160" y="3148986"/>
            <a:ext cx="391800" cy="0"/>
          </a:xfrm>
          <a:prstGeom prst="straightConnector1">
            <a:avLst/>
          </a:prstGeom>
          <a:noFill/>
          <a:ln w="153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807" name="Google Shape;3807;p121"/>
          <p:cNvPicPr preferRelativeResize="0"/>
          <p:nvPr/>
        </p:nvPicPr>
        <p:blipFill rotWithShape="1">
          <a:blip r:embed="rId11">
            <a:alphaModFix/>
          </a:blip>
          <a:srcRect l="16933" t="18836" r="53691" b="43341"/>
          <a:stretch/>
        </p:blipFill>
        <p:spPr>
          <a:xfrm>
            <a:off x="2302018" y="3276553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8" name="Google Shape;3808;p121"/>
          <p:cNvPicPr preferRelativeResize="0"/>
          <p:nvPr/>
        </p:nvPicPr>
        <p:blipFill rotWithShape="1">
          <a:blip r:embed="rId12">
            <a:alphaModFix/>
          </a:blip>
          <a:srcRect l="9393" t="9759" r="26754" b="27963"/>
          <a:stretch/>
        </p:blipFill>
        <p:spPr>
          <a:xfrm>
            <a:off x="2264733" y="2957477"/>
            <a:ext cx="139586" cy="12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9" name="Google Shape;3809;p121"/>
          <p:cNvPicPr preferRelativeResize="0"/>
          <p:nvPr/>
        </p:nvPicPr>
        <p:blipFill rotWithShape="1">
          <a:blip r:embed="rId12">
            <a:alphaModFix/>
          </a:blip>
          <a:srcRect l="9393" t="9759" r="26754" b="27963"/>
          <a:stretch/>
        </p:blipFill>
        <p:spPr>
          <a:xfrm>
            <a:off x="2131732" y="3206065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0" name="Google Shape;3810;p121"/>
          <p:cNvPicPr preferRelativeResize="0"/>
          <p:nvPr/>
        </p:nvPicPr>
        <p:blipFill rotWithShape="1">
          <a:blip r:embed="rId11">
            <a:alphaModFix/>
          </a:blip>
          <a:srcRect l="16933" t="18836" r="53691" b="43341"/>
          <a:stretch/>
        </p:blipFill>
        <p:spPr>
          <a:xfrm>
            <a:off x="2107746" y="2998744"/>
            <a:ext cx="103431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1" name="Google Shape;3811;p121"/>
          <p:cNvPicPr preferRelativeResize="0"/>
          <p:nvPr/>
        </p:nvPicPr>
        <p:blipFill rotWithShape="1">
          <a:blip r:embed="rId11">
            <a:alphaModFix/>
          </a:blip>
          <a:srcRect l="16933" t="18836" r="53691" b="43341"/>
          <a:stretch/>
        </p:blipFill>
        <p:spPr>
          <a:xfrm>
            <a:off x="2152411" y="2769419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2" name="Google Shape;3812;p121"/>
          <p:cNvPicPr preferRelativeResize="0"/>
          <p:nvPr/>
        </p:nvPicPr>
        <p:blipFill rotWithShape="1">
          <a:blip r:embed="rId12">
            <a:alphaModFix/>
          </a:blip>
          <a:srcRect l="9393" t="9759" r="26754" b="27963"/>
          <a:stretch/>
        </p:blipFill>
        <p:spPr>
          <a:xfrm>
            <a:off x="1992149" y="3379359"/>
            <a:ext cx="139586" cy="12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3" name="Google Shape;3813;p121"/>
          <p:cNvPicPr preferRelativeResize="0"/>
          <p:nvPr/>
        </p:nvPicPr>
        <p:blipFill rotWithShape="1">
          <a:blip r:embed="rId11">
            <a:alphaModFix/>
          </a:blip>
          <a:srcRect l="16933" t="18836" r="53691" b="43341"/>
          <a:stretch/>
        </p:blipFill>
        <p:spPr>
          <a:xfrm>
            <a:off x="2165165" y="3443474"/>
            <a:ext cx="103431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4" name="Google Shape;3814;p121"/>
          <p:cNvPicPr preferRelativeResize="0"/>
          <p:nvPr/>
        </p:nvPicPr>
        <p:blipFill rotWithShape="1">
          <a:blip r:embed="rId12">
            <a:alphaModFix/>
          </a:blip>
          <a:srcRect l="9393" t="9759" r="26754" b="27963"/>
          <a:stretch/>
        </p:blipFill>
        <p:spPr>
          <a:xfrm>
            <a:off x="2005188" y="2882602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5" name="Google Shape;3815;p1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93524" y="2144246"/>
            <a:ext cx="527700" cy="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6" name="Google Shape;3816;p1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64850" y="1895961"/>
            <a:ext cx="786275" cy="629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7" name="Google Shape;3817;p121"/>
          <p:cNvGrpSpPr/>
          <p:nvPr/>
        </p:nvGrpSpPr>
        <p:grpSpPr>
          <a:xfrm>
            <a:off x="2464960" y="2793062"/>
            <a:ext cx="773910" cy="711848"/>
            <a:chOff x="7256125" y="1276524"/>
            <a:chExt cx="1164650" cy="1071254"/>
          </a:xfrm>
        </p:grpSpPr>
        <p:pic>
          <p:nvPicPr>
            <p:cNvPr id="3806" name="Google Shape;3806;p121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8" name="Google Shape;3818;p121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797"/>
                </a:spcBef>
                <a:spcAft>
                  <a:spcPts val="797"/>
                </a:spcAft>
                <a:buNone/>
              </a:pPr>
              <a:r>
                <a:rPr lang="en" sz="93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8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819" name="Google Shape;3819;p1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51925" y="3111841"/>
            <a:ext cx="753900" cy="162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0" name="Google Shape;3820;p12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-5400000">
            <a:off x="8612951" y="1887623"/>
            <a:ext cx="40935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1" name="Google Shape;3821;p12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61522" y="2097001"/>
            <a:ext cx="113500" cy="12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2" name="Google Shape;3822;p121"/>
          <p:cNvPicPr preferRelativeResize="0"/>
          <p:nvPr/>
        </p:nvPicPr>
        <p:blipFill rotWithShape="1">
          <a:blip r:embed="rId11">
            <a:alphaModFix/>
          </a:blip>
          <a:srcRect l="16933" t="18836" r="53691" b="43341"/>
          <a:stretch/>
        </p:blipFill>
        <p:spPr>
          <a:xfrm>
            <a:off x="2929811" y="1992631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3" name="Google Shape;3823;p121"/>
          <p:cNvPicPr preferRelativeResize="0"/>
          <p:nvPr/>
        </p:nvPicPr>
        <p:blipFill rotWithShape="1">
          <a:blip r:embed="rId12">
            <a:alphaModFix/>
          </a:blip>
          <a:srcRect l="9393" t="9759" r="26754" b="27963"/>
          <a:stretch/>
        </p:blipFill>
        <p:spPr>
          <a:xfrm>
            <a:off x="2782588" y="2105814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4" name="Google Shape;3824;p121"/>
          <p:cNvPicPr preferRelativeResize="0"/>
          <p:nvPr/>
        </p:nvPicPr>
        <p:blipFill rotWithShape="1">
          <a:blip r:embed="rId12">
            <a:alphaModFix/>
          </a:blip>
          <a:srcRect l="9393" t="9759" r="26754" b="27963"/>
          <a:stretch/>
        </p:blipFill>
        <p:spPr>
          <a:xfrm>
            <a:off x="2834944" y="2324465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5" name="Google Shape;3825;p1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41264" y="1404294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6" name="Google Shape;3826;p12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338839" y="1233227"/>
            <a:ext cx="219719" cy="193731"/>
          </a:xfrm>
          <a:prstGeom prst="rect">
            <a:avLst/>
          </a:prstGeom>
          <a:noFill/>
          <a:ln>
            <a:noFill/>
          </a:ln>
        </p:spPr>
      </p:pic>
      <p:sp>
        <p:nvSpPr>
          <p:cNvPr id="3827" name="Google Shape;3827;p121"/>
          <p:cNvSpPr/>
          <p:nvPr/>
        </p:nvSpPr>
        <p:spPr>
          <a:xfrm>
            <a:off x="189600" y="1254400"/>
            <a:ext cx="2985300" cy="3763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28" name="Google Shape;3828;p12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238105" y="14921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782" name="Google Shape;3782;p121"/>
          <p:cNvSpPr/>
          <p:nvPr/>
        </p:nvSpPr>
        <p:spPr>
          <a:xfrm>
            <a:off x="3155550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 activation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Ferritin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Hemophagocytosis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(in bone marrow or other tissues)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9" name="Google Shape;3829;p121"/>
          <p:cNvSpPr/>
          <p:nvPr/>
        </p:nvSpPr>
        <p:spPr>
          <a:xfrm>
            <a:off x="3155550" y="3301825"/>
            <a:ext cx="2403000" cy="799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Hyperfibrinolysis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Hypofibrinogenemia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 D-dimer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30" name="Google Shape;3830;p121"/>
          <p:cNvCxnSpPr>
            <a:stCxn id="3782" idx="2"/>
            <a:endCxn id="3829" idx="0"/>
          </p:cNvCxnSpPr>
          <p:nvPr/>
        </p:nvCxnSpPr>
        <p:spPr>
          <a:xfrm>
            <a:off x="4357050" y="2786375"/>
            <a:ext cx="0" cy="51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831" name="Google Shape;3831;p121"/>
          <p:cNvGrpSpPr/>
          <p:nvPr/>
        </p:nvGrpSpPr>
        <p:grpSpPr>
          <a:xfrm>
            <a:off x="4801035" y="2552091"/>
            <a:ext cx="861032" cy="896081"/>
            <a:chOff x="1846492" y="4045500"/>
            <a:chExt cx="1042033" cy="1084450"/>
          </a:xfrm>
        </p:grpSpPr>
        <p:pic>
          <p:nvPicPr>
            <p:cNvPr id="3832" name="Google Shape;3832;p121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846492" y="4045500"/>
              <a:ext cx="1042033" cy="108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3" name="Google Shape;3833;p121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2024137" y="4135605"/>
              <a:ext cx="328675" cy="3230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34" name="Google Shape;3834;p12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447613" y="2552106"/>
            <a:ext cx="328675" cy="365194"/>
          </a:xfrm>
          <a:prstGeom prst="rect">
            <a:avLst/>
          </a:prstGeom>
          <a:noFill/>
          <a:ln>
            <a:noFill/>
          </a:ln>
        </p:spPr>
      </p:pic>
      <p:sp>
        <p:nvSpPr>
          <p:cNvPr id="3835" name="Google Shape;3835;p121"/>
          <p:cNvSpPr txBox="1"/>
          <p:nvPr/>
        </p:nvSpPr>
        <p:spPr>
          <a:xfrm>
            <a:off x="5096620" y="2998759"/>
            <a:ext cx="3726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97"/>
              </a:spcBef>
              <a:spcAft>
                <a:spcPts val="797"/>
              </a:spcAft>
              <a:buNone/>
            </a:pPr>
            <a:r>
              <a:rPr lang="en" sz="93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</a:t>
            </a:r>
            <a:endParaRPr sz="864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6" name="Google Shape;3836;p121"/>
          <p:cNvSpPr/>
          <p:nvPr/>
        </p:nvSpPr>
        <p:spPr>
          <a:xfrm>
            <a:off x="189600" y="1254400"/>
            <a:ext cx="5581200" cy="3763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37" name="Google Shape;3837;p121"/>
          <p:cNvCxnSpPr>
            <a:stCxn id="3782" idx="3"/>
            <a:endCxn id="3778" idx="1"/>
          </p:cNvCxnSpPr>
          <p:nvPr/>
        </p:nvCxnSpPr>
        <p:spPr>
          <a:xfrm>
            <a:off x="5558550" y="2244125"/>
            <a:ext cx="42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122"/>
          <p:cNvSpPr/>
          <p:nvPr/>
        </p:nvSpPr>
        <p:spPr>
          <a:xfrm>
            <a:off x="3054300" y="1293125"/>
            <a:ext cx="2605500" cy="349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042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Cytokine release: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i="1" u="sng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Fever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(IL-6)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3" name="Google Shape;3843;p12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overview</a:t>
            </a:r>
            <a:endParaRPr/>
          </a:p>
        </p:txBody>
      </p:sp>
      <p:sp>
        <p:nvSpPr>
          <p:cNvPr id="3844" name="Google Shape;3844;p122"/>
          <p:cNvSpPr/>
          <p:nvPr/>
        </p:nvSpPr>
        <p:spPr>
          <a:xfrm>
            <a:off x="5985025" y="1701875"/>
            <a:ext cx="28362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Infiltration by lymphocytes and histiocytes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 i="1" u="sng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Splenomegaly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Hepatomegaly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↑↑ LFTs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(hepatocellular)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5" name="Google Shape;3845;p122"/>
          <p:cNvSpPr/>
          <p:nvPr/>
        </p:nvSpPr>
        <p:spPr>
          <a:xfrm>
            <a:off x="3155550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Macrophage activation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 i="1" u="sng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↑↑ Ferritin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 i="1" u="sng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Hemophagocytosis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(in bone marrow or other tissues)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6" name="Google Shape;3846;p122"/>
          <p:cNvSpPr/>
          <p:nvPr/>
        </p:nvSpPr>
        <p:spPr>
          <a:xfrm>
            <a:off x="3155550" y="3301825"/>
            <a:ext cx="2403000" cy="799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Hyperfibrinolysis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Hypo</a:t>
            </a:r>
            <a:r>
              <a:rPr lang="en" sz="1200" b="1" u="sng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fibrinogenemia</a:t>
            </a:r>
            <a:endParaRPr sz="1200" b="1" u="sng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 D-dimer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7" name="Google Shape;3847;p122"/>
          <p:cNvSpPr/>
          <p:nvPr/>
        </p:nvSpPr>
        <p:spPr>
          <a:xfrm>
            <a:off x="326075" y="1701875"/>
            <a:ext cx="24030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Impaired target-cell killing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T-cell activation →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soluble CD25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(IL-2 receptor)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Reduced NK activity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8" name="Google Shape;3848;p122"/>
          <p:cNvSpPr/>
          <p:nvPr/>
        </p:nvSpPr>
        <p:spPr>
          <a:xfrm>
            <a:off x="6201625" y="3253525"/>
            <a:ext cx="2403000" cy="8961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 destruction/death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 i="1" u="sng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Cytopenias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(multifactorial)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↑↑ LDH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49" name="Google Shape;3849;p122"/>
          <p:cNvCxnSpPr>
            <a:stCxn id="3847" idx="3"/>
            <a:endCxn id="3845" idx="1"/>
          </p:cNvCxnSpPr>
          <p:nvPr/>
        </p:nvCxnSpPr>
        <p:spPr>
          <a:xfrm>
            <a:off x="2729075" y="2244125"/>
            <a:ext cx="42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50" name="Google Shape;3850;p122"/>
          <p:cNvCxnSpPr>
            <a:stCxn id="3845" idx="2"/>
            <a:endCxn id="3846" idx="0"/>
          </p:cNvCxnSpPr>
          <p:nvPr/>
        </p:nvCxnSpPr>
        <p:spPr>
          <a:xfrm>
            <a:off x="4357050" y="2786375"/>
            <a:ext cx="0" cy="51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51" name="Google Shape;3851;p122"/>
          <p:cNvCxnSpPr>
            <a:stCxn id="3845" idx="3"/>
            <a:endCxn id="3844" idx="1"/>
          </p:cNvCxnSpPr>
          <p:nvPr/>
        </p:nvCxnSpPr>
        <p:spPr>
          <a:xfrm>
            <a:off x="5558550" y="2244125"/>
            <a:ext cx="426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52" name="Google Shape;3852;p122"/>
          <p:cNvCxnSpPr>
            <a:stCxn id="3844" idx="2"/>
            <a:endCxn id="3848" idx="0"/>
          </p:cNvCxnSpPr>
          <p:nvPr/>
        </p:nvCxnSpPr>
        <p:spPr>
          <a:xfrm>
            <a:off x="7403125" y="2786375"/>
            <a:ext cx="0" cy="46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53" name="Google Shape;3853;p122"/>
          <p:cNvSpPr/>
          <p:nvPr/>
        </p:nvSpPr>
        <p:spPr>
          <a:xfrm>
            <a:off x="566738" y="3644550"/>
            <a:ext cx="1832400" cy="691500"/>
          </a:xfrm>
          <a:prstGeom prst="rect">
            <a:avLst/>
          </a:prstGeom>
          <a:solidFill>
            <a:srgbClr val="E2EAF7"/>
          </a:solidFill>
          <a:ln w="952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Included in </a:t>
            </a: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H-Score</a:t>
            </a:r>
            <a:endParaRPr sz="1200" b="1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Included in </a:t>
            </a:r>
            <a:r>
              <a:rPr lang="en" sz="1200" i="1" u="sng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HLH-2004 criteria</a:t>
            </a:r>
            <a:endParaRPr sz="1200" b="1" i="1" u="sng">
              <a:solidFill>
                <a:srgbClr val="2F5AA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854" name="Google Shape;3854;p122"/>
          <p:cNvSpPr txBox="1"/>
          <p:nvPr/>
        </p:nvSpPr>
        <p:spPr>
          <a:xfrm>
            <a:off x="3174875" y="4207450"/>
            <a:ext cx="23838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↑↑ </a:t>
            </a:r>
            <a:r>
              <a:rPr lang="en" sz="1300" b="1" i="1" u="sng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triglyceridemia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(↓ lipoprotein lipase)</a:t>
            </a:r>
            <a:endParaRPr sz="13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5" name="Google Shape;3855;p122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6" name="Google Shape;3856;p122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7" name="Google Shape;3857;p122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8" name="Google Shape;3858;p122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9" name="Google Shape;3859;p122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60" name="Google Shape;3860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075" y="3938239"/>
            <a:ext cx="1091200" cy="10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1" name="Google Shape;3861;p122"/>
          <p:cNvPicPr preferRelativeResize="0"/>
          <p:nvPr/>
        </p:nvPicPr>
        <p:blipFill rotWithShape="1">
          <a:blip r:embed="rId4">
            <a:alphaModFix/>
          </a:blip>
          <a:srcRect l="16933" t="18836" r="53691" b="43341"/>
          <a:stretch/>
        </p:blipFill>
        <p:spPr>
          <a:xfrm>
            <a:off x="2929811" y="1992631"/>
            <a:ext cx="172214" cy="17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2" name="Google Shape;3862;p122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2782588" y="2105814"/>
            <a:ext cx="113504" cy="10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3" name="Google Shape;3863;p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3524" y="2144246"/>
            <a:ext cx="527700" cy="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4" name="Google Shape;3864;p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4850" y="1895961"/>
            <a:ext cx="786275" cy="62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5" name="Google Shape;3865;p1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51925" y="3111841"/>
            <a:ext cx="753900" cy="1625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6" name="Google Shape;3866;p122"/>
          <p:cNvGrpSpPr/>
          <p:nvPr/>
        </p:nvGrpSpPr>
        <p:grpSpPr>
          <a:xfrm>
            <a:off x="4801035" y="2552091"/>
            <a:ext cx="861032" cy="896081"/>
            <a:chOff x="1846492" y="4045500"/>
            <a:chExt cx="1042033" cy="1084450"/>
          </a:xfrm>
        </p:grpSpPr>
        <p:pic>
          <p:nvPicPr>
            <p:cNvPr id="3867" name="Google Shape;3867;p1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46492" y="4045500"/>
              <a:ext cx="1042033" cy="108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8" name="Google Shape;3868;p12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024137" y="4135605"/>
              <a:ext cx="328675" cy="3230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69" name="Google Shape;3869;p1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47613" y="2552106"/>
            <a:ext cx="328675" cy="36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0" name="Google Shape;3870;p1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8612951" y="1887623"/>
            <a:ext cx="40935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1" name="Google Shape;3871;p1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61522" y="2097001"/>
            <a:ext cx="113500" cy="12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2" name="Google Shape;3872;p1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41264" y="1404294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3" name="Google Shape;3873;p1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38839" y="1233227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4" name="Google Shape;3874;p1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38105" y="1492125"/>
            <a:ext cx="203181" cy="18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5" name="Google Shape;3875;p122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2834944" y="2324465"/>
            <a:ext cx="113504" cy="1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3876" name="Google Shape;3876;p122"/>
          <p:cNvSpPr txBox="1"/>
          <p:nvPr/>
        </p:nvSpPr>
        <p:spPr>
          <a:xfrm>
            <a:off x="5096620" y="2998759"/>
            <a:ext cx="3726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97"/>
              </a:spcBef>
              <a:spcAft>
                <a:spcPts val="797"/>
              </a:spcAft>
              <a:buNone/>
            </a:pPr>
            <a:r>
              <a:rPr lang="en" sz="93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</a:t>
            </a:r>
            <a:endParaRPr sz="864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77" name="Google Shape;3877;p122"/>
          <p:cNvGrpSpPr/>
          <p:nvPr/>
        </p:nvGrpSpPr>
        <p:grpSpPr>
          <a:xfrm>
            <a:off x="1288277" y="2783836"/>
            <a:ext cx="786266" cy="690378"/>
            <a:chOff x="6029125" y="3459425"/>
            <a:chExt cx="1430875" cy="1256375"/>
          </a:xfrm>
        </p:grpSpPr>
        <p:pic>
          <p:nvPicPr>
            <p:cNvPr id="3878" name="Google Shape;3878;p122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9" name="Google Shape;3879;p122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660"/>
                </a:spcBef>
                <a:spcAft>
                  <a:spcPts val="660"/>
                </a:spcAft>
                <a:buNone/>
              </a:pPr>
              <a:r>
                <a:rPr lang="en" sz="76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71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Imaging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12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CT C/A/P w/wo</a:t>
            </a:r>
            <a:r>
              <a:rPr lang="en"/>
              <a:t> (ED)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2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550" y="179725"/>
            <a:ext cx="3774300" cy="237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44277"/>
            <a:ext cx="3845850" cy="245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4" name="Google Shape;3884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075" y="3938239"/>
            <a:ext cx="1091200" cy="10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3885" name="Google Shape;3885;p123"/>
          <p:cNvSpPr/>
          <p:nvPr/>
        </p:nvSpPr>
        <p:spPr>
          <a:xfrm>
            <a:off x="3054300" y="1293125"/>
            <a:ext cx="2605500" cy="467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0424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Cytokine release: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i="1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Fever</a:t>
            </a:r>
            <a:r>
              <a:rPr lang="en" sz="1200" i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(IL-6)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6" name="Google Shape;3886;p12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overview</a:t>
            </a:r>
            <a:endParaRPr/>
          </a:p>
        </p:txBody>
      </p:sp>
      <p:sp>
        <p:nvSpPr>
          <p:cNvPr id="3887" name="Google Shape;3887;p123"/>
          <p:cNvSpPr/>
          <p:nvPr/>
        </p:nvSpPr>
        <p:spPr>
          <a:xfrm>
            <a:off x="5985025" y="1701875"/>
            <a:ext cx="2836200" cy="10845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Infiltration by lymphocytes and histiocytes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Splenomegaly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Hepatomegaly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 LFTs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(hepatocellular)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8" name="Google Shape;3888;p123"/>
          <p:cNvSpPr/>
          <p:nvPr/>
        </p:nvSpPr>
        <p:spPr>
          <a:xfrm>
            <a:off x="6201625" y="3253525"/>
            <a:ext cx="2403000" cy="8961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Cell destruction/death</a:t>
            </a:r>
            <a:endParaRPr sz="12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Cytopenias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(multifactorial)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↑ LDH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89" name="Google Shape;3889;p123"/>
          <p:cNvCxnSpPr>
            <a:stCxn id="3887" idx="2"/>
            <a:endCxn id="3888" idx="0"/>
          </p:cNvCxnSpPr>
          <p:nvPr/>
        </p:nvCxnSpPr>
        <p:spPr>
          <a:xfrm>
            <a:off x="7403125" y="2786375"/>
            <a:ext cx="0" cy="46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0" name="Google Shape;3890;p123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1" name="Google Shape;3891;p123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2" name="Google Shape;3892;p123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3" name="Google Shape;3893;p123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4" name="Google Shape;3894;p123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95" name="Google Shape;3895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524" y="2144246"/>
            <a:ext cx="527700" cy="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6" name="Google Shape;3896;p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4850" y="1895961"/>
            <a:ext cx="786275" cy="62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7" name="Google Shape;3897;p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1925" y="3111841"/>
            <a:ext cx="753900" cy="162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8" name="Google Shape;3898;p1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8612951" y="1887623"/>
            <a:ext cx="409350" cy="4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9" name="Google Shape;3899;p1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61522" y="2097001"/>
            <a:ext cx="113500" cy="12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0" name="Google Shape;3900;p1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1264" y="1404294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1" name="Google Shape;3901;p1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38839" y="1233227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2" name="Google Shape;3902;p1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38105" y="14921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903" name="Google Shape;3903;p123"/>
          <p:cNvSpPr/>
          <p:nvPr/>
        </p:nvSpPr>
        <p:spPr>
          <a:xfrm>
            <a:off x="2964700" y="1168050"/>
            <a:ext cx="3020400" cy="3842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4" name="Google Shape;3904;p123"/>
          <p:cNvSpPr/>
          <p:nvPr/>
        </p:nvSpPr>
        <p:spPr>
          <a:xfrm>
            <a:off x="2964700" y="1168050"/>
            <a:ext cx="6128400" cy="3842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5" name="Google Shape;3905;p123"/>
          <p:cNvSpPr/>
          <p:nvPr/>
        </p:nvSpPr>
        <p:spPr>
          <a:xfrm>
            <a:off x="3374525" y="2293950"/>
            <a:ext cx="308700" cy="1625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6" name="Google Shape;3906;p123"/>
          <p:cNvSpPr txBox="1"/>
          <p:nvPr/>
        </p:nvSpPr>
        <p:spPr>
          <a:xfrm>
            <a:off x="3734300" y="2738575"/>
            <a:ext cx="238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Often,</a:t>
            </a:r>
            <a:r>
              <a:rPr lang="en" sz="1800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we </a:t>
            </a:r>
            <a:r>
              <a:rPr lang="en" sz="1800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only look at these</a:t>
            </a:r>
            <a:r>
              <a:rPr lang="en" sz="18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 numbers</a:t>
            </a:r>
            <a:endParaRPr sz="18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907" name="Google Shape;3907;p123"/>
          <p:cNvGraphicFramePr/>
          <p:nvPr/>
        </p:nvGraphicFramePr>
        <p:xfrm>
          <a:off x="314363" y="1867250"/>
          <a:ext cx="2836200" cy="278961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Admit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611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8,830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&gt;33,511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&gt;110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1,501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1,337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8" name="Google Shape;3908;p123"/>
          <p:cNvSpPr/>
          <p:nvPr/>
        </p:nvSpPr>
        <p:spPr>
          <a:xfrm>
            <a:off x="3374525" y="4007798"/>
            <a:ext cx="308700" cy="648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9" name="Google Shape;3909;p123"/>
          <p:cNvSpPr txBox="1"/>
          <p:nvPr/>
        </p:nvSpPr>
        <p:spPr>
          <a:xfrm>
            <a:off x="3734300" y="3998564"/>
            <a:ext cx="238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But what about these?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12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tick-borne diseases cause HLH?</a:t>
            </a:r>
            <a:endParaRPr/>
          </a:p>
        </p:txBody>
      </p:sp>
      <p:sp>
        <p:nvSpPr>
          <p:cNvPr id="3915" name="Google Shape;3915;p124"/>
          <p:cNvSpPr txBox="1">
            <a:spLocks noGrp="1"/>
          </p:cNvSpPr>
          <p:nvPr>
            <p:ph type="body" idx="2"/>
          </p:nvPr>
        </p:nvSpPr>
        <p:spPr>
          <a:xfrm>
            <a:off x="5174225" y="592450"/>
            <a:ext cx="33744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Anaplasmosis → HLH </a:t>
            </a:r>
            <a:r>
              <a:rPr lang="en" b="1"/>
              <a:t>reported in the literature</a:t>
            </a:r>
            <a:endParaRPr b="1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Infectious pathogens that </a:t>
            </a:r>
            <a:r>
              <a:rPr lang="en" b="1"/>
              <a:t>trigger HLH are intracellular</a:t>
            </a:r>
            <a:r>
              <a:rPr lang="en"/>
              <a:t> (most obligate intracellular)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DNA viruses &gt; other viruses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TB, Rickettsia, Histo, Leishmania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</a:t>
            </a:r>
            <a:r>
              <a:rPr lang="en" b="1"/>
              <a:t>Tick appearing labs</a:t>
            </a:r>
            <a:r>
              <a:rPr lang="en"/>
              <a:t>” look similar to HLH labs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Cytopenias + LFTs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Typhoidal syndrome clinically</a:t>
            </a:r>
            <a:endParaRPr/>
          </a:p>
        </p:txBody>
      </p:sp>
      <p:sp>
        <p:nvSpPr>
          <p:cNvPr id="3916" name="Google Shape;3916;p12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917" name="Google Shape;3917;p124"/>
          <p:cNvGraphicFramePr/>
          <p:nvPr/>
        </p:nvGraphicFramePr>
        <p:xfrm>
          <a:off x="5449463" y="3570975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" name="Google Shape;3922;p12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Cytokine levels in anaplasmosis induced HLH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3923" name="Google Shape;3923;p12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1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older study evaluated 29 patients: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 laboratory confirmed anaplasmosis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Verus controls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Suspected to have anaplasmosis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 all lab testing indicated otherwise (negative serologies, PCR, smear)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12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Cytokine levels in anaplasmosis induced HLH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3929" name="Google Shape;3929;p12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1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older study evaluated 29 patients: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 laboratory confirmed anaplasmosis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Verus controls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Suspected to have anaplasmosis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 all lab testing indicated otherwise (negative serologies, PCR, smear)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with anaplasmosis had some cytokines elevated higher than would be expected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levels of </a:t>
            </a:r>
            <a:r>
              <a:rPr lang="en" b="1"/>
              <a:t>IL-10, IL-12, IFN-γ</a:t>
            </a:r>
            <a:endParaRPr b="1"/>
          </a:p>
        </p:txBody>
      </p:sp>
      <p:grpSp>
        <p:nvGrpSpPr>
          <p:cNvPr id="3930" name="Google Shape;3930;p126"/>
          <p:cNvGrpSpPr/>
          <p:nvPr/>
        </p:nvGrpSpPr>
        <p:grpSpPr>
          <a:xfrm>
            <a:off x="5341291" y="1051810"/>
            <a:ext cx="3425889" cy="3914345"/>
            <a:chOff x="4988297" y="911836"/>
            <a:chExt cx="3618387" cy="4134289"/>
          </a:xfrm>
        </p:grpSpPr>
        <p:grpSp>
          <p:nvGrpSpPr>
            <p:cNvPr id="3931" name="Google Shape;3931;p126"/>
            <p:cNvGrpSpPr/>
            <p:nvPr/>
          </p:nvGrpSpPr>
          <p:grpSpPr>
            <a:xfrm>
              <a:off x="4988297" y="911836"/>
              <a:ext cx="3618387" cy="4134289"/>
              <a:chOff x="4988297" y="911836"/>
              <a:chExt cx="3618387" cy="4134289"/>
            </a:xfrm>
          </p:grpSpPr>
          <p:grpSp>
            <p:nvGrpSpPr>
              <p:cNvPr id="3932" name="Google Shape;3932;p126"/>
              <p:cNvGrpSpPr/>
              <p:nvPr/>
            </p:nvGrpSpPr>
            <p:grpSpPr>
              <a:xfrm>
                <a:off x="4988297" y="911836"/>
                <a:ext cx="3618387" cy="4134289"/>
                <a:chOff x="3164597" y="841011"/>
                <a:chExt cx="3618387" cy="4134289"/>
              </a:xfrm>
            </p:grpSpPr>
            <p:pic>
              <p:nvPicPr>
                <p:cNvPr id="3933" name="Google Shape;3933;p12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45128" t="5240" r="44666"/>
                <a:stretch/>
              </p:blipFill>
              <p:spPr>
                <a:xfrm>
                  <a:off x="4993001" y="841025"/>
                  <a:ext cx="566576" cy="4134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34" name="Google Shape;3934;p12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78422" t="5240"/>
                <a:stretch/>
              </p:blipFill>
              <p:spPr>
                <a:xfrm>
                  <a:off x="5585059" y="841011"/>
                  <a:ext cx="1197925" cy="4134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35" name="Google Shape;3935;p12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t="5240" r="67343"/>
                <a:stretch/>
              </p:blipFill>
              <p:spPr>
                <a:xfrm>
                  <a:off x="3164597" y="841025"/>
                  <a:ext cx="1812999" cy="41342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36" name="Google Shape;3936;p126"/>
              <p:cNvGrpSpPr/>
              <p:nvPr/>
            </p:nvGrpSpPr>
            <p:grpSpPr>
              <a:xfrm>
                <a:off x="6286439" y="1718950"/>
                <a:ext cx="115800" cy="2400300"/>
                <a:chOff x="5980039" y="1625700"/>
                <a:chExt cx="115800" cy="2400300"/>
              </a:xfrm>
            </p:grpSpPr>
            <p:sp>
              <p:nvSpPr>
                <p:cNvPr id="3937" name="Google Shape;3937;p126"/>
                <p:cNvSpPr/>
                <p:nvPr/>
              </p:nvSpPr>
              <p:spPr>
                <a:xfrm>
                  <a:off x="5980039" y="1958400"/>
                  <a:ext cx="115800" cy="791700"/>
                </a:xfrm>
                <a:prstGeom prst="rect">
                  <a:avLst/>
                </a:prstGeom>
                <a:noFill/>
                <a:ln w="27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6550" tIns="86550" rIns="86550" bIns="865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25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cxnSp>
              <p:nvCxnSpPr>
                <p:cNvPr id="3938" name="Google Shape;3938;p126"/>
                <p:cNvCxnSpPr>
                  <a:stCxn id="3937" idx="0"/>
                </p:cNvCxnSpPr>
                <p:nvPr/>
              </p:nvCxnSpPr>
              <p:spPr>
                <a:xfrm rot="10800000">
                  <a:off x="6037939" y="1625700"/>
                  <a:ext cx="0" cy="332700"/>
                </a:xfrm>
                <a:prstGeom prst="straightConnector1">
                  <a:avLst/>
                </a:prstGeom>
                <a:noFill/>
                <a:ln w="180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9" name="Google Shape;3939;p126"/>
                <p:cNvCxnSpPr>
                  <a:stCxn id="3937" idx="2"/>
                </p:cNvCxnSpPr>
                <p:nvPr/>
              </p:nvCxnSpPr>
              <p:spPr>
                <a:xfrm>
                  <a:off x="6037939" y="2750100"/>
                  <a:ext cx="0" cy="1275900"/>
                </a:xfrm>
                <a:prstGeom prst="straightConnector1">
                  <a:avLst/>
                </a:prstGeom>
                <a:noFill/>
                <a:ln w="180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0" name="Google Shape;3940;p126"/>
              <p:cNvGrpSpPr/>
              <p:nvPr/>
            </p:nvGrpSpPr>
            <p:grpSpPr>
              <a:xfrm>
                <a:off x="7456625" y="1132425"/>
                <a:ext cx="139800" cy="1871700"/>
                <a:chOff x="5969000" y="1072500"/>
                <a:chExt cx="139800" cy="1871700"/>
              </a:xfrm>
            </p:grpSpPr>
            <p:sp>
              <p:nvSpPr>
                <p:cNvPr id="3941" name="Google Shape;3941;p126"/>
                <p:cNvSpPr/>
                <p:nvPr/>
              </p:nvSpPr>
              <p:spPr>
                <a:xfrm>
                  <a:off x="5969000" y="1843500"/>
                  <a:ext cx="139800" cy="654300"/>
                </a:xfrm>
                <a:prstGeom prst="rect">
                  <a:avLst/>
                </a:prstGeom>
                <a:noFill/>
                <a:ln w="27050" cap="flat" cmpd="sng">
                  <a:solidFill>
                    <a:srgbClr val="DF382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6550" tIns="86550" rIns="86550" bIns="865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25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cxnSp>
              <p:nvCxnSpPr>
                <p:cNvPr id="3942" name="Google Shape;3942;p126"/>
                <p:cNvCxnSpPr>
                  <a:stCxn id="3941" idx="0"/>
                </p:cNvCxnSpPr>
                <p:nvPr/>
              </p:nvCxnSpPr>
              <p:spPr>
                <a:xfrm rot="10800000">
                  <a:off x="6038900" y="1072500"/>
                  <a:ext cx="0" cy="771000"/>
                </a:xfrm>
                <a:prstGeom prst="straightConnector1">
                  <a:avLst/>
                </a:prstGeom>
                <a:noFill/>
                <a:ln w="18025" cap="flat" cmpd="sng">
                  <a:solidFill>
                    <a:srgbClr val="DF382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43" name="Google Shape;3943;p126"/>
                <p:cNvCxnSpPr>
                  <a:stCxn id="3941" idx="2"/>
                </p:cNvCxnSpPr>
                <p:nvPr/>
              </p:nvCxnSpPr>
              <p:spPr>
                <a:xfrm>
                  <a:off x="6038900" y="2497800"/>
                  <a:ext cx="0" cy="446400"/>
                </a:xfrm>
                <a:prstGeom prst="straightConnector1">
                  <a:avLst/>
                </a:prstGeom>
                <a:noFill/>
                <a:ln w="18025" cap="flat" cmpd="sng">
                  <a:solidFill>
                    <a:srgbClr val="DF382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4" name="Google Shape;3944;p126"/>
              <p:cNvGrpSpPr/>
              <p:nvPr/>
            </p:nvGrpSpPr>
            <p:grpSpPr>
              <a:xfrm>
                <a:off x="6868302" y="1608150"/>
                <a:ext cx="115796" cy="2507100"/>
                <a:chOff x="5969008" y="1292175"/>
                <a:chExt cx="139800" cy="2507100"/>
              </a:xfrm>
            </p:grpSpPr>
            <p:sp>
              <p:nvSpPr>
                <p:cNvPr id="3945" name="Google Shape;3945;p126"/>
                <p:cNvSpPr/>
                <p:nvPr/>
              </p:nvSpPr>
              <p:spPr>
                <a:xfrm>
                  <a:off x="5969008" y="1692675"/>
                  <a:ext cx="139800" cy="829200"/>
                </a:xfrm>
                <a:prstGeom prst="rect">
                  <a:avLst/>
                </a:prstGeom>
                <a:noFill/>
                <a:ln w="27050" cap="flat" cmpd="sng">
                  <a:solidFill>
                    <a:srgbClr val="DF382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6550" tIns="86550" rIns="86550" bIns="865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25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cxnSp>
              <p:nvCxnSpPr>
                <p:cNvPr id="3946" name="Google Shape;3946;p126"/>
                <p:cNvCxnSpPr>
                  <a:stCxn id="3945" idx="0"/>
                </p:cNvCxnSpPr>
                <p:nvPr/>
              </p:nvCxnSpPr>
              <p:spPr>
                <a:xfrm rot="10800000">
                  <a:off x="6038908" y="1292175"/>
                  <a:ext cx="0" cy="400500"/>
                </a:xfrm>
                <a:prstGeom prst="straightConnector1">
                  <a:avLst/>
                </a:prstGeom>
                <a:noFill/>
                <a:ln w="18025" cap="flat" cmpd="sng">
                  <a:solidFill>
                    <a:srgbClr val="DF382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47" name="Google Shape;3947;p126"/>
                <p:cNvCxnSpPr>
                  <a:stCxn id="3945" idx="2"/>
                </p:cNvCxnSpPr>
                <p:nvPr/>
              </p:nvCxnSpPr>
              <p:spPr>
                <a:xfrm>
                  <a:off x="6038908" y="2521875"/>
                  <a:ext cx="0" cy="1277400"/>
                </a:xfrm>
                <a:prstGeom prst="straightConnector1">
                  <a:avLst/>
                </a:prstGeom>
                <a:noFill/>
                <a:ln w="18025" cap="flat" cmpd="sng">
                  <a:solidFill>
                    <a:srgbClr val="DF382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948" name="Google Shape;3948;p126"/>
            <p:cNvSpPr/>
            <p:nvPr/>
          </p:nvSpPr>
          <p:spPr>
            <a:xfrm>
              <a:off x="5735500" y="1263175"/>
              <a:ext cx="137100" cy="134100"/>
            </a:xfrm>
            <a:prstGeom prst="rect">
              <a:avLst/>
            </a:prstGeom>
            <a:noFill/>
            <a:ln w="27050" cap="flat" cmpd="sng">
              <a:solidFill>
                <a:srgbClr val="DF38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550" tIns="86550" rIns="86550" bIns="865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25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9" name="Google Shape;3949;p126"/>
            <p:cNvSpPr txBox="1"/>
            <p:nvPr/>
          </p:nvSpPr>
          <p:spPr>
            <a:xfrm>
              <a:off x="6569475" y="1154050"/>
              <a:ext cx="734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550" tIns="86550" rIns="86550" bIns="8655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63">
                  <a:solidFill>
                    <a:schemeClr val="dk2"/>
                  </a:solidFill>
                  <a:highlight>
                    <a:schemeClr val="lt1"/>
                  </a:highlight>
                  <a:latin typeface="Open Sans"/>
                  <a:ea typeface="Open Sans"/>
                  <a:cs typeface="Open Sans"/>
                  <a:sym typeface="Open Sans"/>
                </a:rPr>
                <a:t>Control</a:t>
              </a:r>
              <a:endParaRPr sz="663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63">
                  <a:solidFill>
                    <a:schemeClr val="dk2"/>
                  </a:solidFill>
                  <a:highlight>
                    <a:schemeClr val="lt1"/>
                  </a:highlight>
                  <a:latin typeface="Open Sans"/>
                  <a:ea typeface="Open Sans"/>
                  <a:cs typeface="Open Sans"/>
                  <a:sym typeface="Open Sans"/>
                </a:rPr>
                <a:t>subjects</a:t>
              </a:r>
              <a:endParaRPr sz="663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50" name="Google Shape;3950;p126"/>
          <p:cNvSpPr/>
          <p:nvPr/>
        </p:nvSpPr>
        <p:spPr>
          <a:xfrm>
            <a:off x="771975" y="1750400"/>
            <a:ext cx="3895800" cy="1220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p12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Cytokine levels in anaplasmosis induced HLH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6</a:t>
            </a:r>
            <a:r>
              <a:rPr lang="en"/>
              <a:t>]</a:t>
            </a:r>
            <a:endParaRPr/>
          </a:p>
        </p:txBody>
      </p:sp>
      <p:sp>
        <p:nvSpPr>
          <p:cNvPr id="3956" name="Google Shape;3956;p12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1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older study evaluated 29 patients: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 laboratory confirmed anaplasmosis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Verus controls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Suspected to have anaplasmosis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 all lab testing indicated otherwise (negative serologies, PCR, smear)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with anaplasmosis had some cytokines elevated higher than would be expected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levels of </a:t>
            </a:r>
            <a:r>
              <a:rPr lang="en" b="1"/>
              <a:t>IL-10, </a:t>
            </a:r>
            <a:r>
              <a:rPr lang="en" b="1">
                <a:solidFill>
                  <a:srgbClr val="DF382C"/>
                </a:solidFill>
              </a:rPr>
              <a:t>IL-12</a:t>
            </a:r>
            <a:r>
              <a:rPr lang="en" b="1"/>
              <a:t>, </a:t>
            </a:r>
            <a:r>
              <a:rPr lang="en" b="1">
                <a:solidFill>
                  <a:srgbClr val="896110"/>
                </a:solidFill>
              </a:rPr>
              <a:t>IFN-γ</a:t>
            </a:r>
            <a:endParaRPr b="1">
              <a:solidFill>
                <a:srgbClr val="896110"/>
              </a:solidFill>
            </a:endParaRPr>
          </a:p>
        </p:txBody>
      </p:sp>
      <p:sp>
        <p:nvSpPr>
          <p:cNvPr id="3957" name="Google Shape;3957;p127"/>
          <p:cNvSpPr txBox="1"/>
          <p:nvPr/>
        </p:nvSpPr>
        <p:spPr>
          <a:xfrm>
            <a:off x="7444163" y="1230244"/>
            <a:ext cx="12051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75" tIns="81875" rIns="81875" bIns="8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164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958" name="Google Shape;3958;p127"/>
          <p:cNvSpPr txBox="1"/>
          <p:nvPr/>
        </p:nvSpPr>
        <p:spPr>
          <a:xfrm>
            <a:off x="6383517" y="4720488"/>
            <a:ext cx="13569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75" tIns="81875" rIns="81875" bIns="8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164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959" name="Google Shape;3959;p127"/>
          <p:cNvSpPr/>
          <p:nvPr/>
        </p:nvSpPr>
        <p:spPr>
          <a:xfrm>
            <a:off x="6976643" y="2449723"/>
            <a:ext cx="608493" cy="1193074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7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60" name="Google Shape;3960;p127"/>
          <p:cNvSpPr/>
          <p:nvPr/>
        </p:nvSpPr>
        <p:spPr>
          <a:xfrm>
            <a:off x="8044454" y="3162208"/>
            <a:ext cx="608700" cy="232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8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875" tIns="81875" rIns="81875" bIns="8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164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961" name="Google Shape;3961;p127"/>
          <p:cNvPicPr preferRelativeResize="0"/>
          <p:nvPr/>
        </p:nvPicPr>
        <p:blipFill rotWithShape="1">
          <a:blip r:embed="rId4">
            <a:alphaModFix/>
          </a:blip>
          <a:srcRect l="16933" t="18836" r="53691" b="43341"/>
          <a:stretch/>
        </p:blipFill>
        <p:spPr>
          <a:xfrm>
            <a:off x="8362634" y="3489927"/>
            <a:ext cx="286543" cy="28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2" name="Google Shape;3962;p127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7954552" y="3445953"/>
            <a:ext cx="232253" cy="21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963" name="Google Shape;3963;p127"/>
          <p:cNvSpPr/>
          <p:nvPr/>
        </p:nvSpPr>
        <p:spPr>
          <a:xfrm rot="-405551">
            <a:off x="8254777" y="2557713"/>
            <a:ext cx="107575" cy="54875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7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64" name="Google Shape;3964;p127"/>
          <p:cNvSpPr/>
          <p:nvPr/>
        </p:nvSpPr>
        <p:spPr>
          <a:xfrm>
            <a:off x="7532535" y="3445953"/>
            <a:ext cx="816250" cy="602157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7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965" name="Google Shape;3965;p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0996" y="3933713"/>
            <a:ext cx="1043047" cy="91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6" name="Google Shape;3966;p1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4053" y="1519539"/>
            <a:ext cx="1043047" cy="959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7" name="Google Shape;3967;p127"/>
          <p:cNvGrpSpPr/>
          <p:nvPr/>
        </p:nvGrpSpPr>
        <p:grpSpPr>
          <a:xfrm>
            <a:off x="6345343" y="3627125"/>
            <a:ext cx="1281492" cy="1125209"/>
            <a:chOff x="6029125" y="3459425"/>
            <a:chExt cx="1430875" cy="1256375"/>
          </a:xfrm>
        </p:grpSpPr>
        <p:pic>
          <p:nvPicPr>
            <p:cNvPr id="3968" name="Google Shape;3968;p1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9" name="Google Shape;3969;p127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75"/>
                </a:spcBef>
                <a:spcAft>
                  <a:spcPts val="1075"/>
                </a:spcAft>
                <a:buNone/>
              </a:pPr>
              <a:r>
                <a:rPr lang="en" sz="1254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1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970" name="Google Shape;3970;p127"/>
          <p:cNvGrpSpPr/>
          <p:nvPr/>
        </p:nvGrpSpPr>
        <p:grpSpPr>
          <a:xfrm>
            <a:off x="7444244" y="1672119"/>
            <a:ext cx="1043061" cy="959415"/>
            <a:chOff x="7256125" y="1276524"/>
            <a:chExt cx="1164650" cy="1071254"/>
          </a:xfrm>
        </p:grpSpPr>
        <p:pic>
          <p:nvPicPr>
            <p:cNvPr id="3971" name="Google Shape;3971;p1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2" name="Google Shape;3972;p127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75"/>
                </a:spcBef>
                <a:spcAft>
                  <a:spcPts val="1075"/>
                </a:spcAft>
                <a:buNone/>
              </a:pPr>
              <a:r>
                <a:rPr lang="en" sz="1254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1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973" name="Google Shape;3973;p1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0508" y="1468980"/>
            <a:ext cx="207357" cy="2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4" name="Google Shape;3974;p1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04937" y="1357241"/>
            <a:ext cx="196778" cy="17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5" name="Google Shape;3975;p1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85111" y="1327393"/>
            <a:ext cx="181967" cy="169271"/>
          </a:xfrm>
          <a:prstGeom prst="rect">
            <a:avLst/>
          </a:prstGeom>
          <a:noFill/>
          <a:ln>
            <a:noFill/>
          </a:ln>
        </p:spPr>
      </p:pic>
      <p:sp>
        <p:nvSpPr>
          <p:cNvPr id="3976" name="Google Shape;3976;p127"/>
          <p:cNvSpPr txBox="1"/>
          <p:nvPr/>
        </p:nvSpPr>
        <p:spPr>
          <a:xfrm>
            <a:off x="6367453" y="1041275"/>
            <a:ext cx="1205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75" tIns="81875" rIns="81875" bIns="818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075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77" name="Google Shape;3977;p127"/>
          <p:cNvCxnSpPr/>
          <p:nvPr/>
        </p:nvCxnSpPr>
        <p:spPr>
          <a:xfrm rot="10800000">
            <a:off x="7240373" y="1582082"/>
            <a:ext cx="313500" cy="265200"/>
          </a:xfrm>
          <a:prstGeom prst="straightConnector1">
            <a:avLst/>
          </a:prstGeom>
          <a:noFill/>
          <a:ln w="256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78" name="Google Shape;3978;p127"/>
          <p:cNvSpPr/>
          <p:nvPr/>
        </p:nvSpPr>
        <p:spPr>
          <a:xfrm>
            <a:off x="6804936" y="2832094"/>
            <a:ext cx="608700" cy="23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8525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875" tIns="81875" rIns="81875" bIns="8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solidFill>
                  <a:srgbClr val="DF382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IL-12</a:t>
            </a:r>
            <a:endParaRPr sz="1164">
              <a:solidFill>
                <a:srgbClr val="DF382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979" name="Google Shape;3979;p127"/>
          <p:cNvSpPr/>
          <p:nvPr/>
        </p:nvSpPr>
        <p:spPr>
          <a:xfrm>
            <a:off x="771975" y="1750400"/>
            <a:ext cx="3895800" cy="1220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128"/>
          <p:cNvSpPr txBox="1"/>
          <p:nvPr/>
        </p:nvSpPr>
        <p:spPr>
          <a:xfrm>
            <a:off x="7444163" y="1230244"/>
            <a:ext cx="12051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75" tIns="81875" rIns="81875" bIns="8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164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985" name="Google Shape;3985;p128"/>
          <p:cNvSpPr txBox="1"/>
          <p:nvPr/>
        </p:nvSpPr>
        <p:spPr>
          <a:xfrm>
            <a:off x="6383517" y="4720488"/>
            <a:ext cx="13569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75" tIns="81875" rIns="81875" bIns="8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164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986" name="Google Shape;3986;p128"/>
          <p:cNvSpPr/>
          <p:nvPr/>
        </p:nvSpPr>
        <p:spPr>
          <a:xfrm>
            <a:off x="6976643" y="2449723"/>
            <a:ext cx="608493" cy="1193074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7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87" name="Google Shape;3987;p128"/>
          <p:cNvSpPr/>
          <p:nvPr/>
        </p:nvSpPr>
        <p:spPr>
          <a:xfrm>
            <a:off x="8044454" y="3162208"/>
            <a:ext cx="608700" cy="232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8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875" tIns="81875" rIns="81875" bIns="8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164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988" name="Google Shape;3988;p128"/>
          <p:cNvPicPr preferRelativeResize="0"/>
          <p:nvPr/>
        </p:nvPicPr>
        <p:blipFill rotWithShape="1">
          <a:blip r:embed="rId3">
            <a:alphaModFix/>
          </a:blip>
          <a:srcRect l="16933" t="18836" r="53691" b="43341"/>
          <a:stretch/>
        </p:blipFill>
        <p:spPr>
          <a:xfrm>
            <a:off x="8362634" y="3489927"/>
            <a:ext cx="286543" cy="28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9" name="Google Shape;3989;p128"/>
          <p:cNvPicPr preferRelativeResize="0"/>
          <p:nvPr/>
        </p:nvPicPr>
        <p:blipFill rotWithShape="1">
          <a:blip r:embed="rId4">
            <a:alphaModFix/>
          </a:blip>
          <a:srcRect l="9393" t="9759" r="26754" b="27963"/>
          <a:stretch/>
        </p:blipFill>
        <p:spPr>
          <a:xfrm>
            <a:off x="7954552" y="3445953"/>
            <a:ext cx="232253" cy="21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990" name="Google Shape;3990;p128"/>
          <p:cNvSpPr/>
          <p:nvPr/>
        </p:nvSpPr>
        <p:spPr>
          <a:xfrm rot="-405551">
            <a:off x="8254777" y="2557713"/>
            <a:ext cx="107575" cy="54875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7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1" name="Google Shape;3991;p128"/>
          <p:cNvSpPr/>
          <p:nvPr/>
        </p:nvSpPr>
        <p:spPr>
          <a:xfrm>
            <a:off x="7532535" y="3445953"/>
            <a:ext cx="816250" cy="602157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7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992" name="Google Shape;3992;p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0996" y="3933713"/>
            <a:ext cx="1043047" cy="91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3" name="Google Shape;3993;p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4053" y="1519539"/>
            <a:ext cx="1043047" cy="959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4" name="Google Shape;3994;p128"/>
          <p:cNvGrpSpPr/>
          <p:nvPr/>
        </p:nvGrpSpPr>
        <p:grpSpPr>
          <a:xfrm>
            <a:off x="6345343" y="3627125"/>
            <a:ext cx="1281492" cy="1125209"/>
            <a:chOff x="6029125" y="3459425"/>
            <a:chExt cx="1430875" cy="1256375"/>
          </a:xfrm>
        </p:grpSpPr>
        <p:pic>
          <p:nvPicPr>
            <p:cNvPr id="3995" name="Google Shape;3995;p1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6" name="Google Shape;3996;p128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75"/>
                </a:spcBef>
                <a:spcAft>
                  <a:spcPts val="1075"/>
                </a:spcAft>
                <a:buNone/>
              </a:pPr>
              <a:r>
                <a:rPr lang="en" sz="1254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1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997" name="Google Shape;3997;p128"/>
          <p:cNvGrpSpPr/>
          <p:nvPr/>
        </p:nvGrpSpPr>
        <p:grpSpPr>
          <a:xfrm>
            <a:off x="7444244" y="1672119"/>
            <a:ext cx="1043061" cy="959415"/>
            <a:chOff x="7256125" y="1276524"/>
            <a:chExt cx="1164650" cy="1071254"/>
          </a:xfrm>
        </p:grpSpPr>
        <p:pic>
          <p:nvPicPr>
            <p:cNvPr id="3998" name="Google Shape;3998;p1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9" name="Google Shape;3999;p128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75"/>
                </a:spcBef>
                <a:spcAft>
                  <a:spcPts val="1075"/>
                </a:spcAft>
                <a:buNone/>
              </a:pPr>
              <a:r>
                <a:rPr lang="en" sz="1254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164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000" name="Google Shape;4000;p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0508" y="1468980"/>
            <a:ext cx="207357" cy="2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1" name="Google Shape;4001;p1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4937" y="1357241"/>
            <a:ext cx="196778" cy="17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2" name="Google Shape;4002;p1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5111" y="1327393"/>
            <a:ext cx="181967" cy="1692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3" name="Google Shape;4003;p128"/>
          <p:cNvSpPr txBox="1"/>
          <p:nvPr/>
        </p:nvSpPr>
        <p:spPr>
          <a:xfrm>
            <a:off x="6367453" y="1041275"/>
            <a:ext cx="1205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75" tIns="81875" rIns="81875" bIns="818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075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04" name="Google Shape;4004;p128"/>
          <p:cNvCxnSpPr/>
          <p:nvPr/>
        </p:nvCxnSpPr>
        <p:spPr>
          <a:xfrm rot="10800000">
            <a:off x="7240373" y="1582082"/>
            <a:ext cx="313500" cy="265200"/>
          </a:xfrm>
          <a:prstGeom prst="straightConnector1">
            <a:avLst/>
          </a:prstGeom>
          <a:noFill/>
          <a:ln w="256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05" name="Google Shape;4005;p128"/>
          <p:cNvSpPr/>
          <p:nvPr/>
        </p:nvSpPr>
        <p:spPr>
          <a:xfrm>
            <a:off x="6804936" y="2832094"/>
            <a:ext cx="608700" cy="232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8525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875" tIns="81875" rIns="81875" bIns="8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64">
                <a:solidFill>
                  <a:srgbClr val="DF382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IL-12</a:t>
            </a:r>
            <a:endParaRPr sz="1164">
              <a:solidFill>
                <a:srgbClr val="DF382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06" name="Google Shape;4006;p12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older study evaluated 29 patients: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 laboratory confirmed anaplasmosis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Verus controls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Suspected to have anaplasmosis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But all lab testing indicated otherwise (negative serologies, PCR, smear)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with anaplasmosis had </a:t>
            </a:r>
            <a:r>
              <a:rPr lang="en" u="sng"/>
              <a:t>some</a:t>
            </a:r>
            <a:r>
              <a:rPr lang="en"/>
              <a:t> cytokines elevated higher than would be expected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levels of </a:t>
            </a:r>
            <a:r>
              <a:rPr lang="en" b="1"/>
              <a:t>IL-10, IL-12, IFN-γ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But </a:t>
            </a:r>
            <a:r>
              <a:rPr lang="en" b="1">
                <a:solidFill>
                  <a:srgbClr val="DF382C"/>
                </a:solidFill>
              </a:rPr>
              <a:t>others were not</a:t>
            </a:r>
            <a:r>
              <a:rPr lang="en"/>
              <a:t> (TNF-𝛂 was normal) implying a </a:t>
            </a:r>
            <a:r>
              <a:rPr lang="en" i="1"/>
              <a:t>slightly different mechanism</a:t>
            </a:r>
            <a:r>
              <a:rPr lang="en"/>
              <a:t> than Ehrlichia</a:t>
            </a:r>
            <a:endParaRPr/>
          </a:p>
        </p:txBody>
      </p:sp>
      <p:sp>
        <p:nvSpPr>
          <p:cNvPr id="4007" name="Google Shape;4007;p128"/>
          <p:cNvSpPr/>
          <p:nvPr/>
        </p:nvSpPr>
        <p:spPr>
          <a:xfrm>
            <a:off x="771975" y="1750400"/>
            <a:ext cx="3895800" cy="1220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8" name="Google Shape;4008;p128"/>
          <p:cNvSpPr/>
          <p:nvPr/>
        </p:nvSpPr>
        <p:spPr>
          <a:xfrm>
            <a:off x="5248200" y="927650"/>
            <a:ext cx="3895800" cy="4237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9" name="Google Shape;4009;p12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Cytokine levels in anaplasmosis induced HLH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0"/>
              </a:rPr>
              <a:t>6</a:t>
            </a:r>
            <a:r>
              <a:rPr lang="en"/>
              <a:t>]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" name="Google Shape;4014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763" y="905700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5" name="Google Shape;4015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53" y="1046838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6" name="Google Shape;4016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930" y="1254164"/>
            <a:ext cx="951384" cy="97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017" name="Google Shape;4017;p129"/>
          <p:cNvSpPr txBox="1"/>
          <p:nvPr/>
        </p:nvSpPr>
        <p:spPr>
          <a:xfrm>
            <a:off x="4754450" y="5545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Normal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018" name="Google Shape;4018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275" y="3077582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9" name="Google Shape;4019;p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7757" y="32468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0" name="Google Shape;4020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877675" y="2276206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1" name="Google Shape;4021;p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6982" y="22990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2" name="Google Shape;4022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02">
            <a:off x="3277175" y="2679957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3" name="Google Shape;4023;p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4819" y="2903148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024" name="Google Shape;4024;p129"/>
          <p:cNvSpPr txBox="1"/>
          <p:nvPr/>
        </p:nvSpPr>
        <p:spPr>
          <a:xfrm>
            <a:off x="2745525" y="4019700"/>
            <a:ext cx="11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Neutrophils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025" name="Google Shape;4025;p12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36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But…</a:t>
            </a:r>
            <a:endParaRPr/>
          </a:p>
        </p:txBody>
      </p:sp>
      <p:sp>
        <p:nvSpPr>
          <p:cNvPr id="4026" name="Google Shape;4026;p12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26043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Anaplasmosis does not infect APCs, </a:t>
            </a:r>
            <a:r>
              <a:rPr lang="en" sz="1600" b="1"/>
              <a:t>neutrophils are infected</a:t>
            </a:r>
            <a:endParaRPr sz="1600" b="1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1" name="Google Shape;4031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763" y="905700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2" name="Google Shape;4032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53" y="1046838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3" name="Google Shape;4033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930" y="1254164"/>
            <a:ext cx="951384" cy="97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034" name="Google Shape;4034;p130"/>
          <p:cNvSpPr txBox="1"/>
          <p:nvPr/>
        </p:nvSpPr>
        <p:spPr>
          <a:xfrm>
            <a:off x="4754450" y="5545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Normal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035" name="Google Shape;4035;p130"/>
          <p:cNvSpPr txBox="1"/>
          <p:nvPr/>
        </p:nvSpPr>
        <p:spPr>
          <a:xfrm>
            <a:off x="4616275" y="360177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6" name="Google Shape;4036;p130"/>
          <p:cNvSpPr txBox="1"/>
          <p:nvPr/>
        </p:nvSpPr>
        <p:spPr>
          <a:xfrm>
            <a:off x="6220775" y="4715800"/>
            <a:ext cx="189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lymphs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037" name="Google Shape;4037;p130"/>
          <p:cNvSpPr/>
          <p:nvPr/>
        </p:nvSpPr>
        <p:spPr>
          <a:xfrm>
            <a:off x="6305275" y="252500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038" name="Google Shape;4038;p130"/>
          <p:cNvPicPr preferRelativeResize="0"/>
          <p:nvPr/>
        </p:nvPicPr>
        <p:blipFill rotWithShape="1">
          <a:blip r:embed="rId4">
            <a:alphaModFix/>
          </a:blip>
          <a:srcRect l="16933" t="18836" r="53691" b="43341"/>
          <a:stretch/>
        </p:blipFill>
        <p:spPr>
          <a:xfrm>
            <a:off x="6872950" y="2181450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9" name="Google Shape;4039;p130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6348054" y="2111000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0" name="Google Shape;4040;p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1" name="Google Shape;4041;p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2" name="Google Shape;4042;p130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4043" name="Google Shape;4043;p1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4" name="Google Shape;4044;p130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45" name="Google Shape;4045;p130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4046" name="Google Shape;4046;p1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7" name="Google Shape;4047;p130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048" name="Google Shape;4048;p1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4502" y="9946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9" name="Google Shape;4049;p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3126" y="8698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0" name="Google Shape;4050;p1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64305" y="8365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051" name="Google Shape;4051;p130"/>
          <p:cNvSpPr txBox="1"/>
          <p:nvPr/>
        </p:nvSpPr>
        <p:spPr>
          <a:xfrm>
            <a:off x="6571313" y="54960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52" name="Google Shape;4052;p130"/>
          <p:cNvCxnSpPr/>
          <p:nvPr/>
        </p:nvCxnSpPr>
        <p:spPr>
          <a:xfrm rot="10800000">
            <a:off x="7449275" y="981890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053" name="Google Shape;4053;p130"/>
          <p:cNvGrpSpPr/>
          <p:nvPr/>
        </p:nvGrpSpPr>
        <p:grpSpPr>
          <a:xfrm>
            <a:off x="5197429" y="4162101"/>
            <a:ext cx="1021785" cy="981395"/>
            <a:chOff x="787325" y="3471650"/>
            <a:chExt cx="1386975" cy="1332150"/>
          </a:xfrm>
        </p:grpSpPr>
        <p:pic>
          <p:nvPicPr>
            <p:cNvPr id="4054" name="Google Shape;4054;p130"/>
            <p:cNvPicPr preferRelativeResize="0"/>
            <p:nvPr/>
          </p:nvPicPr>
          <p:blipFill rotWithShape="1">
            <a:blip r:embed="rId11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5" name="Google Shape;4055;p130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56" name="Google Shape;4056;p130"/>
          <p:cNvGrpSpPr/>
          <p:nvPr/>
        </p:nvGrpSpPr>
        <p:grpSpPr>
          <a:xfrm rot="-4500040">
            <a:off x="4666631" y="2580982"/>
            <a:ext cx="974371" cy="1948142"/>
            <a:chOff x="5841974" y="2585046"/>
            <a:chExt cx="974400" cy="1948200"/>
          </a:xfrm>
        </p:grpSpPr>
        <p:cxnSp>
          <p:nvCxnSpPr>
            <p:cNvPr id="4057" name="Google Shape;4057;p130"/>
            <p:cNvCxnSpPr/>
            <p:nvPr/>
          </p:nvCxnSpPr>
          <p:spPr>
            <a:xfrm rot="-6300262">
              <a:off x="5388243" y="3306958"/>
              <a:ext cx="1881860" cy="5043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8" name="Google Shape;4058;p130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59" name="Google Shape;4059;p130"/>
          <p:cNvGrpSpPr/>
          <p:nvPr/>
        </p:nvGrpSpPr>
        <p:grpSpPr>
          <a:xfrm rot="-3928042">
            <a:off x="3929056" y="3257507"/>
            <a:ext cx="1156168" cy="1529658"/>
            <a:chOff x="5750792" y="2584819"/>
            <a:chExt cx="1156200" cy="1529700"/>
          </a:xfrm>
        </p:grpSpPr>
        <p:cxnSp>
          <p:nvCxnSpPr>
            <p:cNvPr id="4060" name="Google Shape;4060;p130"/>
            <p:cNvCxnSpPr/>
            <p:nvPr/>
          </p:nvCxnSpPr>
          <p:spPr>
            <a:xfrm rot="-6872220">
              <a:off x="5633218" y="3031768"/>
              <a:ext cx="1391348" cy="635801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1" name="Google Shape;4061;p130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062" name="Google Shape;4062;p1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25275" y="3077582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3" name="Google Shape;4063;p1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07757" y="32468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4" name="Google Shape;4064;p1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2877675" y="2276206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5" name="Google Shape;4065;p1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26982" y="22990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6" name="Google Shape;4066;p1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800002">
            <a:off x="3277175" y="2679957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7" name="Google Shape;4067;p1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74819" y="2903148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068" name="Google Shape;4068;p130"/>
          <p:cNvSpPr txBox="1"/>
          <p:nvPr/>
        </p:nvSpPr>
        <p:spPr>
          <a:xfrm>
            <a:off x="2745525" y="4019700"/>
            <a:ext cx="11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Neutrophils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069" name="Google Shape;4069;p130"/>
          <p:cNvSpPr/>
          <p:nvPr/>
        </p:nvSpPr>
        <p:spPr>
          <a:xfrm>
            <a:off x="6540950" y="2866475"/>
            <a:ext cx="54675" cy="718875"/>
          </a:xfrm>
          <a:custGeom>
            <a:avLst/>
            <a:gdLst/>
            <a:ahLst/>
            <a:cxnLst/>
            <a:rect l="l" t="t" r="r" b="b"/>
            <a:pathLst>
              <a:path w="2187" h="28755" extrusionOk="0">
                <a:moveTo>
                  <a:pt x="1827" y="28755"/>
                </a:moveTo>
                <a:cubicBezTo>
                  <a:pt x="1528" y="26599"/>
                  <a:pt x="-30" y="20609"/>
                  <a:pt x="30" y="15816"/>
                </a:cubicBezTo>
                <a:cubicBezTo>
                  <a:pt x="90" y="11024"/>
                  <a:pt x="1828" y="2636"/>
                  <a:pt x="2187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70" name="Google Shape;4070;p130"/>
          <p:cNvSpPr/>
          <p:nvPr/>
        </p:nvSpPr>
        <p:spPr>
          <a:xfrm>
            <a:off x="6658525" y="1922975"/>
            <a:ext cx="629000" cy="512200"/>
          </a:xfrm>
          <a:custGeom>
            <a:avLst/>
            <a:gdLst/>
            <a:ahLst/>
            <a:cxnLst/>
            <a:rect l="l" t="t" r="r" b="b"/>
            <a:pathLst>
              <a:path w="25160" h="20488" extrusionOk="0">
                <a:moveTo>
                  <a:pt x="0" y="20488"/>
                </a:moveTo>
                <a:cubicBezTo>
                  <a:pt x="1438" y="18092"/>
                  <a:pt x="4433" y="9525"/>
                  <a:pt x="8626" y="6110"/>
                </a:cubicBezTo>
                <a:cubicBezTo>
                  <a:pt x="12819" y="2695"/>
                  <a:pt x="22404" y="1018"/>
                  <a:pt x="2516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71" name="Google Shape;4071;p13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38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Immunol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4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072" name="Google Shape;4072;p130"/>
          <p:cNvSpPr txBox="1"/>
          <p:nvPr/>
        </p:nvSpPr>
        <p:spPr>
          <a:xfrm>
            <a:off x="729450" y="1393600"/>
            <a:ext cx="353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model (of human cells)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Looking at cellular functionality</a:t>
            </a:r>
            <a:endParaRPr/>
          </a:p>
        </p:txBody>
      </p:sp>
      <p:sp>
        <p:nvSpPr>
          <p:cNvPr id="4073" name="Google Shape;4073;p130"/>
          <p:cNvSpPr/>
          <p:nvPr/>
        </p:nvSpPr>
        <p:spPr>
          <a:xfrm>
            <a:off x="4572000" y="581150"/>
            <a:ext cx="1648800" cy="168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8" name="Google Shape;4078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763" y="905700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9" name="Google Shape;4079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53" y="1046838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0" name="Google Shape;4080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930" y="1254164"/>
            <a:ext cx="951384" cy="97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081" name="Google Shape;4081;p131"/>
          <p:cNvSpPr txBox="1"/>
          <p:nvPr/>
        </p:nvSpPr>
        <p:spPr>
          <a:xfrm>
            <a:off x="4754450" y="5545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Normal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082" name="Google Shape;4082;p131"/>
          <p:cNvSpPr txBox="1"/>
          <p:nvPr/>
        </p:nvSpPr>
        <p:spPr>
          <a:xfrm>
            <a:off x="4616275" y="360177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3" name="Google Shape;4083;p131"/>
          <p:cNvSpPr/>
          <p:nvPr/>
        </p:nvSpPr>
        <p:spPr>
          <a:xfrm>
            <a:off x="6305275" y="252500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084" name="Google Shape;4084;p131"/>
          <p:cNvPicPr preferRelativeResize="0"/>
          <p:nvPr/>
        </p:nvPicPr>
        <p:blipFill rotWithShape="1">
          <a:blip r:embed="rId4">
            <a:alphaModFix/>
          </a:blip>
          <a:srcRect l="16933" t="18836" r="53691" b="43341"/>
          <a:stretch/>
        </p:blipFill>
        <p:spPr>
          <a:xfrm>
            <a:off x="6872950" y="2181450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5" name="Google Shape;4085;p131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6348054" y="2111000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6" name="Google Shape;4086;p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7" name="Google Shape;4087;p131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4088" name="Google Shape;4088;p1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9" name="Google Shape;4089;p131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090" name="Google Shape;4090;p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4502" y="9946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1" name="Google Shape;4091;p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3126" y="8698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2" name="Google Shape;4092;p1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4305" y="8365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093" name="Google Shape;4093;p131"/>
          <p:cNvSpPr txBox="1"/>
          <p:nvPr/>
        </p:nvSpPr>
        <p:spPr>
          <a:xfrm>
            <a:off x="6571313" y="54960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94" name="Google Shape;4094;p131"/>
          <p:cNvCxnSpPr/>
          <p:nvPr/>
        </p:nvCxnSpPr>
        <p:spPr>
          <a:xfrm rot="10800000">
            <a:off x="7449275" y="981890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095" name="Google Shape;4095;p131"/>
          <p:cNvGrpSpPr/>
          <p:nvPr/>
        </p:nvGrpSpPr>
        <p:grpSpPr>
          <a:xfrm rot="-4500040">
            <a:off x="4666631" y="2580982"/>
            <a:ext cx="974371" cy="1948142"/>
            <a:chOff x="5841974" y="2585046"/>
            <a:chExt cx="974400" cy="1948200"/>
          </a:xfrm>
        </p:grpSpPr>
        <p:cxnSp>
          <p:nvCxnSpPr>
            <p:cNvPr id="4096" name="Google Shape;4096;p131"/>
            <p:cNvCxnSpPr/>
            <p:nvPr/>
          </p:nvCxnSpPr>
          <p:spPr>
            <a:xfrm rot="-6300262">
              <a:off x="5388243" y="3306958"/>
              <a:ext cx="1881860" cy="5043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7" name="Google Shape;4097;p131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98" name="Google Shape;4098;p131"/>
          <p:cNvGrpSpPr/>
          <p:nvPr/>
        </p:nvGrpSpPr>
        <p:grpSpPr>
          <a:xfrm rot="-3928042">
            <a:off x="3929056" y="3257507"/>
            <a:ext cx="1156168" cy="1529658"/>
            <a:chOff x="5750792" y="2584819"/>
            <a:chExt cx="1156200" cy="1529700"/>
          </a:xfrm>
        </p:grpSpPr>
        <p:cxnSp>
          <p:nvCxnSpPr>
            <p:cNvPr id="4099" name="Google Shape;4099;p131"/>
            <p:cNvCxnSpPr/>
            <p:nvPr/>
          </p:nvCxnSpPr>
          <p:spPr>
            <a:xfrm rot="-6872220">
              <a:off x="5633218" y="3031768"/>
              <a:ext cx="1391348" cy="635801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0" name="Google Shape;4100;p131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101" name="Google Shape;4101;p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25275" y="3077582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Google Shape;4102;p1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07757" y="32468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Google Shape;4103;p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2877675" y="2276206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Google Shape;4104;p1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6982" y="22990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5" name="Google Shape;4105;p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800002">
            <a:off x="3277175" y="2679957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6" name="Google Shape;4106;p1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74819" y="2903148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107" name="Google Shape;4107;p131"/>
          <p:cNvSpPr txBox="1"/>
          <p:nvPr/>
        </p:nvSpPr>
        <p:spPr>
          <a:xfrm>
            <a:off x="2745525" y="4019700"/>
            <a:ext cx="11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Neutrophils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108" name="Google Shape;4108;p131"/>
          <p:cNvSpPr/>
          <p:nvPr/>
        </p:nvSpPr>
        <p:spPr>
          <a:xfrm>
            <a:off x="6540950" y="2866475"/>
            <a:ext cx="54675" cy="718875"/>
          </a:xfrm>
          <a:custGeom>
            <a:avLst/>
            <a:gdLst/>
            <a:ahLst/>
            <a:cxnLst/>
            <a:rect l="l" t="t" r="r" b="b"/>
            <a:pathLst>
              <a:path w="2187" h="28755" extrusionOk="0">
                <a:moveTo>
                  <a:pt x="1827" y="28755"/>
                </a:moveTo>
                <a:cubicBezTo>
                  <a:pt x="1528" y="26599"/>
                  <a:pt x="-30" y="20609"/>
                  <a:pt x="30" y="15816"/>
                </a:cubicBezTo>
                <a:cubicBezTo>
                  <a:pt x="90" y="11024"/>
                  <a:pt x="1828" y="2636"/>
                  <a:pt x="2187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Google Shape;4109;p131"/>
          <p:cNvSpPr/>
          <p:nvPr/>
        </p:nvSpPr>
        <p:spPr>
          <a:xfrm>
            <a:off x="6658525" y="1922975"/>
            <a:ext cx="629000" cy="512200"/>
          </a:xfrm>
          <a:custGeom>
            <a:avLst/>
            <a:gdLst/>
            <a:ahLst/>
            <a:cxnLst/>
            <a:rect l="l" t="t" r="r" b="b"/>
            <a:pathLst>
              <a:path w="25160" h="20488" extrusionOk="0">
                <a:moveTo>
                  <a:pt x="0" y="20488"/>
                </a:moveTo>
                <a:cubicBezTo>
                  <a:pt x="1438" y="18092"/>
                  <a:pt x="4433" y="9525"/>
                  <a:pt x="8626" y="6110"/>
                </a:cubicBezTo>
                <a:cubicBezTo>
                  <a:pt x="12819" y="2695"/>
                  <a:pt x="22404" y="1018"/>
                  <a:pt x="2516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Google Shape;4110;p131"/>
          <p:cNvSpPr/>
          <p:nvPr/>
        </p:nvSpPr>
        <p:spPr>
          <a:xfrm>
            <a:off x="4572000" y="581150"/>
            <a:ext cx="1648800" cy="168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1" name="Google Shape;4111;p131"/>
          <p:cNvSpPr/>
          <p:nvPr/>
        </p:nvSpPr>
        <p:spPr>
          <a:xfrm>
            <a:off x="2795825" y="470900"/>
            <a:ext cx="6181200" cy="4672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2" name="Google Shape;4112;p131"/>
          <p:cNvSpPr txBox="1"/>
          <p:nvPr/>
        </p:nvSpPr>
        <p:spPr>
          <a:xfrm>
            <a:off x="6220775" y="4715800"/>
            <a:ext cx="189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lymphs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113" name="Google Shape;4113;p1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4" name="Google Shape;4114;p131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4115" name="Google Shape;4115;p13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6" name="Google Shape;4116;p131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17" name="Google Shape;4117;p131"/>
          <p:cNvGrpSpPr/>
          <p:nvPr/>
        </p:nvGrpSpPr>
        <p:grpSpPr>
          <a:xfrm>
            <a:off x="5197429" y="4162101"/>
            <a:ext cx="1021785" cy="981395"/>
            <a:chOff x="787325" y="3471650"/>
            <a:chExt cx="1386975" cy="1332150"/>
          </a:xfrm>
        </p:grpSpPr>
        <p:pic>
          <p:nvPicPr>
            <p:cNvPr id="4118" name="Google Shape;4118;p131"/>
            <p:cNvPicPr preferRelativeResize="0"/>
            <p:nvPr/>
          </p:nvPicPr>
          <p:blipFill rotWithShape="1">
            <a:blip r:embed="rId13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9" name="Google Shape;4119;p131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20" name="Google Shape;4120;p131"/>
          <p:cNvSpPr txBox="1"/>
          <p:nvPr/>
        </p:nvSpPr>
        <p:spPr>
          <a:xfrm>
            <a:off x="729450" y="1393600"/>
            <a:ext cx="353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model (of human cells)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Looking at cellular functionality</a:t>
            </a:r>
            <a:endParaRPr/>
          </a:p>
        </p:txBody>
      </p:sp>
      <p:sp>
        <p:nvSpPr>
          <p:cNvPr id="4121" name="Google Shape;4121;p131"/>
          <p:cNvSpPr/>
          <p:nvPr/>
        </p:nvSpPr>
        <p:spPr>
          <a:xfrm>
            <a:off x="729450" y="1384975"/>
            <a:ext cx="3125400" cy="63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2" name="Google Shape;4122;p13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38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Immunol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4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123" name="Google Shape;4123;p131"/>
          <p:cNvSpPr txBox="1">
            <a:spLocks noGrp="1"/>
          </p:cNvSpPr>
          <p:nvPr>
            <p:ph type="body" idx="1"/>
          </p:nvPr>
        </p:nvSpPr>
        <p:spPr>
          <a:xfrm>
            <a:off x="729450" y="2019850"/>
            <a:ext cx="22974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Cytotoxic T lymphocytes</a:t>
            </a:r>
            <a:r>
              <a:rPr lang="en"/>
              <a:t> don’t work when exposed to anaplasmosis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Google Shape;4128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763" y="905700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9" name="Google Shape;4129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53" y="1046838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0" name="Google Shape;4130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930" y="1254164"/>
            <a:ext cx="951384" cy="97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131" name="Google Shape;4131;p132"/>
          <p:cNvSpPr txBox="1"/>
          <p:nvPr/>
        </p:nvSpPr>
        <p:spPr>
          <a:xfrm>
            <a:off x="4754450" y="5545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Normal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132" name="Google Shape;4132;p132"/>
          <p:cNvSpPr/>
          <p:nvPr/>
        </p:nvSpPr>
        <p:spPr>
          <a:xfrm>
            <a:off x="6305275" y="252500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133" name="Google Shape;4133;p132"/>
          <p:cNvPicPr preferRelativeResize="0"/>
          <p:nvPr/>
        </p:nvPicPr>
        <p:blipFill rotWithShape="1">
          <a:blip r:embed="rId4">
            <a:alphaModFix/>
          </a:blip>
          <a:srcRect l="16933" t="18836" r="53691" b="43341"/>
          <a:stretch/>
        </p:blipFill>
        <p:spPr>
          <a:xfrm>
            <a:off x="6872950" y="2181450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4" name="Google Shape;4134;p132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6348054" y="2111000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5" name="Google Shape;4135;p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6" name="Google Shape;4136;p132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4137" name="Google Shape;4137;p1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8" name="Google Shape;4138;p132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139" name="Google Shape;4139;p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4502" y="9946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0" name="Google Shape;4140;p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3126" y="8698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1" name="Google Shape;4141;p1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4305" y="8365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142" name="Google Shape;4142;p132"/>
          <p:cNvSpPr txBox="1"/>
          <p:nvPr/>
        </p:nvSpPr>
        <p:spPr>
          <a:xfrm>
            <a:off x="6571313" y="54960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143" name="Google Shape;4143;p132"/>
          <p:cNvCxnSpPr/>
          <p:nvPr/>
        </p:nvCxnSpPr>
        <p:spPr>
          <a:xfrm rot="10800000">
            <a:off x="7449275" y="981890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144" name="Google Shape;4144;p1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25275" y="3077582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5" name="Google Shape;4145;p1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07757" y="32468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6" name="Google Shape;4146;p1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2877675" y="2276206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7" name="Google Shape;4147;p1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6982" y="22990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8" name="Google Shape;4148;p1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800002">
            <a:off x="3277175" y="2679957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9" name="Google Shape;4149;p1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74819" y="2903148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150" name="Google Shape;4150;p132"/>
          <p:cNvSpPr txBox="1"/>
          <p:nvPr/>
        </p:nvSpPr>
        <p:spPr>
          <a:xfrm>
            <a:off x="2745525" y="4019700"/>
            <a:ext cx="11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Neutrophils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151" name="Google Shape;4151;p132"/>
          <p:cNvSpPr/>
          <p:nvPr/>
        </p:nvSpPr>
        <p:spPr>
          <a:xfrm>
            <a:off x="6540950" y="2866475"/>
            <a:ext cx="54675" cy="718875"/>
          </a:xfrm>
          <a:custGeom>
            <a:avLst/>
            <a:gdLst/>
            <a:ahLst/>
            <a:cxnLst/>
            <a:rect l="l" t="t" r="r" b="b"/>
            <a:pathLst>
              <a:path w="2187" h="28755" extrusionOk="0">
                <a:moveTo>
                  <a:pt x="1827" y="28755"/>
                </a:moveTo>
                <a:cubicBezTo>
                  <a:pt x="1528" y="26599"/>
                  <a:pt x="-30" y="20609"/>
                  <a:pt x="30" y="15816"/>
                </a:cubicBezTo>
                <a:cubicBezTo>
                  <a:pt x="90" y="11024"/>
                  <a:pt x="1828" y="2636"/>
                  <a:pt x="2187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2" name="Google Shape;4152;p132"/>
          <p:cNvSpPr/>
          <p:nvPr/>
        </p:nvSpPr>
        <p:spPr>
          <a:xfrm>
            <a:off x="6658525" y="1922975"/>
            <a:ext cx="629000" cy="512200"/>
          </a:xfrm>
          <a:custGeom>
            <a:avLst/>
            <a:gdLst/>
            <a:ahLst/>
            <a:cxnLst/>
            <a:rect l="l" t="t" r="r" b="b"/>
            <a:pathLst>
              <a:path w="25160" h="20488" extrusionOk="0">
                <a:moveTo>
                  <a:pt x="0" y="20488"/>
                </a:moveTo>
                <a:cubicBezTo>
                  <a:pt x="1438" y="18092"/>
                  <a:pt x="4433" y="9525"/>
                  <a:pt x="8626" y="6110"/>
                </a:cubicBezTo>
                <a:cubicBezTo>
                  <a:pt x="12819" y="2695"/>
                  <a:pt x="22404" y="1018"/>
                  <a:pt x="2516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3" name="Google Shape;4153;p13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38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Immunol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2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154" name="Google Shape;4154;p132"/>
          <p:cNvSpPr txBox="1">
            <a:spLocks noGrp="1"/>
          </p:cNvSpPr>
          <p:nvPr>
            <p:ph type="body" idx="1"/>
          </p:nvPr>
        </p:nvSpPr>
        <p:spPr>
          <a:xfrm>
            <a:off x="729450" y="2019850"/>
            <a:ext cx="22974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Cytotoxic T lymphocytes</a:t>
            </a:r>
            <a:r>
              <a:rPr lang="en"/>
              <a:t> don’t work when exposed to anaplasmosis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Don’t degranulate</a:t>
            </a:r>
            <a:endParaRPr/>
          </a:p>
        </p:txBody>
      </p:sp>
      <p:sp>
        <p:nvSpPr>
          <p:cNvPr id="4155" name="Google Shape;4155;p132"/>
          <p:cNvSpPr txBox="1"/>
          <p:nvPr/>
        </p:nvSpPr>
        <p:spPr>
          <a:xfrm>
            <a:off x="729450" y="1393600"/>
            <a:ext cx="353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model (of human cells)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Looking at cellular functionality</a:t>
            </a:r>
            <a:endParaRPr/>
          </a:p>
        </p:txBody>
      </p:sp>
      <p:sp>
        <p:nvSpPr>
          <p:cNvPr id="4156" name="Google Shape;4156;p132"/>
          <p:cNvSpPr/>
          <p:nvPr/>
        </p:nvSpPr>
        <p:spPr>
          <a:xfrm>
            <a:off x="4572000" y="581150"/>
            <a:ext cx="1648800" cy="168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7" name="Google Shape;4157;p132"/>
          <p:cNvSpPr/>
          <p:nvPr/>
        </p:nvSpPr>
        <p:spPr>
          <a:xfrm>
            <a:off x="729450" y="1384975"/>
            <a:ext cx="3180600" cy="63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8" name="Google Shape;4158;p132"/>
          <p:cNvSpPr/>
          <p:nvPr/>
        </p:nvSpPr>
        <p:spPr>
          <a:xfrm>
            <a:off x="4310000" y="470900"/>
            <a:ext cx="4667100" cy="4672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9" name="Google Shape;4159;p132"/>
          <p:cNvSpPr txBox="1"/>
          <p:nvPr/>
        </p:nvSpPr>
        <p:spPr>
          <a:xfrm>
            <a:off x="4616275" y="360177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0" name="Google Shape;4160;p132"/>
          <p:cNvSpPr txBox="1"/>
          <p:nvPr/>
        </p:nvSpPr>
        <p:spPr>
          <a:xfrm>
            <a:off x="6220775" y="4715800"/>
            <a:ext cx="189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lymphs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161" name="Google Shape;4161;p1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2" name="Google Shape;4162;p132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4163" name="Google Shape;4163;p13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4" name="Google Shape;4164;p132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65" name="Google Shape;4165;p132"/>
          <p:cNvGrpSpPr/>
          <p:nvPr/>
        </p:nvGrpSpPr>
        <p:grpSpPr>
          <a:xfrm>
            <a:off x="5197429" y="4162101"/>
            <a:ext cx="1021785" cy="981395"/>
            <a:chOff x="787325" y="3471650"/>
            <a:chExt cx="1386975" cy="1332150"/>
          </a:xfrm>
        </p:grpSpPr>
        <p:pic>
          <p:nvPicPr>
            <p:cNvPr id="4166" name="Google Shape;4166;p132"/>
            <p:cNvPicPr preferRelativeResize="0"/>
            <p:nvPr/>
          </p:nvPicPr>
          <p:blipFill rotWithShape="1">
            <a:blip r:embed="rId14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7" name="Google Shape;4167;p132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68" name="Google Shape;4168;p132"/>
          <p:cNvGrpSpPr/>
          <p:nvPr/>
        </p:nvGrpSpPr>
        <p:grpSpPr>
          <a:xfrm rot="-4500040">
            <a:off x="4666631" y="2580982"/>
            <a:ext cx="974371" cy="1948142"/>
            <a:chOff x="5841974" y="2585046"/>
            <a:chExt cx="974400" cy="1948200"/>
          </a:xfrm>
        </p:grpSpPr>
        <p:cxnSp>
          <p:nvCxnSpPr>
            <p:cNvPr id="4169" name="Google Shape;4169;p132"/>
            <p:cNvCxnSpPr/>
            <p:nvPr/>
          </p:nvCxnSpPr>
          <p:spPr>
            <a:xfrm rot="-6300262">
              <a:off x="5388243" y="3306958"/>
              <a:ext cx="1881860" cy="504375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170" name="Google Shape;4170;p132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71" name="Google Shape;4171;p132"/>
          <p:cNvGrpSpPr/>
          <p:nvPr/>
        </p:nvGrpSpPr>
        <p:grpSpPr>
          <a:xfrm rot="-3928042">
            <a:off x="3929056" y="3257507"/>
            <a:ext cx="1156168" cy="1529658"/>
            <a:chOff x="5750792" y="2584819"/>
            <a:chExt cx="1156200" cy="1529700"/>
          </a:xfrm>
        </p:grpSpPr>
        <p:cxnSp>
          <p:nvCxnSpPr>
            <p:cNvPr id="4172" name="Google Shape;4172;p132"/>
            <p:cNvCxnSpPr/>
            <p:nvPr/>
          </p:nvCxnSpPr>
          <p:spPr>
            <a:xfrm rot="-6872220">
              <a:off x="5633218" y="3031768"/>
              <a:ext cx="1391348" cy="635801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173" name="Google Shape;4173;p132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74" name="Google Shape;4174;p132"/>
          <p:cNvGrpSpPr/>
          <p:nvPr/>
        </p:nvGrpSpPr>
        <p:grpSpPr>
          <a:xfrm>
            <a:off x="4390896" y="3333814"/>
            <a:ext cx="920716" cy="920810"/>
            <a:chOff x="4748525" y="1355450"/>
            <a:chExt cx="933600" cy="933600"/>
          </a:xfrm>
        </p:grpSpPr>
        <p:cxnSp>
          <p:nvCxnSpPr>
            <p:cNvPr id="4175" name="Google Shape;4175;p132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6" name="Google Shape;4176;p132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Imaging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12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CT C/A/P w/wo</a:t>
            </a:r>
            <a:r>
              <a:rPr lang="en"/>
              <a:t> (ED)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Multifocal airspace </a:t>
            </a:r>
            <a:r>
              <a:rPr lang="en" b="1"/>
              <a:t>consolidation in the lower lobes</a:t>
            </a:r>
            <a:r>
              <a:rPr lang="en"/>
              <a:t> concerning for atypical infection versus aspiration.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Hepatic steatosis.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2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550" y="179725"/>
            <a:ext cx="3774300" cy="237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44277"/>
            <a:ext cx="3845850" cy="245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1" name="Google Shape;4181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763" y="905700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2" name="Google Shape;4182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53" y="1046838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3" name="Google Shape;4183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930" y="1254164"/>
            <a:ext cx="951384" cy="97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184" name="Google Shape;4184;p133"/>
          <p:cNvSpPr txBox="1"/>
          <p:nvPr/>
        </p:nvSpPr>
        <p:spPr>
          <a:xfrm>
            <a:off x="4754450" y="5545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Normal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185" name="Google Shape;4185;p133"/>
          <p:cNvPicPr preferRelativeResize="0"/>
          <p:nvPr/>
        </p:nvPicPr>
        <p:blipFill rotWithShape="1">
          <a:blip r:embed="rId4">
            <a:alphaModFix/>
          </a:blip>
          <a:srcRect l="16933" t="18836" r="53691" b="43341"/>
          <a:stretch/>
        </p:blipFill>
        <p:spPr>
          <a:xfrm>
            <a:off x="6872950" y="2181450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6" name="Google Shape;4186;p133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6348054" y="2111000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7" name="Google Shape;4187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8" name="Google Shape;4188;p133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4189" name="Google Shape;4189;p1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0" name="Google Shape;4190;p133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191" name="Google Shape;4191;p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4502" y="9946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2" name="Google Shape;4192;p1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3126" y="8698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3" name="Google Shape;4193;p1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4305" y="8365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194" name="Google Shape;4194;p133"/>
          <p:cNvSpPr txBox="1"/>
          <p:nvPr/>
        </p:nvSpPr>
        <p:spPr>
          <a:xfrm>
            <a:off x="6571313" y="54960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195" name="Google Shape;4195;p133"/>
          <p:cNvCxnSpPr/>
          <p:nvPr/>
        </p:nvCxnSpPr>
        <p:spPr>
          <a:xfrm rot="10800000">
            <a:off x="7449275" y="981890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196" name="Google Shape;4196;p1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25275" y="3077582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7" name="Google Shape;4197;p1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07757" y="32468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" name="Google Shape;4198;p1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2877675" y="2276206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" name="Google Shape;4199;p1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6982" y="22990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0" name="Google Shape;4200;p1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800002">
            <a:off x="3277175" y="2679957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1" name="Google Shape;4201;p1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74819" y="2903148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202" name="Google Shape;4202;p133"/>
          <p:cNvSpPr txBox="1"/>
          <p:nvPr/>
        </p:nvSpPr>
        <p:spPr>
          <a:xfrm>
            <a:off x="2745525" y="4019700"/>
            <a:ext cx="11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Neutrophils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203" name="Google Shape;4203;p133"/>
          <p:cNvSpPr/>
          <p:nvPr/>
        </p:nvSpPr>
        <p:spPr>
          <a:xfrm>
            <a:off x="6658525" y="1922975"/>
            <a:ext cx="629000" cy="512200"/>
          </a:xfrm>
          <a:custGeom>
            <a:avLst/>
            <a:gdLst/>
            <a:ahLst/>
            <a:cxnLst/>
            <a:rect l="l" t="t" r="r" b="b"/>
            <a:pathLst>
              <a:path w="25160" h="20488" extrusionOk="0">
                <a:moveTo>
                  <a:pt x="0" y="20488"/>
                </a:moveTo>
                <a:cubicBezTo>
                  <a:pt x="1438" y="18092"/>
                  <a:pt x="4433" y="9525"/>
                  <a:pt x="8626" y="6110"/>
                </a:cubicBezTo>
                <a:cubicBezTo>
                  <a:pt x="12819" y="2695"/>
                  <a:pt x="22404" y="1018"/>
                  <a:pt x="2516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" name="Google Shape;4204;p13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38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Immunol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2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205" name="Google Shape;4205;p133"/>
          <p:cNvSpPr txBox="1">
            <a:spLocks noGrp="1"/>
          </p:cNvSpPr>
          <p:nvPr>
            <p:ph type="body" idx="1"/>
          </p:nvPr>
        </p:nvSpPr>
        <p:spPr>
          <a:xfrm>
            <a:off x="729450" y="2019850"/>
            <a:ext cx="22974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Cytotoxic T lymphocytes</a:t>
            </a:r>
            <a:r>
              <a:rPr lang="en"/>
              <a:t> don’t work when exposed to anaplasmosis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Don’t degranulate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Also don’t secrete IFN-γ</a:t>
            </a:r>
            <a:endParaRPr/>
          </a:p>
        </p:txBody>
      </p:sp>
      <p:sp>
        <p:nvSpPr>
          <p:cNvPr id="4206" name="Google Shape;4206;p133"/>
          <p:cNvSpPr txBox="1"/>
          <p:nvPr/>
        </p:nvSpPr>
        <p:spPr>
          <a:xfrm>
            <a:off x="729450" y="1393600"/>
            <a:ext cx="353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model (of human cells)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Looking at cellular functionality</a:t>
            </a:r>
            <a:endParaRPr/>
          </a:p>
        </p:txBody>
      </p:sp>
      <p:sp>
        <p:nvSpPr>
          <p:cNvPr id="4207" name="Google Shape;4207;p133"/>
          <p:cNvSpPr/>
          <p:nvPr/>
        </p:nvSpPr>
        <p:spPr>
          <a:xfrm>
            <a:off x="4572000" y="581150"/>
            <a:ext cx="1648800" cy="168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8" name="Google Shape;4208;p133"/>
          <p:cNvSpPr/>
          <p:nvPr/>
        </p:nvSpPr>
        <p:spPr>
          <a:xfrm>
            <a:off x="729450" y="1384975"/>
            <a:ext cx="3180600" cy="63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9" name="Google Shape;4209;p133"/>
          <p:cNvSpPr/>
          <p:nvPr/>
        </p:nvSpPr>
        <p:spPr>
          <a:xfrm>
            <a:off x="4310000" y="470900"/>
            <a:ext cx="4667100" cy="4672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0" name="Google Shape;4210;p133"/>
          <p:cNvSpPr txBox="1"/>
          <p:nvPr/>
        </p:nvSpPr>
        <p:spPr>
          <a:xfrm>
            <a:off x="4616275" y="360177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1" name="Google Shape;4211;p133"/>
          <p:cNvSpPr txBox="1"/>
          <p:nvPr/>
        </p:nvSpPr>
        <p:spPr>
          <a:xfrm>
            <a:off x="6220775" y="4715800"/>
            <a:ext cx="189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lymphs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212" name="Google Shape;4212;p1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3" name="Google Shape;4213;p133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4214" name="Google Shape;4214;p13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5" name="Google Shape;4215;p133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16" name="Google Shape;4216;p133"/>
          <p:cNvGrpSpPr/>
          <p:nvPr/>
        </p:nvGrpSpPr>
        <p:grpSpPr>
          <a:xfrm>
            <a:off x="5197429" y="4162101"/>
            <a:ext cx="1021785" cy="981395"/>
            <a:chOff x="787325" y="3471650"/>
            <a:chExt cx="1386975" cy="1332150"/>
          </a:xfrm>
        </p:grpSpPr>
        <p:pic>
          <p:nvPicPr>
            <p:cNvPr id="4217" name="Google Shape;4217;p133"/>
            <p:cNvPicPr preferRelativeResize="0"/>
            <p:nvPr/>
          </p:nvPicPr>
          <p:blipFill rotWithShape="1">
            <a:blip r:embed="rId14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8" name="Google Shape;4218;p133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19" name="Google Shape;4219;p133"/>
          <p:cNvGrpSpPr/>
          <p:nvPr/>
        </p:nvGrpSpPr>
        <p:grpSpPr>
          <a:xfrm rot="-4500040">
            <a:off x="4666631" y="2580982"/>
            <a:ext cx="974371" cy="1948142"/>
            <a:chOff x="5841974" y="2585046"/>
            <a:chExt cx="974400" cy="1948200"/>
          </a:xfrm>
        </p:grpSpPr>
        <p:cxnSp>
          <p:nvCxnSpPr>
            <p:cNvPr id="4220" name="Google Shape;4220;p133"/>
            <p:cNvCxnSpPr/>
            <p:nvPr/>
          </p:nvCxnSpPr>
          <p:spPr>
            <a:xfrm rot="-6300262">
              <a:off x="5388243" y="3306958"/>
              <a:ext cx="1881860" cy="504375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221" name="Google Shape;4221;p133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22" name="Google Shape;4222;p133"/>
          <p:cNvGrpSpPr/>
          <p:nvPr/>
        </p:nvGrpSpPr>
        <p:grpSpPr>
          <a:xfrm rot="-3928042">
            <a:off x="3929056" y="3257507"/>
            <a:ext cx="1156168" cy="1529658"/>
            <a:chOff x="5750792" y="2584819"/>
            <a:chExt cx="1156200" cy="1529700"/>
          </a:xfrm>
        </p:grpSpPr>
        <p:cxnSp>
          <p:nvCxnSpPr>
            <p:cNvPr id="4223" name="Google Shape;4223;p133"/>
            <p:cNvCxnSpPr/>
            <p:nvPr/>
          </p:nvCxnSpPr>
          <p:spPr>
            <a:xfrm rot="-6872220">
              <a:off x="5633218" y="3031768"/>
              <a:ext cx="1391348" cy="635801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224" name="Google Shape;4224;p133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25" name="Google Shape;4225;p133"/>
          <p:cNvGrpSpPr/>
          <p:nvPr/>
        </p:nvGrpSpPr>
        <p:grpSpPr>
          <a:xfrm>
            <a:off x="4390896" y="3333814"/>
            <a:ext cx="920716" cy="920810"/>
            <a:chOff x="4748525" y="1355450"/>
            <a:chExt cx="933600" cy="933600"/>
          </a:xfrm>
        </p:grpSpPr>
        <p:cxnSp>
          <p:nvCxnSpPr>
            <p:cNvPr id="4226" name="Google Shape;4226;p133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7" name="Google Shape;4227;p133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28" name="Google Shape;4228;p133"/>
          <p:cNvSpPr/>
          <p:nvPr/>
        </p:nvSpPr>
        <p:spPr>
          <a:xfrm>
            <a:off x="6305275" y="252500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229" name="Google Shape;4229;p133"/>
          <p:cNvSpPr/>
          <p:nvPr/>
        </p:nvSpPr>
        <p:spPr>
          <a:xfrm>
            <a:off x="6540950" y="2866475"/>
            <a:ext cx="54675" cy="718875"/>
          </a:xfrm>
          <a:custGeom>
            <a:avLst/>
            <a:gdLst/>
            <a:ahLst/>
            <a:cxnLst/>
            <a:rect l="l" t="t" r="r" b="b"/>
            <a:pathLst>
              <a:path w="2187" h="28755" extrusionOk="0">
                <a:moveTo>
                  <a:pt x="1827" y="28755"/>
                </a:moveTo>
                <a:cubicBezTo>
                  <a:pt x="1528" y="26599"/>
                  <a:pt x="-30" y="20609"/>
                  <a:pt x="30" y="15816"/>
                </a:cubicBezTo>
                <a:cubicBezTo>
                  <a:pt x="90" y="11024"/>
                  <a:pt x="1828" y="2636"/>
                  <a:pt x="2187" y="0"/>
                </a:cubicBezTo>
              </a:path>
            </a:pathLst>
          </a:custGeom>
          <a:noFill/>
          <a:ln w="19050" cap="flat" cmpd="sng">
            <a:solidFill>
              <a:srgbClr val="9E9E9E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230" name="Google Shape;4230;p133"/>
          <p:cNvGrpSpPr/>
          <p:nvPr/>
        </p:nvGrpSpPr>
        <p:grpSpPr>
          <a:xfrm>
            <a:off x="6253806" y="3037210"/>
            <a:ext cx="628966" cy="512173"/>
            <a:chOff x="4748525" y="1355450"/>
            <a:chExt cx="933600" cy="933600"/>
          </a:xfrm>
        </p:grpSpPr>
        <p:cxnSp>
          <p:nvCxnSpPr>
            <p:cNvPr id="4231" name="Google Shape;4231;p133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2" name="Google Shape;4232;p133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134"/>
          <p:cNvSpPr txBox="1"/>
          <p:nvPr/>
        </p:nvSpPr>
        <p:spPr>
          <a:xfrm>
            <a:off x="4616275" y="360177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8" name="Google Shape;4238;p134"/>
          <p:cNvSpPr txBox="1"/>
          <p:nvPr/>
        </p:nvSpPr>
        <p:spPr>
          <a:xfrm>
            <a:off x="6220775" y="4715800"/>
            <a:ext cx="189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lymphs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239" name="Google Shape;4239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0" name="Google Shape;4240;p134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4241" name="Google Shape;4241;p1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2" name="Google Shape;4242;p134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43" name="Google Shape;4243;p134"/>
          <p:cNvGrpSpPr/>
          <p:nvPr/>
        </p:nvGrpSpPr>
        <p:grpSpPr>
          <a:xfrm>
            <a:off x="5197429" y="4162101"/>
            <a:ext cx="1021785" cy="981395"/>
            <a:chOff x="787325" y="3471650"/>
            <a:chExt cx="1386975" cy="1332150"/>
          </a:xfrm>
        </p:grpSpPr>
        <p:pic>
          <p:nvPicPr>
            <p:cNvPr id="4244" name="Google Shape;4244;p134"/>
            <p:cNvPicPr preferRelativeResize="0"/>
            <p:nvPr/>
          </p:nvPicPr>
          <p:blipFill rotWithShape="1">
            <a:blip r:embed="rId4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5" name="Google Shape;4245;p134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246" name="Google Shape;4246;p134"/>
          <p:cNvGrpSpPr/>
          <p:nvPr/>
        </p:nvGrpSpPr>
        <p:grpSpPr>
          <a:xfrm rot="-4500040">
            <a:off x="4666631" y="2580982"/>
            <a:ext cx="974371" cy="1948142"/>
            <a:chOff x="5841974" y="2585046"/>
            <a:chExt cx="974400" cy="1948200"/>
          </a:xfrm>
        </p:grpSpPr>
        <p:cxnSp>
          <p:nvCxnSpPr>
            <p:cNvPr id="4247" name="Google Shape;4247;p134"/>
            <p:cNvCxnSpPr/>
            <p:nvPr/>
          </p:nvCxnSpPr>
          <p:spPr>
            <a:xfrm rot="-6300262">
              <a:off x="5388243" y="3306958"/>
              <a:ext cx="1881860" cy="504375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248" name="Google Shape;4248;p13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49" name="Google Shape;4249;p134"/>
          <p:cNvGrpSpPr/>
          <p:nvPr/>
        </p:nvGrpSpPr>
        <p:grpSpPr>
          <a:xfrm rot="-3928042">
            <a:off x="3929056" y="3257507"/>
            <a:ext cx="1156168" cy="1529658"/>
            <a:chOff x="5750792" y="2584819"/>
            <a:chExt cx="1156200" cy="1529700"/>
          </a:xfrm>
        </p:grpSpPr>
        <p:cxnSp>
          <p:nvCxnSpPr>
            <p:cNvPr id="4250" name="Google Shape;4250;p134"/>
            <p:cNvCxnSpPr/>
            <p:nvPr/>
          </p:nvCxnSpPr>
          <p:spPr>
            <a:xfrm rot="-6872220">
              <a:off x="5633218" y="3031768"/>
              <a:ext cx="1391348" cy="635801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251" name="Google Shape;4251;p13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52" name="Google Shape;4252;p134"/>
          <p:cNvSpPr/>
          <p:nvPr/>
        </p:nvSpPr>
        <p:spPr>
          <a:xfrm>
            <a:off x="6305275" y="252500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253" name="Google Shape;4253;p134"/>
          <p:cNvSpPr/>
          <p:nvPr/>
        </p:nvSpPr>
        <p:spPr>
          <a:xfrm>
            <a:off x="6540950" y="2866475"/>
            <a:ext cx="54675" cy="718875"/>
          </a:xfrm>
          <a:custGeom>
            <a:avLst/>
            <a:gdLst/>
            <a:ahLst/>
            <a:cxnLst/>
            <a:rect l="l" t="t" r="r" b="b"/>
            <a:pathLst>
              <a:path w="2187" h="28755" extrusionOk="0">
                <a:moveTo>
                  <a:pt x="1827" y="28755"/>
                </a:moveTo>
                <a:cubicBezTo>
                  <a:pt x="1528" y="26599"/>
                  <a:pt x="-30" y="20609"/>
                  <a:pt x="30" y="15816"/>
                </a:cubicBezTo>
                <a:cubicBezTo>
                  <a:pt x="90" y="11024"/>
                  <a:pt x="1828" y="2636"/>
                  <a:pt x="2187" y="0"/>
                </a:cubicBezTo>
              </a:path>
            </a:pathLst>
          </a:custGeom>
          <a:noFill/>
          <a:ln w="19050" cap="flat" cmpd="sng">
            <a:solidFill>
              <a:srgbClr val="9E9E9E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254" name="Google Shape;4254;p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1763" y="905700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5" name="Google Shape;4255;p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1253" y="1046838"/>
            <a:ext cx="95138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6" name="Google Shape;4256;p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930" y="1254164"/>
            <a:ext cx="951384" cy="97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257" name="Google Shape;4257;p134"/>
          <p:cNvSpPr txBox="1"/>
          <p:nvPr/>
        </p:nvSpPr>
        <p:spPr>
          <a:xfrm>
            <a:off x="4754450" y="5545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Normal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258" name="Google Shape;4258;p134"/>
          <p:cNvPicPr preferRelativeResize="0"/>
          <p:nvPr/>
        </p:nvPicPr>
        <p:blipFill rotWithShape="1">
          <a:blip r:embed="rId6">
            <a:alphaModFix/>
          </a:blip>
          <a:srcRect l="16933" t="18836" r="53691" b="43341"/>
          <a:stretch/>
        </p:blipFill>
        <p:spPr>
          <a:xfrm>
            <a:off x="6872950" y="2181450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9" name="Google Shape;4259;p134"/>
          <p:cNvPicPr preferRelativeResize="0"/>
          <p:nvPr/>
        </p:nvPicPr>
        <p:blipFill rotWithShape="1">
          <a:blip r:embed="rId7">
            <a:alphaModFix/>
          </a:blip>
          <a:srcRect l="9393" t="9759" r="26754" b="27963"/>
          <a:stretch/>
        </p:blipFill>
        <p:spPr>
          <a:xfrm>
            <a:off x="6348054" y="2111000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0" name="Google Shape;4260;p1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1" name="Google Shape;4261;p134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4262" name="Google Shape;4262;p13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3" name="Google Shape;4263;p134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264" name="Google Shape;4264;p1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14502" y="9946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5" name="Google Shape;4265;p1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63126" y="8698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6" name="Google Shape;4266;p1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64305" y="8365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267" name="Google Shape;4267;p134"/>
          <p:cNvSpPr txBox="1"/>
          <p:nvPr/>
        </p:nvSpPr>
        <p:spPr>
          <a:xfrm>
            <a:off x="6571313" y="54960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268" name="Google Shape;4268;p134"/>
          <p:cNvCxnSpPr/>
          <p:nvPr/>
        </p:nvCxnSpPr>
        <p:spPr>
          <a:xfrm rot="10800000">
            <a:off x="7449275" y="981890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269" name="Google Shape;4269;p1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25275" y="3077582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0" name="Google Shape;4270;p1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07757" y="3246898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271" name="Google Shape;4271;p134"/>
          <p:cNvSpPr/>
          <p:nvPr/>
        </p:nvSpPr>
        <p:spPr>
          <a:xfrm>
            <a:off x="6658525" y="1922975"/>
            <a:ext cx="629000" cy="512200"/>
          </a:xfrm>
          <a:custGeom>
            <a:avLst/>
            <a:gdLst/>
            <a:ahLst/>
            <a:cxnLst/>
            <a:rect l="l" t="t" r="r" b="b"/>
            <a:pathLst>
              <a:path w="25160" h="20488" extrusionOk="0">
                <a:moveTo>
                  <a:pt x="0" y="20488"/>
                </a:moveTo>
                <a:cubicBezTo>
                  <a:pt x="1438" y="18092"/>
                  <a:pt x="4433" y="9525"/>
                  <a:pt x="8626" y="6110"/>
                </a:cubicBezTo>
                <a:cubicBezTo>
                  <a:pt x="12819" y="2695"/>
                  <a:pt x="22404" y="1018"/>
                  <a:pt x="2516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72" name="Google Shape;4272;p13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38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Immunol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4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273" name="Google Shape;4273;p134"/>
          <p:cNvSpPr txBox="1">
            <a:spLocks noGrp="1"/>
          </p:cNvSpPr>
          <p:nvPr>
            <p:ph type="body" idx="1"/>
          </p:nvPr>
        </p:nvSpPr>
        <p:spPr>
          <a:xfrm>
            <a:off x="729450" y="2019850"/>
            <a:ext cx="2297400" cy="24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Cytotoxic T lymphocytes</a:t>
            </a:r>
            <a:r>
              <a:rPr lang="en"/>
              <a:t> don’t work when exposed to anaplasmosis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Don’t degranulate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/>
              <a:t>Also don’t secrete IFN-γ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Possibly due </a:t>
            </a:r>
            <a:r>
              <a:rPr lang="en" b="1"/>
              <a:t>to poor presentation </a:t>
            </a:r>
            <a:r>
              <a:rPr lang="en"/>
              <a:t>by </a:t>
            </a:r>
            <a:r>
              <a:rPr lang="en" b="1"/>
              <a:t>MHC I </a:t>
            </a:r>
            <a:r>
              <a:rPr lang="en"/>
              <a:t> infected cells</a:t>
            </a:r>
            <a:endParaRPr/>
          </a:p>
        </p:txBody>
      </p:sp>
      <p:sp>
        <p:nvSpPr>
          <p:cNvPr id="4274" name="Google Shape;4274;p134"/>
          <p:cNvSpPr txBox="1"/>
          <p:nvPr/>
        </p:nvSpPr>
        <p:spPr>
          <a:xfrm>
            <a:off x="729450" y="1393600"/>
            <a:ext cx="353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model (of human cells)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Looking at cellular functionality</a:t>
            </a:r>
            <a:endParaRPr/>
          </a:p>
        </p:txBody>
      </p:sp>
      <p:sp>
        <p:nvSpPr>
          <p:cNvPr id="4275" name="Google Shape;4275;p134"/>
          <p:cNvSpPr/>
          <p:nvPr/>
        </p:nvSpPr>
        <p:spPr>
          <a:xfrm>
            <a:off x="4572000" y="581150"/>
            <a:ext cx="1648800" cy="1686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6" name="Google Shape;4276;p134"/>
          <p:cNvSpPr/>
          <p:nvPr/>
        </p:nvSpPr>
        <p:spPr>
          <a:xfrm>
            <a:off x="729450" y="1384975"/>
            <a:ext cx="3180600" cy="63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7" name="Google Shape;4277;p134"/>
          <p:cNvSpPr/>
          <p:nvPr/>
        </p:nvSpPr>
        <p:spPr>
          <a:xfrm>
            <a:off x="3674825" y="470900"/>
            <a:ext cx="5302200" cy="4672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8" name="Google Shape;4278;p134"/>
          <p:cNvSpPr/>
          <p:nvPr/>
        </p:nvSpPr>
        <p:spPr>
          <a:xfrm>
            <a:off x="831900" y="2761750"/>
            <a:ext cx="1891200" cy="787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79" name="Google Shape;4279;p1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4041059">
            <a:off x="3687420" y="2613636"/>
            <a:ext cx="529786" cy="2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4280" name="Google Shape;4280;p134"/>
          <p:cNvSpPr txBox="1"/>
          <p:nvPr/>
        </p:nvSpPr>
        <p:spPr>
          <a:xfrm>
            <a:off x="3850979" y="2287926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MHC I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281" name="Google Shape;4281;p134"/>
          <p:cNvSpPr txBox="1"/>
          <p:nvPr/>
        </p:nvSpPr>
        <p:spPr>
          <a:xfrm>
            <a:off x="2745525" y="4019700"/>
            <a:ext cx="11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Neutrophils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282" name="Google Shape;4282;p1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2877675" y="2276206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3" name="Google Shape;4283;p1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26982" y="22990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4" name="Google Shape;4284;p1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800002">
            <a:off x="3277175" y="2679957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5" name="Google Shape;4285;p1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74819" y="2903148"/>
            <a:ext cx="440131" cy="46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" name="Google Shape;4290;p135"/>
          <p:cNvPicPr preferRelativeResize="0"/>
          <p:nvPr/>
        </p:nvPicPr>
        <p:blipFill rotWithShape="1">
          <a:blip r:embed="rId3">
            <a:alphaModFix/>
          </a:blip>
          <a:srcRect l="16933" t="18836" r="53691" b="43341"/>
          <a:stretch/>
        </p:blipFill>
        <p:spPr>
          <a:xfrm>
            <a:off x="6872950" y="2181450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1" name="Google Shape;4291;p135"/>
          <p:cNvPicPr preferRelativeResize="0"/>
          <p:nvPr/>
        </p:nvPicPr>
        <p:blipFill rotWithShape="1">
          <a:blip r:embed="rId4">
            <a:alphaModFix/>
          </a:blip>
          <a:srcRect l="9393" t="9759" r="26754" b="27963"/>
          <a:stretch/>
        </p:blipFill>
        <p:spPr>
          <a:xfrm>
            <a:off x="6348054" y="2111000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2" name="Google Shape;4292;p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3" name="Google Shape;4293;p135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4294" name="Google Shape;4294;p1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5" name="Google Shape;4295;p135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296" name="Google Shape;4296;p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4502" y="9946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7" name="Google Shape;4297;p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3126" y="8698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8" name="Google Shape;4298;p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64305" y="8365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4299" name="Google Shape;4299;p135"/>
          <p:cNvSpPr txBox="1"/>
          <p:nvPr/>
        </p:nvSpPr>
        <p:spPr>
          <a:xfrm>
            <a:off x="6571313" y="54960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00" name="Google Shape;4300;p135"/>
          <p:cNvCxnSpPr/>
          <p:nvPr/>
        </p:nvCxnSpPr>
        <p:spPr>
          <a:xfrm rot="10800000">
            <a:off x="7449275" y="981890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01" name="Google Shape;4301;p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5275" y="3077582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2" name="Google Shape;4302;p1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07757" y="32468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3" name="Google Shape;4303;p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2877675" y="2276206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4" name="Google Shape;4304;p1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26982" y="229904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5" name="Google Shape;4305;p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800002">
            <a:off x="3277175" y="2679957"/>
            <a:ext cx="863400" cy="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6" name="Google Shape;4306;p1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74819" y="2903148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307" name="Google Shape;4307;p135"/>
          <p:cNvSpPr txBox="1"/>
          <p:nvPr/>
        </p:nvSpPr>
        <p:spPr>
          <a:xfrm>
            <a:off x="2745525" y="4019700"/>
            <a:ext cx="11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Neutrophils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308" name="Google Shape;4308;p135"/>
          <p:cNvSpPr/>
          <p:nvPr/>
        </p:nvSpPr>
        <p:spPr>
          <a:xfrm>
            <a:off x="6658525" y="1922975"/>
            <a:ext cx="629000" cy="512200"/>
          </a:xfrm>
          <a:custGeom>
            <a:avLst/>
            <a:gdLst/>
            <a:ahLst/>
            <a:cxnLst/>
            <a:rect l="l" t="t" r="r" b="b"/>
            <a:pathLst>
              <a:path w="25160" h="20488" extrusionOk="0">
                <a:moveTo>
                  <a:pt x="0" y="20488"/>
                </a:moveTo>
                <a:cubicBezTo>
                  <a:pt x="1438" y="18092"/>
                  <a:pt x="4433" y="9525"/>
                  <a:pt x="8626" y="6110"/>
                </a:cubicBezTo>
                <a:cubicBezTo>
                  <a:pt x="12819" y="2695"/>
                  <a:pt x="22404" y="1018"/>
                  <a:pt x="2516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9" name="Google Shape;4309;p13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38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Immunol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1"/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4310" name="Google Shape;4310;p135"/>
          <p:cNvSpPr txBox="1"/>
          <p:nvPr/>
        </p:nvSpPr>
        <p:spPr>
          <a:xfrm>
            <a:off x="729450" y="1393600"/>
            <a:ext cx="353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model (of human cells)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Looking at cellular functionality</a:t>
            </a:r>
            <a:endParaRPr/>
          </a:p>
        </p:txBody>
      </p:sp>
      <p:sp>
        <p:nvSpPr>
          <p:cNvPr id="4311" name="Google Shape;4311;p135"/>
          <p:cNvSpPr/>
          <p:nvPr/>
        </p:nvSpPr>
        <p:spPr>
          <a:xfrm>
            <a:off x="729450" y="1384975"/>
            <a:ext cx="3180600" cy="63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2" name="Google Shape;4312;p135"/>
          <p:cNvSpPr txBox="1"/>
          <p:nvPr/>
        </p:nvSpPr>
        <p:spPr>
          <a:xfrm>
            <a:off x="4616275" y="360177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3" name="Google Shape;4313;p135"/>
          <p:cNvSpPr txBox="1"/>
          <p:nvPr/>
        </p:nvSpPr>
        <p:spPr>
          <a:xfrm>
            <a:off x="6220775" y="4715800"/>
            <a:ext cx="189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lymphs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314" name="Google Shape;4314;p1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5" name="Google Shape;4315;p135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4316" name="Google Shape;4316;p13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7" name="Google Shape;4317;p135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318" name="Google Shape;4318;p135"/>
          <p:cNvGrpSpPr/>
          <p:nvPr/>
        </p:nvGrpSpPr>
        <p:grpSpPr>
          <a:xfrm>
            <a:off x="5197429" y="4162101"/>
            <a:ext cx="1021785" cy="981395"/>
            <a:chOff x="787325" y="3471650"/>
            <a:chExt cx="1386975" cy="1332150"/>
          </a:xfrm>
        </p:grpSpPr>
        <p:pic>
          <p:nvPicPr>
            <p:cNvPr id="4319" name="Google Shape;4319;p135"/>
            <p:cNvPicPr preferRelativeResize="0"/>
            <p:nvPr/>
          </p:nvPicPr>
          <p:blipFill rotWithShape="1">
            <a:blip r:embed="rId13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0" name="Google Shape;4320;p135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321" name="Google Shape;4321;p135"/>
          <p:cNvGrpSpPr/>
          <p:nvPr/>
        </p:nvGrpSpPr>
        <p:grpSpPr>
          <a:xfrm rot="-4500040">
            <a:off x="4666631" y="2580982"/>
            <a:ext cx="974371" cy="1948142"/>
            <a:chOff x="5841974" y="2585046"/>
            <a:chExt cx="974400" cy="1948200"/>
          </a:xfrm>
        </p:grpSpPr>
        <p:cxnSp>
          <p:nvCxnSpPr>
            <p:cNvPr id="4322" name="Google Shape;4322;p135"/>
            <p:cNvCxnSpPr/>
            <p:nvPr/>
          </p:nvCxnSpPr>
          <p:spPr>
            <a:xfrm rot="-6300262">
              <a:off x="5388243" y="3306958"/>
              <a:ext cx="1881860" cy="504375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323" name="Google Shape;4323;p135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24" name="Google Shape;4324;p135"/>
          <p:cNvGrpSpPr/>
          <p:nvPr/>
        </p:nvGrpSpPr>
        <p:grpSpPr>
          <a:xfrm rot="-3928042">
            <a:off x="3929056" y="3257507"/>
            <a:ext cx="1156168" cy="1529658"/>
            <a:chOff x="5750792" y="2584819"/>
            <a:chExt cx="1156200" cy="1529700"/>
          </a:xfrm>
        </p:grpSpPr>
        <p:cxnSp>
          <p:nvCxnSpPr>
            <p:cNvPr id="4325" name="Google Shape;4325;p135"/>
            <p:cNvCxnSpPr/>
            <p:nvPr/>
          </p:nvCxnSpPr>
          <p:spPr>
            <a:xfrm rot="-6872220">
              <a:off x="5633218" y="3031768"/>
              <a:ext cx="1391348" cy="635801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326" name="Google Shape;4326;p135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27" name="Google Shape;4327;p135"/>
          <p:cNvSpPr/>
          <p:nvPr/>
        </p:nvSpPr>
        <p:spPr>
          <a:xfrm>
            <a:off x="6305275" y="252500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328" name="Google Shape;4328;p135"/>
          <p:cNvSpPr/>
          <p:nvPr/>
        </p:nvSpPr>
        <p:spPr>
          <a:xfrm>
            <a:off x="6540950" y="2866475"/>
            <a:ext cx="54675" cy="718875"/>
          </a:xfrm>
          <a:custGeom>
            <a:avLst/>
            <a:gdLst/>
            <a:ahLst/>
            <a:cxnLst/>
            <a:rect l="l" t="t" r="r" b="b"/>
            <a:pathLst>
              <a:path w="2187" h="28755" extrusionOk="0">
                <a:moveTo>
                  <a:pt x="1827" y="28755"/>
                </a:moveTo>
                <a:cubicBezTo>
                  <a:pt x="1528" y="26599"/>
                  <a:pt x="-30" y="20609"/>
                  <a:pt x="30" y="15816"/>
                </a:cubicBezTo>
                <a:cubicBezTo>
                  <a:pt x="90" y="11024"/>
                  <a:pt x="1828" y="2636"/>
                  <a:pt x="2187" y="0"/>
                </a:cubicBezTo>
              </a:path>
            </a:pathLst>
          </a:custGeom>
          <a:noFill/>
          <a:ln w="19050" cap="flat" cmpd="sng">
            <a:solidFill>
              <a:srgbClr val="9E9E9E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29" name="Google Shape;4329;p135"/>
          <p:cNvSpPr/>
          <p:nvPr/>
        </p:nvSpPr>
        <p:spPr>
          <a:xfrm>
            <a:off x="831900" y="2761750"/>
            <a:ext cx="1891200" cy="787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0" name="Google Shape;4330;p135"/>
          <p:cNvSpPr/>
          <p:nvPr/>
        </p:nvSpPr>
        <p:spPr>
          <a:xfrm>
            <a:off x="569425" y="2484088"/>
            <a:ext cx="2411400" cy="10713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Implication</a:t>
            </a:r>
            <a:endParaRPr sz="17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Something else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in the immune system may be </a:t>
            </a: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driving the IFN-γ release</a:t>
            </a:r>
            <a:endParaRPr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1" name="Google Shape;4331;p135"/>
          <p:cNvSpPr/>
          <p:nvPr/>
        </p:nvSpPr>
        <p:spPr>
          <a:xfrm>
            <a:off x="4779528" y="2400500"/>
            <a:ext cx="863400" cy="259800"/>
          </a:xfrm>
          <a:prstGeom prst="roundRect">
            <a:avLst>
              <a:gd name="adj" fmla="val 50000"/>
            </a:avLst>
          </a:prstGeom>
          <a:solidFill>
            <a:srgbClr val="E2EAF7"/>
          </a:solidFill>
          <a:ln w="952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NLRC5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4332" name="Google Shape;4332;p135"/>
          <p:cNvCxnSpPr>
            <a:stCxn id="4331" idx="3"/>
            <a:endCxn id="4327" idx="1"/>
          </p:cNvCxnSpPr>
          <p:nvPr/>
        </p:nvCxnSpPr>
        <p:spPr>
          <a:xfrm>
            <a:off x="5642928" y="2530400"/>
            <a:ext cx="662400" cy="124500"/>
          </a:xfrm>
          <a:prstGeom prst="curvedConnector3">
            <a:avLst>
              <a:gd name="adj1" fmla="val 8006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33" name="Google Shape;4333;p135"/>
          <p:cNvCxnSpPr>
            <a:stCxn id="4305" idx="0"/>
            <a:endCxn id="4331" idx="1"/>
          </p:cNvCxnSpPr>
          <p:nvPr/>
        </p:nvCxnSpPr>
        <p:spPr>
          <a:xfrm rot="-5400000">
            <a:off x="4252498" y="2213904"/>
            <a:ext cx="210600" cy="8433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34" name="Google Shape;4334;p135"/>
          <p:cNvSpPr txBox="1"/>
          <p:nvPr/>
        </p:nvSpPr>
        <p:spPr>
          <a:xfrm>
            <a:off x="4807425" y="1249025"/>
            <a:ext cx="90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???</a:t>
            </a:r>
            <a:endParaRPr sz="32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35" name="Google Shape;4335;p135"/>
          <p:cNvCxnSpPr>
            <a:stCxn id="4305" idx="0"/>
            <a:endCxn id="4334" idx="1"/>
          </p:cNvCxnSpPr>
          <p:nvPr/>
        </p:nvCxnSpPr>
        <p:spPr>
          <a:xfrm rot="-5400000">
            <a:off x="3795148" y="1728654"/>
            <a:ext cx="1153200" cy="871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36" name="Google Shape;4336;p135"/>
          <p:cNvCxnSpPr>
            <a:stCxn id="4334" idx="3"/>
            <a:endCxn id="4327" idx="1"/>
          </p:cNvCxnSpPr>
          <p:nvPr/>
        </p:nvCxnSpPr>
        <p:spPr>
          <a:xfrm>
            <a:off x="5716425" y="1587575"/>
            <a:ext cx="588900" cy="10674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37" name="Google Shape;4337;p135"/>
          <p:cNvSpPr txBox="1"/>
          <p:nvPr/>
        </p:nvSpPr>
        <p:spPr>
          <a:xfrm>
            <a:off x="4810225" y="2610557"/>
            <a:ext cx="84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(PAMP)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38" name="Google Shape;4338;p135"/>
          <p:cNvGrpSpPr/>
          <p:nvPr/>
        </p:nvGrpSpPr>
        <p:grpSpPr>
          <a:xfrm>
            <a:off x="4390896" y="3333814"/>
            <a:ext cx="920716" cy="920810"/>
            <a:chOff x="4748525" y="1355450"/>
            <a:chExt cx="933600" cy="933600"/>
          </a:xfrm>
        </p:grpSpPr>
        <p:cxnSp>
          <p:nvCxnSpPr>
            <p:cNvPr id="4339" name="Google Shape;4339;p135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0" name="Google Shape;4340;p135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41" name="Google Shape;4341;p135"/>
          <p:cNvGrpSpPr/>
          <p:nvPr/>
        </p:nvGrpSpPr>
        <p:grpSpPr>
          <a:xfrm>
            <a:off x="6253806" y="3037210"/>
            <a:ext cx="628966" cy="512173"/>
            <a:chOff x="4748525" y="1355450"/>
            <a:chExt cx="933600" cy="933600"/>
          </a:xfrm>
        </p:grpSpPr>
        <p:cxnSp>
          <p:nvCxnSpPr>
            <p:cNvPr id="4342" name="Google Shape;4342;p135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3" name="Google Shape;4343;p135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8" name="Google Shape;4348;p136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49" name="Google Shape;4349;p136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50" name="Google Shape;4350;p136"/>
          <p:cNvGraphicFramePr/>
          <p:nvPr/>
        </p:nvGraphicFramePr>
        <p:xfrm>
          <a:off x="3929413" y="1371738"/>
          <a:ext cx="257650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Copies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Anaplasmosis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351" name="Google Shape;4351;p136"/>
          <p:cNvGraphicFramePr/>
          <p:nvPr/>
        </p:nvGraphicFramePr>
        <p:xfrm>
          <a:off x="6875963" y="1371759"/>
          <a:ext cx="17617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52" name="Google Shape;4352;p13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7" name="Google Shape;4357;p137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58" name="Google Shape;4358;p137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59" name="Google Shape;4359;p137"/>
          <p:cNvGraphicFramePr/>
          <p:nvPr/>
        </p:nvGraphicFramePr>
        <p:xfrm>
          <a:off x="3929413" y="1371738"/>
          <a:ext cx="257650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Copies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Anaplasmosis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360" name="Google Shape;4360;p137"/>
          <p:cNvGraphicFramePr/>
          <p:nvPr/>
        </p:nvGraphicFramePr>
        <p:xfrm>
          <a:off x="6875963" y="1371759"/>
          <a:ext cx="17617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61" name="Google Shape;4361;p13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6" name="Google Shape;4366;p138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67" name="Google Shape;4367;p138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68" name="Google Shape;4368;p138"/>
          <p:cNvGraphicFramePr/>
          <p:nvPr/>
        </p:nvGraphicFramePr>
        <p:xfrm>
          <a:off x="3929413" y="1371738"/>
          <a:ext cx="257650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Copies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Anaplasmosis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369" name="Google Shape;4369;p138"/>
          <p:cNvGraphicFramePr/>
          <p:nvPr/>
        </p:nvGraphicFramePr>
        <p:xfrm>
          <a:off x="6875963" y="1371759"/>
          <a:ext cx="17617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70" name="Google Shape;4370;p13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4371" name="Google Shape;4371;p138"/>
          <p:cNvSpPr/>
          <p:nvPr/>
        </p:nvSpPr>
        <p:spPr>
          <a:xfrm>
            <a:off x="548875" y="1283650"/>
            <a:ext cx="8428200" cy="3859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372" name="Google Shape;4372;p138"/>
          <p:cNvGraphicFramePr/>
          <p:nvPr/>
        </p:nvGraphicFramePr>
        <p:xfrm>
          <a:off x="647788" y="1371750"/>
          <a:ext cx="2106750" cy="5619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373" name="Google Shape;4373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175" y="3595125"/>
            <a:ext cx="1225825" cy="12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138"/>
          <p:cNvSpPr/>
          <p:nvPr/>
        </p:nvSpPr>
        <p:spPr>
          <a:xfrm>
            <a:off x="4572000" y="3983775"/>
            <a:ext cx="1929900" cy="691500"/>
          </a:xfrm>
          <a:prstGeom prst="roundRect">
            <a:avLst>
              <a:gd name="adj" fmla="val 30671"/>
            </a:avLst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Well, then does Lyme cause HLH?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75" name="Google Shape;4375;p138"/>
          <p:cNvGrpSpPr/>
          <p:nvPr/>
        </p:nvGrpSpPr>
        <p:grpSpPr>
          <a:xfrm>
            <a:off x="8223" y="1283656"/>
            <a:ext cx="9145720" cy="932614"/>
            <a:chOff x="152400" y="152400"/>
            <a:chExt cx="8265450" cy="842850"/>
          </a:xfrm>
        </p:grpSpPr>
        <p:pic>
          <p:nvPicPr>
            <p:cNvPr id="4376" name="Google Shape;4376;p1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52400"/>
              <a:ext cx="8265450" cy="842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7" name="Google Shape;4377;p1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400" y="173775"/>
              <a:ext cx="190500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8" name="Google Shape;4378;p1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17645" y="191025"/>
              <a:ext cx="6400067" cy="7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79" name="Google Shape;4379;p138"/>
          <p:cNvSpPr/>
          <p:nvPr/>
        </p:nvSpPr>
        <p:spPr>
          <a:xfrm>
            <a:off x="0" y="2206893"/>
            <a:ext cx="9162000" cy="3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1150" tIns="101150" rIns="101150" bIns="101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9">
                <a:solidFill>
                  <a:srgbClr val="595959"/>
                </a:solidFill>
                <a:highlight>
                  <a:srgbClr val="FFFF00"/>
                </a:highlight>
              </a:rPr>
              <a:t>4 results</a:t>
            </a:r>
            <a:endParaRPr sz="1549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4380" name="Google Shape;4380;p138"/>
          <p:cNvSpPr/>
          <p:nvPr/>
        </p:nvSpPr>
        <p:spPr>
          <a:xfrm>
            <a:off x="2233650" y="1633950"/>
            <a:ext cx="467100" cy="227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1" name="Google Shape;4381;p138"/>
          <p:cNvSpPr/>
          <p:nvPr/>
        </p:nvSpPr>
        <p:spPr>
          <a:xfrm>
            <a:off x="4894600" y="1598625"/>
            <a:ext cx="414000" cy="227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2" name="Google Shape;4382;p138"/>
          <p:cNvSpPr/>
          <p:nvPr/>
        </p:nvSpPr>
        <p:spPr>
          <a:xfrm>
            <a:off x="4480600" y="1598622"/>
            <a:ext cx="414000" cy="227100"/>
          </a:xfrm>
          <a:prstGeom prst="rect">
            <a:avLst/>
          </a:prstGeom>
          <a:solidFill>
            <a:srgbClr val="3B71CA">
              <a:alpha val="3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7" name="Google Shape;4387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225" y="779680"/>
            <a:ext cx="26574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8" name="Google Shape;4388;p139"/>
          <p:cNvSpPr txBox="1">
            <a:spLocks noGrp="1"/>
          </p:cNvSpPr>
          <p:nvPr>
            <p:ph type="title"/>
          </p:nvPr>
        </p:nvSpPr>
        <p:spPr>
          <a:xfrm>
            <a:off x="729450" y="407130"/>
            <a:ext cx="7688400" cy="76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35">
                <a:solidFill>
                  <a:srgbClr val="172B4D"/>
                </a:solidFill>
                <a:latin typeface="Lato"/>
                <a:ea typeface="Lato"/>
                <a:cs typeface="Lato"/>
                <a:sym typeface="Lato"/>
              </a:rPr>
              <a:t>Hemophagocytic Lymphohistiocytosis (HLH) in Patients with Tick-Borne Illness: A Scoping Review of 98 Cases </a:t>
            </a:r>
            <a:r>
              <a:rPr lang="en" sz="1835">
                <a:solidFill>
                  <a:srgbClr val="172B4D"/>
                </a:solidFill>
              </a:rPr>
              <a:t>[</a:t>
            </a:r>
            <a:r>
              <a:rPr lang="en" sz="1835">
                <a:solidFill>
                  <a:schemeClr val="hlink"/>
                </a:solidFill>
                <a:uFill>
                  <a:noFill/>
                </a:uFill>
                <a:hlinkClick r:id="rId4"/>
              </a:rPr>
              <a:t>9</a:t>
            </a:r>
            <a:r>
              <a:rPr lang="en" sz="1835">
                <a:solidFill>
                  <a:srgbClr val="172B4D"/>
                </a:solidFill>
              </a:rPr>
              <a:t>]</a:t>
            </a:r>
            <a:endParaRPr sz="2240"/>
          </a:p>
        </p:txBody>
      </p:sp>
      <p:sp>
        <p:nvSpPr>
          <p:cNvPr id="4389" name="Google Shape;4389;p139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their 98 cases identified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96110"/>
                </a:solidFill>
              </a:rPr>
              <a:t>Ehrlichia</a:t>
            </a:r>
            <a:r>
              <a:rPr lang="en" b="1"/>
              <a:t> </a:t>
            </a:r>
            <a:r>
              <a:rPr lang="en"/>
              <a:t>spp (n=45)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Anaplasma </a:t>
            </a:r>
            <a:r>
              <a:rPr lang="en"/>
              <a:t>spp (n=12)</a:t>
            </a:r>
            <a:endParaRPr/>
          </a:p>
        </p:txBody>
      </p:sp>
      <p:sp>
        <p:nvSpPr>
          <p:cNvPr id="4390" name="Google Shape;4390;p139"/>
          <p:cNvSpPr/>
          <p:nvPr/>
        </p:nvSpPr>
        <p:spPr>
          <a:xfrm>
            <a:off x="7287719" y="172883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1" name="Google Shape;4391;p139"/>
          <p:cNvSpPr/>
          <p:nvPr/>
        </p:nvSpPr>
        <p:spPr>
          <a:xfrm>
            <a:off x="7587343" y="172883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2" name="Google Shape;4392;p139"/>
          <p:cNvSpPr/>
          <p:nvPr/>
        </p:nvSpPr>
        <p:spPr>
          <a:xfrm>
            <a:off x="7886967" y="172883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3" name="Google Shape;4393;p139"/>
          <p:cNvSpPr/>
          <p:nvPr/>
        </p:nvSpPr>
        <p:spPr>
          <a:xfrm>
            <a:off x="6089224" y="172883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4" name="Google Shape;4394;p139"/>
          <p:cNvSpPr/>
          <p:nvPr/>
        </p:nvSpPr>
        <p:spPr>
          <a:xfrm>
            <a:off x="6388848" y="172883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5" name="Google Shape;4395;p139"/>
          <p:cNvSpPr/>
          <p:nvPr/>
        </p:nvSpPr>
        <p:spPr>
          <a:xfrm>
            <a:off x="6688472" y="172883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6" name="Google Shape;4396;p139"/>
          <p:cNvSpPr/>
          <p:nvPr/>
        </p:nvSpPr>
        <p:spPr>
          <a:xfrm>
            <a:off x="6988096" y="172883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7" name="Google Shape;4397;p139"/>
          <p:cNvSpPr/>
          <p:nvPr/>
        </p:nvSpPr>
        <p:spPr>
          <a:xfrm>
            <a:off x="6089224" y="203907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8" name="Google Shape;4398;p139"/>
          <p:cNvSpPr/>
          <p:nvPr/>
        </p:nvSpPr>
        <p:spPr>
          <a:xfrm>
            <a:off x="6388848" y="203907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9" name="Google Shape;4399;p139"/>
          <p:cNvSpPr/>
          <p:nvPr/>
        </p:nvSpPr>
        <p:spPr>
          <a:xfrm>
            <a:off x="6688472" y="203907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0" name="Google Shape;4400;p139"/>
          <p:cNvSpPr/>
          <p:nvPr/>
        </p:nvSpPr>
        <p:spPr>
          <a:xfrm>
            <a:off x="6988096" y="203907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1" name="Google Shape;4401;p139"/>
          <p:cNvSpPr/>
          <p:nvPr/>
        </p:nvSpPr>
        <p:spPr>
          <a:xfrm>
            <a:off x="7287719" y="203907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2" name="Google Shape;4402;p139"/>
          <p:cNvSpPr/>
          <p:nvPr/>
        </p:nvSpPr>
        <p:spPr>
          <a:xfrm>
            <a:off x="7587343" y="203907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3" name="Google Shape;4403;p139"/>
          <p:cNvSpPr/>
          <p:nvPr/>
        </p:nvSpPr>
        <p:spPr>
          <a:xfrm>
            <a:off x="7886967" y="203907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4" name="Google Shape;4404;p139"/>
          <p:cNvSpPr/>
          <p:nvPr/>
        </p:nvSpPr>
        <p:spPr>
          <a:xfrm>
            <a:off x="7287719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5" name="Google Shape;4405;p139"/>
          <p:cNvSpPr/>
          <p:nvPr/>
        </p:nvSpPr>
        <p:spPr>
          <a:xfrm>
            <a:off x="7587343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6" name="Google Shape;4406;p139"/>
          <p:cNvSpPr/>
          <p:nvPr/>
        </p:nvSpPr>
        <p:spPr>
          <a:xfrm>
            <a:off x="7886967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7" name="Google Shape;4407;p139"/>
          <p:cNvSpPr/>
          <p:nvPr/>
        </p:nvSpPr>
        <p:spPr>
          <a:xfrm>
            <a:off x="6089224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8" name="Google Shape;4408;p139"/>
          <p:cNvSpPr/>
          <p:nvPr/>
        </p:nvSpPr>
        <p:spPr>
          <a:xfrm>
            <a:off x="6388848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9" name="Google Shape;4409;p139"/>
          <p:cNvSpPr/>
          <p:nvPr/>
        </p:nvSpPr>
        <p:spPr>
          <a:xfrm>
            <a:off x="6688472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0" name="Google Shape;4410;p139"/>
          <p:cNvSpPr/>
          <p:nvPr/>
        </p:nvSpPr>
        <p:spPr>
          <a:xfrm>
            <a:off x="6988096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1" name="Google Shape;4411;p139"/>
          <p:cNvSpPr/>
          <p:nvPr/>
        </p:nvSpPr>
        <p:spPr>
          <a:xfrm>
            <a:off x="6089224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2" name="Google Shape;4412;p139"/>
          <p:cNvSpPr/>
          <p:nvPr/>
        </p:nvSpPr>
        <p:spPr>
          <a:xfrm>
            <a:off x="6388848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3" name="Google Shape;4413;p139"/>
          <p:cNvSpPr/>
          <p:nvPr/>
        </p:nvSpPr>
        <p:spPr>
          <a:xfrm>
            <a:off x="6688472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4" name="Google Shape;4414;p139"/>
          <p:cNvSpPr/>
          <p:nvPr/>
        </p:nvSpPr>
        <p:spPr>
          <a:xfrm>
            <a:off x="6988096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5" name="Google Shape;4415;p139"/>
          <p:cNvSpPr/>
          <p:nvPr/>
        </p:nvSpPr>
        <p:spPr>
          <a:xfrm>
            <a:off x="7287719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6" name="Google Shape;4416;p139"/>
          <p:cNvSpPr/>
          <p:nvPr/>
        </p:nvSpPr>
        <p:spPr>
          <a:xfrm>
            <a:off x="7587343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7" name="Google Shape;4417;p139"/>
          <p:cNvSpPr/>
          <p:nvPr/>
        </p:nvSpPr>
        <p:spPr>
          <a:xfrm>
            <a:off x="7886967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8" name="Google Shape;4418;p139"/>
          <p:cNvSpPr/>
          <p:nvPr/>
        </p:nvSpPr>
        <p:spPr>
          <a:xfrm>
            <a:off x="7287719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9" name="Google Shape;4419;p139"/>
          <p:cNvSpPr/>
          <p:nvPr/>
        </p:nvSpPr>
        <p:spPr>
          <a:xfrm>
            <a:off x="7587343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0" name="Google Shape;4420;p139"/>
          <p:cNvSpPr/>
          <p:nvPr/>
        </p:nvSpPr>
        <p:spPr>
          <a:xfrm>
            <a:off x="7886967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1" name="Google Shape;4421;p139"/>
          <p:cNvSpPr/>
          <p:nvPr/>
        </p:nvSpPr>
        <p:spPr>
          <a:xfrm>
            <a:off x="6089224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2" name="Google Shape;4422;p139"/>
          <p:cNvSpPr/>
          <p:nvPr/>
        </p:nvSpPr>
        <p:spPr>
          <a:xfrm>
            <a:off x="6388848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3" name="Google Shape;4423;p139"/>
          <p:cNvSpPr/>
          <p:nvPr/>
        </p:nvSpPr>
        <p:spPr>
          <a:xfrm>
            <a:off x="6688472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4" name="Google Shape;4424;p139"/>
          <p:cNvSpPr/>
          <p:nvPr/>
        </p:nvSpPr>
        <p:spPr>
          <a:xfrm>
            <a:off x="6988096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5" name="Google Shape;4425;p139"/>
          <p:cNvSpPr/>
          <p:nvPr/>
        </p:nvSpPr>
        <p:spPr>
          <a:xfrm>
            <a:off x="6089224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6" name="Google Shape;4426;p139"/>
          <p:cNvSpPr/>
          <p:nvPr/>
        </p:nvSpPr>
        <p:spPr>
          <a:xfrm>
            <a:off x="6388848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7" name="Google Shape;4427;p139"/>
          <p:cNvSpPr/>
          <p:nvPr/>
        </p:nvSpPr>
        <p:spPr>
          <a:xfrm>
            <a:off x="6688472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8" name="Google Shape;4428;p139"/>
          <p:cNvSpPr/>
          <p:nvPr/>
        </p:nvSpPr>
        <p:spPr>
          <a:xfrm>
            <a:off x="6988096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9" name="Google Shape;4429;p139"/>
          <p:cNvSpPr/>
          <p:nvPr/>
        </p:nvSpPr>
        <p:spPr>
          <a:xfrm>
            <a:off x="7287719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0" name="Google Shape;4430;p139"/>
          <p:cNvSpPr/>
          <p:nvPr/>
        </p:nvSpPr>
        <p:spPr>
          <a:xfrm>
            <a:off x="7587343" y="328003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1" name="Google Shape;4431;p139"/>
          <p:cNvSpPr/>
          <p:nvPr/>
        </p:nvSpPr>
        <p:spPr>
          <a:xfrm>
            <a:off x="7886967" y="328003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2" name="Google Shape;4432;p139"/>
          <p:cNvSpPr/>
          <p:nvPr/>
        </p:nvSpPr>
        <p:spPr>
          <a:xfrm>
            <a:off x="7287719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3" name="Google Shape;4433;p139"/>
          <p:cNvSpPr/>
          <p:nvPr/>
        </p:nvSpPr>
        <p:spPr>
          <a:xfrm>
            <a:off x="7587343" y="359027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4" name="Google Shape;4434;p139"/>
          <p:cNvSpPr/>
          <p:nvPr/>
        </p:nvSpPr>
        <p:spPr>
          <a:xfrm>
            <a:off x="7886967" y="359027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5" name="Google Shape;4435;p139"/>
          <p:cNvSpPr/>
          <p:nvPr/>
        </p:nvSpPr>
        <p:spPr>
          <a:xfrm>
            <a:off x="6089224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6" name="Google Shape;4436;p139"/>
          <p:cNvSpPr/>
          <p:nvPr/>
        </p:nvSpPr>
        <p:spPr>
          <a:xfrm>
            <a:off x="6388848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7" name="Google Shape;4437;p139"/>
          <p:cNvSpPr/>
          <p:nvPr/>
        </p:nvSpPr>
        <p:spPr>
          <a:xfrm>
            <a:off x="6688472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8" name="Google Shape;4438;p139"/>
          <p:cNvSpPr/>
          <p:nvPr/>
        </p:nvSpPr>
        <p:spPr>
          <a:xfrm>
            <a:off x="6988096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9" name="Google Shape;4439;p139"/>
          <p:cNvSpPr/>
          <p:nvPr/>
        </p:nvSpPr>
        <p:spPr>
          <a:xfrm>
            <a:off x="5190352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0" name="Google Shape;4440;p139"/>
          <p:cNvSpPr/>
          <p:nvPr/>
        </p:nvSpPr>
        <p:spPr>
          <a:xfrm>
            <a:off x="5489976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1" name="Google Shape;4441;p139"/>
          <p:cNvSpPr/>
          <p:nvPr/>
        </p:nvSpPr>
        <p:spPr>
          <a:xfrm>
            <a:off x="5789600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2" name="Google Shape;4442;p139"/>
          <p:cNvSpPr/>
          <p:nvPr/>
        </p:nvSpPr>
        <p:spPr>
          <a:xfrm>
            <a:off x="3991856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3" name="Google Shape;4443;p139"/>
          <p:cNvSpPr/>
          <p:nvPr/>
        </p:nvSpPr>
        <p:spPr>
          <a:xfrm>
            <a:off x="4291480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4" name="Google Shape;4444;p139"/>
          <p:cNvSpPr/>
          <p:nvPr/>
        </p:nvSpPr>
        <p:spPr>
          <a:xfrm>
            <a:off x="4591104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5" name="Google Shape;4445;p139"/>
          <p:cNvSpPr/>
          <p:nvPr/>
        </p:nvSpPr>
        <p:spPr>
          <a:xfrm>
            <a:off x="4890728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6" name="Google Shape;4446;p139"/>
          <p:cNvSpPr/>
          <p:nvPr/>
        </p:nvSpPr>
        <p:spPr>
          <a:xfrm>
            <a:off x="3991856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7" name="Google Shape;4447;p139"/>
          <p:cNvSpPr/>
          <p:nvPr/>
        </p:nvSpPr>
        <p:spPr>
          <a:xfrm>
            <a:off x="4291480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8" name="Google Shape;4448;p139"/>
          <p:cNvSpPr/>
          <p:nvPr/>
        </p:nvSpPr>
        <p:spPr>
          <a:xfrm>
            <a:off x="4591104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9" name="Google Shape;4449;p139"/>
          <p:cNvSpPr/>
          <p:nvPr/>
        </p:nvSpPr>
        <p:spPr>
          <a:xfrm>
            <a:off x="4890728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0" name="Google Shape;4450;p139"/>
          <p:cNvSpPr/>
          <p:nvPr/>
        </p:nvSpPr>
        <p:spPr>
          <a:xfrm>
            <a:off x="5190352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1" name="Google Shape;4451;p139"/>
          <p:cNvSpPr/>
          <p:nvPr/>
        </p:nvSpPr>
        <p:spPr>
          <a:xfrm>
            <a:off x="5489976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2" name="Google Shape;4452;p139"/>
          <p:cNvSpPr/>
          <p:nvPr/>
        </p:nvSpPr>
        <p:spPr>
          <a:xfrm>
            <a:off x="5789600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3" name="Google Shape;4453;p139"/>
          <p:cNvSpPr/>
          <p:nvPr/>
        </p:nvSpPr>
        <p:spPr>
          <a:xfrm>
            <a:off x="5190352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4" name="Google Shape;4454;p139"/>
          <p:cNvSpPr/>
          <p:nvPr/>
        </p:nvSpPr>
        <p:spPr>
          <a:xfrm>
            <a:off x="5489976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5" name="Google Shape;4455;p139"/>
          <p:cNvSpPr/>
          <p:nvPr/>
        </p:nvSpPr>
        <p:spPr>
          <a:xfrm>
            <a:off x="5789600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6" name="Google Shape;4456;p139"/>
          <p:cNvSpPr/>
          <p:nvPr/>
        </p:nvSpPr>
        <p:spPr>
          <a:xfrm>
            <a:off x="3991856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7" name="Google Shape;4457;p139"/>
          <p:cNvSpPr/>
          <p:nvPr/>
        </p:nvSpPr>
        <p:spPr>
          <a:xfrm>
            <a:off x="4291480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8" name="Google Shape;4458;p139"/>
          <p:cNvSpPr/>
          <p:nvPr/>
        </p:nvSpPr>
        <p:spPr>
          <a:xfrm>
            <a:off x="4591104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9" name="Google Shape;4459;p139"/>
          <p:cNvSpPr/>
          <p:nvPr/>
        </p:nvSpPr>
        <p:spPr>
          <a:xfrm>
            <a:off x="4890728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0" name="Google Shape;4460;p139"/>
          <p:cNvSpPr/>
          <p:nvPr/>
        </p:nvSpPr>
        <p:spPr>
          <a:xfrm>
            <a:off x="3991856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1" name="Google Shape;4461;p139"/>
          <p:cNvSpPr/>
          <p:nvPr/>
        </p:nvSpPr>
        <p:spPr>
          <a:xfrm>
            <a:off x="4291480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2" name="Google Shape;4462;p139"/>
          <p:cNvSpPr/>
          <p:nvPr/>
        </p:nvSpPr>
        <p:spPr>
          <a:xfrm>
            <a:off x="4591104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3" name="Google Shape;4463;p139"/>
          <p:cNvSpPr/>
          <p:nvPr/>
        </p:nvSpPr>
        <p:spPr>
          <a:xfrm>
            <a:off x="4890728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4" name="Google Shape;4464;p139"/>
          <p:cNvSpPr/>
          <p:nvPr/>
        </p:nvSpPr>
        <p:spPr>
          <a:xfrm>
            <a:off x="5190352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5" name="Google Shape;4465;p139"/>
          <p:cNvSpPr/>
          <p:nvPr/>
        </p:nvSpPr>
        <p:spPr>
          <a:xfrm>
            <a:off x="5489976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6" name="Google Shape;4466;p139"/>
          <p:cNvSpPr/>
          <p:nvPr/>
        </p:nvSpPr>
        <p:spPr>
          <a:xfrm>
            <a:off x="5789600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7" name="Google Shape;4467;p139"/>
          <p:cNvSpPr/>
          <p:nvPr/>
        </p:nvSpPr>
        <p:spPr>
          <a:xfrm>
            <a:off x="5190352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8" name="Google Shape;4468;p139"/>
          <p:cNvSpPr/>
          <p:nvPr/>
        </p:nvSpPr>
        <p:spPr>
          <a:xfrm>
            <a:off x="5489976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9" name="Google Shape;4469;p139"/>
          <p:cNvSpPr/>
          <p:nvPr/>
        </p:nvSpPr>
        <p:spPr>
          <a:xfrm>
            <a:off x="5789600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0" name="Google Shape;4470;p139"/>
          <p:cNvSpPr/>
          <p:nvPr/>
        </p:nvSpPr>
        <p:spPr>
          <a:xfrm>
            <a:off x="3991856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1" name="Google Shape;4471;p139"/>
          <p:cNvSpPr/>
          <p:nvPr/>
        </p:nvSpPr>
        <p:spPr>
          <a:xfrm>
            <a:off x="4291480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2" name="Google Shape;4472;p139"/>
          <p:cNvSpPr/>
          <p:nvPr/>
        </p:nvSpPr>
        <p:spPr>
          <a:xfrm>
            <a:off x="4591104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3" name="Google Shape;4473;p139"/>
          <p:cNvSpPr/>
          <p:nvPr/>
        </p:nvSpPr>
        <p:spPr>
          <a:xfrm>
            <a:off x="4890728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4" name="Google Shape;4474;p139"/>
          <p:cNvSpPr/>
          <p:nvPr/>
        </p:nvSpPr>
        <p:spPr>
          <a:xfrm>
            <a:off x="3991856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5" name="Google Shape;4475;p139"/>
          <p:cNvSpPr/>
          <p:nvPr/>
        </p:nvSpPr>
        <p:spPr>
          <a:xfrm>
            <a:off x="4291480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6" name="Google Shape;4476;p139"/>
          <p:cNvSpPr/>
          <p:nvPr/>
        </p:nvSpPr>
        <p:spPr>
          <a:xfrm>
            <a:off x="4591104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7" name="Google Shape;4477;p139"/>
          <p:cNvSpPr/>
          <p:nvPr/>
        </p:nvSpPr>
        <p:spPr>
          <a:xfrm>
            <a:off x="4890728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8" name="Google Shape;4478;p139"/>
          <p:cNvSpPr/>
          <p:nvPr/>
        </p:nvSpPr>
        <p:spPr>
          <a:xfrm>
            <a:off x="5190352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9" name="Google Shape;4479;p139"/>
          <p:cNvSpPr/>
          <p:nvPr/>
        </p:nvSpPr>
        <p:spPr>
          <a:xfrm>
            <a:off x="5489976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0" name="Google Shape;4480;p139"/>
          <p:cNvSpPr/>
          <p:nvPr/>
        </p:nvSpPr>
        <p:spPr>
          <a:xfrm>
            <a:off x="5789600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1" name="Google Shape;4481;p139"/>
          <p:cNvSpPr/>
          <p:nvPr/>
        </p:nvSpPr>
        <p:spPr>
          <a:xfrm>
            <a:off x="5190352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2" name="Google Shape;4482;p139"/>
          <p:cNvSpPr/>
          <p:nvPr/>
        </p:nvSpPr>
        <p:spPr>
          <a:xfrm>
            <a:off x="5489976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3" name="Google Shape;4483;p139"/>
          <p:cNvSpPr/>
          <p:nvPr/>
        </p:nvSpPr>
        <p:spPr>
          <a:xfrm>
            <a:off x="5789600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4" name="Google Shape;4484;p139"/>
          <p:cNvSpPr/>
          <p:nvPr/>
        </p:nvSpPr>
        <p:spPr>
          <a:xfrm>
            <a:off x="3991856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5" name="Google Shape;4485;p139"/>
          <p:cNvSpPr/>
          <p:nvPr/>
        </p:nvSpPr>
        <p:spPr>
          <a:xfrm>
            <a:off x="4291480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6" name="Google Shape;4486;p139"/>
          <p:cNvSpPr/>
          <p:nvPr/>
        </p:nvSpPr>
        <p:spPr>
          <a:xfrm>
            <a:off x="4591104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7" name="Google Shape;4487;p139"/>
          <p:cNvSpPr/>
          <p:nvPr/>
        </p:nvSpPr>
        <p:spPr>
          <a:xfrm>
            <a:off x="4890728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8" name="Google Shape;4488;p139"/>
          <p:cNvSpPr txBox="1"/>
          <p:nvPr/>
        </p:nvSpPr>
        <p:spPr>
          <a:xfrm>
            <a:off x="5789600" y="3813399"/>
            <a:ext cx="1721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Anaplasma </a:t>
            </a:r>
            <a:endParaRPr sz="1559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spp (n=12)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9" name="Google Shape;4489;p139"/>
          <p:cNvSpPr txBox="1"/>
          <p:nvPr/>
        </p:nvSpPr>
        <p:spPr>
          <a:xfrm>
            <a:off x="3967250" y="1255577"/>
            <a:ext cx="210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Ehrlichia</a:t>
            </a: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spp (n=45)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4" name="Google Shape;4494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225" y="779680"/>
            <a:ext cx="26574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5" name="Google Shape;4495;p140"/>
          <p:cNvSpPr txBox="1">
            <a:spLocks noGrp="1"/>
          </p:cNvSpPr>
          <p:nvPr>
            <p:ph type="title"/>
          </p:nvPr>
        </p:nvSpPr>
        <p:spPr>
          <a:xfrm>
            <a:off x="729450" y="407130"/>
            <a:ext cx="7688400" cy="76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35">
                <a:solidFill>
                  <a:srgbClr val="172B4D"/>
                </a:solidFill>
                <a:latin typeface="Lato"/>
                <a:ea typeface="Lato"/>
                <a:cs typeface="Lato"/>
                <a:sym typeface="Lato"/>
              </a:rPr>
              <a:t>Hemophagocytic Lymphohistiocytosis (HLH) in Patients with Tick-Borne Illness: A Scoping Review of 98 Cases </a:t>
            </a:r>
            <a:r>
              <a:rPr lang="en" sz="1835">
                <a:solidFill>
                  <a:srgbClr val="172B4D"/>
                </a:solidFill>
              </a:rPr>
              <a:t>[</a:t>
            </a:r>
            <a:r>
              <a:rPr lang="en" sz="1835">
                <a:solidFill>
                  <a:schemeClr val="hlink"/>
                </a:solidFill>
                <a:uFill>
                  <a:noFill/>
                </a:uFill>
                <a:hlinkClick r:id="rId4"/>
              </a:rPr>
              <a:t>9</a:t>
            </a:r>
            <a:r>
              <a:rPr lang="en" sz="1835">
                <a:solidFill>
                  <a:srgbClr val="172B4D"/>
                </a:solidFill>
              </a:rPr>
              <a:t>]</a:t>
            </a:r>
            <a:endParaRPr sz="2240"/>
          </a:p>
        </p:txBody>
      </p:sp>
      <p:sp>
        <p:nvSpPr>
          <p:cNvPr id="4496" name="Google Shape;4496;p140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their 98 cases identified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96110"/>
                </a:solidFill>
              </a:rPr>
              <a:t>Ehrlichia</a:t>
            </a:r>
            <a:r>
              <a:rPr lang="en" b="1"/>
              <a:t> </a:t>
            </a:r>
            <a:r>
              <a:rPr lang="en"/>
              <a:t>spp (n=45)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Anaplasma </a:t>
            </a:r>
            <a:r>
              <a:rPr lang="en"/>
              <a:t>spp (n=12)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14A44D"/>
                </a:solidFill>
              </a:rPr>
              <a:t>Rickettsia</a:t>
            </a:r>
            <a:r>
              <a:rPr lang="en" b="1"/>
              <a:t> </a:t>
            </a:r>
            <a:r>
              <a:rPr lang="en"/>
              <a:t>spp (n=14)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Babesia</a:t>
            </a:r>
            <a:r>
              <a:rPr lang="en"/>
              <a:t> spp (n=10)</a:t>
            </a:r>
            <a:endParaRPr/>
          </a:p>
        </p:txBody>
      </p:sp>
      <p:sp>
        <p:nvSpPr>
          <p:cNvPr id="4497" name="Google Shape;4497;p140"/>
          <p:cNvSpPr/>
          <p:nvPr/>
        </p:nvSpPr>
        <p:spPr>
          <a:xfrm>
            <a:off x="7287719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8" name="Google Shape;4498;p140"/>
          <p:cNvSpPr/>
          <p:nvPr/>
        </p:nvSpPr>
        <p:spPr>
          <a:xfrm>
            <a:off x="7587343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9" name="Google Shape;4499;p140"/>
          <p:cNvSpPr/>
          <p:nvPr/>
        </p:nvSpPr>
        <p:spPr>
          <a:xfrm>
            <a:off x="7886967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0" name="Google Shape;4500;p140"/>
          <p:cNvSpPr/>
          <p:nvPr/>
        </p:nvSpPr>
        <p:spPr>
          <a:xfrm>
            <a:off x="6089224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1" name="Google Shape;4501;p140"/>
          <p:cNvSpPr/>
          <p:nvPr/>
        </p:nvSpPr>
        <p:spPr>
          <a:xfrm>
            <a:off x="6388848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2" name="Google Shape;4502;p140"/>
          <p:cNvSpPr/>
          <p:nvPr/>
        </p:nvSpPr>
        <p:spPr>
          <a:xfrm>
            <a:off x="6688472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3" name="Google Shape;4503;p140"/>
          <p:cNvSpPr/>
          <p:nvPr/>
        </p:nvSpPr>
        <p:spPr>
          <a:xfrm>
            <a:off x="6988096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4" name="Google Shape;4504;p140"/>
          <p:cNvSpPr/>
          <p:nvPr/>
        </p:nvSpPr>
        <p:spPr>
          <a:xfrm>
            <a:off x="6089224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5" name="Google Shape;4505;p140"/>
          <p:cNvSpPr/>
          <p:nvPr/>
        </p:nvSpPr>
        <p:spPr>
          <a:xfrm>
            <a:off x="6388848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6" name="Google Shape;4506;p140"/>
          <p:cNvSpPr/>
          <p:nvPr/>
        </p:nvSpPr>
        <p:spPr>
          <a:xfrm>
            <a:off x="6688472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7" name="Google Shape;4507;p140"/>
          <p:cNvSpPr/>
          <p:nvPr/>
        </p:nvSpPr>
        <p:spPr>
          <a:xfrm>
            <a:off x="6988096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8" name="Google Shape;4508;p140"/>
          <p:cNvSpPr/>
          <p:nvPr/>
        </p:nvSpPr>
        <p:spPr>
          <a:xfrm>
            <a:off x="7287719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9" name="Google Shape;4509;p140"/>
          <p:cNvSpPr/>
          <p:nvPr/>
        </p:nvSpPr>
        <p:spPr>
          <a:xfrm>
            <a:off x="7587343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0" name="Google Shape;4510;p140"/>
          <p:cNvSpPr/>
          <p:nvPr/>
        </p:nvSpPr>
        <p:spPr>
          <a:xfrm>
            <a:off x="7886967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1" name="Google Shape;4511;p140"/>
          <p:cNvSpPr/>
          <p:nvPr/>
        </p:nvSpPr>
        <p:spPr>
          <a:xfrm>
            <a:off x="7287719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2" name="Google Shape;4512;p140"/>
          <p:cNvSpPr/>
          <p:nvPr/>
        </p:nvSpPr>
        <p:spPr>
          <a:xfrm>
            <a:off x="7587343" y="234931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3" name="Google Shape;4513;p140"/>
          <p:cNvSpPr/>
          <p:nvPr/>
        </p:nvSpPr>
        <p:spPr>
          <a:xfrm>
            <a:off x="7886967" y="234931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4" name="Google Shape;4514;p140"/>
          <p:cNvSpPr/>
          <p:nvPr/>
        </p:nvSpPr>
        <p:spPr>
          <a:xfrm>
            <a:off x="6089224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5" name="Google Shape;4515;p140"/>
          <p:cNvSpPr/>
          <p:nvPr/>
        </p:nvSpPr>
        <p:spPr>
          <a:xfrm>
            <a:off x="6388848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6" name="Google Shape;4516;p140"/>
          <p:cNvSpPr/>
          <p:nvPr/>
        </p:nvSpPr>
        <p:spPr>
          <a:xfrm>
            <a:off x="6688472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7" name="Google Shape;4517;p140"/>
          <p:cNvSpPr/>
          <p:nvPr/>
        </p:nvSpPr>
        <p:spPr>
          <a:xfrm>
            <a:off x="6988096" y="234931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8" name="Google Shape;4518;p140"/>
          <p:cNvSpPr/>
          <p:nvPr/>
        </p:nvSpPr>
        <p:spPr>
          <a:xfrm>
            <a:off x="6089224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9" name="Google Shape;4519;p140"/>
          <p:cNvSpPr/>
          <p:nvPr/>
        </p:nvSpPr>
        <p:spPr>
          <a:xfrm>
            <a:off x="6388848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0" name="Google Shape;4520;p140"/>
          <p:cNvSpPr/>
          <p:nvPr/>
        </p:nvSpPr>
        <p:spPr>
          <a:xfrm>
            <a:off x="6688472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1" name="Google Shape;4521;p140"/>
          <p:cNvSpPr/>
          <p:nvPr/>
        </p:nvSpPr>
        <p:spPr>
          <a:xfrm>
            <a:off x="6988096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2" name="Google Shape;4522;p140"/>
          <p:cNvSpPr/>
          <p:nvPr/>
        </p:nvSpPr>
        <p:spPr>
          <a:xfrm>
            <a:off x="7287719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3" name="Google Shape;4523;p140"/>
          <p:cNvSpPr/>
          <p:nvPr/>
        </p:nvSpPr>
        <p:spPr>
          <a:xfrm>
            <a:off x="7587343" y="265955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4" name="Google Shape;4524;p140"/>
          <p:cNvSpPr/>
          <p:nvPr/>
        </p:nvSpPr>
        <p:spPr>
          <a:xfrm>
            <a:off x="7886967" y="265955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5" name="Google Shape;4525;p140"/>
          <p:cNvSpPr/>
          <p:nvPr/>
        </p:nvSpPr>
        <p:spPr>
          <a:xfrm>
            <a:off x="7287719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6" name="Google Shape;4526;p140"/>
          <p:cNvSpPr/>
          <p:nvPr/>
        </p:nvSpPr>
        <p:spPr>
          <a:xfrm>
            <a:off x="7587343" y="296979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7" name="Google Shape;4527;p140"/>
          <p:cNvSpPr/>
          <p:nvPr/>
        </p:nvSpPr>
        <p:spPr>
          <a:xfrm>
            <a:off x="7886967" y="296979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8" name="Google Shape;4528;p140"/>
          <p:cNvSpPr/>
          <p:nvPr/>
        </p:nvSpPr>
        <p:spPr>
          <a:xfrm>
            <a:off x="6089224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9" name="Google Shape;4529;p140"/>
          <p:cNvSpPr/>
          <p:nvPr/>
        </p:nvSpPr>
        <p:spPr>
          <a:xfrm>
            <a:off x="6388848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0" name="Google Shape;4530;p140"/>
          <p:cNvSpPr/>
          <p:nvPr/>
        </p:nvSpPr>
        <p:spPr>
          <a:xfrm>
            <a:off x="6688472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1" name="Google Shape;4531;p140"/>
          <p:cNvSpPr/>
          <p:nvPr/>
        </p:nvSpPr>
        <p:spPr>
          <a:xfrm>
            <a:off x="6988096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2" name="Google Shape;4532;p140"/>
          <p:cNvSpPr/>
          <p:nvPr/>
        </p:nvSpPr>
        <p:spPr>
          <a:xfrm>
            <a:off x="6089224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3" name="Google Shape;4533;p140"/>
          <p:cNvSpPr/>
          <p:nvPr/>
        </p:nvSpPr>
        <p:spPr>
          <a:xfrm>
            <a:off x="6388848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4" name="Google Shape;4534;p140"/>
          <p:cNvSpPr/>
          <p:nvPr/>
        </p:nvSpPr>
        <p:spPr>
          <a:xfrm>
            <a:off x="6688472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5" name="Google Shape;4535;p140"/>
          <p:cNvSpPr/>
          <p:nvPr/>
        </p:nvSpPr>
        <p:spPr>
          <a:xfrm>
            <a:off x="6988096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6" name="Google Shape;4536;p140"/>
          <p:cNvSpPr/>
          <p:nvPr/>
        </p:nvSpPr>
        <p:spPr>
          <a:xfrm>
            <a:off x="7287719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7" name="Google Shape;4537;p140"/>
          <p:cNvSpPr/>
          <p:nvPr/>
        </p:nvSpPr>
        <p:spPr>
          <a:xfrm>
            <a:off x="7587343" y="328003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8" name="Google Shape;4538;p140"/>
          <p:cNvSpPr/>
          <p:nvPr/>
        </p:nvSpPr>
        <p:spPr>
          <a:xfrm>
            <a:off x="7886967" y="328003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9" name="Google Shape;4539;p140"/>
          <p:cNvSpPr/>
          <p:nvPr/>
        </p:nvSpPr>
        <p:spPr>
          <a:xfrm>
            <a:off x="7287719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0" name="Google Shape;4540;p140"/>
          <p:cNvSpPr/>
          <p:nvPr/>
        </p:nvSpPr>
        <p:spPr>
          <a:xfrm>
            <a:off x="7587343" y="359027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1" name="Google Shape;4541;p140"/>
          <p:cNvSpPr/>
          <p:nvPr/>
        </p:nvSpPr>
        <p:spPr>
          <a:xfrm>
            <a:off x="7886967" y="359027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2" name="Google Shape;4542;p140"/>
          <p:cNvSpPr/>
          <p:nvPr/>
        </p:nvSpPr>
        <p:spPr>
          <a:xfrm>
            <a:off x="6089224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3" name="Google Shape;4543;p140"/>
          <p:cNvSpPr/>
          <p:nvPr/>
        </p:nvSpPr>
        <p:spPr>
          <a:xfrm>
            <a:off x="6388848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4" name="Google Shape;4544;p140"/>
          <p:cNvSpPr/>
          <p:nvPr/>
        </p:nvSpPr>
        <p:spPr>
          <a:xfrm>
            <a:off x="6688472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5" name="Google Shape;4545;p140"/>
          <p:cNvSpPr/>
          <p:nvPr/>
        </p:nvSpPr>
        <p:spPr>
          <a:xfrm>
            <a:off x="6988096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6" name="Google Shape;4546;p140"/>
          <p:cNvSpPr/>
          <p:nvPr/>
        </p:nvSpPr>
        <p:spPr>
          <a:xfrm>
            <a:off x="5190352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7" name="Google Shape;4547;p140"/>
          <p:cNvSpPr/>
          <p:nvPr/>
        </p:nvSpPr>
        <p:spPr>
          <a:xfrm>
            <a:off x="5489976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8" name="Google Shape;4548;p140"/>
          <p:cNvSpPr/>
          <p:nvPr/>
        </p:nvSpPr>
        <p:spPr>
          <a:xfrm>
            <a:off x="5789600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9" name="Google Shape;4549;p140"/>
          <p:cNvSpPr/>
          <p:nvPr/>
        </p:nvSpPr>
        <p:spPr>
          <a:xfrm>
            <a:off x="3991856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0" name="Google Shape;4550;p140"/>
          <p:cNvSpPr/>
          <p:nvPr/>
        </p:nvSpPr>
        <p:spPr>
          <a:xfrm>
            <a:off x="4291480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1" name="Google Shape;4551;p140"/>
          <p:cNvSpPr/>
          <p:nvPr/>
        </p:nvSpPr>
        <p:spPr>
          <a:xfrm>
            <a:off x="4591104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2" name="Google Shape;4552;p140"/>
          <p:cNvSpPr/>
          <p:nvPr/>
        </p:nvSpPr>
        <p:spPr>
          <a:xfrm>
            <a:off x="4890728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3" name="Google Shape;4553;p140"/>
          <p:cNvSpPr/>
          <p:nvPr/>
        </p:nvSpPr>
        <p:spPr>
          <a:xfrm>
            <a:off x="3991856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4" name="Google Shape;4554;p140"/>
          <p:cNvSpPr/>
          <p:nvPr/>
        </p:nvSpPr>
        <p:spPr>
          <a:xfrm>
            <a:off x="4291480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5" name="Google Shape;4555;p140"/>
          <p:cNvSpPr/>
          <p:nvPr/>
        </p:nvSpPr>
        <p:spPr>
          <a:xfrm>
            <a:off x="4591104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6" name="Google Shape;4556;p140"/>
          <p:cNvSpPr/>
          <p:nvPr/>
        </p:nvSpPr>
        <p:spPr>
          <a:xfrm>
            <a:off x="4890728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7" name="Google Shape;4557;p140"/>
          <p:cNvSpPr/>
          <p:nvPr/>
        </p:nvSpPr>
        <p:spPr>
          <a:xfrm>
            <a:off x="5190352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8" name="Google Shape;4558;p140"/>
          <p:cNvSpPr/>
          <p:nvPr/>
        </p:nvSpPr>
        <p:spPr>
          <a:xfrm>
            <a:off x="5489976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9" name="Google Shape;4559;p140"/>
          <p:cNvSpPr/>
          <p:nvPr/>
        </p:nvSpPr>
        <p:spPr>
          <a:xfrm>
            <a:off x="5789600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0" name="Google Shape;4560;p140"/>
          <p:cNvSpPr/>
          <p:nvPr/>
        </p:nvSpPr>
        <p:spPr>
          <a:xfrm>
            <a:off x="5190352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1" name="Google Shape;4561;p140"/>
          <p:cNvSpPr/>
          <p:nvPr/>
        </p:nvSpPr>
        <p:spPr>
          <a:xfrm>
            <a:off x="5489976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2" name="Google Shape;4562;p140"/>
          <p:cNvSpPr/>
          <p:nvPr/>
        </p:nvSpPr>
        <p:spPr>
          <a:xfrm>
            <a:off x="5789600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3" name="Google Shape;4563;p140"/>
          <p:cNvSpPr/>
          <p:nvPr/>
        </p:nvSpPr>
        <p:spPr>
          <a:xfrm>
            <a:off x="3991856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4" name="Google Shape;4564;p140"/>
          <p:cNvSpPr/>
          <p:nvPr/>
        </p:nvSpPr>
        <p:spPr>
          <a:xfrm>
            <a:off x="4291480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5" name="Google Shape;4565;p140"/>
          <p:cNvSpPr/>
          <p:nvPr/>
        </p:nvSpPr>
        <p:spPr>
          <a:xfrm>
            <a:off x="4591104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6" name="Google Shape;4566;p140"/>
          <p:cNvSpPr/>
          <p:nvPr/>
        </p:nvSpPr>
        <p:spPr>
          <a:xfrm>
            <a:off x="4890728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7" name="Google Shape;4567;p140"/>
          <p:cNvSpPr/>
          <p:nvPr/>
        </p:nvSpPr>
        <p:spPr>
          <a:xfrm>
            <a:off x="3991856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8" name="Google Shape;4568;p140"/>
          <p:cNvSpPr/>
          <p:nvPr/>
        </p:nvSpPr>
        <p:spPr>
          <a:xfrm>
            <a:off x="4291480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9" name="Google Shape;4569;p140"/>
          <p:cNvSpPr/>
          <p:nvPr/>
        </p:nvSpPr>
        <p:spPr>
          <a:xfrm>
            <a:off x="4591104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0" name="Google Shape;4570;p140"/>
          <p:cNvSpPr/>
          <p:nvPr/>
        </p:nvSpPr>
        <p:spPr>
          <a:xfrm>
            <a:off x="4890728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1" name="Google Shape;4571;p140"/>
          <p:cNvSpPr/>
          <p:nvPr/>
        </p:nvSpPr>
        <p:spPr>
          <a:xfrm>
            <a:off x="5190352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2" name="Google Shape;4572;p140"/>
          <p:cNvSpPr/>
          <p:nvPr/>
        </p:nvSpPr>
        <p:spPr>
          <a:xfrm>
            <a:off x="5489976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3" name="Google Shape;4573;p140"/>
          <p:cNvSpPr/>
          <p:nvPr/>
        </p:nvSpPr>
        <p:spPr>
          <a:xfrm>
            <a:off x="5789600" y="2659559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4" name="Google Shape;4574;p140"/>
          <p:cNvSpPr/>
          <p:nvPr/>
        </p:nvSpPr>
        <p:spPr>
          <a:xfrm>
            <a:off x="5190352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5" name="Google Shape;4575;p140"/>
          <p:cNvSpPr/>
          <p:nvPr/>
        </p:nvSpPr>
        <p:spPr>
          <a:xfrm>
            <a:off x="5489976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6" name="Google Shape;4576;p140"/>
          <p:cNvSpPr/>
          <p:nvPr/>
        </p:nvSpPr>
        <p:spPr>
          <a:xfrm>
            <a:off x="5789600" y="2969798"/>
            <a:ext cx="223200" cy="223200"/>
          </a:xfrm>
          <a:prstGeom prst="rect">
            <a:avLst/>
          </a:prstGeom>
          <a:solidFill>
            <a:schemeClr val="lt2"/>
          </a:solidFill>
          <a:ln w="114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7" name="Google Shape;4577;p140"/>
          <p:cNvSpPr/>
          <p:nvPr/>
        </p:nvSpPr>
        <p:spPr>
          <a:xfrm>
            <a:off x="3991856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8" name="Google Shape;4578;p140"/>
          <p:cNvSpPr/>
          <p:nvPr/>
        </p:nvSpPr>
        <p:spPr>
          <a:xfrm>
            <a:off x="4291480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9" name="Google Shape;4579;p140"/>
          <p:cNvSpPr/>
          <p:nvPr/>
        </p:nvSpPr>
        <p:spPr>
          <a:xfrm>
            <a:off x="4591104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0" name="Google Shape;4580;p140"/>
          <p:cNvSpPr/>
          <p:nvPr/>
        </p:nvSpPr>
        <p:spPr>
          <a:xfrm>
            <a:off x="4890728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1" name="Google Shape;4581;p140"/>
          <p:cNvSpPr/>
          <p:nvPr/>
        </p:nvSpPr>
        <p:spPr>
          <a:xfrm>
            <a:off x="3991856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2" name="Google Shape;4582;p140"/>
          <p:cNvSpPr/>
          <p:nvPr/>
        </p:nvSpPr>
        <p:spPr>
          <a:xfrm>
            <a:off x="4291480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3" name="Google Shape;4583;p140"/>
          <p:cNvSpPr/>
          <p:nvPr/>
        </p:nvSpPr>
        <p:spPr>
          <a:xfrm>
            <a:off x="4591104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4" name="Google Shape;4584;p140"/>
          <p:cNvSpPr/>
          <p:nvPr/>
        </p:nvSpPr>
        <p:spPr>
          <a:xfrm>
            <a:off x="4890728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5" name="Google Shape;4585;p140"/>
          <p:cNvSpPr/>
          <p:nvPr/>
        </p:nvSpPr>
        <p:spPr>
          <a:xfrm>
            <a:off x="5190352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6" name="Google Shape;4586;p140"/>
          <p:cNvSpPr/>
          <p:nvPr/>
        </p:nvSpPr>
        <p:spPr>
          <a:xfrm>
            <a:off x="5489976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7" name="Google Shape;4587;p140"/>
          <p:cNvSpPr/>
          <p:nvPr/>
        </p:nvSpPr>
        <p:spPr>
          <a:xfrm>
            <a:off x="5789600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8" name="Google Shape;4588;p140"/>
          <p:cNvSpPr/>
          <p:nvPr/>
        </p:nvSpPr>
        <p:spPr>
          <a:xfrm>
            <a:off x="5190352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9" name="Google Shape;4589;p140"/>
          <p:cNvSpPr/>
          <p:nvPr/>
        </p:nvSpPr>
        <p:spPr>
          <a:xfrm>
            <a:off x="5489976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0" name="Google Shape;4590;p140"/>
          <p:cNvSpPr/>
          <p:nvPr/>
        </p:nvSpPr>
        <p:spPr>
          <a:xfrm>
            <a:off x="5789600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1" name="Google Shape;4591;p140"/>
          <p:cNvSpPr/>
          <p:nvPr/>
        </p:nvSpPr>
        <p:spPr>
          <a:xfrm>
            <a:off x="3991856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2" name="Google Shape;4592;p140"/>
          <p:cNvSpPr/>
          <p:nvPr/>
        </p:nvSpPr>
        <p:spPr>
          <a:xfrm>
            <a:off x="4291480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3" name="Google Shape;4593;p140"/>
          <p:cNvSpPr/>
          <p:nvPr/>
        </p:nvSpPr>
        <p:spPr>
          <a:xfrm>
            <a:off x="4591104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4" name="Google Shape;4594;p140"/>
          <p:cNvSpPr/>
          <p:nvPr/>
        </p:nvSpPr>
        <p:spPr>
          <a:xfrm>
            <a:off x="4890728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5" name="Google Shape;4595;p140"/>
          <p:cNvSpPr txBox="1"/>
          <p:nvPr/>
        </p:nvSpPr>
        <p:spPr>
          <a:xfrm>
            <a:off x="5789600" y="3813399"/>
            <a:ext cx="1721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Anaplasma </a:t>
            </a:r>
            <a:endParaRPr sz="1559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spp (n=12)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6" name="Google Shape;4596;p140"/>
          <p:cNvSpPr txBox="1"/>
          <p:nvPr/>
        </p:nvSpPr>
        <p:spPr>
          <a:xfrm>
            <a:off x="3967250" y="1255577"/>
            <a:ext cx="210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Ehrlichia</a:t>
            </a: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spp (n=45)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7" name="Google Shape;4597;p140"/>
          <p:cNvSpPr txBox="1"/>
          <p:nvPr/>
        </p:nvSpPr>
        <p:spPr>
          <a:xfrm>
            <a:off x="6046309" y="1246400"/>
            <a:ext cx="2524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79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Rickettsia </a:t>
            </a:r>
            <a:r>
              <a:rPr lang="en" sz="1679">
                <a:latin typeface="Open Sans"/>
                <a:ea typeface="Open Sans"/>
                <a:cs typeface="Open Sans"/>
                <a:sym typeface="Open Sans"/>
              </a:rPr>
              <a:t>spp (n=14)</a:t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8" name="Google Shape;4598;p140"/>
          <p:cNvSpPr txBox="1"/>
          <p:nvPr/>
        </p:nvSpPr>
        <p:spPr>
          <a:xfrm>
            <a:off x="7475333" y="3813399"/>
            <a:ext cx="12936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Babesia </a:t>
            </a:r>
            <a:endParaRPr sz="1559" b="1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spp (n=10)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9" name="Google Shape;4599;p140"/>
          <p:cNvSpPr/>
          <p:nvPr/>
        </p:nvSpPr>
        <p:spPr>
          <a:xfrm>
            <a:off x="548875" y="1768350"/>
            <a:ext cx="2657400" cy="543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4" name="Google Shape;4604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225" y="779680"/>
            <a:ext cx="26574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5" name="Google Shape;4605;p141"/>
          <p:cNvSpPr txBox="1">
            <a:spLocks noGrp="1"/>
          </p:cNvSpPr>
          <p:nvPr>
            <p:ph type="title"/>
          </p:nvPr>
        </p:nvSpPr>
        <p:spPr>
          <a:xfrm>
            <a:off x="729450" y="407130"/>
            <a:ext cx="7688400" cy="76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35">
                <a:solidFill>
                  <a:srgbClr val="172B4D"/>
                </a:solidFill>
                <a:latin typeface="Lato"/>
                <a:ea typeface="Lato"/>
                <a:cs typeface="Lato"/>
                <a:sym typeface="Lato"/>
              </a:rPr>
              <a:t>Hemophagocytic Lymphohistiocytosis (HLH) in Patients with Tick-Borne Illness: A Scoping Review of 98 Cases </a:t>
            </a:r>
            <a:r>
              <a:rPr lang="en" sz="1835">
                <a:solidFill>
                  <a:srgbClr val="172B4D"/>
                </a:solidFill>
              </a:rPr>
              <a:t>[</a:t>
            </a:r>
            <a:r>
              <a:rPr lang="en" sz="1835">
                <a:solidFill>
                  <a:schemeClr val="hlink"/>
                </a:solidFill>
                <a:uFill>
                  <a:noFill/>
                </a:uFill>
                <a:hlinkClick r:id="rId4"/>
              </a:rPr>
              <a:t>9</a:t>
            </a:r>
            <a:r>
              <a:rPr lang="en" sz="1835">
                <a:solidFill>
                  <a:srgbClr val="172B4D"/>
                </a:solidFill>
              </a:rPr>
              <a:t>]</a:t>
            </a:r>
            <a:endParaRPr sz="2240"/>
          </a:p>
        </p:txBody>
      </p:sp>
      <p:sp>
        <p:nvSpPr>
          <p:cNvPr id="4606" name="Google Shape;4606;p14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their 98 cases identified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96110"/>
                </a:solidFill>
              </a:rPr>
              <a:t>Ehrlichia</a:t>
            </a:r>
            <a:r>
              <a:rPr lang="en" b="1"/>
              <a:t> </a:t>
            </a:r>
            <a:r>
              <a:rPr lang="en"/>
              <a:t>spp (n=45)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Anaplasma </a:t>
            </a:r>
            <a:r>
              <a:rPr lang="en"/>
              <a:t>spp (n=12)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14A44D"/>
                </a:solidFill>
              </a:rPr>
              <a:t>Rickettsia</a:t>
            </a:r>
            <a:r>
              <a:rPr lang="en" b="1"/>
              <a:t> </a:t>
            </a:r>
            <a:r>
              <a:rPr lang="en"/>
              <a:t>spp (n=14)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Babesia</a:t>
            </a:r>
            <a:r>
              <a:rPr lang="en"/>
              <a:t> spp (n=10)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Orientia </a:t>
            </a:r>
            <a:r>
              <a:rPr lang="en"/>
              <a:t>spp (n=8)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8E44AD"/>
                </a:solidFill>
              </a:rPr>
              <a:t>Coxiella</a:t>
            </a:r>
            <a:r>
              <a:rPr lang="en" b="1"/>
              <a:t> </a:t>
            </a:r>
            <a:r>
              <a:rPr lang="en"/>
              <a:t>spp (n=5)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Heartland virus</a:t>
            </a:r>
            <a:r>
              <a:rPr lang="en"/>
              <a:t> (n=3)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Bunyavirus </a:t>
            </a:r>
            <a:r>
              <a:rPr lang="en"/>
              <a:t>spp (n=1)</a:t>
            </a:r>
            <a:endParaRPr/>
          </a:p>
        </p:txBody>
      </p:sp>
      <p:sp>
        <p:nvSpPr>
          <p:cNvPr id="4607" name="Google Shape;4607;p141"/>
          <p:cNvSpPr/>
          <p:nvPr/>
        </p:nvSpPr>
        <p:spPr>
          <a:xfrm>
            <a:off x="7287719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8" name="Google Shape;4608;p141"/>
          <p:cNvSpPr/>
          <p:nvPr/>
        </p:nvSpPr>
        <p:spPr>
          <a:xfrm>
            <a:off x="7587343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9" name="Google Shape;4609;p141"/>
          <p:cNvSpPr/>
          <p:nvPr/>
        </p:nvSpPr>
        <p:spPr>
          <a:xfrm>
            <a:off x="7886967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0" name="Google Shape;4610;p141"/>
          <p:cNvSpPr/>
          <p:nvPr/>
        </p:nvSpPr>
        <p:spPr>
          <a:xfrm>
            <a:off x="6089224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1" name="Google Shape;4611;p141"/>
          <p:cNvSpPr/>
          <p:nvPr/>
        </p:nvSpPr>
        <p:spPr>
          <a:xfrm>
            <a:off x="6388848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2" name="Google Shape;4612;p141"/>
          <p:cNvSpPr/>
          <p:nvPr/>
        </p:nvSpPr>
        <p:spPr>
          <a:xfrm>
            <a:off x="6688472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3" name="Google Shape;4613;p141"/>
          <p:cNvSpPr/>
          <p:nvPr/>
        </p:nvSpPr>
        <p:spPr>
          <a:xfrm>
            <a:off x="6988096" y="172883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4" name="Google Shape;4614;p141"/>
          <p:cNvSpPr/>
          <p:nvPr/>
        </p:nvSpPr>
        <p:spPr>
          <a:xfrm>
            <a:off x="6089224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5" name="Google Shape;4615;p141"/>
          <p:cNvSpPr/>
          <p:nvPr/>
        </p:nvSpPr>
        <p:spPr>
          <a:xfrm>
            <a:off x="6388848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6" name="Google Shape;4616;p141"/>
          <p:cNvSpPr/>
          <p:nvPr/>
        </p:nvSpPr>
        <p:spPr>
          <a:xfrm>
            <a:off x="6688472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7" name="Google Shape;4617;p141"/>
          <p:cNvSpPr/>
          <p:nvPr/>
        </p:nvSpPr>
        <p:spPr>
          <a:xfrm>
            <a:off x="6988096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8" name="Google Shape;4618;p141"/>
          <p:cNvSpPr/>
          <p:nvPr/>
        </p:nvSpPr>
        <p:spPr>
          <a:xfrm>
            <a:off x="7287719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9" name="Google Shape;4619;p141"/>
          <p:cNvSpPr/>
          <p:nvPr/>
        </p:nvSpPr>
        <p:spPr>
          <a:xfrm>
            <a:off x="7587343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0" name="Google Shape;4620;p141"/>
          <p:cNvSpPr/>
          <p:nvPr/>
        </p:nvSpPr>
        <p:spPr>
          <a:xfrm>
            <a:off x="7886967" y="2039079"/>
            <a:ext cx="223200" cy="2232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1" name="Google Shape;4621;p141"/>
          <p:cNvSpPr/>
          <p:nvPr/>
        </p:nvSpPr>
        <p:spPr>
          <a:xfrm>
            <a:off x="7287719" y="234931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2" name="Google Shape;4622;p141"/>
          <p:cNvSpPr/>
          <p:nvPr/>
        </p:nvSpPr>
        <p:spPr>
          <a:xfrm>
            <a:off x="7587343" y="234931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3" name="Google Shape;4623;p141"/>
          <p:cNvSpPr/>
          <p:nvPr/>
        </p:nvSpPr>
        <p:spPr>
          <a:xfrm>
            <a:off x="7886967" y="234931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4" name="Google Shape;4624;p141"/>
          <p:cNvSpPr/>
          <p:nvPr/>
        </p:nvSpPr>
        <p:spPr>
          <a:xfrm>
            <a:off x="6089224" y="234931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5" name="Google Shape;4625;p141"/>
          <p:cNvSpPr/>
          <p:nvPr/>
        </p:nvSpPr>
        <p:spPr>
          <a:xfrm>
            <a:off x="6388848" y="234931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6" name="Google Shape;4626;p141"/>
          <p:cNvSpPr/>
          <p:nvPr/>
        </p:nvSpPr>
        <p:spPr>
          <a:xfrm>
            <a:off x="6688472" y="234931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7" name="Google Shape;4627;p141"/>
          <p:cNvSpPr/>
          <p:nvPr/>
        </p:nvSpPr>
        <p:spPr>
          <a:xfrm>
            <a:off x="6988096" y="234931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8" name="Google Shape;4628;p141"/>
          <p:cNvSpPr/>
          <p:nvPr/>
        </p:nvSpPr>
        <p:spPr>
          <a:xfrm>
            <a:off x="6089224" y="265955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9" name="Google Shape;4629;p141"/>
          <p:cNvSpPr/>
          <p:nvPr/>
        </p:nvSpPr>
        <p:spPr>
          <a:xfrm>
            <a:off x="6388848" y="265955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0" name="Google Shape;4630;p141"/>
          <p:cNvSpPr/>
          <p:nvPr/>
        </p:nvSpPr>
        <p:spPr>
          <a:xfrm>
            <a:off x="6688472" y="265955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1" name="Google Shape;4631;p141"/>
          <p:cNvSpPr/>
          <p:nvPr/>
        </p:nvSpPr>
        <p:spPr>
          <a:xfrm>
            <a:off x="6988096" y="2659559"/>
            <a:ext cx="223200" cy="2232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2" name="Google Shape;4632;p141"/>
          <p:cNvSpPr/>
          <p:nvPr/>
        </p:nvSpPr>
        <p:spPr>
          <a:xfrm>
            <a:off x="7287719" y="2659559"/>
            <a:ext cx="223200" cy="2232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3" name="Google Shape;4633;p141"/>
          <p:cNvSpPr/>
          <p:nvPr/>
        </p:nvSpPr>
        <p:spPr>
          <a:xfrm>
            <a:off x="7587343" y="265955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4" name="Google Shape;4634;p141"/>
          <p:cNvSpPr/>
          <p:nvPr/>
        </p:nvSpPr>
        <p:spPr>
          <a:xfrm>
            <a:off x="7886967" y="2659559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5" name="Google Shape;4635;p141"/>
          <p:cNvSpPr/>
          <p:nvPr/>
        </p:nvSpPr>
        <p:spPr>
          <a:xfrm>
            <a:off x="7287719" y="2969798"/>
            <a:ext cx="223200" cy="223200"/>
          </a:xfrm>
          <a:prstGeom prst="rect">
            <a:avLst/>
          </a:prstGeom>
          <a:solidFill>
            <a:srgbClr val="F0E6F5"/>
          </a:solidFill>
          <a:ln w="114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6" name="Google Shape;4636;p141"/>
          <p:cNvSpPr/>
          <p:nvPr/>
        </p:nvSpPr>
        <p:spPr>
          <a:xfrm>
            <a:off x="7587343" y="296979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7" name="Google Shape;4637;p141"/>
          <p:cNvSpPr/>
          <p:nvPr/>
        </p:nvSpPr>
        <p:spPr>
          <a:xfrm>
            <a:off x="7886967" y="296979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8" name="Google Shape;4638;p141"/>
          <p:cNvSpPr/>
          <p:nvPr/>
        </p:nvSpPr>
        <p:spPr>
          <a:xfrm>
            <a:off x="6089224" y="2969798"/>
            <a:ext cx="223200" cy="223200"/>
          </a:xfrm>
          <a:prstGeom prst="rect">
            <a:avLst/>
          </a:prstGeom>
          <a:solidFill>
            <a:srgbClr val="F0E6F5"/>
          </a:solidFill>
          <a:ln w="114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9" name="Google Shape;4639;p141"/>
          <p:cNvSpPr/>
          <p:nvPr/>
        </p:nvSpPr>
        <p:spPr>
          <a:xfrm>
            <a:off x="6388848" y="2969798"/>
            <a:ext cx="223200" cy="223200"/>
          </a:xfrm>
          <a:prstGeom prst="rect">
            <a:avLst/>
          </a:prstGeom>
          <a:solidFill>
            <a:srgbClr val="F0E6F5"/>
          </a:solidFill>
          <a:ln w="114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0" name="Google Shape;4640;p141"/>
          <p:cNvSpPr/>
          <p:nvPr/>
        </p:nvSpPr>
        <p:spPr>
          <a:xfrm>
            <a:off x="6688472" y="2969798"/>
            <a:ext cx="223200" cy="223200"/>
          </a:xfrm>
          <a:prstGeom prst="rect">
            <a:avLst/>
          </a:prstGeom>
          <a:solidFill>
            <a:srgbClr val="F0E6F5"/>
          </a:solidFill>
          <a:ln w="114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1" name="Google Shape;4641;p141"/>
          <p:cNvSpPr/>
          <p:nvPr/>
        </p:nvSpPr>
        <p:spPr>
          <a:xfrm>
            <a:off x="6988096" y="2969798"/>
            <a:ext cx="223200" cy="223200"/>
          </a:xfrm>
          <a:prstGeom prst="rect">
            <a:avLst/>
          </a:prstGeom>
          <a:solidFill>
            <a:srgbClr val="F0E6F5"/>
          </a:solidFill>
          <a:ln w="114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2" name="Google Shape;4642;p141"/>
          <p:cNvSpPr/>
          <p:nvPr/>
        </p:nvSpPr>
        <p:spPr>
          <a:xfrm>
            <a:off x="6089224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3" name="Google Shape;4643;p141"/>
          <p:cNvSpPr/>
          <p:nvPr/>
        </p:nvSpPr>
        <p:spPr>
          <a:xfrm>
            <a:off x="6388848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4" name="Google Shape;4644;p141"/>
          <p:cNvSpPr/>
          <p:nvPr/>
        </p:nvSpPr>
        <p:spPr>
          <a:xfrm>
            <a:off x="6688472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5" name="Google Shape;4645;p141"/>
          <p:cNvSpPr/>
          <p:nvPr/>
        </p:nvSpPr>
        <p:spPr>
          <a:xfrm>
            <a:off x="6988096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6" name="Google Shape;4646;p141"/>
          <p:cNvSpPr/>
          <p:nvPr/>
        </p:nvSpPr>
        <p:spPr>
          <a:xfrm>
            <a:off x="7287719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7" name="Google Shape;4647;p141"/>
          <p:cNvSpPr/>
          <p:nvPr/>
        </p:nvSpPr>
        <p:spPr>
          <a:xfrm>
            <a:off x="7587343" y="328003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8" name="Google Shape;4648;p141"/>
          <p:cNvSpPr/>
          <p:nvPr/>
        </p:nvSpPr>
        <p:spPr>
          <a:xfrm>
            <a:off x="7886967" y="328003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9" name="Google Shape;4649;p141"/>
          <p:cNvSpPr/>
          <p:nvPr/>
        </p:nvSpPr>
        <p:spPr>
          <a:xfrm>
            <a:off x="7287719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0" name="Google Shape;4650;p141"/>
          <p:cNvSpPr/>
          <p:nvPr/>
        </p:nvSpPr>
        <p:spPr>
          <a:xfrm>
            <a:off x="7587343" y="359027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1" name="Google Shape;4651;p141"/>
          <p:cNvSpPr/>
          <p:nvPr/>
        </p:nvSpPr>
        <p:spPr>
          <a:xfrm>
            <a:off x="7886967" y="3590278"/>
            <a:ext cx="223200" cy="223200"/>
          </a:xfrm>
          <a:prstGeom prst="rect">
            <a:avLst/>
          </a:prstGeom>
          <a:solidFill>
            <a:srgbClr val="3B71CA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2" name="Google Shape;4652;p141"/>
          <p:cNvSpPr/>
          <p:nvPr/>
        </p:nvSpPr>
        <p:spPr>
          <a:xfrm>
            <a:off x="6089224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3" name="Google Shape;4653;p141"/>
          <p:cNvSpPr/>
          <p:nvPr/>
        </p:nvSpPr>
        <p:spPr>
          <a:xfrm>
            <a:off x="6388848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4" name="Google Shape;4654;p141"/>
          <p:cNvSpPr/>
          <p:nvPr/>
        </p:nvSpPr>
        <p:spPr>
          <a:xfrm>
            <a:off x="6688472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5" name="Google Shape;4655;p141"/>
          <p:cNvSpPr/>
          <p:nvPr/>
        </p:nvSpPr>
        <p:spPr>
          <a:xfrm>
            <a:off x="6988096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6" name="Google Shape;4656;p141"/>
          <p:cNvSpPr/>
          <p:nvPr/>
        </p:nvSpPr>
        <p:spPr>
          <a:xfrm>
            <a:off x="5190352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7" name="Google Shape;4657;p141"/>
          <p:cNvSpPr/>
          <p:nvPr/>
        </p:nvSpPr>
        <p:spPr>
          <a:xfrm>
            <a:off x="5489976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8" name="Google Shape;4658;p141"/>
          <p:cNvSpPr/>
          <p:nvPr/>
        </p:nvSpPr>
        <p:spPr>
          <a:xfrm>
            <a:off x="5789600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9" name="Google Shape;4659;p141"/>
          <p:cNvSpPr/>
          <p:nvPr/>
        </p:nvSpPr>
        <p:spPr>
          <a:xfrm>
            <a:off x="3991856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0" name="Google Shape;4660;p141"/>
          <p:cNvSpPr/>
          <p:nvPr/>
        </p:nvSpPr>
        <p:spPr>
          <a:xfrm>
            <a:off x="4291480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1" name="Google Shape;4661;p141"/>
          <p:cNvSpPr/>
          <p:nvPr/>
        </p:nvSpPr>
        <p:spPr>
          <a:xfrm>
            <a:off x="4591104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2" name="Google Shape;4662;p141"/>
          <p:cNvSpPr/>
          <p:nvPr/>
        </p:nvSpPr>
        <p:spPr>
          <a:xfrm>
            <a:off x="4890728" y="172883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3" name="Google Shape;4663;p141"/>
          <p:cNvSpPr/>
          <p:nvPr/>
        </p:nvSpPr>
        <p:spPr>
          <a:xfrm>
            <a:off x="3991856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4" name="Google Shape;4664;p141"/>
          <p:cNvSpPr/>
          <p:nvPr/>
        </p:nvSpPr>
        <p:spPr>
          <a:xfrm>
            <a:off x="4291480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5" name="Google Shape;4665;p141"/>
          <p:cNvSpPr/>
          <p:nvPr/>
        </p:nvSpPr>
        <p:spPr>
          <a:xfrm>
            <a:off x="4591104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6" name="Google Shape;4666;p141"/>
          <p:cNvSpPr/>
          <p:nvPr/>
        </p:nvSpPr>
        <p:spPr>
          <a:xfrm>
            <a:off x="4890728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7" name="Google Shape;4667;p141"/>
          <p:cNvSpPr/>
          <p:nvPr/>
        </p:nvSpPr>
        <p:spPr>
          <a:xfrm>
            <a:off x="5190352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8" name="Google Shape;4668;p141"/>
          <p:cNvSpPr/>
          <p:nvPr/>
        </p:nvSpPr>
        <p:spPr>
          <a:xfrm>
            <a:off x="5489976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9" name="Google Shape;4669;p141"/>
          <p:cNvSpPr/>
          <p:nvPr/>
        </p:nvSpPr>
        <p:spPr>
          <a:xfrm>
            <a:off x="5789600" y="203907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0" name="Google Shape;4670;p141"/>
          <p:cNvSpPr/>
          <p:nvPr/>
        </p:nvSpPr>
        <p:spPr>
          <a:xfrm>
            <a:off x="5190352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1" name="Google Shape;4671;p141"/>
          <p:cNvSpPr/>
          <p:nvPr/>
        </p:nvSpPr>
        <p:spPr>
          <a:xfrm>
            <a:off x="5489976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2" name="Google Shape;4672;p141"/>
          <p:cNvSpPr/>
          <p:nvPr/>
        </p:nvSpPr>
        <p:spPr>
          <a:xfrm>
            <a:off x="5789600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3" name="Google Shape;4673;p141"/>
          <p:cNvSpPr/>
          <p:nvPr/>
        </p:nvSpPr>
        <p:spPr>
          <a:xfrm>
            <a:off x="3991856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4" name="Google Shape;4674;p141"/>
          <p:cNvSpPr/>
          <p:nvPr/>
        </p:nvSpPr>
        <p:spPr>
          <a:xfrm>
            <a:off x="4291480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5" name="Google Shape;4675;p141"/>
          <p:cNvSpPr/>
          <p:nvPr/>
        </p:nvSpPr>
        <p:spPr>
          <a:xfrm>
            <a:off x="4591104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6" name="Google Shape;4676;p141"/>
          <p:cNvSpPr/>
          <p:nvPr/>
        </p:nvSpPr>
        <p:spPr>
          <a:xfrm>
            <a:off x="4890728" y="234931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7" name="Google Shape;4677;p141"/>
          <p:cNvSpPr/>
          <p:nvPr/>
        </p:nvSpPr>
        <p:spPr>
          <a:xfrm>
            <a:off x="3991856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8" name="Google Shape;4678;p141"/>
          <p:cNvSpPr/>
          <p:nvPr/>
        </p:nvSpPr>
        <p:spPr>
          <a:xfrm>
            <a:off x="4291480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9" name="Google Shape;4679;p141"/>
          <p:cNvSpPr/>
          <p:nvPr/>
        </p:nvSpPr>
        <p:spPr>
          <a:xfrm>
            <a:off x="4591104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0" name="Google Shape;4680;p141"/>
          <p:cNvSpPr/>
          <p:nvPr/>
        </p:nvSpPr>
        <p:spPr>
          <a:xfrm>
            <a:off x="4890728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1" name="Google Shape;4681;p141"/>
          <p:cNvSpPr/>
          <p:nvPr/>
        </p:nvSpPr>
        <p:spPr>
          <a:xfrm>
            <a:off x="5190352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2" name="Google Shape;4682;p141"/>
          <p:cNvSpPr/>
          <p:nvPr/>
        </p:nvSpPr>
        <p:spPr>
          <a:xfrm>
            <a:off x="5489976" y="2659559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3" name="Google Shape;4683;p141"/>
          <p:cNvSpPr/>
          <p:nvPr/>
        </p:nvSpPr>
        <p:spPr>
          <a:xfrm>
            <a:off x="5789600" y="2659559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4" name="Google Shape;4684;p141"/>
          <p:cNvSpPr/>
          <p:nvPr/>
        </p:nvSpPr>
        <p:spPr>
          <a:xfrm>
            <a:off x="5190352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5" name="Google Shape;4685;p141"/>
          <p:cNvSpPr/>
          <p:nvPr/>
        </p:nvSpPr>
        <p:spPr>
          <a:xfrm>
            <a:off x="5489976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6" name="Google Shape;4686;p141"/>
          <p:cNvSpPr/>
          <p:nvPr/>
        </p:nvSpPr>
        <p:spPr>
          <a:xfrm>
            <a:off x="5789600" y="2969798"/>
            <a:ext cx="223200" cy="2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7" name="Google Shape;4687;p141"/>
          <p:cNvSpPr/>
          <p:nvPr/>
        </p:nvSpPr>
        <p:spPr>
          <a:xfrm>
            <a:off x="3991856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8" name="Google Shape;4688;p141"/>
          <p:cNvSpPr/>
          <p:nvPr/>
        </p:nvSpPr>
        <p:spPr>
          <a:xfrm>
            <a:off x="4291480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9" name="Google Shape;4689;p141"/>
          <p:cNvSpPr/>
          <p:nvPr/>
        </p:nvSpPr>
        <p:spPr>
          <a:xfrm>
            <a:off x="4591104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0" name="Google Shape;4690;p141"/>
          <p:cNvSpPr/>
          <p:nvPr/>
        </p:nvSpPr>
        <p:spPr>
          <a:xfrm>
            <a:off x="4890728" y="296979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1" name="Google Shape;4691;p141"/>
          <p:cNvSpPr/>
          <p:nvPr/>
        </p:nvSpPr>
        <p:spPr>
          <a:xfrm>
            <a:off x="3991856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2" name="Google Shape;4692;p141"/>
          <p:cNvSpPr/>
          <p:nvPr/>
        </p:nvSpPr>
        <p:spPr>
          <a:xfrm>
            <a:off x="4291480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3" name="Google Shape;4693;p141"/>
          <p:cNvSpPr/>
          <p:nvPr/>
        </p:nvSpPr>
        <p:spPr>
          <a:xfrm>
            <a:off x="4591104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4" name="Google Shape;4694;p141"/>
          <p:cNvSpPr/>
          <p:nvPr/>
        </p:nvSpPr>
        <p:spPr>
          <a:xfrm>
            <a:off x="4890728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5" name="Google Shape;4695;p141"/>
          <p:cNvSpPr/>
          <p:nvPr/>
        </p:nvSpPr>
        <p:spPr>
          <a:xfrm>
            <a:off x="5190352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6" name="Google Shape;4696;p141"/>
          <p:cNvSpPr/>
          <p:nvPr/>
        </p:nvSpPr>
        <p:spPr>
          <a:xfrm>
            <a:off x="5489976" y="328003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7" name="Google Shape;4697;p141"/>
          <p:cNvSpPr/>
          <p:nvPr/>
        </p:nvSpPr>
        <p:spPr>
          <a:xfrm>
            <a:off x="5789600" y="328003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8" name="Google Shape;4698;p141"/>
          <p:cNvSpPr/>
          <p:nvPr/>
        </p:nvSpPr>
        <p:spPr>
          <a:xfrm>
            <a:off x="5190352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9" name="Google Shape;4699;p141"/>
          <p:cNvSpPr/>
          <p:nvPr/>
        </p:nvSpPr>
        <p:spPr>
          <a:xfrm>
            <a:off x="5489976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0" name="Google Shape;4700;p141"/>
          <p:cNvSpPr/>
          <p:nvPr/>
        </p:nvSpPr>
        <p:spPr>
          <a:xfrm>
            <a:off x="5789600" y="3590278"/>
            <a:ext cx="223200" cy="223200"/>
          </a:xfrm>
          <a:prstGeom prst="rect">
            <a:avLst/>
          </a:prstGeom>
          <a:solidFill>
            <a:srgbClr val="DF382C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1" name="Google Shape;4701;p141"/>
          <p:cNvSpPr/>
          <p:nvPr/>
        </p:nvSpPr>
        <p:spPr>
          <a:xfrm>
            <a:off x="3991856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2" name="Google Shape;4702;p141"/>
          <p:cNvSpPr/>
          <p:nvPr/>
        </p:nvSpPr>
        <p:spPr>
          <a:xfrm>
            <a:off x="4291480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3" name="Google Shape;4703;p141"/>
          <p:cNvSpPr/>
          <p:nvPr/>
        </p:nvSpPr>
        <p:spPr>
          <a:xfrm>
            <a:off x="4591104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4" name="Google Shape;4704;p141"/>
          <p:cNvSpPr/>
          <p:nvPr/>
        </p:nvSpPr>
        <p:spPr>
          <a:xfrm>
            <a:off x="4890728" y="3590278"/>
            <a:ext cx="223200" cy="223200"/>
          </a:xfrm>
          <a:prstGeom prst="rect">
            <a:avLst/>
          </a:prstGeom>
          <a:solidFill>
            <a:srgbClr val="E4A11B"/>
          </a:solidFill>
          <a:ln>
            <a:noFill/>
          </a:ln>
        </p:spPr>
        <p:txBody>
          <a:bodyPr spcFirstLastPara="1" wrap="square" lIns="109675" tIns="109675" rIns="109675" bIns="1096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5" name="Google Shape;4705;p141"/>
          <p:cNvSpPr txBox="1"/>
          <p:nvPr/>
        </p:nvSpPr>
        <p:spPr>
          <a:xfrm>
            <a:off x="5789600" y="3813399"/>
            <a:ext cx="1721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Anaplasma </a:t>
            </a:r>
            <a:endParaRPr sz="1559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spp (n=12)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6" name="Google Shape;4706;p141"/>
          <p:cNvSpPr txBox="1"/>
          <p:nvPr/>
        </p:nvSpPr>
        <p:spPr>
          <a:xfrm>
            <a:off x="3967250" y="1255577"/>
            <a:ext cx="210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Ehrlichia</a:t>
            </a: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spp (n=45)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7" name="Google Shape;4707;p141"/>
          <p:cNvSpPr txBox="1"/>
          <p:nvPr/>
        </p:nvSpPr>
        <p:spPr>
          <a:xfrm>
            <a:off x="6046309" y="1246400"/>
            <a:ext cx="2524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79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Rickettsia </a:t>
            </a:r>
            <a:r>
              <a:rPr lang="en" sz="1679">
                <a:latin typeface="Open Sans"/>
                <a:ea typeface="Open Sans"/>
                <a:cs typeface="Open Sans"/>
                <a:sym typeface="Open Sans"/>
              </a:rPr>
              <a:t>spp (n=14)</a:t>
            </a:r>
            <a:endParaRPr sz="167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8" name="Google Shape;4708;p141"/>
          <p:cNvSpPr txBox="1"/>
          <p:nvPr/>
        </p:nvSpPr>
        <p:spPr>
          <a:xfrm>
            <a:off x="7475333" y="3813399"/>
            <a:ext cx="12936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75" tIns="109675" rIns="109675" bIns="1096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 b="1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Babesia </a:t>
            </a:r>
            <a:endParaRPr sz="1559" b="1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9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spp (n=10)</a:t>
            </a:r>
            <a:endParaRPr sz="1559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9" name="Google Shape;4709;p141"/>
          <p:cNvSpPr/>
          <p:nvPr/>
        </p:nvSpPr>
        <p:spPr>
          <a:xfrm>
            <a:off x="1726475" y="4148425"/>
            <a:ext cx="1929900" cy="461700"/>
          </a:xfrm>
          <a:prstGeom prst="roundRect">
            <a:avLst>
              <a:gd name="adj" fmla="val 30458"/>
            </a:avLst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But no Lyme!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0" name="Google Shape;4710;p141"/>
          <p:cNvSpPr/>
          <p:nvPr/>
        </p:nvSpPr>
        <p:spPr>
          <a:xfrm>
            <a:off x="548875" y="1768350"/>
            <a:ext cx="2657400" cy="986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" name="Google Shape;4715;p142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716" name="Google Shape;4716;p142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17" name="Google Shape;4717;p142"/>
          <p:cNvGraphicFramePr/>
          <p:nvPr/>
        </p:nvGraphicFramePr>
        <p:xfrm>
          <a:off x="3929413" y="1371738"/>
          <a:ext cx="257650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Copies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Anaplasmosis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718" name="Google Shape;4718;p142"/>
          <p:cNvGraphicFramePr/>
          <p:nvPr/>
        </p:nvGraphicFramePr>
        <p:xfrm>
          <a:off x="6875963" y="1371759"/>
          <a:ext cx="17617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9" name="Google Shape;4719;p14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pic>
        <p:nvPicPr>
          <p:cNvPr id="4720" name="Google Shape;4720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175" y="3595125"/>
            <a:ext cx="1225825" cy="12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1" name="Google Shape;4721;p142"/>
          <p:cNvSpPr/>
          <p:nvPr/>
        </p:nvSpPr>
        <p:spPr>
          <a:xfrm>
            <a:off x="4572000" y="3983775"/>
            <a:ext cx="1929900" cy="919500"/>
          </a:xfrm>
          <a:prstGeom prst="roundRect">
            <a:avLst>
              <a:gd name="adj" fmla="val 30671"/>
            </a:avLst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Well, then does Lyme cause HLH?</a:t>
            </a:r>
            <a:endParaRPr b="1">
              <a:solidFill>
                <a:srgbClr val="6C34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Nope!</a:t>
            </a:r>
            <a:r>
              <a:rPr lang="en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22" name="Google Shape;4722;p142"/>
          <p:cNvGrpSpPr/>
          <p:nvPr/>
        </p:nvGrpSpPr>
        <p:grpSpPr>
          <a:xfrm>
            <a:off x="3252046" y="3747639"/>
            <a:ext cx="920716" cy="920810"/>
            <a:chOff x="4748525" y="1355450"/>
            <a:chExt cx="933600" cy="933600"/>
          </a:xfrm>
        </p:grpSpPr>
        <p:cxnSp>
          <p:nvCxnSpPr>
            <p:cNvPr id="4723" name="Google Shape;4723;p142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4" name="Google Shape;4724;p142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Imaging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12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CT C/A/P w/wo</a:t>
            </a:r>
            <a:r>
              <a:rPr lang="en"/>
              <a:t> (ED)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Multifocal airspace </a:t>
            </a:r>
            <a:r>
              <a:rPr lang="en" b="1"/>
              <a:t>consolidation in the lower lobes</a:t>
            </a:r>
            <a:r>
              <a:rPr lang="en"/>
              <a:t> concerning for atypical infection versus aspiration.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Hepatic steatosis.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2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729325" y="26884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Lungs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: Multifocal airspace consolidation in the lower lobes c/f atypical infection versus aspiration</a:t>
            </a:r>
            <a:endParaRPr>
              <a:solidFill>
                <a:srgbClr val="858585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Liver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: Diffuse hypodensity of the liver suggesting hepatic steatosis</a:t>
            </a:r>
            <a:endParaRPr>
              <a:solidFill>
                <a:srgbClr val="858585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GI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: Fibrofatty changes in the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 terminal ileitis suggesting chronic inflammation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Unremarkable</a:t>
            </a:r>
            <a:r>
              <a:rPr lang="en">
                <a:solidFill>
                  <a:srgbClr val="858585"/>
                </a:solidFill>
                <a:latin typeface="Bitter"/>
                <a:ea typeface="Bitter"/>
                <a:cs typeface="Bitter"/>
                <a:sym typeface="Bitter"/>
              </a:rPr>
              <a:t>: gallbladder, pancreas, spleen, adrenal glands, kidneys, GU, lymph nodes</a:t>
            </a:r>
            <a:endParaRPr>
              <a:solidFill>
                <a:srgbClr val="858585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550" y="179725"/>
            <a:ext cx="3774300" cy="237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44277"/>
            <a:ext cx="3845850" cy="245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8" name="Google Shape;4738;p144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739" name="Google Shape;4739;p144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40" name="Google Shape;4740;p144"/>
          <p:cNvGraphicFramePr/>
          <p:nvPr/>
        </p:nvGraphicFramePr>
        <p:xfrm>
          <a:off x="3929413" y="1371738"/>
          <a:ext cx="257650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Copies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Anaplasmosis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741" name="Google Shape;4741;p144"/>
          <p:cNvGraphicFramePr/>
          <p:nvPr/>
        </p:nvGraphicFramePr>
        <p:xfrm>
          <a:off x="6875963" y="1371759"/>
          <a:ext cx="17617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42" name="Google Shape;4742;p14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graphicFrame>
        <p:nvGraphicFramePr>
          <p:cNvPr id="4743" name="Google Shape;4743;p144"/>
          <p:cNvGraphicFramePr/>
          <p:nvPr/>
        </p:nvGraphicFramePr>
        <p:xfrm>
          <a:off x="6875963" y="1371759"/>
          <a:ext cx="17617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8" name="Google Shape;4748;p145"/>
          <p:cNvSpPr/>
          <p:nvPr/>
        </p:nvSpPr>
        <p:spPr>
          <a:xfrm>
            <a:off x="5313825" y="3065650"/>
            <a:ext cx="11922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749" name="Google Shape;4749;p145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&lt;1:20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&lt;1:64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750" name="Google Shape;4750;p145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51" name="Google Shape;4751;p145"/>
          <p:cNvGraphicFramePr/>
          <p:nvPr/>
        </p:nvGraphicFramePr>
        <p:xfrm>
          <a:off x="3929413" y="1371738"/>
          <a:ext cx="257650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7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PCR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Copies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Anaplasmosis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23,648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IgG+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52" name="Google Shape;4752;p145"/>
          <p:cNvSpPr txBox="1"/>
          <p:nvPr/>
        </p:nvSpPr>
        <p:spPr>
          <a:xfrm>
            <a:off x="3929425" y="3472775"/>
            <a:ext cx="1636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Didn’t send PCR :(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53" name="Google Shape;4753;p145"/>
          <p:cNvCxnSpPr>
            <a:stCxn id="4752" idx="3"/>
            <a:endCxn id="4748" idx="2"/>
          </p:cNvCxnSpPr>
          <p:nvPr/>
        </p:nvCxnSpPr>
        <p:spPr>
          <a:xfrm rot="10800000" flipH="1">
            <a:off x="5565925" y="3338225"/>
            <a:ext cx="344100" cy="3270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54" name="Google Shape;4754;p14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graphicFrame>
        <p:nvGraphicFramePr>
          <p:cNvPr id="4755" name="Google Shape;4755;p145"/>
          <p:cNvGraphicFramePr/>
          <p:nvPr/>
        </p:nvGraphicFramePr>
        <p:xfrm>
          <a:off x="6875963" y="1371759"/>
          <a:ext cx="17617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56" name="Google Shape;4756;p145"/>
          <p:cNvSpPr/>
          <p:nvPr/>
        </p:nvSpPr>
        <p:spPr>
          <a:xfrm>
            <a:off x="5060675" y="4108175"/>
            <a:ext cx="2426700" cy="927600"/>
          </a:xfrm>
          <a:prstGeom prst="roundRect">
            <a:avLst>
              <a:gd name="adj" fmla="val 16667"/>
            </a:avLst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Discharged on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21 days of doxy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(while waiting on these tests)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" name="Google Shape;4761;p14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6" name="Google Shape;4766;p14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5310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  <p:sp>
        <p:nvSpPr>
          <p:cNvPr id="4767" name="Google Shape;4767;p14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32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HLH</a:t>
            </a:r>
            <a:r>
              <a:rPr lang="en"/>
              <a:t> is a hyperinflammatory syndrome that can mimic severe infection or sepsis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Clues</a:t>
            </a:r>
            <a:r>
              <a:rPr lang="en"/>
              <a:t>: persistent fever, cytopenias, splenomegaly, hepatitis/transaminitis, hyperferritinemia, hypertriglyceridemia, hypofibrinogenemia, and elevated soluble IL-2 receptor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Driven by </a:t>
            </a:r>
            <a:r>
              <a:rPr lang="en" b="1"/>
              <a:t>macrophages</a:t>
            </a:r>
            <a:r>
              <a:rPr lang="en"/>
              <a:t> / IFN-γ / </a:t>
            </a:r>
            <a:r>
              <a:rPr lang="en" b="1">
                <a:solidFill>
                  <a:srgbClr val="3B71CA"/>
                </a:solidFill>
              </a:rPr>
              <a:t>Th1 response </a:t>
            </a:r>
            <a:endParaRPr b="1">
              <a:solidFill>
                <a:srgbClr val="3B71CA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Infectious triggers are common, almost always </a:t>
            </a:r>
            <a:r>
              <a:rPr lang="en" b="1">
                <a:solidFill>
                  <a:srgbClr val="DF382C"/>
                </a:solidFill>
              </a:rPr>
              <a:t>intracellular pathogens </a:t>
            </a:r>
            <a:r>
              <a:rPr lang="en"/>
              <a:t>(</a:t>
            </a:r>
            <a:r>
              <a:rPr lang="en" b="1">
                <a:solidFill>
                  <a:srgbClr val="896110"/>
                </a:solidFill>
              </a:rPr>
              <a:t>viral infections</a:t>
            </a:r>
            <a:r>
              <a:rPr lang="en"/>
              <a:t>, especially </a:t>
            </a:r>
            <a:r>
              <a:rPr lang="en" b="1">
                <a:solidFill>
                  <a:srgbClr val="3B71CA"/>
                </a:solidFill>
              </a:rPr>
              <a:t>EBV</a:t>
            </a:r>
            <a:r>
              <a:rPr lang="en"/>
              <a:t>; bacterial, fungal, and parasitic infections also possible)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 be tick-borne (ehrlichiosis, anaplasmosis, babesiosis), but uncommon to be from lyme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That said, viral is still by far the most common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Delays in diagnosis and treatment can be fatal → consider HLH (or at minimum </a:t>
            </a:r>
            <a:r>
              <a:rPr lang="en" b="1"/>
              <a:t>ordering a ferritin</a:t>
            </a:r>
            <a:r>
              <a:rPr lang="en"/>
              <a:t>)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/>
              <a:t>May or </a:t>
            </a:r>
            <a:r>
              <a:rPr lang="en" b="1"/>
              <a:t>may not need </a:t>
            </a:r>
            <a:r>
              <a:rPr lang="en" b="1">
                <a:solidFill>
                  <a:srgbClr val="3B71CA"/>
                </a:solidFill>
              </a:rPr>
              <a:t>immunosuppression</a:t>
            </a:r>
            <a:r>
              <a:rPr lang="en"/>
              <a:t>, but for non-EBV often okay to just treat the infection +/- steroids</a:t>
            </a:r>
            <a:endParaRPr/>
          </a:p>
        </p:txBody>
      </p:sp>
      <p:sp>
        <p:nvSpPr>
          <p:cNvPr id="4768" name="Google Shape;4768;p147"/>
          <p:cNvSpPr txBox="1"/>
          <p:nvPr/>
        </p:nvSpPr>
        <p:spPr>
          <a:xfrm>
            <a:off x="724950" y="45249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Slides available on </a:t>
            </a:r>
            <a:r>
              <a:rPr lang="en" sz="1200" u="sng">
                <a:solidFill>
                  <a:srgbClr val="1C367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hunterratliff1.com/talk/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; Citations available via QR code or via the  “citations” button on the website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69" name="Google Shape;4769;p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1513" y="1252300"/>
            <a:ext cx="1225825" cy="12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0" name="Google Shape;4770;p147" title="qr-code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450" y="43625"/>
            <a:ext cx="1317901" cy="131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body" idx="2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</a:rPr>
              <a:t>A </a:t>
            </a:r>
            <a:r>
              <a:rPr lang="en" b="1">
                <a:solidFill>
                  <a:srgbClr val="1A1A1A"/>
                </a:solidFill>
              </a:rPr>
              <a:t>33 y/o M</a:t>
            </a:r>
            <a:r>
              <a:rPr lang="en">
                <a:solidFill>
                  <a:srgbClr val="1A1A1A"/>
                </a:solidFill>
              </a:rPr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>
                <a:solidFill>
                  <a:srgbClr val="1A1A1A"/>
                </a:solidFill>
              </a:rPr>
              <a:t> of </a:t>
            </a:r>
            <a:r>
              <a:rPr lang="en" b="1">
                <a:solidFill>
                  <a:srgbClr val="1A1A1A"/>
                </a:solidFill>
              </a:rPr>
              <a:t>cough </a:t>
            </a:r>
            <a:r>
              <a:rPr lang="en">
                <a:solidFill>
                  <a:srgbClr val="1A1A1A"/>
                </a:solidFill>
              </a:rPr>
              <a:t>+ </a:t>
            </a:r>
            <a:r>
              <a:rPr lang="en" b="1">
                <a:solidFill>
                  <a:srgbClr val="1A1A1A"/>
                </a:solidFill>
              </a:rPr>
              <a:t>myalgias </a:t>
            </a:r>
            <a:r>
              <a:rPr lang="en">
                <a:solidFill>
                  <a:srgbClr val="1A1A1A"/>
                </a:solidFill>
              </a:rPr>
              <a:t>→ </a:t>
            </a:r>
            <a:r>
              <a:rPr lang="en" b="1">
                <a:solidFill>
                  <a:srgbClr val="1A1A1A"/>
                </a:solidFill>
              </a:rPr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>
                <a:solidFill>
                  <a:srgbClr val="1A1A1A"/>
                </a:solidFill>
              </a:rPr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>
                <a:solidFill>
                  <a:srgbClr val="1A1A1A"/>
                </a:solidFill>
              </a:rPr>
              <a:t>diarrhea</a:t>
            </a:r>
            <a:r>
              <a:rPr lang="en">
                <a:solidFill>
                  <a:srgbClr val="1A1A1A"/>
                </a:solidFill>
              </a:rPr>
              <a:t>. Stable vitals, non-toxic. CT C/A/P shows bilateral lower lobe pneumonia &amp; terminal ileitis</a:t>
            </a:r>
            <a:endParaRPr>
              <a:solidFill>
                <a:srgbClr val="1A1A1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</a:rPr>
              <a:t>Work=EMT, but play is… 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Hiking </a:t>
            </a:r>
            <a:r>
              <a:rPr lang="en">
                <a:solidFill>
                  <a:srgbClr val="1A1A1A"/>
                </a:solidFill>
              </a:rPr>
              <a:t>(no bug spray), ?ticks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Freshwater </a:t>
            </a:r>
            <a:r>
              <a:rPr lang="en">
                <a:solidFill>
                  <a:srgbClr val="1A1A1A"/>
                </a:solidFill>
              </a:rPr>
              <a:t>(kayaking)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Caves </a:t>
            </a:r>
            <a:r>
              <a:rPr lang="en">
                <a:solidFill>
                  <a:srgbClr val="1A1A1A"/>
                </a:solidFill>
              </a:rPr>
              <a:t>(1 month ago), ?bats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1A1A1A"/>
                </a:solidFill>
              </a:rPr>
              <a:t>Cats </a:t>
            </a:r>
            <a:r>
              <a:rPr lang="en">
                <a:solidFill>
                  <a:srgbClr val="1A1A1A"/>
                </a:solidFill>
              </a:rPr>
              <a:t>(mice?)</a:t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graphicFrame>
        <p:nvGraphicFramePr>
          <p:cNvPr id="195" name="Google Shape;195;p27"/>
          <p:cNvGraphicFramePr/>
          <p:nvPr/>
        </p:nvGraphicFramePr>
        <p:xfrm>
          <a:off x="4771538" y="286150"/>
          <a:ext cx="1845675" cy="16857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6" name="Google Shape;196;p27"/>
          <p:cNvGraphicFramePr/>
          <p:nvPr/>
        </p:nvGraphicFramePr>
        <p:xfrm>
          <a:off x="7072113" y="286150"/>
          <a:ext cx="157435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Chem7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16k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800" y="3638525"/>
            <a:ext cx="2314749" cy="1456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Google Shape;198;p27"/>
          <p:cNvGraphicFramePr/>
          <p:nvPr/>
        </p:nvGraphicFramePr>
        <p:xfrm>
          <a:off x="7072125" y="2463950"/>
          <a:ext cx="1574350" cy="16857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LFTs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 Phos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Albumin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800" y="2130801"/>
            <a:ext cx="2280996" cy="14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ED course</a:t>
            </a: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1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graphicFrame>
        <p:nvGraphicFramePr>
          <p:cNvPr id="206" name="Google Shape;206;p28"/>
          <p:cNvGraphicFramePr/>
          <p:nvPr/>
        </p:nvGraphicFramePr>
        <p:xfrm>
          <a:off x="729438" y="2706325"/>
          <a:ext cx="2362225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41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COVID/Flu/RSV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Drug screen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EtOH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screen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7" name="Google Shape;207;p28"/>
          <p:cNvGraphicFramePr/>
          <p:nvPr/>
        </p:nvGraphicFramePr>
        <p:xfrm>
          <a:off x="3390875" y="2706325"/>
          <a:ext cx="2362225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41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Urine legionella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Hepatitis 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 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8" name="Google Shape;208;p28"/>
          <p:cNvGraphicFramePr/>
          <p:nvPr/>
        </p:nvGraphicFramePr>
        <p:xfrm>
          <a:off x="6101750" y="2706325"/>
          <a:ext cx="2521575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BF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 diff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ED course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in the ED, fever </a:t>
            </a:r>
            <a:r>
              <a:rPr lang="en" b="1"/>
              <a:t>103.5 °F</a:t>
            </a:r>
            <a:r>
              <a:rPr lang="en"/>
              <a:t> (39.7 °C) → </a:t>
            </a:r>
            <a:r>
              <a:rPr lang="en" b="1">
                <a:solidFill>
                  <a:srgbClr val="DF382C"/>
                </a:solidFill>
              </a:rPr>
              <a:t>106.3 °F</a:t>
            </a:r>
            <a:r>
              <a:rPr lang="en"/>
              <a:t> (41.3 °C)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Rest of his vitals stable (still sinus tachycardia)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Nursing insists on taking tylenol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Patient </a:t>
            </a:r>
            <a:r>
              <a:rPr lang="en" b="1">
                <a:solidFill>
                  <a:srgbClr val="3B71CA"/>
                </a:solidFill>
              </a:rPr>
              <a:t>declines tylenol</a:t>
            </a:r>
            <a:r>
              <a:rPr lang="en"/>
              <a:t> or motrin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They try to give </a:t>
            </a:r>
            <a:r>
              <a:rPr lang="en" b="1"/>
              <a:t>IV toradol</a:t>
            </a:r>
            <a:r>
              <a:rPr lang="en"/>
              <a:t> → still says that he doesn’t need it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Recall, he </a:t>
            </a:r>
            <a:r>
              <a:rPr lang="en" b="1"/>
              <a:t>works as EMT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This escalates</a:t>
            </a:r>
            <a:r>
              <a:rPr lang="en"/>
              <a:t>…ends up in </a:t>
            </a:r>
            <a:r>
              <a:rPr lang="en" b="1">
                <a:solidFill>
                  <a:srgbClr val="DF382C"/>
                </a:solidFill>
              </a:rPr>
              <a:t>four point restraints</a:t>
            </a:r>
            <a:endParaRPr b="1">
              <a:solidFill>
                <a:srgbClr val="DF382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6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Mildly low O2 sats → started </a:t>
            </a:r>
            <a:r>
              <a:rPr lang="en" b="1"/>
              <a:t>nasal cannula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Continues to fever</a:t>
            </a:r>
            <a:r>
              <a:rPr lang="en"/>
              <a:t>, but otherwise no new symptoms</a:t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672825" y="1299925"/>
            <a:ext cx="7622400" cy="877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29" name="Google Shape;229;p31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0" name="Google Shape;230;p31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36" name="Google Shape;236;p32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38" name="Google Shape;238;p32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9" name="Google Shape;239;p32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729450" y="1322450"/>
            <a:ext cx="29874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(s)TICK season</a:t>
            </a:r>
            <a:endParaRPr sz="38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conference</a:t>
            </a:r>
            <a:endParaRPr sz="16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05/21/2026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sz="1600" i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nline Media 1" title="Tick Season (Parody of &quot;Stick Season&quot;)">
            <a:hlinkClick r:id="" action="ppaction://media"/>
            <a:extLst>
              <a:ext uri="{FF2B5EF4-FFF2-40B4-BE49-F238E27FC236}">
                <a16:creationId xmlns:a16="http://schemas.microsoft.com/office/drawing/2014/main" id="{D07B9706-D141-FAA3-28C4-3C0B49DDBD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73123" y="187200"/>
            <a:ext cx="6414290" cy="3623766"/>
          </a:xfrm>
          <a:prstGeom prst="rect">
            <a:avLst/>
          </a:prstGeom>
        </p:spPr>
      </p:pic>
      <p:pic>
        <p:nvPicPr>
          <p:cNvPr id="3" name="Google Shape;96;p14">
            <a:extLst>
              <a:ext uri="{FF2B5EF4-FFF2-40B4-BE49-F238E27FC236}">
                <a16:creationId xmlns:a16="http://schemas.microsoft.com/office/drawing/2014/main" id="{CF81AF42-DBDF-249C-9097-8D1B59BAB08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535070">
            <a:off x="1376850" y="0"/>
            <a:ext cx="1602875" cy="16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14">
            <a:extLst>
              <a:ext uri="{FF2B5EF4-FFF2-40B4-BE49-F238E27FC236}">
                <a16:creationId xmlns:a16="http://schemas.microsoft.com/office/drawing/2014/main" id="{2EA539A1-150E-26DD-E6C3-FCBDE1D6B4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900000">
            <a:off x="7149550" y="3268224"/>
            <a:ext cx="1602877" cy="160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14">
            <a:extLst>
              <a:ext uri="{FF2B5EF4-FFF2-40B4-BE49-F238E27FC236}">
                <a16:creationId xmlns:a16="http://schemas.microsoft.com/office/drawing/2014/main" id="{ABAD7CC5-8E22-BF4E-6833-45FE460721F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00001">
            <a:off x="104278" y="2499000"/>
            <a:ext cx="984769" cy="98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47" name="Google Shape;247;p33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48" name="Google Shape;248;p33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56" name="Google Shape;256;p34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57" name="Google Shape;257;p34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63" name="Google Shape;263;p35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65" name="Google Shape;265;p35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6" name="Google Shape;266;p35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334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74" name="Google Shape;274;p36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5" name="Google Shape;275;p36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1.27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334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481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83" name="Google Shape;283;p37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84" name="Google Shape;284;p37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133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1.27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334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481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9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lang="en" b="1"/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/>
              <a:t> of </a:t>
            </a:r>
            <a:r>
              <a:rPr lang="en" b="1"/>
              <a:t>cough </a:t>
            </a:r>
            <a:r>
              <a:rPr lang="en"/>
              <a:t>+ </a:t>
            </a:r>
            <a:r>
              <a:rPr lang="en" b="1"/>
              <a:t>myalgias </a:t>
            </a:r>
            <a:r>
              <a:rPr lang="en"/>
              <a:t>→ </a:t>
            </a:r>
            <a:r>
              <a:rPr lang="en" b="1"/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/>
              <a:t>diarrhea</a:t>
            </a:r>
            <a:r>
              <a:rPr lang="en"/>
              <a:t>. Stable vitals, non-toxic. CT C/A/P shows bilateral lower lobe pneumonia &amp; terminal ileitis</a:t>
            </a:r>
            <a:endParaRPr/>
          </a:p>
        </p:txBody>
      </p:sp>
      <p:sp>
        <p:nvSpPr>
          <p:cNvPr id="290" name="Google Shape;290;p38"/>
          <p:cNvSpPr/>
          <p:nvPr/>
        </p:nvSpPr>
        <p:spPr>
          <a:xfrm>
            <a:off x="672825" y="1299925"/>
            <a:ext cx="7622400" cy="1205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/>
          </a:p>
        </p:txBody>
      </p:sp>
      <p:graphicFrame>
        <p:nvGraphicFramePr>
          <p:cNvPr id="292" name="Google Shape;292;p38"/>
          <p:cNvGraphicFramePr/>
          <p:nvPr/>
        </p:nvGraphicFramePr>
        <p:xfrm>
          <a:off x="729438" y="2374150"/>
          <a:ext cx="3306325" cy="22476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 Lymph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0.45</a:t>
                      </a:r>
                      <a:endParaRPr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0.41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Procal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21k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19k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3" name="Google Shape;293;p38"/>
          <p:cNvGraphicFramePr/>
          <p:nvPr/>
        </p:nvGraphicFramePr>
        <p:xfrm>
          <a:off x="4571988" y="2087850"/>
          <a:ext cx="3556925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8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#2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#3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#4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133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1.27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0.98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334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481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1.2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4" name="Google Shape;294;p38"/>
          <p:cNvSpPr/>
          <p:nvPr/>
        </p:nvSpPr>
        <p:spPr>
          <a:xfrm>
            <a:off x="672825" y="1376125"/>
            <a:ext cx="7622400" cy="36168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95" name="Google Shape;295;p38"/>
          <p:cNvGraphicFramePr/>
          <p:nvPr/>
        </p:nvGraphicFramePr>
        <p:xfrm>
          <a:off x="1364125" y="2720350"/>
          <a:ext cx="3035025" cy="14227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8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sz="20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 sz="2000"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7,088</a:t>
                      </a:r>
                      <a:endParaRPr sz="2000"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173</a:t>
                      </a:r>
                      <a:endParaRPr sz="20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 sz="2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1,501</a:t>
                      </a:r>
                      <a:endParaRPr sz="2000"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3769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Continues to fever</a:t>
            </a:r>
            <a:r>
              <a:rPr lang="en" sz="1600"/>
              <a:t> despite:</a:t>
            </a:r>
            <a:endParaRPr sz="1600"/>
          </a:p>
        </p:txBody>
      </p:sp>
      <p:sp>
        <p:nvSpPr>
          <p:cNvPr id="302" name="Google Shape;302;p39"/>
          <p:cNvSpPr/>
          <p:nvPr/>
        </p:nvSpPr>
        <p:spPr>
          <a:xfrm>
            <a:off x="5994500" y="1750125"/>
            <a:ext cx="2695500" cy="238500"/>
          </a:xfrm>
          <a:prstGeom prst="rect">
            <a:avLst/>
          </a:prstGeom>
          <a:solidFill>
            <a:srgbClr val="2F5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Doxycycline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39"/>
          <p:cNvSpPr/>
          <p:nvPr/>
        </p:nvSpPr>
        <p:spPr>
          <a:xfrm>
            <a:off x="5994500" y="1988625"/>
            <a:ext cx="673800" cy="477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AMP/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SUL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6668394" y="1988625"/>
            <a:ext cx="2021700" cy="2385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6668394" y="2227125"/>
            <a:ext cx="2021700" cy="2385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Azithro (500)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6" name="Google Shape;306;p39"/>
          <p:cNvGrpSpPr/>
          <p:nvPr/>
        </p:nvGrpSpPr>
        <p:grpSpPr>
          <a:xfrm>
            <a:off x="5537200" y="2545275"/>
            <a:ext cx="3152901" cy="2314575"/>
            <a:chOff x="3143975" y="2188225"/>
            <a:chExt cx="3152901" cy="2314575"/>
          </a:xfrm>
        </p:grpSpPr>
        <p:pic>
          <p:nvPicPr>
            <p:cNvPr id="307" name="Google Shape;307;p39"/>
            <p:cNvPicPr preferRelativeResize="0"/>
            <p:nvPr/>
          </p:nvPicPr>
          <p:blipFill rotWithShape="1">
            <a:blip r:embed="rId3">
              <a:alphaModFix/>
            </a:blip>
            <a:srcRect r="46089"/>
            <a:stretch/>
          </p:blipFill>
          <p:spPr>
            <a:xfrm>
              <a:off x="3143975" y="2188225"/>
              <a:ext cx="3152901" cy="2314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39"/>
            <p:cNvSpPr/>
            <p:nvPr/>
          </p:nvSpPr>
          <p:spPr>
            <a:xfrm>
              <a:off x="3601275" y="2214598"/>
              <a:ext cx="673800" cy="183000"/>
            </a:xfrm>
            <a:prstGeom prst="rect">
              <a:avLst/>
            </a:prstGeom>
            <a:solidFill>
              <a:srgbClr val="DF382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ED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4275169" y="2214598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39"/>
            <p:cNvSpPr/>
            <p:nvPr/>
          </p:nvSpPr>
          <p:spPr>
            <a:xfrm>
              <a:off x="4949063" y="2214598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5622956" y="2214598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2" name="Google Shape;312;p39"/>
          <p:cNvSpPr/>
          <p:nvPr/>
        </p:nvSpPr>
        <p:spPr>
          <a:xfrm>
            <a:off x="6058300" y="3703425"/>
            <a:ext cx="2631900" cy="477000"/>
          </a:xfrm>
          <a:prstGeom prst="rect">
            <a:avLst/>
          </a:prstGeom>
          <a:solidFill>
            <a:srgbClr val="3B71CA">
              <a:alpha val="3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3" name="Google Shape;313;p39"/>
          <p:cNvCxnSpPr/>
          <p:nvPr/>
        </p:nvCxnSpPr>
        <p:spPr>
          <a:xfrm>
            <a:off x="5102200" y="3703425"/>
            <a:ext cx="50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" name="Google Shape;314;p39"/>
          <p:cNvSpPr txBox="1"/>
          <p:nvPr/>
        </p:nvSpPr>
        <p:spPr>
          <a:xfrm>
            <a:off x="4499200" y="3493269"/>
            <a:ext cx="60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38 C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729450" y="1750125"/>
            <a:ext cx="3769800" cy="13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Unasyn → Zosyn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Doxycycline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Azithro</a:t>
            </a:r>
            <a:endParaRPr sz="1600"/>
          </a:p>
        </p:txBody>
      </p:sp>
      <p:sp>
        <p:nvSpPr>
          <p:cNvPr id="316" name="Google Shape;316;p39"/>
          <p:cNvSpPr txBox="1">
            <a:spLocks noGrp="1"/>
          </p:cNvSpPr>
          <p:nvPr>
            <p:ph type="body" idx="1"/>
          </p:nvPr>
        </p:nvSpPr>
        <p:spPr>
          <a:xfrm>
            <a:off x="880900" y="2974675"/>
            <a:ext cx="37698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Then </a:t>
            </a:r>
            <a:r>
              <a:rPr lang="en" sz="1600" b="1"/>
              <a:t>SpO2 </a:t>
            </a:r>
            <a:r>
              <a:rPr lang="en" sz="1600"/>
              <a:t>begins to </a:t>
            </a:r>
            <a:r>
              <a:rPr lang="en" sz="1600" b="1"/>
              <a:t>worsen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>
            <a:spLocks noGrp="1"/>
          </p:cNvSpPr>
          <p:nvPr>
            <p:ph type="body" idx="2"/>
          </p:nvPr>
        </p:nvSpPr>
        <p:spPr>
          <a:xfrm>
            <a:off x="730000" y="1407675"/>
            <a:ext cx="3374400" cy="18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</a:rPr>
              <a:t>A </a:t>
            </a:r>
            <a:r>
              <a:rPr lang="en" b="1">
                <a:solidFill>
                  <a:srgbClr val="1A1A1A"/>
                </a:solidFill>
              </a:rPr>
              <a:t>33 y/o M</a:t>
            </a:r>
            <a:r>
              <a:rPr lang="en">
                <a:solidFill>
                  <a:srgbClr val="1A1A1A"/>
                </a:solidFill>
              </a:rPr>
              <a:t> with PMH including obesity, OSA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>
                <a:solidFill>
                  <a:srgbClr val="1A1A1A"/>
                </a:solidFill>
              </a:rPr>
              <a:t> of </a:t>
            </a:r>
            <a:r>
              <a:rPr lang="en" b="1">
                <a:solidFill>
                  <a:srgbClr val="1A1A1A"/>
                </a:solidFill>
              </a:rPr>
              <a:t>cough </a:t>
            </a:r>
            <a:r>
              <a:rPr lang="en">
                <a:solidFill>
                  <a:srgbClr val="1A1A1A"/>
                </a:solidFill>
              </a:rPr>
              <a:t>+ </a:t>
            </a:r>
            <a:r>
              <a:rPr lang="en" b="1">
                <a:solidFill>
                  <a:srgbClr val="1A1A1A"/>
                </a:solidFill>
              </a:rPr>
              <a:t>myalgias </a:t>
            </a:r>
            <a:r>
              <a:rPr lang="en">
                <a:solidFill>
                  <a:srgbClr val="1A1A1A"/>
                </a:solidFill>
              </a:rPr>
              <a:t>→ </a:t>
            </a:r>
            <a:r>
              <a:rPr lang="en" b="1">
                <a:solidFill>
                  <a:srgbClr val="1A1A1A"/>
                </a:solidFill>
              </a:rPr>
              <a:t>high 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>
                <a:solidFill>
                  <a:srgbClr val="1A1A1A"/>
                </a:solidFill>
              </a:rPr>
              <a:t>) </a:t>
            </a:r>
            <a:r>
              <a:rPr lang="en" b="1">
                <a:solidFill>
                  <a:srgbClr val="DF382C"/>
                </a:solidFill>
              </a:rPr>
              <a:t>fever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 b="1">
                <a:solidFill>
                  <a:srgbClr val="1A1A1A"/>
                </a:solidFill>
              </a:rPr>
              <a:t>diarrhea</a:t>
            </a:r>
            <a:r>
              <a:rPr lang="en">
                <a:solidFill>
                  <a:srgbClr val="1A1A1A"/>
                </a:solidFill>
              </a:rPr>
              <a:t>. Stable vitals, non-toxic. CT C/A/P shows bilateral lower lobe pneumonia &amp; terminal ileitis</a:t>
            </a:r>
            <a:endParaRPr>
              <a:solidFill>
                <a:srgbClr val="1A1A1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Continues to fever</a:t>
            </a:r>
            <a:r>
              <a:rPr lang="en">
                <a:solidFill>
                  <a:srgbClr val="1A1A1A"/>
                </a:solidFill>
              </a:rPr>
              <a:t>, worsening O2</a:t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pic>
        <p:nvPicPr>
          <p:cNvPr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200" y="3824467"/>
            <a:ext cx="1818761" cy="116170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/>
          <p:nvPr/>
        </p:nvSpPr>
        <p:spPr>
          <a:xfrm>
            <a:off x="7068711" y="2626845"/>
            <a:ext cx="1978800" cy="175200"/>
          </a:xfrm>
          <a:prstGeom prst="rect">
            <a:avLst/>
          </a:prstGeom>
          <a:solidFill>
            <a:srgbClr val="2F5AA2"/>
          </a:solidFill>
          <a:ln>
            <a:noFill/>
          </a:ln>
        </p:spPr>
        <p:txBody>
          <a:bodyPr spcFirstLastPara="1" wrap="square" lIns="67125" tIns="67125" rIns="67125" bIns="6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28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Doxycycline</a:t>
            </a:r>
            <a:endParaRPr sz="1028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40"/>
          <p:cNvSpPr/>
          <p:nvPr/>
        </p:nvSpPr>
        <p:spPr>
          <a:xfrm>
            <a:off x="7068711" y="2801938"/>
            <a:ext cx="494700" cy="350100"/>
          </a:xfrm>
          <a:prstGeom prst="rect">
            <a:avLst/>
          </a:prstGeom>
          <a:solidFill>
            <a:srgbClr val="FBF1DD"/>
          </a:solidFill>
          <a:ln w="70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125" tIns="67125" rIns="67125" bIns="6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1">
                <a:latin typeface="Open Sans"/>
                <a:ea typeface="Open Sans"/>
                <a:cs typeface="Open Sans"/>
                <a:sym typeface="Open Sans"/>
              </a:rPr>
              <a:t>AMP/</a:t>
            </a:r>
            <a:endParaRPr sz="88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1">
                <a:latin typeface="Open Sans"/>
                <a:ea typeface="Open Sans"/>
                <a:cs typeface="Open Sans"/>
                <a:sym typeface="Open Sans"/>
              </a:rPr>
              <a:t>SUL</a:t>
            </a:r>
            <a:endParaRPr sz="88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40"/>
          <p:cNvSpPr/>
          <p:nvPr/>
        </p:nvSpPr>
        <p:spPr>
          <a:xfrm>
            <a:off x="7563444" y="2801938"/>
            <a:ext cx="1484100" cy="1752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67125" tIns="67125" rIns="67125" bIns="6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28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028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40"/>
          <p:cNvSpPr/>
          <p:nvPr/>
        </p:nvSpPr>
        <p:spPr>
          <a:xfrm>
            <a:off x="7563444" y="2977031"/>
            <a:ext cx="1484100" cy="175200"/>
          </a:xfrm>
          <a:prstGeom prst="rect">
            <a:avLst/>
          </a:prstGeom>
          <a:solidFill>
            <a:srgbClr val="DCF1E4"/>
          </a:solidFill>
          <a:ln w="70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125" tIns="67125" rIns="67125" bIns="6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28">
                <a:latin typeface="Open Sans"/>
                <a:ea typeface="Open Sans"/>
                <a:cs typeface="Open Sans"/>
                <a:sym typeface="Open Sans"/>
              </a:rPr>
              <a:t>Azithro (500)</a:t>
            </a:r>
            <a:endParaRPr sz="1028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8" name="Google Shape;328;p40"/>
          <p:cNvGrpSpPr/>
          <p:nvPr/>
        </p:nvGrpSpPr>
        <p:grpSpPr>
          <a:xfrm>
            <a:off x="6732855" y="3210506"/>
            <a:ext cx="2314544" cy="1699130"/>
            <a:chOff x="3143975" y="2188225"/>
            <a:chExt cx="3152901" cy="2314575"/>
          </a:xfrm>
        </p:grpSpPr>
        <p:pic>
          <p:nvPicPr>
            <p:cNvPr id="329" name="Google Shape;329;p40"/>
            <p:cNvPicPr preferRelativeResize="0"/>
            <p:nvPr/>
          </p:nvPicPr>
          <p:blipFill rotWithShape="1">
            <a:blip r:embed="rId4">
              <a:alphaModFix/>
            </a:blip>
            <a:srcRect r="46089"/>
            <a:stretch/>
          </p:blipFill>
          <p:spPr>
            <a:xfrm>
              <a:off x="3143975" y="2188225"/>
              <a:ext cx="3152901" cy="2314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40"/>
            <p:cNvSpPr/>
            <p:nvPr/>
          </p:nvSpPr>
          <p:spPr>
            <a:xfrm>
              <a:off x="3601275" y="2214598"/>
              <a:ext cx="673800" cy="183000"/>
            </a:xfrm>
            <a:prstGeom prst="rect">
              <a:avLst/>
            </a:prstGeom>
            <a:solidFill>
              <a:srgbClr val="DF382C"/>
            </a:solidFill>
            <a:ln w="70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125" tIns="67125" rIns="67125" bIns="671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28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ED</a:t>
              </a:r>
              <a:endParaRPr sz="1028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4275169" y="2214598"/>
              <a:ext cx="673800" cy="183000"/>
            </a:xfrm>
            <a:prstGeom prst="rect">
              <a:avLst/>
            </a:prstGeom>
            <a:solidFill>
              <a:schemeClr val="lt2"/>
            </a:solidFill>
            <a:ln w="70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125" tIns="67125" rIns="67125" bIns="671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28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028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4949063" y="2214598"/>
              <a:ext cx="673800" cy="183000"/>
            </a:xfrm>
            <a:prstGeom prst="rect">
              <a:avLst/>
            </a:prstGeom>
            <a:solidFill>
              <a:schemeClr val="lt2"/>
            </a:solidFill>
            <a:ln w="70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125" tIns="67125" rIns="67125" bIns="671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28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028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5622956" y="2214598"/>
              <a:ext cx="673800" cy="183000"/>
            </a:xfrm>
            <a:prstGeom prst="rect">
              <a:avLst/>
            </a:prstGeom>
            <a:solidFill>
              <a:schemeClr val="lt2"/>
            </a:solidFill>
            <a:ln w="70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125" tIns="67125" rIns="67125" bIns="671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28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028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aphicFrame>
        <p:nvGraphicFramePr>
          <p:cNvPr id="334" name="Google Shape;334;p40"/>
          <p:cNvGraphicFramePr/>
          <p:nvPr/>
        </p:nvGraphicFramePr>
        <p:xfrm>
          <a:off x="6864488" y="379250"/>
          <a:ext cx="1901075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74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CBC/inflammatory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PCT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(peak)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5" name="Google Shape;335;p40"/>
          <p:cNvGraphicFramePr/>
          <p:nvPr/>
        </p:nvGraphicFramePr>
        <p:xfrm>
          <a:off x="4890738" y="379250"/>
          <a:ext cx="1747200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6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132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3’s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40-50s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0.2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36" name="Google Shape;336;p40"/>
          <p:cNvGraphicFramePr/>
          <p:nvPr/>
        </p:nvGraphicFramePr>
        <p:xfrm>
          <a:off x="2611913" y="4006725"/>
          <a:ext cx="1747200" cy="5945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5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7,088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1,501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7" name="Google Shape;337;p40"/>
          <p:cNvGraphicFramePr/>
          <p:nvPr/>
        </p:nvGraphicFramePr>
        <p:xfrm>
          <a:off x="206713" y="3742100"/>
          <a:ext cx="20878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u-Legionella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Cv/Flu/RSV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&amp; Hep A-C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 → Ruby MICU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22806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Guess what the folks at Ruby did to cure the fever?</a:t>
            </a:r>
            <a:endParaRPr sz="1600"/>
          </a:p>
        </p:txBody>
      </p:sp>
      <p:sp>
        <p:nvSpPr>
          <p:cNvPr id="344" name="Google Shape;344;p41"/>
          <p:cNvSpPr/>
          <p:nvPr/>
        </p:nvSpPr>
        <p:spPr>
          <a:xfrm>
            <a:off x="3601275" y="1393075"/>
            <a:ext cx="2695500" cy="238500"/>
          </a:xfrm>
          <a:prstGeom prst="rect">
            <a:avLst/>
          </a:prstGeom>
          <a:solidFill>
            <a:srgbClr val="2F5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Doxycycline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3601275" y="1631575"/>
            <a:ext cx="673800" cy="477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AMP/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SUL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4275169" y="1631575"/>
            <a:ext cx="2021700" cy="2385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4275169" y="1870075"/>
            <a:ext cx="2021700" cy="2385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Azithro (500)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8" name="Google Shape;348;p41"/>
          <p:cNvGrpSpPr/>
          <p:nvPr/>
        </p:nvGrpSpPr>
        <p:grpSpPr>
          <a:xfrm>
            <a:off x="3143975" y="2188222"/>
            <a:ext cx="5848356" cy="2314575"/>
            <a:chOff x="1523900" y="2925163"/>
            <a:chExt cx="5848356" cy="2314575"/>
          </a:xfrm>
        </p:grpSpPr>
        <p:pic>
          <p:nvPicPr>
            <p:cNvPr id="349" name="Google Shape;349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3900" y="2925163"/>
              <a:ext cx="5848350" cy="2314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41"/>
            <p:cNvSpPr/>
            <p:nvPr/>
          </p:nvSpPr>
          <p:spPr>
            <a:xfrm>
              <a:off x="1981200" y="2951539"/>
              <a:ext cx="673800" cy="183000"/>
            </a:xfrm>
            <a:prstGeom prst="rect">
              <a:avLst/>
            </a:prstGeom>
            <a:solidFill>
              <a:srgbClr val="DF382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ED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2655094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3328988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4002881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4676775" y="2951543"/>
              <a:ext cx="673800" cy="357000"/>
            </a:xfrm>
            <a:prstGeom prst="rect">
              <a:avLst/>
            </a:prstGeom>
            <a:solidFill>
              <a:srgbClr val="3566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Ruby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5350669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6024563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6698456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58" name="Google Shape;358;p41"/>
          <p:cNvSpPr/>
          <p:nvPr/>
        </p:nvSpPr>
        <p:spPr>
          <a:xfrm>
            <a:off x="3665075" y="3346375"/>
            <a:ext cx="5327400" cy="477000"/>
          </a:xfrm>
          <a:prstGeom prst="rect">
            <a:avLst/>
          </a:prstGeom>
          <a:solidFill>
            <a:srgbClr val="3B71CA">
              <a:alpha val="3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9" name="Google Shape;359;p41"/>
          <p:cNvCxnSpPr/>
          <p:nvPr/>
        </p:nvCxnSpPr>
        <p:spPr>
          <a:xfrm>
            <a:off x="2708975" y="3346375"/>
            <a:ext cx="50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" name="Google Shape;360;p41"/>
          <p:cNvSpPr txBox="1"/>
          <p:nvPr/>
        </p:nvSpPr>
        <p:spPr>
          <a:xfrm>
            <a:off x="2105975" y="3136219"/>
            <a:ext cx="60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38 C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 → Ruby MICU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366" name="Google Shape;366;p42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22806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9E9E9E"/>
                </a:solidFill>
              </a:rPr>
              <a:t>Guess what the folks at Ruby did to cure the fever?</a:t>
            </a:r>
            <a:endParaRPr sz="1600">
              <a:solidFill>
                <a:srgbClr val="9E9E9E"/>
              </a:solidFill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3601275" y="1393075"/>
            <a:ext cx="2695500" cy="238500"/>
          </a:xfrm>
          <a:prstGeom prst="rect">
            <a:avLst/>
          </a:prstGeom>
          <a:solidFill>
            <a:srgbClr val="2F5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Doxycycline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42"/>
          <p:cNvSpPr/>
          <p:nvPr/>
        </p:nvSpPr>
        <p:spPr>
          <a:xfrm>
            <a:off x="3601275" y="1631575"/>
            <a:ext cx="673800" cy="477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AMP/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SUL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4275169" y="1631575"/>
            <a:ext cx="2021700" cy="2385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42"/>
          <p:cNvSpPr/>
          <p:nvPr/>
        </p:nvSpPr>
        <p:spPr>
          <a:xfrm>
            <a:off x="4275169" y="1870075"/>
            <a:ext cx="2021700" cy="2385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Azithro (500)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1" name="Google Shape;371;p42"/>
          <p:cNvGrpSpPr/>
          <p:nvPr/>
        </p:nvGrpSpPr>
        <p:grpSpPr>
          <a:xfrm>
            <a:off x="3143975" y="2188222"/>
            <a:ext cx="5848356" cy="2314575"/>
            <a:chOff x="1523900" y="2925163"/>
            <a:chExt cx="5848356" cy="2314575"/>
          </a:xfrm>
        </p:grpSpPr>
        <p:pic>
          <p:nvPicPr>
            <p:cNvPr id="372" name="Google Shape;372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3900" y="2925163"/>
              <a:ext cx="5848350" cy="2314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42"/>
            <p:cNvSpPr/>
            <p:nvPr/>
          </p:nvSpPr>
          <p:spPr>
            <a:xfrm>
              <a:off x="1981200" y="2951539"/>
              <a:ext cx="673800" cy="183000"/>
            </a:xfrm>
            <a:prstGeom prst="rect">
              <a:avLst/>
            </a:prstGeom>
            <a:solidFill>
              <a:srgbClr val="DF382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ED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2655094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3328988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4002881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4676775" y="2951539"/>
              <a:ext cx="673800" cy="183000"/>
            </a:xfrm>
            <a:prstGeom prst="rect">
              <a:avLst/>
            </a:prstGeom>
            <a:solidFill>
              <a:srgbClr val="3566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Ruby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5350669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6024563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6698456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1" name="Google Shape;381;p42"/>
          <p:cNvSpPr/>
          <p:nvPr/>
        </p:nvSpPr>
        <p:spPr>
          <a:xfrm>
            <a:off x="3665075" y="3346375"/>
            <a:ext cx="5327400" cy="477000"/>
          </a:xfrm>
          <a:prstGeom prst="rect">
            <a:avLst/>
          </a:prstGeom>
          <a:solidFill>
            <a:srgbClr val="3B71CA">
              <a:alpha val="3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42"/>
          <p:cNvSpPr/>
          <p:nvPr/>
        </p:nvSpPr>
        <p:spPr>
          <a:xfrm>
            <a:off x="3091025" y="1326475"/>
            <a:ext cx="5974200" cy="3392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42"/>
          <p:cNvSpPr/>
          <p:nvPr/>
        </p:nvSpPr>
        <p:spPr>
          <a:xfrm>
            <a:off x="6296975" y="1631575"/>
            <a:ext cx="2644800" cy="23850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Dexamethasone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806525" y="3136225"/>
            <a:ext cx="190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Antipyretics!!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42"/>
          <p:cNvSpPr/>
          <p:nvPr/>
        </p:nvSpPr>
        <p:spPr>
          <a:xfrm>
            <a:off x="6119918" y="3841375"/>
            <a:ext cx="1104000" cy="66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Probs cooling blanket too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Shortcuts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7394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 action="ppaction://hlinksldjump"/>
              </a:rPr>
              <a:t>Case</a:t>
            </a:r>
            <a:r>
              <a:rPr lang="en"/>
              <a:t>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 action="ppaction://hlinksldjump"/>
              </a:rPr>
              <a:t>Start</a:t>
            </a:r>
            <a:r>
              <a:rPr lang="en"/>
              <a:t>   | 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 action="ppaction://hlinksldjump"/>
              </a:rPr>
              <a:t>Summary 1</a:t>
            </a:r>
            <a:r>
              <a:rPr lang="en"/>
              <a:t>   | 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6" action="ppaction://hlinksldjump"/>
              </a:rPr>
              <a:t>prior to X-fer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7" action="ppaction://hlinksldjump"/>
              </a:rPr>
              <a:t>H-score</a:t>
            </a:r>
            <a:r>
              <a:rPr lang="en"/>
              <a:t>  |||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final labs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 action="ppaction://hlinksldjump"/>
              </a:rPr>
              <a:t>Similar labs</a:t>
            </a:r>
            <a:r>
              <a:rPr lang="en"/>
              <a:t> to anaplasmosis (HGA) HLH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HLH intro</a:t>
            </a:r>
            <a:r>
              <a:rPr lang="en"/>
              <a:t>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9" action="ppaction://hlinksldjump"/>
              </a:rPr>
              <a:t>Gentle intro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0" action="ppaction://hlinksldjump"/>
              </a:rPr>
              <a:t>infectious triggers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11" action="ppaction://hlinksldjump"/>
              </a:rPr>
              <a:t>start</a:t>
            </a:r>
            <a:r>
              <a:rPr lang="en"/>
              <a:t>)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2" action="ppaction://hlinksldjump"/>
              </a:rPr>
              <a:t>Dx criteria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3" action="ppaction://hlinksldjump"/>
              </a:rPr>
              <a:t>treatment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14" action="ppaction://hlinksldjump"/>
              </a:rPr>
              <a:t>Pathophys</a:t>
            </a:r>
            <a:r>
              <a:rPr lang="en"/>
              <a:t>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5" action="ppaction://hlinksldjump"/>
              </a:rPr>
              <a:t>Normal Th1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6" action="ppaction://hlinksldjump"/>
              </a:rPr>
              <a:t>+loop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7" action="ppaction://hlinksldjump"/>
              </a:rPr>
              <a:t>w/ triggers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8" action="ppaction://hlinksldjump"/>
              </a:rPr>
              <a:t>MΦ</a:t>
            </a:r>
            <a:r>
              <a:rPr lang="en"/>
              <a:t> &amp;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9" action="ppaction://hlinksldjump"/>
              </a:rPr>
              <a:t>ferritin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20" action="ppaction://hlinksldjump"/>
              </a:rPr>
              <a:t>relation to Hscore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21" action="ppaction://hlinksldjump"/>
              </a:rPr>
              <a:t>HGA-HLH</a:t>
            </a:r>
            <a:r>
              <a:rPr lang="en"/>
              <a:t>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22" action="ppaction://hlinksldjump"/>
              </a:rPr>
              <a:t>Cytokine levels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23" action="ppaction://hlinksldjump"/>
              </a:rPr>
              <a:t>cellular activity</a:t>
            </a:r>
            <a:r>
              <a:rPr lang="en"/>
              <a:t>  |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24" action="ppaction://hlinksldjump"/>
              </a:rPr>
              <a:t>which ticks cause HLH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 slide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3157450" y="2962225"/>
            <a:ext cx="50181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discussion slides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Main Topic</a:t>
            </a:r>
            <a:r>
              <a:rPr lang="en"/>
              <a:t>  |  subtopic |  subtopic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Main Topic</a:t>
            </a:r>
            <a:r>
              <a:rPr lang="en"/>
              <a:t>  |  subtopic |  subtopic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Main Topic</a:t>
            </a:r>
            <a:r>
              <a:rPr lang="en"/>
              <a:t>  |  subtopic |  subtopic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Outside hospital course → Ruby MICU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3601275" y="1631575"/>
            <a:ext cx="673800" cy="477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AMP/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SUL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43"/>
          <p:cNvSpPr/>
          <p:nvPr/>
        </p:nvSpPr>
        <p:spPr>
          <a:xfrm>
            <a:off x="4275169" y="1631575"/>
            <a:ext cx="2021700" cy="2385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43"/>
          <p:cNvSpPr/>
          <p:nvPr/>
        </p:nvSpPr>
        <p:spPr>
          <a:xfrm>
            <a:off x="4275169" y="1870075"/>
            <a:ext cx="2021700" cy="238500"/>
          </a:xfrm>
          <a:prstGeom prst="rect">
            <a:avLst/>
          </a:prstGeom>
          <a:solidFill>
            <a:srgbClr val="DCF1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Azithro (500)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4" name="Google Shape;394;p43"/>
          <p:cNvGrpSpPr/>
          <p:nvPr/>
        </p:nvGrpSpPr>
        <p:grpSpPr>
          <a:xfrm>
            <a:off x="3143975" y="2188222"/>
            <a:ext cx="5848356" cy="2314575"/>
            <a:chOff x="1523900" y="2925163"/>
            <a:chExt cx="5848356" cy="2314575"/>
          </a:xfrm>
        </p:grpSpPr>
        <p:pic>
          <p:nvPicPr>
            <p:cNvPr id="395" name="Google Shape;395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3900" y="2925163"/>
              <a:ext cx="5848350" cy="2314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43"/>
            <p:cNvSpPr/>
            <p:nvPr/>
          </p:nvSpPr>
          <p:spPr>
            <a:xfrm>
              <a:off x="1981200" y="2951539"/>
              <a:ext cx="673800" cy="183000"/>
            </a:xfrm>
            <a:prstGeom prst="rect">
              <a:avLst/>
            </a:prstGeom>
            <a:solidFill>
              <a:srgbClr val="DF382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ED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2655094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3328988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43"/>
            <p:cNvSpPr/>
            <p:nvPr/>
          </p:nvSpPr>
          <p:spPr>
            <a:xfrm>
              <a:off x="4002881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43"/>
            <p:cNvSpPr/>
            <p:nvPr/>
          </p:nvSpPr>
          <p:spPr>
            <a:xfrm>
              <a:off x="4676775" y="2951539"/>
              <a:ext cx="673800" cy="183000"/>
            </a:xfrm>
            <a:prstGeom prst="rect">
              <a:avLst/>
            </a:prstGeom>
            <a:solidFill>
              <a:srgbClr val="35663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Ruby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43"/>
            <p:cNvSpPr/>
            <p:nvPr/>
          </p:nvSpPr>
          <p:spPr>
            <a:xfrm>
              <a:off x="5350669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6024563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6698456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4" name="Google Shape;404;p43"/>
          <p:cNvSpPr/>
          <p:nvPr/>
        </p:nvSpPr>
        <p:spPr>
          <a:xfrm>
            <a:off x="3665075" y="3346375"/>
            <a:ext cx="5327400" cy="477000"/>
          </a:xfrm>
          <a:prstGeom prst="rect">
            <a:avLst/>
          </a:prstGeom>
          <a:solidFill>
            <a:srgbClr val="3B71CA">
              <a:alpha val="3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43"/>
          <p:cNvSpPr/>
          <p:nvPr/>
        </p:nvSpPr>
        <p:spPr>
          <a:xfrm>
            <a:off x="3091025" y="1504975"/>
            <a:ext cx="5974200" cy="3213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43"/>
          <p:cNvSpPr/>
          <p:nvPr/>
        </p:nvSpPr>
        <p:spPr>
          <a:xfrm>
            <a:off x="6296975" y="1631575"/>
            <a:ext cx="2644800" cy="23850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Dexamethasone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43"/>
          <p:cNvSpPr/>
          <p:nvPr/>
        </p:nvSpPr>
        <p:spPr>
          <a:xfrm>
            <a:off x="6119918" y="3841375"/>
            <a:ext cx="1104000" cy="66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Probs cooling blanket too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43"/>
          <p:cNvSpPr/>
          <p:nvPr/>
        </p:nvSpPr>
        <p:spPr>
          <a:xfrm>
            <a:off x="3601275" y="1393075"/>
            <a:ext cx="5327400" cy="238500"/>
          </a:xfrm>
          <a:prstGeom prst="rect">
            <a:avLst/>
          </a:prstGeom>
          <a:solidFill>
            <a:srgbClr val="2F5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Doxycycline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3"/>
          <p:cNvSpPr/>
          <p:nvPr/>
        </p:nvSpPr>
        <p:spPr>
          <a:xfrm>
            <a:off x="6296975" y="1865552"/>
            <a:ext cx="2644800" cy="2385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Levofloxacin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43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22806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9E9E9E"/>
                </a:solidFill>
              </a:rPr>
              <a:t>Guess what the folks at Ruby did to cure the fever?</a:t>
            </a:r>
            <a:endParaRPr sz="1600">
              <a:solidFill>
                <a:srgbClr val="9E9E9E"/>
              </a:solidFill>
            </a:endParaRPr>
          </a:p>
        </p:txBody>
      </p:sp>
      <p:sp>
        <p:nvSpPr>
          <p:cNvPr id="411" name="Google Shape;411;p43"/>
          <p:cNvSpPr txBox="1"/>
          <p:nvPr/>
        </p:nvSpPr>
        <p:spPr>
          <a:xfrm>
            <a:off x="806525" y="3136225"/>
            <a:ext cx="190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Antipyretics!!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43"/>
          <p:cNvSpPr txBox="1"/>
          <p:nvPr/>
        </p:nvSpPr>
        <p:spPr>
          <a:xfrm>
            <a:off x="806525" y="3593425"/>
            <a:ext cx="1902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(and levaquin)</a:t>
            </a:r>
            <a:endParaRPr sz="2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Ruby MICU</a:t>
            </a:r>
            <a:endParaRPr/>
          </a:p>
        </p:txBody>
      </p:sp>
      <p:sp>
        <p:nvSpPr>
          <p:cNvPr id="418" name="Google Shape;418;p44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Just prior to transfer, was started on </a:t>
            </a:r>
            <a:r>
              <a:rPr lang="en" b="1"/>
              <a:t>high flow → </a:t>
            </a:r>
            <a:r>
              <a:rPr lang="en" b="1">
                <a:solidFill>
                  <a:srgbClr val="3B71CA"/>
                </a:solidFill>
              </a:rPr>
              <a:t>BiPap</a:t>
            </a:r>
            <a:endParaRPr b="1">
              <a:solidFill>
                <a:srgbClr val="3B71C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Wheezing on admission to </a:t>
            </a:r>
            <a:r>
              <a:rPr lang="en" b="1"/>
              <a:t>MICU → </a:t>
            </a:r>
            <a:r>
              <a:rPr lang="en" b="1">
                <a:solidFill>
                  <a:srgbClr val="DF382C"/>
                </a:solidFill>
              </a:rPr>
              <a:t>intubated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Ruby MICU</a:t>
            </a:r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Just prior to transfer, was started on </a:t>
            </a:r>
            <a:r>
              <a:rPr lang="en" b="1"/>
              <a:t>high flow → </a:t>
            </a:r>
            <a:r>
              <a:rPr lang="en" b="1">
                <a:solidFill>
                  <a:srgbClr val="3B71CA"/>
                </a:solidFill>
              </a:rPr>
              <a:t>BiPap</a:t>
            </a:r>
            <a:endParaRPr b="1">
              <a:solidFill>
                <a:srgbClr val="3B71C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Wheezing on admission to </a:t>
            </a:r>
            <a:r>
              <a:rPr lang="en" b="1"/>
              <a:t>MICU → </a:t>
            </a:r>
            <a:r>
              <a:rPr lang="en" b="1">
                <a:solidFill>
                  <a:srgbClr val="DF382C"/>
                </a:solidFill>
              </a:rPr>
              <a:t>intubated</a:t>
            </a:r>
            <a:endParaRPr/>
          </a:p>
        </p:txBody>
      </p:sp>
      <p:graphicFrame>
        <p:nvGraphicFramePr>
          <p:cNvPr id="425" name="Google Shape;425;p45"/>
          <p:cNvGraphicFramePr/>
          <p:nvPr/>
        </p:nvGraphicFramePr>
        <p:xfrm>
          <a:off x="4764388" y="2002675"/>
          <a:ext cx="4110950" cy="295527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20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HScore for HLH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+0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Known underlying immunosuppression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Temperature, °F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Hepato/spleno-megaly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cytopenias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???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6" name="Google Shape;426;p45"/>
          <p:cNvSpPr txBox="1"/>
          <p:nvPr/>
        </p:nvSpPr>
        <p:spPr>
          <a:xfrm>
            <a:off x="729450" y="2071675"/>
            <a:ext cx="39537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Hematology consulted for possible HLH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H-score is high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45"/>
          <p:cNvSpPr/>
          <p:nvPr/>
        </p:nvSpPr>
        <p:spPr>
          <a:xfrm>
            <a:off x="778625" y="1393075"/>
            <a:ext cx="4931400" cy="53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Ruby MICU</a:t>
            </a:r>
            <a:endParaRPr/>
          </a:p>
        </p:txBody>
      </p:sp>
      <p:sp>
        <p:nvSpPr>
          <p:cNvPr id="433" name="Google Shape;433;p4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Just prior to transfer, was started on </a:t>
            </a:r>
            <a:r>
              <a:rPr lang="en" b="1"/>
              <a:t>high flow → </a:t>
            </a:r>
            <a:r>
              <a:rPr lang="en" b="1">
                <a:solidFill>
                  <a:srgbClr val="3B71CA"/>
                </a:solidFill>
              </a:rPr>
              <a:t>BiPap</a:t>
            </a:r>
            <a:endParaRPr b="1">
              <a:solidFill>
                <a:srgbClr val="3B71C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Wheezing on admission to </a:t>
            </a:r>
            <a:r>
              <a:rPr lang="en" b="1"/>
              <a:t>MICU → </a:t>
            </a:r>
            <a:r>
              <a:rPr lang="en" b="1">
                <a:solidFill>
                  <a:srgbClr val="DF382C"/>
                </a:solidFill>
              </a:rPr>
              <a:t>intubated</a:t>
            </a:r>
            <a:endParaRPr/>
          </a:p>
        </p:txBody>
      </p:sp>
      <p:graphicFrame>
        <p:nvGraphicFramePr>
          <p:cNvPr id="434" name="Google Shape;434;p46"/>
          <p:cNvGraphicFramePr/>
          <p:nvPr/>
        </p:nvGraphicFramePr>
        <p:xfrm>
          <a:off x="4764388" y="2002675"/>
          <a:ext cx="4110950" cy="295527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20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HScore for HLH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+186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Known underlying immunosuppression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Temperature</a:t>
                      </a: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°F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&gt;102.9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+49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Hepato/spleno-megaly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Neither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cytopenias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lines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+24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&gt;6,000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+50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132 - 354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+44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&gt;250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</a:t>
                      </a: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5" name="Google Shape;435;p46"/>
          <p:cNvSpPr txBox="1"/>
          <p:nvPr/>
        </p:nvSpPr>
        <p:spPr>
          <a:xfrm>
            <a:off x="729450" y="2071675"/>
            <a:ext cx="39537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Hematology consulted for possible HLH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H-score is high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○"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70-80%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chance of HLH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They order some sendout labs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46"/>
          <p:cNvSpPr/>
          <p:nvPr/>
        </p:nvSpPr>
        <p:spPr>
          <a:xfrm>
            <a:off x="778625" y="1393075"/>
            <a:ext cx="4931400" cy="53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46"/>
          <p:cNvSpPr/>
          <p:nvPr/>
        </p:nvSpPr>
        <p:spPr>
          <a:xfrm>
            <a:off x="778625" y="2071675"/>
            <a:ext cx="3196200" cy="433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Ruby MICU</a:t>
            </a:r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Just prior to transfer, was started on </a:t>
            </a:r>
            <a:r>
              <a:rPr lang="en" b="1"/>
              <a:t>high flow → </a:t>
            </a:r>
            <a:r>
              <a:rPr lang="en" b="1">
                <a:solidFill>
                  <a:srgbClr val="3B71CA"/>
                </a:solidFill>
              </a:rPr>
              <a:t>BiPap</a:t>
            </a:r>
            <a:endParaRPr b="1">
              <a:solidFill>
                <a:srgbClr val="3B71C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Wheezing on admission to </a:t>
            </a:r>
            <a:r>
              <a:rPr lang="en" b="1"/>
              <a:t>MICU → </a:t>
            </a:r>
            <a:r>
              <a:rPr lang="en" b="1">
                <a:solidFill>
                  <a:srgbClr val="DF382C"/>
                </a:solidFill>
              </a:rPr>
              <a:t>intubated</a:t>
            </a:r>
            <a:endParaRPr/>
          </a:p>
        </p:txBody>
      </p:sp>
      <p:graphicFrame>
        <p:nvGraphicFramePr>
          <p:cNvPr id="444" name="Google Shape;444;p47"/>
          <p:cNvGraphicFramePr/>
          <p:nvPr/>
        </p:nvGraphicFramePr>
        <p:xfrm>
          <a:off x="4764388" y="2002675"/>
          <a:ext cx="4110950" cy="295527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20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HScore for HLH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+186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Known underlying immunosuppression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Temperature</a:t>
                      </a: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°F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&gt;102.9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+49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Hepato/spleno-megaly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Neither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cytopenias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lines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+24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&gt;6,000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+50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132 - 354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+44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&gt;250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</a:t>
                      </a: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5" name="Google Shape;445;p47"/>
          <p:cNvSpPr txBox="1"/>
          <p:nvPr/>
        </p:nvSpPr>
        <p:spPr>
          <a:xfrm>
            <a:off x="729450" y="2071675"/>
            <a:ext cx="3953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Hematology consulted for possible HLH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H-score is high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○"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70-80%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chance of HLH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They order some sendout labs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MICU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starts on </a:t>
            </a:r>
            <a:r>
              <a:rPr lang="en" sz="1300" b="1">
                <a:solidFill>
                  <a:srgbClr val="8E44AD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sz="1300" b="1">
              <a:solidFill>
                <a:srgbClr val="8E44A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b="1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Quickly extubated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next day (got tons of IV fluids for treatment of rhabdo)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47"/>
          <p:cNvSpPr/>
          <p:nvPr/>
        </p:nvSpPr>
        <p:spPr>
          <a:xfrm>
            <a:off x="778625" y="1393075"/>
            <a:ext cx="4931400" cy="535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47"/>
          <p:cNvSpPr/>
          <p:nvPr/>
        </p:nvSpPr>
        <p:spPr>
          <a:xfrm>
            <a:off x="778625" y="2071675"/>
            <a:ext cx="3196200" cy="1239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47"/>
          <p:cNvSpPr/>
          <p:nvPr/>
        </p:nvSpPr>
        <p:spPr>
          <a:xfrm>
            <a:off x="4683150" y="1952100"/>
            <a:ext cx="4258200" cy="3093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going on?</a:t>
            </a:r>
            <a:endParaRPr/>
          </a:p>
        </p:txBody>
      </p:sp>
      <p:sp>
        <p:nvSpPr>
          <p:cNvPr id="454" name="Google Shape;454;p48"/>
          <p:cNvSpPr txBox="1">
            <a:spLocks noGrp="1"/>
          </p:cNvSpPr>
          <p:nvPr>
            <p:ph type="subTitle" idx="2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49"/>
          <p:cNvGrpSpPr/>
          <p:nvPr/>
        </p:nvGrpSpPr>
        <p:grpSpPr>
          <a:xfrm>
            <a:off x="477550" y="172150"/>
            <a:ext cx="2597700" cy="2520900"/>
            <a:chOff x="418975" y="638925"/>
            <a:chExt cx="2597700" cy="2520900"/>
          </a:xfrm>
        </p:grpSpPr>
        <p:sp>
          <p:nvSpPr>
            <p:cNvPr id="460" name="Google Shape;460;p49"/>
            <p:cNvSpPr/>
            <p:nvPr/>
          </p:nvSpPr>
          <p:spPr>
            <a:xfrm>
              <a:off x="418975" y="638925"/>
              <a:ext cx="2597700" cy="2520900"/>
            </a:xfrm>
            <a:prstGeom prst="roundRect">
              <a:avLst>
                <a:gd name="adj" fmla="val 11511"/>
              </a:avLst>
            </a:prstGeom>
            <a:solidFill>
              <a:srgbClr val="E8ECF1"/>
            </a:solidFill>
            <a:ln w="28575" cap="flat" cmpd="sng">
              <a:solidFill>
                <a:srgbClr val="2C3E5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Ticks</a:t>
              </a:r>
              <a:endParaRPr sz="2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599875" y="1193150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Anaplasmosis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599875" y="1816825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Lyme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599875" y="2440500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64" name="Google Shape;464;p49"/>
          <p:cNvGrpSpPr/>
          <p:nvPr/>
        </p:nvGrpSpPr>
        <p:grpSpPr>
          <a:xfrm>
            <a:off x="3343950" y="153400"/>
            <a:ext cx="2495400" cy="2558400"/>
            <a:chOff x="3285375" y="620175"/>
            <a:chExt cx="2495400" cy="2558400"/>
          </a:xfrm>
        </p:grpSpPr>
        <p:sp>
          <p:nvSpPr>
            <p:cNvPr id="465" name="Google Shape;465;p49"/>
            <p:cNvSpPr/>
            <p:nvPr/>
          </p:nvSpPr>
          <p:spPr>
            <a:xfrm>
              <a:off x="3285375" y="620175"/>
              <a:ext cx="2495400" cy="2558400"/>
            </a:xfrm>
            <a:prstGeom prst="roundRect">
              <a:avLst>
                <a:gd name="adj" fmla="val 16667"/>
              </a:avLst>
            </a:prstGeom>
            <a:solidFill>
              <a:srgbClr val="FFE9E6"/>
            </a:solidFill>
            <a:ln w="28575" cap="flat" cmpd="sng">
              <a:solidFill>
                <a:srgbClr val="C1443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C1443C"/>
                  </a:solidFill>
                  <a:latin typeface="Open Sans"/>
                  <a:ea typeface="Open Sans"/>
                  <a:cs typeface="Open Sans"/>
                  <a:sym typeface="Open Sans"/>
                </a:rPr>
                <a:t>Viral</a:t>
              </a:r>
              <a:endParaRPr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49"/>
            <p:cNvSpPr/>
            <p:nvPr/>
          </p:nvSpPr>
          <p:spPr>
            <a:xfrm>
              <a:off x="3415113" y="1256600"/>
              <a:ext cx="2235900" cy="611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14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ds-DNA</a:t>
              </a:r>
              <a:endParaRPr sz="1500" b="1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(HSV, VZV, EBV)</a:t>
              </a:r>
              <a:endParaRPr sz="1500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49"/>
            <p:cNvSpPr/>
            <p:nvPr/>
          </p:nvSpPr>
          <p:spPr>
            <a:xfrm>
              <a:off x="3415113" y="2500750"/>
              <a:ext cx="2235900" cy="49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14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49"/>
            <p:cNvSpPr/>
            <p:nvPr/>
          </p:nvSpPr>
          <p:spPr>
            <a:xfrm>
              <a:off x="3415113" y="1956225"/>
              <a:ext cx="2235900" cy="456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C14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HIV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69" name="Google Shape;469;p49"/>
          <p:cNvGrpSpPr/>
          <p:nvPr/>
        </p:nvGrpSpPr>
        <p:grpSpPr>
          <a:xfrm>
            <a:off x="6108050" y="153400"/>
            <a:ext cx="2558400" cy="2558400"/>
            <a:chOff x="6238625" y="637325"/>
            <a:chExt cx="2558400" cy="2558400"/>
          </a:xfrm>
        </p:grpSpPr>
        <p:sp>
          <p:nvSpPr>
            <p:cNvPr id="470" name="Google Shape;470;p49"/>
            <p:cNvSpPr/>
            <p:nvPr/>
          </p:nvSpPr>
          <p:spPr>
            <a:xfrm>
              <a:off x="6238625" y="637325"/>
              <a:ext cx="2558400" cy="2558400"/>
            </a:xfrm>
            <a:prstGeom prst="roundRect">
              <a:avLst>
                <a:gd name="adj" fmla="val 16667"/>
              </a:avLst>
            </a:prstGeom>
            <a:solidFill>
              <a:srgbClr val="F0E6F5"/>
            </a:solidFill>
            <a:ln w="28575" cap="flat" cmpd="sng">
              <a:solidFill>
                <a:srgbClr val="6B3FA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6C3483"/>
                  </a:solidFill>
                  <a:latin typeface="Open Sans"/>
                  <a:ea typeface="Open Sans"/>
                  <a:cs typeface="Open Sans"/>
                  <a:sym typeface="Open Sans"/>
                </a:rPr>
                <a:t>Bacterial</a:t>
              </a:r>
              <a:endParaRPr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49"/>
            <p:cNvSpPr/>
            <p:nvPr/>
          </p:nvSpPr>
          <p:spPr>
            <a:xfrm>
              <a:off x="6426713" y="1256600"/>
              <a:ext cx="2235900" cy="456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6C34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Legionella</a:t>
              </a:r>
              <a:endParaRPr sz="1500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49"/>
            <p:cNvSpPr/>
            <p:nvPr/>
          </p:nvSpPr>
          <p:spPr>
            <a:xfrm>
              <a:off x="6426713" y="1846275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6C34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Spirochete</a:t>
              </a:r>
              <a:endParaRPr sz="1500" b="1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(besides lyme)</a:t>
              </a:r>
              <a:endParaRPr sz="1500" b="1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49"/>
            <p:cNvSpPr/>
            <p:nvPr/>
          </p:nvSpPr>
          <p:spPr>
            <a:xfrm>
              <a:off x="6426713" y="2521750"/>
              <a:ext cx="2235900" cy="456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6C34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</a:t>
              </a:r>
              <a:endParaRPr sz="1500">
                <a:solidFill>
                  <a:srgbClr val="2C3E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4" name="Google Shape;474;p49"/>
          <p:cNvGrpSpPr/>
          <p:nvPr/>
        </p:nvGrpSpPr>
        <p:grpSpPr>
          <a:xfrm>
            <a:off x="4817225" y="2899366"/>
            <a:ext cx="2597700" cy="2073440"/>
            <a:chOff x="418975" y="638925"/>
            <a:chExt cx="2597700" cy="2520900"/>
          </a:xfrm>
        </p:grpSpPr>
        <p:sp>
          <p:nvSpPr>
            <p:cNvPr id="475" name="Google Shape;475;p49"/>
            <p:cNvSpPr/>
            <p:nvPr/>
          </p:nvSpPr>
          <p:spPr>
            <a:xfrm>
              <a:off x="418975" y="638925"/>
              <a:ext cx="2597700" cy="2520900"/>
            </a:xfrm>
            <a:prstGeom prst="roundRect">
              <a:avLst>
                <a:gd name="adj" fmla="val 11511"/>
              </a:avLst>
            </a:prstGeom>
            <a:solidFill>
              <a:srgbClr val="DCF1E4"/>
            </a:solidFill>
            <a:ln w="28575" cap="flat" cmpd="sng">
              <a:solidFill>
                <a:srgbClr val="0C622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C622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infections</a:t>
              </a:r>
              <a:endParaRPr sz="20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49"/>
            <p:cNvSpPr/>
            <p:nvPr/>
          </p:nvSpPr>
          <p:spPr>
            <a:xfrm>
              <a:off x="599875" y="1193150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C6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Parasitic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49"/>
            <p:cNvSpPr/>
            <p:nvPr/>
          </p:nvSpPr>
          <p:spPr>
            <a:xfrm>
              <a:off x="599875" y="1816825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C6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Histoplasmosis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49"/>
            <p:cNvSpPr/>
            <p:nvPr/>
          </p:nvSpPr>
          <p:spPr>
            <a:xfrm>
              <a:off x="599875" y="2440500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C62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Others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9" name="Google Shape;479;p49"/>
          <p:cNvGrpSpPr/>
          <p:nvPr/>
        </p:nvGrpSpPr>
        <p:grpSpPr>
          <a:xfrm>
            <a:off x="1914725" y="2899366"/>
            <a:ext cx="2597700" cy="2073440"/>
            <a:chOff x="418975" y="638925"/>
            <a:chExt cx="2597700" cy="2520900"/>
          </a:xfrm>
        </p:grpSpPr>
        <p:sp>
          <p:nvSpPr>
            <p:cNvPr id="480" name="Google Shape;480;p49"/>
            <p:cNvSpPr/>
            <p:nvPr/>
          </p:nvSpPr>
          <p:spPr>
            <a:xfrm>
              <a:off x="418975" y="638925"/>
              <a:ext cx="2597700" cy="2520900"/>
            </a:xfrm>
            <a:prstGeom prst="roundRect">
              <a:avLst>
                <a:gd name="adj" fmla="val 11511"/>
              </a:avLst>
            </a:prstGeom>
            <a:solidFill>
              <a:srgbClr val="E2EAF7"/>
            </a:solidFill>
            <a:ln w="28575" cap="flat" cmpd="sng">
              <a:solidFill>
                <a:srgbClr val="2F5AA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2F5AA2"/>
                  </a:solidFill>
                  <a:latin typeface="Open Sans"/>
                  <a:ea typeface="Open Sans"/>
                  <a:cs typeface="Open Sans"/>
                  <a:sym typeface="Open Sans"/>
                </a:rPr>
                <a:t>Non-infectious</a:t>
              </a:r>
              <a:endParaRPr sz="20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599875" y="1193150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2F5A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Autoimmune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599875" y="1816825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2F5A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Malignancy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599875" y="2440500"/>
              <a:ext cx="2235900" cy="542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2F5A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2C3E50"/>
                  </a:solidFill>
                  <a:latin typeface="Open Sans"/>
                  <a:ea typeface="Open Sans"/>
                  <a:cs typeface="Open Sans"/>
                  <a:sym typeface="Open Sans"/>
                </a:rPr>
                <a:t>Drugs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Further workup</a:t>
            </a:r>
            <a:endParaRPr>
              <a:solidFill>
                <a:srgbClr val="356635"/>
              </a:solidFill>
            </a:endParaRPr>
          </a:p>
        </p:txBody>
      </p:sp>
      <p:graphicFrame>
        <p:nvGraphicFramePr>
          <p:cNvPr id="489" name="Google Shape;489;p50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0" name="Google Shape;490;p50"/>
          <p:cNvGraphicFramePr/>
          <p:nvPr/>
        </p:nvGraphicFramePr>
        <p:xfrm>
          <a:off x="4473525" y="4244050"/>
          <a:ext cx="1845675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1" name="Google Shape;491;p50"/>
          <p:cNvGraphicFramePr/>
          <p:nvPr/>
        </p:nvGraphicFramePr>
        <p:xfrm>
          <a:off x="6747488" y="1397325"/>
          <a:ext cx="1901075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74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CBC/inflammatory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PCT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(peak)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92" name="Google Shape;492;p50"/>
          <p:cNvGraphicFramePr/>
          <p:nvPr/>
        </p:nvGraphicFramePr>
        <p:xfrm>
          <a:off x="4522750" y="1167000"/>
          <a:ext cx="1747200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6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132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3’s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40-50s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0.2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93" name="Google Shape;493;p50"/>
          <p:cNvGraphicFramePr/>
          <p:nvPr/>
        </p:nvGraphicFramePr>
        <p:xfrm>
          <a:off x="6560763" y="3593250"/>
          <a:ext cx="20878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u-Legionella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Cv/Flu/RSV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&amp; Hep A-C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4" name="Google Shape;494;p50"/>
          <p:cNvSpPr/>
          <p:nvPr/>
        </p:nvSpPr>
        <p:spPr>
          <a:xfrm>
            <a:off x="4394300" y="1108875"/>
            <a:ext cx="4334700" cy="403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95" name="Google Shape;495;p50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Further workup</a:t>
            </a:r>
            <a:endParaRPr>
              <a:solidFill>
                <a:srgbClr val="356635"/>
              </a:solidFill>
            </a:endParaRPr>
          </a:p>
        </p:txBody>
      </p:sp>
      <p:graphicFrame>
        <p:nvGraphicFramePr>
          <p:cNvPr id="501" name="Google Shape;501;p51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02" name="Google Shape;502;p51"/>
          <p:cNvGraphicFramePr/>
          <p:nvPr/>
        </p:nvGraphicFramePr>
        <p:xfrm>
          <a:off x="4473525" y="4244050"/>
          <a:ext cx="1845675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3" name="Google Shape;503;p51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4" name="Google Shape;504;p51"/>
          <p:cNvGraphicFramePr/>
          <p:nvPr/>
        </p:nvGraphicFramePr>
        <p:xfrm>
          <a:off x="6747488" y="1397325"/>
          <a:ext cx="1901075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74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CBC/inflammatory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PCT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(peak)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05" name="Google Shape;505;p51"/>
          <p:cNvGraphicFramePr/>
          <p:nvPr/>
        </p:nvGraphicFramePr>
        <p:xfrm>
          <a:off x="4522750" y="1167000"/>
          <a:ext cx="1747200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6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132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3’s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40-50s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0.2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06" name="Google Shape;506;p51"/>
          <p:cNvGraphicFramePr/>
          <p:nvPr/>
        </p:nvGraphicFramePr>
        <p:xfrm>
          <a:off x="6560763" y="3593250"/>
          <a:ext cx="20878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u-Legionella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Cv/Flu/RSV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&amp; Hep A-C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7" name="Google Shape;507;p51"/>
          <p:cNvSpPr/>
          <p:nvPr/>
        </p:nvSpPr>
        <p:spPr>
          <a:xfrm>
            <a:off x="4394300" y="1108875"/>
            <a:ext cx="4334700" cy="403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8" name="Google Shape;5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650" y="2290800"/>
            <a:ext cx="1602875" cy="16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Further workup</a:t>
            </a:r>
            <a:endParaRPr>
              <a:solidFill>
                <a:srgbClr val="356635"/>
              </a:solidFill>
            </a:endParaRPr>
          </a:p>
        </p:txBody>
      </p:sp>
      <p:graphicFrame>
        <p:nvGraphicFramePr>
          <p:cNvPr id="514" name="Google Shape;514;p52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5" name="Google Shape;515;p52"/>
          <p:cNvGraphicFramePr/>
          <p:nvPr/>
        </p:nvGraphicFramePr>
        <p:xfrm>
          <a:off x="4473525" y="4244050"/>
          <a:ext cx="1845675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6" name="Google Shape;516;p52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7" name="Google Shape;517;p52"/>
          <p:cNvGraphicFramePr/>
          <p:nvPr/>
        </p:nvGraphicFramePr>
        <p:xfrm>
          <a:off x="6747488" y="1397325"/>
          <a:ext cx="1901075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74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CBC/inflammatory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PCT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(peak)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18" name="Google Shape;518;p52"/>
          <p:cNvGraphicFramePr/>
          <p:nvPr/>
        </p:nvGraphicFramePr>
        <p:xfrm>
          <a:off x="4522750" y="1167000"/>
          <a:ext cx="1747200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6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132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3’s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40-50s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0.2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19" name="Google Shape;519;p52"/>
          <p:cNvGraphicFramePr/>
          <p:nvPr/>
        </p:nvGraphicFramePr>
        <p:xfrm>
          <a:off x="6560763" y="3593250"/>
          <a:ext cx="20878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u-Legionella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Cv/Flu/RSV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&amp; Hep A-C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0" name="Google Shape;520;p52"/>
          <p:cNvSpPr/>
          <p:nvPr/>
        </p:nvSpPr>
        <p:spPr>
          <a:xfrm>
            <a:off x="4394300" y="1108875"/>
            <a:ext cx="4334700" cy="403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1" name="Google Shape;52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650" y="2290800"/>
            <a:ext cx="1602875" cy="16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 descr="I hate them so much. &#10;&#10;Parody of Stick Season by Noah Kahan, reworked by Emery Major. &#10;For entertainment purposes only. &#10;&#10;The videos I posted in my backyard got over 1.9 million views in TG/TikTok, so here's the full thing for your listening pleasure/to make you itchy. &#10;&#10;Shot &amp; edited by Running Wild Productions: https://bio.site/rwproductions?utm_source=ig&amp;utm_medium=social&amp;utm_content=link_in_bio&#10;&quot;Tick Season&quot; recorded and performed by Emery Major. &#10;&#10;Socials / Links:&#10;YouTube: https://www.youtube.com/@emajorminor&#10;Patreon: https://www.patreon.com/cw/emajorminor&#10;Spotify: https://open.spotify.com/artist/6vN9OnMFPTFvFaGWnSCwfA?si=YLlORDflR6KMAGfy8y3rDg&#10;Apple Music: https://music.apple.com/us/artist/emery-major/1468659144&#10;TikTok: https://www.tiktok.com/@emajorminor?lang=en&#10;Instagram: https://www.instagram.com/emajorminor/&#10;Website: https://www.emerymajor.com/&#10;&#10;Original content owners: SOLAR Music Rights Management, Sony Music Publishing, LatinAutorPerf, UNIAO BRASILEIRA DE EDITORAS DE MUSICA - UBEM, LatinAutor - SonyATV&#10;&#10;#noahkahan #singersongwriter #funnysong #ticktock #ticks #tick #tickseason #lymedisease #lymediseaseawareness #outdoorsafety" title="Tick Season (Parody of &quot;Stick Season&quot;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425" y="60325"/>
            <a:ext cx="8533150" cy="47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3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ticks cause HLH?</a:t>
            </a:r>
            <a:endParaRPr/>
          </a:p>
        </p:txBody>
      </p:sp>
      <p:pic>
        <p:nvPicPr>
          <p:cNvPr id="527" name="Google Shape;527;p53" title="qr-code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100" y="1367475"/>
            <a:ext cx="2227100" cy="22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49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 review</a:t>
            </a:r>
            <a:endParaRPr/>
          </a:p>
        </p:txBody>
      </p:sp>
      <p:sp>
        <p:nvSpPr>
          <p:cNvPr id="533" name="Google Shape;533;p5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94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 saw this case, I came across a wonderful case report of </a:t>
            </a:r>
            <a:r>
              <a:rPr lang="en" b="1"/>
              <a:t>Anaplasmosis-HLH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34" name="Google Shape;53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125" y="632850"/>
            <a:ext cx="4613250" cy="11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125" y="3435997"/>
            <a:ext cx="4613251" cy="10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4"/>
          <p:cNvSpPr txBox="1"/>
          <p:nvPr/>
        </p:nvSpPr>
        <p:spPr>
          <a:xfrm>
            <a:off x="4224125" y="1916275"/>
            <a:ext cx="4509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itter Medium"/>
                <a:ea typeface="Bitter Medium"/>
                <a:cs typeface="Bitter Medium"/>
                <a:sym typeface="Bitter Medium"/>
              </a:rPr>
              <a:t>Anaplasmosis-Induced Hemophagocytic Lymphohistiocytosis: A Case Report and Review of the Literature</a:t>
            </a:r>
            <a:endParaRPr sz="2000">
              <a:solidFill>
                <a:schemeClr val="dk2"/>
              </a:solidFill>
              <a:latin typeface="Bitter Medium"/>
              <a:ea typeface="Bitter Medium"/>
              <a:cs typeface="Bitter Medium"/>
              <a:sym typeface="Bitter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49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 review</a:t>
            </a:r>
            <a:endParaRPr/>
          </a:p>
        </p:txBody>
      </p:sp>
      <p:sp>
        <p:nvSpPr>
          <p:cNvPr id="542" name="Google Shape;542;p5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94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 saw this case, I came across a wonderful case report of </a:t>
            </a:r>
            <a:r>
              <a:rPr lang="en" b="1"/>
              <a:t>Anaplasmosis-HLH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Case of HLH (confirmed by biopsy) from WVU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 I </a:t>
            </a:r>
            <a:r>
              <a:rPr lang="en" b="1">
                <a:solidFill>
                  <a:srgbClr val="3B71CA"/>
                </a:solidFill>
              </a:rPr>
              <a:t>compared the labs</a:t>
            </a:r>
            <a:r>
              <a:rPr lang="en"/>
              <a:t>…</a:t>
            </a:r>
            <a:endParaRPr/>
          </a:p>
        </p:txBody>
      </p:sp>
      <p:pic>
        <p:nvPicPr>
          <p:cNvPr id="543" name="Google Shape;5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125" y="632850"/>
            <a:ext cx="4613250" cy="117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125" y="3435997"/>
            <a:ext cx="4613251" cy="10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5"/>
          <p:cNvSpPr txBox="1"/>
          <p:nvPr/>
        </p:nvSpPr>
        <p:spPr>
          <a:xfrm>
            <a:off x="4224125" y="1916275"/>
            <a:ext cx="4509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itter Medium"/>
                <a:ea typeface="Bitter Medium"/>
                <a:cs typeface="Bitter Medium"/>
                <a:sym typeface="Bitter Medium"/>
              </a:rPr>
              <a:t>Anaplasmosis-Induced Hemophagocytic Lymphohistiocytosis: A Case Report and Review of the Literature</a:t>
            </a:r>
            <a:endParaRPr sz="2000">
              <a:solidFill>
                <a:schemeClr val="dk2"/>
              </a:solidFill>
              <a:latin typeface="Bitter Medium"/>
              <a:ea typeface="Bitter Medium"/>
              <a:cs typeface="Bitter Medium"/>
              <a:sym typeface="Bitter Medium"/>
            </a:endParaRPr>
          </a:p>
        </p:txBody>
      </p:sp>
      <p:sp>
        <p:nvSpPr>
          <p:cNvPr id="546" name="Google Shape;546;p55"/>
          <p:cNvSpPr/>
          <p:nvPr/>
        </p:nvSpPr>
        <p:spPr>
          <a:xfrm>
            <a:off x="4524875" y="3654175"/>
            <a:ext cx="2103600" cy="2529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55"/>
          <p:cNvSpPr/>
          <p:nvPr/>
        </p:nvSpPr>
        <p:spPr>
          <a:xfrm>
            <a:off x="4224150" y="3436000"/>
            <a:ext cx="1264500" cy="218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55"/>
          <p:cNvSpPr/>
          <p:nvPr/>
        </p:nvSpPr>
        <p:spPr>
          <a:xfrm>
            <a:off x="7696875" y="3436000"/>
            <a:ext cx="1140600" cy="2529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with the case report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554" name="Google Shape;554;p56"/>
          <p:cNvGraphicFramePr/>
          <p:nvPr/>
        </p:nvGraphicFramePr>
        <p:xfrm>
          <a:off x="314363" y="1791050"/>
          <a:ext cx="1758025" cy="211242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3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Admit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with the case report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560" name="Google Shape;560;p57"/>
          <p:cNvGraphicFramePr/>
          <p:nvPr/>
        </p:nvGraphicFramePr>
        <p:xfrm>
          <a:off x="314363" y="1791050"/>
          <a:ext cx="2561600" cy="211242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3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Admit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61" name="Google Shape;561;p57"/>
          <p:cNvPicPr preferRelativeResize="0"/>
          <p:nvPr/>
        </p:nvPicPr>
        <p:blipFill rotWithShape="1">
          <a:blip r:embed="rId4">
            <a:alphaModFix/>
          </a:blip>
          <a:srcRect t="45367"/>
          <a:stretch/>
        </p:blipFill>
        <p:spPr>
          <a:xfrm>
            <a:off x="3061500" y="1259627"/>
            <a:ext cx="2458425" cy="3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7"/>
          <p:cNvSpPr/>
          <p:nvPr/>
        </p:nvSpPr>
        <p:spPr>
          <a:xfrm>
            <a:off x="2084375" y="1780625"/>
            <a:ext cx="791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63" name="Google Shape;563;p57"/>
          <p:cNvCxnSpPr>
            <a:stCxn id="561" idx="1"/>
            <a:endCxn id="562" idx="0"/>
          </p:cNvCxnSpPr>
          <p:nvPr/>
        </p:nvCxnSpPr>
        <p:spPr>
          <a:xfrm flipH="1">
            <a:off x="2480100" y="1431352"/>
            <a:ext cx="581400" cy="349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with the case report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569" name="Google Shape;569;p58"/>
          <p:cNvGraphicFramePr/>
          <p:nvPr/>
        </p:nvGraphicFramePr>
        <p:xfrm>
          <a:off x="314363" y="1791050"/>
          <a:ext cx="2561600" cy="211242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3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Admit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70" name="Google Shape;570;p58"/>
          <p:cNvGraphicFramePr/>
          <p:nvPr/>
        </p:nvGraphicFramePr>
        <p:xfrm>
          <a:off x="3257663" y="1791050"/>
          <a:ext cx="5328575" cy="237348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5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Admission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range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HLH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8,830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&gt;33,511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&gt;110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20-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300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↑↑↑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4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448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&lt;150</a:t>
                      </a:r>
                      <a:endParaRPr b="1">
                        <a:solidFill>
                          <a:srgbClr val="2F5AA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256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- 400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↓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1,501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1,337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125 - 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220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Soluble IL-2 receptor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6,180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31,673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175 - 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858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↑↑↑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4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D-dimer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&gt;5000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&lt;233</a:t>
                      </a:r>
                      <a:endParaRPr b="1">
                        <a:solidFill>
                          <a:srgbClr val="2F5AA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1" name="Google Shape;571;p58"/>
          <p:cNvSpPr/>
          <p:nvPr/>
        </p:nvSpPr>
        <p:spPr>
          <a:xfrm>
            <a:off x="141225" y="1645425"/>
            <a:ext cx="2823900" cy="2373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2" name="Google Shape;572;p58"/>
          <p:cNvPicPr preferRelativeResize="0"/>
          <p:nvPr/>
        </p:nvPicPr>
        <p:blipFill rotWithShape="1">
          <a:blip r:embed="rId4">
            <a:alphaModFix/>
          </a:blip>
          <a:srcRect t="45367"/>
          <a:stretch/>
        </p:blipFill>
        <p:spPr>
          <a:xfrm>
            <a:off x="3061500" y="1259627"/>
            <a:ext cx="2458425" cy="3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58"/>
          <p:cNvSpPr/>
          <p:nvPr/>
        </p:nvSpPr>
        <p:spPr>
          <a:xfrm>
            <a:off x="2084375" y="1780625"/>
            <a:ext cx="791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4" name="Google Shape;574;p58"/>
          <p:cNvCxnSpPr>
            <a:stCxn id="572" idx="1"/>
            <a:endCxn id="573" idx="0"/>
          </p:cNvCxnSpPr>
          <p:nvPr/>
        </p:nvCxnSpPr>
        <p:spPr>
          <a:xfrm flipH="1">
            <a:off x="2480100" y="1431352"/>
            <a:ext cx="581400" cy="349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5" name="Google Shape;575;p58"/>
          <p:cNvSpPr/>
          <p:nvPr/>
        </p:nvSpPr>
        <p:spPr>
          <a:xfrm>
            <a:off x="6080800" y="1780625"/>
            <a:ext cx="791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6" name="Google Shape;576;p58"/>
          <p:cNvCxnSpPr>
            <a:stCxn id="572" idx="3"/>
            <a:endCxn id="575" idx="0"/>
          </p:cNvCxnSpPr>
          <p:nvPr/>
        </p:nvCxnSpPr>
        <p:spPr>
          <a:xfrm>
            <a:off x="5519925" y="1431352"/>
            <a:ext cx="956700" cy="349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7" name="Google Shape;577;p58"/>
          <p:cNvSpPr/>
          <p:nvPr/>
        </p:nvSpPr>
        <p:spPr>
          <a:xfrm>
            <a:off x="2251950" y="1168050"/>
            <a:ext cx="3267900" cy="612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with the case report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583" name="Google Shape;583;p59"/>
          <p:cNvGraphicFramePr/>
          <p:nvPr/>
        </p:nvGraphicFramePr>
        <p:xfrm>
          <a:off x="314363" y="1791050"/>
          <a:ext cx="2561600" cy="211242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3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Admit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84" name="Google Shape;584;p59"/>
          <p:cNvGraphicFramePr/>
          <p:nvPr/>
        </p:nvGraphicFramePr>
        <p:xfrm>
          <a:off x="3257663" y="1791050"/>
          <a:ext cx="5328575" cy="237348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5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Admission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range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HLH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8,830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&gt;33,511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&gt;110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20-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300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↑↑↑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4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448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&lt;150</a:t>
                      </a:r>
                      <a:endParaRPr b="1">
                        <a:solidFill>
                          <a:srgbClr val="2F5AA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- 400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↓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1,501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1,337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125 - 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220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Soluble IL-2 receptor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6,180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31,673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175 - 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858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↑↑↑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4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D-dimer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&gt;5000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&lt;233</a:t>
                      </a:r>
                      <a:endParaRPr b="1">
                        <a:solidFill>
                          <a:srgbClr val="2F5AA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5" name="Google Shape;585;p59"/>
          <p:cNvSpPr/>
          <p:nvPr/>
        </p:nvSpPr>
        <p:spPr>
          <a:xfrm>
            <a:off x="141225" y="1645425"/>
            <a:ext cx="2823900" cy="23733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6" name="Google Shape;586;p59"/>
          <p:cNvPicPr preferRelativeResize="0"/>
          <p:nvPr/>
        </p:nvPicPr>
        <p:blipFill rotWithShape="1">
          <a:blip r:embed="rId4">
            <a:alphaModFix/>
          </a:blip>
          <a:srcRect t="45367"/>
          <a:stretch/>
        </p:blipFill>
        <p:spPr>
          <a:xfrm>
            <a:off x="3061500" y="1259627"/>
            <a:ext cx="2458425" cy="3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9"/>
          <p:cNvSpPr/>
          <p:nvPr/>
        </p:nvSpPr>
        <p:spPr>
          <a:xfrm>
            <a:off x="2084375" y="1780625"/>
            <a:ext cx="791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8" name="Google Shape;588;p59"/>
          <p:cNvCxnSpPr>
            <a:stCxn id="586" idx="1"/>
            <a:endCxn id="587" idx="0"/>
          </p:cNvCxnSpPr>
          <p:nvPr/>
        </p:nvCxnSpPr>
        <p:spPr>
          <a:xfrm flipH="1">
            <a:off x="2480100" y="1431352"/>
            <a:ext cx="581400" cy="349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9" name="Google Shape;589;p59"/>
          <p:cNvSpPr/>
          <p:nvPr/>
        </p:nvSpPr>
        <p:spPr>
          <a:xfrm>
            <a:off x="6080800" y="1780625"/>
            <a:ext cx="791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0" name="Google Shape;590;p59"/>
          <p:cNvCxnSpPr>
            <a:stCxn id="586" idx="3"/>
            <a:endCxn id="589" idx="0"/>
          </p:cNvCxnSpPr>
          <p:nvPr/>
        </p:nvCxnSpPr>
        <p:spPr>
          <a:xfrm>
            <a:off x="5519925" y="1431352"/>
            <a:ext cx="956700" cy="349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1" name="Google Shape;591;p59"/>
          <p:cNvSpPr/>
          <p:nvPr/>
        </p:nvSpPr>
        <p:spPr>
          <a:xfrm>
            <a:off x="2251950" y="1168050"/>
            <a:ext cx="3267900" cy="6126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with the case report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</p:txBody>
      </p:sp>
      <p:graphicFrame>
        <p:nvGraphicFramePr>
          <p:cNvPr id="597" name="Google Shape;597;p60"/>
          <p:cNvGraphicFramePr/>
          <p:nvPr/>
        </p:nvGraphicFramePr>
        <p:xfrm>
          <a:off x="314363" y="1791050"/>
          <a:ext cx="2561600" cy="211242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3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Admit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Platelets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98" name="Google Shape;598;p60"/>
          <p:cNvGraphicFramePr/>
          <p:nvPr/>
        </p:nvGraphicFramePr>
        <p:xfrm>
          <a:off x="3257663" y="1791050"/>
          <a:ext cx="5328575" cy="237348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58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Admission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patient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report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range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HLH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8,830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&gt;33,511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&gt;110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 sz="1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20-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300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↑↑↑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4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173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448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&lt;150</a:t>
                      </a:r>
                      <a:endParaRPr b="1">
                        <a:solidFill>
                          <a:srgbClr val="2F5AA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256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</a:t>
                      </a: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- 400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↓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1,501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1,337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125 - 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220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Soluble IL-2 receptor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6,180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31,673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x ULN)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5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175 - </a:t>
                      </a:r>
                      <a:r>
                        <a:rPr lang="en" b="1">
                          <a:solidFill>
                            <a:srgbClr val="C1443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858</a:t>
                      </a:r>
                      <a:endParaRPr b="1">
                        <a:solidFill>
                          <a:srgbClr val="C1443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↑↑↑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4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D-dimer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&gt;5000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F5AA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&lt;233</a:t>
                      </a:r>
                      <a:endParaRPr b="1">
                        <a:solidFill>
                          <a:srgbClr val="2F5AA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9" name="Google Shape;599;p60"/>
          <p:cNvSpPr/>
          <p:nvPr/>
        </p:nvSpPr>
        <p:spPr>
          <a:xfrm>
            <a:off x="3160050" y="1733950"/>
            <a:ext cx="5551200" cy="2541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60"/>
          <p:cNvSpPr/>
          <p:nvPr/>
        </p:nvSpPr>
        <p:spPr>
          <a:xfrm>
            <a:off x="3160050" y="1733950"/>
            <a:ext cx="5551200" cy="25419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60"/>
          <p:cNvSpPr/>
          <p:nvPr/>
        </p:nvSpPr>
        <p:spPr>
          <a:xfrm>
            <a:off x="3160050" y="1733950"/>
            <a:ext cx="5551200" cy="2541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60"/>
          <p:cNvSpPr/>
          <p:nvPr/>
        </p:nvSpPr>
        <p:spPr>
          <a:xfrm>
            <a:off x="3145925" y="1708075"/>
            <a:ext cx="308700" cy="228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60"/>
          <p:cNvSpPr txBox="1"/>
          <p:nvPr/>
        </p:nvSpPr>
        <p:spPr>
          <a:xfrm>
            <a:off x="3505700" y="2205175"/>
            <a:ext cx="2381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Also made me wonder how 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often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look at these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numbers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382C"/>
                </a:solidFill>
              </a:rPr>
              <a:t>H</a:t>
            </a:r>
            <a:r>
              <a:rPr lang="en"/>
              <a:t>emophagocytic </a:t>
            </a:r>
            <a:r>
              <a:rPr lang="en">
                <a:solidFill>
                  <a:srgbClr val="DF382C"/>
                </a:solidFill>
              </a:rPr>
              <a:t>L</a:t>
            </a:r>
            <a:r>
              <a:rPr lang="en"/>
              <a:t>ympho-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F382C"/>
                </a:solidFill>
              </a:rPr>
              <a:t>H</a:t>
            </a:r>
            <a:r>
              <a:rPr lang="en"/>
              <a:t>istiocytosis</a:t>
            </a:r>
            <a:endParaRPr/>
          </a:p>
        </p:txBody>
      </p:sp>
      <p:sp>
        <p:nvSpPr>
          <p:cNvPr id="609" name="Google Shape;609;p6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>
                <a:solidFill>
                  <a:srgbClr val="DF382C"/>
                </a:solidFill>
              </a:rPr>
              <a:t>What is HLH?</a:t>
            </a:r>
            <a:r>
              <a:rPr lang="en" sz="1600"/>
              <a:t> 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>
                <a:solidFill>
                  <a:srgbClr val="3B71CA"/>
                </a:solidFill>
              </a:rPr>
              <a:t>Diagnosis </a:t>
            </a:r>
            <a:r>
              <a:rPr lang="en" sz="1600"/>
              <a:t>of HLH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>
                <a:solidFill>
                  <a:srgbClr val="896110"/>
                </a:solidFill>
              </a:rPr>
              <a:t>Triggers </a:t>
            </a:r>
            <a:r>
              <a:rPr lang="en" sz="1600"/>
              <a:t>for HLH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AutoNum type="arabicPeriod"/>
            </a:pPr>
            <a:r>
              <a:rPr lang="en" sz="1600"/>
              <a:t>A closer look at the </a:t>
            </a:r>
            <a:r>
              <a:rPr lang="en" sz="1600" b="1">
                <a:solidFill>
                  <a:srgbClr val="896110"/>
                </a:solidFill>
              </a:rPr>
              <a:t>pathophys</a:t>
            </a:r>
            <a:endParaRPr sz="1600" b="1">
              <a:solidFill>
                <a:srgbClr val="896110"/>
              </a:solidFill>
            </a:endParaRPr>
          </a:p>
        </p:txBody>
      </p:sp>
      <p:sp>
        <p:nvSpPr>
          <p:cNvPr id="610" name="Google Shape;610;p6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616" name="Google Shape;616;p6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17" name="Google Shape;617;p62"/>
          <p:cNvSpPr/>
          <p:nvPr/>
        </p:nvSpPr>
        <p:spPr>
          <a:xfrm>
            <a:off x="729325" y="1393075"/>
            <a:ext cx="3774300" cy="28917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Med student explanation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Immune system getting “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stuck in the ON position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Uncontrolled immune activation →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Cytokine storm →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Organ damage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Mediated by NK, cytotoxic T cells, and 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macrophages</a:t>
            </a:r>
            <a:endParaRPr sz="12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#1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623" name="Google Shape;623;p6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24" name="Google Shape;624;p63"/>
          <p:cNvSpPr/>
          <p:nvPr/>
        </p:nvSpPr>
        <p:spPr>
          <a:xfrm>
            <a:off x="729325" y="1393075"/>
            <a:ext cx="3774300" cy="28917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Med student explanation</a:t>
            </a:r>
            <a:endParaRPr sz="16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Immune system getting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stuck in the ON position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Uncontrolled immune activation →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Cytokine storm → 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Organ damage</a:t>
            </a:r>
            <a:endParaRPr sz="12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Mediated by NK, cytotoxic T cells, and </a:t>
            </a:r>
            <a:r>
              <a:rPr lang="en" sz="1200" b="1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macrophages</a:t>
            </a:r>
            <a:endParaRPr sz="1200" b="1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Clues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sky high ferritin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fevers, cytopenias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Hemophagocytic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 =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macrophages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phagocytosis blood cells in marrow/spleen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25" name="Google Shape;625;p63"/>
          <p:cNvGrpSpPr/>
          <p:nvPr/>
        </p:nvGrpSpPr>
        <p:grpSpPr>
          <a:xfrm>
            <a:off x="4103260" y="4124816"/>
            <a:ext cx="861032" cy="896081"/>
            <a:chOff x="1846492" y="4045500"/>
            <a:chExt cx="1042033" cy="1084450"/>
          </a:xfrm>
        </p:grpSpPr>
        <p:pic>
          <p:nvPicPr>
            <p:cNvPr id="626" name="Google Shape;626;p6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46492" y="4045500"/>
              <a:ext cx="1042033" cy="108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p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24137" y="4135605"/>
              <a:ext cx="328675" cy="3230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8" name="Google Shape;628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9838" y="4124831"/>
            <a:ext cx="328675" cy="36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634" name="Google Shape;634;p64"/>
          <p:cNvSpPr/>
          <p:nvPr/>
        </p:nvSpPr>
        <p:spPr>
          <a:xfrm>
            <a:off x="4643550" y="1393075"/>
            <a:ext cx="3774300" cy="15213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Intern explanation</a:t>
            </a:r>
            <a:endParaRPr sz="16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Pathophys: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Impaired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cytotoxic function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(NK/CD8) →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macrophage activation</a:t>
            </a:r>
            <a:endParaRPr sz="12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Massive cytokine release (IFN-γ, IL-6) that can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mimic sepsis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5" name="Google Shape;635;p64"/>
          <p:cNvCxnSpPr/>
          <p:nvPr/>
        </p:nvCxnSpPr>
        <p:spPr>
          <a:xfrm rot="10800000">
            <a:off x="2749127" y="1679798"/>
            <a:ext cx="296700" cy="250800"/>
          </a:xfrm>
          <a:prstGeom prst="straightConnector1">
            <a:avLst/>
          </a:prstGeom>
          <a:noFill/>
          <a:ln w="16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36" name="Google Shape;63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535" y="1572693"/>
            <a:ext cx="196176" cy="19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7275" y="1466979"/>
            <a:ext cx="186167" cy="1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7733" y="1438741"/>
            <a:ext cx="172155" cy="16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64"/>
          <p:cNvPicPr preferRelativeResize="0"/>
          <p:nvPr/>
        </p:nvPicPr>
        <p:blipFill rotWithShape="1">
          <a:blip r:embed="rId7">
            <a:alphaModFix/>
          </a:blip>
          <a:srcRect l="16933" t="18836" r="53691" b="43341"/>
          <a:stretch/>
        </p:blipFill>
        <p:spPr>
          <a:xfrm>
            <a:off x="3810980" y="3484671"/>
            <a:ext cx="271093" cy="26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64"/>
          <p:cNvPicPr preferRelativeResize="0"/>
          <p:nvPr/>
        </p:nvPicPr>
        <p:blipFill rotWithShape="1">
          <a:blip r:embed="rId8">
            <a:alphaModFix/>
          </a:blip>
          <a:srcRect l="9393" t="9759" r="26754" b="27963"/>
          <a:stretch/>
        </p:blipFill>
        <p:spPr>
          <a:xfrm>
            <a:off x="3424901" y="3443068"/>
            <a:ext cx="219730" cy="198988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64"/>
          <p:cNvSpPr txBox="1"/>
          <p:nvPr/>
        </p:nvSpPr>
        <p:spPr>
          <a:xfrm rot="-2700000">
            <a:off x="2458576" y="2739133"/>
            <a:ext cx="898167" cy="32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64"/>
          <p:cNvSpPr txBox="1"/>
          <p:nvPr/>
        </p:nvSpPr>
        <p:spPr>
          <a:xfrm>
            <a:off x="3286968" y="3779446"/>
            <a:ext cx="795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3" name="Google Shape;643;p64"/>
          <p:cNvSpPr txBox="1"/>
          <p:nvPr/>
        </p:nvSpPr>
        <p:spPr>
          <a:xfrm rot="3600643">
            <a:off x="3587280" y="2658603"/>
            <a:ext cx="898491" cy="32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44" name="Google Shape;644;p64"/>
          <p:cNvGrpSpPr/>
          <p:nvPr/>
        </p:nvGrpSpPr>
        <p:grpSpPr>
          <a:xfrm>
            <a:off x="522011" y="3886338"/>
            <a:ext cx="865750" cy="831528"/>
            <a:chOff x="787325" y="3471650"/>
            <a:chExt cx="1386975" cy="1332150"/>
          </a:xfrm>
        </p:grpSpPr>
        <p:pic>
          <p:nvPicPr>
            <p:cNvPr id="645" name="Google Shape;645;p64"/>
            <p:cNvPicPr preferRelativeResize="0"/>
            <p:nvPr/>
          </p:nvPicPr>
          <p:blipFill rotWithShape="1">
            <a:blip r:embed="rId9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p64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749"/>
                </a:spcBef>
                <a:spcAft>
                  <a:spcPts val="749"/>
                </a:spcAft>
                <a:buNone/>
              </a:pPr>
              <a:r>
                <a:rPr lang="en" sz="1213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15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47" name="Google Shape;647;p64"/>
          <p:cNvSpPr txBox="1"/>
          <p:nvPr/>
        </p:nvSpPr>
        <p:spPr>
          <a:xfrm>
            <a:off x="128325" y="4648880"/>
            <a:ext cx="15639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648" name="Google Shape;648;p64"/>
          <p:cNvGrpSpPr/>
          <p:nvPr/>
        </p:nvGrpSpPr>
        <p:grpSpPr>
          <a:xfrm rot="5400000">
            <a:off x="1650127" y="3981862"/>
            <a:ext cx="89475" cy="478894"/>
            <a:chOff x="6273250" y="2584866"/>
            <a:chExt cx="105600" cy="565200"/>
          </a:xfrm>
        </p:grpSpPr>
        <p:cxnSp>
          <p:nvCxnSpPr>
            <p:cNvPr id="649" name="Google Shape;649;p64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61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6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1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1" name="Google Shape;651;p64"/>
          <p:cNvSpPr txBox="1"/>
          <p:nvPr/>
        </p:nvSpPr>
        <p:spPr>
          <a:xfrm>
            <a:off x="1374341" y="4174499"/>
            <a:ext cx="64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76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2" name="Google Shape;652;p64"/>
          <p:cNvSpPr/>
          <p:nvPr/>
        </p:nvSpPr>
        <p:spPr>
          <a:xfrm>
            <a:off x="1258303" y="2261341"/>
            <a:ext cx="1700722" cy="1627113"/>
          </a:xfrm>
          <a:custGeom>
            <a:avLst/>
            <a:gdLst/>
            <a:ahLst/>
            <a:cxnLst/>
            <a:rect l="l" t="t" r="r" b="b"/>
            <a:pathLst>
              <a:path w="80289" h="76814" extrusionOk="0">
                <a:moveTo>
                  <a:pt x="0" y="76814"/>
                </a:moveTo>
                <a:cubicBezTo>
                  <a:pt x="6176" y="66649"/>
                  <a:pt x="23675" y="28628"/>
                  <a:pt x="37056" y="15826"/>
                </a:cubicBezTo>
                <a:cubicBezTo>
                  <a:pt x="50438" y="3024"/>
                  <a:pt x="73084" y="2638"/>
                  <a:pt x="80289" y="0"/>
                </a:cubicBezTo>
              </a:path>
            </a:pathLst>
          </a:custGeom>
          <a:noFill/>
          <a:ln w="24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3" name="Google Shape;653;p64"/>
          <p:cNvSpPr txBox="1"/>
          <p:nvPr/>
        </p:nvSpPr>
        <p:spPr>
          <a:xfrm rot="-2700000">
            <a:off x="1659436" y="2664793"/>
            <a:ext cx="898167" cy="32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54" name="Google Shape;654;p64"/>
          <p:cNvGrpSpPr/>
          <p:nvPr/>
        </p:nvGrpSpPr>
        <p:grpSpPr>
          <a:xfrm>
            <a:off x="1552018" y="3949709"/>
            <a:ext cx="326106" cy="326106"/>
            <a:chOff x="4748525" y="1355450"/>
            <a:chExt cx="933600" cy="933600"/>
          </a:xfrm>
        </p:grpSpPr>
        <p:cxnSp>
          <p:nvCxnSpPr>
            <p:cNvPr id="655" name="Google Shape;655;p64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234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64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234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7" name="Google Shape;657;p64"/>
          <p:cNvSpPr/>
          <p:nvPr/>
        </p:nvSpPr>
        <p:spPr>
          <a:xfrm>
            <a:off x="170850" y="1346825"/>
            <a:ext cx="4297200" cy="3695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p64"/>
          <p:cNvSpPr txBox="1"/>
          <p:nvPr/>
        </p:nvSpPr>
        <p:spPr>
          <a:xfrm>
            <a:off x="2942033" y="1346830"/>
            <a:ext cx="1140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59" name="Google Shape;659;p64"/>
          <p:cNvSpPr txBox="1"/>
          <p:nvPr/>
        </p:nvSpPr>
        <p:spPr>
          <a:xfrm>
            <a:off x="1938578" y="4648880"/>
            <a:ext cx="1283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60" name="Google Shape;660;p64"/>
          <p:cNvSpPr/>
          <p:nvPr/>
        </p:nvSpPr>
        <p:spPr>
          <a:xfrm>
            <a:off x="2499722" y="2500554"/>
            <a:ext cx="575677" cy="1128731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322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1" name="Google Shape;661;p64"/>
          <p:cNvSpPr/>
          <p:nvPr/>
        </p:nvSpPr>
        <p:spPr>
          <a:xfrm>
            <a:off x="3509956" y="3174623"/>
            <a:ext cx="575700" cy="2202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807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101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62" name="Google Shape;662;p64"/>
          <p:cNvSpPr/>
          <p:nvPr/>
        </p:nvSpPr>
        <p:spPr>
          <a:xfrm rot="-405458">
            <a:off x="3708934" y="2602724"/>
            <a:ext cx="101780" cy="519196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322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3" name="Google Shape;663;p64"/>
          <p:cNvSpPr/>
          <p:nvPr/>
        </p:nvSpPr>
        <p:spPr>
          <a:xfrm>
            <a:off x="3025640" y="3443068"/>
            <a:ext cx="772229" cy="569682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322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4" name="Google Shape;664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17369" y="3904528"/>
            <a:ext cx="986806" cy="86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81194" y="1620526"/>
            <a:ext cx="986806" cy="907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6" name="Google Shape;666;p64"/>
          <p:cNvGrpSpPr/>
          <p:nvPr/>
        </p:nvGrpSpPr>
        <p:grpSpPr>
          <a:xfrm>
            <a:off x="1902409" y="3614439"/>
            <a:ext cx="1212380" cy="1064526"/>
            <a:chOff x="6029125" y="3459425"/>
            <a:chExt cx="1430875" cy="1256375"/>
          </a:xfrm>
        </p:grpSpPr>
        <p:pic>
          <p:nvPicPr>
            <p:cNvPr id="667" name="Google Shape;667;p6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64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17"/>
                </a:spcBef>
                <a:spcAft>
                  <a:spcPts val="1017"/>
                </a:spcAft>
                <a:buNone/>
              </a:pPr>
              <a:r>
                <a:rPr lang="en" sz="1186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101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69" name="Google Shape;669;p64"/>
          <p:cNvGrpSpPr/>
          <p:nvPr/>
        </p:nvGrpSpPr>
        <p:grpSpPr>
          <a:xfrm>
            <a:off x="2942046" y="1764867"/>
            <a:ext cx="986808" cy="907673"/>
            <a:chOff x="7256125" y="1276524"/>
            <a:chExt cx="1164650" cy="1071254"/>
          </a:xfrm>
        </p:grpSpPr>
        <p:pic>
          <p:nvPicPr>
            <p:cNvPr id="670" name="Google Shape;670;p6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64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17"/>
                </a:spcBef>
                <a:spcAft>
                  <a:spcPts val="1017"/>
                </a:spcAft>
                <a:buNone/>
              </a:pPr>
              <a:r>
                <a:rPr lang="en" sz="1186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101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72" name="Google Shape;67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535" y="1572693"/>
            <a:ext cx="196176" cy="19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7275" y="1466979"/>
            <a:ext cx="186167" cy="164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64"/>
          <p:cNvCxnSpPr/>
          <p:nvPr/>
        </p:nvCxnSpPr>
        <p:spPr>
          <a:xfrm rot="10800000">
            <a:off x="2749127" y="1679798"/>
            <a:ext cx="296700" cy="250800"/>
          </a:xfrm>
          <a:prstGeom prst="straightConnector1">
            <a:avLst/>
          </a:prstGeom>
          <a:noFill/>
          <a:ln w="2420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75" name="Google Shape;675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7733" y="1438741"/>
            <a:ext cx="172155" cy="160144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4"/>
          <p:cNvSpPr txBox="1"/>
          <p:nvPr/>
        </p:nvSpPr>
        <p:spPr>
          <a:xfrm>
            <a:off x="1173758" y="1438755"/>
            <a:ext cx="1140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Cytokines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682" name="Google Shape;682;p65"/>
          <p:cNvSpPr/>
          <p:nvPr/>
        </p:nvSpPr>
        <p:spPr>
          <a:xfrm>
            <a:off x="4643550" y="1393075"/>
            <a:ext cx="3774300" cy="28917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Intern explanation</a:t>
            </a:r>
            <a:endParaRPr sz="16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Pathophys: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Impaired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cytotoxic function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(NK/CD8) →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macrophage activation</a:t>
            </a:r>
            <a:endParaRPr sz="12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Massive cytokine release (IFN-γ, IL-6) that can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mimic sepsis</a:t>
            </a:r>
            <a:endParaRPr sz="12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Can be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genetic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secondary to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a trigger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Infectious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viral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; not bacteremia)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Malignancy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(lymphoma)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Rheum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(called </a:t>
            </a: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macrophage activation syndrome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Reality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a mix of genes + trigger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3" name="Google Shape;683;p65"/>
          <p:cNvCxnSpPr/>
          <p:nvPr/>
        </p:nvCxnSpPr>
        <p:spPr>
          <a:xfrm rot="10800000">
            <a:off x="2749127" y="1679798"/>
            <a:ext cx="296700" cy="250800"/>
          </a:xfrm>
          <a:prstGeom prst="straightConnector1">
            <a:avLst/>
          </a:prstGeom>
          <a:noFill/>
          <a:ln w="161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84" name="Google Shape;68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535" y="1572693"/>
            <a:ext cx="196176" cy="19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7275" y="1466979"/>
            <a:ext cx="186167" cy="1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7733" y="1438741"/>
            <a:ext cx="172155" cy="16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5"/>
          <p:cNvPicPr preferRelativeResize="0"/>
          <p:nvPr/>
        </p:nvPicPr>
        <p:blipFill rotWithShape="1">
          <a:blip r:embed="rId7">
            <a:alphaModFix/>
          </a:blip>
          <a:srcRect l="16933" t="18836" r="53691" b="43341"/>
          <a:stretch/>
        </p:blipFill>
        <p:spPr>
          <a:xfrm>
            <a:off x="3810980" y="3484671"/>
            <a:ext cx="271093" cy="26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5"/>
          <p:cNvPicPr preferRelativeResize="0"/>
          <p:nvPr/>
        </p:nvPicPr>
        <p:blipFill rotWithShape="1">
          <a:blip r:embed="rId8">
            <a:alphaModFix/>
          </a:blip>
          <a:srcRect l="9393" t="9759" r="26754" b="27963"/>
          <a:stretch/>
        </p:blipFill>
        <p:spPr>
          <a:xfrm>
            <a:off x="3424901" y="3443068"/>
            <a:ext cx="219730" cy="198988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5"/>
          <p:cNvSpPr txBox="1"/>
          <p:nvPr/>
        </p:nvSpPr>
        <p:spPr>
          <a:xfrm rot="-2700000">
            <a:off x="2458576" y="2739133"/>
            <a:ext cx="898167" cy="32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0" name="Google Shape;690;p65"/>
          <p:cNvSpPr txBox="1"/>
          <p:nvPr/>
        </p:nvSpPr>
        <p:spPr>
          <a:xfrm>
            <a:off x="3286968" y="3779446"/>
            <a:ext cx="795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65"/>
          <p:cNvSpPr txBox="1"/>
          <p:nvPr/>
        </p:nvSpPr>
        <p:spPr>
          <a:xfrm rot="3600643">
            <a:off x="3587280" y="2658603"/>
            <a:ext cx="898491" cy="32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92" name="Google Shape;692;p65"/>
          <p:cNvGrpSpPr/>
          <p:nvPr/>
        </p:nvGrpSpPr>
        <p:grpSpPr>
          <a:xfrm>
            <a:off x="522011" y="3886338"/>
            <a:ext cx="865750" cy="831528"/>
            <a:chOff x="787325" y="3471650"/>
            <a:chExt cx="1386975" cy="1332150"/>
          </a:xfrm>
        </p:grpSpPr>
        <p:pic>
          <p:nvPicPr>
            <p:cNvPr id="693" name="Google Shape;693;p65"/>
            <p:cNvPicPr preferRelativeResize="0"/>
            <p:nvPr/>
          </p:nvPicPr>
          <p:blipFill rotWithShape="1">
            <a:blip r:embed="rId9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4" name="Google Shape;694;p65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749"/>
                </a:spcBef>
                <a:spcAft>
                  <a:spcPts val="749"/>
                </a:spcAft>
                <a:buNone/>
              </a:pPr>
              <a:r>
                <a:rPr lang="en" sz="1213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15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95" name="Google Shape;695;p65"/>
          <p:cNvSpPr txBox="1"/>
          <p:nvPr/>
        </p:nvSpPr>
        <p:spPr>
          <a:xfrm>
            <a:off x="128325" y="4648880"/>
            <a:ext cx="15639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696" name="Google Shape;696;p65"/>
          <p:cNvGrpSpPr/>
          <p:nvPr/>
        </p:nvGrpSpPr>
        <p:grpSpPr>
          <a:xfrm rot="5400000">
            <a:off x="1650127" y="3981862"/>
            <a:ext cx="89475" cy="478894"/>
            <a:chOff x="6273250" y="2584866"/>
            <a:chExt cx="105600" cy="565200"/>
          </a:xfrm>
        </p:grpSpPr>
        <p:cxnSp>
          <p:nvCxnSpPr>
            <p:cNvPr id="697" name="Google Shape;697;p65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61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65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1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65"/>
          <p:cNvSpPr txBox="1"/>
          <p:nvPr/>
        </p:nvSpPr>
        <p:spPr>
          <a:xfrm>
            <a:off x="1374341" y="4174499"/>
            <a:ext cx="64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76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65"/>
          <p:cNvSpPr/>
          <p:nvPr/>
        </p:nvSpPr>
        <p:spPr>
          <a:xfrm>
            <a:off x="1258303" y="2261341"/>
            <a:ext cx="1700722" cy="1627113"/>
          </a:xfrm>
          <a:custGeom>
            <a:avLst/>
            <a:gdLst/>
            <a:ahLst/>
            <a:cxnLst/>
            <a:rect l="l" t="t" r="r" b="b"/>
            <a:pathLst>
              <a:path w="80289" h="76814" extrusionOk="0">
                <a:moveTo>
                  <a:pt x="0" y="76814"/>
                </a:moveTo>
                <a:cubicBezTo>
                  <a:pt x="6176" y="66649"/>
                  <a:pt x="23675" y="28628"/>
                  <a:pt x="37056" y="15826"/>
                </a:cubicBezTo>
                <a:cubicBezTo>
                  <a:pt x="50438" y="3024"/>
                  <a:pt x="73084" y="2638"/>
                  <a:pt x="80289" y="0"/>
                </a:cubicBezTo>
              </a:path>
            </a:pathLst>
          </a:custGeom>
          <a:noFill/>
          <a:ln w="24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1" name="Google Shape;701;p65"/>
          <p:cNvSpPr txBox="1"/>
          <p:nvPr/>
        </p:nvSpPr>
        <p:spPr>
          <a:xfrm rot="-2700000">
            <a:off x="1659436" y="2664793"/>
            <a:ext cx="898167" cy="32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10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02" name="Google Shape;702;p65"/>
          <p:cNvGrpSpPr/>
          <p:nvPr/>
        </p:nvGrpSpPr>
        <p:grpSpPr>
          <a:xfrm>
            <a:off x="1552018" y="3949709"/>
            <a:ext cx="326106" cy="326106"/>
            <a:chOff x="4748525" y="1355450"/>
            <a:chExt cx="933600" cy="933600"/>
          </a:xfrm>
        </p:grpSpPr>
        <p:cxnSp>
          <p:nvCxnSpPr>
            <p:cNvPr id="703" name="Google Shape;703;p65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234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65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234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5" name="Google Shape;705;p65"/>
          <p:cNvSpPr/>
          <p:nvPr/>
        </p:nvSpPr>
        <p:spPr>
          <a:xfrm>
            <a:off x="170850" y="1672925"/>
            <a:ext cx="4297200" cy="3369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65"/>
          <p:cNvSpPr txBox="1"/>
          <p:nvPr/>
        </p:nvSpPr>
        <p:spPr>
          <a:xfrm>
            <a:off x="2942033" y="1346830"/>
            <a:ext cx="1140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07" name="Google Shape;707;p65"/>
          <p:cNvSpPr txBox="1"/>
          <p:nvPr/>
        </p:nvSpPr>
        <p:spPr>
          <a:xfrm>
            <a:off x="1938578" y="4648880"/>
            <a:ext cx="12837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08" name="Google Shape;708;p65"/>
          <p:cNvSpPr/>
          <p:nvPr/>
        </p:nvSpPr>
        <p:spPr>
          <a:xfrm>
            <a:off x="2499722" y="2500554"/>
            <a:ext cx="575677" cy="1128731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322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9" name="Google Shape;709;p65"/>
          <p:cNvSpPr/>
          <p:nvPr/>
        </p:nvSpPr>
        <p:spPr>
          <a:xfrm>
            <a:off x="3509956" y="3174623"/>
            <a:ext cx="575700" cy="2202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807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101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10" name="Google Shape;710;p65"/>
          <p:cNvSpPr/>
          <p:nvPr/>
        </p:nvSpPr>
        <p:spPr>
          <a:xfrm rot="-405458">
            <a:off x="3708934" y="2602724"/>
            <a:ext cx="101780" cy="519196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322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1" name="Google Shape;711;p65"/>
          <p:cNvSpPr/>
          <p:nvPr/>
        </p:nvSpPr>
        <p:spPr>
          <a:xfrm>
            <a:off x="3025640" y="3443068"/>
            <a:ext cx="772229" cy="569682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322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2" name="Google Shape;712;p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17369" y="3904528"/>
            <a:ext cx="986806" cy="86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6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81194" y="1620526"/>
            <a:ext cx="986806" cy="907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65"/>
          <p:cNvGrpSpPr/>
          <p:nvPr/>
        </p:nvGrpSpPr>
        <p:grpSpPr>
          <a:xfrm>
            <a:off x="1902409" y="3614439"/>
            <a:ext cx="1212380" cy="1064526"/>
            <a:chOff x="6029125" y="3459425"/>
            <a:chExt cx="1430875" cy="1256375"/>
          </a:xfrm>
        </p:grpSpPr>
        <p:pic>
          <p:nvPicPr>
            <p:cNvPr id="715" name="Google Shape;715;p6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65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17"/>
                </a:spcBef>
                <a:spcAft>
                  <a:spcPts val="1017"/>
                </a:spcAft>
                <a:buNone/>
              </a:pPr>
              <a:r>
                <a:rPr lang="en" sz="1186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101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7" name="Google Shape;717;p65"/>
          <p:cNvGrpSpPr/>
          <p:nvPr/>
        </p:nvGrpSpPr>
        <p:grpSpPr>
          <a:xfrm>
            <a:off x="2942046" y="1764867"/>
            <a:ext cx="986808" cy="907673"/>
            <a:chOff x="7256125" y="1276524"/>
            <a:chExt cx="1164650" cy="1071254"/>
          </a:xfrm>
        </p:grpSpPr>
        <p:pic>
          <p:nvPicPr>
            <p:cNvPr id="718" name="Google Shape;718;p6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9" name="Google Shape;719;p65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017"/>
                </a:spcBef>
                <a:spcAft>
                  <a:spcPts val="1017"/>
                </a:spcAft>
                <a:buNone/>
              </a:pPr>
              <a:r>
                <a:rPr lang="en" sz="1186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101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20" name="Google Shape;72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535" y="1572693"/>
            <a:ext cx="196176" cy="19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7275" y="1466979"/>
            <a:ext cx="186167" cy="164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2" name="Google Shape;722;p65"/>
          <p:cNvCxnSpPr/>
          <p:nvPr/>
        </p:nvCxnSpPr>
        <p:spPr>
          <a:xfrm rot="10800000">
            <a:off x="2749127" y="1679798"/>
            <a:ext cx="296700" cy="250800"/>
          </a:xfrm>
          <a:prstGeom prst="straightConnector1">
            <a:avLst/>
          </a:prstGeom>
          <a:noFill/>
          <a:ln w="2420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23" name="Google Shape;723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7733" y="1438741"/>
            <a:ext cx="172155" cy="160144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65"/>
          <p:cNvSpPr txBox="1"/>
          <p:nvPr/>
        </p:nvSpPr>
        <p:spPr>
          <a:xfrm>
            <a:off x="1173758" y="1438755"/>
            <a:ext cx="1140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75" tIns="77475" rIns="77475" bIns="774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1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Cytokines</a:t>
            </a:r>
            <a:endParaRPr sz="1101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HLH diagnostic criteria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graphicFrame>
        <p:nvGraphicFramePr>
          <p:cNvPr id="730" name="Google Shape;730;p66"/>
          <p:cNvGraphicFramePr/>
          <p:nvPr/>
        </p:nvGraphicFramePr>
        <p:xfrm>
          <a:off x="729438" y="1472725"/>
          <a:ext cx="2097350" cy="295527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20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HScore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Known underlying immunosuppression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Temperature, °F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Hepato/spleno-megaly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cytopenias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Triglycerides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Fibrinogen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Bone marrow Bx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31" name="Google Shape;731;p66"/>
          <p:cNvSpPr txBox="1">
            <a:spLocks noGrp="1"/>
          </p:cNvSpPr>
          <p:nvPr>
            <p:ph type="body" idx="1"/>
          </p:nvPr>
        </p:nvSpPr>
        <p:spPr>
          <a:xfrm>
            <a:off x="3243525" y="1472725"/>
            <a:ext cx="37743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HLH-2004</a:t>
            </a:r>
            <a:r>
              <a:rPr lang="en"/>
              <a:t> (need </a:t>
            </a:r>
            <a:r>
              <a:rPr lang="en" u="sng"/>
              <a:t>&gt;</a:t>
            </a:r>
            <a:r>
              <a:rPr lang="en"/>
              <a:t>5)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Fever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Splenomegaly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Cytopenias</a:t>
            </a:r>
            <a:r>
              <a:rPr lang="en">
                <a:solidFill>
                  <a:srgbClr val="9E9E9E"/>
                </a:solidFill>
              </a:rPr>
              <a:t> (≥2 lineages)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Either </a:t>
            </a:r>
            <a:r>
              <a:rPr lang="en">
                <a:solidFill>
                  <a:srgbClr val="9E9E9E"/>
                </a:solidFill>
              </a:rPr>
              <a:t>(or both)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↑ triglycerides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↓ fibrinogen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Hemophagocytosis </a:t>
            </a:r>
            <a:r>
              <a:rPr lang="en">
                <a:solidFill>
                  <a:srgbClr val="9E9E9E"/>
                </a:solidFill>
              </a:rPr>
              <a:t>(BMBx, spleen, LN)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↓ NK cell activity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↑ Ferritin </a:t>
            </a:r>
            <a:r>
              <a:rPr lang="en">
                <a:solidFill>
                  <a:srgbClr val="9E9E9E"/>
                </a:solidFill>
              </a:rPr>
              <a:t>(≥500)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↑ Soluble IL-2 receptor</a:t>
            </a:r>
            <a:endParaRPr/>
          </a:p>
        </p:txBody>
      </p:sp>
      <p:sp>
        <p:nvSpPr>
          <p:cNvPr id="732" name="Google Shape;732;p66"/>
          <p:cNvSpPr/>
          <p:nvPr/>
        </p:nvSpPr>
        <p:spPr>
          <a:xfrm>
            <a:off x="6056025" y="1420051"/>
            <a:ext cx="2548800" cy="9702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Included just FYI</a:t>
            </a:r>
            <a:endParaRPr sz="16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 exact measures aren’t as important (normally heme who “officially” does the diagnosis)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738" name="Google Shape;738;p6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1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pooled systematic review of critically ill patients: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Half</a:t>
            </a:r>
            <a:r>
              <a:rPr lang="en"/>
              <a:t> had an </a:t>
            </a:r>
            <a:r>
              <a:rPr lang="en" b="1">
                <a:solidFill>
                  <a:srgbClr val="DF382C"/>
                </a:solidFill>
              </a:rPr>
              <a:t>infectious trigger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Malignancy</a:t>
            </a:r>
            <a:r>
              <a:rPr lang="en"/>
              <a:t>: 28%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Autoimmune</a:t>
            </a:r>
            <a:r>
              <a:rPr lang="en"/>
              <a:t>: 12%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Unknown</a:t>
            </a:r>
            <a:r>
              <a:rPr lang="en"/>
              <a:t>: 10%</a:t>
            </a:r>
            <a:endParaRPr/>
          </a:p>
        </p:txBody>
      </p:sp>
      <p:sp>
        <p:nvSpPr>
          <p:cNvPr id="739" name="Google Shape;739;p67"/>
          <p:cNvSpPr/>
          <p:nvPr/>
        </p:nvSpPr>
        <p:spPr>
          <a:xfrm>
            <a:off x="7064575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67"/>
          <p:cNvSpPr/>
          <p:nvPr/>
        </p:nvSpPr>
        <p:spPr>
          <a:xfrm>
            <a:off x="731435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1" name="Google Shape;741;p67"/>
          <p:cNvSpPr/>
          <p:nvPr/>
        </p:nvSpPr>
        <p:spPr>
          <a:xfrm>
            <a:off x="7564125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67"/>
          <p:cNvSpPr/>
          <p:nvPr/>
        </p:nvSpPr>
        <p:spPr>
          <a:xfrm>
            <a:off x="781390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67"/>
          <p:cNvSpPr/>
          <p:nvPr/>
        </p:nvSpPr>
        <p:spPr>
          <a:xfrm>
            <a:off x="8063675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67"/>
          <p:cNvSpPr/>
          <p:nvPr/>
        </p:nvSpPr>
        <p:spPr>
          <a:xfrm>
            <a:off x="831345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p67"/>
          <p:cNvSpPr/>
          <p:nvPr/>
        </p:nvSpPr>
        <p:spPr>
          <a:xfrm>
            <a:off x="6065475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67"/>
          <p:cNvSpPr/>
          <p:nvPr/>
        </p:nvSpPr>
        <p:spPr>
          <a:xfrm>
            <a:off x="631525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67"/>
          <p:cNvSpPr/>
          <p:nvPr/>
        </p:nvSpPr>
        <p:spPr>
          <a:xfrm>
            <a:off x="6565025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8" name="Google Shape;748;p67"/>
          <p:cNvSpPr/>
          <p:nvPr/>
        </p:nvSpPr>
        <p:spPr>
          <a:xfrm>
            <a:off x="681480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9" name="Google Shape;749;p67"/>
          <p:cNvSpPr/>
          <p:nvPr/>
        </p:nvSpPr>
        <p:spPr>
          <a:xfrm>
            <a:off x="6065475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67"/>
          <p:cNvSpPr/>
          <p:nvPr/>
        </p:nvSpPr>
        <p:spPr>
          <a:xfrm>
            <a:off x="6315250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67"/>
          <p:cNvSpPr/>
          <p:nvPr/>
        </p:nvSpPr>
        <p:spPr>
          <a:xfrm>
            <a:off x="6565025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p67"/>
          <p:cNvSpPr/>
          <p:nvPr/>
        </p:nvSpPr>
        <p:spPr>
          <a:xfrm>
            <a:off x="6814800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3" name="Google Shape;753;p67"/>
          <p:cNvSpPr/>
          <p:nvPr/>
        </p:nvSpPr>
        <p:spPr>
          <a:xfrm>
            <a:off x="7064575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67"/>
          <p:cNvSpPr/>
          <p:nvPr/>
        </p:nvSpPr>
        <p:spPr>
          <a:xfrm>
            <a:off x="7314350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67"/>
          <p:cNvSpPr/>
          <p:nvPr/>
        </p:nvSpPr>
        <p:spPr>
          <a:xfrm>
            <a:off x="7564125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67"/>
          <p:cNvSpPr/>
          <p:nvPr/>
        </p:nvSpPr>
        <p:spPr>
          <a:xfrm>
            <a:off x="7813900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67"/>
          <p:cNvSpPr/>
          <p:nvPr/>
        </p:nvSpPr>
        <p:spPr>
          <a:xfrm>
            <a:off x="8063675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8" name="Google Shape;758;p67"/>
          <p:cNvSpPr/>
          <p:nvPr/>
        </p:nvSpPr>
        <p:spPr>
          <a:xfrm>
            <a:off x="8313450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67"/>
          <p:cNvSpPr/>
          <p:nvPr/>
        </p:nvSpPr>
        <p:spPr>
          <a:xfrm>
            <a:off x="7064575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67"/>
          <p:cNvSpPr/>
          <p:nvPr/>
        </p:nvSpPr>
        <p:spPr>
          <a:xfrm>
            <a:off x="7314350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p67"/>
          <p:cNvSpPr/>
          <p:nvPr/>
        </p:nvSpPr>
        <p:spPr>
          <a:xfrm>
            <a:off x="7564125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67"/>
          <p:cNvSpPr/>
          <p:nvPr/>
        </p:nvSpPr>
        <p:spPr>
          <a:xfrm>
            <a:off x="7813900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67"/>
          <p:cNvSpPr/>
          <p:nvPr/>
        </p:nvSpPr>
        <p:spPr>
          <a:xfrm>
            <a:off x="8063675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67"/>
          <p:cNvSpPr/>
          <p:nvPr/>
        </p:nvSpPr>
        <p:spPr>
          <a:xfrm>
            <a:off x="8313450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p67"/>
          <p:cNvSpPr/>
          <p:nvPr/>
        </p:nvSpPr>
        <p:spPr>
          <a:xfrm>
            <a:off x="6065475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p67"/>
          <p:cNvSpPr/>
          <p:nvPr/>
        </p:nvSpPr>
        <p:spPr>
          <a:xfrm>
            <a:off x="6315250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7" name="Google Shape;767;p67"/>
          <p:cNvSpPr/>
          <p:nvPr/>
        </p:nvSpPr>
        <p:spPr>
          <a:xfrm>
            <a:off x="6565025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8" name="Google Shape;768;p67"/>
          <p:cNvSpPr/>
          <p:nvPr/>
        </p:nvSpPr>
        <p:spPr>
          <a:xfrm>
            <a:off x="6814800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9" name="Google Shape;769;p67"/>
          <p:cNvSpPr/>
          <p:nvPr/>
        </p:nvSpPr>
        <p:spPr>
          <a:xfrm>
            <a:off x="6065475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0" name="Google Shape;770;p67"/>
          <p:cNvSpPr/>
          <p:nvPr/>
        </p:nvSpPr>
        <p:spPr>
          <a:xfrm>
            <a:off x="6315250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1" name="Google Shape;771;p67"/>
          <p:cNvSpPr/>
          <p:nvPr/>
        </p:nvSpPr>
        <p:spPr>
          <a:xfrm>
            <a:off x="6565025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2" name="Google Shape;772;p67"/>
          <p:cNvSpPr/>
          <p:nvPr/>
        </p:nvSpPr>
        <p:spPr>
          <a:xfrm>
            <a:off x="6814800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3" name="Google Shape;773;p67"/>
          <p:cNvSpPr/>
          <p:nvPr/>
        </p:nvSpPr>
        <p:spPr>
          <a:xfrm>
            <a:off x="7064575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4" name="Google Shape;774;p67"/>
          <p:cNvSpPr/>
          <p:nvPr/>
        </p:nvSpPr>
        <p:spPr>
          <a:xfrm>
            <a:off x="7314350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5" name="Google Shape;775;p67"/>
          <p:cNvSpPr/>
          <p:nvPr/>
        </p:nvSpPr>
        <p:spPr>
          <a:xfrm>
            <a:off x="7564125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6" name="Google Shape;776;p67"/>
          <p:cNvSpPr/>
          <p:nvPr/>
        </p:nvSpPr>
        <p:spPr>
          <a:xfrm>
            <a:off x="7813900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7" name="Google Shape;777;p67"/>
          <p:cNvSpPr/>
          <p:nvPr/>
        </p:nvSpPr>
        <p:spPr>
          <a:xfrm>
            <a:off x="8063675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8" name="Google Shape;778;p67"/>
          <p:cNvSpPr/>
          <p:nvPr/>
        </p:nvSpPr>
        <p:spPr>
          <a:xfrm>
            <a:off x="8313450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9" name="Google Shape;779;p67"/>
          <p:cNvSpPr/>
          <p:nvPr/>
        </p:nvSpPr>
        <p:spPr>
          <a:xfrm>
            <a:off x="7064575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p67"/>
          <p:cNvSpPr/>
          <p:nvPr/>
        </p:nvSpPr>
        <p:spPr>
          <a:xfrm>
            <a:off x="7314350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1" name="Google Shape;781;p67"/>
          <p:cNvSpPr/>
          <p:nvPr/>
        </p:nvSpPr>
        <p:spPr>
          <a:xfrm>
            <a:off x="7564125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2" name="Google Shape;782;p67"/>
          <p:cNvSpPr/>
          <p:nvPr/>
        </p:nvSpPr>
        <p:spPr>
          <a:xfrm>
            <a:off x="7813900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3" name="Google Shape;783;p67"/>
          <p:cNvSpPr/>
          <p:nvPr/>
        </p:nvSpPr>
        <p:spPr>
          <a:xfrm>
            <a:off x="8063675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4" name="Google Shape;784;p67"/>
          <p:cNvSpPr/>
          <p:nvPr/>
        </p:nvSpPr>
        <p:spPr>
          <a:xfrm>
            <a:off x="8313450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67"/>
          <p:cNvSpPr/>
          <p:nvPr/>
        </p:nvSpPr>
        <p:spPr>
          <a:xfrm>
            <a:off x="6065475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67"/>
          <p:cNvSpPr/>
          <p:nvPr/>
        </p:nvSpPr>
        <p:spPr>
          <a:xfrm>
            <a:off x="6315250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67"/>
          <p:cNvSpPr/>
          <p:nvPr/>
        </p:nvSpPr>
        <p:spPr>
          <a:xfrm>
            <a:off x="6565025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8" name="Google Shape;788;p67"/>
          <p:cNvSpPr/>
          <p:nvPr/>
        </p:nvSpPr>
        <p:spPr>
          <a:xfrm>
            <a:off x="6814800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67"/>
          <p:cNvSpPr/>
          <p:nvPr/>
        </p:nvSpPr>
        <p:spPr>
          <a:xfrm>
            <a:off x="6065475" y="26862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0" name="Google Shape;790;p67"/>
          <p:cNvSpPr/>
          <p:nvPr/>
        </p:nvSpPr>
        <p:spPr>
          <a:xfrm>
            <a:off x="6315250" y="26862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1" name="Google Shape;791;p67"/>
          <p:cNvSpPr/>
          <p:nvPr/>
        </p:nvSpPr>
        <p:spPr>
          <a:xfrm>
            <a:off x="6565025" y="26862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2" name="Google Shape;792;p67"/>
          <p:cNvSpPr/>
          <p:nvPr/>
        </p:nvSpPr>
        <p:spPr>
          <a:xfrm>
            <a:off x="6814800" y="26862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3" name="Google Shape;793;p67"/>
          <p:cNvSpPr/>
          <p:nvPr/>
        </p:nvSpPr>
        <p:spPr>
          <a:xfrm>
            <a:off x="7064575" y="26862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p67"/>
          <p:cNvSpPr/>
          <p:nvPr/>
        </p:nvSpPr>
        <p:spPr>
          <a:xfrm>
            <a:off x="7314350" y="26862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5" name="Google Shape;795;p67"/>
          <p:cNvSpPr/>
          <p:nvPr/>
        </p:nvSpPr>
        <p:spPr>
          <a:xfrm>
            <a:off x="7564125" y="26862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6" name="Google Shape;796;p67"/>
          <p:cNvSpPr/>
          <p:nvPr/>
        </p:nvSpPr>
        <p:spPr>
          <a:xfrm>
            <a:off x="7813900" y="26862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7" name="Google Shape;797;p67"/>
          <p:cNvSpPr/>
          <p:nvPr/>
        </p:nvSpPr>
        <p:spPr>
          <a:xfrm>
            <a:off x="8063675" y="26862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8" name="Google Shape;798;p67"/>
          <p:cNvSpPr/>
          <p:nvPr/>
        </p:nvSpPr>
        <p:spPr>
          <a:xfrm>
            <a:off x="8313450" y="26862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9" name="Google Shape;799;p67"/>
          <p:cNvSpPr/>
          <p:nvPr/>
        </p:nvSpPr>
        <p:spPr>
          <a:xfrm>
            <a:off x="7064575" y="29448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p67"/>
          <p:cNvSpPr/>
          <p:nvPr/>
        </p:nvSpPr>
        <p:spPr>
          <a:xfrm>
            <a:off x="7314350" y="29448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1" name="Google Shape;801;p67"/>
          <p:cNvSpPr/>
          <p:nvPr/>
        </p:nvSpPr>
        <p:spPr>
          <a:xfrm>
            <a:off x="7564125" y="294482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p67"/>
          <p:cNvSpPr/>
          <p:nvPr/>
        </p:nvSpPr>
        <p:spPr>
          <a:xfrm>
            <a:off x="7813900" y="294482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3" name="Google Shape;803;p67"/>
          <p:cNvSpPr/>
          <p:nvPr/>
        </p:nvSpPr>
        <p:spPr>
          <a:xfrm>
            <a:off x="8063675" y="29448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4" name="Google Shape;804;p67"/>
          <p:cNvSpPr/>
          <p:nvPr/>
        </p:nvSpPr>
        <p:spPr>
          <a:xfrm>
            <a:off x="8313450" y="29448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67"/>
          <p:cNvSpPr/>
          <p:nvPr/>
        </p:nvSpPr>
        <p:spPr>
          <a:xfrm>
            <a:off x="6065475" y="29448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6" name="Google Shape;806;p67"/>
          <p:cNvSpPr/>
          <p:nvPr/>
        </p:nvSpPr>
        <p:spPr>
          <a:xfrm>
            <a:off x="6315250" y="29448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7" name="Google Shape;807;p67"/>
          <p:cNvSpPr/>
          <p:nvPr/>
        </p:nvSpPr>
        <p:spPr>
          <a:xfrm>
            <a:off x="6565025" y="29448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8" name="Google Shape;808;p67"/>
          <p:cNvSpPr/>
          <p:nvPr/>
        </p:nvSpPr>
        <p:spPr>
          <a:xfrm>
            <a:off x="6814800" y="29448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9" name="Google Shape;809;p67"/>
          <p:cNvSpPr/>
          <p:nvPr/>
        </p:nvSpPr>
        <p:spPr>
          <a:xfrm>
            <a:off x="6065475" y="32034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0" name="Google Shape;810;p67"/>
          <p:cNvSpPr/>
          <p:nvPr/>
        </p:nvSpPr>
        <p:spPr>
          <a:xfrm>
            <a:off x="6315250" y="32034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1" name="Google Shape;811;p67"/>
          <p:cNvSpPr/>
          <p:nvPr/>
        </p:nvSpPr>
        <p:spPr>
          <a:xfrm>
            <a:off x="6565025" y="32034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p67"/>
          <p:cNvSpPr/>
          <p:nvPr/>
        </p:nvSpPr>
        <p:spPr>
          <a:xfrm>
            <a:off x="6814800" y="32034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3" name="Google Shape;813;p67"/>
          <p:cNvSpPr/>
          <p:nvPr/>
        </p:nvSpPr>
        <p:spPr>
          <a:xfrm>
            <a:off x="7064575" y="32034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4" name="Google Shape;814;p67"/>
          <p:cNvSpPr/>
          <p:nvPr/>
        </p:nvSpPr>
        <p:spPr>
          <a:xfrm>
            <a:off x="7314350" y="32034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5" name="Google Shape;815;p67"/>
          <p:cNvSpPr/>
          <p:nvPr/>
        </p:nvSpPr>
        <p:spPr>
          <a:xfrm>
            <a:off x="7564125" y="320345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6" name="Google Shape;816;p67"/>
          <p:cNvSpPr/>
          <p:nvPr/>
        </p:nvSpPr>
        <p:spPr>
          <a:xfrm>
            <a:off x="7813900" y="320345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7" name="Google Shape;817;p67"/>
          <p:cNvSpPr/>
          <p:nvPr/>
        </p:nvSpPr>
        <p:spPr>
          <a:xfrm>
            <a:off x="8063675" y="32034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8" name="Google Shape;818;p67"/>
          <p:cNvSpPr/>
          <p:nvPr/>
        </p:nvSpPr>
        <p:spPr>
          <a:xfrm>
            <a:off x="8313450" y="32034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9" name="Google Shape;819;p67"/>
          <p:cNvSpPr/>
          <p:nvPr/>
        </p:nvSpPr>
        <p:spPr>
          <a:xfrm>
            <a:off x="7064575" y="34620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0" name="Google Shape;820;p67"/>
          <p:cNvSpPr/>
          <p:nvPr/>
        </p:nvSpPr>
        <p:spPr>
          <a:xfrm>
            <a:off x="7314350" y="3462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1" name="Google Shape;821;p67"/>
          <p:cNvSpPr/>
          <p:nvPr/>
        </p:nvSpPr>
        <p:spPr>
          <a:xfrm>
            <a:off x="7564125" y="3462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2" name="Google Shape;822;p67"/>
          <p:cNvSpPr/>
          <p:nvPr/>
        </p:nvSpPr>
        <p:spPr>
          <a:xfrm>
            <a:off x="7813900" y="3462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3" name="Google Shape;823;p67"/>
          <p:cNvSpPr/>
          <p:nvPr/>
        </p:nvSpPr>
        <p:spPr>
          <a:xfrm>
            <a:off x="8063675" y="34620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4" name="Google Shape;824;p67"/>
          <p:cNvSpPr/>
          <p:nvPr/>
        </p:nvSpPr>
        <p:spPr>
          <a:xfrm>
            <a:off x="8313450" y="34620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5" name="Google Shape;825;p67"/>
          <p:cNvSpPr/>
          <p:nvPr/>
        </p:nvSpPr>
        <p:spPr>
          <a:xfrm>
            <a:off x="6065475" y="34620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6" name="Google Shape;826;p67"/>
          <p:cNvSpPr/>
          <p:nvPr/>
        </p:nvSpPr>
        <p:spPr>
          <a:xfrm>
            <a:off x="6315250" y="34620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7" name="Google Shape;827;p67"/>
          <p:cNvSpPr/>
          <p:nvPr/>
        </p:nvSpPr>
        <p:spPr>
          <a:xfrm>
            <a:off x="6565025" y="34620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8" name="Google Shape;828;p67"/>
          <p:cNvSpPr/>
          <p:nvPr/>
        </p:nvSpPr>
        <p:spPr>
          <a:xfrm>
            <a:off x="6814800" y="34620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9" name="Google Shape;829;p67"/>
          <p:cNvSpPr/>
          <p:nvPr/>
        </p:nvSpPr>
        <p:spPr>
          <a:xfrm>
            <a:off x="6065475" y="37207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0" name="Google Shape;830;p67"/>
          <p:cNvSpPr/>
          <p:nvPr/>
        </p:nvSpPr>
        <p:spPr>
          <a:xfrm>
            <a:off x="6315250" y="37207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1" name="Google Shape;831;p67"/>
          <p:cNvSpPr/>
          <p:nvPr/>
        </p:nvSpPr>
        <p:spPr>
          <a:xfrm>
            <a:off x="6565025" y="37207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2" name="Google Shape;832;p67"/>
          <p:cNvSpPr/>
          <p:nvPr/>
        </p:nvSpPr>
        <p:spPr>
          <a:xfrm>
            <a:off x="6814800" y="37207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3" name="Google Shape;833;p67"/>
          <p:cNvSpPr/>
          <p:nvPr/>
        </p:nvSpPr>
        <p:spPr>
          <a:xfrm>
            <a:off x="7064575" y="37207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4" name="Google Shape;834;p67"/>
          <p:cNvSpPr/>
          <p:nvPr/>
        </p:nvSpPr>
        <p:spPr>
          <a:xfrm>
            <a:off x="7314350" y="3720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67"/>
          <p:cNvSpPr/>
          <p:nvPr/>
        </p:nvSpPr>
        <p:spPr>
          <a:xfrm>
            <a:off x="7564125" y="3720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67"/>
          <p:cNvSpPr/>
          <p:nvPr/>
        </p:nvSpPr>
        <p:spPr>
          <a:xfrm>
            <a:off x="7813900" y="3720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67"/>
          <p:cNvSpPr/>
          <p:nvPr/>
        </p:nvSpPr>
        <p:spPr>
          <a:xfrm>
            <a:off x="8063675" y="37207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8" name="Google Shape;838;p67"/>
          <p:cNvSpPr/>
          <p:nvPr/>
        </p:nvSpPr>
        <p:spPr>
          <a:xfrm>
            <a:off x="8313450" y="37207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9" name="Google Shape;839;p67"/>
          <p:cNvSpPr txBox="1"/>
          <p:nvPr/>
        </p:nvSpPr>
        <p:spPr>
          <a:xfrm>
            <a:off x="6065475" y="3906700"/>
            <a:ext cx="118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Malignancy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67"/>
          <p:cNvSpPr txBox="1"/>
          <p:nvPr/>
        </p:nvSpPr>
        <p:spPr>
          <a:xfrm>
            <a:off x="7250575" y="3906700"/>
            <a:ext cx="89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Auto-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immune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1" name="Google Shape;841;p67"/>
          <p:cNvSpPr txBox="1"/>
          <p:nvPr/>
        </p:nvSpPr>
        <p:spPr>
          <a:xfrm>
            <a:off x="8105100" y="3906700"/>
            <a:ext cx="6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Unk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2" name="Google Shape;842;p67"/>
          <p:cNvSpPr txBox="1"/>
          <p:nvPr/>
        </p:nvSpPr>
        <p:spPr>
          <a:xfrm>
            <a:off x="4566925" y="1781275"/>
            <a:ext cx="118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Infectious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3" name="Google Shape;843;p67"/>
          <p:cNvSpPr/>
          <p:nvPr/>
        </p:nvSpPr>
        <p:spPr>
          <a:xfrm>
            <a:off x="5775950" y="1375825"/>
            <a:ext cx="186000" cy="119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849" name="Google Shape;849;p6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1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solidFill>
                  <a:srgbClr val="DF382C"/>
                </a:solidFill>
              </a:rPr>
              <a:t>EBV </a:t>
            </a:r>
            <a:r>
              <a:rPr lang="en" sz="1500"/>
              <a:t>(12%)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CMV (3.3%), flu (2.1%)</a:t>
            </a:r>
            <a:endParaRPr/>
          </a:p>
        </p:txBody>
      </p:sp>
      <p:sp>
        <p:nvSpPr>
          <p:cNvPr id="850" name="Google Shape;850;p68"/>
          <p:cNvSpPr/>
          <p:nvPr/>
        </p:nvSpPr>
        <p:spPr>
          <a:xfrm>
            <a:off x="7064575" y="13930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1" name="Google Shape;851;p68"/>
          <p:cNvSpPr/>
          <p:nvPr/>
        </p:nvSpPr>
        <p:spPr>
          <a:xfrm>
            <a:off x="731435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68"/>
          <p:cNvSpPr/>
          <p:nvPr/>
        </p:nvSpPr>
        <p:spPr>
          <a:xfrm>
            <a:off x="7564125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3" name="Google Shape;853;p68"/>
          <p:cNvSpPr/>
          <p:nvPr/>
        </p:nvSpPr>
        <p:spPr>
          <a:xfrm>
            <a:off x="781390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4" name="Google Shape;854;p68"/>
          <p:cNvSpPr/>
          <p:nvPr/>
        </p:nvSpPr>
        <p:spPr>
          <a:xfrm>
            <a:off x="8063675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5" name="Google Shape;855;p68"/>
          <p:cNvSpPr/>
          <p:nvPr/>
        </p:nvSpPr>
        <p:spPr>
          <a:xfrm>
            <a:off x="8313450" y="13930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6" name="Google Shape;856;p68"/>
          <p:cNvSpPr/>
          <p:nvPr/>
        </p:nvSpPr>
        <p:spPr>
          <a:xfrm>
            <a:off x="6065475" y="139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7" name="Google Shape;857;p68"/>
          <p:cNvSpPr/>
          <p:nvPr/>
        </p:nvSpPr>
        <p:spPr>
          <a:xfrm>
            <a:off x="6315250" y="139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8" name="Google Shape;858;p68"/>
          <p:cNvSpPr/>
          <p:nvPr/>
        </p:nvSpPr>
        <p:spPr>
          <a:xfrm>
            <a:off x="6565025" y="139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9" name="Google Shape;859;p68"/>
          <p:cNvSpPr/>
          <p:nvPr/>
        </p:nvSpPr>
        <p:spPr>
          <a:xfrm>
            <a:off x="6814800" y="139307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68"/>
          <p:cNvSpPr/>
          <p:nvPr/>
        </p:nvSpPr>
        <p:spPr>
          <a:xfrm>
            <a:off x="6065475" y="165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p68"/>
          <p:cNvSpPr/>
          <p:nvPr/>
        </p:nvSpPr>
        <p:spPr>
          <a:xfrm>
            <a:off x="6315250" y="165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2" name="Google Shape;862;p68"/>
          <p:cNvSpPr/>
          <p:nvPr/>
        </p:nvSpPr>
        <p:spPr>
          <a:xfrm>
            <a:off x="6565025" y="165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p68"/>
          <p:cNvSpPr/>
          <p:nvPr/>
        </p:nvSpPr>
        <p:spPr>
          <a:xfrm>
            <a:off x="6814800" y="1651700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4" name="Google Shape;864;p68"/>
          <p:cNvSpPr/>
          <p:nvPr/>
        </p:nvSpPr>
        <p:spPr>
          <a:xfrm>
            <a:off x="7064575" y="16517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5" name="Google Shape;865;p68"/>
          <p:cNvSpPr/>
          <p:nvPr/>
        </p:nvSpPr>
        <p:spPr>
          <a:xfrm>
            <a:off x="7314350" y="16517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p68"/>
          <p:cNvSpPr/>
          <p:nvPr/>
        </p:nvSpPr>
        <p:spPr>
          <a:xfrm>
            <a:off x="7564125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7" name="Google Shape;867;p68"/>
          <p:cNvSpPr/>
          <p:nvPr/>
        </p:nvSpPr>
        <p:spPr>
          <a:xfrm>
            <a:off x="7813900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68"/>
          <p:cNvSpPr/>
          <p:nvPr/>
        </p:nvSpPr>
        <p:spPr>
          <a:xfrm>
            <a:off x="8063675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p68"/>
          <p:cNvSpPr/>
          <p:nvPr/>
        </p:nvSpPr>
        <p:spPr>
          <a:xfrm>
            <a:off x="8313450" y="16517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0" name="Google Shape;870;p68"/>
          <p:cNvSpPr/>
          <p:nvPr/>
        </p:nvSpPr>
        <p:spPr>
          <a:xfrm>
            <a:off x="7064575" y="19103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1" name="Google Shape;871;p68"/>
          <p:cNvSpPr/>
          <p:nvPr/>
        </p:nvSpPr>
        <p:spPr>
          <a:xfrm>
            <a:off x="7314350" y="19103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2" name="Google Shape;872;p68"/>
          <p:cNvSpPr/>
          <p:nvPr/>
        </p:nvSpPr>
        <p:spPr>
          <a:xfrm>
            <a:off x="7564125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3" name="Google Shape;873;p68"/>
          <p:cNvSpPr/>
          <p:nvPr/>
        </p:nvSpPr>
        <p:spPr>
          <a:xfrm>
            <a:off x="7813900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4" name="Google Shape;874;p68"/>
          <p:cNvSpPr/>
          <p:nvPr/>
        </p:nvSpPr>
        <p:spPr>
          <a:xfrm>
            <a:off x="8063675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5" name="Google Shape;875;p68"/>
          <p:cNvSpPr/>
          <p:nvPr/>
        </p:nvSpPr>
        <p:spPr>
          <a:xfrm>
            <a:off x="8313450" y="19103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6" name="Google Shape;876;p68"/>
          <p:cNvSpPr/>
          <p:nvPr/>
        </p:nvSpPr>
        <p:spPr>
          <a:xfrm>
            <a:off x="6065475" y="191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7" name="Google Shape;877;p68"/>
          <p:cNvSpPr/>
          <p:nvPr/>
        </p:nvSpPr>
        <p:spPr>
          <a:xfrm>
            <a:off x="6315250" y="191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8" name="Google Shape;878;p68"/>
          <p:cNvSpPr/>
          <p:nvPr/>
        </p:nvSpPr>
        <p:spPr>
          <a:xfrm>
            <a:off x="6565025" y="19103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9" name="Google Shape;879;p68"/>
          <p:cNvSpPr/>
          <p:nvPr/>
        </p:nvSpPr>
        <p:spPr>
          <a:xfrm>
            <a:off x="6814800" y="19103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0" name="Google Shape;880;p68"/>
          <p:cNvSpPr/>
          <p:nvPr/>
        </p:nvSpPr>
        <p:spPr>
          <a:xfrm>
            <a:off x="6065475" y="21689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1" name="Google Shape;881;p68"/>
          <p:cNvSpPr/>
          <p:nvPr/>
        </p:nvSpPr>
        <p:spPr>
          <a:xfrm>
            <a:off x="6315250" y="21689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2" name="Google Shape;882;p68"/>
          <p:cNvSpPr/>
          <p:nvPr/>
        </p:nvSpPr>
        <p:spPr>
          <a:xfrm>
            <a:off x="6565025" y="21689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3" name="Google Shape;883;p68"/>
          <p:cNvSpPr/>
          <p:nvPr/>
        </p:nvSpPr>
        <p:spPr>
          <a:xfrm>
            <a:off x="6814800" y="21689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4" name="Google Shape;884;p68"/>
          <p:cNvSpPr/>
          <p:nvPr/>
        </p:nvSpPr>
        <p:spPr>
          <a:xfrm>
            <a:off x="7064575" y="21689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5" name="Google Shape;885;p68"/>
          <p:cNvSpPr/>
          <p:nvPr/>
        </p:nvSpPr>
        <p:spPr>
          <a:xfrm>
            <a:off x="7314350" y="21689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6" name="Google Shape;886;p68"/>
          <p:cNvSpPr/>
          <p:nvPr/>
        </p:nvSpPr>
        <p:spPr>
          <a:xfrm>
            <a:off x="7564125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7" name="Google Shape;887;p68"/>
          <p:cNvSpPr/>
          <p:nvPr/>
        </p:nvSpPr>
        <p:spPr>
          <a:xfrm>
            <a:off x="7813900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68"/>
          <p:cNvSpPr/>
          <p:nvPr/>
        </p:nvSpPr>
        <p:spPr>
          <a:xfrm>
            <a:off x="8063675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p68"/>
          <p:cNvSpPr/>
          <p:nvPr/>
        </p:nvSpPr>
        <p:spPr>
          <a:xfrm>
            <a:off x="8313450" y="21689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68"/>
          <p:cNvSpPr/>
          <p:nvPr/>
        </p:nvSpPr>
        <p:spPr>
          <a:xfrm>
            <a:off x="7064575" y="24275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1" name="Google Shape;891;p68"/>
          <p:cNvSpPr/>
          <p:nvPr/>
        </p:nvSpPr>
        <p:spPr>
          <a:xfrm>
            <a:off x="7314350" y="24275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68"/>
          <p:cNvSpPr/>
          <p:nvPr/>
        </p:nvSpPr>
        <p:spPr>
          <a:xfrm>
            <a:off x="7564125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68"/>
          <p:cNvSpPr/>
          <p:nvPr/>
        </p:nvSpPr>
        <p:spPr>
          <a:xfrm>
            <a:off x="7813900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68"/>
          <p:cNvSpPr/>
          <p:nvPr/>
        </p:nvSpPr>
        <p:spPr>
          <a:xfrm>
            <a:off x="8063675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p68"/>
          <p:cNvSpPr/>
          <p:nvPr/>
        </p:nvSpPr>
        <p:spPr>
          <a:xfrm>
            <a:off x="8313450" y="24275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p68"/>
          <p:cNvSpPr/>
          <p:nvPr/>
        </p:nvSpPr>
        <p:spPr>
          <a:xfrm>
            <a:off x="6065475" y="24275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68"/>
          <p:cNvSpPr/>
          <p:nvPr/>
        </p:nvSpPr>
        <p:spPr>
          <a:xfrm>
            <a:off x="6315250" y="24275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68"/>
          <p:cNvSpPr/>
          <p:nvPr/>
        </p:nvSpPr>
        <p:spPr>
          <a:xfrm>
            <a:off x="6565025" y="24275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p68"/>
          <p:cNvSpPr/>
          <p:nvPr/>
        </p:nvSpPr>
        <p:spPr>
          <a:xfrm>
            <a:off x="6814800" y="24275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0" name="Google Shape;900;p68"/>
          <p:cNvSpPr/>
          <p:nvPr/>
        </p:nvSpPr>
        <p:spPr>
          <a:xfrm>
            <a:off x="5913075" y="31434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p68"/>
          <p:cNvSpPr/>
          <p:nvPr/>
        </p:nvSpPr>
        <p:spPr>
          <a:xfrm>
            <a:off x="6162850" y="31434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68"/>
          <p:cNvSpPr/>
          <p:nvPr/>
        </p:nvSpPr>
        <p:spPr>
          <a:xfrm>
            <a:off x="6412625" y="31434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68"/>
          <p:cNvSpPr/>
          <p:nvPr/>
        </p:nvSpPr>
        <p:spPr>
          <a:xfrm>
            <a:off x="6662400" y="31434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p68"/>
          <p:cNvSpPr/>
          <p:nvPr/>
        </p:nvSpPr>
        <p:spPr>
          <a:xfrm>
            <a:off x="6912175" y="31434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5" name="Google Shape;905;p68"/>
          <p:cNvSpPr/>
          <p:nvPr/>
        </p:nvSpPr>
        <p:spPr>
          <a:xfrm>
            <a:off x="7161950" y="31434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p68"/>
          <p:cNvSpPr/>
          <p:nvPr/>
        </p:nvSpPr>
        <p:spPr>
          <a:xfrm>
            <a:off x="7564125" y="31434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7" name="Google Shape;907;p68"/>
          <p:cNvSpPr/>
          <p:nvPr/>
        </p:nvSpPr>
        <p:spPr>
          <a:xfrm>
            <a:off x="7813900" y="31434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8" name="Google Shape;908;p68"/>
          <p:cNvSpPr/>
          <p:nvPr/>
        </p:nvSpPr>
        <p:spPr>
          <a:xfrm>
            <a:off x="8216075" y="31434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9" name="Google Shape;909;p68"/>
          <p:cNvSpPr/>
          <p:nvPr/>
        </p:nvSpPr>
        <p:spPr>
          <a:xfrm>
            <a:off x="8465850" y="31434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0" name="Google Shape;910;p68"/>
          <p:cNvSpPr/>
          <p:nvPr/>
        </p:nvSpPr>
        <p:spPr>
          <a:xfrm>
            <a:off x="6912175" y="34020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1" name="Google Shape;911;p68"/>
          <p:cNvSpPr/>
          <p:nvPr/>
        </p:nvSpPr>
        <p:spPr>
          <a:xfrm>
            <a:off x="7161950" y="34020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2" name="Google Shape;912;p68"/>
          <p:cNvSpPr/>
          <p:nvPr/>
        </p:nvSpPr>
        <p:spPr>
          <a:xfrm>
            <a:off x="7564125" y="340202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p68"/>
          <p:cNvSpPr/>
          <p:nvPr/>
        </p:nvSpPr>
        <p:spPr>
          <a:xfrm>
            <a:off x="7813900" y="340202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4" name="Google Shape;914;p68"/>
          <p:cNvSpPr/>
          <p:nvPr/>
        </p:nvSpPr>
        <p:spPr>
          <a:xfrm>
            <a:off x="8216075" y="34020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5" name="Google Shape;915;p68"/>
          <p:cNvSpPr/>
          <p:nvPr/>
        </p:nvSpPr>
        <p:spPr>
          <a:xfrm>
            <a:off x="8465850" y="34020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6" name="Google Shape;916;p68"/>
          <p:cNvSpPr/>
          <p:nvPr/>
        </p:nvSpPr>
        <p:spPr>
          <a:xfrm>
            <a:off x="5913075" y="34020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68"/>
          <p:cNvSpPr/>
          <p:nvPr/>
        </p:nvSpPr>
        <p:spPr>
          <a:xfrm>
            <a:off x="6162850" y="34020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8" name="Google Shape;918;p68"/>
          <p:cNvSpPr/>
          <p:nvPr/>
        </p:nvSpPr>
        <p:spPr>
          <a:xfrm>
            <a:off x="6412625" y="34020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9" name="Google Shape;919;p68"/>
          <p:cNvSpPr/>
          <p:nvPr/>
        </p:nvSpPr>
        <p:spPr>
          <a:xfrm>
            <a:off x="6662400" y="340202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0" name="Google Shape;920;p68"/>
          <p:cNvSpPr/>
          <p:nvPr/>
        </p:nvSpPr>
        <p:spPr>
          <a:xfrm>
            <a:off x="5913075" y="36606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1" name="Google Shape;921;p68"/>
          <p:cNvSpPr/>
          <p:nvPr/>
        </p:nvSpPr>
        <p:spPr>
          <a:xfrm>
            <a:off x="6162850" y="36606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2" name="Google Shape;922;p68"/>
          <p:cNvSpPr/>
          <p:nvPr/>
        </p:nvSpPr>
        <p:spPr>
          <a:xfrm>
            <a:off x="6412625" y="36606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3" name="Google Shape;923;p68"/>
          <p:cNvSpPr/>
          <p:nvPr/>
        </p:nvSpPr>
        <p:spPr>
          <a:xfrm>
            <a:off x="6662400" y="36606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p68"/>
          <p:cNvSpPr/>
          <p:nvPr/>
        </p:nvSpPr>
        <p:spPr>
          <a:xfrm>
            <a:off x="6912175" y="36606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5" name="Google Shape;925;p68"/>
          <p:cNvSpPr/>
          <p:nvPr/>
        </p:nvSpPr>
        <p:spPr>
          <a:xfrm>
            <a:off x="7161950" y="366065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6" name="Google Shape;926;p68"/>
          <p:cNvSpPr/>
          <p:nvPr/>
        </p:nvSpPr>
        <p:spPr>
          <a:xfrm>
            <a:off x="7564125" y="366065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7" name="Google Shape;927;p68"/>
          <p:cNvSpPr/>
          <p:nvPr/>
        </p:nvSpPr>
        <p:spPr>
          <a:xfrm>
            <a:off x="7813900" y="366065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8" name="Google Shape;928;p68"/>
          <p:cNvSpPr/>
          <p:nvPr/>
        </p:nvSpPr>
        <p:spPr>
          <a:xfrm>
            <a:off x="8216075" y="36606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9" name="Google Shape;929;p68"/>
          <p:cNvSpPr/>
          <p:nvPr/>
        </p:nvSpPr>
        <p:spPr>
          <a:xfrm>
            <a:off x="8465850" y="36606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0" name="Google Shape;930;p68"/>
          <p:cNvSpPr/>
          <p:nvPr/>
        </p:nvSpPr>
        <p:spPr>
          <a:xfrm>
            <a:off x="6912175" y="39192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1" name="Google Shape;931;p68"/>
          <p:cNvSpPr/>
          <p:nvPr/>
        </p:nvSpPr>
        <p:spPr>
          <a:xfrm>
            <a:off x="7314350" y="39192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2" name="Google Shape;932;p68"/>
          <p:cNvSpPr/>
          <p:nvPr/>
        </p:nvSpPr>
        <p:spPr>
          <a:xfrm>
            <a:off x="7564125" y="39192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3" name="Google Shape;933;p68"/>
          <p:cNvSpPr/>
          <p:nvPr/>
        </p:nvSpPr>
        <p:spPr>
          <a:xfrm>
            <a:off x="7813900" y="39192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4" name="Google Shape;934;p68"/>
          <p:cNvSpPr/>
          <p:nvPr/>
        </p:nvSpPr>
        <p:spPr>
          <a:xfrm>
            <a:off x="8216075" y="39192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5" name="Google Shape;935;p68"/>
          <p:cNvSpPr/>
          <p:nvPr/>
        </p:nvSpPr>
        <p:spPr>
          <a:xfrm>
            <a:off x="8465850" y="39192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6" name="Google Shape;936;p68"/>
          <p:cNvSpPr/>
          <p:nvPr/>
        </p:nvSpPr>
        <p:spPr>
          <a:xfrm>
            <a:off x="5913075" y="39192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7" name="Google Shape;937;p68"/>
          <p:cNvSpPr/>
          <p:nvPr/>
        </p:nvSpPr>
        <p:spPr>
          <a:xfrm>
            <a:off x="6162850" y="39192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8" name="Google Shape;938;p68"/>
          <p:cNvSpPr/>
          <p:nvPr/>
        </p:nvSpPr>
        <p:spPr>
          <a:xfrm>
            <a:off x="6412625" y="39192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p68"/>
          <p:cNvSpPr/>
          <p:nvPr/>
        </p:nvSpPr>
        <p:spPr>
          <a:xfrm>
            <a:off x="6662400" y="3919275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p68"/>
          <p:cNvSpPr/>
          <p:nvPr/>
        </p:nvSpPr>
        <p:spPr>
          <a:xfrm>
            <a:off x="5913075" y="41779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1" name="Google Shape;941;p68"/>
          <p:cNvSpPr/>
          <p:nvPr/>
        </p:nvSpPr>
        <p:spPr>
          <a:xfrm>
            <a:off x="6162850" y="41779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2" name="Google Shape;942;p68"/>
          <p:cNvSpPr/>
          <p:nvPr/>
        </p:nvSpPr>
        <p:spPr>
          <a:xfrm>
            <a:off x="6412625" y="41779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3" name="Google Shape;943;p68"/>
          <p:cNvSpPr/>
          <p:nvPr/>
        </p:nvSpPr>
        <p:spPr>
          <a:xfrm>
            <a:off x="6662400" y="41779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4" name="Google Shape;944;p68"/>
          <p:cNvSpPr/>
          <p:nvPr/>
        </p:nvSpPr>
        <p:spPr>
          <a:xfrm>
            <a:off x="6912175" y="4177900"/>
            <a:ext cx="186000" cy="186000"/>
          </a:xfrm>
          <a:prstGeom prst="rect">
            <a:avLst/>
          </a:prstGeom>
          <a:solidFill>
            <a:srgbClr val="E4A1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5" name="Google Shape;945;p68"/>
          <p:cNvSpPr/>
          <p:nvPr/>
        </p:nvSpPr>
        <p:spPr>
          <a:xfrm>
            <a:off x="7314350" y="41779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6" name="Google Shape;946;p68"/>
          <p:cNvSpPr/>
          <p:nvPr/>
        </p:nvSpPr>
        <p:spPr>
          <a:xfrm>
            <a:off x="7564125" y="41779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7" name="Google Shape;947;p68"/>
          <p:cNvSpPr/>
          <p:nvPr/>
        </p:nvSpPr>
        <p:spPr>
          <a:xfrm>
            <a:off x="7813900" y="41779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8" name="Google Shape;948;p68"/>
          <p:cNvSpPr/>
          <p:nvPr/>
        </p:nvSpPr>
        <p:spPr>
          <a:xfrm>
            <a:off x="8216075" y="41779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9" name="Google Shape;949;p68"/>
          <p:cNvSpPr/>
          <p:nvPr/>
        </p:nvSpPr>
        <p:spPr>
          <a:xfrm>
            <a:off x="8465850" y="41779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0" name="Google Shape;950;p68"/>
          <p:cNvSpPr txBox="1"/>
          <p:nvPr/>
        </p:nvSpPr>
        <p:spPr>
          <a:xfrm>
            <a:off x="5913075" y="4363900"/>
            <a:ext cx="118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Malignancy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1" name="Google Shape;951;p68"/>
          <p:cNvSpPr txBox="1"/>
          <p:nvPr/>
        </p:nvSpPr>
        <p:spPr>
          <a:xfrm>
            <a:off x="7250575" y="4363900"/>
            <a:ext cx="89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Auto-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immune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2" name="Google Shape;952;p68"/>
          <p:cNvSpPr txBox="1"/>
          <p:nvPr/>
        </p:nvSpPr>
        <p:spPr>
          <a:xfrm>
            <a:off x="8257500" y="4363900"/>
            <a:ext cx="6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Unk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3" name="Google Shape;953;p68"/>
          <p:cNvSpPr txBox="1"/>
          <p:nvPr/>
        </p:nvSpPr>
        <p:spPr>
          <a:xfrm>
            <a:off x="4566925" y="1781275"/>
            <a:ext cx="118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Infectious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4" name="Google Shape;954;p68"/>
          <p:cNvSpPr/>
          <p:nvPr/>
        </p:nvSpPr>
        <p:spPr>
          <a:xfrm>
            <a:off x="5775950" y="1375825"/>
            <a:ext cx="186000" cy="119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5" name="Google Shape;955;p68"/>
          <p:cNvSpPr txBox="1"/>
          <p:nvPr/>
        </p:nvSpPr>
        <p:spPr>
          <a:xfrm>
            <a:off x="6370275" y="949543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Viral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6" name="Google Shape;956;p68"/>
          <p:cNvSpPr txBox="1"/>
          <p:nvPr/>
        </p:nvSpPr>
        <p:spPr>
          <a:xfrm>
            <a:off x="7564125" y="949543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endParaRPr sz="1300" b="1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962" name="Google Shape;962;p69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84100" cy="25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solidFill>
                  <a:srgbClr val="DF382C"/>
                </a:solidFill>
              </a:rPr>
              <a:t>EBV </a:t>
            </a:r>
            <a:r>
              <a:rPr lang="en" sz="1500"/>
              <a:t>(12%)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CMV (3.3%), flu (2.1%)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solidFill>
                  <a:srgbClr val="0C622E"/>
                </a:solidFill>
              </a:rPr>
              <a:t>Bacterial </a:t>
            </a:r>
            <a:r>
              <a:rPr lang="en" sz="1500"/>
              <a:t>(10.1%)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b="1">
                <a:solidFill>
                  <a:srgbClr val="896110"/>
                </a:solidFill>
              </a:rPr>
              <a:t>Lymphoma </a:t>
            </a:r>
            <a:r>
              <a:rPr lang="en" sz="1300"/>
              <a:t>is twice as common (21%)</a:t>
            </a: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solidFill>
                  <a:srgbClr val="EB5600"/>
                </a:solidFill>
              </a:rPr>
              <a:t>Fungal </a:t>
            </a:r>
            <a:r>
              <a:rPr lang="en" sz="1500"/>
              <a:t>(2.9%)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On par with Adult-onset Still (2.6%)</a:t>
            </a:r>
            <a:endParaRPr sz="1300"/>
          </a:p>
        </p:txBody>
      </p:sp>
      <p:sp>
        <p:nvSpPr>
          <p:cNvPr id="963" name="Google Shape;963;p69"/>
          <p:cNvSpPr/>
          <p:nvPr/>
        </p:nvSpPr>
        <p:spPr>
          <a:xfrm>
            <a:off x="7369375" y="131687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4" name="Google Shape;964;p69"/>
          <p:cNvSpPr/>
          <p:nvPr/>
        </p:nvSpPr>
        <p:spPr>
          <a:xfrm>
            <a:off x="7619150" y="131687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5" name="Google Shape;965;p69"/>
          <p:cNvSpPr/>
          <p:nvPr/>
        </p:nvSpPr>
        <p:spPr>
          <a:xfrm>
            <a:off x="8021325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6" name="Google Shape;966;p69"/>
          <p:cNvSpPr/>
          <p:nvPr/>
        </p:nvSpPr>
        <p:spPr>
          <a:xfrm>
            <a:off x="8271100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7" name="Google Shape;967;p69"/>
          <p:cNvSpPr/>
          <p:nvPr/>
        </p:nvSpPr>
        <p:spPr>
          <a:xfrm>
            <a:off x="8520875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8" name="Google Shape;968;p69"/>
          <p:cNvSpPr/>
          <p:nvPr/>
        </p:nvSpPr>
        <p:spPr>
          <a:xfrm>
            <a:off x="8770650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9" name="Google Shape;969;p69"/>
          <p:cNvSpPr/>
          <p:nvPr/>
        </p:nvSpPr>
        <p:spPr>
          <a:xfrm>
            <a:off x="5836875" y="131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0" name="Google Shape;970;p69"/>
          <p:cNvSpPr/>
          <p:nvPr/>
        </p:nvSpPr>
        <p:spPr>
          <a:xfrm>
            <a:off x="6086650" y="131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1" name="Google Shape;971;p69"/>
          <p:cNvSpPr/>
          <p:nvPr/>
        </p:nvSpPr>
        <p:spPr>
          <a:xfrm>
            <a:off x="6336425" y="131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2" name="Google Shape;972;p69"/>
          <p:cNvSpPr/>
          <p:nvPr/>
        </p:nvSpPr>
        <p:spPr>
          <a:xfrm>
            <a:off x="7119600" y="131687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69"/>
          <p:cNvSpPr/>
          <p:nvPr/>
        </p:nvSpPr>
        <p:spPr>
          <a:xfrm>
            <a:off x="5836875" y="15755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p69"/>
          <p:cNvSpPr/>
          <p:nvPr/>
        </p:nvSpPr>
        <p:spPr>
          <a:xfrm>
            <a:off x="6086650" y="15755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5" name="Google Shape;975;p69"/>
          <p:cNvSpPr/>
          <p:nvPr/>
        </p:nvSpPr>
        <p:spPr>
          <a:xfrm>
            <a:off x="6336425" y="15755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6" name="Google Shape;976;p69"/>
          <p:cNvSpPr/>
          <p:nvPr/>
        </p:nvSpPr>
        <p:spPr>
          <a:xfrm>
            <a:off x="7119600" y="157550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7" name="Google Shape;977;p69"/>
          <p:cNvSpPr/>
          <p:nvPr/>
        </p:nvSpPr>
        <p:spPr>
          <a:xfrm>
            <a:off x="7369375" y="157550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8" name="Google Shape;978;p69"/>
          <p:cNvSpPr/>
          <p:nvPr/>
        </p:nvSpPr>
        <p:spPr>
          <a:xfrm>
            <a:off x="7619150" y="157550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9" name="Google Shape;979;p69"/>
          <p:cNvSpPr/>
          <p:nvPr/>
        </p:nvSpPr>
        <p:spPr>
          <a:xfrm>
            <a:off x="8021325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0" name="Google Shape;980;p69"/>
          <p:cNvSpPr/>
          <p:nvPr/>
        </p:nvSpPr>
        <p:spPr>
          <a:xfrm>
            <a:off x="8271100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1" name="Google Shape;981;p69"/>
          <p:cNvSpPr/>
          <p:nvPr/>
        </p:nvSpPr>
        <p:spPr>
          <a:xfrm>
            <a:off x="8520875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2" name="Google Shape;982;p69"/>
          <p:cNvSpPr/>
          <p:nvPr/>
        </p:nvSpPr>
        <p:spPr>
          <a:xfrm>
            <a:off x="8770650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3" name="Google Shape;983;p69"/>
          <p:cNvSpPr/>
          <p:nvPr/>
        </p:nvSpPr>
        <p:spPr>
          <a:xfrm>
            <a:off x="7369375" y="183412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4" name="Google Shape;984;p69"/>
          <p:cNvSpPr/>
          <p:nvPr/>
        </p:nvSpPr>
        <p:spPr>
          <a:xfrm>
            <a:off x="7619150" y="183412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5" name="Google Shape;985;p69"/>
          <p:cNvSpPr/>
          <p:nvPr/>
        </p:nvSpPr>
        <p:spPr>
          <a:xfrm>
            <a:off x="8021325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6" name="Google Shape;986;p69"/>
          <p:cNvSpPr/>
          <p:nvPr/>
        </p:nvSpPr>
        <p:spPr>
          <a:xfrm>
            <a:off x="8271100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7" name="Google Shape;987;p69"/>
          <p:cNvSpPr/>
          <p:nvPr/>
        </p:nvSpPr>
        <p:spPr>
          <a:xfrm>
            <a:off x="8520875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8" name="Google Shape;988;p69"/>
          <p:cNvSpPr/>
          <p:nvPr/>
        </p:nvSpPr>
        <p:spPr>
          <a:xfrm>
            <a:off x="8770650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9" name="Google Shape;989;p69"/>
          <p:cNvSpPr/>
          <p:nvPr/>
        </p:nvSpPr>
        <p:spPr>
          <a:xfrm>
            <a:off x="5836875" y="1834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69"/>
          <p:cNvSpPr/>
          <p:nvPr/>
        </p:nvSpPr>
        <p:spPr>
          <a:xfrm>
            <a:off x="6086650" y="1834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p69"/>
          <p:cNvSpPr/>
          <p:nvPr/>
        </p:nvSpPr>
        <p:spPr>
          <a:xfrm>
            <a:off x="6336425" y="183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p69"/>
          <p:cNvSpPr/>
          <p:nvPr/>
        </p:nvSpPr>
        <p:spPr>
          <a:xfrm>
            <a:off x="6662400" y="18341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3" name="Google Shape;993;p69"/>
          <p:cNvSpPr/>
          <p:nvPr/>
        </p:nvSpPr>
        <p:spPr>
          <a:xfrm>
            <a:off x="5836875" y="2092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4" name="Google Shape;994;p69"/>
          <p:cNvSpPr/>
          <p:nvPr/>
        </p:nvSpPr>
        <p:spPr>
          <a:xfrm>
            <a:off x="6086650" y="2092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5" name="Google Shape;995;p69"/>
          <p:cNvSpPr/>
          <p:nvPr/>
        </p:nvSpPr>
        <p:spPr>
          <a:xfrm>
            <a:off x="6336425" y="20927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6" name="Google Shape;996;p69"/>
          <p:cNvSpPr/>
          <p:nvPr/>
        </p:nvSpPr>
        <p:spPr>
          <a:xfrm>
            <a:off x="6662400" y="2092750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7" name="Google Shape;997;p69"/>
          <p:cNvSpPr/>
          <p:nvPr/>
        </p:nvSpPr>
        <p:spPr>
          <a:xfrm>
            <a:off x="7369375" y="209275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8" name="Google Shape;998;p69"/>
          <p:cNvSpPr/>
          <p:nvPr/>
        </p:nvSpPr>
        <p:spPr>
          <a:xfrm>
            <a:off x="7619150" y="209275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9" name="Google Shape;999;p69"/>
          <p:cNvSpPr/>
          <p:nvPr/>
        </p:nvSpPr>
        <p:spPr>
          <a:xfrm>
            <a:off x="8021325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0" name="Google Shape;1000;p69"/>
          <p:cNvSpPr/>
          <p:nvPr/>
        </p:nvSpPr>
        <p:spPr>
          <a:xfrm>
            <a:off x="8271100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1" name="Google Shape;1001;p69"/>
          <p:cNvSpPr/>
          <p:nvPr/>
        </p:nvSpPr>
        <p:spPr>
          <a:xfrm>
            <a:off x="8520875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2" name="Google Shape;1002;p69"/>
          <p:cNvSpPr/>
          <p:nvPr/>
        </p:nvSpPr>
        <p:spPr>
          <a:xfrm>
            <a:off x="8770650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3" name="Google Shape;1003;p69"/>
          <p:cNvSpPr/>
          <p:nvPr/>
        </p:nvSpPr>
        <p:spPr>
          <a:xfrm>
            <a:off x="7293175" y="2656175"/>
            <a:ext cx="186000" cy="18600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4" name="Google Shape;1004;p69"/>
          <p:cNvSpPr/>
          <p:nvPr/>
        </p:nvSpPr>
        <p:spPr>
          <a:xfrm>
            <a:off x="7542950" y="2656175"/>
            <a:ext cx="186000" cy="18600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5" name="Google Shape;1005;p69"/>
          <p:cNvSpPr/>
          <p:nvPr/>
        </p:nvSpPr>
        <p:spPr>
          <a:xfrm>
            <a:off x="7792725" y="2656175"/>
            <a:ext cx="186000" cy="18600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6" name="Google Shape;1006;p69"/>
          <p:cNvSpPr/>
          <p:nvPr/>
        </p:nvSpPr>
        <p:spPr>
          <a:xfrm>
            <a:off x="8271100" y="23513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7" name="Google Shape;1007;p69"/>
          <p:cNvSpPr/>
          <p:nvPr/>
        </p:nvSpPr>
        <p:spPr>
          <a:xfrm>
            <a:off x="8520875" y="23513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8" name="Google Shape;1008;p69"/>
          <p:cNvSpPr/>
          <p:nvPr/>
        </p:nvSpPr>
        <p:spPr>
          <a:xfrm>
            <a:off x="8770650" y="23513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Google Shape;1009;p69"/>
          <p:cNvSpPr/>
          <p:nvPr/>
        </p:nvSpPr>
        <p:spPr>
          <a:xfrm>
            <a:off x="5836875" y="2351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69"/>
          <p:cNvSpPr/>
          <p:nvPr/>
        </p:nvSpPr>
        <p:spPr>
          <a:xfrm>
            <a:off x="6086650" y="2351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1" name="Google Shape;1011;p69"/>
          <p:cNvSpPr/>
          <p:nvPr/>
        </p:nvSpPr>
        <p:spPr>
          <a:xfrm>
            <a:off x="6336425" y="23513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69"/>
          <p:cNvSpPr/>
          <p:nvPr/>
        </p:nvSpPr>
        <p:spPr>
          <a:xfrm>
            <a:off x="6662400" y="235137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p69"/>
          <p:cNvSpPr/>
          <p:nvPr/>
        </p:nvSpPr>
        <p:spPr>
          <a:xfrm>
            <a:off x="5608275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4" name="Google Shape;1014;p69"/>
          <p:cNvSpPr/>
          <p:nvPr/>
        </p:nvSpPr>
        <p:spPr>
          <a:xfrm>
            <a:off x="5858050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5" name="Google Shape;1015;p69"/>
          <p:cNvSpPr/>
          <p:nvPr/>
        </p:nvSpPr>
        <p:spPr>
          <a:xfrm>
            <a:off x="6107825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6" name="Google Shape;1016;p69"/>
          <p:cNvSpPr/>
          <p:nvPr/>
        </p:nvSpPr>
        <p:spPr>
          <a:xfrm>
            <a:off x="6357600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7" name="Google Shape;1017;p69"/>
          <p:cNvSpPr/>
          <p:nvPr/>
        </p:nvSpPr>
        <p:spPr>
          <a:xfrm>
            <a:off x="6607375" y="344820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8" name="Google Shape;1018;p69"/>
          <p:cNvSpPr/>
          <p:nvPr/>
        </p:nvSpPr>
        <p:spPr>
          <a:xfrm>
            <a:off x="6857150" y="344820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9" name="Google Shape;1019;p69"/>
          <p:cNvSpPr/>
          <p:nvPr/>
        </p:nvSpPr>
        <p:spPr>
          <a:xfrm>
            <a:off x="7716525" y="3448200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0" name="Google Shape;1020;p69"/>
          <p:cNvSpPr/>
          <p:nvPr/>
        </p:nvSpPr>
        <p:spPr>
          <a:xfrm>
            <a:off x="7966300" y="3448200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1" name="Google Shape;1021;p69"/>
          <p:cNvSpPr/>
          <p:nvPr/>
        </p:nvSpPr>
        <p:spPr>
          <a:xfrm>
            <a:off x="8444675" y="34482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2" name="Google Shape;1022;p69"/>
          <p:cNvSpPr/>
          <p:nvPr/>
        </p:nvSpPr>
        <p:spPr>
          <a:xfrm>
            <a:off x="8694450" y="34482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3" name="Google Shape;1023;p69"/>
          <p:cNvSpPr/>
          <p:nvPr/>
        </p:nvSpPr>
        <p:spPr>
          <a:xfrm>
            <a:off x="6607375" y="370682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4" name="Google Shape;1024;p69"/>
          <p:cNvSpPr/>
          <p:nvPr/>
        </p:nvSpPr>
        <p:spPr>
          <a:xfrm>
            <a:off x="6857150" y="370682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69"/>
          <p:cNvSpPr/>
          <p:nvPr/>
        </p:nvSpPr>
        <p:spPr>
          <a:xfrm>
            <a:off x="7716525" y="3706825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6" name="Google Shape;1026;p69"/>
          <p:cNvSpPr/>
          <p:nvPr/>
        </p:nvSpPr>
        <p:spPr>
          <a:xfrm>
            <a:off x="7966300" y="3706825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7" name="Google Shape;1027;p69"/>
          <p:cNvSpPr/>
          <p:nvPr/>
        </p:nvSpPr>
        <p:spPr>
          <a:xfrm>
            <a:off x="8444675" y="37068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8" name="Google Shape;1028;p69"/>
          <p:cNvSpPr/>
          <p:nvPr/>
        </p:nvSpPr>
        <p:spPr>
          <a:xfrm>
            <a:off x="8694450" y="37068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9" name="Google Shape;1029;p69"/>
          <p:cNvSpPr/>
          <p:nvPr/>
        </p:nvSpPr>
        <p:spPr>
          <a:xfrm>
            <a:off x="5608275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0" name="Google Shape;1030;p69"/>
          <p:cNvSpPr/>
          <p:nvPr/>
        </p:nvSpPr>
        <p:spPr>
          <a:xfrm>
            <a:off x="5858050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p69"/>
          <p:cNvSpPr/>
          <p:nvPr/>
        </p:nvSpPr>
        <p:spPr>
          <a:xfrm>
            <a:off x="6107825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2" name="Google Shape;1032;p69"/>
          <p:cNvSpPr/>
          <p:nvPr/>
        </p:nvSpPr>
        <p:spPr>
          <a:xfrm>
            <a:off x="6357600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3" name="Google Shape;1033;p69"/>
          <p:cNvSpPr/>
          <p:nvPr/>
        </p:nvSpPr>
        <p:spPr>
          <a:xfrm>
            <a:off x="5608275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4" name="Google Shape;1034;p69"/>
          <p:cNvSpPr/>
          <p:nvPr/>
        </p:nvSpPr>
        <p:spPr>
          <a:xfrm>
            <a:off x="5858050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5" name="Google Shape;1035;p69"/>
          <p:cNvSpPr/>
          <p:nvPr/>
        </p:nvSpPr>
        <p:spPr>
          <a:xfrm>
            <a:off x="6107825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6" name="Google Shape;1036;p69"/>
          <p:cNvSpPr/>
          <p:nvPr/>
        </p:nvSpPr>
        <p:spPr>
          <a:xfrm>
            <a:off x="6357600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7" name="Google Shape;1037;p69"/>
          <p:cNvSpPr/>
          <p:nvPr/>
        </p:nvSpPr>
        <p:spPr>
          <a:xfrm>
            <a:off x="6607375" y="396545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8" name="Google Shape;1038;p69"/>
          <p:cNvSpPr/>
          <p:nvPr/>
        </p:nvSpPr>
        <p:spPr>
          <a:xfrm>
            <a:off x="6857150" y="396545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9" name="Google Shape;1039;p69"/>
          <p:cNvSpPr/>
          <p:nvPr/>
        </p:nvSpPr>
        <p:spPr>
          <a:xfrm>
            <a:off x="7716525" y="396545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0" name="Google Shape;1040;p69"/>
          <p:cNvSpPr/>
          <p:nvPr/>
        </p:nvSpPr>
        <p:spPr>
          <a:xfrm>
            <a:off x="7966300" y="3965450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1" name="Google Shape;1041;p69"/>
          <p:cNvSpPr/>
          <p:nvPr/>
        </p:nvSpPr>
        <p:spPr>
          <a:xfrm>
            <a:off x="8444675" y="39654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2" name="Google Shape;1042;p69"/>
          <p:cNvSpPr/>
          <p:nvPr/>
        </p:nvSpPr>
        <p:spPr>
          <a:xfrm>
            <a:off x="8694450" y="39654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3" name="Google Shape;1043;p69"/>
          <p:cNvSpPr/>
          <p:nvPr/>
        </p:nvSpPr>
        <p:spPr>
          <a:xfrm>
            <a:off x="6607375" y="422407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4" name="Google Shape;1044;p69"/>
          <p:cNvSpPr/>
          <p:nvPr/>
        </p:nvSpPr>
        <p:spPr>
          <a:xfrm>
            <a:off x="7466750" y="4224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5" name="Google Shape;1045;p69"/>
          <p:cNvSpPr/>
          <p:nvPr/>
        </p:nvSpPr>
        <p:spPr>
          <a:xfrm>
            <a:off x="7716525" y="4224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6" name="Google Shape;1046;p69"/>
          <p:cNvSpPr/>
          <p:nvPr/>
        </p:nvSpPr>
        <p:spPr>
          <a:xfrm>
            <a:off x="7966300" y="4224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7" name="Google Shape;1047;p69"/>
          <p:cNvSpPr/>
          <p:nvPr/>
        </p:nvSpPr>
        <p:spPr>
          <a:xfrm>
            <a:off x="8444675" y="42240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8" name="Google Shape;1048;p69"/>
          <p:cNvSpPr/>
          <p:nvPr/>
        </p:nvSpPr>
        <p:spPr>
          <a:xfrm>
            <a:off x="8694450" y="42240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9" name="Google Shape;1049;p69"/>
          <p:cNvSpPr/>
          <p:nvPr/>
        </p:nvSpPr>
        <p:spPr>
          <a:xfrm>
            <a:off x="5608275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0" name="Google Shape;1050;p69"/>
          <p:cNvSpPr/>
          <p:nvPr/>
        </p:nvSpPr>
        <p:spPr>
          <a:xfrm>
            <a:off x="5858050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1" name="Google Shape;1051;p69"/>
          <p:cNvSpPr/>
          <p:nvPr/>
        </p:nvSpPr>
        <p:spPr>
          <a:xfrm>
            <a:off x="6107825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2" name="Google Shape;1052;p69"/>
          <p:cNvSpPr/>
          <p:nvPr/>
        </p:nvSpPr>
        <p:spPr>
          <a:xfrm>
            <a:off x="6357600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3" name="Google Shape;1053;p69"/>
          <p:cNvSpPr/>
          <p:nvPr/>
        </p:nvSpPr>
        <p:spPr>
          <a:xfrm>
            <a:off x="5608275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4" name="Google Shape;1054;p69"/>
          <p:cNvSpPr/>
          <p:nvPr/>
        </p:nvSpPr>
        <p:spPr>
          <a:xfrm>
            <a:off x="5858050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5" name="Google Shape;1055;p69"/>
          <p:cNvSpPr/>
          <p:nvPr/>
        </p:nvSpPr>
        <p:spPr>
          <a:xfrm>
            <a:off x="6107825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6" name="Google Shape;1056;p69"/>
          <p:cNvSpPr/>
          <p:nvPr/>
        </p:nvSpPr>
        <p:spPr>
          <a:xfrm>
            <a:off x="6357600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7" name="Google Shape;1057;p69"/>
          <p:cNvSpPr/>
          <p:nvPr/>
        </p:nvSpPr>
        <p:spPr>
          <a:xfrm>
            <a:off x="6607375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8" name="Google Shape;1058;p69"/>
          <p:cNvSpPr/>
          <p:nvPr/>
        </p:nvSpPr>
        <p:spPr>
          <a:xfrm>
            <a:off x="7466750" y="4482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9" name="Google Shape;1059;p69"/>
          <p:cNvSpPr/>
          <p:nvPr/>
        </p:nvSpPr>
        <p:spPr>
          <a:xfrm>
            <a:off x="7716525" y="4482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0" name="Google Shape;1060;p69"/>
          <p:cNvSpPr/>
          <p:nvPr/>
        </p:nvSpPr>
        <p:spPr>
          <a:xfrm>
            <a:off x="7966300" y="4482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1" name="Google Shape;1061;p69"/>
          <p:cNvSpPr/>
          <p:nvPr/>
        </p:nvSpPr>
        <p:spPr>
          <a:xfrm>
            <a:off x="8444675" y="44827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2" name="Google Shape;1062;p69"/>
          <p:cNvSpPr/>
          <p:nvPr/>
        </p:nvSpPr>
        <p:spPr>
          <a:xfrm>
            <a:off x="8694450" y="44827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3" name="Google Shape;1063;p69"/>
          <p:cNvSpPr txBox="1"/>
          <p:nvPr/>
        </p:nvSpPr>
        <p:spPr>
          <a:xfrm>
            <a:off x="5547300" y="3058963"/>
            <a:ext cx="107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Lymphoma</a:t>
            </a:r>
            <a:endParaRPr sz="13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4" name="Google Shape;1064;p69"/>
          <p:cNvSpPr txBox="1"/>
          <p:nvPr/>
        </p:nvSpPr>
        <p:spPr>
          <a:xfrm>
            <a:off x="5602325" y="4673025"/>
            <a:ext cx="151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Malignancy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5" name="Google Shape;1065;p69"/>
          <p:cNvSpPr txBox="1"/>
          <p:nvPr/>
        </p:nvSpPr>
        <p:spPr>
          <a:xfrm>
            <a:off x="7119350" y="4668700"/>
            <a:ext cx="129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Autoimmune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6" name="Google Shape;1066;p69"/>
          <p:cNvSpPr txBox="1"/>
          <p:nvPr/>
        </p:nvSpPr>
        <p:spPr>
          <a:xfrm>
            <a:off x="8368475" y="4665125"/>
            <a:ext cx="6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Unk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7" name="Google Shape;1067;p69"/>
          <p:cNvSpPr txBox="1"/>
          <p:nvPr/>
        </p:nvSpPr>
        <p:spPr>
          <a:xfrm>
            <a:off x="5836875" y="927625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Viral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8" name="Google Shape;1068;p69"/>
          <p:cNvSpPr txBox="1"/>
          <p:nvPr/>
        </p:nvSpPr>
        <p:spPr>
          <a:xfrm rot="-5400000">
            <a:off x="6159290" y="2644469"/>
            <a:ext cx="54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CMV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9" name="Google Shape;1069;p69"/>
          <p:cNvSpPr txBox="1"/>
          <p:nvPr/>
        </p:nvSpPr>
        <p:spPr>
          <a:xfrm rot="-5400000">
            <a:off x="6481500" y="2644469"/>
            <a:ext cx="54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Flu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0" name="Google Shape;1070;p69"/>
          <p:cNvSpPr txBox="1"/>
          <p:nvPr/>
        </p:nvSpPr>
        <p:spPr>
          <a:xfrm>
            <a:off x="7000800" y="927625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Bacterial</a:t>
            </a:r>
            <a:endParaRPr sz="1300" b="1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1" name="Google Shape;1071;p69"/>
          <p:cNvSpPr txBox="1"/>
          <p:nvPr/>
        </p:nvSpPr>
        <p:spPr>
          <a:xfrm>
            <a:off x="8021325" y="750625"/>
            <a:ext cx="97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listed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2" name="Google Shape;1072;p69"/>
          <p:cNvSpPr txBox="1"/>
          <p:nvPr/>
        </p:nvSpPr>
        <p:spPr>
          <a:xfrm rot="-5400000">
            <a:off x="5782771" y="2644469"/>
            <a:ext cx="54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3" name="Google Shape;1073;p69"/>
          <p:cNvSpPr txBox="1"/>
          <p:nvPr/>
        </p:nvSpPr>
        <p:spPr>
          <a:xfrm>
            <a:off x="7146275" y="2321175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EB5600"/>
                </a:solidFill>
                <a:latin typeface="Open Sans"/>
                <a:ea typeface="Open Sans"/>
                <a:cs typeface="Open Sans"/>
                <a:sym typeface="Open Sans"/>
              </a:rPr>
              <a:t>Fungal</a:t>
            </a:r>
            <a:endParaRPr sz="1300" b="1">
              <a:solidFill>
                <a:srgbClr val="EB56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4" name="Google Shape;1074;p69"/>
          <p:cNvSpPr txBox="1"/>
          <p:nvPr/>
        </p:nvSpPr>
        <p:spPr>
          <a:xfrm>
            <a:off x="4209950" y="1989719"/>
            <a:ext cx="118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Infectious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5" name="Google Shape;1075;p69"/>
          <p:cNvSpPr/>
          <p:nvPr/>
        </p:nvSpPr>
        <p:spPr>
          <a:xfrm>
            <a:off x="5394950" y="1305275"/>
            <a:ext cx="186000" cy="1753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6" name="Google Shape;1076;p69"/>
          <p:cNvSpPr txBox="1"/>
          <p:nvPr/>
        </p:nvSpPr>
        <p:spPr>
          <a:xfrm>
            <a:off x="7668525" y="3058975"/>
            <a:ext cx="6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SLE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7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triggers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</p:txBody>
      </p:sp>
      <p:sp>
        <p:nvSpPr>
          <p:cNvPr id="1082" name="Google Shape;1082;p70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84100" cy="25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solidFill>
                  <a:srgbClr val="DF382C"/>
                </a:solidFill>
              </a:rPr>
              <a:t>EBV </a:t>
            </a:r>
            <a:r>
              <a:rPr lang="en" sz="1500"/>
              <a:t>(12%)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CMV (3.3%), flu (2.1%)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solidFill>
                  <a:srgbClr val="0C622E"/>
                </a:solidFill>
              </a:rPr>
              <a:t>Bacterial </a:t>
            </a:r>
            <a:r>
              <a:rPr lang="en" sz="1500"/>
              <a:t>(10.1%)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b="1">
                <a:solidFill>
                  <a:srgbClr val="896110"/>
                </a:solidFill>
              </a:rPr>
              <a:t>Lymphoma </a:t>
            </a:r>
            <a:r>
              <a:rPr lang="en" sz="1300"/>
              <a:t>is twice as common (21%)</a:t>
            </a: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>
                <a:solidFill>
                  <a:srgbClr val="EB5600"/>
                </a:solidFill>
              </a:rPr>
              <a:t>Fungal </a:t>
            </a:r>
            <a:r>
              <a:rPr lang="en" sz="1500"/>
              <a:t>(2.9%)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On par with Adult-onset Still (2.6%)</a:t>
            </a:r>
            <a:endParaRPr sz="1300"/>
          </a:p>
        </p:txBody>
      </p:sp>
      <p:sp>
        <p:nvSpPr>
          <p:cNvPr id="1083" name="Google Shape;1083;p70"/>
          <p:cNvSpPr/>
          <p:nvPr/>
        </p:nvSpPr>
        <p:spPr>
          <a:xfrm>
            <a:off x="7369375" y="131687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4" name="Google Shape;1084;p70"/>
          <p:cNvSpPr/>
          <p:nvPr/>
        </p:nvSpPr>
        <p:spPr>
          <a:xfrm>
            <a:off x="7619150" y="131687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5" name="Google Shape;1085;p70"/>
          <p:cNvSpPr/>
          <p:nvPr/>
        </p:nvSpPr>
        <p:spPr>
          <a:xfrm>
            <a:off x="8021325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6" name="Google Shape;1086;p70"/>
          <p:cNvSpPr/>
          <p:nvPr/>
        </p:nvSpPr>
        <p:spPr>
          <a:xfrm>
            <a:off x="8271100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7" name="Google Shape;1087;p70"/>
          <p:cNvSpPr/>
          <p:nvPr/>
        </p:nvSpPr>
        <p:spPr>
          <a:xfrm>
            <a:off x="8520875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8" name="Google Shape;1088;p70"/>
          <p:cNvSpPr/>
          <p:nvPr/>
        </p:nvSpPr>
        <p:spPr>
          <a:xfrm>
            <a:off x="8770650" y="13168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9" name="Google Shape;1089;p70"/>
          <p:cNvSpPr/>
          <p:nvPr/>
        </p:nvSpPr>
        <p:spPr>
          <a:xfrm>
            <a:off x="5836875" y="131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0" name="Google Shape;1090;p70"/>
          <p:cNvSpPr/>
          <p:nvPr/>
        </p:nvSpPr>
        <p:spPr>
          <a:xfrm>
            <a:off x="6086650" y="131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1" name="Google Shape;1091;p70"/>
          <p:cNvSpPr/>
          <p:nvPr/>
        </p:nvSpPr>
        <p:spPr>
          <a:xfrm>
            <a:off x="6336425" y="131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70"/>
          <p:cNvSpPr/>
          <p:nvPr/>
        </p:nvSpPr>
        <p:spPr>
          <a:xfrm>
            <a:off x="7119600" y="131687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70"/>
          <p:cNvSpPr/>
          <p:nvPr/>
        </p:nvSpPr>
        <p:spPr>
          <a:xfrm>
            <a:off x="5836875" y="15755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70"/>
          <p:cNvSpPr/>
          <p:nvPr/>
        </p:nvSpPr>
        <p:spPr>
          <a:xfrm>
            <a:off x="6086650" y="15755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70"/>
          <p:cNvSpPr/>
          <p:nvPr/>
        </p:nvSpPr>
        <p:spPr>
          <a:xfrm>
            <a:off x="6336425" y="15755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70"/>
          <p:cNvSpPr/>
          <p:nvPr/>
        </p:nvSpPr>
        <p:spPr>
          <a:xfrm>
            <a:off x="7119600" y="157550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7" name="Google Shape;1097;p70"/>
          <p:cNvSpPr/>
          <p:nvPr/>
        </p:nvSpPr>
        <p:spPr>
          <a:xfrm>
            <a:off x="7369375" y="157550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8" name="Google Shape;1098;p70"/>
          <p:cNvSpPr/>
          <p:nvPr/>
        </p:nvSpPr>
        <p:spPr>
          <a:xfrm>
            <a:off x="7619150" y="157550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9" name="Google Shape;1099;p70"/>
          <p:cNvSpPr/>
          <p:nvPr/>
        </p:nvSpPr>
        <p:spPr>
          <a:xfrm>
            <a:off x="8021325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0" name="Google Shape;1100;p70"/>
          <p:cNvSpPr/>
          <p:nvPr/>
        </p:nvSpPr>
        <p:spPr>
          <a:xfrm>
            <a:off x="8271100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1" name="Google Shape;1101;p70"/>
          <p:cNvSpPr/>
          <p:nvPr/>
        </p:nvSpPr>
        <p:spPr>
          <a:xfrm>
            <a:off x="8520875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2" name="Google Shape;1102;p70"/>
          <p:cNvSpPr/>
          <p:nvPr/>
        </p:nvSpPr>
        <p:spPr>
          <a:xfrm>
            <a:off x="8770650" y="15755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3" name="Google Shape;1103;p70"/>
          <p:cNvSpPr/>
          <p:nvPr/>
        </p:nvSpPr>
        <p:spPr>
          <a:xfrm>
            <a:off x="7369375" y="183412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4" name="Google Shape;1104;p70"/>
          <p:cNvSpPr/>
          <p:nvPr/>
        </p:nvSpPr>
        <p:spPr>
          <a:xfrm>
            <a:off x="7619150" y="1834125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5" name="Google Shape;1105;p70"/>
          <p:cNvSpPr/>
          <p:nvPr/>
        </p:nvSpPr>
        <p:spPr>
          <a:xfrm>
            <a:off x="8021325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6" name="Google Shape;1106;p70"/>
          <p:cNvSpPr/>
          <p:nvPr/>
        </p:nvSpPr>
        <p:spPr>
          <a:xfrm>
            <a:off x="8271100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7" name="Google Shape;1107;p70"/>
          <p:cNvSpPr/>
          <p:nvPr/>
        </p:nvSpPr>
        <p:spPr>
          <a:xfrm>
            <a:off x="8520875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8" name="Google Shape;1108;p70"/>
          <p:cNvSpPr/>
          <p:nvPr/>
        </p:nvSpPr>
        <p:spPr>
          <a:xfrm>
            <a:off x="8770650" y="183412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9" name="Google Shape;1109;p70"/>
          <p:cNvSpPr/>
          <p:nvPr/>
        </p:nvSpPr>
        <p:spPr>
          <a:xfrm>
            <a:off x="5836875" y="1834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0" name="Google Shape;1110;p70"/>
          <p:cNvSpPr/>
          <p:nvPr/>
        </p:nvSpPr>
        <p:spPr>
          <a:xfrm>
            <a:off x="6086650" y="1834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1" name="Google Shape;1111;p70"/>
          <p:cNvSpPr/>
          <p:nvPr/>
        </p:nvSpPr>
        <p:spPr>
          <a:xfrm>
            <a:off x="6336425" y="183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2" name="Google Shape;1112;p70"/>
          <p:cNvSpPr/>
          <p:nvPr/>
        </p:nvSpPr>
        <p:spPr>
          <a:xfrm>
            <a:off x="6662400" y="18341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3" name="Google Shape;1113;p70"/>
          <p:cNvSpPr/>
          <p:nvPr/>
        </p:nvSpPr>
        <p:spPr>
          <a:xfrm>
            <a:off x="5836875" y="2092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4" name="Google Shape;1114;p70"/>
          <p:cNvSpPr/>
          <p:nvPr/>
        </p:nvSpPr>
        <p:spPr>
          <a:xfrm>
            <a:off x="6086650" y="2092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5" name="Google Shape;1115;p70"/>
          <p:cNvSpPr/>
          <p:nvPr/>
        </p:nvSpPr>
        <p:spPr>
          <a:xfrm>
            <a:off x="6336425" y="20927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6" name="Google Shape;1116;p70"/>
          <p:cNvSpPr/>
          <p:nvPr/>
        </p:nvSpPr>
        <p:spPr>
          <a:xfrm>
            <a:off x="6662400" y="2092750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7" name="Google Shape;1117;p70"/>
          <p:cNvSpPr/>
          <p:nvPr/>
        </p:nvSpPr>
        <p:spPr>
          <a:xfrm>
            <a:off x="7369375" y="209275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8" name="Google Shape;1118;p70"/>
          <p:cNvSpPr/>
          <p:nvPr/>
        </p:nvSpPr>
        <p:spPr>
          <a:xfrm>
            <a:off x="7619150" y="2092750"/>
            <a:ext cx="186000" cy="186000"/>
          </a:xfrm>
          <a:prstGeom prst="rect">
            <a:avLst/>
          </a:prstGeom>
          <a:solidFill>
            <a:srgbClr val="14A4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9" name="Google Shape;1119;p70"/>
          <p:cNvSpPr/>
          <p:nvPr/>
        </p:nvSpPr>
        <p:spPr>
          <a:xfrm>
            <a:off x="8021325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0" name="Google Shape;1120;p70"/>
          <p:cNvSpPr/>
          <p:nvPr/>
        </p:nvSpPr>
        <p:spPr>
          <a:xfrm>
            <a:off x="8271100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1" name="Google Shape;1121;p70"/>
          <p:cNvSpPr/>
          <p:nvPr/>
        </p:nvSpPr>
        <p:spPr>
          <a:xfrm>
            <a:off x="8520875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2" name="Google Shape;1122;p70"/>
          <p:cNvSpPr/>
          <p:nvPr/>
        </p:nvSpPr>
        <p:spPr>
          <a:xfrm>
            <a:off x="8770650" y="209275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3" name="Google Shape;1123;p70"/>
          <p:cNvSpPr/>
          <p:nvPr/>
        </p:nvSpPr>
        <p:spPr>
          <a:xfrm>
            <a:off x="7293175" y="2656175"/>
            <a:ext cx="186000" cy="18600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70"/>
          <p:cNvSpPr/>
          <p:nvPr/>
        </p:nvSpPr>
        <p:spPr>
          <a:xfrm>
            <a:off x="7542950" y="2656175"/>
            <a:ext cx="186000" cy="18600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7792725" y="2656175"/>
            <a:ext cx="186000" cy="186000"/>
          </a:xfrm>
          <a:prstGeom prst="rect">
            <a:avLst/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6" name="Google Shape;1126;p70"/>
          <p:cNvSpPr/>
          <p:nvPr/>
        </p:nvSpPr>
        <p:spPr>
          <a:xfrm>
            <a:off x="8271100" y="23513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7" name="Google Shape;1127;p70"/>
          <p:cNvSpPr/>
          <p:nvPr/>
        </p:nvSpPr>
        <p:spPr>
          <a:xfrm>
            <a:off x="8520875" y="23513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8770650" y="23513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5836875" y="2351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6086650" y="2351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6336425" y="23513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662400" y="235137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3" name="Google Shape;1133;p70"/>
          <p:cNvSpPr/>
          <p:nvPr/>
        </p:nvSpPr>
        <p:spPr>
          <a:xfrm>
            <a:off x="5608275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4" name="Google Shape;1134;p70"/>
          <p:cNvSpPr/>
          <p:nvPr/>
        </p:nvSpPr>
        <p:spPr>
          <a:xfrm>
            <a:off x="5858050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5" name="Google Shape;1135;p70"/>
          <p:cNvSpPr/>
          <p:nvPr/>
        </p:nvSpPr>
        <p:spPr>
          <a:xfrm>
            <a:off x="6107825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6" name="Google Shape;1136;p70"/>
          <p:cNvSpPr/>
          <p:nvPr/>
        </p:nvSpPr>
        <p:spPr>
          <a:xfrm>
            <a:off x="6357600" y="34482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7" name="Google Shape;1137;p70"/>
          <p:cNvSpPr/>
          <p:nvPr/>
        </p:nvSpPr>
        <p:spPr>
          <a:xfrm>
            <a:off x="6607375" y="344820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8" name="Google Shape;1138;p70"/>
          <p:cNvSpPr/>
          <p:nvPr/>
        </p:nvSpPr>
        <p:spPr>
          <a:xfrm>
            <a:off x="6857150" y="344820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9" name="Google Shape;1139;p70"/>
          <p:cNvSpPr/>
          <p:nvPr/>
        </p:nvSpPr>
        <p:spPr>
          <a:xfrm>
            <a:off x="7716525" y="3448200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0" name="Google Shape;1140;p70"/>
          <p:cNvSpPr/>
          <p:nvPr/>
        </p:nvSpPr>
        <p:spPr>
          <a:xfrm>
            <a:off x="7966300" y="3448200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1" name="Google Shape;1141;p70"/>
          <p:cNvSpPr/>
          <p:nvPr/>
        </p:nvSpPr>
        <p:spPr>
          <a:xfrm>
            <a:off x="8444675" y="34482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2" name="Google Shape;1142;p70"/>
          <p:cNvSpPr/>
          <p:nvPr/>
        </p:nvSpPr>
        <p:spPr>
          <a:xfrm>
            <a:off x="8694450" y="34482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3" name="Google Shape;1143;p70"/>
          <p:cNvSpPr/>
          <p:nvPr/>
        </p:nvSpPr>
        <p:spPr>
          <a:xfrm>
            <a:off x="6607375" y="370682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4" name="Google Shape;1144;p70"/>
          <p:cNvSpPr/>
          <p:nvPr/>
        </p:nvSpPr>
        <p:spPr>
          <a:xfrm>
            <a:off x="6857150" y="370682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5" name="Google Shape;1145;p70"/>
          <p:cNvSpPr/>
          <p:nvPr/>
        </p:nvSpPr>
        <p:spPr>
          <a:xfrm>
            <a:off x="7716525" y="3706825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6" name="Google Shape;1146;p70"/>
          <p:cNvSpPr/>
          <p:nvPr/>
        </p:nvSpPr>
        <p:spPr>
          <a:xfrm>
            <a:off x="7966300" y="3706825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7" name="Google Shape;1147;p70"/>
          <p:cNvSpPr/>
          <p:nvPr/>
        </p:nvSpPr>
        <p:spPr>
          <a:xfrm>
            <a:off x="8444675" y="37068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8" name="Google Shape;1148;p70"/>
          <p:cNvSpPr/>
          <p:nvPr/>
        </p:nvSpPr>
        <p:spPr>
          <a:xfrm>
            <a:off x="8694450" y="370682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9" name="Google Shape;1149;p70"/>
          <p:cNvSpPr/>
          <p:nvPr/>
        </p:nvSpPr>
        <p:spPr>
          <a:xfrm>
            <a:off x="5608275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0" name="Google Shape;1150;p70"/>
          <p:cNvSpPr/>
          <p:nvPr/>
        </p:nvSpPr>
        <p:spPr>
          <a:xfrm>
            <a:off x="5858050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1" name="Google Shape;1151;p70"/>
          <p:cNvSpPr/>
          <p:nvPr/>
        </p:nvSpPr>
        <p:spPr>
          <a:xfrm>
            <a:off x="6107825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2" name="Google Shape;1152;p70"/>
          <p:cNvSpPr/>
          <p:nvPr/>
        </p:nvSpPr>
        <p:spPr>
          <a:xfrm>
            <a:off x="6357600" y="370682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3" name="Google Shape;1153;p70"/>
          <p:cNvSpPr/>
          <p:nvPr/>
        </p:nvSpPr>
        <p:spPr>
          <a:xfrm>
            <a:off x="5608275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4" name="Google Shape;1154;p70"/>
          <p:cNvSpPr/>
          <p:nvPr/>
        </p:nvSpPr>
        <p:spPr>
          <a:xfrm>
            <a:off x="5858050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5" name="Google Shape;1155;p70"/>
          <p:cNvSpPr/>
          <p:nvPr/>
        </p:nvSpPr>
        <p:spPr>
          <a:xfrm>
            <a:off x="6107825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6" name="Google Shape;1156;p70"/>
          <p:cNvSpPr/>
          <p:nvPr/>
        </p:nvSpPr>
        <p:spPr>
          <a:xfrm>
            <a:off x="6357600" y="39654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7" name="Google Shape;1157;p70"/>
          <p:cNvSpPr/>
          <p:nvPr/>
        </p:nvSpPr>
        <p:spPr>
          <a:xfrm>
            <a:off x="6607375" y="396545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8" name="Google Shape;1158;p70"/>
          <p:cNvSpPr/>
          <p:nvPr/>
        </p:nvSpPr>
        <p:spPr>
          <a:xfrm>
            <a:off x="6857150" y="396545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9" name="Google Shape;1159;p70"/>
          <p:cNvSpPr/>
          <p:nvPr/>
        </p:nvSpPr>
        <p:spPr>
          <a:xfrm>
            <a:off x="7716525" y="396545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0" name="Google Shape;1160;p70"/>
          <p:cNvSpPr/>
          <p:nvPr/>
        </p:nvSpPr>
        <p:spPr>
          <a:xfrm>
            <a:off x="7966300" y="3965450"/>
            <a:ext cx="186000" cy="186000"/>
          </a:xfrm>
          <a:prstGeom prst="rect">
            <a:avLst/>
          </a:prstGeom>
          <a:solidFill>
            <a:srgbClr val="3B71C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1" name="Google Shape;1161;p70"/>
          <p:cNvSpPr/>
          <p:nvPr/>
        </p:nvSpPr>
        <p:spPr>
          <a:xfrm>
            <a:off x="8444675" y="39654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2" name="Google Shape;1162;p70"/>
          <p:cNvSpPr/>
          <p:nvPr/>
        </p:nvSpPr>
        <p:spPr>
          <a:xfrm>
            <a:off x="8694450" y="396545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3" name="Google Shape;1163;p70"/>
          <p:cNvSpPr/>
          <p:nvPr/>
        </p:nvSpPr>
        <p:spPr>
          <a:xfrm>
            <a:off x="6607375" y="422407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4" name="Google Shape;1164;p70"/>
          <p:cNvSpPr/>
          <p:nvPr/>
        </p:nvSpPr>
        <p:spPr>
          <a:xfrm>
            <a:off x="7466750" y="4224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5" name="Google Shape;1165;p70"/>
          <p:cNvSpPr/>
          <p:nvPr/>
        </p:nvSpPr>
        <p:spPr>
          <a:xfrm>
            <a:off x="7716525" y="4224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6" name="Google Shape;1166;p70"/>
          <p:cNvSpPr/>
          <p:nvPr/>
        </p:nvSpPr>
        <p:spPr>
          <a:xfrm>
            <a:off x="7966300" y="4224075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7" name="Google Shape;1167;p70"/>
          <p:cNvSpPr/>
          <p:nvPr/>
        </p:nvSpPr>
        <p:spPr>
          <a:xfrm>
            <a:off x="8444675" y="42240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8" name="Google Shape;1168;p70"/>
          <p:cNvSpPr/>
          <p:nvPr/>
        </p:nvSpPr>
        <p:spPr>
          <a:xfrm>
            <a:off x="8694450" y="4224075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9" name="Google Shape;1169;p70"/>
          <p:cNvSpPr/>
          <p:nvPr/>
        </p:nvSpPr>
        <p:spPr>
          <a:xfrm>
            <a:off x="5608275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0" name="Google Shape;1170;p70"/>
          <p:cNvSpPr/>
          <p:nvPr/>
        </p:nvSpPr>
        <p:spPr>
          <a:xfrm>
            <a:off x="5858050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1" name="Google Shape;1171;p70"/>
          <p:cNvSpPr/>
          <p:nvPr/>
        </p:nvSpPr>
        <p:spPr>
          <a:xfrm>
            <a:off x="6107825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2" name="Google Shape;1172;p70"/>
          <p:cNvSpPr/>
          <p:nvPr/>
        </p:nvSpPr>
        <p:spPr>
          <a:xfrm>
            <a:off x="6357600" y="42240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3" name="Google Shape;1173;p70"/>
          <p:cNvSpPr/>
          <p:nvPr/>
        </p:nvSpPr>
        <p:spPr>
          <a:xfrm>
            <a:off x="5608275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4" name="Google Shape;1174;p70"/>
          <p:cNvSpPr/>
          <p:nvPr/>
        </p:nvSpPr>
        <p:spPr>
          <a:xfrm>
            <a:off x="5858050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5" name="Google Shape;1175;p70"/>
          <p:cNvSpPr/>
          <p:nvPr/>
        </p:nvSpPr>
        <p:spPr>
          <a:xfrm>
            <a:off x="6107825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6" name="Google Shape;1176;p70"/>
          <p:cNvSpPr/>
          <p:nvPr/>
        </p:nvSpPr>
        <p:spPr>
          <a:xfrm>
            <a:off x="6357600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7" name="Google Shape;1177;p70"/>
          <p:cNvSpPr/>
          <p:nvPr/>
        </p:nvSpPr>
        <p:spPr>
          <a:xfrm>
            <a:off x="6607375" y="44827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8" name="Google Shape;1178;p70"/>
          <p:cNvSpPr/>
          <p:nvPr/>
        </p:nvSpPr>
        <p:spPr>
          <a:xfrm>
            <a:off x="7466750" y="4482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9" name="Google Shape;1179;p70"/>
          <p:cNvSpPr/>
          <p:nvPr/>
        </p:nvSpPr>
        <p:spPr>
          <a:xfrm>
            <a:off x="7716525" y="4482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0" name="Google Shape;1180;p70"/>
          <p:cNvSpPr/>
          <p:nvPr/>
        </p:nvSpPr>
        <p:spPr>
          <a:xfrm>
            <a:off x="7966300" y="4482700"/>
            <a:ext cx="186000" cy="186000"/>
          </a:xfrm>
          <a:prstGeom prst="rect">
            <a:avLst/>
          </a:prstGeom>
          <a:solidFill>
            <a:srgbClr val="B0C6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1" name="Google Shape;1181;p70"/>
          <p:cNvSpPr/>
          <p:nvPr/>
        </p:nvSpPr>
        <p:spPr>
          <a:xfrm>
            <a:off x="8444675" y="44827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2" name="Google Shape;1182;p70"/>
          <p:cNvSpPr/>
          <p:nvPr/>
        </p:nvSpPr>
        <p:spPr>
          <a:xfrm>
            <a:off x="8694450" y="4482700"/>
            <a:ext cx="186000" cy="186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3" name="Google Shape;1183;p70"/>
          <p:cNvSpPr txBox="1"/>
          <p:nvPr/>
        </p:nvSpPr>
        <p:spPr>
          <a:xfrm>
            <a:off x="5547300" y="3058963"/>
            <a:ext cx="107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Lymphoma</a:t>
            </a:r>
            <a:endParaRPr sz="13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4" name="Google Shape;1184;p70"/>
          <p:cNvSpPr txBox="1"/>
          <p:nvPr/>
        </p:nvSpPr>
        <p:spPr>
          <a:xfrm>
            <a:off x="5602325" y="4673025"/>
            <a:ext cx="151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Malignancy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5" name="Google Shape;1185;p70"/>
          <p:cNvSpPr txBox="1"/>
          <p:nvPr/>
        </p:nvSpPr>
        <p:spPr>
          <a:xfrm>
            <a:off x="7119350" y="4668700"/>
            <a:ext cx="129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Autoimmune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6" name="Google Shape;1186;p70"/>
          <p:cNvSpPr txBox="1"/>
          <p:nvPr/>
        </p:nvSpPr>
        <p:spPr>
          <a:xfrm>
            <a:off x="8368475" y="4665125"/>
            <a:ext cx="6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Unk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7" name="Google Shape;1187;p70"/>
          <p:cNvSpPr txBox="1"/>
          <p:nvPr/>
        </p:nvSpPr>
        <p:spPr>
          <a:xfrm>
            <a:off x="5836875" y="927625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Viral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8" name="Google Shape;1188;p70"/>
          <p:cNvSpPr txBox="1"/>
          <p:nvPr/>
        </p:nvSpPr>
        <p:spPr>
          <a:xfrm rot="-5400000">
            <a:off x="6159290" y="2644469"/>
            <a:ext cx="54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CMV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9" name="Google Shape;1189;p70"/>
          <p:cNvSpPr txBox="1"/>
          <p:nvPr/>
        </p:nvSpPr>
        <p:spPr>
          <a:xfrm rot="-5400000">
            <a:off x="6481500" y="2644469"/>
            <a:ext cx="54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Flu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0" name="Google Shape;1190;p70"/>
          <p:cNvSpPr txBox="1"/>
          <p:nvPr/>
        </p:nvSpPr>
        <p:spPr>
          <a:xfrm>
            <a:off x="7000800" y="927625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Bacterial</a:t>
            </a:r>
            <a:endParaRPr sz="1300" b="1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1" name="Google Shape;1191;p70"/>
          <p:cNvSpPr txBox="1"/>
          <p:nvPr/>
        </p:nvSpPr>
        <p:spPr>
          <a:xfrm>
            <a:off x="8021325" y="750625"/>
            <a:ext cx="97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listed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2" name="Google Shape;1192;p70"/>
          <p:cNvSpPr txBox="1"/>
          <p:nvPr/>
        </p:nvSpPr>
        <p:spPr>
          <a:xfrm rot="-5400000">
            <a:off x="5782771" y="2644469"/>
            <a:ext cx="54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3" name="Google Shape;1193;p70"/>
          <p:cNvSpPr txBox="1"/>
          <p:nvPr/>
        </p:nvSpPr>
        <p:spPr>
          <a:xfrm>
            <a:off x="7146275" y="2321175"/>
            <a:ext cx="92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EB5600"/>
                </a:solidFill>
                <a:latin typeface="Open Sans"/>
                <a:ea typeface="Open Sans"/>
                <a:cs typeface="Open Sans"/>
                <a:sym typeface="Open Sans"/>
              </a:rPr>
              <a:t>Fungal</a:t>
            </a:r>
            <a:endParaRPr sz="1300" b="1">
              <a:solidFill>
                <a:srgbClr val="EB56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4" name="Google Shape;1194;p70"/>
          <p:cNvSpPr txBox="1"/>
          <p:nvPr/>
        </p:nvSpPr>
        <p:spPr>
          <a:xfrm>
            <a:off x="4209950" y="1989719"/>
            <a:ext cx="118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Infectious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5" name="Google Shape;1195;p70"/>
          <p:cNvSpPr/>
          <p:nvPr/>
        </p:nvSpPr>
        <p:spPr>
          <a:xfrm>
            <a:off x="5394950" y="1305275"/>
            <a:ext cx="186000" cy="1753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Google Shape;1196;p70"/>
          <p:cNvSpPr txBox="1"/>
          <p:nvPr/>
        </p:nvSpPr>
        <p:spPr>
          <a:xfrm>
            <a:off x="7668525" y="3058975"/>
            <a:ext cx="6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SLE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p70"/>
          <p:cNvSpPr/>
          <p:nvPr/>
        </p:nvSpPr>
        <p:spPr>
          <a:xfrm>
            <a:off x="949775" y="4029000"/>
            <a:ext cx="3403500" cy="8730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Limitation</a:t>
            </a:r>
            <a:endParaRPr sz="15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They did not give a full breakdown of the infections</a:t>
            </a:r>
            <a:endParaRPr sz="1500" b="1" u="sng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71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</a:t>
            </a:r>
            <a:r>
              <a:rPr lang="en" u="sng"/>
              <a:t>infections</a:t>
            </a:r>
            <a:r>
              <a:rPr lang="en"/>
              <a:t> trigger HLH?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3" name="Google Shape;120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850" y="953768"/>
            <a:ext cx="7085976" cy="416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72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</a:t>
            </a:r>
            <a:r>
              <a:rPr lang="en" u="sng"/>
              <a:t>infections</a:t>
            </a:r>
            <a:r>
              <a:rPr lang="en"/>
              <a:t> trigger HLH?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209" name="Google Shape;1209;p72"/>
          <p:cNvSpPr/>
          <p:nvPr/>
        </p:nvSpPr>
        <p:spPr>
          <a:xfrm>
            <a:off x="555525" y="2454400"/>
            <a:ext cx="2210400" cy="1153500"/>
          </a:xfrm>
          <a:prstGeom prst="roundRect">
            <a:avLst>
              <a:gd name="adj" fmla="val 9378"/>
            </a:avLst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Viral 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(69%)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0" name="Google Shape;1210;p72"/>
          <p:cNvSpPr/>
          <p:nvPr/>
        </p:nvSpPr>
        <p:spPr>
          <a:xfrm>
            <a:off x="4328350" y="1903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1" name="Google Shape;1211;p72"/>
          <p:cNvSpPr/>
          <p:nvPr/>
        </p:nvSpPr>
        <p:spPr>
          <a:xfrm>
            <a:off x="4578125" y="1903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2" name="Google Shape;1212;p72"/>
          <p:cNvSpPr/>
          <p:nvPr/>
        </p:nvSpPr>
        <p:spPr>
          <a:xfrm>
            <a:off x="4827900" y="1903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3" name="Google Shape;1213;p72"/>
          <p:cNvSpPr/>
          <p:nvPr/>
        </p:nvSpPr>
        <p:spPr>
          <a:xfrm>
            <a:off x="5077675" y="1903650"/>
            <a:ext cx="186000" cy="18600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4" name="Google Shape;1214;p72"/>
          <p:cNvSpPr/>
          <p:nvPr/>
        </p:nvSpPr>
        <p:spPr>
          <a:xfrm>
            <a:off x="5327450" y="1903650"/>
            <a:ext cx="186000" cy="18600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5" name="Google Shape;1215;p72"/>
          <p:cNvSpPr/>
          <p:nvPr/>
        </p:nvSpPr>
        <p:spPr>
          <a:xfrm>
            <a:off x="5577225" y="1903650"/>
            <a:ext cx="186000" cy="18600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6" name="Google Shape;1216;p72"/>
          <p:cNvSpPr/>
          <p:nvPr/>
        </p:nvSpPr>
        <p:spPr>
          <a:xfrm>
            <a:off x="3329250" y="1903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7" name="Google Shape;1217;p72"/>
          <p:cNvSpPr/>
          <p:nvPr/>
        </p:nvSpPr>
        <p:spPr>
          <a:xfrm>
            <a:off x="3579025" y="1903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8" name="Google Shape;1218;p72"/>
          <p:cNvSpPr/>
          <p:nvPr/>
        </p:nvSpPr>
        <p:spPr>
          <a:xfrm>
            <a:off x="3828800" y="1903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9" name="Google Shape;1219;p72"/>
          <p:cNvSpPr/>
          <p:nvPr/>
        </p:nvSpPr>
        <p:spPr>
          <a:xfrm>
            <a:off x="4078575" y="1903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72"/>
          <p:cNvSpPr/>
          <p:nvPr/>
        </p:nvSpPr>
        <p:spPr>
          <a:xfrm>
            <a:off x="3329250" y="2162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1" name="Google Shape;1221;p72"/>
          <p:cNvSpPr/>
          <p:nvPr/>
        </p:nvSpPr>
        <p:spPr>
          <a:xfrm>
            <a:off x="3579025" y="2162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2" name="Google Shape;1222;p72"/>
          <p:cNvSpPr/>
          <p:nvPr/>
        </p:nvSpPr>
        <p:spPr>
          <a:xfrm>
            <a:off x="3828800" y="2162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3" name="Google Shape;1223;p72"/>
          <p:cNvSpPr/>
          <p:nvPr/>
        </p:nvSpPr>
        <p:spPr>
          <a:xfrm>
            <a:off x="4078575" y="2162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4" name="Google Shape;1224;p72"/>
          <p:cNvSpPr/>
          <p:nvPr/>
        </p:nvSpPr>
        <p:spPr>
          <a:xfrm>
            <a:off x="4328350" y="2162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5" name="Google Shape;1225;p72"/>
          <p:cNvSpPr/>
          <p:nvPr/>
        </p:nvSpPr>
        <p:spPr>
          <a:xfrm>
            <a:off x="4578125" y="2162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6" name="Google Shape;1226;p72"/>
          <p:cNvSpPr/>
          <p:nvPr/>
        </p:nvSpPr>
        <p:spPr>
          <a:xfrm>
            <a:off x="4827900" y="2162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7" name="Google Shape;1227;p72"/>
          <p:cNvSpPr/>
          <p:nvPr/>
        </p:nvSpPr>
        <p:spPr>
          <a:xfrm>
            <a:off x="5077675" y="2162275"/>
            <a:ext cx="186000" cy="18600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8" name="Google Shape;1228;p72"/>
          <p:cNvSpPr/>
          <p:nvPr/>
        </p:nvSpPr>
        <p:spPr>
          <a:xfrm>
            <a:off x="5327450" y="2162275"/>
            <a:ext cx="186000" cy="18600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9" name="Google Shape;1229;p72"/>
          <p:cNvSpPr/>
          <p:nvPr/>
        </p:nvSpPr>
        <p:spPr>
          <a:xfrm>
            <a:off x="5577225" y="2162275"/>
            <a:ext cx="186000" cy="186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Google Shape;1230;p72"/>
          <p:cNvSpPr/>
          <p:nvPr/>
        </p:nvSpPr>
        <p:spPr>
          <a:xfrm>
            <a:off x="4328350" y="24209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1" name="Google Shape;1231;p72"/>
          <p:cNvSpPr/>
          <p:nvPr/>
        </p:nvSpPr>
        <p:spPr>
          <a:xfrm>
            <a:off x="4578125" y="24209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2" name="Google Shape;1232;p72"/>
          <p:cNvSpPr/>
          <p:nvPr/>
        </p:nvSpPr>
        <p:spPr>
          <a:xfrm>
            <a:off x="4827900" y="24209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3" name="Google Shape;1233;p72"/>
          <p:cNvSpPr/>
          <p:nvPr/>
        </p:nvSpPr>
        <p:spPr>
          <a:xfrm>
            <a:off x="5077675" y="2420900"/>
            <a:ext cx="186000" cy="18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4" name="Google Shape;1234;p72"/>
          <p:cNvSpPr/>
          <p:nvPr/>
        </p:nvSpPr>
        <p:spPr>
          <a:xfrm>
            <a:off x="5327450" y="2420900"/>
            <a:ext cx="186000" cy="18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5" name="Google Shape;1235;p72"/>
          <p:cNvSpPr/>
          <p:nvPr/>
        </p:nvSpPr>
        <p:spPr>
          <a:xfrm>
            <a:off x="5577225" y="2420900"/>
            <a:ext cx="186000" cy="186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6" name="Google Shape;1236;p72"/>
          <p:cNvSpPr/>
          <p:nvPr/>
        </p:nvSpPr>
        <p:spPr>
          <a:xfrm>
            <a:off x="3329250" y="24209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72"/>
          <p:cNvSpPr/>
          <p:nvPr/>
        </p:nvSpPr>
        <p:spPr>
          <a:xfrm>
            <a:off x="3579025" y="24209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8" name="Google Shape;1238;p72"/>
          <p:cNvSpPr/>
          <p:nvPr/>
        </p:nvSpPr>
        <p:spPr>
          <a:xfrm>
            <a:off x="3828800" y="24209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9" name="Google Shape;1239;p72"/>
          <p:cNvSpPr/>
          <p:nvPr/>
        </p:nvSpPr>
        <p:spPr>
          <a:xfrm>
            <a:off x="4078575" y="24209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0" name="Google Shape;1240;p72"/>
          <p:cNvSpPr/>
          <p:nvPr/>
        </p:nvSpPr>
        <p:spPr>
          <a:xfrm>
            <a:off x="3329250" y="26795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1" name="Google Shape;1241;p72"/>
          <p:cNvSpPr/>
          <p:nvPr/>
        </p:nvSpPr>
        <p:spPr>
          <a:xfrm>
            <a:off x="3579025" y="26795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2" name="Google Shape;1242;p72"/>
          <p:cNvSpPr/>
          <p:nvPr/>
        </p:nvSpPr>
        <p:spPr>
          <a:xfrm>
            <a:off x="3828800" y="26795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3" name="Google Shape;1243;p72"/>
          <p:cNvSpPr/>
          <p:nvPr/>
        </p:nvSpPr>
        <p:spPr>
          <a:xfrm>
            <a:off x="4078575" y="26795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4" name="Google Shape;1244;p72"/>
          <p:cNvSpPr/>
          <p:nvPr/>
        </p:nvSpPr>
        <p:spPr>
          <a:xfrm>
            <a:off x="4328350" y="26795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5" name="Google Shape;1245;p72"/>
          <p:cNvSpPr/>
          <p:nvPr/>
        </p:nvSpPr>
        <p:spPr>
          <a:xfrm>
            <a:off x="4578125" y="26795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6" name="Google Shape;1246;p72"/>
          <p:cNvSpPr/>
          <p:nvPr/>
        </p:nvSpPr>
        <p:spPr>
          <a:xfrm>
            <a:off x="4827900" y="26795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7" name="Google Shape;1247;p72"/>
          <p:cNvSpPr/>
          <p:nvPr/>
        </p:nvSpPr>
        <p:spPr>
          <a:xfrm>
            <a:off x="5077675" y="2679525"/>
            <a:ext cx="186000" cy="18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8" name="Google Shape;1248;p72"/>
          <p:cNvSpPr/>
          <p:nvPr/>
        </p:nvSpPr>
        <p:spPr>
          <a:xfrm>
            <a:off x="5327450" y="2679525"/>
            <a:ext cx="186000" cy="18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9" name="Google Shape;1249;p72"/>
          <p:cNvSpPr/>
          <p:nvPr/>
        </p:nvSpPr>
        <p:spPr>
          <a:xfrm>
            <a:off x="5577225" y="2679525"/>
            <a:ext cx="186000" cy="186000"/>
          </a:xfrm>
          <a:prstGeom prst="rect">
            <a:avLst/>
          </a:prstGeom>
          <a:solidFill>
            <a:srgbClr val="8961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0" name="Google Shape;1250;p72"/>
          <p:cNvSpPr/>
          <p:nvPr/>
        </p:nvSpPr>
        <p:spPr>
          <a:xfrm>
            <a:off x="4328350" y="29381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1" name="Google Shape;1251;p72"/>
          <p:cNvSpPr/>
          <p:nvPr/>
        </p:nvSpPr>
        <p:spPr>
          <a:xfrm>
            <a:off x="4578125" y="29381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2" name="Google Shape;1252;p72"/>
          <p:cNvSpPr/>
          <p:nvPr/>
        </p:nvSpPr>
        <p:spPr>
          <a:xfrm>
            <a:off x="4827900" y="29381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3" name="Google Shape;1253;p72"/>
          <p:cNvSpPr/>
          <p:nvPr/>
        </p:nvSpPr>
        <p:spPr>
          <a:xfrm>
            <a:off x="5077675" y="293815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4" name="Google Shape;1254;p72"/>
          <p:cNvSpPr/>
          <p:nvPr/>
        </p:nvSpPr>
        <p:spPr>
          <a:xfrm>
            <a:off x="5327450" y="293815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5" name="Google Shape;1255;p72"/>
          <p:cNvSpPr/>
          <p:nvPr/>
        </p:nvSpPr>
        <p:spPr>
          <a:xfrm>
            <a:off x="5577225" y="293815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6" name="Google Shape;1256;p72"/>
          <p:cNvSpPr/>
          <p:nvPr/>
        </p:nvSpPr>
        <p:spPr>
          <a:xfrm>
            <a:off x="3329250" y="29381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p72"/>
          <p:cNvSpPr/>
          <p:nvPr/>
        </p:nvSpPr>
        <p:spPr>
          <a:xfrm>
            <a:off x="3579025" y="29381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8" name="Google Shape;1258;p72"/>
          <p:cNvSpPr/>
          <p:nvPr/>
        </p:nvSpPr>
        <p:spPr>
          <a:xfrm>
            <a:off x="3828800" y="29381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Google Shape;1259;p72"/>
          <p:cNvSpPr/>
          <p:nvPr/>
        </p:nvSpPr>
        <p:spPr>
          <a:xfrm>
            <a:off x="4078575" y="29381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p72"/>
          <p:cNvSpPr/>
          <p:nvPr/>
        </p:nvSpPr>
        <p:spPr>
          <a:xfrm>
            <a:off x="3329250" y="31967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p72"/>
          <p:cNvSpPr/>
          <p:nvPr/>
        </p:nvSpPr>
        <p:spPr>
          <a:xfrm>
            <a:off x="3579025" y="31967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72"/>
          <p:cNvSpPr/>
          <p:nvPr/>
        </p:nvSpPr>
        <p:spPr>
          <a:xfrm>
            <a:off x="3828800" y="31967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3" name="Google Shape;1263;p72"/>
          <p:cNvSpPr/>
          <p:nvPr/>
        </p:nvSpPr>
        <p:spPr>
          <a:xfrm>
            <a:off x="4078575" y="31967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4" name="Google Shape;1264;p72"/>
          <p:cNvSpPr/>
          <p:nvPr/>
        </p:nvSpPr>
        <p:spPr>
          <a:xfrm>
            <a:off x="4328350" y="31967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5" name="Google Shape;1265;p72"/>
          <p:cNvSpPr/>
          <p:nvPr/>
        </p:nvSpPr>
        <p:spPr>
          <a:xfrm>
            <a:off x="4578125" y="31967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p72"/>
          <p:cNvSpPr/>
          <p:nvPr/>
        </p:nvSpPr>
        <p:spPr>
          <a:xfrm>
            <a:off x="4827900" y="31967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7" name="Google Shape;1267;p72"/>
          <p:cNvSpPr/>
          <p:nvPr/>
        </p:nvSpPr>
        <p:spPr>
          <a:xfrm>
            <a:off x="5077675" y="319677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p72"/>
          <p:cNvSpPr/>
          <p:nvPr/>
        </p:nvSpPr>
        <p:spPr>
          <a:xfrm>
            <a:off x="5327450" y="319677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9" name="Google Shape;1269;p72"/>
          <p:cNvSpPr/>
          <p:nvPr/>
        </p:nvSpPr>
        <p:spPr>
          <a:xfrm>
            <a:off x="5577225" y="319677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0" name="Google Shape;1270;p72"/>
          <p:cNvSpPr/>
          <p:nvPr/>
        </p:nvSpPr>
        <p:spPr>
          <a:xfrm>
            <a:off x="4328350" y="34554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1" name="Google Shape;1271;p72"/>
          <p:cNvSpPr/>
          <p:nvPr/>
        </p:nvSpPr>
        <p:spPr>
          <a:xfrm>
            <a:off x="4578125" y="34554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2" name="Google Shape;1272;p72"/>
          <p:cNvSpPr/>
          <p:nvPr/>
        </p:nvSpPr>
        <p:spPr>
          <a:xfrm>
            <a:off x="4827900" y="34554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p72"/>
          <p:cNvSpPr/>
          <p:nvPr/>
        </p:nvSpPr>
        <p:spPr>
          <a:xfrm>
            <a:off x="5077675" y="345540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4" name="Google Shape;1274;p72"/>
          <p:cNvSpPr/>
          <p:nvPr/>
        </p:nvSpPr>
        <p:spPr>
          <a:xfrm>
            <a:off x="5327450" y="345540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5" name="Google Shape;1275;p72"/>
          <p:cNvSpPr/>
          <p:nvPr/>
        </p:nvSpPr>
        <p:spPr>
          <a:xfrm>
            <a:off x="5577225" y="345540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6" name="Google Shape;1276;p72"/>
          <p:cNvSpPr/>
          <p:nvPr/>
        </p:nvSpPr>
        <p:spPr>
          <a:xfrm>
            <a:off x="3329250" y="34554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7" name="Google Shape;1277;p72"/>
          <p:cNvSpPr/>
          <p:nvPr/>
        </p:nvSpPr>
        <p:spPr>
          <a:xfrm>
            <a:off x="3579025" y="34554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8" name="Google Shape;1278;p72"/>
          <p:cNvSpPr/>
          <p:nvPr/>
        </p:nvSpPr>
        <p:spPr>
          <a:xfrm>
            <a:off x="3828800" y="34554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9" name="Google Shape;1279;p72"/>
          <p:cNvSpPr/>
          <p:nvPr/>
        </p:nvSpPr>
        <p:spPr>
          <a:xfrm>
            <a:off x="4078575" y="34554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0" name="Google Shape;1280;p72"/>
          <p:cNvSpPr/>
          <p:nvPr/>
        </p:nvSpPr>
        <p:spPr>
          <a:xfrm>
            <a:off x="3329250" y="37140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1" name="Google Shape;1281;p72"/>
          <p:cNvSpPr/>
          <p:nvPr/>
        </p:nvSpPr>
        <p:spPr>
          <a:xfrm>
            <a:off x="3579025" y="37140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2" name="Google Shape;1282;p72"/>
          <p:cNvSpPr/>
          <p:nvPr/>
        </p:nvSpPr>
        <p:spPr>
          <a:xfrm>
            <a:off x="3828800" y="37140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3" name="Google Shape;1283;p72"/>
          <p:cNvSpPr/>
          <p:nvPr/>
        </p:nvSpPr>
        <p:spPr>
          <a:xfrm>
            <a:off x="4078575" y="37140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4" name="Google Shape;1284;p72"/>
          <p:cNvSpPr/>
          <p:nvPr/>
        </p:nvSpPr>
        <p:spPr>
          <a:xfrm>
            <a:off x="4328350" y="37140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5" name="Google Shape;1285;p72"/>
          <p:cNvSpPr/>
          <p:nvPr/>
        </p:nvSpPr>
        <p:spPr>
          <a:xfrm>
            <a:off x="4578125" y="37140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6" name="Google Shape;1286;p72"/>
          <p:cNvSpPr/>
          <p:nvPr/>
        </p:nvSpPr>
        <p:spPr>
          <a:xfrm>
            <a:off x="4827900" y="37140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7" name="Google Shape;1287;p72"/>
          <p:cNvSpPr/>
          <p:nvPr/>
        </p:nvSpPr>
        <p:spPr>
          <a:xfrm>
            <a:off x="5077675" y="371402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8" name="Google Shape;1288;p72"/>
          <p:cNvSpPr/>
          <p:nvPr/>
        </p:nvSpPr>
        <p:spPr>
          <a:xfrm>
            <a:off x="5327450" y="371402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9" name="Google Shape;1289;p72"/>
          <p:cNvSpPr/>
          <p:nvPr/>
        </p:nvSpPr>
        <p:spPr>
          <a:xfrm>
            <a:off x="5577225" y="371402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0" name="Google Shape;1290;p72"/>
          <p:cNvSpPr/>
          <p:nvPr/>
        </p:nvSpPr>
        <p:spPr>
          <a:xfrm>
            <a:off x="4328350" y="3972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1" name="Google Shape;1291;p72"/>
          <p:cNvSpPr/>
          <p:nvPr/>
        </p:nvSpPr>
        <p:spPr>
          <a:xfrm>
            <a:off x="4578125" y="3972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2" name="Google Shape;1292;p72"/>
          <p:cNvSpPr/>
          <p:nvPr/>
        </p:nvSpPr>
        <p:spPr>
          <a:xfrm>
            <a:off x="4827900" y="3972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3" name="Google Shape;1293;p72"/>
          <p:cNvSpPr/>
          <p:nvPr/>
        </p:nvSpPr>
        <p:spPr>
          <a:xfrm>
            <a:off x="5077675" y="397265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4" name="Google Shape;1294;p72"/>
          <p:cNvSpPr/>
          <p:nvPr/>
        </p:nvSpPr>
        <p:spPr>
          <a:xfrm>
            <a:off x="5327450" y="397265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5" name="Google Shape;1295;p72"/>
          <p:cNvSpPr/>
          <p:nvPr/>
        </p:nvSpPr>
        <p:spPr>
          <a:xfrm>
            <a:off x="5577225" y="3972650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6" name="Google Shape;1296;p72"/>
          <p:cNvSpPr/>
          <p:nvPr/>
        </p:nvSpPr>
        <p:spPr>
          <a:xfrm>
            <a:off x="3329250" y="3972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7" name="Google Shape;1297;p72"/>
          <p:cNvSpPr/>
          <p:nvPr/>
        </p:nvSpPr>
        <p:spPr>
          <a:xfrm>
            <a:off x="3579025" y="3972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8" name="Google Shape;1298;p72"/>
          <p:cNvSpPr/>
          <p:nvPr/>
        </p:nvSpPr>
        <p:spPr>
          <a:xfrm>
            <a:off x="3828800" y="3972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9" name="Google Shape;1299;p72"/>
          <p:cNvSpPr/>
          <p:nvPr/>
        </p:nvSpPr>
        <p:spPr>
          <a:xfrm>
            <a:off x="4078575" y="39726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0" name="Google Shape;1300;p72"/>
          <p:cNvSpPr/>
          <p:nvPr/>
        </p:nvSpPr>
        <p:spPr>
          <a:xfrm>
            <a:off x="3329250" y="4231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1" name="Google Shape;1301;p72"/>
          <p:cNvSpPr/>
          <p:nvPr/>
        </p:nvSpPr>
        <p:spPr>
          <a:xfrm>
            <a:off x="3579025" y="4231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2" name="Google Shape;1302;p72"/>
          <p:cNvSpPr/>
          <p:nvPr/>
        </p:nvSpPr>
        <p:spPr>
          <a:xfrm>
            <a:off x="3828800" y="4231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p72"/>
          <p:cNvSpPr/>
          <p:nvPr/>
        </p:nvSpPr>
        <p:spPr>
          <a:xfrm>
            <a:off x="4078575" y="4231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4" name="Google Shape;1304;p72"/>
          <p:cNvSpPr/>
          <p:nvPr/>
        </p:nvSpPr>
        <p:spPr>
          <a:xfrm>
            <a:off x="4328350" y="4231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5" name="Google Shape;1305;p72"/>
          <p:cNvSpPr/>
          <p:nvPr/>
        </p:nvSpPr>
        <p:spPr>
          <a:xfrm>
            <a:off x="4578125" y="42312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6" name="Google Shape;1306;p72"/>
          <p:cNvSpPr/>
          <p:nvPr/>
        </p:nvSpPr>
        <p:spPr>
          <a:xfrm>
            <a:off x="4827900" y="423127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7" name="Google Shape;1307;p72"/>
          <p:cNvSpPr/>
          <p:nvPr/>
        </p:nvSpPr>
        <p:spPr>
          <a:xfrm>
            <a:off x="5077675" y="423127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8" name="Google Shape;1308;p72"/>
          <p:cNvSpPr/>
          <p:nvPr/>
        </p:nvSpPr>
        <p:spPr>
          <a:xfrm>
            <a:off x="5327450" y="423127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9" name="Google Shape;1309;p72"/>
          <p:cNvSpPr/>
          <p:nvPr/>
        </p:nvSpPr>
        <p:spPr>
          <a:xfrm>
            <a:off x="5577225" y="4231275"/>
            <a:ext cx="186000" cy="186000"/>
          </a:xfrm>
          <a:prstGeom prst="rect">
            <a:avLst/>
          </a:prstGeom>
          <a:solidFill>
            <a:srgbClr val="54B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0" name="Google Shape;1310;p72"/>
          <p:cNvSpPr/>
          <p:nvPr/>
        </p:nvSpPr>
        <p:spPr>
          <a:xfrm>
            <a:off x="5945400" y="3900025"/>
            <a:ext cx="2892900" cy="569400"/>
          </a:xfrm>
          <a:prstGeom prst="roundRect">
            <a:avLst>
              <a:gd name="adj" fmla="val 9378"/>
            </a:avLst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2D6987"/>
                </a:solidFill>
                <a:latin typeface="Open Sans"/>
                <a:ea typeface="Open Sans"/>
                <a:cs typeface="Open Sans"/>
                <a:sym typeface="Open Sans"/>
              </a:rPr>
              <a:t>Bacterial 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(18.6%)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1" name="Google Shape;1311;p72"/>
          <p:cNvSpPr/>
          <p:nvPr/>
        </p:nvSpPr>
        <p:spPr>
          <a:xfrm>
            <a:off x="6076775" y="1592875"/>
            <a:ext cx="2892900" cy="569400"/>
          </a:xfrm>
          <a:prstGeom prst="roundRect">
            <a:avLst>
              <a:gd name="adj" fmla="val 9378"/>
            </a:avLst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Parasites 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(4.8%)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2" name="Google Shape;1312;p72"/>
          <p:cNvSpPr/>
          <p:nvPr/>
        </p:nvSpPr>
        <p:spPr>
          <a:xfrm>
            <a:off x="6076775" y="2348275"/>
            <a:ext cx="2892900" cy="569400"/>
          </a:xfrm>
          <a:prstGeom prst="roundRect">
            <a:avLst>
              <a:gd name="adj" fmla="val 9378"/>
            </a:avLst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Fungal 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(3.3%)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p72"/>
          <p:cNvSpPr txBox="1"/>
          <p:nvPr/>
        </p:nvSpPr>
        <p:spPr>
          <a:xfrm>
            <a:off x="3198600" y="1393625"/>
            <a:ext cx="274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Infectious HLH triggers</a:t>
            </a:r>
            <a:endParaRPr sz="15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11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2D6987"/>
                </a:solidFill>
              </a:rPr>
              <a:t>33 y/o M</a:t>
            </a:r>
            <a:r>
              <a:rPr lang="en"/>
              <a:t> with PMH including obesity, OSA p/w </a:t>
            </a:r>
            <a:r>
              <a:rPr lang="en" b="1">
                <a:solidFill>
                  <a:srgbClr val="DC4C64"/>
                </a:solidFill>
              </a:rPr>
              <a:t>five days of fever</a:t>
            </a:r>
            <a:r>
              <a:rPr lang="en"/>
              <a:t>, cough, myalgias, diarrhea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USOH until 4 days PTA  when he developed a nonproductive cough and myalgias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Despite cough, no dyspnea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Did feel like heart was racing/was having tachycardia (he is a medic)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729450" y="2571750"/>
            <a:ext cx="7688700" cy="9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Shortly after → fever &amp; diarrhea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Diarrhea most bothersome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Really loose bowel movements with fecal incontinence (due to coughing).  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729450" y="35122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 can not recall any rashes or skin changes, nor urinary changes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73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</a:t>
            </a:r>
            <a:r>
              <a:rPr lang="en" u="sng"/>
              <a:t>infections</a:t>
            </a:r>
            <a:r>
              <a:rPr lang="en"/>
              <a:t> trigger HLH?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319" name="Google Shape;1319;p73"/>
          <p:cNvSpPr/>
          <p:nvPr/>
        </p:nvSpPr>
        <p:spPr>
          <a:xfrm>
            <a:off x="540825" y="1646850"/>
            <a:ext cx="2892900" cy="2962800"/>
          </a:xfrm>
          <a:prstGeom prst="roundRect">
            <a:avLst>
              <a:gd name="adj" fmla="val 9378"/>
            </a:avLst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69%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(30%)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HSV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(6.7%)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CMV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(6.2%)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Other / not specified (6.1%)</a:t>
            </a:r>
            <a:endParaRPr sz="15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hepatitis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(1.8%)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Influenza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Parvo B19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0" name="Google Shape;1320;p73"/>
          <p:cNvSpPr/>
          <p:nvPr/>
        </p:nvSpPr>
        <p:spPr>
          <a:xfrm>
            <a:off x="5122875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1" name="Google Shape;1321;p73"/>
          <p:cNvSpPr/>
          <p:nvPr/>
        </p:nvSpPr>
        <p:spPr>
          <a:xfrm>
            <a:off x="5372650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p73"/>
          <p:cNvSpPr/>
          <p:nvPr/>
        </p:nvSpPr>
        <p:spPr>
          <a:xfrm>
            <a:off x="5622425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3" name="Google Shape;1323;p73"/>
          <p:cNvSpPr/>
          <p:nvPr/>
        </p:nvSpPr>
        <p:spPr>
          <a:xfrm>
            <a:off x="6100800" y="19575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4" name="Google Shape;1324;p73"/>
          <p:cNvSpPr/>
          <p:nvPr/>
        </p:nvSpPr>
        <p:spPr>
          <a:xfrm>
            <a:off x="6350575" y="19575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p73"/>
          <p:cNvSpPr/>
          <p:nvPr/>
        </p:nvSpPr>
        <p:spPr>
          <a:xfrm>
            <a:off x="6600350" y="19575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6" name="Google Shape;1326;p73"/>
          <p:cNvSpPr/>
          <p:nvPr/>
        </p:nvSpPr>
        <p:spPr>
          <a:xfrm>
            <a:off x="3971375" y="172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7" name="Google Shape;1327;p73"/>
          <p:cNvSpPr/>
          <p:nvPr/>
        </p:nvSpPr>
        <p:spPr>
          <a:xfrm>
            <a:off x="4221150" y="172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8" name="Google Shape;1328;p73"/>
          <p:cNvSpPr/>
          <p:nvPr/>
        </p:nvSpPr>
        <p:spPr>
          <a:xfrm>
            <a:off x="4470925" y="172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9" name="Google Shape;1329;p73"/>
          <p:cNvSpPr/>
          <p:nvPr/>
        </p:nvSpPr>
        <p:spPr>
          <a:xfrm>
            <a:off x="4873100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0" name="Google Shape;1330;p73"/>
          <p:cNvSpPr/>
          <p:nvPr/>
        </p:nvSpPr>
        <p:spPr>
          <a:xfrm>
            <a:off x="3971375" y="198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1" name="Google Shape;1331;p73"/>
          <p:cNvSpPr/>
          <p:nvPr/>
        </p:nvSpPr>
        <p:spPr>
          <a:xfrm>
            <a:off x="4221150" y="198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2" name="Google Shape;1332;p73"/>
          <p:cNvSpPr/>
          <p:nvPr/>
        </p:nvSpPr>
        <p:spPr>
          <a:xfrm>
            <a:off x="4470925" y="198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3" name="Google Shape;1333;p73"/>
          <p:cNvSpPr/>
          <p:nvPr/>
        </p:nvSpPr>
        <p:spPr>
          <a:xfrm>
            <a:off x="4873100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4" name="Google Shape;1334;p73"/>
          <p:cNvSpPr/>
          <p:nvPr/>
        </p:nvSpPr>
        <p:spPr>
          <a:xfrm>
            <a:off x="5122875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5" name="Google Shape;1335;p73"/>
          <p:cNvSpPr/>
          <p:nvPr/>
        </p:nvSpPr>
        <p:spPr>
          <a:xfrm>
            <a:off x="5372650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6" name="Google Shape;1336;p73"/>
          <p:cNvSpPr/>
          <p:nvPr/>
        </p:nvSpPr>
        <p:spPr>
          <a:xfrm>
            <a:off x="5622425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7" name="Google Shape;1337;p73"/>
          <p:cNvSpPr/>
          <p:nvPr/>
        </p:nvSpPr>
        <p:spPr>
          <a:xfrm>
            <a:off x="6100800" y="2216150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8" name="Google Shape;1338;p73"/>
          <p:cNvSpPr/>
          <p:nvPr/>
        </p:nvSpPr>
        <p:spPr>
          <a:xfrm>
            <a:off x="6350575" y="2216150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9" name="Google Shape;1339;p73"/>
          <p:cNvSpPr/>
          <p:nvPr/>
        </p:nvSpPr>
        <p:spPr>
          <a:xfrm>
            <a:off x="6600350" y="221615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0" name="Google Shape;1340;p73"/>
          <p:cNvSpPr/>
          <p:nvPr/>
        </p:nvSpPr>
        <p:spPr>
          <a:xfrm>
            <a:off x="5122875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1" name="Google Shape;1341;p73"/>
          <p:cNvSpPr/>
          <p:nvPr/>
        </p:nvSpPr>
        <p:spPr>
          <a:xfrm>
            <a:off x="5372650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2" name="Google Shape;1342;p73"/>
          <p:cNvSpPr/>
          <p:nvPr/>
        </p:nvSpPr>
        <p:spPr>
          <a:xfrm>
            <a:off x="5622425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3" name="Google Shape;1343;p73"/>
          <p:cNvSpPr/>
          <p:nvPr/>
        </p:nvSpPr>
        <p:spPr>
          <a:xfrm>
            <a:off x="6100800" y="24747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4" name="Google Shape;1344;p73"/>
          <p:cNvSpPr/>
          <p:nvPr/>
        </p:nvSpPr>
        <p:spPr>
          <a:xfrm>
            <a:off x="6350575" y="24747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5" name="Google Shape;1345;p73"/>
          <p:cNvSpPr/>
          <p:nvPr/>
        </p:nvSpPr>
        <p:spPr>
          <a:xfrm>
            <a:off x="6600350" y="247477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6" name="Google Shape;1346;p73"/>
          <p:cNvSpPr/>
          <p:nvPr/>
        </p:nvSpPr>
        <p:spPr>
          <a:xfrm>
            <a:off x="3971375" y="22461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7" name="Google Shape;1347;p73"/>
          <p:cNvSpPr/>
          <p:nvPr/>
        </p:nvSpPr>
        <p:spPr>
          <a:xfrm>
            <a:off x="4221150" y="22461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8" name="Google Shape;1348;p73"/>
          <p:cNvSpPr/>
          <p:nvPr/>
        </p:nvSpPr>
        <p:spPr>
          <a:xfrm>
            <a:off x="4470925" y="22461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9" name="Google Shape;1349;p73"/>
          <p:cNvSpPr/>
          <p:nvPr/>
        </p:nvSpPr>
        <p:spPr>
          <a:xfrm>
            <a:off x="4873100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0" name="Google Shape;1350;p73"/>
          <p:cNvSpPr/>
          <p:nvPr/>
        </p:nvSpPr>
        <p:spPr>
          <a:xfrm>
            <a:off x="3971375" y="25048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73"/>
          <p:cNvSpPr/>
          <p:nvPr/>
        </p:nvSpPr>
        <p:spPr>
          <a:xfrm>
            <a:off x="4221150" y="25048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p73"/>
          <p:cNvSpPr/>
          <p:nvPr/>
        </p:nvSpPr>
        <p:spPr>
          <a:xfrm>
            <a:off x="4470925" y="25048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3" name="Google Shape;1353;p73"/>
          <p:cNvSpPr/>
          <p:nvPr/>
        </p:nvSpPr>
        <p:spPr>
          <a:xfrm>
            <a:off x="4873100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4" name="Google Shape;1354;p73"/>
          <p:cNvSpPr/>
          <p:nvPr/>
        </p:nvSpPr>
        <p:spPr>
          <a:xfrm>
            <a:off x="5122875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5" name="Google Shape;1355;p73"/>
          <p:cNvSpPr/>
          <p:nvPr/>
        </p:nvSpPr>
        <p:spPr>
          <a:xfrm>
            <a:off x="5372650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6" name="Google Shape;1356;p73"/>
          <p:cNvSpPr/>
          <p:nvPr/>
        </p:nvSpPr>
        <p:spPr>
          <a:xfrm>
            <a:off x="5622425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7" name="Google Shape;1357;p73"/>
          <p:cNvSpPr/>
          <p:nvPr/>
        </p:nvSpPr>
        <p:spPr>
          <a:xfrm>
            <a:off x="6100800" y="27334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8" name="Google Shape;1358;p73"/>
          <p:cNvSpPr/>
          <p:nvPr/>
        </p:nvSpPr>
        <p:spPr>
          <a:xfrm>
            <a:off x="6350575" y="27334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9" name="Google Shape;1359;p73"/>
          <p:cNvSpPr/>
          <p:nvPr/>
        </p:nvSpPr>
        <p:spPr>
          <a:xfrm>
            <a:off x="6600350" y="273340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0" name="Google Shape;1360;p73"/>
          <p:cNvSpPr/>
          <p:nvPr/>
        </p:nvSpPr>
        <p:spPr>
          <a:xfrm>
            <a:off x="5122875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1" name="Google Shape;1361;p73"/>
          <p:cNvSpPr/>
          <p:nvPr/>
        </p:nvSpPr>
        <p:spPr>
          <a:xfrm>
            <a:off x="5372650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2" name="Google Shape;1362;p73"/>
          <p:cNvSpPr/>
          <p:nvPr/>
        </p:nvSpPr>
        <p:spPr>
          <a:xfrm>
            <a:off x="5622425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3" name="Google Shape;1363;p73"/>
          <p:cNvSpPr/>
          <p:nvPr/>
        </p:nvSpPr>
        <p:spPr>
          <a:xfrm>
            <a:off x="6100800" y="31444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4" name="Google Shape;1364;p73"/>
          <p:cNvSpPr/>
          <p:nvPr/>
        </p:nvSpPr>
        <p:spPr>
          <a:xfrm>
            <a:off x="6350575" y="31444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5" name="Google Shape;1365;p73"/>
          <p:cNvSpPr/>
          <p:nvPr/>
        </p:nvSpPr>
        <p:spPr>
          <a:xfrm>
            <a:off x="6600350" y="31444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6" name="Google Shape;1366;p73"/>
          <p:cNvSpPr/>
          <p:nvPr/>
        </p:nvSpPr>
        <p:spPr>
          <a:xfrm>
            <a:off x="3971375" y="27634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7" name="Google Shape;1367;p73"/>
          <p:cNvSpPr/>
          <p:nvPr/>
        </p:nvSpPr>
        <p:spPr>
          <a:xfrm>
            <a:off x="4221150" y="27634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8" name="Google Shape;1368;p73"/>
          <p:cNvSpPr/>
          <p:nvPr/>
        </p:nvSpPr>
        <p:spPr>
          <a:xfrm>
            <a:off x="4470925" y="27634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9" name="Google Shape;1369;p73"/>
          <p:cNvSpPr/>
          <p:nvPr/>
        </p:nvSpPr>
        <p:spPr>
          <a:xfrm>
            <a:off x="4873100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0" name="Google Shape;1370;p73"/>
          <p:cNvSpPr/>
          <p:nvPr/>
        </p:nvSpPr>
        <p:spPr>
          <a:xfrm>
            <a:off x="3971375" y="31744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1" name="Google Shape;1371;p73"/>
          <p:cNvSpPr/>
          <p:nvPr/>
        </p:nvSpPr>
        <p:spPr>
          <a:xfrm>
            <a:off x="4221150" y="31744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2" name="Google Shape;1372;p73"/>
          <p:cNvSpPr/>
          <p:nvPr/>
        </p:nvSpPr>
        <p:spPr>
          <a:xfrm>
            <a:off x="4470925" y="31744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3" name="Google Shape;1373;p73"/>
          <p:cNvSpPr/>
          <p:nvPr/>
        </p:nvSpPr>
        <p:spPr>
          <a:xfrm>
            <a:off x="4873100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4" name="Google Shape;1374;p73"/>
          <p:cNvSpPr/>
          <p:nvPr/>
        </p:nvSpPr>
        <p:spPr>
          <a:xfrm>
            <a:off x="5122875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5" name="Google Shape;1375;p73"/>
          <p:cNvSpPr/>
          <p:nvPr/>
        </p:nvSpPr>
        <p:spPr>
          <a:xfrm>
            <a:off x="5372650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6" name="Google Shape;1376;p73"/>
          <p:cNvSpPr/>
          <p:nvPr/>
        </p:nvSpPr>
        <p:spPr>
          <a:xfrm>
            <a:off x="5622425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7" name="Google Shape;1377;p73"/>
          <p:cNvSpPr/>
          <p:nvPr/>
        </p:nvSpPr>
        <p:spPr>
          <a:xfrm>
            <a:off x="6100800" y="34030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8" name="Google Shape;1378;p73"/>
          <p:cNvSpPr/>
          <p:nvPr/>
        </p:nvSpPr>
        <p:spPr>
          <a:xfrm>
            <a:off x="6350575" y="34030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9" name="Google Shape;1379;p73"/>
          <p:cNvSpPr/>
          <p:nvPr/>
        </p:nvSpPr>
        <p:spPr>
          <a:xfrm>
            <a:off x="6600350" y="34030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0" name="Google Shape;1380;p73"/>
          <p:cNvSpPr/>
          <p:nvPr/>
        </p:nvSpPr>
        <p:spPr>
          <a:xfrm>
            <a:off x="5122875" y="32806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1" name="Google Shape;1381;p73"/>
          <p:cNvSpPr/>
          <p:nvPr/>
        </p:nvSpPr>
        <p:spPr>
          <a:xfrm>
            <a:off x="5372650" y="32806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2" name="Google Shape;1382;p73"/>
          <p:cNvSpPr/>
          <p:nvPr/>
        </p:nvSpPr>
        <p:spPr>
          <a:xfrm>
            <a:off x="5622425" y="32806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3" name="Google Shape;1383;p73"/>
          <p:cNvSpPr/>
          <p:nvPr/>
        </p:nvSpPr>
        <p:spPr>
          <a:xfrm>
            <a:off x="6100800" y="366167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4" name="Google Shape;1384;p73"/>
          <p:cNvSpPr/>
          <p:nvPr/>
        </p:nvSpPr>
        <p:spPr>
          <a:xfrm>
            <a:off x="6350575" y="366167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5" name="Google Shape;1385;p73"/>
          <p:cNvSpPr/>
          <p:nvPr/>
        </p:nvSpPr>
        <p:spPr>
          <a:xfrm>
            <a:off x="6600350" y="366167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6" name="Google Shape;1386;p73"/>
          <p:cNvSpPr/>
          <p:nvPr/>
        </p:nvSpPr>
        <p:spPr>
          <a:xfrm>
            <a:off x="3971375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7" name="Google Shape;1387;p73"/>
          <p:cNvSpPr/>
          <p:nvPr/>
        </p:nvSpPr>
        <p:spPr>
          <a:xfrm>
            <a:off x="4221150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8" name="Google Shape;1388;p73"/>
          <p:cNvSpPr/>
          <p:nvPr/>
        </p:nvSpPr>
        <p:spPr>
          <a:xfrm>
            <a:off x="4470925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9" name="Google Shape;1389;p73"/>
          <p:cNvSpPr/>
          <p:nvPr/>
        </p:nvSpPr>
        <p:spPr>
          <a:xfrm>
            <a:off x="4720700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0" name="Google Shape;1390;p73"/>
          <p:cNvSpPr/>
          <p:nvPr/>
        </p:nvSpPr>
        <p:spPr>
          <a:xfrm>
            <a:off x="3971375" y="369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1" name="Google Shape;1391;p73"/>
          <p:cNvSpPr/>
          <p:nvPr/>
        </p:nvSpPr>
        <p:spPr>
          <a:xfrm>
            <a:off x="4221150" y="369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2" name="Google Shape;1392;p73"/>
          <p:cNvSpPr/>
          <p:nvPr/>
        </p:nvSpPr>
        <p:spPr>
          <a:xfrm>
            <a:off x="4470925" y="369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3" name="Google Shape;1393;p73"/>
          <p:cNvSpPr/>
          <p:nvPr/>
        </p:nvSpPr>
        <p:spPr>
          <a:xfrm>
            <a:off x="4796900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4" name="Google Shape;1394;p73"/>
          <p:cNvSpPr/>
          <p:nvPr/>
        </p:nvSpPr>
        <p:spPr>
          <a:xfrm>
            <a:off x="5046675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5" name="Google Shape;1395;p73"/>
          <p:cNvSpPr/>
          <p:nvPr/>
        </p:nvSpPr>
        <p:spPr>
          <a:xfrm>
            <a:off x="5296450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6" name="Google Shape;1396;p73"/>
          <p:cNvSpPr/>
          <p:nvPr/>
        </p:nvSpPr>
        <p:spPr>
          <a:xfrm>
            <a:off x="5546225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7" name="Google Shape;1397;p73"/>
          <p:cNvSpPr/>
          <p:nvPr/>
        </p:nvSpPr>
        <p:spPr>
          <a:xfrm>
            <a:off x="6100800" y="392030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8" name="Google Shape;1398;p73"/>
          <p:cNvSpPr/>
          <p:nvPr/>
        </p:nvSpPr>
        <p:spPr>
          <a:xfrm>
            <a:off x="6350575" y="392030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9" name="Google Shape;1399;p73"/>
          <p:cNvSpPr/>
          <p:nvPr/>
        </p:nvSpPr>
        <p:spPr>
          <a:xfrm>
            <a:off x="6600350" y="392030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0" name="Google Shape;1400;p73"/>
          <p:cNvSpPr/>
          <p:nvPr/>
        </p:nvSpPr>
        <p:spPr>
          <a:xfrm>
            <a:off x="5046675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1" name="Google Shape;1401;p73"/>
          <p:cNvSpPr/>
          <p:nvPr/>
        </p:nvSpPr>
        <p:spPr>
          <a:xfrm>
            <a:off x="5296450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2" name="Google Shape;1402;p73"/>
          <p:cNvSpPr/>
          <p:nvPr/>
        </p:nvSpPr>
        <p:spPr>
          <a:xfrm>
            <a:off x="5546225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3" name="Google Shape;1403;p73"/>
          <p:cNvSpPr/>
          <p:nvPr/>
        </p:nvSpPr>
        <p:spPr>
          <a:xfrm>
            <a:off x="6100800" y="41789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4" name="Google Shape;1404;p73"/>
          <p:cNvSpPr/>
          <p:nvPr/>
        </p:nvSpPr>
        <p:spPr>
          <a:xfrm>
            <a:off x="6350575" y="41789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5" name="Google Shape;1405;p73"/>
          <p:cNvSpPr/>
          <p:nvPr/>
        </p:nvSpPr>
        <p:spPr>
          <a:xfrm>
            <a:off x="6600350" y="41789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6" name="Google Shape;1406;p73"/>
          <p:cNvSpPr/>
          <p:nvPr/>
        </p:nvSpPr>
        <p:spPr>
          <a:xfrm>
            <a:off x="3971375" y="395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7" name="Google Shape;1407;p73"/>
          <p:cNvSpPr/>
          <p:nvPr/>
        </p:nvSpPr>
        <p:spPr>
          <a:xfrm>
            <a:off x="4221150" y="395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8" name="Google Shape;1408;p73"/>
          <p:cNvSpPr/>
          <p:nvPr/>
        </p:nvSpPr>
        <p:spPr>
          <a:xfrm>
            <a:off x="4470925" y="395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9" name="Google Shape;1409;p73"/>
          <p:cNvSpPr/>
          <p:nvPr/>
        </p:nvSpPr>
        <p:spPr>
          <a:xfrm>
            <a:off x="4796900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0" name="Google Shape;1410;p73"/>
          <p:cNvSpPr/>
          <p:nvPr/>
        </p:nvSpPr>
        <p:spPr>
          <a:xfrm>
            <a:off x="4047575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1" name="Google Shape;1411;p73"/>
          <p:cNvSpPr/>
          <p:nvPr/>
        </p:nvSpPr>
        <p:spPr>
          <a:xfrm>
            <a:off x="4297350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2" name="Google Shape;1412;p73"/>
          <p:cNvSpPr/>
          <p:nvPr/>
        </p:nvSpPr>
        <p:spPr>
          <a:xfrm>
            <a:off x="4547125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3" name="Google Shape;1413;p73"/>
          <p:cNvSpPr/>
          <p:nvPr/>
        </p:nvSpPr>
        <p:spPr>
          <a:xfrm>
            <a:off x="4796900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4" name="Google Shape;1414;p73"/>
          <p:cNvSpPr/>
          <p:nvPr/>
        </p:nvSpPr>
        <p:spPr>
          <a:xfrm>
            <a:off x="5046675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5" name="Google Shape;1415;p73"/>
          <p:cNvSpPr/>
          <p:nvPr/>
        </p:nvSpPr>
        <p:spPr>
          <a:xfrm>
            <a:off x="5296450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6" name="Google Shape;1416;p73"/>
          <p:cNvSpPr/>
          <p:nvPr/>
        </p:nvSpPr>
        <p:spPr>
          <a:xfrm>
            <a:off x="5851025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7" name="Google Shape;1417;p73"/>
          <p:cNvSpPr/>
          <p:nvPr/>
        </p:nvSpPr>
        <p:spPr>
          <a:xfrm>
            <a:off x="6100800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8" name="Google Shape;1418;p73"/>
          <p:cNvSpPr/>
          <p:nvPr/>
        </p:nvSpPr>
        <p:spPr>
          <a:xfrm>
            <a:off x="6350575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9" name="Google Shape;1419;p73"/>
          <p:cNvSpPr/>
          <p:nvPr/>
        </p:nvSpPr>
        <p:spPr>
          <a:xfrm>
            <a:off x="6600350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0" name="Google Shape;1420;p73"/>
          <p:cNvSpPr txBox="1"/>
          <p:nvPr/>
        </p:nvSpPr>
        <p:spPr>
          <a:xfrm>
            <a:off x="4873100" y="1347250"/>
            <a:ext cx="935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1" name="Google Shape;1421;p73"/>
          <p:cNvSpPr txBox="1"/>
          <p:nvPr/>
        </p:nvSpPr>
        <p:spPr>
          <a:xfrm>
            <a:off x="3971375" y="1344025"/>
            <a:ext cx="68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2" name="Google Shape;1422;p73"/>
          <p:cNvSpPr txBox="1"/>
          <p:nvPr/>
        </p:nvSpPr>
        <p:spPr>
          <a:xfrm rot="-5400000">
            <a:off x="3031625" y="3447450"/>
            <a:ext cx="1409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HSV / CMV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3" name="Google Shape;1423;p73"/>
          <p:cNvSpPr txBox="1"/>
          <p:nvPr/>
        </p:nvSpPr>
        <p:spPr>
          <a:xfrm>
            <a:off x="4297350" y="4619975"/>
            <a:ext cx="107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viral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4" name="Google Shape;1424;p73"/>
          <p:cNvSpPr txBox="1"/>
          <p:nvPr/>
        </p:nvSpPr>
        <p:spPr>
          <a:xfrm>
            <a:off x="3971375" y="958075"/>
            <a:ext cx="197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triggers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5" name="Google Shape;1425;p73"/>
          <p:cNvSpPr txBox="1"/>
          <p:nvPr/>
        </p:nvSpPr>
        <p:spPr>
          <a:xfrm>
            <a:off x="6053100" y="1223350"/>
            <a:ext cx="1075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Fungal, parasites, other</a:t>
            </a:r>
            <a:endParaRPr sz="13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6" name="Google Shape;1426;p73"/>
          <p:cNvSpPr txBox="1"/>
          <p:nvPr/>
        </p:nvSpPr>
        <p:spPr>
          <a:xfrm>
            <a:off x="5795375" y="4593194"/>
            <a:ext cx="106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Bacterial</a:t>
            </a:r>
            <a:endParaRPr sz="13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triggers</a:t>
            </a:r>
            <a:endParaRPr sz="13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7" name="Google Shape;1427;p73"/>
          <p:cNvSpPr/>
          <p:nvPr/>
        </p:nvSpPr>
        <p:spPr>
          <a:xfrm>
            <a:off x="6062076" y="1224124"/>
            <a:ext cx="1294200" cy="34704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8" name="Google Shape;1428;p73"/>
          <p:cNvSpPr/>
          <p:nvPr/>
        </p:nvSpPr>
        <p:spPr>
          <a:xfrm>
            <a:off x="5774453" y="4369875"/>
            <a:ext cx="284100" cy="300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9" name="Google Shape;1429;p73"/>
          <p:cNvSpPr/>
          <p:nvPr/>
        </p:nvSpPr>
        <p:spPr>
          <a:xfrm>
            <a:off x="5851025" y="4694525"/>
            <a:ext cx="975900" cy="426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0" name="Google Shape;1430;p73"/>
          <p:cNvSpPr/>
          <p:nvPr/>
        </p:nvSpPr>
        <p:spPr>
          <a:xfrm>
            <a:off x="5663875" y="1342975"/>
            <a:ext cx="284000" cy="3360375"/>
          </a:xfrm>
          <a:custGeom>
            <a:avLst/>
            <a:gdLst/>
            <a:ahLst/>
            <a:cxnLst/>
            <a:rect l="l" t="t" r="r" b="b"/>
            <a:pathLst>
              <a:path w="11360" h="134415" extrusionOk="0">
                <a:moveTo>
                  <a:pt x="0" y="134415"/>
                </a:moveTo>
                <a:lnTo>
                  <a:pt x="0" y="127315"/>
                </a:lnTo>
                <a:lnTo>
                  <a:pt x="11360" y="115956"/>
                </a:lnTo>
                <a:lnTo>
                  <a:pt x="1136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431" name="Google Shape;1431;p73"/>
          <p:cNvCxnSpPr/>
          <p:nvPr/>
        </p:nvCxnSpPr>
        <p:spPr>
          <a:xfrm>
            <a:off x="5951025" y="3040025"/>
            <a:ext cx="97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74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</a:t>
            </a:r>
            <a:r>
              <a:rPr lang="en" u="sng"/>
              <a:t>infections</a:t>
            </a:r>
            <a:r>
              <a:rPr lang="en"/>
              <a:t> trigger HLH?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437" name="Google Shape;1437;p74"/>
          <p:cNvSpPr/>
          <p:nvPr/>
        </p:nvSpPr>
        <p:spPr>
          <a:xfrm>
            <a:off x="540825" y="1646850"/>
            <a:ext cx="2892900" cy="2962800"/>
          </a:xfrm>
          <a:prstGeom prst="roundRect">
            <a:avLst>
              <a:gd name="adj" fmla="val 9378"/>
            </a:avLst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69%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EBV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(30%)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HSV</a:t>
            </a: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(6.7%)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CMV</a:t>
            </a: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(6.2%)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Other / not specified (6.1%)</a:t>
            </a:r>
            <a:endParaRPr sz="15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hepatitis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(1.8%)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Influenza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Parvo B19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8" name="Google Shape;1438;p74"/>
          <p:cNvSpPr/>
          <p:nvPr/>
        </p:nvSpPr>
        <p:spPr>
          <a:xfrm>
            <a:off x="5122875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9" name="Google Shape;1439;p74"/>
          <p:cNvSpPr/>
          <p:nvPr/>
        </p:nvSpPr>
        <p:spPr>
          <a:xfrm>
            <a:off x="5372650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0" name="Google Shape;1440;p74"/>
          <p:cNvSpPr/>
          <p:nvPr/>
        </p:nvSpPr>
        <p:spPr>
          <a:xfrm>
            <a:off x="5622425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1" name="Google Shape;1441;p74"/>
          <p:cNvSpPr/>
          <p:nvPr/>
        </p:nvSpPr>
        <p:spPr>
          <a:xfrm>
            <a:off x="6100800" y="19575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p74"/>
          <p:cNvSpPr/>
          <p:nvPr/>
        </p:nvSpPr>
        <p:spPr>
          <a:xfrm>
            <a:off x="6350575" y="19575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3" name="Google Shape;1443;p74"/>
          <p:cNvSpPr/>
          <p:nvPr/>
        </p:nvSpPr>
        <p:spPr>
          <a:xfrm>
            <a:off x="6600350" y="1957525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4" name="Google Shape;1444;p74"/>
          <p:cNvSpPr/>
          <p:nvPr/>
        </p:nvSpPr>
        <p:spPr>
          <a:xfrm>
            <a:off x="3971375" y="172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5" name="Google Shape;1445;p74"/>
          <p:cNvSpPr/>
          <p:nvPr/>
        </p:nvSpPr>
        <p:spPr>
          <a:xfrm>
            <a:off x="4221150" y="172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6" name="Google Shape;1446;p74"/>
          <p:cNvSpPr/>
          <p:nvPr/>
        </p:nvSpPr>
        <p:spPr>
          <a:xfrm>
            <a:off x="4470925" y="172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7" name="Google Shape;1447;p74"/>
          <p:cNvSpPr/>
          <p:nvPr/>
        </p:nvSpPr>
        <p:spPr>
          <a:xfrm>
            <a:off x="4873100" y="17289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8" name="Google Shape;1448;p74"/>
          <p:cNvSpPr/>
          <p:nvPr/>
        </p:nvSpPr>
        <p:spPr>
          <a:xfrm>
            <a:off x="3971375" y="198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9" name="Google Shape;1449;p74"/>
          <p:cNvSpPr/>
          <p:nvPr/>
        </p:nvSpPr>
        <p:spPr>
          <a:xfrm>
            <a:off x="4221150" y="198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0" name="Google Shape;1450;p74"/>
          <p:cNvSpPr/>
          <p:nvPr/>
        </p:nvSpPr>
        <p:spPr>
          <a:xfrm>
            <a:off x="4470925" y="198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1" name="Google Shape;1451;p74"/>
          <p:cNvSpPr/>
          <p:nvPr/>
        </p:nvSpPr>
        <p:spPr>
          <a:xfrm>
            <a:off x="4873100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2" name="Google Shape;1452;p74"/>
          <p:cNvSpPr/>
          <p:nvPr/>
        </p:nvSpPr>
        <p:spPr>
          <a:xfrm>
            <a:off x="5122875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3" name="Google Shape;1453;p74"/>
          <p:cNvSpPr/>
          <p:nvPr/>
        </p:nvSpPr>
        <p:spPr>
          <a:xfrm>
            <a:off x="5372650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4" name="Google Shape;1454;p74"/>
          <p:cNvSpPr/>
          <p:nvPr/>
        </p:nvSpPr>
        <p:spPr>
          <a:xfrm>
            <a:off x="5622425" y="19875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5" name="Google Shape;1455;p74"/>
          <p:cNvSpPr/>
          <p:nvPr/>
        </p:nvSpPr>
        <p:spPr>
          <a:xfrm>
            <a:off x="6100800" y="2216150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6" name="Google Shape;1456;p74"/>
          <p:cNvSpPr/>
          <p:nvPr/>
        </p:nvSpPr>
        <p:spPr>
          <a:xfrm>
            <a:off x="6350575" y="2216150"/>
            <a:ext cx="186000" cy="186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7" name="Google Shape;1457;p74"/>
          <p:cNvSpPr/>
          <p:nvPr/>
        </p:nvSpPr>
        <p:spPr>
          <a:xfrm>
            <a:off x="6600350" y="221615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8" name="Google Shape;1458;p74"/>
          <p:cNvSpPr/>
          <p:nvPr/>
        </p:nvSpPr>
        <p:spPr>
          <a:xfrm>
            <a:off x="5122875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9" name="Google Shape;1459;p74"/>
          <p:cNvSpPr/>
          <p:nvPr/>
        </p:nvSpPr>
        <p:spPr>
          <a:xfrm>
            <a:off x="5372650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0" name="Google Shape;1460;p74"/>
          <p:cNvSpPr/>
          <p:nvPr/>
        </p:nvSpPr>
        <p:spPr>
          <a:xfrm>
            <a:off x="5622425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1" name="Google Shape;1461;p74"/>
          <p:cNvSpPr/>
          <p:nvPr/>
        </p:nvSpPr>
        <p:spPr>
          <a:xfrm>
            <a:off x="6100800" y="24747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2" name="Google Shape;1462;p74"/>
          <p:cNvSpPr/>
          <p:nvPr/>
        </p:nvSpPr>
        <p:spPr>
          <a:xfrm>
            <a:off x="6350575" y="2474775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3" name="Google Shape;1463;p74"/>
          <p:cNvSpPr/>
          <p:nvPr/>
        </p:nvSpPr>
        <p:spPr>
          <a:xfrm>
            <a:off x="6600350" y="2474775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4" name="Google Shape;1464;p74"/>
          <p:cNvSpPr/>
          <p:nvPr/>
        </p:nvSpPr>
        <p:spPr>
          <a:xfrm>
            <a:off x="3971375" y="22461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5" name="Google Shape;1465;p74"/>
          <p:cNvSpPr/>
          <p:nvPr/>
        </p:nvSpPr>
        <p:spPr>
          <a:xfrm>
            <a:off x="4221150" y="22461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6" name="Google Shape;1466;p74"/>
          <p:cNvSpPr/>
          <p:nvPr/>
        </p:nvSpPr>
        <p:spPr>
          <a:xfrm>
            <a:off x="4470925" y="224617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7" name="Google Shape;1467;p74"/>
          <p:cNvSpPr/>
          <p:nvPr/>
        </p:nvSpPr>
        <p:spPr>
          <a:xfrm>
            <a:off x="4873100" y="22461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8" name="Google Shape;1468;p74"/>
          <p:cNvSpPr/>
          <p:nvPr/>
        </p:nvSpPr>
        <p:spPr>
          <a:xfrm>
            <a:off x="3971375" y="25048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9" name="Google Shape;1469;p74"/>
          <p:cNvSpPr/>
          <p:nvPr/>
        </p:nvSpPr>
        <p:spPr>
          <a:xfrm>
            <a:off x="4221150" y="25048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0" name="Google Shape;1470;p74"/>
          <p:cNvSpPr/>
          <p:nvPr/>
        </p:nvSpPr>
        <p:spPr>
          <a:xfrm>
            <a:off x="4470925" y="25048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1" name="Google Shape;1471;p74"/>
          <p:cNvSpPr/>
          <p:nvPr/>
        </p:nvSpPr>
        <p:spPr>
          <a:xfrm>
            <a:off x="4873100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2" name="Google Shape;1472;p74"/>
          <p:cNvSpPr/>
          <p:nvPr/>
        </p:nvSpPr>
        <p:spPr>
          <a:xfrm>
            <a:off x="5122875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3" name="Google Shape;1473;p74"/>
          <p:cNvSpPr/>
          <p:nvPr/>
        </p:nvSpPr>
        <p:spPr>
          <a:xfrm>
            <a:off x="5372650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4" name="Google Shape;1474;p74"/>
          <p:cNvSpPr/>
          <p:nvPr/>
        </p:nvSpPr>
        <p:spPr>
          <a:xfrm>
            <a:off x="5622425" y="25048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5" name="Google Shape;1475;p74"/>
          <p:cNvSpPr/>
          <p:nvPr/>
        </p:nvSpPr>
        <p:spPr>
          <a:xfrm>
            <a:off x="6100800" y="27334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6" name="Google Shape;1476;p74"/>
          <p:cNvSpPr/>
          <p:nvPr/>
        </p:nvSpPr>
        <p:spPr>
          <a:xfrm>
            <a:off x="6350575" y="2733400"/>
            <a:ext cx="186000" cy="18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7" name="Google Shape;1477;p74"/>
          <p:cNvSpPr/>
          <p:nvPr/>
        </p:nvSpPr>
        <p:spPr>
          <a:xfrm>
            <a:off x="6600350" y="2733400"/>
            <a:ext cx="186000" cy="186000"/>
          </a:xfrm>
          <a:prstGeom prst="rect">
            <a:avLst/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8" name="Google Shape;1478;p74"/>
          <p:cNvSpPr/>
          <p:nvPr/>
        </p:nvSpPr>
        <p:spPr>
          <a:xfrm>
            <a:off x="5122875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9" name="Google Shape;1479;p74"/>
          <p:cNvSpPr/>
          <p:nvPr/>
        </p:nvSpPr>
        <p:spPr>
          <a:xfrm>
            <a:off x="5372650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0" name="Google Shape;1480;p74"/>
          <p:cNvSpPr/>
          <p:nvPr/>
        </p:nvSpPr>
        <p:spPr>
          <a:xfrm>
            <a:off x="5622425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1" name="Google Shape;1481;p74"/>
          <p:cNvSpPr/>
          <p:nvPr/>
        </p:nvSpPr>
        <p:spPr>
          <a:xfrm>
            <a:off x="6100800" y="31444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2" name="Google Shape;1482;p74"/>
          <p:cNvSpPr/>
          <p:nvPr/>
        </p:nvSpPr>
        <p:spPr>
          <a:xfrm>
            <a:off x="6350575" y="31444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3" name="Google Shape;1483;p74"/>
          <p:cNvSpPr/>
          <p:nvPr/>
        </p:nvSpPr>
        <p:spPr>
          <a:xfrm>
            <a:off x="6600350" y="31444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4" name="Google Shape;1484;p74"/>
          <p:cNvSpPr/>
          <p:nvPr/>
        </p:nvSpPr>
        <p:spPr>
          <a:xfrm>
            <a:off x="3971375" y="27634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5" name="Google Shape;1485;p74"/>
          <p:cNvSpPr/>
          <p:nvPr/>
        </p:nvSpPr>
        <p:spPr>
          <a:xfrm>
            <a:off x="4221150" y="27634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6" name="Google Shape;1486;p74"/>
          <p:cNvSpPr/>
          <p:nvPr/>
        </p:nvSpPr>
        <p:spPr>
          <a:xfrm>
            <a:off x="4470925" y="27634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7" name="Google Shape;1487;p74"/>
          <p:cNvSpPr/>
          <p:nvPr/>
        </p:nvSpPr>
        <p:spPr>
          <a:xfrm>
            <a:off x="4873100" y="27634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8" name="Google Shape;1488;p74"/>
          <p:cNvSpPr/>
          <p:nvPr/>
        </p:nvSpPr>
        <p:spPr>
          <a:xfrm>
            <a:off x="3971375" y="31744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9" name="Google Shape;1489;p74"/>
          <p:cNvSpPr/>
          <p:nvPr/>
        </p:nvSpPr>
        <p:spPr>
          <a:xfrm>
            <a:off x="4221150" y="31744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0" name="Google Shape;1490;p74"/>
          <p:cNvSpPr/>
          <p:nvPr/>
        </p:nvSpPr>
        <p:spPr>
          <a:xfrm>
            <a:off x="4470925" y="31744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1" name="Google Shape;1491;p74"/>
          <p:cNvSpPr/>
          <p:nvPr/>
        </p:nvSpPr>
        <p:spPr>
          <a:xfrm>
            <a:off x="4873100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2" name="Google Shape;1492;p74"/>
          <p:cNvSpPr/>
          <p:nvPr/>
        </p:nvSpPr>
        <p:spPr>
          <a:xfrm>
            <a:off x="5122875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3" name="Google Shape;1493;p74"/>
          <p:cNvSpPr/>
          <p:nvPr/>
        </p:nvSpPr>
        <p:spPr>
          <a:xfrm>
            <a:off x="5372650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4" name="Google Shape;1494;p74"/>
          <p:cNvSpPr/>
          <p:nvPr/>
        </p:nvSpPr>
        <p:spPr>
          <a:xfrm>
            <a:off x="5622425" y="30220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5" name="Google Shape;1495;p74"/>
          <p:cNvSpPr/>
          <p:nvPr/>
        </p:nvSpPr>
        <p:spPr>
          <a:xfrm>
            <a:off x="6100800" y="34030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6" name="Google Shape;1496;p74"/>
          <p:cNvSpPr/>
          <p:nvPr/>
        </p:nvSpPr>
        <p:spPr>
          <a:xfrm>
            <a:off x="6350575" y="34030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7" name="Google Shape;1497;p74"/>
          <p:cNvSpPr/>
          <p:nvPr/>
        </p:nvSpPr>
        <p:spPr>
          <a:xfrm>
            <a:off x="6600350" y="34030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8" name="Google Shape;1498;p74"/>
          <p:cNvSpPr/>
          <p:nvPr/>
        </p:nvSpPr>
        <p:spPr>
          <a:xfrm>
            <a:off x="5122875" y="32806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9" name="Google Shape;1499;p74"/>
          <p:cNvSpPr/>
          <p:nvPr/>
        </p:nvSpPr>
        <p:spPr>
          <a:xfrm>
            <a:off x="5372650" y="32806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0" name="Google Shape;1500;p74"/>
          <p:cNvSpPr/>
          <p:nvPr/>
        </p:nvSpPr>
        <p:spPr>
          <a:xfrm>
            <a:off x="5622425" y="32806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1" name="Google Shape;1501;p74"/>
          <p:cNvSpPr/>
          <p:nvPr/>
        </p:nvSpPr>
        <p:spPr>
          <a:xfrm>
            <a:off x="6100800" y="366167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2" name="Google Shape;1502;p74"/>
          <p:cNvSpPr/>
          <p:nvPr/>
        </p:nvSpPr>
        <p:spPr>
          <a:xfrm>
            <a:off x="6350575" y="366167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3" name="Google Shape;1503;p74"/>
          <p:cNvSpPr/>
          <p:nvPr/>
        </p:nvSpPr>
        <p:spPr>
          <a:xfrm>
            <a:off x="6600350" y="366167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4" name="Google Shape;1504;p74"/>
          <p:cNvSpPr/>
          <p:nvPr/>
        </p:nvSpPr>
        <p:spPr>
          <a:xfrm>
            <a:off x="3971375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5" name="Google Shape;1505;p74"/>
          <p:cNvSpPr/>
          <p:nvPr/>
        </p:nvSpPr>
        <p:spPr>
          <a:xfrm>
            <a:off x="4221150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6" name="Google Shape;1506;p74"/>
          <p:cNvSpPr/>
          <p:nvPr/>
        </p:nvSpPr>
        <p:spPr>
          <a:xfrm>
            <a:off x="4470925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7" name="Google Shape;1507;p74"/>
          <p:cNvSpPr/>
          <p:nvPr/>
        </p:nvSpPr>
        <p:spPr>
          <a:xfrm>
            <a:off x="4720700" y="34330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8" name="Google Shape;1508;p74"/>
          <p:cNvSpPr/>
          <p:nvPr/>
        </p:nvSpPr>
        <p:spPr>
          <a:xfrm>
            <a:off x="3971375" y="369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9" name="Google Shape;1509;p74"/>
          <p:cNvSpPr/>
          <p:nvPr/>
        </p:nvSpPr>
        <p:spPr>
          <a:xfrm>
            <a:off x="4221150" y="369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0" name="Google Shape;1510;p74"/>
          <p:cNvSpPr/>
          <p:nvPr/>
        </p:nvSpPr>
        <p:spPr>
          <a:xfrm>
            <a:off x="4470925" y="36917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1" name="Google Shape;1511;p74"/>
          <p:cNvSpPr/>
          <p:nvPr/>
        </p:nvSpPr>
        <p:spPr>
          <a:xfrm>
            <a:off x="4796900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2" name="Google Shape;1512;p74"/>
          <p:cNvSpPr/>
          <p:nvPr/>
        </p:nvSpPr>
        <p:spPr>
          <a:xfrm>
            <a:off x="5046675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3" name="Google Shape;1513;p74"/>
          <p:cNvSpPr/>
          <p:nvPr/>
        </p:nvSpPr>
        <p:spPr>
          <a:xfrm>
            <a:off x="5296450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4" name="Google Shape;1514;p74"/>
          <p:cNvSpPr/>
          <p:nvPr/>
        </p:nvSpPr>
        <p:spPr>
          <a:xfrm>
            <a:off x="5546225" y="392030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5" name="Google Shape;1515;p74"/>
          <p:cNvSpPr/>
          <p:nvPr/>
        </p:nvSpPr>
        <p:spPr>
          <a:xfrm>
            <a:off x="6100800" y="392030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6" name="Google Shape;1516;p74"/>
          <p:cNvSpPr/>
          <p:nvPr/>
        </p:nvSpPr>
        <p:spPr>
          <a:xfrm>
            <a:off x="6350575" y="392030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7" name="Google Shape;1517;p74"/>
          <p:cNvSpPr/>
          <p:nvPr/>
        </p:nvSpPr>
        <p:spPr>
          <a:xfrm>
            <a:off x="6600350" y="392030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8" name="Google Shape;1518;p74"/>
          <p:cNvSpPr/>
          <p:nvPr/>
        </p:nvSpPr>
        <p:spPr>
          <a:xfrm>
            <a:off x="5046675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9" name="Google Shape;1519;p74"/>
          <p:cNvSpPr/>
          <p:nvPr/>
        </p:nvSpPr>
        <p:spPr>
          <a:xfrm>
            <a:off x="5296450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0" name="Google Shape;1520;p74"/>
          <p:cNvSpPr/>
          <p:nvPr/>
        </p:nvSpPr>
        <p:spPr>
          <a:xfrm>
            <a:off x="5546225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1" name="Google Shape;1521;p74"/>
          <p:cNvSpPr/>
          <p:nvPr/>
        </p:nvSpPr>
        <p:spPr>
          <a:xfrm>
            <a:off x="6100800" y="41789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2" name="Google Shape;1522;p74"/>
          <p:cNvSpPr/>
          <p:nvPr/>
        </p:nvSpPr>
        <p:spPr>
          <a:xfrm>
            <a:off x="6350575" y="41789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3" name="Google Shape;1523;p74"/>
          <p:cNvSpPr/>
          <p:nvPr/>
        </p:nvSpPr>
        <p:spPr>
          <a:xfrm>
            <a:off x="6600350" y="4178925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4" name="Google Shape;1524;p74"/>
          <p:cNvSpPr/>
          <p:nvPr/>
        </p:nvSpPr>
        <p:spPr>
          <a:xfrm>
            <a:off x="3971375" y="395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5" name="Google Shape;1525;p74"/>
          <p:cNvSpPr/>
          <p:nvPr/>
        </p:nvSpPr>
        <p:spPr>
          <a:xfrm>
            <a:off x="4221150" y="395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6" name="Google Shape;1526;p74"/>
          <p:cNvSpPr/>
          <p:nvPr/>
        </p:nvSpPr>
        <p:spPr>
          <a:xfrm>
            <a:off x="4470925" y="39503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7" name="Google Shape;1527;p74"/>
          <p:cNvSpPr/>
          <p:nvPr/>
        </p:nvSpPr>
        <p:spPr>
          <a:xfrm>
            <a:off x="4796900" y="4178925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8" name="Google Shape;1528;p74"/>
          <p:cNvSpPr/>
          <p:nvPr/>
        </p:nvSpPr>
        <p:spPr>
          <a:xfrm>
            <a:off x="4047575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9" name="Google Shape;1529;p74"/>
          <p:cNvSpPr/>
          <p:nvPr/>
        </p:nvSpPr>
        <p:spPr>
          <a:xfrm>
            <a:off x="4297350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0" name="Google Shape;1530;p74"/>
          <p:cNvSpPr/>
          <p:nvPr/>
        </p:nvSpPr>
        <p:spPr>
          <a:xfrm>
            <a:off x="4547125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1" name="Google Shape;1531;p74"/>
          <p:cNvSpPr/>
          <p:nvPr/>
        </p:nvSpPr>
        <p:spPr>
          <a:xfrm>
            <a:off x="4796900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2" name="Google Shape;1532;p74"/>
          <p:cNvSpPr/>
          <p:nvPr/>
        </p:nvSpPr>
        <p:spPr>
          <a:xfrm>
            <a:off x="5046675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3" name="Google Shape;1533;p74"/>
          <p:cNvSpPr/>
          <p:nvPr/>
        </p:nvSpPr>
        <p:spPr>
          <a:xfrm>
            <a:off x="5296450" y="4437550"/>
            <a:ext cx="186000" cy="186000"/>
          </a:xfrm>
          <a:prstGeom prst="rect">
            <a:avLst/>
          </a:prstGeom>
          <a:solidFill>
            <a:srgbClr val="F5B5B0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4" name="Google Shape;1534;p74"/>
          <p:cNvSpPr/>
          <p:nvPr/>
        </p:nvSpPr>
        <p:spPr>
          <a:xfrm>
            <a:off x="5851025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5" name="Google Shape;1535;p74"/>
          <p:cNvSpPr/>
          <p:nvPr/>
        </p:nvSpPr>
        <p:spPr>
          <a:xfrm>
            <a:off x="6100800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6" name="Google Shape;1536;p74"/>
          <p:cNvSpPr/>
          <p:nvPr/>
        </p:nvSpPr>
        <p:spPr>
          <a:xfrm>
            <a:off x="6350575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7" name="Google Shape;1537;p74"/>
          <p:cNvSpPr/>
          <p:nvPr/>
        </p:nvSpPr>
        <p:spPr>
          <a:xfrm>
            <a:off x="6600350" y="4437550"/>
            <a:ext cx="186000" cy="186000"/>
          </a:xfrm>
          <a:prstGeom prst="rect">
            <a:avLst/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8" name="Google Shape;1538;p74"/>
          <p:cNvSpPr txBox="1"/>
          <p:nvPr/>
        </p:nvSpPr>
        <p:spPr>
          <a:xfrm>
            <a:off x="4873100" y="1347250"/>
            <a:ext cx="935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9" name="Google Shape;1539;p74"/>
          <p:cNvSpPr txBox="1"/>
          <p:nvPr/>
        </p:nvSpPr>
        <p:spPr>
          <a:xfrm>
            <a:off x="3971375" y="1344025"/>
            <a:ext cx="685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0" name="Google Shape;1540;p74"/>
          <p:cNvSpPr txBox="1"/>
          <p:nvPr/>
        </p:nvSpPr>
        <p:spPr>
          <a:xfrm rot="-5400000">
            <a:off x="3031625" y="3447450"/>
            <a:ext cx="1409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HSV / CMV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1" name="Google Shape;1541;p74"/>
          <p:cNvSpPr txBox="1"/>
          <p:nvPr/>
        </p:nvSpPr>
        <p:spPr>
          <a:xfrm>
            <a:off x="4297350" y="4619975"/>
            <a:ext cx="107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viral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2" name="Google Shape;1542;p74"/>
          <p:cNvSpPr txBox="1"/>
          <p:nvPr/>
        </p:nvSpPr>
        <p:spPr>
          <a:xfrm>
            <a:off x="3971375" y="958075"/>
            <a:ext cx="197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triggers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3" name="Google Shape;1543;p74"/>
          <p:cNvSpPr txBox="1"/>
          <p:nvPr/>
        </p:nvSpPr>
        <p:spPr>
          <a:xfrm>
            <a:off x="6053100" y="1223350"/>
            <a:ext cx="1075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Fungal, parasites, other</a:t>
            </a:r>
            <a:endParaRPr sz="13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4" name="Google Shape;1544;p74"/>
          <p:cNvSpPr txBox="1"/>
          <p:nvPr/>
        </p:nvSpPr>
        <p:spPr>
          <a:xfrm>
            <a:off x="5795375" y="4593194"/>
            <a:ext cx="106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Bacterial</a:t>
            </a:r>
            <a:endParaRPr sz="13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triggers</a:t>
            </a:r>
            <a:endParaRPr sz="13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5" name="Google Shape;1545;p74"/>
          <p:cNvSpPr/>
          <p:nvPr/>
        </p:nvSpPr>
        <p:spPr>
          <a:xfrm>
            <a:off x="6062076" y="1224124"/>
            <a:ext cx="1294200" cy="34704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6" name="Google Shape;1546;p74"/>
          <p:cNvSpPr/>
          <p:nvPr/>
        </p:nvSpPr>
        <p:spPr>
          <a:xfrm>
            <a:off x="5774453" y="4369875"/>
            <a:ext cx="284100" cy="300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7" name="Google Shape;1547;p74"/>
          <p:cNvSpPr/>
          <p:nvPr/>
        </p:nvSpPr>
        <p:spPr>
          <a:xfrm>
            <a:off x="5851025" y="4694525"/>
            <a:ext cx="975900" cy="426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48" name="Google Shape;1548;p74"/>
          <p:cNvCxnSpPr/>
          <p:nvPr/>
        </p:nvCxnSpPr>
        <p:spPr>
          <a:xfrm>
            <a:off x="5951025" y="3040025"/>
            <a:ext cx="97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49" name="Google Shape;1549;p74"/>
          <p:cNvSpPr/>
          <p:nvPr/>
        </p:nvSpPr>
        <p:spPr>
          <a:xfrm>
            <a:off x="457800" y="958075"/>
            <a:ext cx="5393400" cy="4046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0" name="Google Shape;1550;p74"/>
          <p:cNvSpPr/>
          <p:nvPr/>
        </p:nvSpPr>
        <p:spPr>
          <a:xfrm>
            <a:off x="5663875" y="1342975"/>
            <a:ext cx="284000" cy="3360375"/>
          </a:xfrm>
          <a:custGeom>
            <a:avLst/>
            <a:gdLst/>
            <a:ahLst/>
            <a:cxnLst/>
            <a:rect l="l" t="t" r="r" b="b"/>
            <a:pathLst>
              <a:path w="11360" h="134415" extrusionOk="0">
                <a:moveTo>
                  <a:pt x="0" y="134415"/>
                </a:moveTo>
                <a:lnTo>
                  <a:pt x="0" y="127315"/>
                </a:lnTo>
                <a:lnTo>
                  <a:pt x="11360" y="115956"/>
                </a:lnTo>
                <a:lnTo>
                  <a:pt x="1136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1" name="Google Shape;1551;p74"/>
          <p:cNvSpPr/>
          <p:nvPr/>
        </p:nvSpPr>
        <p:spPr>
          <a:xfrm>
            <a:off x="5663875" y="1040375"/>
            <a:ext cx="3204900" cy="2244000"/>
          </a:xfrm>
          <a:prstGeom prst="roundRect">
            <a:avLst>
              <a:gd name="adj" fmla="val 937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Strongest association with </a:t>
            </a:r>
            <a:r>
              <a:rPr lang="en" sz="1500" b="1">
                <a:solidFill>
                  <a:srgbClr val="DF382C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DNA viruses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" sz="15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]: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Herpesviruses 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(EBV &gt; CMV &gt; VZV, HHV-6, HHV-8)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Followed by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DNA viruses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(parvo B19, </a:t>
            </a:r>
            <a:r>
              <a:rPr lang="en" sz="13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adenoviruses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2" name="Google Shape;1552;p74"/>
          <p:cNvSpPr/>
          <p:nvPr/>
        </p:nvSpPr>
        <p:spPr>
          <a:xfrm>
            <a:off x="5663875" y="3434825"/>
            <a:ext cx="3204900" cy="1571700"/>
          </a:xfrm>
          <a:prstGeom prst="roundRect">
            <a:avLst>
              <a:gd name="adj" fmla="val 937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Lesser extent </a:t>
            </a:r>
            <a:r>
              <a:rPr lang="en" sz="15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RNA viruses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" sz="1500" b="1">
                <a:solidFill>
                  <a:schemeClr val="accent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]: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Influenza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Dengue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Hepatitis C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3" name="Google Shape;1553;p74"/>
          <p:cNvSpPr/>
          <p:nvPr/>
        </p:nvSpPr>
        <p:spPr>
          <a:xfrm>
            <a:off x="540825" y="1646850"/>
            <a:ext cx="2892900" cy="2962800"/>
          </a:xfrm>
          <a:prstGeom prst="roundRect">
            <a:avLst>
              <a:gd name="adj" fmla="val 937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EBV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(30%)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HSV</a:t>
            </a: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(6.7%)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CMV</a:t>
            </a: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(6.2%)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Parvo B19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75"/>
          <p:cNvSpPr txBox="1"/>
          <p:nvPr/>
        </p:nvSpPr>
        <p:spPr>
          <a:xfrm>
            <a:off x="2697150" y="1459525"/>
            <a:ext cx="173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Herpesvirus family</a:t>
            </a:r>
            <a:endParaRPr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9" name="Google Shape;1559;p75"/>
          <p:cNvSpPr txBox="1"/>
          <p:nvPr/>
        </p:nvSpPr>
        <p:spPr>
          <a:xfrm>
            <a:off x="2752175" y="4650000"/>
            <a:ext cx="143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viral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0" name="Google Shape;1560;p75"/>
          <p:cNvSpPr txBox="1"/>
          <p:nvPr/>
        </p:nvSpPr>
        <p:spPr>
          <a:xfrm>
            <a:off x="3903675" y="4033300"/>
            <a:ext cx="68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1" name="Google Shape;1561;p75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</a:t>
            </a:r>
            <a:r>
              <a:rPr lang="en" u="sng"/>
              <a:t>infections</a:t>
            </a:r>
            <a:r>
              <a:rPr lang="en"/>
              <a:t> trigger HLH?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562" name="Google Shape;1562;p75"/>
          <p:cNvSpPr/>
          <p:nvPr/>
        </p:nvSpPr>
        <p:spPr>
          <a:xfrm>
            <a:off x="97250" y="1646850"/>
            <a:ext cx="2405700" cy="2962800"/>
          </a:xfrm>
          <a:prstGeom prst="roundRect">
            <a:avLst>
              <a:gd name="adj" fmla="val 9378"/>
            </a:avLst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69%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(30%)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HSV / CMV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Other / unk (6.1%)</a:t>
            </a:r>
            <a:endParaRPr sz="15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hepatitis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(1.8%)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Influenza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Parvo B19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3" name="Google Shape;1563;p75"/>
          <p:cNvSpPr/>
          <p:nvPr/>
        </p:nvSpPr>
        <p:spPr>
          <a:xfrm>
            <a:off x="375127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4" name="Google Shape;1564;p75"/>
          <p:cNvSpPr/>
          <p:nvPr/>
        </p:nvSpPr>
        <p:spPr>
          <a:xfrm>
            <a:off x="400105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5" name="Google Shape;1565;p75"/>
          <p:cNvSpPr/>
          <p:nvPr/>
        </p:nvSpPr>
        <p:spPr>
          <a:xfrm>
            <a:off x="425082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6" name="Google Shape;1566;p75"/>
          <p:cNvSpPr/>
          <p:nvPr/>
        </p:nvSpPr>
        <p:spPr>
          <a:xfrm>
            <a:off x="5034000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7" name="Google Shape;1567;p75"/>
          <p:cNvSpPr/>
          <p:nvPr/>
        </p:nvSpPr>
        <p:spPr>
          <a:xfrm>
            <a:off x="5283775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8" name="Google Shape;1568;p75"/>
          <p:cNvSpPr/>
          <p:nvPr/>
        </p:nvSpPr>
        <p:spPr>
          <a:xfrm>
            <a:off x="5533550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9" name="Google Shape;1569;p75"/>
          <p:cNvSpPr/>
          <p:nvPr/>
        </p:nvSpPr>
        <p:spPr>
          <a:xfrm>
            <a:off x="275217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0" name="Google Shape;1570;p75"/>
          <p:cNvSpPr/>
          <p:nvPr/>
        </p:nvSpPr>
        <p:spPr>
          <a:xfrm>
            <a:off x="300195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1" name="Google Shape;1571;p75"/>
          <p:cNvSpPr/>
          <p:nvPr/>
        </p:nvSpPr>
        <p:spPr>
          <a:xfrm>
            <a:off x="325172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2" name="Google Shape;1572;p75"/>
          <p:cNvSpPr/>
          <p:nvPr/>
        </p:nvSpPr>
        <p:spPr>
          <a:xfrm>
            <a:off x="350150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3" name="Google Shape;1573;p75"/>
          <p:cNvSpPr/>
          <p:nvPr/>
        </p:nvSpPr>
        <p:spPr>
          <a:xfrm>
            <a:off x="275217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4" name="Google Shape;1574;p75"/>
          <p:cNvSpPr/>
          <p:nvPr/>
        </p:nvSpPr>
        <p:spPr>
          <a:xfrm>
            <a:off x="300195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5" name="Google Shape;1575;p75"/>
          <p:cNvSpPr/>
          <p:nvPr/>
        </p:nvSpPr>
        <p:spPr>
          <a:xfrm>
            <a:off x="325172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6" name="Google Shape;1576;p75"/>
          <p:cNvSpPr/>
          <p:nvPr/>
        </p:nvSpPr>
        <p:spPr>
          <a:xfrm>
            <a:off x="350150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7" name="Google Shape;1577;p75"/>
          <p:cNvSpPr/>
          <p:nvPr/>
        </p:nvSpPr>
        <p:spPr>
          <a:xfrm>
            <a:off x="375127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8" name="Google Shape;1578;p75"/>
          <p:cNvSpPr/>
          <p:nvPr/>
        </p:nvSpPr>
        <p:spPr>
          <a:xfrm>
            <a:off x="400105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9" name="Google Shape;1579;p75"/>
          <p:cNvSpPr/>
          <p:nvPr/>
        </p:nvSpPr>
        <p:spPr>
          <a:xfrm>
            <a:off x="425082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0" name="Google Shape;1580;p75"/>
          <p:cNvSpPr/>
          <p:nvPr/>
        </p:nvSpPr>
        <p:spPr>
          <a:xfrm>
            <a:off x="5034000" y="1911350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1" name="Google Shape;1581;p75"/>
          <p:cNvSpPr/>
          <p:nvPr/>
        </p:nvSpPr>
        <p:spPr>
          <a:xfrm>
            <a:off x="5283775" y="1911350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2" name="Google Shape;1582;p75"/>
          <p:cNvSpPr/>
          <p:nvPr/>
        </p:nvSpPr>
        <p:spPr>
          <a:xfrm>
            <a:off x="5685950" y="20637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3" name="Google Shape;1583;p75"/>
          <p:cNvSpPr/>
          <p:nvPr/>
        </p:nvSpPr>
        <p:spPr>
          <a:xfrm>
            <a:off x="375127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4" name="Google Shape;1584;p75"/>
          <p:cNvSpPr/>
          <p:nvPr/>
        </p:nvSpPr>
        <p:spPr>
          <a:xfrm>
            <a:off x="400105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5" name="Google Shape;1585;p75"/>
          <p:cNvSpPr/>
          <p:nvPr/>
        </p:nvSpPr>
        <p:spPr>
          <a:xfrm>
            <a:off x="425082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6" name="Google Shape;1586;p75"/>
          <p:cNvSpPr/>
          <p:nvPr/>
        </p:nvSpPr>
        <p:spPr>
          <a:xfrm>
            <a:off x="5034000" y="2322375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7" name="Google Shape;1587;p75"/>
          <p:cNvSpPr/>
          <p:nvPr/>
        </p:nvSpPr>
        <p:spPr>
          <a:xfrm>
            <a:off x="5283775" y="2322375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8" name="Google Shape;1588;p75"/>
          <p:cNvSpPr/>
          <p:nvPr/>
        </p:nvSpPr>
        <p:spPr>
          <a:xfrm>
            <a:off x="5685950" y="23223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9" name="Google Shape;1589;p75"/>
          <p:cNvSpPr/>
          <p:nvPr/>
        </p:nvSpPr>
        <p:spPr>
          <a:xfrm>
            <a:off x="275217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0" name="Google Shape;1590;p75"/>
          <p:cNvSpPr/>
          <p:nvPr/>
        </p:nvSpPr>
        <p:spPr>
          <a:xfrm>
            <a:off x="300195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1" name="Google Shape;1591;p75"/>
          <p:cNvSpPr/>
          <p:nvPr/>
        </p:nvSpPr>
        <p:spPr>
          <a:xfrm>
            <a:off x="325172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2" name="Google Shape;1592;p75"/>
          <p:cNvSpPr/>
          <p:nvPr/>
        </p:nvSpPr>
        <p:spPr>
          <a:xfrm>
            <a:off x="350150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3" name="Google Shape;1593;p75"/>
          <p:cNvSpPr/>
          <p:nvPr/>
        </p:nvSpPr>
        <p:spPr>
          <a:xfrm>
            <a:off x="275217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4" name="Google Shape;1594;p75"/>
          <p:cNvSpPr/>
          <p:nvPr/>
        </p:nvSpPr>
        <p:spPr>
          <a:xfrm>
            <a:off x="300195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5" name="Google Shape;1595;p75"/>
          <p:cNvSpPr/>
          <p:nvPr/>
        </p:nvSpPr>
        <p:spPr>
          <a:xfrm>
            <a:off x="325172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6" name="Google Shape;1596;p75"/>
          <p:cNvSpPr/>
          <p:nvPr/>
        </p:nvSpPr>
        <p:spPr>
          <a:xfrm>
            <a:off x="350150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7" name="Google Shape;1597;p75"/>
          <p:cNvSpPr/>
          <p:nvPr/>
        </p:nvSpPr>
        <p:spPr>
          <a:xfrm>
            <a:off x="375127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8" name="Google Shape;1598;p75"/>
          <p:cNvSpPr/>
          <p:nvPr/>
        </p:nvSpPr>
        <p:spPr>
          <a:xfrm>
            <a:off x="400105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9" name="Google Shape;1599;p75"/>
          <p:cNvSpPr/>
          <p:nvPr/>
        </p:nvSpPr>
        <p:spPr>
          <a:xfrm>
            <a:off x="425082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0" name="Google Shape;1600;p75"/>
          <p:cNvSpPr/>
          <p:nvPr/>
        </p:nvSpPr>
        <p:spPr>
          <a:xfrm>
            <a:off x="5034000" y="2581000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1" name="Google Shape;1601;p75"/>
          <p:cNvSpPr/>
          <p:nvPr/>
        </p:nvSpPr>
        <p:spPr>
          <a:xfrm>
            <a:off x="5283775" y="2581000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2" name="Google Shape;1602;p75"/>
          <p:cNvSpPr/>
          <p:nvPr/>
        </p:nvSpPr>
        <p:spPr>
          <a:xfrm>
            <a:off x="5685950" y="25810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3" name="Google Shape;1603;p75"/>
          <p:cNvSpPr/>
          <p:nvPr/>
        </p:nvSpPr>
        <p:spPr>
          <a:xfrm>
            <a:off x="3903675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4" name="Google Shape;1604;p75"/>
          <p:cNvSpPr/>
          <p:nvPr/>
        </p:nvSpPr>
        <p:spPr>
          <a:xfrm>
            <a:off x="4153450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5" name="Google Shape;1605;p75"/>
          <p:cNvSpPr/>
          <p:nvPr/>
        </p:nvSpPr>
        <p:spPr>
          <a:xfrm>
            <a:off x="4403225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6" name="Google Shape;1606;p75"/>
          <p:cNvSpPr/>
          <p:nvPr/>
        </p:nvSpPr>
        <p:spPr>
          <a:xfrm>
            <a:off x="4881600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7" name="Google Shape;1607;p75"/>
          <p:cNvSpPr/>
          <p:nvPr/>
        </p:nvSpPr>
        <p:spPr>
          <a:xfrm>
            <a:off x="5131375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8" name="Google Shape;1608;p75"/>
          <p:cNvSpPr/>
          <p:nvPr/>
        </p:nvSpPr>
        <p:spPr>
          <a:xfrm>
            <a:off x="5381150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9" name="Google Shape;1609;p75"/>
          <p:cNvSpPr/>
          <p:nvPr/>
        </p:nvSpPr>
        <p:spPr>
          <a:xfrm>
            <a:off x="2752175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0" name="Google Shape;1610;p75"/>
          <p:cNvSpPr/>
          <p:nvPr/>
        </p:nvSpPr>
        <p:spPr>
          <a:xfrm>
            <a:off x="3001950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1" name="Google Shape;1611;p75"/>
          <p:cNvSpPr/>
          <p:nvPr/>
        </p:nvSpPr>
        <p:spPr>
          <a:xfrm>
            <a:off x="3251725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2" name="Google Shape;1612;p75"/>
          <p:cNvSpPr/>
          <p:nvPr/>
        </p:nvSpPr>
        <p:spPr>
          <a:xfrm>
            <a:off x="3501500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3" name="Google Shape;1613;p75"/>
          <p:cNvSpPr/>
          <p:nvPr/>
        </p:nvSpPr>
        <p:spPr>
          <a:xfrm>
            <a:off x="2752175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4" name="Google Shape;1614;p75"/>
          <p:cNvSpPr/>
          <p:nvPr/>
        </p:nvSpPr>
        <p:spPr>
          <a:xfrm>
            <a:off x="3001950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5" name="Google Shape;1615;p75"/>
          <p:cNvSpPr/>
          <p:nvPr/>
        </p:nvSpPr>
        <p:spPr>
          <a:xfrm>
            <a:off x="3251725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6" name="Google Shape;1616;p75"/>
          <p:cNvSpPr/>
          <p:nvPr/>
        </p:nvSpPr>
        <p:spPr>
          <a:xfrm>
            <a:off x="3501500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7" name="Google Shape;1617;p75"/>
          <p:cNvSpPr/>
          <p:nvPr/>
        </p:nvSpPr>
        <p:spPr>
          <a:xfrm>
            <a:off x="3903675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8" name="Google Shape;1618;p75"/>
          <p:cNvSpPr/>
          <p:nvPr/>
        </p:nvSpPr>
        <p:spPr>
          <a:xfrm>
            <a:off x="4153450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9" name="Google Shape;1619;p75"/>
          <p:cNvSpPr/>
          <p:nvPr/>
        </p:nvSpPr>
        <p:spPr>
          <a:xfrm>
            <a:off x="4403225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0" name="Google Shape;1620;p75"/>
          <p:cNvSpPr/>
          <p:nvPr/>
        </p:nvSpPr>
        <p:spPr>
          <a:xfrm>
            <a:off x="4881600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1" name="Google Shape;1621;p75"/>
          <p:cNvSpPr/>
          <p:nvPr/>
        </p:nvSpPr>
        <p:spPr>
          <a:xfrm>
            <a:off x="5131375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p75"/>
          <p:cNvSpPr/>
          <p:nvPr/>
        </p:nvSpPr>
        <p:spPr>
          <a:xfrm>
            <a:off x="5381150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3" name="Google Shape;1623;p75"/>
          <p:cNvSpPr/>
          <p:nvPr/>
        </p:nvSpPr>
        <p:spPr>
          <a:xfrm>
            <a:off x="3903675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4" name="Google Shape;1624;p75"/>
          <p:cNvSpPr/>
          <p:nvPr/>
        </p:nvSpPr>
        <p:spPr>
          <a:xfrm>
            <a:off x="4153450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5" name="Google Shape;1625;p75"/>
          <p:cNvSpPr/>
          <p:nvPr/>
        </p:nvSpPr>
        <p:spPr>
          <a:xfrm>
            <a:off x="4403225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6" name="Google Shape;1626;p75"/>
          <p:cNvSpPr/>
          <p:nvPr/>
        </p:nvSpPr>
        <p:spPr>
          <a:xfrm>
            <a:off x="4881600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7" name="Google Shape;1627;p75"/>
          <p:cNvSpPr/>
          <p:nvPr/>
        </p:nvSpPr>
        <p:spPr>
          <a:xfrm>
            <a:off x="5131375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8" name="Google Shape;1628;p75"/>
          <p:cNvSpPr/>
          <p:nvPr/>
        </p:nvSpPr>
        <p:spPr>
          <a:xfrm>
            <a:off x="5381150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9" name="Google Shape;1629;p75"/>
          <p:cNvSpPr/>
          <p:nvPr/>
        </p:nvSpPr>
        <p:spPr>
          <a:xfrm>
            <a:off x="2752175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0" name="Google Shape;1630;p75"/>
          <p:cNvSpPr/>
          <p:nvPr/>
        </p:nvSpPr>
        <p:spPr>
          <a:xfrm>
            <a:off x="3001950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1" name="Google Shape;1631;p75"/>
          <p:cNvSpPr/>
          <p:nvPr/>
        </p:nvSpPr>
        <p:spPr>
          <a:xfrm>
            <a:off x="3251725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2" name="Google Shape;1632;p75"/>
          <p:cNvSpPr/>
          <p:nvPr/>
        </p:nvSpPr>
        <p:spPr>
          <a:xfrm>
            <a:off x="3501500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3" name="Google Shape;1633;p75"/>
          <p:cNvSpPr/>
          <p:nvPr/>
        </p:nvSpPr>
        <p:spPr>
          <a:xfrm>
            <a:off x="2752175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4" name="Google Shape;1634;p75"/>
          <p:cNvSpPr/>
          <p:nvPr/>
        </p:nvSpPr>
        <p:spPr>
          <a:xfrm>
            <a:off x="3001950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5" name="Google Shape;1635;p75"/>
          <p:cNvSpPr/>
          <p:nvPr/>
        </p:nvSpPr>
        <p:spPr>
          <a:xfrm>
            <a:off x="3251725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6" name="Google Shape;1636;p75"/>
          <p:cNvSpPr/>
          <p:nvPr/>
        </p:nvSpPr>
        <p:spPr>
          <a:xfrm>
            <a:off x="3501500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7" name="Google Shape;1637;p75"/>
          <p:cNvSpPr/>
          <p:nvPr/>
        </p:nvSpPr>
        <p:spPr>
          <a:xfrm>
            <a:off x="3903675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8" name="Google Shape;1638;p75"/>
          <p:cNvSpPr/>
          <p:nvPr/>
        </p:nvSpPr>
        <p:spPr>
          <a:xfrm>
            <a:off x="4153450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9" name="Google Shape;1639;p75"/>
          <p:cNvSpPr/>
          <p:nvPr/>
        </p:nvSpPr>
        <p:spPr>
          <a:xfrm>
            <a:off x="4403225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0" name="Google Shape;1640;p75"/>
          <p:cNvSpPr/>
          <p:nvPr/>
        </p:nvSpPr>
        <p:spPr>
          <a:xfrm>
            <a:off x="4881600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1" name="Google Shape;1641;p75"/>
          <p:cNvSpPr/>
          <p:nvPr/>
        </p:nvSpPr>
        <p:spPr>
          <a:xfrm>
            <a:off x="5131375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2" name="Google Shape;1642;p75"/>
          <p:cNvSpPr/>
          <p:nvPr/>
        </p:nvSpPr>
        <p:spPr>
          <a:xfrm>
            <a:off x="5381150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3" name="Google Shape;1643;p75"/>
          <p:cNvSpPr/>
          <p:nvPr/>
        </p:nvSpPr>
        <p:spPr>
          <a:xfrm>
            <a:off x="3903675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4" name="Google Shape;1644;p75"/>
          <p:cNvSpPr/>
          <p:nvPr/>
        </p:nvSpPr>
        <p:spPr>
          <a:xfrm>
            <a:off x="4153450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5" name="Google Shape;1645;p75"/>
          <p:cNvSpPr/>
          <p:nvPr/>
        </p:nvSpPr>
        <p:spPr>
          <a:xfrm>
            <a:off x="4403225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6" name="Google Shape;1646;p75"/>
          <p:cNvSpPr/>
          <p:nvPr/>
        </p:nvSpPr>
        <p:spPr>
          <a:xfrm>
            <a:off x="4805400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7" name="Google Shape;1647;p75"/>
          <p:cNvSpPr/>
          <p:nvPr/>
        </p:nvSpPr>
        <p:spPr>
          <a:xfrm>
            <a:off x="5055175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8" name="Google Shape;1648;p75"/>
          <p:cNvSpPr/>
          <p:nvPr/>
        </p:nvSpPr>
        <p:spPr>
          <a:xfrm>
            <a:off x="5304950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9" name="Google Shape;1649;p75"/>
          <p:cNvSpPr/>
          <p:nvPr/>
        </p:nvSpPr>
        <p:spPr>
          <a:xfrm>
            <a:off x="2752175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0" name="Google Shape;1650;p75"/>
          <p:cNvSpPr/>
          <p:nvPr/>
        </p:nvSpPr>
        <p:spPr>
          <a:xfrm>
            <a:off x="3001950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1" name="Google Shape;1651;p75"/>
          <p:cNvSpPr/>
          <p:nvPr/>
        </p:nvSpPr>
        <p:spPr>
          <a:xfrm>
            <a:off x="3251725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2" name="Google Shape;1652;p75"/>
          <p:cNvSpPr/>
          <p:nvPr/>
        </p:nvSpPr>
        <p:spPr>
          <a:xfrm>
            <a:off x="3501500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3" name="Google Shape;1653;p75"/>
          <p:cNvSpPr/>
          <p:nvPr/>
        </p:nvSpPr>
        <p:spPr>
          <a:xfrm>
            <a:off x="275217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4" name="Google Shape;1654;p75"/>
          <p:cNvSpPr/>
          <p:nvPr/>
        </p:nvSpPr>
        <p:spPr>
          <a:xfrm>
            <a:off x="300195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5" name="Google Shape;1655;p75"/>
          <p:cNvSpPr/>
          <p:nvPr/>
        </p:nvSpPr>
        <p:spPr>
          <a:xfrm>
            <a:off x="325172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6" name="Google Shape;1656;p75"/>
          <p:cNvSpPr/>
          <p:nvPr/>
        </p:nvSpPr>
        <p:spPr>
          <a:xfrm>
            <a:off x="350150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7" name="Google Shape;1657;p75"/>
          <p:cNvSpPr/>
          <p:nvPr/>
        </p:nvSpPr>
        <p:spPr>
          <a:xfrm>
            <a:off x="375127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8" name="Google Shape;1658;p75"/>
          <p:cNvSpPr/>
          <p:nvPr/>
        </p:nvSpPr>
        <p:spPr>
          <a:xfrm>
            <a:off x="400105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9" name="Google Shape;1659;p75"/>
          <p:cNvSpPr/>
          <p:nvPr/>
        </p:nvSpPr>
        <p:spPr>
          <a:xfrm>
            <a:off x="4805400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0" name="Google Shape;1660;p75"/>
          <p:cNvSpPr/>
          <p:nvPr/>
        </p:nvSpPr>
        <p:spPr>
          <a:xfrm>
            <a:off x="5055175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1" name="Google Shape;1661;p75"/>
          <p:cNvSpPr/>
          <p:nvPr/>
        </p:nvSpPr>
        <p:spPr>
          <a:xfrm>
            <a:off x="5304950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2" name="Google Shape;1662;p75"/>
          <p:cNvSpPr/>
          <p:nvPr/>
        </p:nvSpPr>
        <p:spPr>
          <a:xfrm>
            <a:off x="6356925" y="2529025"/>
            <a:ext cx="2663100" cy="2451300"/>
          </a:xfrm>
          <a:prstGeom prst="roundRect">
            <a:avLst>
              <a:gd name="adj" fmla="val 9378"/>
            </a:avLst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18.6%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TB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(7.0%)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Other / not specified </a:t>
            </a:r>
            <a:r>
              <a:rPr lang="en" sz="1500">
                <a:solidFill>
                  <a:srgbClr val="54B4D3"/>
                </a:solidFill>
                <a:latin typeface="Open Sans"/>
                <a:ea typeface="Open Sans"/>
                <a:cs typeface="Open Sans"/>
                <a:sym typeface="Open Sans"/>
              </a:rPr>
              <a:t>(7.7%)</a:t>
            </a:r>
            <a:endParaRPr sz="15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Rickettsia spp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Staph spp (1.4%)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 coli (1.0%)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3" name="Google Shape;1663;p75"/>
          <p:cNvSpPr txBox="1"/>
          <p:nvPr/>
        </p:nvSpPr>
        <p:spPr>
          <a:xfrm>
            <a:off x="4479425" y="4802400"/>
            <a:ext cx="1070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TB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4" name="Google Shape;1664;p75"/>
          <p:cNvSpPr/>
          <p:nvPr/>
        </p:nvSpPr>
        <p:spPr>
          <a:xfrm>
            <a:off x="2638175" y="1506750"/>
            <a:ext cx="2005500" cy="3465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5" name="Google Shape;1665;p75"/>
          <p:cNvSpPr/>
          <p:nvPr/>
        </p:nvSpPr>
        <p:spPr>
          <a:xfrm>
            <a:off x="4555625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6" name="Google Shape;1666;p75"/>
          <p:cNvSpPr/>
          <p:nvPr/>
        </p:nvSpPr>
        <p:spPr>
          <a:xfrm>
            <a:off x="4431277" y="1342975"/>
            <a:ext cx="284000" cy="3360375"/>
          </a:xfrm>
          <a:custGeom>
            <a:avLst/>
            <a:gdLst/>
            <a:ahLst/>
            <a:cxnLst/>
            <a:rect l="l" t="t" r="r" b="b"/>
            <a:pathLst>
              <a:path w="11360" h="134415" extrusionOk="0">
                <a:moveTo>
                  <a:pt x="0" y="134415"/>
                </a:moveTo>
                <a:lnTo>
                  <a:pt x="0" y="127315"/>
                </a:lnTo>
                <a:lnTo>
                  <a:pt x="11360" y="115956"/>
                </a:lnTo>
                <a:lnTo>
                  <a:pt x="1136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667" name="Google Shape;1667;p75"/>
          <p:cNvCxnSpPr/>
          <p:nvPr/>
        </p:nvCxnSpPr>
        <p:spPr>
          <a:xfrm>
            <a:off x="4718427" y="2977223"/>
            <a:ext cx="97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68" name="Google Shape;1668;p75"/>
          <p:cNvSpPr/>
          <p:nvPr/>
        </p:nvSpPr>
        <p:spPr>
          <a:xfrm>
            <a:off x="-7425" y="1506750"/>
            <a:ext cx="2645700" cy="3465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9" name="Google Shape;1669;p75"/>
          <p:cNvSpPr/>
          <p:nvPr/>
        </p:nvSpPr>
        <p:spPr>
          <a:xfrm>
            <a:off x="4805400" y="1395750"/>
            <a:ext cx="1294200" cy="1443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0" name="Google Shape;1670;p75"/>
          <p:cNvSpPr/>
          <p:nvPr/>
        </p:nvSpPr>
        <p:spPr>
          <a:xfrm>
            <a:off x="5631275" y="3422725"/>
            <a:ext cx="88200" cy="683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1" name="Google Shape;1671;p75"/>
          <p:cNvSpPr txBox="1"/>
          <p:nvPr/>
        </p:nvSpPr>
        <p:spPr>
          <a:xfrm>
            <a:off x="5708825" y="3509275"/>
            <a:ext cx="648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Unk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76"/>
          <p:cNvSpPr txBox="1"/>
          <p:nvPr/>
        </p:nvSpPr>
        <p:spPr>
          <a:xfrm>
            <a:off x="2697150" y="1459525"/>
            <a:ext cx="173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Herpesvirus family</a:t>
            </a:r>
            <a:endParaRPr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7" name="Google Shape;1677;p76"/>
          <p:cNvSpPr txBox="1"/>
          <p:nvPr/>
        </p:nvSpPr>
        <p:spPr>
          <a:xfrm>
            <a:off x="2752175" y="4650000"/>
            <a:ext cx="143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viral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8" name="Google Shape;1678;p76"/>
          <p:cNvSpPr txBox="1"/>
          <p:nvPr/>
        </p:nvSpPr>
        <p:spPr>
          <a:xfrm>
            <a:off x="3903675" y="4033300"/>
            <a:ext cx="68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9" name="Google Shape;1679;p76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</a:t>
            </a:r>
            <a:r>
              <a:rPr lang="en" u="sng"/>
              <a:t>infections</a:t>
            </a:r>
            <a:r>
              <a:rPr lang="en"/>
              <a:t> trigger HLH?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680" name="Google Shape;1680;p76"/>
          <p:cNvSpPr/>
          <p:nvPr/>
        </p:nvSpPr>
        <p:spPr>
          <a:xfrm>
            <a:off x="97250" y="1646850"/>
            <a:ext cx="2405700" cy="2962800"/>
          </a:xfrm>
          <a:prstGeom prst="roundRect">
            <a:avLst>
              <a:gd name="adj" fmla="val 9378"/>
            </a:avLst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69%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(30%)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HSV / CMV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Other / unk (6.1%)</a:t>
            </a:r>
            <a:endParaRPr sz="15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hepatitis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(1.8%)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Influenza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Parvo B19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1" name="Google Shape;1681;p76"/>
          <p:cNvSpPr/>
          <p:nvPr/>
        </p:nvSpPr>
        <p:spPr>
          <a:xfrm>
            <a:off x="375127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2" name="Google Shape;1682;p76"/>
          <p:cNvSpPr/>
          <p:nvPr/>
        </p:nvSpPr>
        <p:spPr>
          <a:xfrm>
            <a:off x="400105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3" name="Google Shape;1683;p76"/>
          <p:cNvSpPr/>
          <p:nvPr/>
        </p:nvSpPr>
        <p:spPr>
          <a:xfrm>
            <a:off x="425082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4" name="Google Shape;1684;p76"/>
          <p:cNvSpPr/>
          <p:nvPr/>
        </p:nvSpPr>
        <p:spPr>
          <a:xfrm>
            <a:off x="5034000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5" name="Google Shape;1685;p76"/>
          <p:cNvSpPr/>
          <p:nvPr/>
        </p:nvSpPr>
        <p:spPr>
          <a:xfrm>
            <a:off x="5283775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6" name="Google Shape;1686;p76"/>
          <p:cNvSpPr/>
          <p:nvPr/>
        </p:nvSpPr>
        <p:spPr>
          <a:xfrm>
            <a:off x="5533550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7" name="Google Shape;1687;p76"/>
          <p:cNvSpPr/>
          <p:nvPr/>
        </p:nvSpPr>
        <p:spPr>
          <a:xfrm>
            <a:off x="275217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8" name="Google Shape;1688;p76"/>
          <p:cNvSpPr/>
          <p:nvPr/>
        </p:nvSpPr>
        <p:spPr>
          <a:xfrm>
            <a:off x="300195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9" name="Google Shape;1689;p76"/>
          <p:cNvSpPr/>
          <p:nvPr/>
        </p:nvSpPr>
        <p:spPr>
          <a:xfrm>
            <a:off x="325172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0" name="Google Shape;1690;p76"/>
          <p:cNvSpPr/>
          <p:nvPr/>
        </p:nvSpPr>
        <p:spPr>
          <a:xfrm>
            <a:off x="350150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1" name="Google Shape;1691;p76"/>
          <p:cNvSpPr/>
          <p:nvPr/>
        </p:nvSpPr>
        <p:spPr>
          <a:xfrm>
            <a:off x="275217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2" name="Google Shape;1692;p76"/>
          <p:cNvSpPr/>
          <p:nvPr/>
        </p:nvSpPr>
        <p:spPr>
          <a:xfrm>
            <a:off x="300195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3" name="Google Shape;1693;p76"/>
          <p:cNvSpPr/>
          <p:nvPr/>
        </p:nvSpPr>
        <p:spPr>
          <a:xfrm>
            <a:off x="325172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4" name="Google Shape;1694;p76"/>
          <p:cNvSpPr/>
          <p:nvPr/>
        </p:nvSpPr>
        <p:spPr>
          <a:xfrm>
            <a:off x="350150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5" name="Google Shape;1695;p76"/>
          <p:cNvSpPr/>
          <p:nvPr/>
        </p:nvSpPr>
        <p:spPr>
          <a:xfrm>
            <a:off x="375127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6" name="Google Shape;1696;p76"/>
          <p:cNvSpPr/>
          <p:nvPr/>
        </p:nvSpPr>
        <p:spPr>
          <a:xfrm>
            <a:off x="400105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7" name="Google Shape;1697;p76"/>
          <p:cNvSpPr/>
          <p:nvPr/>
        </p:nvSpPr>
        <p:spPr>
          <a:xfrm>
            <a:off x="425082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8" name="Google Shape;1698;p76"/>
          <p:cNvSpPr/>
          <p:nvPr/>
        </p:nvSpPr>
        <p:spPr>
          <a:xfrm>
            <a:off x="5034000" y="1911350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9" name="Google Shape;1699;p76"/>
          <p:cNvSpPr/>
          <p:nvPr/>
        </p:nvSpPr>
        <p:spPr>
          <a:xfrm>
            <a:off x="5283775" y="1911350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0" name="Google Shape;1700;p76"/>
          <p:cNvSpPr/>
          <p:nvPr/>
        </p:nvSpPr>
        <p:spPr>
          <a:xfrm>
            <a:off x="5685950" y="20637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1" name="Google Shape;1701;p76"/>
          <p:cNvSpPr/>
          <p:nvPr/>
        </p:nvSpPr>
        <p:spPr>
          <a:xfrm>
            <a:off x="375127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2" name="Google Shape;1702;p76"/>
          <p:cNvSpPr/>
          <p:nvPr/>
        </p:nvSpPr>
        <p:spPr>
          <a:xfrm>
            <a:off x="400105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3" name="Google Shape;1703;p76"/>
          <p:cNvSpPr/>
          <p:nvPr/>
        </p:nvSpPr>
        <p:spPr>
          <a:xfrm>
            <a:off x="425082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4" name="Google Shape;1704;p76"/>
          <p:cNvSpPr/>
          <p:nvPr/>
        </p:nvSpPr>
        <p:spPr>
          <a:xfrm>
            <a:off x="5034000" y="2322375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5" name="Google Shape;1705;p76"/>
          <p:cNvSpPr/>
          <p:nvPr/>
        </p:nvSpPr>
        <p:spPr>
          <a:xfrm>
            <a:off x="5283775" y="2322375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6" name="Google Shape;1706;p76"/>
          <p:cNvSpPr/>
          <p:nvPr/>
        </p:nvSpPr>
        <p:spPr>
          <a:xfrm>
            <a:off x="5685950" y="23223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7" name="Google Shape;1707;p76"/>
          <p:cNvSpPr/>
          <p:nvPr/>
        </p:nvSpPr>
        <p:spPr>
          <a:xfrm>
            <a:off x="275217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8" name="Google Shape;1708;p76"/>
          <p:cNvSpPr/>
          <p:nvPr/>
        </p:nvSpPr>
        <p:spPr>
          <a:xfrm>
            <a:off x="300195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9" name="Google Shape;1709;p76"/>
          <p:cNvSpPr/>
          <p:nvPr/>
        </p:nvSpPr>
        <p:spPr>
          <a:xfrm>
            <a:off x="325172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0" name="Google Shape;1710;p76"/>
          <p:cNvSpPr/>
          <p:nvPr/>
        </p:nvSpPr>
        <p:spPr>
          <a:xfrm>
            <a:off x="350150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1" name="Google Shape;1711;p76"/>
          <p:cNvSpPr/>
          <p:nvPr/>
        </p:nvSpPr>
        <p:spPr>
          <a:xfrm>
            <a:off x="275217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2" name="Google Shape;1712;p76"/>
          <p:cNvSpPr/>
          <p:nvPr/>
        </p:nvSpPr>
        <p:spPr>
          <a:xfrm>
            <a:off x="300195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3" name="Google Shape;1713;p76"/>
          <p:cNvSpPr/>
          <p:nvPr/>
        </p:nvSpPr>
        <p:spPr>
          <a:xfrm>
            <a:off x="325172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4" name="Google Shape;1714;p76"/>
          <p:cNvSpPr/>
          <p:nvPr/>
        </p:nvSpPr>
        <p:spPr>
          <a:xfrm>
            <a:off x="350150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5" name="Google Shape;1715;p76"/>
          <p:cNvSpPr/>
          <p:nvPr/>
        </p:nvSpPr>
        <p:spPr>
          <a:xfrm>
            <a:off x="375127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6" name="Google Shape;1716;p76"/>
          <p:cNvSpPr/>
          <p:nvPr/>
        </p:nvSpPr>
        <p:spPr>
          <a:xfrm>
            <a:off x="400105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7" name="Google Shape;1717;p76"/>
          <p:cNvSpPr/>
          <p:nvPr/>
        </p:nvSpPr>
        <p:spPr>
          <a:xfrm>
            <a:off x="425082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8" name="Google Shape;1718;p76"/>
          <p:cNvSpPr/>
          <p:nvPr/>
        </p:nvSpPr>
        <p:spPr>
          <a:xfrm>
            <a:off x="5034000" y="2581000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9" name="Google Shape;1719;p76"/>
          <p:cNvSpPr/>
          <p:nvPr/>
        </p:nvSpPr>
        <p:spPr>
          <a:xfrm>
            <a:off x="5283775" y="2581000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0" name="Google Shape;1720;p76"/>
          <p:cNvSpPr/>
          <p:nvPr/>
        </p:nvSpPr>
        <p:spPr>
          <a:xfrm>
            <a:off x="5685950" y="25810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1" name="Google Shape;1721;p76"/>
          <p:cNvSpPr/>
          <p:nvPr/>
        </p:nvSpPr>
        <p:spPr>
          <a:xfrm>
            <a:off x="3903675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2" name="Google Shape;1722;p76"/>
          <p:cNvSpPr/>
          <p:nvPr/>
        </p:nvSpPr>
        <p:spPr>
          <a:xfrm>
            <a:off x="4153450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3" name="Google Shape;1723;p76"/>
          <p:cNvSpPr/>
          <p:nvPr/>
        </p:nvSpPr>
        <p:spPr>
          <a:xfrm>
            <a:off x="4403225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4" name="Google Shape;1724;p76"/>
          <p:cNvSpPr/>
          <p:nvPr/>
        </p:nvSpPr>
        <p:spPr>
          <a:xfrm>
            <a:off x="4881600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5" name="Google Shape;1725;p76"/>
          <p:cNvSpPr/>
          <p:nvPr/>
        </p:nvSpPr>
        <p:spPr>
          <a:xfrm>
            <a:off x="5131375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6" name="Google Shape;1726;p76"/>
          <p:cNvSpPr/>
          <p:nvPr/>
        </p:nvSpPr>
        <p:spPr>
          <a:xfrm>
            <a:off x="5381150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7" name="Google Shape;1727;p76"/>
          <p:cNvSpPr/>
          <p:nvPr/>
        </p:nvSpPr>
        <p:spPr>
          <a:xfrm>
            <a:off x="2752175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8" name="Google Shape;1728;p76"/>
          <p:cNvSpPr/>
          <p:nvPr/>
        </p:nvSpPr>
        <p:spPr>
          <a:xfrm>
            <a:off x="3001950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9" name="Google Shape;1729;p76"/>
          <p:cNvSpPr/>
          <p:nvPr/>
        </p:nvSpPr>
        <p:spPr>
          <a:xfrm>
            <a:off x="3251725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0" name="Google Shape;1730;p76"/>
          <p:cNvSpPr/>
          <p:nvPr/>
        </p:nvSpPr>
        <p:spPr>
          <a:xfrm>
            <a:off x="3501500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1" name="Google Shape;1731;p76"/>
          <p:cNvSpPr/>
          <p:nvPr/>
        </p:nvSpPr>
        <p:spPr>
          <a:xfrm>
            <a:off x="2752175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2" name="Google Shape;1732;p76"/>
          <p:cNvSpPr/>
          <p:nvPr/>
        </p:nvSpPr>
        <p:spPr>
          <a:xfrm>
            <a:off x="3001950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3" name="Google Shape;1733;p76"/>
          <p:cNvSpPr/>
          <p:nvPr/>
        </p:nvSpPr>
        <p:spPr>
          <a:xfrm>
            <a:off x="3251725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4" name="Google Shape;1734;p76"/>
          <p:cNvSpPr/>
          <p:nvPr/>
        </p:nvSpPr>
        <p:spPr>
          <a:xfrm>
            <a:off x="3501500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5" name="Google Shape;1735;p76"/>
          <p:cNvSpPr/>
          <p:nvPr/>
        </p:nvSpPr>
        <p:spPr>
          <a:xfrm>
            <a:off x="3903675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6" name="Google Shape;1736;p76"/>
          <p:cNvSpPr/>
          <p:nvPr/>
        </p:nvSpPr>
        <p:spPr>
          <a:xfrm>
            <a:off x="4153450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7" name="Google Shape;1737;p76"/>
          <p:cNvSpPr/>
          <p:nvPr/>
        </p:nvSpPr>
        <p:spPr>
          <a:xfrm>
            <a:off x="4403225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8" name="Google Shape;1738;p76"/>
          <p:cNvSpPr/>
          <p:nvPr/>
        </p:nvSpPr>
        <p:spPr>
          <a:xfrm>
            <a:off x="4881600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9" name="Google Shape;1739;p76"/>
          <p:cNvSpPr/>
          <p:nvPr/>
        </p:nvSpPr>
        <p:spPr>
          <a:xfrm>
            <a:off x="5131375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0" name="Google Shape;1740;p76"/>
          <p:cNvSpPr/>
          <p:nvPr/>
        </p:nvSpPr>
        <p:spPr>
          <a:xfrm>
            <a:off x="5381150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1" name="Google Shape;1741;p76"/>
          <p:cNvSpPr/>
          <p:nvPr/>
        </p:nvSpPr>
        <p:spPr>
          <a:xfrm>
            <a:off x="3903675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2" name="Google Shape;1742;p76"/>
          <p:cNvSpPr/>
          <p:nvPr/>
        </p:nvSpPr>
        <p:spPr>
          <a:xfrm>
            <a:off x="4153450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3" name="Google Shape;1743;p76"/>
          <p:cNvSpPr/>
          <p:nvPr/>
        </p:nvSpPr>
        <p:spPr>
          <a:xfrm>
            <a:off x="4403225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4" name="Google Shape;1744;p76"/>
          <p:cNvSpPr/>
          <p:nvPr/>
        </p:nvSpPr>
        <p:spPr>
          <a:xfrm>
            <a:off x="4881600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5" name="Google Shape;1745;p76"/>
          <p:cNvSpPr/>
          <p:nvPr/>
        </p:nvSpPr>
        <p:spPr>
          <a:xfrm>
            <a:off x="5131375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6" name="Google Shape;1746;p76"/>
          <p:cNvSpPr/>
          <p:nvPr/>
        </p:nvSpPr>
        <p:spPr>
          <a:xfrm>
            <a:off x="5381150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7" name="Google Shape;1747;p76"/>
          <p:cNvSpPr/>
          <p:nvPr/>
        </p:nvSpPr>
        <p:spPr>
          <a:xfrm>
            <a:off x="2752175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8" name="Google Shape;1748;p76"/>
          <p:cNvSpPr/>
          <p:nvPr/>
        </p:nvSpPr>
        <p:spPr>
          <a:xfrm>
            <a:off x="3001950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9" name="Google Shape;1749;p76"/>
          <p:cNvSpPr/>
          <p:nvPr/>
        </p:nvSpPr>
        <p:spPr>
          <a:xfrm>
            <a:off x="3251725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0" name="Google Shape;1750;p76"/>
          <p:cNvSpPr/>
          <p:nvPr/>
        </p:nvSpPr>
        <p:spPr>
          <a:xfrm>
            <a:off x="3501500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1" name="Google Shape;1751;p76"/>
          <p:cNvSpPr/>
          <p:nvPr/>
        </p:nvSpPr>
        <p:spPr>
          <a:xfrm>
            <a:off x="2752175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2" name="Google Shape;1752;p76"/>
          <p:cNvSpPr/>
          <p:nvPr/>
        </p:nvSpPr>
        <p:spPr>
          <a:xfrm>
            <a:off x="3001950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3" name="Google Shape;1753;p76"/>
          <p:cNvSpPr/>
          <p:nvPr/>
        </p:nvSpPr>
        <p:spPr>
          <a:xfrm>
            <a:off x="3251725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4" name="Google Shape;1754;p76"/>
          <p:cNvSpPr/>
          <p:nvPr/>
        </p:nvSpPr>
        <p:spPr>
          <a:xfrm>
            <a:off x="3501500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5" name="Google Shape;1755;p76"/>
          <p:cNvSpPr/>
          <p:nvPr/>
        </p:nvSpPr>
        <p:spPr>
          <a:xfrm>
            <a:off x="3903675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6" name="Google Shape;1756;p76"/>
          <p:cNvSpPr/>
          <p:nvPr/>
        </p:nvSpPr>
        <p:spPr>
          <a:xfrm>
            <a:off x="4153450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7" name="Google Shape;1757;p76"/>
          <p:cNvSpPr/>
          <p:nvPr/>
        </p:nvSpPr>
        <p:spPr>
          <a:xfrm>
            <a:off x="4403225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8" name="Google Shape;1758;p76"/>
          <p:cNvSpPr/>
          <p:nvPr/>
        </p:nvSpPr>
        <p:spPr>
          <a:xfrm>
            <a:off x="4881600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9" name="Google Shape;1759;p76"/>
          <p:cNvSpPr/>
          <p:nvPr/>
        </p:nvSpPr>
        <p:spPr>
          <a:xfrm>
            <a:off x="5131375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0" name="Google Shape;1760;p76"/>
          <p:cNvSpPr/>
          <p:nvPr/>
        </p:nvSpPr>
        <p:spPr>
          <a:xfrm>
            <a:off x="5381150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1" name="Google Shape;1761;p76"/>
          <p:cNvSpPr/>
          <p:nvPr/>
        </p:nvSpPr>
        <p:spPr>
          <a:xfrm>
            <a:off x="3903675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2" name="Google Shape;1762;p76"/>
          <p:cNvSpPr/>
          <p:nvPr/>
        </p:nvSpPr>
        <p:spPr>
          <a:xfrm>
            <a:off x="4153450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3" name="Google Shape;1763;p76"/>
          <p:cNvSpPr/>
          <p:nvPr/>
        </p:nvSpPr>
        <p:spPr>
          <a:xfrm>
            <a:off x="4403225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4" name="Google Shape;1764;p76"/>
          <p:cNvSpPr/>
          <p:nvPr/>
        </p:nvSpPr>
        <p:spPr>
          <a:xfrm>
            <a:off x="4805400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5" name="Google Shape;1765;p76"/>
          <p:cNvSpPr/>
          <p:nvPr/>
        </p:nvSpPr>
        <p:spPr>
          <a:xfrm>
            <a:off x="5055175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6" name="Google Shape;1766;p76"/>
          <p:cNvSpPr/>
          <p:nvPr/>
        </p:nvSpPr>
        <p:spPr>
          <a:xfrm>
            <a:off x="5304950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7" name="Google Shape;1767;p76"/>
          <p:cNvSpPr/>
          <p:nvPr/>
        </p:nvSpPr>
        <p:spPr>
          <a:xfrm>
            <a:off x="2752175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8" name="Google Shape;1768;p76"/>
          <p:cNvSpPr/>
          <p:nvPr/>
        </p:nvSpPr>
        <p:spPr>
          <a:xfrm>
            <a:off x="3001950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9" name="Google Shape;1769;p76"/>
          <p:cNvSpPr/>
          <p:nvPr/>
        </p:nvSpPr>
        <p:spPr>
          <a:xfrm>
            <a:off x="3251725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0" name="Google Shape;1770;p76"/>
          <p:cNvSpPr/>
          <p:nvPr/>
        </p:nvSpPr>
        <p:spPr>
          <a:xfrm>
            <a:off x="3501500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1" name="Google Shape;1771;p76"/>
          <p:cNvSpPr/>
          <p:nvPr/>
        </p:nvSpPr>
        <p:spPr>
          <a:xfrm>
            <a:off x="275217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2" name="Google Shape;1772;p76"/>
          <p:cNvSpPr/>
          <p:nvPr/>
        </p:nvSpPr>
        <p:spPr>
          <a:xfrm>
            <a:off x="300195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3" name="Google Shape;1773;p76"/>
          <p:cNvSpPr/>
          <p:nvPr/>
        </p:nvSpPr>
        <p:spPr>
          <a:xfrm>
            <a:off x="325172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4" name="Google Shape;1774;p76"/>
          <p:cNvSpPr/>
          <p:nvPr/>
        </p:nvSpPr>
        <p:spPr>
          <a:xfrm>
            <a:off x="350150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5" name="Google Shape;1775;p76"/>
          <p:cNvSpPr/>
          <p:nvPr/>
        </p:nvSpPr>
        <p:spPr>
          <a:xfrm>
            <a:off x="375127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6" name="Google Shape;1776;p76"/>
          <p:cNvSpPr/>
          <p:nvPr/>
        </p:nvSpPr>
        <p:spPr>
          <a:xfrm>
            <a:off x="400105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7" name="Google Shape;1777;p76"/>
          <p:cNvSpPr/>
          <p:nvPr/>
        </p:nvSpPr>
        <p:spPr>
          <a:xfrm>
            <a:off x="4805400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8" name="Google Shape;1778;p76"/>
          <p:cNvSpPr/>
          <p:nvPr/>
        </p:nvSpPr>
        <p:spPr>
          <a:xfrm>
            <a:off x="5055175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9" name="Google Shape;1779;p76"/>
          <p:cNvSpPr/>
          <p:nvPr/>
        </p:nvSpPr>
        <p:spPr>
          <a:xfrm>
            <a:off x="5304950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0" name="Google Shape;1780;p76"/>
          <p:cNvSpPr/>
          <p:nvPr/>
        </p:nvSpPr>
        <p:spPr>
          <a:xfrm>
            <a:off x="6356925" y="3284250"/>
            <a:ext cx="2663100" cy="1696200"/>
          </a:xfrm>
          <a:prstGeom prst="roundRect">
            <a:avLst>
              <a:gd name="adj" fmla="val 9378"/>
            </a:avLst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18.6%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TB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(7.0%)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Other / not specified </a:t>
            </a:r>
            <a:r>
              <a:rPr lang="en" sz="1500">
                <a:solidFill>
                  <a:srgbClr val="54B4D3"/>
                </a:solidFill>
                <a:latin typeface="Open Sans"/>
                <a:ea typeface="Open Sans"/>
                <a:cs typeface="Open Sans"/>
                <a:sym typeface="Open Sans"/>
              </a:rPr>
              <a:t>(7.7%)</a:t>
            </a:r>
            <a:endParaRPr sz="15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Rickettsia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1" name="Google Shape;1781;p76"/>
          <p:cNvSpPr txBox="1"/>
          <p:nvPr/>
        </p:nvSpPr>
        <p:spPr>
          <a:xfrm>
            <a:off x="4479425" y="4802400"/>
            <a:ext cx="1070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TB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2" name="Google Shape;1782;p76"/>
          <p:cNvSpPr/>
          <p:nvPr/>
        </p:nvSpPr>
        <p:spPr>
          <a:xfrm>
            <a:off x="2638175" y="1506750"/>
            <a:ext cx="2005500" cy="3465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3" name="Google Shape;1783;p76"/>
          <p:cNvSpPr/>
          <p:nvPr/>
        </p:nvSpPr>
        <p:spPr>
          <a:xfrm>
            <a:off x="4555625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4" name="Google Shape;1784;p76"/>
          <p:cNvSpPr/>
          <p:nvPr/>
        </p:nvSpPr>
        <p:spPr>
          <a:xfrm>
            <a:off x="4431277" y="1342975"/>
            <a:ext cx="284000" cy="3360375"/>
          </a:xfrm>
          <a:custGeom>
            <a:avLst/>
            <a:gdLst/>
            <a:ahLst/>
            <a:cxnLst/>
            <a:rect l="l" t="t" r="r" b="b"/>
            <a:pathLst>
              <a:path w="11360" h="134415" extrusionOk="0">
                <a:moveTo>
                  <a:pt x="0" y="134415"/>
                </a:moveTo>
                <a:lnTo>
                  <a:pt x="0" y="127315"/>
                </a:lnTo>
                <a:lnTo>
                  <a:pt x="11360" y="115956"/>
                </a:lnTo>
                <a:lnTo>
                  <a:pt x="1136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785" name="Google Shape;1785;p76"/>
          <p:cNvCxnSpPr/>
          <p:nvPr/>
        </p:nvCxnSpPr>
        <p:spPr>
          <a:xfrm>
            <a:off x="4718427" y="2977223"/>
            <a:ext cx="97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86" name="Google Shape;1786;p76"/>
          <p:cNvSpPr/>
          <p:nvPr/>
        </p:nvSpPr>
        <p:spPr>
          <a:xfrm>
            <a:off x="-7425" y="1506750"/>
            <a:ext cx="2645700" cy="3465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7" name="Google Shape;1787;p76"/>
          <p:cNvSpPr/>
          <p:nvPr/>
        </p:nvSpPr>
        <p:spPr>
          <a:xfrm>
            <a:off x="5631275" y="3422725"/>
            <a:ext cx="88200" cy="683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8" name="Google Shape;1788;p76"/>
          <p:cNvSpPr txBox="1"/>
          <p:nvPr/>
        </p:nvSpPr>
        <p:spPr>
          <a:xfrm>
            <a:off x="5708825" y="3509275"/>
            <a:ext cx="648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Unk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9" name="Google Shape;1789;p76"/>
          <p:cNvSpPr/>
          <p:nvPr/>
        </p:nvSpPr>
        <p:spPr>
          <a:xfrm>
            <a:off x="6261325" y="3204600"/>
            <a:ext cx="2824200" cy="18693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0" name="Google Shape;1790;p76"/>
          <p:cNvSpPr/>
          <p:nvPr/>
        </p:nvSpPr>
        <p:spPr>
          <a:xfrm>
            <a:off x="4826225" y="3025625"/>
            <a:ext cx="1434900" cy="1153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1" name="Google Shape;1791;p76"/>
          <p:cNvSpPr/>
          <p:nvPr/>
        </p:nvSpPr>
        <p:spPr>
          <a:xfrm>
            <a:off x="4784025" y="4281025"/>
            <a:ext cx="1434900" cy="838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2" name="Google Shape;1792;p76"/>
          <p:cNvSpPr/>
          <p:nvPr/>
        </p:nvSpPr>
        <p:spPr>
          <a:xfrm>
            <a:off x="4500565" y="4543600"/>
            <a:ext cx="284100" cy="300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3" name="Google Shape;1793;p76"/>
          <p:cNvSpPr/>
          <p:nvPr/>
        </p:nvSpPr>
        <p:spPr>
          <a:xfrm>
            <a:off x="6338375" y="580050"/>
            <a:ext cx="2663100" cy="1316400"/>
          </a:xfrm>
          <a:prstGeom prst="roundRect">
            <a:avLst>
              <a:gd name="adj" fmla="val 9378"/>
            </a:avLst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Parasites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4.8%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Leishmania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Malaria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Toxo (0.9%)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4" name="Google Shape;1794;p76"/>
          <p:cNvSpPr/>
          <p:nvPr/>
        </p:nvSpPr>
        <p:spPr>
          <a:xfrm>
            <a:off x="6338375" y="2053650"/>
            <a:ext cx="2663100" cy="1077600"/>
          </a:xfrm>
          <a:prstGeom prst="roundRect">
            <a:avLst>
              <a:gd name="adj" fmla="val 9378"/>
            </a:avLst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Fungi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3.3%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Histo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(1.6%)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(1.7%)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77"/>
          <p:cNvSpPr txBox="1"/>
          <p:nvPr/>
        </p:nvSpPr>
        <p:spPr>
          <a:xfrm>
            <a:off x="2697150" y="1459525"/>
            <a:ext cx="173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Herpesvirus family</a:t>
            </a:r>
            <a:endParaRPr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0" name="Google Shape;1800;p77"/>
          <p:cNvSpPr txBox="1"/>
          <p:nvPr/>
        </p:nvSpPr>
        <p:spPr>
          <a:xfrm>
            <a:off x="2752175" y="4650000"/>
            <a:ext cx="143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viral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1" name="Google Shape;1801;p77"/>
          <p:cNvSpPr txBox="1"/>
          <p:nvPr/>
        </p:nvSpPr>
        <p:spPr>
          <a:xfrm>
            <a:off x="3903675" y="4033300"/>
            <a:ext cx="68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2" name="Google Shape;1802;p77"/>
          <p:cNvSpPr txBox="1">
            <a:spLocks noGrp="1"/>
          </p:cNvSpPr>
          <p:nvPr>
            <p:ph type="title"/>
          </p:nvPr>
        </p:nvSpPr>
        <p:spPr>
          <a:xfrm>
            <a:off x="729450" y="4804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</a:t>
            </a:r>
            <a:r>
              <a:rPr lang="en" u="sng"/>
              <a:t>infections</a:t>
            </a:r>
            <a:r>
              <a:rPr lang="en"/>
              <a:t> trigger HLH?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"/>
              <a:t>]</a:t>
            </a:r>
            <a:endParaRPr/>
          </a:p>
        </p:txBody>
      </p:sp>
      <p:sp>
        <p:nvSpPr>
          <p:cNvPr id="1803" name="Google Shape;1803;p77"/>
          <p:cNvSpPr/>
          <p:nvPr/>
        </p:nvSpPr>
        <p:spPr>
          <a:xfrm>
            <a:off x="97250" y="1646850"/>
            <a:ext cx="2405700" cy="2962800"/>
          </a:xfrm>
          <a:prstGeom prst="roundRect">
            <a:avLst>
              <a:gd name="adj" fmla="val 9378"/>
            </a:avLst>
          </a:prstGeom>
          <a:solidFill>
            <a:srgbClr val="FAE4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69%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EBV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(30%)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HSV / CMV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Other / unk (6.1%)</a:t>
            </a:r>
            <a:endParaRPr sz="15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Viral hepatitis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(1.8%)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Influenza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Parvo B19 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4" name="Google Shape;1804;p77"/>
          <p:cNvSpPr/>
          <p:nvPr/>
        </p:nvSpPr>
        <p:spPr>
          <a:xfrm>
            <a:off x="375127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5" name="Google Shape;1805;p77"/>
          <p:cNvSpPr/>
          <p:nvPr/>
        </p:nvSpPr>
        <p:spPr>
          <a:xfrm>
            <a:off x="400105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6" name="Google Shape;1806;p77"/>
          <p:cNvSpPr/>
          <p:nvPr/>
        </p:nvSpPr>
        <p:spPr>
          <a:xfrm>
            <a:off x="425082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7" name="Google Shape;1807;p77"/>
          <p:cNvSpPr/>
          <p:nvPr/>
        </p:nvSpPr>
        <p:spPr>
          <a:xfrm>
            <a:off x="5034000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8" name="Google Shape;1808;p77"/>
          <p:cNvSpPr/>
          <p:nvPr/>
        </p:nvSpPr>
        <p:spPr>
          <a:xfrm>
            <a:off x="5283775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9" name="Google Shape;1809;p77"/>
          <p:cNvSpPr/>
          <p:nvPr/>
        </p:nvSpPr>
        <p:spPr>
          <a:xfrm>
            <a:off x="5533550" y="1652725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0" name="Google Shape;1810;p77"/>
          <p:cNvSpPr/>
          <p:nvPr/>
        </p:nvSpPr>
        <p:spPr>
          <a:xfrm>
            <a:off x="275217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1" name="Google Shape;1811;p77"/>
          <p:cNvSpPr/>
          <p:nvPr/>
        </p:nvSpPr>
        <p:spPr>
          <a:xfrm>
            <a:off x="300195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2" name="Google Shape;1812;p77"/>
          <p:cNvSpPr/>
          <p:nvPr/>
        </p:nvSpPr>
        <p:spPr>
          <a:xfrm>
            <a:off x="3251725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3" name="Google Shape;1813;p77"/>
          <p:cNvSpPr/>
          <p:nvPr/>
        </p:nvSpPr>
        <p:spPr>
          <a:xfrm>
            <a:off x="3501500" y="18051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4" name="Google Shape;1814;p77"/>
          <p:cNvSpPr/>
          <p:nvPr/>
        </p:nvSpPr>
        <p:spPr>
          <a:xfrm>
            <a:off x="275217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5" name="Google Shape;1815;p77"/>
          <p:cNvSpPr/>
          <p:nvPr/>
        </p:nvSpPr>
        <p:spPr>
          <a:xfrm>
            <a:off x="300195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6" name="Google Shape;1816;p77"/>
          <p:cNvSpPr/>
          <p:nvPr/>
        </p:nvSpPr>
        <p:spPr>
          <a:xfrm>
            <a:off x="325172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7" name="Google Shape;1817;p77"/>
          <p:cNvSpPr/>
          <p:nvPr/>
        </p:nvSpPr>
        <p:spPr>
          <a:xfrm>
            <a:off x="350150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8" name="Google Shape;1818;p77"/>
          <p:cNvSpPr/>
          <p:nvPr/>
        </p:nvSpPr>
        <p:spPr>
          <a:xfrm>
            <a:off x="375127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9" name="Google Shape;1819;p77"/>
          <p:cNvSpPr/>
          <p:nvPr/>
        </p:nvSpPr>
        <p:spPr>
          <a:xfrm>
            <a:off x="4001050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0" name="Google Shape;1820;p77"/>
          <p:cNvSpPr/>
          <p:nvPr/>
        </p:nvSpPr>
        <p:spPr>
          <a:xfrm>
            <a:off x="4250825" y="20637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1" name="Google Shape;1821;p77"/>
          <p:cNvSpPr/>
          <p:nvPr/>
        </p:nvSpPr>
        <p:spPr>
          <a:xfrm>
            <a:off x="5034000" y="1911350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2" name="Google Shape;1822;p77"/>
          <p:cNvSpPr/>
          <p:nvPr/>
        </p:nvSpPr>
        <p:spPr>
          <a:xfrm>
            <a:off x="5283775" y="1911350"/>
            <a:ext cx="186000" cy="186000"/>
          </a:xfrm>
          <a:prstGeom prst="rect">
            <a:avLst/>
          </a:prstGeom>
          <a:solidFill>
            <a:srgbClr val="8E44AD"/>
          </a:solidFill>
          <a:ln w="9525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3" name="Google Shape;1823;p77"/>
          <p:cNvSpPr/>
          <p:nvPr/>
        </p:nvSpPr>
        <p:spPr>
          <a:xfrm>
            <a:off x="5685950" y="206375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4" name="Google Shape;1824;p77"/>
          <p:cNvSpPr/>
          <p:nvPr/>
        </p:nvSpPr>
        <p:spPr>
          <a:xfrm>
            <a:off x="375127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5" name="Google Shape;1825;p77"/>
          <p:cNvSpPr/>
          <p:nvPr/>
        </p:nvSpPr>
        <p:spPr>
          <a:xfrm>
            <a:off x="400105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6" name="Google Shape;1826;p77"/>
          <p:cNvSpPr/>
          <p:nvPr/>
        </p:nvSpPr>
        <p:spPr>
          <a:xfrm>
            <a:off x="425082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7" name="Google Shape;1827;p77"/>
          <p:cNvSpPr/>
          <p:nvPr/>
        </p:nvSpPr>
        <p:spPr>
          <a:xfrm>
            <a:off x="5034000" y="2322375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8" name="Google Shape;1828;p77"/>
          <p:cNvSpPr/>
          <p:nvPr/>
        </p:nvSpPr>
        <p:spPr>
          <a:xfrm>
            <a:off x="5283775" y="2322375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9" name="Google Shape;1829;p77"/>
          <p:cNvSpPr/>
          <p:nvPr/>
        </p:nvSpPr>
        <p:spPr>
          <a:xfrm>
            <a:off x="5685950" y="2322375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0" name="Google Shape;1830;p77"/>
          <p:cNvSpPr/>
          <p:nvPr/>
        </p:nvSpPr>
        <p:spPr>
          <a:xfrm>
            <a:off x="275217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1" name="Google Shape;1831;p77"/>
          <p:cNvSpPr/>
          <p:nvPr/>
        </p:nvSpPr>
        <p:spPr>
          <a:xfrm>
            <a:off x="300195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2" name="Google Shape;1832;p77"/>
          <p:cNvSpPr/>
          <p:nvPr/>
        </p:nvSpPr>
        <p:spPr>
          <a:xfrm>
            <a:off x="3251725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3" name="Google Shape;1833;p77"/>
          <p:cNvSpPr/>
          <p:nvPr/>
        </p:nvSpPr>
        <p:spPr>
          <a:xfrm>
            <a:off x="3501500" y="23223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4" name="Google Shape;1834;p77"/>
          <p:cNvSpPr/>
          <p:nvPr/>
        </p:nvSpPr>
        <p:spPr>
          <a:xfrm>
            <a:off x="275217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5" name="Google Shape;1835;p77"/>
          <p:cNvSpPr/>
          <p:nvPr/>
        </p:nvSpPr>
        <p:spPr>
          <a:xfrm>
            <a:off x="300195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6" name="Google Shape;1836;p77"/>
          <p:cNvSpPr/>
          <p:nvPr/>
        </p:nvSpPr>
        <p:spPr>
          <a:xfrm>
            <a:off x="325172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7" name="Google Shape;1837;p77"/>
          <p:cNvSpPr/>
          <p:nvPr/>
        </p:nvSpPr>
        <p:spPr>
          <a:xfrm>
            <a:off x="350150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8" name="Google Shape;1838;p77"/>
          <p:cNvSpPr/>
          <p:nvPr/>
        </p:nvSpPr>
        <p:spPr>
          <a:xfrm>
            <a:off x="375127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9" name="Google Shape;1839;p77"/>
          <p:cNvSpPr/>
          <p:nvPr/>
        </p:nvSpPr>
        <p:spPr>
          <a:xfrm>
            <a:off x="4001050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0" name="Google Shape;1840;p77"/>
          <p:cNvSpPr/>
          <p:nvPr/>
        </p:nvSpPr>
        <p:spPr>
          <a:xfrm>
            <a:off x="4250825" y="258100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1" name="Google Shape;1841;p77"/>
          <p:cNvSpPr/>
          <p:nvPr/>
        </p:nvSpPr>
        <p:spPr>
          <a:xfrm>
            <a:off x="5034000" y="2581000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2" name="Google Shape;1842;p77"/>
          <p:cNvSpPr/>
          <p:nvPr/>
        </p:nvSpPr>
        <p:spPr>
          <a:xfrm>
            <a:off x="5283775" y="2581000"/>
            <a:ext cx="186000" cy="1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3" name="Google Shape;1843;p77"/>
          <p:cNvSpPr/>
          <p:nvPr/>
        </p:nvSpPr>
        <p:spPr>
          <a:xfrm>
            <a:off x="5685950" y="2581000"/>
            <a:ext cx="186000" cy="186000"/>
          </a:xfrm>
          <a:prstGeom prst="rect">
            <a:avLst/>
          </a:prstGeom>
          <a:solidFill>
            <a:srgbClr val="896110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4" name="Google Shape;1844;p77"/>
          <p:cNvSpPr/>
          <p:nvPr/>
        </p:nvSpPr>
        <p:spPr>
          <a:xfrm>
            <a:off x="3903675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5" name="Google Shape;1845;p77"/>
          <p:cNvSpPr/>
          <p:nvPr/>
        </p:nvSpPr>
        <p:spPr>
          <a:xfrm>
            <a:off x="4153450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6" name="Google Shape;1846;p77"/>
          <p:cNvSpPr/>
          <p:nvPr/>
        </p:nvSpPr>
        <p:spPr>
          <a:xfrm>
            <a:off x="4403225" y="28396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7" name="Google Shape;1847;p77"/>
          <p:cNvSpPr/>
          <p:nvPr/>
        </p:nvSpPr>
        <p:spPr>
          <a:xfrm>
            <a:off x="4881600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8" name="Google Shape;1848;p77"/>
          <p:cNvSpPr/>
          <p:nvPr/>
        </p:nvSpPr>
        <p:spPr>
          <a:xfrm>
            <a:off x="5131375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9" name="Google Shape;1849;p77"/>
          <p:cNvSpPr/>
          <p:nvPr/>
        </p:nvSpPr>
        <p:spPr>
          <a:xfrm>
            <a:off x="5381150" y="314442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0" name="Google Shape;1850;p77"/>
          <p:cNvSpPr/>
          <p:nvPr/>
        </p:nvSpPr>
        <p:spPr>
          <a:xfrm>
            <a:off x="2752175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1" name="Google Shape;1851;p77"/>
          <p:cNvSpPr/>
          <p:nvPr/>
        </p:nvSpPr>
        <p:spPr>
          <a:xfrm>
            <a:off x="3001950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2" name="Google Shape;1852;p77"/>
          <p:cNvSpPr/>
          <p:nvPr/>
        </p:nvSpPr>
        <p:spPr>
          <a:xfrm>
            <a:off x="3251725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3" name="Google Shape;1853;p77"/>
          <p:cNvSpPr/>
          <p:nvPr/>
        </p:nvSpPr>
        <p:spPr>
          <a:xfrm>
            <a:off x="3501500" y="283962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4" name="Google Shape;1854;p77"/>
          <p:cNvSpPr/>
          <p:nvPr/>
        </p:nvSpPr>
        <p:spPr>
          <a:xfrm>
            <a:off x="2752175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5" name="Google Shape;1855;p77"/>
          <p:cNvSpPr/>
          <p:nvPr/>
        </p:nvSpPr>
        <p:spPr>
          <a:xfrm>
            <a:off x="3001950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6" name="Google Shape;1856;p77"/>
          <p:cNvSpPr/>
          <p:nvPr/>
        </p:nvSpPr>
        <p:spPr>
          <a:xfrm>
            <a:off x="3251725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7" name="Google Shape;1857;p77"/>
          <p:cNvSpPr/>
          <p:nvPr/>
        </p:nvSpPr>
        <p:spPr>
          <a:xfrm>
            <a:off x="3501500" y="3098250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8" name="Google Shape;1858;p77"/>
          <p:cNvSpPr/>
          <p:nvPr/>
        </p:nvSpPr>
        <p:spPr>
          <a:xfrm>
            <a:off x="3903675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9" name="Google Shape;1859;p77"/>
          <p:cNvSpPr/>
          <p:nvPr/>
        </p:nvSpPr>
        <p:spPr>
          <a:xfrm>
            <a:off x="4153450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0" name="Google Shape;1860;p77"/>
          <p:cNvSpPr/>
          <p:nvPr/>
        </p:nvSpPr>
        <p:spPr>
          <a:xfrm>
            <a:off x="4403225" y="30982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1" name="Google Shape;1861;p77"/>
          <p:cNvSpPr/>
          <p:nvPr/>
        </p:nvSpPr>
        <p:spPr>
          <a:xfrm>
            <a:off x="4881600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2" name="Google Shape;1862;p77"/>
          <p:cNvSpPr/>
          <p:nvPr/>
        </p:nvSpPr>
        <p:spPr>
          <a:xfrm>
            <a:off x="5131375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3" name="Google Shape;1863;p77"/>
          <p:cNvSpPr/>
          <p:nvPr/>
        </p:nvSpPr>
        <p:spPr>
          <a:xfrm>
            <a:off x="5381150" y="340305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4" name="Google Shape;1864;p77"/>
          <p:cNvSpPr/>
          <p:nvPr/>
        </p:nvSpPr>
        <p:spPr>
          <a:xfrm>
            <a:off x="3903675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5" name="Google Shape;1865;p77"/>
          <p:cNvSpPr/>
          <p:nvPr/>
        </p:nvSpPr>
        <p:spPr>
          <a:xfrm>
            <a:off x="4153450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6" name="Google Shape;1866;p77"/>
          <p:cNvSpPr/>
          <p:nvPr/>
        </p:nvSpPr>
        <p:spPr>
          <a:xfrm>
            <a:off x="4403225" y="335687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7" name="Google Shape;1867;p77"/>
          <p:cNvSpPr/>
          <p:nvPr/>
        </p:nvSpPr>
        <p:spPr>
          <a:xfrm>
            <a:off x="4881600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8" name="Google Shape;1868;p77"/>
          <p:cNvSpPr/>
          <p:nvPr/>
        </p:nvSpPr>
        <p:spPr>
          <a:xfrm>
            <a:off x="5131375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9" name="Google Shape;1869;p77"/>
          <p:cNvSpPr/>
          <p:nvPr/>
        </p:nvSpPr>
        <p:spPr>
          <a:xfrm>
            <a:off x="5381150" y="3661675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0" name="Google Shape;1870;p77"/>
          <p:cNvSpPr/>
          <p:nvPr/>
        </p:nvSpPr>
        <p:spPr>
          <a:xfrm>
            <a:off x="2752175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1" name="Google Shape;1871;p77"/>
          <p:cNvSpPr/>
          <p:nvPr/>
        </p:nvSpPr>
        <p:spPr>
          <a:xfrm>
            <a:off x="3001950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2" name="Google Shape;1872;p77"/>
          <p:cNvSpPr/>
          <p:nvPr/>
        </p:nvSpPr>
        <p:spPr>
          <a:xfrm>
            <a:off x="3251725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3" name="Google Shape;1873;p77"/>
          <p:cNvSpPr/>
          <p:nvPr/>
        </p:nvSpPr>
        <p:spPr>
          <a:xfrm>
            <a:off x="3501500" y="3356875"/>
            <a:ext cx="186000" cy="186000"/>
          </a:xfrm>
          <a:prstGeom prst="rect">
            <a:avLst/>
          </a:prstGeom>
          <a:solidFill>
            <a:srgbClr val="DF382C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4" name="Google Shape;1874;p77"/>
          <p:cNvSpPr/>
          <p:nvPr/>
        </p:nvSpPr>
        <p:spPr>
          <a:xfrm>
            <a:off x="2752175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5" name="Google Shape;1875;p77"/>
          <p:cNvSpPr/>
          <p:nvPr/>
        </p:nvSpPr>
        <p:spPr>
          <a:xfrm>
            <a:off x="3001950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6" name="Google Shape;1876;p77"/>
          <p:cNvSpPr/>
          <p:nvPr/>
        </p:nvSpPr>
        <p:spPr>
          <a:xfrm>
            <a:off x="3251725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7" name="Google Shape;1877;p77"/>
          <p:cNvSpPr/>
          <p:nvPr/>
        </p:nvSpPr>
        <p:spPr>
          <a:xfrm>
            <a:off x="3501500" y="39203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8" name="Google Shape;1878;p77"/>
          <p:cNvSpPr/>
          <p:nvPr/>
        </p:nvSpPr>
        <p:spPr>
          <a:xfrm>
            <a:off x="3903675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9" name="Google Shape;1879;p77"/>
          <p:cNvSpPr/>
          <p:nvPr/>
        </p:nvSpPr>
        <p:spPr>
          <a:xfrm>
            <a:off x="4153450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0" name="Google Shape;1880;p77"/>
          <p:cNvSpPr/>
          <p:nvPr/>
        </p:nvSpPr>
        <p:spPr>
          <a:xfrm>
            <a:off x="4403225" y="361550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1" name="Google Shape;1881;p77"/>
          <p:cNvSpPr/>
          <p:nvPr/>
        </p:nvSpPr>
        <p:spPr>
          <a:xfrm>
            <a:off x="4881600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2" name="Google Shape;1882;p77"/>
          <p:cNvSpPr/>
          <p:nvPr/>
        </p:nvSpPr>
        <p:spPr>
          <a:xfrm>
            <a:off x="5131375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3" name="Google Shape;1883;p77"/>
          <p:cNvSpPr/>
          <p:nvPr/>
        </p:nvSpPr>
        <p:spPr>
          <a:xfrm>
            <a:off x="5381150" y="3920300"/>
            <a:ext cx="186000" cy="186000"/>
          </a:xfrm>
          <a:prstGeom prst="rect">
            <a:avLst/>
          </a:prstGeom>
          <a:solidFill>
            <a:srgbClr val="54B4D3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4" name="Google Shape;1884;p77"/>
          <p:cNvSpPr/>
          <p:nvPr/>
        </p:nvSpPr>
        <p:spPr>
          <a:xfrm>
            <a:off x="3903675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5" name="Google Shape;1885;p77"/>
          <p:cNvSpPr/>
          <p:nvPr/>
        </p:nvSpPr>
        <p:spPr>
          <a:xfrm>
            <a:off x="4153450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6" name="Google Shape;1886;p77"/>
          <p:cNvSpPr/>
          <p:nvPr/>
        </p:nvSpPr>
        <p:spPr>
          <a:xfrm>
            <a:off x="4403225" y="38741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7" name="Google Shape;1887;p77"/>
          <p:cNvSpPr/>
          <p:nvPr/>
        </p:nvSpPr>
        <p:spPr>
          <a:xfrm>
            <a:off x="4805400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8" name="Google Shape;1888;p77"/>
          <p:cNvSpPr/>
          <p:nvPr/>
        </p:nvSpPr>
        <p:spPr>
          <a:xfrm>
            <a:off x="5055175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9" name="Google Shape;1889;p77"/>
          <p:cNvSpPr/>
          <p:nvPr/>
        </p:nvSpPr>
        <p:spPr>
          <a:xfrm>
            <a:off x="5304950" y="4331325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0" name="Google Shape;1890;p77"/>
          <p:cNvSpPr/>
          <p:nvPr/>
        </p:nvSpPr>
        <p:spPr>
          <a:xfrm>
            <a:off x="2752175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1" name="Google Shape;1891;p77"/>
          <p:cNvSpPr/>
          <p:nvPr/>
        </p:nvSpPr>
        <p:spPr>
          <a:xfrm>
            <a:off x="3001950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2" name="Google Shape;1892;p77"/>
          <p:cNvSpPr/>
          <p:nvPr/>
        </p:nvSpPr>
        <p:spPr>
          <a:xfrm>
            <a:off x="3251725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3" name="Google Shape;1893;p77"/>
          <p:cNvSpPr/>
          <p:nvPr/>
        </p:nvSpPr>
        <p:spPr>
          <a:xfrm>
            <a:off x="3501500" y="4178925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4" name="Google Shape;1894;p77"/>
          <p:cNvSpPr/>
          <p:nvPr/>
        </p:nvSpPr>
        <p:spPr>
          <a:xfrm>
            <a:off x="275217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5" name="Google Shape;1895;p77"/>
          <p:cNvSpPr/>
          <p:nvPr/>
        </p:nvSpPr>
        <p:spPr>
          <a:xfrm>
            <a:off x="300195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6" name="Google Shape;1896;p77"/>
          <p:cNvSpPr/>
          <p:nvPr/>
        </p:nvSpPr>
        <p:spPr>
          <a:xfrm>
            <a:off x="325172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7" name="Google Shape;1897;p77"/>
          <p:cNvSpPr/>
          <p:nvPr/>
        </p:nvSpPr>
        <p:spPr>
          <a:xfrm>
            <a:off x="350150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8" name="Google Shape;1898;p77"/>
          <p:cNvSpPr/>
          <p:nvPr/>
        </p:nvSpPr>
        <p:spPr>
          <a:xfrm>
            <a:off x="3751275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9" name="Google Shape;1899;p77"/>
          <p:cNvSpPr/>
          <p:nvPr/>
        </p:nvSpPr>
        <p:spPr>
          <a:xfrm>
            <a:off x="4001050" y="4437550"/>
            <a:ext cx="186000" cy="186000"/>
          </a:xfrm>
          <a:prstGeom prst="rect">
            <a:avLst/>
          </a:prstGeom>
          <a:solidFill>
            <a:srgbClr val="FAE4E8"/>
          </a:solidFill>
          <a:ln w="9525" cap="flat" cmpd="sng">
            <a:solidFill>
              <a:srgbClr val="DF38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0" name="Google Shape;1900;p77"/>
          <p:cNvSpPr/>
          <p:nvPr/>
        </p:nvSpPr>
        <p:spPr>
          <a:xfrm>
            <a:off x="4805400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1" name="Google Shape;1901;p77"/>
          <p:cNvSpPr/>
          <p:nvPr/>
        </p:nvSpPr>
        <p:spPr>
          <a:xfrm>
            <a:off x="5055175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2" name="Google Shape;1902;p77"/>
          <p:cNvSpPr/>
          <p:nvPr/>
        </p:nvSpPr>
        <p:spPr>
          <a:xfrm>
            <a:off x="5304950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3" name="Google Shape;1903;p77"/>
          <p:cNvSpPr/>
          <p:nvPr/>
        </p:nvSpPr>
        <p:spPr>
          <a:xfrm>
            <a:off x="6356925" y="3284250"/>
            <a:ext cx="2663100" cy="1696200"/>
          </a:xfrm>
          <a:prstGeom prst="roundRect">
            <a:avLst>
              <a:gd name="adj" fmla="val 9378"/>
            </a:avLst>
          </a:prstGeom>
          <a:solidFill>
            <a:srgbClr val="E5F4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Bacterial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18.6%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TB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(7.0%)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Other / not specified </a:t>
            </a:r>
            <a:r>
              <a:rPr lang="en" sz="1500">
                <a:solidFill>
                  <a:srgbClr val="54B4D3"/>
                </a:solidFill>
                <a:latin typeface="Open Sans"/>
                <a:ea typeface="Open Sans"/>
                <a:cs typeface="Open Sans"/>
                <a:sym typeface="Open Sans"/>
              </a:rPr>
              <a:t>(7.7%)</a:t>
            </a:r>
            <a:endParaRPr sz="15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Rickettsia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4" name="Google Shape;1904;p77"/>
          <p:cNvSpPr txBox="1"/>
          <p:nvPr/>
        </p:nvSpPr>
        <p:spPr>
          <a:xfrm>
            <a:off x="4479425" y="4802400"/>
            <a:ext cx="1070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TB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5" name="Google Shape;1905;p77"/>
          <p:cNvSpPr/>
          <p:nvPr/>
        </p:nvSpPr>
        <p:spPr>
          <a:xfrm>
            <a:off x="4555625" y="4589950"/>
            <a:ext cx="186000" cy="186000"/>
          </a:xfrm>
          <a:prstGeom prst="rect">
            <a:avLst/>
          </a:prstGeom>
          <a:solidFill>
            <a:srgbClr val="3B7E94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6" name="Google Shape;1906;p77"/>
          <p:cNvSpPr/>
          <p:nvPr/>
        </p:nvSpPr>
        <p:spPr>
          <a:xfrm>
            <a:off x="4431277" y="1342975"/>
            <a:ext cx="284000" cy="3360375"/>
          </a:xfrm>
          <a:custGeom>
            <a:avLst/>
            <a:gdLst/>
            <a:ahLst/>
            <a:cxnLst/>
            <a:rect l="l" t="t" r="r" b="b"/>
            <a:pathLst>
              <a:path w="11360" h="134415" extrusionOk="0">
                <a:moveTo>
                  <a:pt x="0" y="134415"/>
                </a:moveTo>
                <a:lnTo>
                  <a:pt x="0" y="127315"/>
                </a:lnTo>
                <a:lnTo>
                  <a:pt x="11360" y="115956"/>
                </a:lnTo>
                <a:lnTo>
                  <a:pt x="1136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907" name="Google Shape;1907;p77"/>
          <p:cNvCxnSpPr/>
          <p:nvPr/>
        </p:nvCxnSpPr>
        <p:spPr>
          <a:xfrm>
            <a:off x="4718427" y="2977223"/>
            <a:ext cx="97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08" name="Google Shape;1908;p77"/>
          <p:cNvSpPr/>
          <p:nvPr/>
        </p:nvSpPr>
        <p:spPr>
          <a:xfrm>
            <a:off x="5631275" y="3422725"/>
            <a:ext cx="88200" cy="683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9" name="Google Shape;1909;p77"/>
          <p:cNvSpPr txBox="1"/>
          <p:nvPr/>
        </p:nvSpPr>
        <p:spPr>
          <a:xfrm>
            <a:off x="5708825" y="3509275"/>
            <a:ext cx="648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Unk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0" name="Google Shape;1910;p77"/>
          <p:cNvSpPr/>
          <p:nvPr/>
        </p:nvSpPr>
        <p:spPr>
          <a:xfrm>
            <a:off x="2606150" y="1274700"/>
            <a:ext cx="3635100" cy="3868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1" name="Google Shape;1911;p77"/>
          <p:cNvSpPr/>
          <p:nvPr/>
        </p:nvSpPr>
        <p:spPr>
          <a:xfrm>
            <a:off x="6338375" y="580050"/>
            <a:ext cx="2663100" cy="1316400"/>
          </a:xfrm>
          <a:prstGeom prst="roundRect">
            <a:avLst>
              <a:gd name="adj" fmla="val 9378"/>
            </a:avLst>
          </a:prstGeom>
          <a:solidFill>
            <a:srgbClr val="F0E6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Parasites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4.8%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Leishmania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(1.5%)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Malaria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(1.3%)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Toxo (0.9%)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2" name="Google Shape;1912;p77"/>
          <p:cNvSpPr/>
          <p:nvPr/>
        </p:nvSpPr>
        <p:spPr>
          <a:xfrm>
            <a:off x="6338375" y="2053650"/>
            <a:ext cx="2663100" cy="1077600"/>
          </a:xfrm>
          <a:prstGeom prst="roundRect">
            <a:avLst>
              <a:gd name="adj" fmla="val 9378"/>
            </a:avLst>
          </a:prstGeom>
          <a:solidFill>
            <a:srgbClr val="FBF1D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Fungi (</a:t>
            </a:r>
            <a:r>
              <a:rPr lang="en" sz="19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3.3%</a:t>
            </a:r>
            <a:r>
              <a:rPr lang="en" sz="1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Histo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(1.6%)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AutoNum type="arabicPeriod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(1.7%)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3" name="Google Shape;1913;p77"/>
          <p:cNvSpPr/>
          <p:nvPr/>
        </p:nvSpPr>
        <p:spPr>
          <a:xfrm>
            <a:off x="2606150" y="1234406"/>
            <a:ext cx="3635100" cy="3868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4" name="Google Shape;1914;p77"/>
          <p:cNvSpPr txBox="1"/>
          <p:nvPr/>
        </p:nvSpPr>
        <p:spPr>
          <a:xfrm>
            <a:off x="3222550" y="2558275"/>
            <a:ext cx="249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Intracellular pathogens</a:t>
            </a:r>
            <a:endParaRPr sz="25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78"/>
          <p:cNvSpPr txBox="1"/>
          <p:nvPr/>
        </p:nvSpPr>
        <p:spPr>
          <a:xfrm>
            <a:off x="1909400" y="3802150"/>
            <a:ext cx="5325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 reality, HLH </a:t>
            </a:r>
            <a:r>
              <a:rPr lang="en" sz="21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exists on a spectrum</a:t>
            </a: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is </a:t>
            </a:r>
            <a:r>
              <a:rPr lang="en" sz="2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multifactorial </a:t>
            </a:r>
            <a:r>
              <a:rPr lang="en" sz="21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(i.e. not </a:t>
            </a:r>
            <a:r>
              <a:rPr lang="en" sz="2100" i="1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just</a:t>
            </a:r>
            <a:r>
              <a:rPr lang="en" sz="21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infection or </a:t>
            </a:r>
            <a:r>
              <a:rPr lang="en" sz="2100" i="1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just</a:t>
            </a:r>
            <a:r>
              <a:rPr lang="en" sz="21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 cancer)</a:t>
            </a:r>
            <a:endParaRPr sz="21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20" name="Google Shape;192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512" y="3612875"/>
            <a:ext cx="5324974" cy="14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1" name="Google Shape;1921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576" y="39825"/>
            <a:ext cx="7292850" cy="340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2" name="Google Shape;1922;p78"/>
          <p:cNvSpPr/>
          <p:nvPr/>
        </p:nvSpPr>
        <p:spPr>
          <a:xfrm>
            <a:off x="2617300" y="3122550"/>
            <a:ext cx="3105900" cy="342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3" name="Google Shape;1923;p78"/>
          <p:cNvSpPr/>
          <p:nvPr/>
        </p:nvSpPr>
        <p:spPr>
          <a:xfrm>
            <a:off x="2272725" y="2400450"/>
            <a:ext cx="3707400" cy="2250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4" name="Google Shape;1924;p78"/>
          <p:cNvSpPr txBox="1"/>
          <p:nvPr/>
        </p:nvSpPr>
        <p:spPr>
          <a:xfrm>
            <a:off x="6881575" y="4018125"/>
            <a:ext cx="214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Figure 3: [</a:t>
            </a:r>
            <a:r>
              <a:rPr lang="en" sz="2100" b="1">
                <a:solidFill>
                  <a:schemeClr val="accent5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 sz="21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] Henter, 2025 </a:t>
            </a:r>
            <a:endParaRPr sz="900"/>
          </a:p>
        </p:txBody>
      </p:sp>
      <p:sp>
        <p:nvSpPr>
          <p:cNvPr id="1925" name="Google Shape;1925;p78"/>
          <p:cNvSpPr/>
          <p:nvPr/>
        </p:nvSpPr>
        <p:spPr>
          <a:xfrm>
            <a:off x="2226350" y="1628025"/>
            <a:ext cx="3803400" cy="342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77475" tIns="77475" rIns="77475" bIns="77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86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0" name="Google Shape;1930;p79"/>
          <p:cNvGrpSpPr/>
          <p:nvPr/>
        </p:nvGrpSpPr>
        <p:grpSpPr>
          <a:xfrm>
            <a:off x="672250" y="2564300"/>
            <a:ext cx="5086961" cy="1839142"/>
            <a:chOff x="982506" y="1389493"/>
            <a:chExt cx="4285200" cy="1748400"/>
          </a:xfrm>
        </p:grpSpPr>
        <p:sp>
          <p:nvSpPr>
            <p:cNvPr id="1931" name="Google Shape;1931;p79"/>
            <p:cNvSpPr/>
            <p:nvPr/>
          </p:nvSpPr>
          <p:spPr>
            <a:xfrm>
              <a:off x="982506" y="1389493"/>
              <a:ext cx="4285200" cy="17484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2" name="Google Shape;1932;p79"/>
            <p:cNvSpPr txBox="1"/>
            <p:nvPr/>
          </p:nvSpPr>
          <p:spPr>
            <a:xfrm>
              <a:off x="982506" y="1389494"/>
              <a:ext cx="42852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Secondary HLH</a:t>
              </a:r>
              <a:endPara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33" name="Google Shape;1933;p79"/>
          <p:cNvGrpSpPr/>
          <p:nvPr/>
        </p:nvGrpSpPr>
        <p:grpSpPr>
          <a:xfrm>
            <a:off x="672251" y="1367025"/>
            <a:ext cx="5086895" cy="906900"/>
            <a:chOff x="-437613" y="2304025"/>
            <a:chExt cx="5344500" cy="906900"/>
          </a:xfrm>
        </p:grpSpPr>
        <p:sp>
          <p:nvSpPr>
            <p:cNvPr id="1934" name="Google Shape;1934;p79"/>
            <p:cNvSpPr/>
            <p:nvPr/>
          </p:nvSpPr>
          <p:spPr>
            <a:xfrm>
              <a:off x="-437613" y="2304025"/>
              <a:ext cx="5344500" cy="90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5" name="Google Shape;1935;p79"/>
            <p:cNvSpPr txBox="1"/>
            <p:nvPr/>
          </p:nvSpPr>
          <p:spPr>
            <a:xfrm>
              <a:off x="-437612" y="2450900"/>
              <a:ext cx="1801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Primary HLH</a:t>
              </a:r>
              <a:endParaRPr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(genetic form)</a:t>
              </a:r>
              <a:endPara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36" name="Google Shape;1936;p7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of HLH</a:t>
            </a:r>
            <a:endParaRPr/>
          </a:p>
        </p:txBody>
      </p:sp>
      <p:sp>
        <p:nvSpPr>
          <p:cNvPr id="1937" name="Google Shape;1937;p79"/>
          <p:cNvSpPr/>
          <p:nvPr/>
        </p:nvSpPr>
        <p:spPr>
          <a:xfrm>
            <a:off x="2462900" y="1584075"/>
            <a:ext cx="1129200" cy="472800"/>
          </a:xfrm>
          <a:prstGeom prst="roundRect">
            <a:avLst>
              <a:gd name="adj" fmla="val 16667"/>
            </a:avLst>
          </a:prstGeom>
          <a:solidFill>
            <a:srgbClr val="FBF1DD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8" name="Google Shape;1938;p79"/>
          <p:cNvSpPr/>
          <p:nvPr/>
        </p:nvSpPr>
        <p:spPr>
          <a:xfrm>
            <a:off x="4160300" y="1584075"/>
            <a:ext cx="1370400" cy="472800"/>
          </a:xfrm>
          <a:prstGeom prst="roundRect">
            <a:avLst>
              <a:gd name="adj" fmla="val 16667"/>
            </a:avLst>
          </a:prstGeom>
          <a:solidFill>
            <a:srgbClr val="FAE4E8"/>
          </a:solidFill>
          <a:ln w="9525" cap="flat" cmpd="sng">
            <a:solidFill>
              <a:srgbClr val="B03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Etoposide</a:t>
            </a:r>
            <a:endParaRPr sz="1800">
              <a:solidFill>
                <a:srgbClr val="B03D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9" name="Google Shape;1939;p79"/>
          <p:cNvSpPr txBox="1"/>
          <p:nvPr/>
        </p:nvSpPr>
        <p:spPr>
          <a:xfrm>
            <a:off x="3592100" y="1435125"/>
            <a:ext cx="568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±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0" name="Google Shape;1940;p79"/>
          <p:cNvSpPr txBox="1"/>
          <p:nvPr/>
        </p:nvSpPr>
        <p:spPr>
          <a:xfrm>
            <a:off x="2727200" y="3425850"/>
            <a:ext cx="568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&amp;/or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1" name="Google Shape;1941;p79"/>
          <p:cNvSpPr/>
          <p:nvPr/>
        </p:nvSpPr>
        <p:spPr>
          <a:xfrm>
            <a:off x="2462888" y="2953050"/>
            <a:ext cx="1129200" cy="472800"/>
          </a:xfrm>
          <a:prstGeom prst="roundRect">
            <a:avLst>
              <a:gd name="adj" fmla="val 16667"/>
            </a:avLst>
          </a:prstGeom>
          <a:solidFill>
            <a:srgbClr val="FBF1DD"/>
          </a:solidFill>
          <a:ln w="9525" cap="flat" cmpd="sng">
            <a:solidFill>
              <a:srgbClr val="896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Steroids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2" name="Google Shape;1942;p79"/>
          <p:cNvSpPr/>
          <p:nvPr/>
        </p:nvSpPr>
        <p:spPr>
          <a:xfrm>
            <a:off x="2462863" y="3735438"/>
            <a:ext cx="1129200" cy="472800"/>
          </a:xfrm>
          <a:prstGeom prst="roundRect">
            <a:avLst>
              <a:gd name="adj" fmla="val 16667"/>
            </a:avLst>
          </a:prstGeom>
          <a:solidFill>
            <a:srgbClr val="F3E4DB"/>
          </a:solidFill>
          <a:ln w="9525" cap="flat" cmpd="sng">
            <a:solidFill>
              <a:srgbClr val="6B3E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B3E26"/>
                </a:solidFill>
                <a:latin typeface="Open Sans"/>
                <a:ea typeface="Open Sans"/>
                <a:cs typeface="Open Sans"/>
                <a:sym typeface="Open Sans"/>
              </a:rPr>
              <a:t>IVIG</a:t>
            </a:r>
            <a:endParaRPr sz="1800">
              <a:solidFill>
                <a:srgbClr val="6B3E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3" name="Google Shape;1943;p79"/>
          <p:cNvSpPr/>
          <p:nvPr/>
        </p:nvSpPr>
        <p:spPr>
          <a:xfrm>
            <a:off x="4219413" y="2953050"/>
            <a:ext cx="1129200" cy="472800"/>
          </a:xfrm>
          <a:prstGeom prst="roundRect">
            <a:avLst>
              <a:gd name="adj" fmla="val 16667"/>
            </a:avLst>
          </a:prstGeom>
          <a:solidFill>
            <a:srgbClr val="FAE4E8"/>
          </a:solidFill>
          <a:ln w="9525" cap="flat" cmpd="sng">
            <a:solidFill>
              <a:srgbClr val="B03D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Chemo</a:t>
            </a:r>
            <a:endParaRPr sz="1800">
              <a:solidFill>
                <a:srgbClr val="B03D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4" name="Google Shape;1944;p79"/>
          <p:cNvSpPr/>
          <p:nvPr/>
        </p:nvSpPr>
        <p:spPr>
          <a:xfrm>
            <a:off x="4171876" y="3735450"/>
            <a:ext cx="1224300" cy="472800"/>
          </a:xfrm>
          <a:prstGeom prst="roundRect">
            <a:avLst>
              <a:gd name="adj" fmla="val 16667"/>
            </a:avLst>
          </a:prstGeom>
          <a:solidFill>
            <a:srgbClr val="FFE9E6"/>
          </a:solidFill>
          <a:ln w="9525" cap="flat" cmpd="sng">
            <a:solidFill>
              <a:srgbClr val="C144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Immune</a:t>
            </a:r>
            <a:endParaRPr sz="15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therapy</a:t>
            </a:r>
            <a:endParaRPr sz="1500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45" name="Google Shape;1945;p79"/>
          <p:cNvCxnSpPr>
            <a:stCxn id="1937" idx="3"/>
            <a:endCxn id="1938" idx="1"/>
          </p:cNvCxnSpPr>
          <p:nvPr/>
        </p:nvCxnSpPr>
        <p:spPr>
          <a:xfrm>
            <a:off x="3592100" y="1820475"/>
            <a:ext cx="56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6" name="Google Shape;1946;p79"/>
          <p:cNvSpPr/>
          <p:nvPr/>
        </p:nvSpPr>
        <p:spPr>
          <a:xfrm>
            <a:off x="793550" y="3159310"/>
            <a:ext cx="1370400" cy="842700"/>
          </a:xfrm>
          <a:prstGeom prst="roundRect">
            <a:avLst>
              <a:gd name="adj" fmla="val 16667"/>
            </a:avLst>
          </a:prstGeom>
          <a:solidFill>
            <a:srgbClr val="DCF1E4"/>
          </a:solidFill>
          <a:ln w="9525" cap="flat" cmpd="sng">
            <a:solidFill>
              <a:srgbClr val="0C62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Treat</a:t>
            </a:r>
            <a:endParaRPr sz="1500" b="1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underlying cause</a:t>
            </a:r>
            <a:endParaRPr sz="1700">
              <a:solidFill>
                <a:srgbClr val="0C62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7" name="Google Shape;1947;p79"/>
          <p:cNvSpPr txBox="1"/>
          <p:nvPr/>
        </p:nvSpPr>
        <p:spPr>
          <a:xfrm>
            <a:off x="3621663" y="3006300"/>
            <a:ext cx="568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±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8" name="Google Shape;1948;p79"/>
          <p:cNvSpPr txBox="1"/>
          <p:nvPr/>
        </p:nvSpPr>
        <p:spPr>
          <a:xfrm>
            <a:off x="3635800" y="3735450"/>
            <a:ext cx="5682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±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9" name="Google Shape;1949;p79"/>
          <p:cNvSpPr txBox="1"/>
          <p:nvPr/>
        </p:nvSpPr>
        <p:spPr>
          <a:xfrm>
            <a:off x="4544400" y="3425850"/>
            <a:ext cx="568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&amp;/or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50" name="Google Shape;1950;p79"/>
          <p:cNvCxnSpPr>
            <a:stCxn id="1946" idx="3"/>
            <a:endCxn id="1940" idx="1"/>
          </p:cNvCxnSpPr>
          <p:nvPr/>
        </p:nvCxnSpPr>
        <p:spPr>
          <a:xfrm>
            <a:off x="2163950" y="3580660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1" name="Google Shape;1951;p79"/>
          <p:cNvCxnSpPr>
            <a:stCxn id="1940" idx="3"/>
            <a:endCxn id="1949" idx="1"/>
          </p:cNvCxnSpPr>
          <p:nvPr/>
        </p:nvCxnSpPr>
        <p:spPr>
          <a:xfrm>
            <a:off x="3295400" y="3580650"/>
            <a:ext cx="124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2" name="Google Shape;1952;p79"/>
          <p:cNvSpPr txBox="1">
            <a:spLocks noGrp="1"/>
          </p:cNvSpPr>
          <p:nvPr>
            <p:ph type="body" idx="1"/>
          </p:nvPr>
        </p:nvSpPr>
        <p:spPr>
          <a:xfrm>
            <a:off x="5975975" y="1367025"/>
            <a:ext cx="3105600" cy="32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Subgroup analysis (of pooled systematic review) [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7</a:t>
            </a:r>
            <a:r>
              <a:rPr lang="en"/>
              <a:t>]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Infectious: IVIG reduced mortality 45%; chemo 7.6-fold increase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others: No change (for better or worse)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data on the role for immunosuppression with anaplasmosis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Sepsis associated HLH, treating sepsis + anakinra has reduced mortality [</a:t>
            </a:r>
            <a:r>
              <a:rPr lang="en" b="1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8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Refresher on the case…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81"/>
          <p:cNvSpPr txBox="1">
            <a:spLocks noGrp="1"/>
          </p:cNvSpPr>
          <p:nvPr>
            <p:ph type="body" idx="2"/>
          </p:nvPr>
        </p:nvSpPr>
        <p:spPr>
          <a:xfrm>
            <a:off x="730000" y="1407675"/>
            <a:ext cx="3374400" cy="18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A1A1A"/>
                </a:solidFill>
              </a:rPr>
              <a:t>A healthy </a:t>
            </a:r>
            <a:r>
              <a:rPr lang="en" b="1">
                <a:solidFill>
                  <a:srgbClr val="1A1A1A"/>
                </a:solidFill>
              </a:rPr>
              <a:t>33 y/o M</a:t>
            </a:r>
            <a:r>
              <a:rPr lang="en">
                <a:solidFill>
                  <a:srgbClr val="1A1A1A"/>
                </a:solidFill>
              </a:rPr>
              <a:t> p/w </a:t>
            </a:r>
            <a:r>
              <a:rPr lang="en" b="1">
                <a:solidFill>
                  <a:srgbClr val="3B71CA"/>
                </a:solidFill>
              </a:rPr>
              <a:t>five days</a:t>
            </a:r>
            <a:r>
              <a:rPr lang="en">
                <a:solidFill>
                  <a:srgbClr val="1A1A1A"/>
                </a:solidFill>
              </a:rPr>
              <a:t> of cough + myalgias → </a:t>
            </a:r>
            <a:r>
              <a:rPr lang="en" b="1">
                <a:solidFill>
                  <a:srgbClr val="1A1A1A"/>
                </a:solidFill>
              </a:rPr>
              <a:t>high fever </a:t>
            </a:r>
            <a:r>
              <a:rPr lang="en" b="1"/>
              <a:t>(</a:t>
            </a:r>
            <a:r>
              <a:rPr lang="en" b="1">
                <a:solidFill>
                  <a:srgbClr val="DF382C"/>
                </a:solidFill>
              </a:rPr>
              <a:t>103.5</a:t>
            </a:r>
            <a:r>
              <a:rPr lang="en" b="1"/>
              <a:t>)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+ </a:t>
            </a:r>
            <a:r>
              <a:rPr lang="en">
                <a:solidFill>
                  <a:srgbClr val="1A1A1A"/>
                </a:solidFill>
              </a:rPr>
              <a:t>diarrhea. CT: pneumonia in </a:t>
            </a:r>
            <a:r>
              <a:rPr lang="en" b="1"/>
              <a:t>bilateral lower lobes</a:t>
            </a:r>
            <a:r>
              <a:rPr lang="en">
                <a:solidFill>
                  <a:srgbClr val="1A1A1A"/>
                </a:solidFill>
              </a:rPr>
              <a:t> &amp; </a:t>
            </a:r>
            <a:r>
              <a:rPr lang="en" b="1">
                <a:solidFill>
                  <a:srgbClr val="1A1A1A"/>
                </a:solidFill>
              </a:rPr>
              <a:t>terminal ileitis</a:t>
            </a:r>
            <a:r>
              <a:rPr lang="en">
                <a:solidFill>
                  <a:srgbClr val="1A1A1A"/>
                </a:solidFill>
              </a:rPr>
              <a:t>. Dx with </a:t>
            </a:r>
            <a:r>
              <a:rPr lang="en" b="1">
                <a:solidFill>
                  <a:srgbClr val="DF382C"/>
                </a:solidFill>
              </a:rPr>
              <a:t>HLH</a:t>
            </a:r>
            <a:r>
              <a:rPr lang="en" b="1">
                <a:solidFill>
                  <a:srgbClr val="1A1A1A"/>
                </a:solidFill>
              </a:rPr>
              <a:t> </a:t>
            </a:r>
            <a:r>
              <a:rPr lang="en">
                <a:solidFill>
                  <a:srgbClr val="1A1A1A"/>
                </a:solidFill>
              </a:rPr>
              <a:t>→ </a:t>
            </a:r>
            <a:r>
              <a:rPr lang="en" b="1">
                <a:solidFill>
                  <a:srgbClr val="14A44D"/>
                </a:solidFill>
              </a:rPr>
              <a:t>improving with steroids</a:t>
            </a:r>
            <a:endParaRPr b="1">
              <a:solidFill>
                <a:srgbClr val="14A44D"/>
              </a:solidFill>
            </a:endParaRPr>
          </a:p>
        </p:txBody>
      </p:sp>
      <p:sp>
        <p:nvSpPr>
          <p:cNvPr id="1963" name="Google Shape;1963;p8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pic>
        <p:nvPicPr>
          <p:cNvPr id="1964" name="Google Shape;196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475" y="2262292"/>
            <a:ext cx="1818761" cy="11617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5" name="Google Shape;1965;p81"/>
          <p:cNvGraphicFramePr/>
          <p:nvPr/>
        </p:nvGraphicFramePr>
        <p:xfrm>
          <a:off x="6864488" y="379250"/>
          <a:ext cx="1901075" cy="16857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74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CBC/inflammatory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</a:t>
                      </a: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PCT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r>
                        <a:rPr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66" name="Google Shape;1966;p81"/>
          <p:cNvGraphicFramePr/>
          <p:nvPr/>
        </p:nvGraphicFramePr>
        <p:xfrm>
          <a:off x="4890738" y="2439525"/>
          <a:ext cx="1747200" cy="5945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05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Ferritin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7,088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LDH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1,501</a:t>
                      </a:r>
                      <a:endParaRPr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7" name="Google Shape;1967;p81"/>
          <p:cNvSpPr/>
          <p:nvPr/>
        </p:nvSpPr>
        <p:spPr>
          <a:xfrm>
            <a:off x="5042749" y="3127723"/>
            <a:ext cx="2027400" cy="179400"/>
          </a:xfrm>
          <a:prstGeom prst="rect">
            <a:avLst/>
          </a:prstGeom>
          <a:solidFill>
            <a:srgbClr val="E2EAF7"/>
          </a:solidFill>
          <a:ln>
            <a:noFill/>
          </a:ln>
        </p:spPr>
        <p:txBody>
          <a:bodyPr spcFirstLastPara="1" wrap="square" lIns="68775" tIns="68775" rIns="68775" bIns="68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Doxycycline</a:t>
            </a:r>
            <a:endParaRPr sz="105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8" name="Google Shape;1968;p81"/>
          <p:cNvSpPr/>
          <p:nvPr/>
        </p:nvSpPr>
        <p:spPr>
          <a:xfrm>
            <a:off x="5042749" y="3307100"/>
            <a:ext cx="506700" cy="358800"/>
          </a:xfrm>
          <a:prstGeom prst="rect">
            <a:avLst/>
          </a:prstGeom>
          <a:solidFill>
            <a:schemeClr val="lt2"/>
          </a:solidFill>
          <a:ln w="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775" tIns="68775" rIns="68775" bIns="68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latin typeface="Open Sans"/>
                <a:ea typeface="Open Sans"/>
                <a:cs typeface="Open Sans"/>
                <a:sym typeface="Open Sans"/>
              </a:rPr>
              <a:t>AMP/</a:t>
            </a:r>
            <a:endParaRPr sz="903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latin typeface="Open Sans"/>
                <a:ea typeface="Open Sans"/>
                <a:cs typeface="Open Sans"/>
                <a:sym typeface="Open Sans"/>
              </a:rPr>
              <a:t>SUL</a:t>
            </a:r>
            <a:endParaRPr sz="903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9" name="Google Shape;1969;p81"/>
          <p:cNvSpPr/>
          <p:nvPr/>
        </p:nvSpPr>
        <p:spPr>
          <a:xfrm>
            <a:off x="5549587" y="3307100"/>
            <a:ext cx="1520700" cy="17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775" tIns="68775" rIns="68775" bIns="68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endParaRPr sz="1053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0" name="Google Shape;1970;p81"/>
          <p:cNvSpPr/>
          <p:nvPr/>
        </p:nvSpPr>
        <p:spPr>
          <a:xfrm>
            <a:off x="5549587" y="3486477"/>
            <a:ext cx="1520700" cy="179400"/>
          </a:xfrm>
          <a:prstGeom prst="rect">
            <a:avLst/>
          </a:prstGeom>
          <a:solidFill>
            <a:srgbClr val="F0E6F5"/>
          </a:solidFill>
          <a:ln w="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775" tIns="68775" rIns="68775" bIns="68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3">
                <a:latin typeface="Open Sans"/>
                <a:ea typeface="Open Sans"/>
                <a:cs typeface="Open Sans"/>
                <a:sym typeface="Open Sans"/>
              </a:rPr>
              <a:t>Azithro (500)</a:t>
            </a:r>
            <a:endParaRPr sz="1053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71" name="Google Shape;1971;p81"/>
          <p:cNvGrpSpPr/>
          <p:nvPr/>
        </p:nvGrpSpPr>
        <p:grpSpPr>
          <a:xfrm>
            <a:off x="4698800" y="3725749"/>
            <a:ext cx="4398554" cy="1344425"/>
            <a:chOff x="1523892" y="2925168"/>
            <a:chExt cx="5848364" cy="1787561"/>
          </a:xfrm>
        </p:grpSpPr>
        <p:pic>
          <p:nvPicPr>
            <p:cNvPr id="1972" name="Google Shape;1972;p81"/>
            <p:cNvPicPr preferRelativeResize="0"/>
            <p:nvPr/>
          </p:nvPicPr>
          <p:blipFill rotWithShape="1">
            <a:blip r:embed="rId4">
              <a:alphaModFix/>
            </a:blip>
            <a:srcRect b="22768"/>
            <a:stretch/>
          </p:blipFill>
          <p:spPr>
            <a:xfrm>
              <a:off x="1523892" y="2925168"/>
              <a:ext cx="5848358" cy="1787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3" name="Google Shape;1973;p81"/>
            <p:cNvSpPr/>
            <p:nvPr/>
          </p:nvSpPr>
          <p:spPr>
            <a:xfrm>
              <a:off x="1981200" y="2951539"/>
              <a:ext cx="673800" cy="183000"/>
            </a:xfrm>
            <a:prstGeom prst="rect">
              <a:avLst/>
            </a:prstGeom>
            <a:solidFill>
              <a:srgbClr val="DF382C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ED</a:t>
              </a:r>
              <a:endParaRPr sz="105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4" name="Google Shape;1974;p81"/>
            <p:cNvSpPr/>
            <p:nvPr/>
          </p:nvSpPr>
          <p:spPr>
            <a:xfrm>
              <a:off x="2655094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0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5" name="Google Shape;1975;p81"/>
            <p:cNvSpPr/>
            <p:nvPr/>
          </p:nvSpPr>
          <p:spPr>
            <a:xfrm>
              <a:off x="3328988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0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6" name="Google Shape;1976;p81"/>
            <p:cNvSpPr/>
            <p:nvPr/>
          </p:nvSpPr>
          <p:spPr>
            <a:xfrm>
              <a:off x="4002881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0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7" name="Google Shape;1977;p81"/>
            <p:cNvSpPr/>
            <p:nvPr/>
          </p:nvSpPr>
          <p:spPr>
            <a:xfrm>
              <a:off x="4676775" y="2951539"/>
              <a:ext cx="673800" cy="183000"/>
            </a:xfrm>
            <a:prstGeom prst="rect">
              <a:avLst/>
            </a:prstGeom>
            <a:solidFill>
              <a:srgbClr val="356635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Ruby</a:t>
              </a:r>
              <a:endParaRPr sz="105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8" name="Google Shape;1978;p81"/>
            <p:cNvSpPr/>
            <p:nvPr/>
          </p:nvSpPr>
          <p:spPr>
            <a:xfrm>
              <a:off x="5350669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0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9" name="Google Shape;1979;p81"/>
            <p:cNvSpPr/>
            <p:nvPr/>
          </p:nvSpPr>
          <p:spPr>
            <a:xfrm>
              <a:off x="6024563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sz="10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0" name="Google Shape;1980;p81"/>
            <p:cNvSpPr/>
            <p:nvPr/>
          </p:nvSpPr>
          <p:spPr>
            <a:xfrm>
              <a:off x="6698456" y="2951539"/>
              <a:ext cx="673800" cy="183000"/>
            </a:xfrm>
            <a:prstGeom prst="rect">
              <a:avLst/>
            </a:prstGeom>
            <a:solidFill>
              <a:schemeClr val="lt2"/>
            </a:solidFill>
            <a:ln w="71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75" tIns="68775" rIns="68775" bIns="687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3"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 sz="1053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81" name="Google Shape;1981;p81"/>
          <p:cNvSpPr/>
          <p:nvPr/>
        </p:nvSpPr>
        <p:spPr>
          <a:xfrm>
            <a:off x="5090733" y="4596808"/>
            <a:ext cx="4006800" cy="358800"/>
          </a:xfrm>
          <a:prstGeom prst="rect">
            <a:avLst/>
          </a:prstGeom>
          <a:solidFill>
            <a:srgbClr val="3B71CA">
              <a:alpha val="33000"/>
            </a:srgbClr>
          </a:solidFill>
          <a:ln>
            <a:noFill/>
          </a:ln>
        </p:spPr>
        <p:txBody>
          <a:bodyPr spcFirstLastPara="1" wrap="square" lIns="68775" tIns="68775" rIns="68775" bIns="68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3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2" name="Google Shape;1982;p81"/>
          <p:cNvSpPr/>
          <p:nvPr/>
        </p:nvSpPr>
        <p:spPr>
          <a:xfrm>
            <a:off x="7070196" y="3307100"/>
            <a:ext cx="1989300" cy="179400"/>
          </a:xfrm>
          <a:prstGeom prst="rect">
            <a:avLst/>
          </a:prstGeom>
          <a:solidFill>
            <a:srgbClr val="0C622E"/>
          </a:solidFill>
          <a:ln>
            <a:noFill/>
          </a:ln>
        </p:spPr>
        <p:txBody>
          <a:bodyPr spcFirstLastPara="1" wrap="square" lIns="68775" tIns="68775" rIns="68775" bIns="68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Dexamethasone </a:t>
            </a:r>
            <a:endParaRPr sz="1053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983" name="Google Shape;1983;p81"/>
          <p:cNvGraphicFramePr/>
          <p:nvPr/>
        </p:nvGraphicFramePr>
        <p:xfrm>
          <a:off x="4890738" y="379250"/>
          <a:ext cx="1747200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6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FA6B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20s</a:t>
                      </a:r>
                      <a:endParaRPr>
                        <a:solidFill>
                          <a:srgbClr val="9FA6B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FA6B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40-50s</a:t>
                      </a:r>
                      <a:endParaRPr b="1">
                        <a:solidFill>
                          <a:srgbClr val="9FA6B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FA6B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r>
                        <a:rPr lang="en" b="1">
                          <a:solidFill>
                            <a:srgbClr val="9FA6B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9FA6B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0.2</a:t>
                      </a:r>
                      <a:endParaRPr b="1">
                        <a:solidFill>
                          <a:srgbClr val="9FA6B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84" name="Google Shape;1984;p81"/>
          <p:cNvSpPr txBox="1">
            <a:spLocks noGrp="1"/>
          </p:cNvSpPr>
          <p:nvPr>
            <p:ph type="body" idx="2"/>
          </p:nvPr>
        </p:nvSpPr>
        <p:spPr>
          <a:xfrm>
            <a:off x="730000" y="2880400"/>
            <a:ext cx="3374400" cy="17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</a:rPr>
              <a:t>Work=EMT, but play is… 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Hiking </a:t>
            </a:r>
            <a:r>
              <a:rPr lang="en">
                <a:solidFill>
                  <a:srgbClr val="1A1A1A"/>
                </a:solidFill>
              </a:rPr>
              <a:t>(no bug spray), ticks</a:t>
            </a:r>
            <a:endParaRPr>
              <a:solidFill>
                <a:srgbClr val="1A1A1A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○"/>
            </a:pPr>
            <a:r>
              <a:rPr lang="en" b="1">
                <a:solidFill>
                  <a:srgbClr val="DF382C"/>
                </a:solidFill>
              </a:rPr>
              <a:t>Lyme IgM</a:t>
            </a:r>
            <a:r>
              <a:rPr lang="en">
                <a:solidFill>
                  <a:srgbClr val="1A1A1A"/>
                </a:solidFill>
              </a:rPr>
              <a:t> (+), lives in PA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Freshwater </a:t>
            </a:r>
            <a:r>
              <a:rPr lang="en">
                <a:solidFill>
                  <a:srgbClr val="1A1A1A"/>
                </a:solidFill>
              </a:rPr>
              <a:t>(kayaking)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3B71CA"/>
                </a:solidFill>
              </a:rPr>
              <a:t>Caves </a:t>
            </a:r>
            <a:r>
              <a:rPr lang="en">
                <a:solidFill>
                  <a:srgbClr val="1A1A1A"/>
                </a:solidFill>
              </a:rPr>
              <a:t>(1 month ago), ?bats</a:t>
            </a:r>
            <a:endParaRPr>
              <a:solidFill>
                <a:srgbClr val="1A1A1A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 b="1">
                <a:solidFill>
                  <a:srgbClr val="1A1A1A"/>
                </a:solidFill>
              </a:rPr>
              <a:t>Cats </a:t>
            </a:r>
            <a:r>
              <a:rPr lang="en">
                <a:solidFill>
                  <a:srgbClr val="1A1A1A"/>
                </a:solidFill>
              </a:rPr>
              <a:t>(mice?)</a:t>
            </a:r>
            <a:endParaRPr>
              <a:solidFill>
                <a:srgbClr val="1A1A1A"/>
              </a:solidFill>
            </a:endParaRPr>
          </a:p>
        </p:txBody>
      </p:sp>
      <p:pic>
        <p:nvPicPr>
          <p:cNvPr id="1985" name="Google Shape;1985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275" y="3917675"/>
            <a:ext cx="1225825" cy="12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8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Further workup</a:t>
            </a:r>
            <a:endParaRPr>
              <a:solidFill>
                <a:srgbClr val="356635"/>
              </a:solidFill>
            </a:endParaRPr>
          </a:p>
        </p:txBody>
      </p:sp>
      <p:graphicFrame>
        <p:nvGraphicFramePr>
          <p:cNvPr id="1991" name="Google Shape;1991;p82"/>
          <p:cNvGraphicFramePr/>
          <p:nvPr/>
        </p:nvGraphicFramePr>
        <p:xfrm>
          <a:off x="647788" y="1371750"/>
          <a:ext cx="2823900" cy="14047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Serologies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IgM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IgG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Ehrlichia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Anaplasma </a:t>
                      </a:r>
                      <a:endParaRPr/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RMSF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92" name="Google Shape;1992;p82"/>
          <p:cNvGraphicFramePr/>
          <p:nvPr/>
        </p:nvGraphicFramePr>
        <p:xfrm>
          <a:off x="4473525" y="4244050"/>
          <a:ext cx="1845675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1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Biofires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</a:t>
                      </a:r>
                      <a:endParaRPr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93" name="Google Shape;1993;p82"/>
          <p:cNvGraphicFramePr/>
          <p:nvPr/>
        </p:nvGraphicFramePr>
        <p:xfrm>
          <a:off x="647788" y="2910867"/>
          <a:ext cx="2305350" cy="8428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Parasite smear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Monospot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94" name="Google Shape;1994;p82"/>
          <p:cNvGraphicFramePr/>
          <p:nvPr/>
        </p:nvGraphicFramePr>
        <p:xfrm>
          <a:off x="6747488" y="1397325"/>
          <a:ext cx="1901075" cy="19666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74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CBC/inflammatory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3.0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PCT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59.9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r>
                        <a:rPr lang="en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(peak)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95" name="Google Shape;1995;p82"/>
          <p:cNvGraphicFramePr/>
          <p:nvPr/>
        </p:nvGraphicFramePr>
        <p:xfrm>
          <a:off x="4522750" y="1167000"/>
          <a:ext cx="1747200" cy="28095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6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CMP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132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3’s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HCO3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A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2</a:t>
                      </a:r>
                      <a:endParaRPr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20s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0C622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b="1">
                        <a:solidFill>
                          <a:srgbClr val="0C62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4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335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538</a:t>
                      </a:r>
                      <a:endParaRPr b="1">
                        <a:solidFill>
                          <a:srgbClr val="89611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9611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104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ALkP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40-50s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r>
                        <a:rPr lang="en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± 0.2</a:t>
                      </a:r>
                      <a:endParaRPr b="1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96" name="Google Shape;1996;p82"/>
          <p:cNvGraphicFramePr/>
          <p:nvPr/>
        </p:nvGraphicFramePr>
        <p:xfrm>
          <a:off x="6560763" y="3593250"/>
          <a:ext cx="208780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3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u-Legionella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 biofire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Cv/Flu/RSV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HIV &amp; Hep A-C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7" name="Google Shape;1997;p82"/>
          <p:cNvSpPr/>
          <p:nvPr/>
        </p:nvSpPr>
        <p:spPr>
          <a:xfrm>
            <a:off x="4394300" y="1108875"/>
            <a:ext cx="4334700" cy="4034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998" name="Google Shape;1998;p82"/>
          <p:cNvGraphicFramePr/>
          <p:nvPr/>
        </p:nvGraphicFramePr>
        <p:xfrm>
          <a:off x="647788" y="3913459"/>
          <a:ext cx="1574350" cy="11238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9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BMBx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CMV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EBV PCR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Flow cyto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endParaRPr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99" name="Google Shape;1999;p82"/>
          <p:cNvGraphicFramePr/>
          <p:nvPr/>
        </p:nvGraphicFramePr>
        <p:xfrm>
          <a:off x="2560650" y="3888088"/>
          <a:ext cx="1574350" cy="5619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57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PCRs</a:t>
                      </a:r>
                      <a:endParaRPr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2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Pending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0" marR="0" marT="0" marB="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00" name="Google Shape;200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650" y="2290800"/>
            <a:ext cx="1602875" cy="16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Social history, exposures, &amp; risk factors</a:t>
            </a:r>
            <a:endParaRPr/>
          </a:p>
        </p:txBody>
      </p:sp>
      <p:graphicFrame>
        <p:nvGraphicFramePr>
          <p:cNvPr id="137" name="Google Shape;137;p20"/>
          <p:cNvGraphicFramePr/>
          <p:nvPr/>
        </p:nvGraphicFramePr>
        <p:xfrm>
          <a:off x="583233" y="1566091"/>
          <a:ext cx="7981150" cy="28954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2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Geographic &amp; Travel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 15 minutes NW of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Uniontown, PA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female partner of many years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travel outside of country or recent domestic travel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Occupational 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Works as EMT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 &amp; needles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Former heavy EtOH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 few years ago, rare EtOH now that on GLP-1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Never smoker, no drugs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Animals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Indoor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cats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Had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construction 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his home a few months ago and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his cats find mice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(but no exposure to rodent urine/feces)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Exposures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 not working,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loves to spend time outdoors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including hiking, freshwater activities, and caves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8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 of “HLH”</a:t>
            </a:r>
            <a:endParaRPr/>
          </a:p>
        </p:txBody>
      </p:sp>
      <p:sp>
        <p:nvSpPr>
          <p:cNvPr id="2006" name="Google Shape;2006;p8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focus is full-blown HLH, but would think of it as “</a:t>
            </a:r>
            <a:r>
              <a:rPr lang="en" b="1"/>
              <a:t>broken loop of </a:t>
            </a:r>
            <a:r>
              <a:rPr lang="en" b="1">
                <a:solidFill>
                  <a:srgbClr val="DF382C"/>
                </a:solidFill>
              </a:rPr>
              <a:t>Th1 cytokine storm</a:t>
            </a:r>
            <a:r>
              <a:rPr lang="en"/>
              <a:t>”, including: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HLH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Macrophage activation syndrome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Cytokine release syndrome</a:t>
            </a:r>
            <a:endParaRPr/>
          </a:p>
        </p:txBody>
      </p:sp>
      <p:sp>
        <p:nvSpPr>
          <p:cNvPr id="2007" name="Google Shape;2007;p8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2" name="Google Shape;201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3" name="Google Shape;2013;p8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Th1 response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2014" name="Google Shape;2014;p8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15" name="Google Shape;20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6" name="Google Shape;201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7" name="Google Shape;2017;p84"/>
          <p:cNvSpPr txBox="1"/>
          <p:nvPr/>
        </p:nvSpPr>
        <p:spPr>
          <a:xfrm>
            <a:off x="4373250" y="783150"/>
            <a:ext cx="230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Antigen presenting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18" name="Google Shape;2018;p84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19" name="Google Shape;2019;p84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2020" name="Google Shape;2020;p84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021" name="Google Shape;2021;p8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2" name="Google Shape;2022;p84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23" name="Google Shape;2023;p84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024" name="Google Shape;2024;p8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5" name="Google Shape;2025;p84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26" name="Google Shape;2026;p84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7" name="Google Shape;2027;p84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8" name="Google Shape;2028;p84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9" name="Google Shape;2029;p84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0" name="Google Shape;2030;p84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8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Th1 response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2038" name="Google Shape;2038;p8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/>
              <a:t>Infected cells present antigen</a:t>
            </a:r>
            <a:r>
              <a:rPr lang="en"/>
              <a:t>s and </a:t>
            </a:r>
            <a:r>
              <a:rPr lang="en" b="1">
                <a:solidFill>
                  <a:srgbClr val="8E44AD"/>
                </a:solidFill>
              </a:rPr>
              <a:t>activate macrophages</a:t>
            </a:r>
            <a:r>
              <a:rPr lang="en"/>
              <a:t> via </a:t>
            </a:r>
            <a:r>
              <a:rPr lang="en" b="1"/>
              <a:t>PAMPs </a:t>
            </a:r>
            <a:r>
              <a:rPr lang="en"/>
              <a:t>(pathogen-associated molecular patterns)</a:t>
            </a:r>
            <a:endParaRPr/>
          </a:p>
        </p:txBody>
      </p:sp>
      <p:pic>
        <p:nvPicPr>
          <p:cNvPr id="2039" name="Google Shape;203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0" name="Google Shape;204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1" name="Google Shape;204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2" name="Google Shape;2042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3" name="Google Shape;204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4" name="Google Shape;2044;p85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45" name="Google Shape;2045;p85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46" name="Google Shape;2046;p85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047" name="Google Shape;2047;p85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048" name="Google Shape;2048;p85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049" name="Google Shape;2049;p8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0" name="Google Shape;2050;p85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51" name="Google Shape;2051;p85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52" name="Google Shape;2052;p85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053" name="Google Shape;2053;p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4" name="Google Shape;2054;p85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55" name="Google Shape;2055;p85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6" name="Google Shape;2056;p85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7" name="Google Shape;2057;p85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8" name="Google Shape;2058;p85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9" name="Google Shape;2059;p85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Google Shape;206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5" name="Google Shape;2065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066" name="Google Shape;2066;p8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Th1 response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2067" name="Google Shape;2067;p8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 b="1">
                <a:solidFill>
                  <a:srgbClr val="9E9E9E"/>
                </a:solidFill>
              </a:rPr>
              <a:t>Infected cells present antigen</a:t>
            </a:r>
            <a:r>
              <a:rPr lang="en">
                <a:solidFill>
                  <a:srgbClr val="9E9E9E"/>
                </a:solidFill>
              </a:rPr>
              <a:t>s and </a:t>
            </a:r>
            <a:r>
              <a:rPr lang="en" b="1">
                <a:solidFill>
                  <a:srgbClr val="8E44AD"/>
                </a:solidFill>
              </a:rPr>
              <a:t>activate macrophages</a:t>
            </a:r>
            <a:r>
              <a:rPr lang="en">
                <a:solidFill>
                  <a:srgbClr val="9E9E9E"/>
                </a:solidFill>
              </a:rPr>
              <a:t> via </a:t>
            </a:r>
            <a:r>
              <a:rPr lang="en" b="1">
                <a:solidFill>
                  <a:srgbClr val="9E9E9E"/>
                </a:solidFill>
              </a:rPr>
              <a:t>PAMPs </a:t>
            </a:r>
            <a:r>
              <a:rPr lang="en">
                <a:solidFill>
                  <a:srgbClr val="9E9E9E"/>
                </a:solidFill>
              </a:rPr>
              <a:t>(pathogen-associated molecular patterns)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/>
              <a:t>Antigen-specific </a:t>
            </a:r>
            <a:r>
              <a:rPr lang="en" b="1">
                <a:solidFill>
                  <a:srgbClr val="356635"/>
                </a:solidFill>
              </a:rPr>
              <a:t>CD8+ T cells</a:t>
            </a:r>
            <a:r>
              <a:rPr lang="en"/>
              <a:t> are recruited and…</a:t>
            </a:r>
            <a:endParaRPr/>
          </a:p>
        </p:txBody>
      </p:sp>
      <p:pic>
        <p:nvPicPr>
          <p:cNvPr id="2068" name="Google Shape;206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9" name="Google Shape;206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Google Shape;2071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Google Shape;207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3" name="Google Shape;2073;p86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74" name="Google Shape;2074;p86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075" name="Google Shape;2075;p86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076" name="Google Shape;2076;p86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7" name="Google Shape;2077;p86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78" name="Google Shape;2078;p86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079" name="Google Shape;2079;p8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0" name="Google Shape;2080;p86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81" name="Google Shape;2081;p86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2" name="Google Shape;2082;p86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3" name="Google Shape;2083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4" name="Google Shape;2084;p86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085" name="Google Shape;2085;p8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6" name="Google Shape;2086;p86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87" name="Google Shape;2087;p86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8" name="Google Shape;2088;p86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9" name="Google Shape;2089;p86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0" name="Google Shape;2090;p86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1" name="Google Shape;2091;p86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oogle Shape;2096;p87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097" name="Google Shape;2097;p87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8" name="Google Shape;2098;p87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99" name="Google Shape;2099;p8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Th1 response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2100" name="Google Shape;2100;p8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 b="1">
                <a:solidFill>
                  <a:srgbClr val="9E9E9E"/>
                </a:solidFill>
              </a:rPr>
              <a:t>Infected cells present antigen</a:t>
            </a:r>
            <a:r>
              <a:rPr lang="en">
                <a:solidFill>
                  <a:srgbClr val="9E9E9E"/>
                </a:solidFill>
              </a:rPr>
              <a:t>s and </a:t>
            </a:r>
            <a:r>
              <a:rPr lang="en" b="1">
                <a:solidFill>
                  <a:srgbClr val="8E44AD"/>
                </a:solidFill>
              </a:rPr>
              <a:t>activate macrophages</a:t>
            </a:r>
            <a:r>
              <a:rPr lang="en">
                <a:solidFill>
                  <a:srgbClr val="9E9E9E"/>
                </a:solidFill>
              </a:rPr>
              <a:t> via </a:t>
            </a:r>
            <a:r>
              <a:rPr lang="en" b="1">
                <a:solidFill>
                  <a:srgbClr val="9E9E9E"/>
                </a:solidFill>
              </a:rPr>
              <a:t>PAMPs </a:t>
            </a:r>
            <a:r>
              <a:rPr lang="en">
                <a:solidFill>
                  <a:srgbClr val="9E9E9E"/>
                </a:solidFill>
              </a:rPr>
              <a:t>(pathogen-associated molecular patterns)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/>
              <a:t>Antigen-specific </a:t>
            </a:r>
            <a:r>
              <a:rPr lang="en" b="1">
                <a:solidFill>
                  <a:srgbClr val="356635"/>
                </a:solidFill>
              </a:rPr>
              <a:t>CD8+ T cells</a:t>
            </a:r>
            <a:r>
              <a:rPr lang="en"/>
              <a:t> are recruited and…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b="1">
                <a:solidFill>
                  <a:srgbClr val="DF382C"/>
                </a:solidFill>
              </a:rPr>
              <a:t>Kill infected cells</a:t>
            </a:r>
            <a:r>
              <a:rPr lang="en"/>
              <a:t> directly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Secrete </a:t>
            </a:r>
            <a:r>
              <a:rPr lang="en" b="1">
                <a:solidFill>
                  <a:srgbClr val="896110"/>
                </a:solidFill>
              </a:rPr>
              <a:t>interferon gamma</a:t>
            </a:r>
            <a:endParaRPr/>
          </a:p>
        </p:txBody>
      </p:sp>
      <p:sp>
        <p:nvSpPr>
          <p:cNvPr id="2101" name="Google Shape;2101;p87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02" name="Google Shape;2102;p87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3" name="Google Shape;2103;p87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104" name="Google Shape;210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5" name="Google Shape;2105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6" name="Google Shape;210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7" name="Google Shape;2107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8" name="Google Shape;210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9" name="Google Shape;2109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0" name="Google Shape;2110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1" name="Google Shape;2111;p87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2" name="Google Shape;2112;p87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3" name="Google Shape;2113;p87"/>
          <p:cNvSpPr/>
          <p:nvPr/>
        </p:nvSpPr>
        <p:spPr>
          <a:xfrm>
            <a:off x="4230675" y="1129175"/>
            <a:ext cx="4035600" cy="2578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4" name="Google Shape;2114;p87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15" name="Google Shape;2115;p87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6" name="Google Shape;2116;p87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117" name="Google Shape;2117;p87"/>
          <p:cNvPicPr preferRelativeResize="0"/>
          <p:nvPr/>
        </p:nvPicPr>
        <p:blipFill rotWithShape="1">
          <a:blip r:embed="rId6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8" name="Google Shape;2118;p87"/>
          <p:cNvPicPr preferRelativeResize="0"/>
          <p:nvPr/>
        </p:nvPicPr>
        <p:blipFill rotWithShape="1">
          <a:blip r:embed="rId7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9" name="Google Shape;2119;p87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0" name="Google Shape;2120;p87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1" name="Google Shape;2121;p87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2" name="Google Shape;2122;p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3" name="Google Shape;2123;p87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124" name="Google Shape;2124;p8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5" name="Google Shape;2125;p87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26" name="Google Shape;2126;p87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127" name="Google Shape;2127;p8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8" name="Google Shape;2128;p87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29" name="Google Shape;2129;p87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130" name="Google Shape;2130;p87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1" name="Google Shape;2131;p87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32" name="Google Shape;2132;p87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3" name="Google Shape;2133;p87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4" name="Google Shape;2134;p87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5" name="Google Shape;2135;p87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6" name="Google Shape;2136;p87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7" name="Google Shape;2137;p87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8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 b="1">
                <a:solidFill>
                  <a:srgbClr val="9E9E9E"/>
                </a:solidFill>
              </a:rPr>
              <a:t>Infected cells present antigen</a:t>
            </a:r>
            <a:r>
              <a:rPr lang="en">
                <a:solidFill>
                  <a:srgbClr val="9E9E9E"/>
                </a:solidFill>
              </a:rPr>
              <a:t>s and </a:t>
            </a:r>
            <a:r>
              <a:rPr lang="en" b="1">
                <a:solidFill>
                  <a:srgbClr val="9E9E9E"/>
                </a:solidFill>
              </a:rPr>
              <a:t>activate macrophages</a:t>
            </a:r>
            <a:r>
              <a:rPr lang="en">
                <a:solidFill>
                  <a:srgbClr val="9E9E9E"/>
                </a:solidFill>
              </a:rPr>
              <a:t> via </a:t>
            </a:r>
            <a:r>
              <a:rPr lang="en" b="1">
                <a:solidFill>
                  <a:srgbClr val="9E9E9E"/>
                </a:solidFill>
              </a:rPr>
              <a:t>PAMPs </a:t>
            </a:r>
            <a:r>
              <a:rPr lang="en">
                <a:solidFill>
                  <a:srgbClr val="9E9E9E"/>
                </a:solidFill>
              </a:rPr>
              <a:t>(pathogen-associated molecular patterns)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 b="1">
                <a:solidFill>
                  <a:srgbClr val="9E9E9E"/>
                </a:solidFill>
              </a:rPr>
              <a:t>Antigen-specific CD8+ T cells</a:t>
            </a:r>
            <a:r>
              <a:rPr lang="en">
                <a:solidFill>
                  <a:srgbClr val="9E9E9E"/>
                </a:solidFill>
              </a:rPr>
              <a:t> are recruited and…</a:t>
            </a:r>
            <a:endParaRPr b="1">
              <a:solidFill>
                <a:srgbClr val="9E9E9E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AutoNum type="alphaLcPeriod"/>
            </a:pPr>
            <a:r>
              <a:rPr lang="en" b="1">
                <a:solidFill>
                  <a:srgbClr val="9E9E9E"/>
                </a:solidFill>
              </a:rPr>
              <a:t>Kill infected cells</a:t>
            </a:r>
            <a:r>
              <a:rPr lang="en">
                <a:solidFill>
                  <a:srgbClr val="9E9E9E"/>
                </a:solidFill>
              </a:rPr>
              <a:t> directly</a:t>
            </a:r>
            <a:endParaRPr>
              <a:solidFill>
                <a:srgbClr val="9E9E9E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AutoNum type="alphaLcPeriod"/>
            </a:pPr>
            <a:r>
              <a:rPr lang="en">
                <a:solidFill>
                  <a:srgbClr val="9E9E9E"/>
                </a:solidFill>
              </a:rPr>
              <a:t>Secrete </a:t>
            </a:r>
            <a:r>
              <a:rPr lang="en" b="1">
                <a:solidFill>
                  <a:srgbClr val="9E9E9E"/>
                </a:solidFill>
              </a:rPr>
              <a:t>interferon gamma</a:t>
            </a:r>
            <a:endParaRPr b="1"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96110"/>
                </a:solidFill>
              </a:rPr>
              <a:t>IFN-γ</a:t>
            </a:r>
            <a:r>
              <a:rPr lang="en"/>
              <a:t> in turn will…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Potent </a:t>
            </a:r>
            <a:r>
              <a:rPr lang="en" b="1">
                <a:solidFill>
                  <a:srgbClr val="8E44AD"/>
                </a:solidFill>
              </a:rPr>
              <a:t>activator of macrophages</a:t>
            </a:r>
            <a:endParaRPr b="1">
              <a:solidFill>
                <a:srgbClr val="8E44A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43" name="Google Shape;214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4" name="Google Shape;2144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5" name="Google Shape;214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8" name="Google Shape;2148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9" name="Google Shape;2149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88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151" name="Google Shape;2151;p88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2" name="Google Shape;2152;p88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53" name="Google Shape;2153;p88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154" name="Google Shape;2154;p88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5" name="Google Shape;2155;p88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56" name="Google Shape;2156;p88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7" name="Google Shape;2157;p88"/>
          <p:cNvSpPr/>
          <p:nvPr/>
        </p:nvSpPr>
        <p:spPr>
          <a:xfrm>
            <a:off x="4139725" y="751500"/>
            <a:ext cx="4944300" cy="4313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8" name="Google Shape;2158;p88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59" name="Google Shape;2159;p88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60" name="Google Shape;2160;p88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1" name="Google Shape;2161;p88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162" name="Google Shape;2162;p88"/>
          <p:cNvPicPr preferRelativeResize="0"/>
          <p:nvPr/>
        </p:nvPicPr>
        <p:blipFill rotWithShape="1">
          <a:blip r:embed="rId5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3" name="Google Shape;2163;p88"/>
          <p:cNvPicPr preferRelativeResize="0"/>
          <p:nvPr/>
        </p:nvPicPr>
        <p:blipFill rotWithShape="1">
          <a:blip r:embed="rId6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4" name="Google Shape;2164;p88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5" name="Google Shape;2165;p88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6" name="Google Shape;2166;p88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7" name="Google Shape;2167;p88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8" name="Google Shape;2168;p88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69" name="Google Shape;2169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0" name="Google Shape;2170;p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1" name="Google Shape;2171;p88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172" name="Google Shape;2172;p8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3" name="Google Shape;2173;p88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74" name="Google Shape;2174;p88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175" name="Google Shape;2175;p8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6" name="Google Shape;2176;p88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77" name="Google Shape;2177;p8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Th1 response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2178" name="Google Shape;2178;p88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9" name="Google Shape;2179;p88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0" name="Google Shape;2180;p88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1" name="Google Shape;2181;p88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2" name="Google Shape;2182;p88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89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 b="1">
                <a:solidFill>
                  <a:srgbClr val="9E9E9E"/>
                </a:solidFill>
              </a:rPr>
              <a:t>Infected cells present antigen</a:t>
            </a:r>
            <a:r>
              <a:rPr lang="en">
                <a:solidFill>
                  <a:srgbClr val="9E9E9E"/>
                </a:solidFill>
              </a:rPr>
              <a:t>s and </a:t>
            </a:r>
            <a:r>
              <a:rPr lang="en" b="1">
                <a:solidFill>
                  <a:srgbClr val="9E9E9E"/>
                </a:solidFill>
              </a:rPr>
              <a:t>activate macrophages</a:t>
            </a:r>
            <a:r>
              <a:rPr lang="en">
                <a:solidFill>
                  <a:srgbClr val="9E9E9E"/>
                </a:solidFill>
              </a:rPr>
              <a:t> via </a:t>
            </a:r>
            <a:r>
              <a:rPr lang="en" b="1">
                <a:solidFill>
                  <a:srgbClr val="9E9E9E"/>
                </a:solidFill>
              </a:rPr>
              <a:t>PAMPs </a:t>
            </a:r>
            <a:r>
              <a:rPr lang="en">
                <a:solidFill>
                  <a:srgbClr val="9E9E9E"/>
                </a:solidFill>
              </a:rPr>
              <a:t>(pathogen-associated molecular patterns)</a:t>
            </a:r>
            <a:endParaRPr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 b="1">
                <a:solidFill>
                  <a:srgbClr val="9E9E9E"/>
                </a:solidFill>
              </a:rPr>
              <a:t>Antigen-specific CD8+ T cells</a:t>
            </a:r>
            <a:r>
              <a:rPr lang="en">
                <a:solidFill>
                  <a:srgbClr val="9E9E9E"/>
                </a:solidFill>
              </a:rPr>
              <a:t> are recruited and…</a:t>
            </a:r>
            <a:endParaRPr b="1">
              <a:solidFill>
                <a:srgbClr val="9E9E9E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AutoNum type="alphaLcPeriod"/>
            </a:pPr>
            <a:r>
              <a:rPr lang="en" b="1">
                <a:solidFill>
                  <a:srgbClr val="9E9E9E"/>
                </a:solidFill>
              </a:rPr>
              <a:t>Kill infected cells</a:t>
            </a:r>
            <a:r>
              <a:rPr lang="en">
                <a:solidFill>
                  <a:srgbClr val="9E9E9E"/>
                </a:solidFill>
              </a:rPr>
              <a:t> directly</a:t>
            </a:r>
            <a:endParaRPr>
              <a:solidFill>
                <a:srgbClr val="9E9E9E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AutoNum type="alphaLcPeriod"/>
            </a:pPr>
            <a:r>
              <a:rPr lang="en">
                <a:solidFill>
                  <a:srgbClr val="9E9E9E"/>
                </a:solidFill>
              </a:rPr>
              <a:t>Secrete </a:t>
            </a:r>
            <a:r>
              <a:rPr lang="en" b="1">
                <a:solidFill>
                  <a:srgbClr val="9E9E9E"/>
                </a:solidFill>
              </a:rPr>
              <a:t>interferon gamma</a:t>
            </a:r>
            <a:endParaRPr b="1">
              <a:solidFill>
                <a:srgbClr val="9E9E9E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96110"/>
                </a:solidFill>
              </a:rPr>
              <a:t>IFN-γ</a:t>
            </a:r>
            <a:r>
              <a:rPr lang="en"/>
              <a:t> in turn will…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Potent </a:t>
            </a:r>
            <a:r>
              <a:rPr lang="en" b="1">
                <a:solidFill>
                  <a:srgbClr val="8E44AD"/>
                </a:solidFill>
              </a:rPr>
              <a:t>activator of macrophages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Induces MΦ to </a:t>
            </a:r>
            <a:r>
              <a:rPr lang="en" b="1">
                <a:solidFill>
                  <a:srgbClr val="3B71CA"/>
                </a:solidFill>
              </a:rPr>
              <a:t>produce more cytokines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2188" name="Google Shape;218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9" name="Google Shape;2189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0" name="Google Shape;219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1" name="Google Shape;2191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2" name="Google Shape;219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3" name="Google Shape;2193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4" name="Google Shape;219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5" name="Google Shape;2195;p89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196" name="Google Shape;2196;p89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7" name="Google Shape;2197;p89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98" name="Google Shape;2198;p89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199" name="Google Shape;2199;p89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0" name="Google Shape;2200;p89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1" name="Google Shape;2201;p89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2" name="Google Shape;2202;p89"/>
          <p:cNvSpPr/>
          <p:nvPr/>
        </p:nvSpPr>
        <p:spPr>
          <a:xfrm>
            <a:off x="4139725" y="751500"/>
            <a:ext cx="4944300" cy="43137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3" name="Google Shape;2203;p89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204" name="Google Shape;2204;p89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205" name="Google Shape;2205;p89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6" name="Google Shape;2206;p89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207" name="Google Shape;2207;p89"/>
          <p:cNvPicPr preferRelativeResize="0"/>
          <p:nvPr/>
        </p:nvPicPr>
        <p:blipFill rotWithShape="1">
          <a:blip r:embed="rId5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8" name="Google Shape;2208;p89"/>
          <p:cNvPicPr preferRelativeResize="0"/>
          <p:nvPr/>
        </p:nvPicPr>
        <p:blipFill rotWithShape="1">
          <a:blip r:embed="rId6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9" name="Google Shape;2209;p89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0" name="Google Shape;2210;p89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1" name="Google Shape;2211;p89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2" name="Google Shape;2212;p89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3" name="Google Shape;2213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5" name="Google Shape;2215;p89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216" name="Google Shape;2216;p8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7" name="Google Shape;2217;p89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18" name="Google Shape;2218;p89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219" name="Google Shape;2219;p8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0" name="Google Shape;2220;p89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221" name="Google Shape;2221;p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2" name="Google Shape;2222;p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3" name="Google Shape;2223;p8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24" name="Google Shape;2224;p89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25" name="Google Shape;2225;p89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26" name="Google Shape;2226;p89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7" name="Google Shape;2227;p8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Th1 response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2228" name="Google Shape;2228;p89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9" name="Google Shape;2229;p89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0" name="Google Shape;2230;p89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1" name="Google Shape;2231;p89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2" name="Google Shape;2232;p89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p90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8" name="Google Shape;2238;p90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9" name="Google Shape;2239;p90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0" name="Google Shape;2240;p90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41" name="Google Shape;2241;p90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42" name="Google Shape;224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3" name="Google Shape;224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4" name="Google Shape;2244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45" name="Google Shape;2245;p90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6" name="Google Shape;2246;p9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feedback loop</a:t>
            </a:r>
            <a:endParaRPr/>
          </a:p>
        </p:txBody>
      </p:sp>
      <p:sp>
        <p:nvSpPr>
          <p:cNvPr id="2247" name="Google Shape;2247;p90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E44AD"/>
                </a:solidFill>
              </a:rPr>
              <a:t>Activated macrophages</a:t>
            </a:r>
            <a:r>
              <a:rPr lang="en"/>
              <a:t> activate </a:t>
            </a:r>
            <a:r>
              <a:rPr lang="en" b="1">
                <a:solidFill>
                  <a:srgbClr val="14A44D"/>
                </a:solidFill>
              </a:rPr>
              <a:t>cytotoxic T cells</a:t>
            </a:r>
            <a:r>
              <a:rPr lang="en"/>
              <a:t> </a:t>
            </a:r>
            <a:endParaRPr b="1">
              <a:solidFill>
                <a:srgbClr val="8E44AD"/>
              </a:solidFill>
            </a:endParaRPr>
          </a:p>
        </p:txBody>
      </p:sp>
      <p:pic>
        <p:nvPicPr>
          <p:cNvPr id="2248" name="Google Shape;2248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0" name="Google Shape;2250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1" name="Google Shape;2251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2" name="Google Shape;2252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" name="Google Shape;2253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4" name="Google Shape;2254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5" name="Google Shape;2255;p90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256" name="Google Shape;2256;p90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7" name="Google Shape;2257;p90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58" name="Google Shape;2258;p90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259" name="Google Shape;2259;p90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0" name="Google Shape;2260;p90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1" name="Google Shape;2261;p90"/>
          <p:cNvSpPr/>
          <p:nvPr/>
        </p:nvSpPr>
        <p:spPr>
          <a:xfrm>
            <a:off x="4139725" y="572150"/>
            <a:ext cx="49443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2" name="Google Shape;2262;p90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263" name="Google Shape;2263;p90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264" name="Google Shape;2264;p90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265" name="Google Shape;2265;p90"/>
          <p:cNvPicPr preferRelativeResize="0"/>
          <p:nvPr/>
        </p:nvPicPr>
        <p:blipFill rotWithShape="1">
          <a:blip r:embed="rId8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6" name="Google Shape;2266;p90"/>
          <p:cNvPicPr preferRelativeResize="0"/>
          <p:nvPr/>
        </p:nvPicPr>
        <p:blipFill rotWithShape="1">
          <a:blip r:embed="rId9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8" name="Google Shape;226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9" name="Google Shape;2269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70" name="Google Shape;2270;p90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F382C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rgbClr val="DF382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71" name="Google Shape;2271;p90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2" name="Google Shape;2272;p90"/>
          <p:cNvSpPr/>
          <p:nvPr/>
        </p:nvSpPr>
        <p:spPr>
          <a:xfrm>
            <a:off x="4139725" y="572150"/>
            <a:ext cx="49443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3" name="Google Shape;2273;p90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74" name="Google Shape;2274;p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5" name="Google Shape;2275;p90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276" name="Google Shape;2276;p9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7" name="Google Shape;2277;p90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78" name="Google Shape;2278;p90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279" name="Google Shape;2279;p9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0" name="Google Shape;2280;p90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81" name="Google Shape;2281;p90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3810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82" name="Google Shape;2282;p90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3" name="Google Shape;2283;p90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4" name="Google Shape;2284;p90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5" name="Google Shape;2285;p90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6" name="Google Shape;2286;p90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91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292" name="Google Shape;2292;p91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93" name="Google Shape;229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96" name="Google Shape;2296;p91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7" name="Google Shape;2297;p9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feedback loop</a:t>
            </a:r>
            <a:endParaRPr/>
          </a:p>
        </p:txBody>
      </p:sp>
      <p:sp>
        <p:nvSpPr>
          <p:cNvPr id="2298" name="Google Shape;2298;p9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E44AD"/>
                </a:solidFill>
              </a:rPr>
              <a:t>Activated macrophages</a:t>
            </a:r>
            <a:r>
              <a:rPr lang="en"/>
              <a:t> activate </a:t>
            </a:r>
            <a:r>
              <a:rPr lang="en" b="1">
                <a:solidFill>
                  <a:srgbClr val="14A44D"/>
                </a:solidFill>
              </a:rPr>
              <a:t>cytotoxic T cells</a:t>
            </a:r>
            <a:r>
              <a:rPr lang="en"/>
              <a:t>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14A44D"/>
                </a:solidFill>
              </a:rPr>
              <a:t>Cytotoxic T cells</a:t>
            </a:r>
            <a:r>
              <a:rPr lang="en"/>
              <a:t> secrete </a:t>
            </a:r>
            <a:r>
              <a:rPr lang="en" b="1">
                <a:solidFill>
                  <a:srgbClr val="896110"/>
                </a:solidFill>
              </a:rPr>
              <a:t>IFN-γ</a:t>
            </a:r>
            <a:endParaRPr b="1">
              <a:solidFill>
                <a:srgbClr val="8E44AD"/>
              </a:solidFill>
            </a:endParaRPr>
          </a:p>
        </p:txBody>
      </p:sp>
      <p:pic>
        <p:nvPicPr>
          <p:cNvPr id="2299" name="Google Shape;2299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0" name="Google Shape;2300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1" name="Google Shape;2301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2" name="Google Shape;2302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3" name="Google Shape;2303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4" name="Google Shape;2304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5" name="Google Shape;2305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6" name="Google Shape;2306;p91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307" name="Google Shape;2307;p91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8" name="Google Shape;2308;p91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09" name="Google Shape;2309;p91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310" name="Google Shape;2310;p91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91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12" name="Google Shape;2312;p91"/>
          <p:cNvSpPr/>
          <p:nvPr/>
        </p:nvSpPr>
        <p:spPr>
          <a:xfrm>
            <a:off x="4139725" y="572150"/>
            <a:ext cx="49443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3" name="Google Shape;2313;p91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314" name="Google Shape;2314;p91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315" name="Google Shape;2315;p91"/>
          <p:cNvPicPr preferRelativeResize="0"/>
          <p:nvPr/>
        </p:nvPicPr>
        <p:blipFill rotWithShape="1">
          <a:blip r:embed="rId8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6" name="Google Shape;2316;p91"/>
          <p:cNvPicPr preferRelativeResize="0"/>
          <p:nvPr/>
        </p:nvPicPr>
        <p:blipFill rotWithShape="1">
          <a:blip r:embed="rId9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7" name="Google Shape;2317;p9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8" name="Google Shape;2318;p91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319" name="Google Shape;2319;p9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0" name="Google Shape;2320;p91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321" name="Google Shape;232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2" name="Google Shape;232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3" name="Google Shape;2323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324" name="Google Shape;2324;p91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F382C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rgbClr val="DF382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325" name="Google Shape;2325;p91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26" name="Google Shape;2326;p91"/>
          <p:cNvSpPr/>
          <p:nvPr/>
        </p:nvSpPr>
        <p:spPr>
          <a:xfrm>
            <a:off x="4139725" y="572150"/>
            <a:ext cx="49443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7" name="Google Shape;2327;p91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8" name="Google Shape;2328;p91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3810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9" name="Google Shape;2329;p91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0" name="Google Shape;2330;p91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1" name="Google Shape;2331;p91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2" name="Google Shape;2332;p91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333" name="Google Shape;2333;p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4" name="Google Shape;2334;p91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335" name="Google Shape;2335;p9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6" name="Google Shape;2336;p91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37" name="Google Shape;2337;p91"/>
          <p:cNvSpPr/>
          <p:nvPr/>
        </p:nvSpPr>
        <p:spPr>
          <a:xfrm>
            <a:off x="820250" y="1395050"/>
            <a:ext cx="3231000" cy="535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8" name="Google Shape;2338;p91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9" name="Google Shape;2339;p91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0" name="Google Shape;2340;p91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1" name="Google Shape;2341;p91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2" name="Google Shape;2342;p91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7" name="Google Shape;2347;p92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48" name="Google Shape;234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9" name="Google Shape;234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0" name="Google Shape;2350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351" name="Google Shape;2351;p92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2" name="Google Shape;2352;p9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feedback loop</a:t>
            </a:r>
            <a:endParaRPr/>
          </a:p>
        </p:txBody>
      </p:sp>
      <p:sp>
        <p:nvSpPr>
          <p:cNvPr id="2353" name="Google Shape;2353;p9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E44AD"/>
                </a:solidFill>
              </a:rPr>
              <a:t>Activated macrophages</a:t>
            </a:r>
            <a:r>
              <a:rPr lang="en"/>
              <a:t> activate </a:t>
            </a:r>
            <a:r>
              <a:rPr lang="en" b="1">
                <a:solidFill>
                  <a:srgbClr val="14A44D"/>
                </a:solidFill>
              </a:rPr>
              <a:t>cytotoxic T cells</a:t>
            </a:r>
            <a:r>
              <a:rPr lang="en"/>
              <a:t>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14A44D"/>
                </a:solidFill>
              </a:rPr>
              <a:t>Cytotoxic T cells</a:t>
            </a:r>
            <a:r>
              <a:rPr lang="en"/>
              <a:t> secrete </a:t>
            </a:r>
            <a:r>
              <a:rPr lang="en" b="1">
                <a:solidFill>
                  <a:srgbClr val="896110"/>
                </a:solidFill>
              </a:rPr>
              <a:t>IFN-γ</a:t>
            </a:r>
            <a:endParaRPr b="1">
              <a:solidFill>
                <a:srgbClr val="89611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96110"/>
                </a:solidFill>
              </a:rPr>
              <a:t>IFN-γ</a:t>
            </a:r>
            <a:r>
              <a:rPr lang="en"/>
              <a:t> activates </a:t>
            </a:r>
            <a:r>
              <a:rPr lang="en" b="1">
                <a:solidFill>
                  <a:srgbClr val="8E44AD"/>
                </a:solidFill>
              </a:rPr>
              <a:t>macrophages</a:t>
            </a:r>
            <a:endParaRPr b="1">
              <a:solidFill>
                <a:srgbClr val="8E44AD"/>
              </a:solidFill>
            </a:endParaRPr>
          </a:p>
        </p:txBody>
      </p:sp>
      <p:pic>
        <p:nvPicPr>
          <p:cNvPr id="2354" name="Google Shape;2354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" name="Google Shape;2355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9" name="Google Shape;2359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0" name="Google Shape;2360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1" name="Google Shape;2361;p92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362" name="Google Shape;2362;p92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63" name="Google Shape;2363;p92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64" name="Google Shape;2364;p92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365" name="Google Shape;2365;p92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92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7" name="Google Shape;2367;p92"/>
          <p:cNvSpPr/>
          <p:nvPr/>
        </p:nvSpPr>
        <p:spPr>
          <a:xfrm>
            <a:off x="4139725" y="572150"/>
            <a:ext cx="49443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8" name="Google Shape;2368;p92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369" name="Google Shape;2369;p92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370" name="Google Shape;2370;p92"/>
          <p:cNvPicPr preferRelativeResize="0"/>
          <p:nvPr/>
        </p:nvPicPr>
        <p:blipFill rotWithShape="1">
          <a:blip r:embed="rId8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92"/>
          <p:cNvPicPr preferRelativeResize="0"/>
          <p:nvPr/>
        </p:nvPicPr>
        <p:blipFill rotWithShape="1">
          <a:blip r:embed="rId9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3" name="Google Shape;2373;p92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374" name="Google Shape;2374;p9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5" name="Google Shape;2375;p92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376" name="Google Shape;237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8" name="Google Shape;2378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379" name="Google Shape;2379;p92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F382C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rgbClr val="DF382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380" name="Google Shape;2380;p92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28575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1" name="Google Shape;2381;p92"/>
          <p:cNvSpPr/>
          <p:nvPr/>
        </p:nvSpPr>
        <p:spPr>
          <a:xfrm>
            <a:off x="4139725" y="572150"/>
            <a:ext cx="49443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2" name="Google Shape;2382;p92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83" name="Google Shape;2383;p92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3810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84" name="Google Shape;2384;p92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85" name="Google Shape;2385;p92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6" name="Google Shape;2386;p92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7" name="Google Shape;2387;p92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8" name="Google Shape;2388;p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9" name="Google Shape;2389;p92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390" name="Google Shape;2390;p9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1" name="Google Shape;2391;p92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92" name="Google Shape;2392;p92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93" name="Google Shape;2393;p92"/>
          <p:cNvSpPr/>
          <p:nvPr/>
        </p:nvSpPr>
        <p:spPr>
          <a:xfrm>
            <a:off x="820250" y="1433650"/>
            <a:ext cx="3231000" cy="717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4" name="Google Shape;2394;p92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5" name="Google Shape;2395;p92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6" name="Google Shape;2396;p92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7" name="Google Shape;2397;p92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8" name="Google Shape;2398;p92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Social history, exposures, &amp; risk factors</a:t>
            </a:r>
            <a:endParaRPr/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583233" y="1566091"/>
          <a:ext cx="7981150" cy="289545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2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Geographic &amp; Travel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 northwest of 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Uniontown 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female partner. Never international, no recent travel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Occupational 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Works as EMT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Remote heavy EtOH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rare EtOH now that on GLP-1. Never smoker, no drugs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Animals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Indoor cats. Recent 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construction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en" sz="1300" b="1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Cats will find mice</a:t>
                      </a:r>
                      <a:r>
                        <a:rPr lang="en" sz="1300">
                          <a:solidFill>
                            <a:srgbClr val="85858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but no exposure to urine/feces</a:t>
                      </a:r>
                      <a:endParaRPr sz="1300">
                        <a:solidFill>
                          <a:srgbClr val="85858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Exposures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Hiking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Does not regularly use bug spray when hiking, but can not recall finding any embedded ticks (but has seen ticks that were not embedded)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Water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kayaking and canoeing - in freshwater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Font typeface="Open Sans"/>
                        <a:buChar char="●"/>
                      </a:pPr>
                      <a:r>
                        <a:rPr lang="en" sz="1300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Caves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A month ago, went to commercialized cave, might have been bats there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9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404" name="Google Shape;2404;p9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01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If infection is removed, </a:t>
            </a:r>
            <a:r>
              <a:rPr lang="en" b="1"/>
              <a:t>PAMPs </a:t>
            </a:r>
            <a:r>
              <a:rPr lang="en"/>
              <a:t>are </a:t>
            </a:r>
            <a:r>
              <a:rPr lang="en" b="1" u="sng"/>
              <a:t>not</a:t>
            </a:r>
            <a:r>
              <a:rPr lang="en" b="1"/>
              <a:t> activating</a:t>
            </a:r>
            <a:r>
              <a:rPr lang="en"/>
              <a:t> the </a:t>
            </a:r>
            <a:r>
              <a:rPr lang="en" b="1">
                <a:solidFill>
                  <a:srgbClr val="8E44AD"/>
                </a:solidFill>
              </a:rPr>
              <a:t>macrophages</a:t>
            </a:r>
            <a:endParaRPr>
              <a:solidFill>
                <a:srgbClr val="8E44A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cxnSp>
        <p:nvCxnSpPr>
          <p:cNvPr id="2405" name="Google Shape;2405;p93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06" name="Google Shape;2406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7" name="Google Shape;2407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8" name="Google Shape;2408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409" name="Google Shape;2409;p93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10" name="Google Shape;2410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1" name="Google Shape;2411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4" name="Google Shape;2414;p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5" name="Google Shape;2415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6" name="Google Shape;2416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7" name="Google Shape;2417;p93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418" name="Google Shape;2418;p93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419" name="Google Shape;2419;p93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420" name="Google Shape;2420;p93"/>
          <p:cNvPicPr preferRelativeResize="0"/>
          <p:nvPr/>
        </p:nvPicPr>
        <p:blipFill rotWithShape="1">
          <a:blip r:embed="rId8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p93"/>
          <p:cNvPicPr preferRelativeResize="0"/>
          <p:nvPr/>
        </p:nvPicPr>
        <p:blipFill rotWithShape="1">
          <a:blip r:embed="rId9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2" name="Google Shape;2422;p93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3" name="Google Shape;2423;p93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4" name="Google Shape;2424;p93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25" name="Google Shape;2425;p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6" name="Google Shape;2426;p9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427" name="Google Shape;2427;p93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8" name="Google Shape;2428;p93"/>
          <p:cNvSpPr/>
          <p:nvPr/>
        </p:nvSpPr>
        <p:spPr>
          <a:xfrm>
            <a:off x="4230625" y="572150"/>
            <a:ext cx="48264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29" name="Google Shape;2429;p93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430" name="Google Shape;2430;p93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1" name="Google Shape;2431;p93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2" name="Google Shape;2432;p93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33" name="Google Shape;2433;p93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34" name="Google Shape;2434;p93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435" name="Google Shape;2435;p93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6" name="Google Shape;2436;p93"/>
          <p:cNvSpPr txBox="1"/>
          <p:nvPr/>
        </p:nvSpPr>
        <p:spPr>
          <a:xfrm>
            <a:off x="6148622" y="26184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37" name="Google Shape;2437;p93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438" name="Google Shape;2438;p9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9" name="Google Shape;2439;p93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40" name="Google Shape;2440;p93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441" name="Google Shape;2441;p9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2" name="Google Shape;2442;p93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43" name="Google Shape;2443;p93"/>
          <p:cNvGrpSpPr/>
          <p:nvPr/>
        </p:nvGrpSpPr>
        <p:grpSpPr>
          <a:xfrm>
            <a:off x="4748525" y="1355450"/>
            <a:ext cx="933600" cy="933600"/>
            <a:chOff x="4748525" y="1355450"/>
            <a:chExt cx="933600" cy="933600"/>
          </a:xfrm>
        </p:grpSpPr>
        <p:cxnSp>
          <p:nvCxnSpPr>
            <p:cNvPr id="2444" name="Google Shape;2444;p93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3810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5" name="Google Shape;2445;p93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3810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46" name="Google Shape;2446;p93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447" name="Google Shape;2447;p93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8" name="Google Shape;2448;p93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9" name="Google Shape;2449;p93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0" name="Google Shape;2450;p93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1" name="Google Shape;2451;p93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2" name="Google Shape;2452;p9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3250750"/>
            <a:ext cx="1892750" cy="18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" name="Google Shape;2457;p94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58" name="Google Shape;245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9" name="Google Shape;2459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0" name="Google Shape;2460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461" name="Google Shape;2461;p94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62" name="Google Shape;2462;p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3" name="Google Shape;2463;p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4" name="Google Shape;2464;p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5" name="Google Shape;2465;p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6" name="Google Shape;2466;p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7" name="Google Shape;2467;p94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468" name="Google Shape;2468;p94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469" name="Google Shape;2469;p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470" name="Google Shape;2470;p94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1" name="Google Shape;2471;p94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72" name="Google Shape;2472;p94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73" name="Google Shape;2473;p94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4" name="Google Shape;2474;p94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75" name="Google Shape;2475;p94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476" name="Google Shape;2476;p9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7" name="Google Shape;2477;p94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78" name="Google Shape;2478;p94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479" name="Google Shape;2479;p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2480" name="Google Shape;2480;p9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481" name="Google Shape;2481;p9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01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If infection is removed, </a:t>
            </a:r>
            <a:r>
              <a:rPr lang="en" b="1"/>
              <a:t>PAMPs </a:t>
            </a:r>
            <a:r>
              <a:rPr lang="en"/>
              <a:t>are </a:t>
            </a:r>
            <a:r>
              <a:rPr lang="en" b="1" u="sng"/>
              <a:t>not</a:t>
            </a:r>
            <a:r>
              <a:rPr lang="en" b="1"/>
              <a:t> activating</a:t>
            </a:r>
            <a:r>
              <a:rPr lang="en"/>
              <a:t> the </a:t>
            </a:r>
            <a:r>
              <a:rPr lang="en" b="1">
                <a:solidFill>
                  <a:srgbClr val="8E44AD"/>
                </a:solidFill>
              </a:rPr>
              <a:t>macrophages</a:t>
            </a:r>
            <a:endParaRPr>
              <a:solidFill>
                <a:srgbClr val="8E44AD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When </a:t>
            </a:r>
            <a:r>
              <a:rPr lang="en" b="1">
                <a:solidFill>
                  <a:srgbClr val="14A44D"/>
                </a:solidFill>
              </a:rPr>
              <a:t>CD8+</a:t>
            </a:r>
            <a:r>
              <a:rPr lang="en" b="1"/>
              <a:t> successfully </a:t>
            </a:r>
            <a:r>
              <a:rPr lang="en" b="1">
                <a:solidFill>
                  <a:srgbClr val="C1443C"/>
                </a:solidFill>
              </a:rPr>
              <a:t>kill</a:t>
            </a:r>
            <a:r>
              <a:rPr lang="en">
                <a:solidFill>
                  <a:srgbClr val="C1443C"/>
                </a:solidFill>
              </a:rPr>
              <a:t> </a:t>
            </a:r>
            <a:r>
              <a:rPr lang="en"/>
              <a:t>their target, they are able to </a:t>
            </a:r>
            <a:r>
              <a:rPr lang="en" b="1">
                <a:solidFill>
                  <a:srgbClr val="DF382C"/>
                </a:solidFill>
              </a:rPr>
              <a:t>disengage</a:t>
            </a:r>
            <a:r>
              <a:rPr lang="en" b="1"/>
              <a:t> from the </a:t>
            </a:r>
            <a:r>
              <a:rPr lang="en" b="1">
                <a:solidFill>
                  <a:srgbClr val="DF382C"/>
                </a:solidFill>
              </a:rPr>
              <a:t>target synapse</a:t>
            </a:r>
            <a:r>
              <a:rPr lang="en"/>
              <a:t> → can </a:t>
            </a:r>
            <a:r>
              <a:rPr lang="en" b="1"/>
              <a:t>stop releasing</a:t>
            </a:r>
            <a:r>
              <a:rPr lang="en"/>
              <a:t> cytokines</a:t>
            </a:r>
            <a:endParaRPr/>
          </a:p>
        </p:txBody>
      </p:sp>
      <p:sp>
        <p:nvSpPr>
          <p:cNvPr id="2482" name="Google Shape;2482;p94"/>
          <p:cNvSpPr/>
          <p:nvPr/>
        </p:nvSpPr>
        <p:spPr>
          <a:xfrm>
            <a:off x="4277275" y="572150"/>
            <a:ext cx="48666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3" name="Google Shape;2483;p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4" name="Google Shape;2484;p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5" name="Google Shape;2485;p94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486" name="Google Shape;2486;p94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7" name="Google Shape;2487;p9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88" name="Google Shape;2488;p94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489" name="Google Shape;2489;p9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0" name="Google Shape;2490;p94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91" name="Google Shape;2491;p94"/>
          <p:cNvSpPr txBox="1"/>
          <p:nvPr/>
        </p:nvSpPr>
        <p:spPr>
          <a:xfrm>
            <a:off x="6148622" y="26184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92" name="Google Shape;2492;p94"/>
          <p:cNvGrpSpPr/>
          <p:nvPr/>
        </p:nvGrpSpPr>
        <p:grpSpPr>
          <a:xfrm rot="7472317">
            <a:off x="6500584" y="2612203"/>
            <a:ext cx="1314089" cy="1393294"/>
            <a:chOff x="5654277" y="2585055"/>
            <a:chExt cx="1314000" cy="1393200"/>
          </a:xfrm>
        </p:grpSpPr>
        <p:cxnSp>
          <p:nvCxnSpPr>
            <p:cNvPr id="2493" name="Google Shape;2493;p94"/>
            <p:cNvCxnSpPr/>
            <p:nvPr/>
          </p:nvCxnSpPr>
          <p:spPr>
            <a:xfrm rot="-7472161">
              <a:off x="5747709" y="2871908"/>
              <a:ext cx="1127135" cy="819494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4" name="Google Shape;2494;p9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95" name="Google Shape;2495;p94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496" name="Google Shape;2496;p94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497" name="Google Shape;2497;p94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8" name="Google Shape;2498;p94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9" name="Google Shape;2499;p94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00" name="Google Shape;2500;p94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1" name="Google Shape;2501;p94"/>
          <p:cNvSpPr/>
          <p:nvPr/>
        </p:nvSpPr>
        <p:spPr>
          <a:xfrm>
            <a:off x="376300" y="1435925"/>
            <a:ext cx="3658500" cy="879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2" name="Google Shape;2502;p94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3" name="Google Shape;2503;p94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4" name="Google Shape;2504;p94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5" name="Google Shape;2505;p94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6" name="Google Shape;2506;p94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7" name="Google Shape;2507;p9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3250750"/>
            <a:ext cx="1892750" cy="18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95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3" name="Google Shape;2513;p9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514" name="Google Shape;2514;p9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01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If infection is removed, </a:t>
            </a:r>
            <a:r>
              <a:rPr lang="en" b="1"/>
              <a:t>PAMPs </a:t>
            </a:r>
            <a:r>
              <a:rPr lang="en"/>
              <a:t>are </a:t>
            </a:r>
            <a:r>
              <a:rPr lang="en" b="1" u="sng"/>
              <a:t>not</a:t>
            </a:r>
            <a:r>
              <a:rPr lang="en" b="1"/>
              <a:t> activating</a:t>
            </a:r>
            <a:r>
              <a:rPr lang="en"/>
              <a:t> the </a:t>
            </a:r>
            <a:r>
              <a:rPr lang="en" b="1">
                <a:solidFill>
                  <a:srgbClr val="8E44AD"/>
                </a:solidFill>
              </a:rPr>
              <a:t>macrophages</a:t>
            </a:r>
            <a:endParaRPr>
              <a:solidFill>
                <a:srgbClr val="8E44AD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When </a:t>
            </a:r>
            <a:r>
              <a:rPr lang="en" b="1">
                <a:solidFill>
                  <a:srgbClr val="14A44D"/>
                </a:solidFill>
              </a:rPr>
              <a:t>CD8+</a:t>
            </a:r>
            <a:r>
              <a:rPr lang="en" b="1"/>
              <a:t> successfully </a:t>
            </a:r>
            <a:r>
              <a:rPr lang="en" b="1">
                <a:solidFill>
                  <a:srgbClr val="C1443C"/>
                </a:solidFill>
              </a:rPr>
              <a:t>kill</a:t>
            </a:r>
            <a:r>
              <a:rPr lang="en">
                <a:solidFill>
                  <a:srgbClr val="C1443C"/>
                </a:solidFill>
              </a:rPr>
              <a:t> </a:t>
            </a:r>
            <a:r>
              <a:rPr lang="en"/>
              <a:t>their target, they are able to </a:t>
            </a:r>
            <a:r>
              <a:rPr lang="en" b="1">
                <a:solidFill>
                  <a:srgbClr val="DF382C"/>
                </a:solidFill>
              </a:rPr>
              <a:t>disengage</a:t>
            </a:r>
            <a:r>
              <a:rPr lang="en" b="1"/>
              <a:t> from the </a:t>
            </a:r>
            <a:r>
              <a:rPr lang="en" b="1">
                <a:solidFill>
                  <a:srgbClr val="DF382C"/>
                </a:solidFill>
              </a:rPr>
              <a:t>target synapse</a:t>
            </a:r>
            <a:r>
              <a:rPr lang="en"/>
              <a:t> → can </a:t>
            </a:r>
            <a:r>
              <a:rPr lang="en" b="1"/>
              <a:t>stop releasing</a:t>
            </a:r>
            <a:r>
              <a:rPr lang="en"/>
              <a:t> cytokines</a:t>
            </a:r>
            <a:endParaRPr/>
          </a:p>
        </p:txBody>
      </p:sp>
      <p:pic>
        <p:nvPicPr>
          <p:cNvPr id="2515" name="Google Shape;251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9792">
            <a:off x="4886861" y="1044202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209">
            <a:off x="4908459" y="1543477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035">
            <a:off x="5730330" y="2377807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8" name="Google Shape;2518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209">
            <a:off x="5708184" y="2824112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9" name="Google Shape;2519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1211">
            <a:off x="5863945" y="2445384"/>
            <a:ext cx="956664" cy="35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0" name="Google Shape;2520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799994">
            <a:off x="6188239" y="3054430"/>
            <a:ext cx="814847" cy="2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1" name="Google Shape;2521;p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99792">
            <a:off x="6041409" y="2417796"/>
            <a:ext cx="216208" cy="2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22" name="Google Shape;2522;p95"/>
          <p:cNvSpPr/>
          <p:nvPr/>
        </p:nvSpPr>
        <p:spPr>
          <a:xfrm>
            <a:off x="8417846" y="264142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523" name="Google Shape;2523;p95"/>
          <p:cNvPicPr preferRelativeResize="0"/>
          <p:nvPr/>
        </p:nvPicPr>
        <p:blipFill rotWithShape="1">
          <a:blip r:embed="rId8">
            <a:alphaModFix/>
          </a:blip>
          <a:srcRect l="16933" t="18836" r="53691" b="43341"/>
          <a:stretch/>
        </p:blipFill>
        <p:spPr>
          <a:xfrm>
            <a:off x="8215896" y="2901232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4" name="Google Shape;2524;p95"/>
          <p:cNvPicPr preferRelativeResize="0"/>
          <p:nvPr/>
        </p:nvPicPr>
        <p:blipFill rotWithShape="1">
          <a:blip r:embed="rId9">
            <a:alphaModFix/>
          </a:blip>
          <a:srcRect l="9393" t="9759" r="26754" b="27963"/>
          <a:stretch/>
        </p:blipFill>
        <p:spPr>
          <a:xfrm>
            <a:off x="8135225" y="2406582"/>
            <a:ext cx="259330" cy="23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5" name="Google Shape;2525;p95"/>
          <p:cNvGrpSpPr/>
          <p:nvPr/>
        </p:nvGrpSpPr>
        <p:grpSpPr>
          <a:xfrm rot="-899454">
            <a:off x="4691885" y="1829635"/>
            <a:ext cx="1659219" cy="1641487"/>
            <a:chOff x="3032438" y="837223"/>
            <a:chExt cx="3183850" cy="3149825"/>
          </a:xfrm>
        </p:grpSpPr>
        <p:pic>
          <p:nvPicPr>
            <p:cNvPr id="2526" name="Google Shape;2526;p9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7" name="Google Shape;2527;p9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8" name="Google Shape;2528;p9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9" name="Google Shape;2529;p95"/>
          <p:cNvGrpSpPr/>
          <p:nvPr/>
        </p:nvGrpSpPr>
        <p:grpSpPr>
          <a:xfrm>
            <a:off x="6427208" y="2129936"/>
            <a:ext cx="1460923" cy="1282759"/>
            <a:chOff x="6029125" y="3459425"/>
            <a:chExt cx="1430875" cy="1256375"/>
          </a:xfrm>
        </p:grpSpPr>
        <p:pic>
          <p:nvPicPr>
            <p:cNvPr id="2530" name="Google Shape;2530;p9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1" name="Google Shape;2531;p95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532" name="Google Shape;2532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9349">
            <a:off x="5818316" y="986754"/>
            <a:ext cx="1106919" cy="41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3" name="Google Shape;2533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00001">
            <a:off x="6204696" y="1637869"/>
            <a:ext cx="872326" cy="301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4" name="Google Shape;2534;p95"/>
          <p:cNvGrpSpPr/>
          <p:nvPr/>
        </p:nvGrpSpPr>
        <p:grpSpPr>
          <a:xfrm>
            <a:off x="6504174" y="768237"/>
            <a:ext cx="1460923" cy="1282759"/>
            <a:chOff x="6029125" y="3459425"/>
            <a:chExt cx="1430875" cy="1256375"/>
          </a:xfrm>
        </p:grpSpPr>
        <p:pic>
          <p:nvPicPr>
            <p:cNvPr id="2535" name="Google Shape;2535;p9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6" name="Google Shape;2536;p95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537" name="Google Shape;2537;p95"/>
          <p:cNvCxnSpPr/>
          <p:nvPr/>
        </p:nvCxnSpPr>
        <p:spPr>
          <a:xfrm>
            <a:off x="4034825" y="2046050"/>
            <a:ext cx="410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38" name="Google Shape;2538;p95"/>
          <p:cNvGrpSpPr/>
          <p:nvPr/>
        </p:nvGrpSpPr>
        <p:grpSpPr>
          <a:xfrm rot="-899454">
            <a:off x="3892160" y="548999"/>
            <a:ext cx="1659219" cy="1641487"/>
            <a:chOff x="3032438" y="837223"/>
            <a:chExt cx="3183850" cy="3149825"/>
          </a:xfrm>
        </p:grpSpPr>
        <p:pic>
          <p:nvPicPr>
            <p:cNvPr id="2539" name="Google Shape;2539;p9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0" name="Google Shape;2540;p9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1" name="Google Shape;2541;p9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2" name="Google Shape;2542;p95"/>
          <p:cNvGrpSpPr/>
          <p:nvPr/>
        </p:nvGrpSpPr>
        <p:grpSpPr>
          <a:xfrm>
            <a:off x="8038500" y="-5826"/>
            <a:ext cx="1164650" cy="1071254"/>
            <a:chOff x="7256125" y="1276524"/>
            <a:chExt cx="1164650" cy="1071254"/>
          </a:xfrm>
        </p:grpSpPr>
        <p:pic>
          <p:nvPicPr>
            <p:cNvPr id="2543" name="Google Shape;2543;p9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4" name="Google Shape;2544;p95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545" name="Google Shape;2545;p95"/>
          <p:cNvSpPr txBox="1"/>
          <p:nvPr/>
        </p:nvSpPr>
        <p:spPr>
          <a:xfrm>
            <a:off x="7690423" y="1002243"/>
            <a:ext cx="106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46" name="Google Shape;2546;p95"/>
          <p:cNvCxnSpPr/>
          <p:nvPr/>
        </p:nvCxnSpPr>
        <p:spPr>
          <a:xfrm>
            <a:off x="7811932" y="2771316"/>
            <a:ext cx="5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47" name="Google Shape;2547;p95"/>
          <p:cNvPicPr preferRelativeResize="0"/>
          <p:nvPr/>
        </p:nvPicPr>
        <p:blipFill rotWithShape="1">
          <a:blip r:embed="rId9">
            <a:alphaModFix/>
          </a:blip>
          <a:srcRect l="9393" t="9759" r="26754" b="27963"/>
          <a:stretch/>
        </p:blipFill>
        <p:spPr>
          <a:xfrm>
            <a:off x="7888126" y="2868424"/>
            <a:ext cx="210875" cy="19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8" name="Google Shape;2548;p95"/>
          <p:cNvPicPr preferRelativeResize="0"/>
          <p:nvPr/>
        </p:nvPicPr>
        <p:blipFill rotWithShape="1">
          <a:blip r:embed="rId8">
            <a:alphaModFix/>
          </a:blip>
          <a:srcRect l="16933" t="18836" r="53691" b="43341"/>
          <a:stretch/>
        </p:blipFill>
        <p:spPr>
          <a:xfrm>
            <a:off x="7843565" y="2483250"/>
            <a:ext cx="192159" cy="19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9" name="Google Shape;2549;p95"/>
          <p:cNvCxnSpPr/>
          <p:nvPr/>
        </p:nvCxnSpPr>
        <p:spPr>
          <a:xfrm flipH="1">
            <a:off x="7769025" y="817250"/>
            <a:ext cx="341100" cy="20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50" name="Google Shape;2550;p95"/>
          <p:cNvSpPr/>
          <p:nvPr/>
        </p:nvSpPr>
        <p:spPr>
          <a:xfrm>
            <a:off x="376300" y="1435925"/>
            <a:ext cx="3658500" cy="879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1" name="Google Shape;2551;p95"/>
          <p:cNvSpPr/>
          <p:nvPr/>
        </p:nvSpPr>
        <p:spPr>
          <a:xfrm>
            <a:off x="4057350" y="682200"/>
            <a:ext cx="1426200" cy="129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2" name="Google Shape;2552;p95"/>
          <p:cNvSpPr txBox="1"/>
          <p:nvPr/>
        </p:nvSpPr>
        <p:spPr>
          <a:xfrm>
            <a:off x="5774414" y="907692"/>
            <a:ext cx="438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TCR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553" name="Google Shape;2553;p95"/>
          <p:cNvSpPr txBox="1"/>
          <p:nvPr/>
        </p:nvSpPr>
        <p:spPr>
          <a:xfrm>
            <a:off x="5212966" y="2553901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APC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554" name="Google Shape;2554;p95"/>
          <p:cNvSpPr/>
          <p:nvPr/>
        </p:nvSpPr>
        <p:spPr>
          <a:xfrm>
            <a:off x="583475" y="3318500"/>
            <a:ext cx="3451200" cy="1295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More specifically [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3"/>
              </a:rPr>
              <a:t>3</a:t>
            </a:r>
            <a:r>
              <a:rPr lang="en" sz="15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the cytotoxic T cell 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finds an infected APC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it </a:t>
            </a: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secretes cytokines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5" name="Google Shape;2555;p95"/>
          <p:cNvSpPr txBox="1"/>
          <p:nvPr/>
        </p:nvSpPr>
        <p:spPr>
          <a:xfrm>
            <a:off x="5754916" y="2119976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MHC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556" name="Google Shape;2556;p95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7" name="Google Shape;2557;p95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8" name="Google Shape;2558;p95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9" name="Google Shape;2559;p95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96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5" name="Google Shape;2565;p96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6" name="Google Shape;2566;p96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7" name="Google Shape;2567;p96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8" name="Google Shape;2568;p96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9" name="Google Shape;2569;p9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570" name="Google Shape;2570;p9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01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If infection is removed, </a:t>
            </a:r>
            <a:r>
              <a:rPr lang="en" b="1"/>
              <a:t>PAMPs </a:t>
            </a:r>
            <a:r>
              <a:rPr lang="en"/>
              <a:t>are </a:t>
            </a:r>
            <a:r>
              <a:rPr lang="en" b="1" u="sng"/>
              <a:t>not</a:t>
            </a:r>
            <a:r>
              <a:rPr lang="en" b="1"/>
              <a:t> activating</a:t>
            </a:r>
            <a:r>
              <a:rPr lang="en"/>
              <a:t> the </a:t>
            </a:r>
            <a:r>
              <a:rPr lang="en" b="1">
                <a:solidFill>
                  <a:srgbClr val="8E44AD"/>
                </a:solidFill>
              </a:rPr>
              <a:t>macrophages</a:t>
            </a:r>
            <a:endParaRPr>
              <a:solidFill>
                <a:srgbClr val="8E44AD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When </a:t>
            </a:r>
            <a:r>
              <a:rPr lang="en" b="1">
                <a:solidFill>
                  <a:srgbClr val="14A44D"/>
                </a:solidFill>
              </a:rPr>
              <a:t>CD8+</a:t>
            </a:r>
            <a:r>
              <a:rPr lang="en" b="1"/>
              <a:t> successfully </a:t>
            </a:r>
            <a:r>
              <a:rPr lang="en" b="1">
                <a:solidFill>
                  <a:srgbClr val="C1443C"/>
                </a:solidFill>
              </a:rPr>
              <a:t>kill</a:t>
            </a:r>
            <a:r>
              <a:rPr lang="en">
                <a:solidFill>
                  <a:srgbClr val="C1443C"/>
                </a:solidFill>
              </a:rPr>
              <a:t> </a:t>
            </a:r>
            <a:r>
              <a:rPr lang="en"/>
              <a:t>their target, they are able to </a:t>
            </a:r>
            <a:r>
              <a:rPr lang="en" b="1">
                <a:solidFill>
                  <a:srgbClr val="DF382C"/>
                </a:solidFill>
              </a:rPr>
              <a:t>disengage</a:t>
            </a:r>
            <a:r>
              <a:rPr lang="en" b="1"/>
              <a:t> from the </a:t>
            </a:r>
            <a:r>
              <a:rPr lang="en" b="1">
                <a:solidFill>
                  <a:srgbClr val="DF382C"/>
                </a:solidFill>
              </a:rPr>
              <a:t>target synapse</a:t>
            </a:r>
            <a:r>
              <a:rPr lang="en"/>
              <a:t> → can </a:t>
            </a:r>
            <a:r>
              <a:rPr lang="en" b="1"/>
              <a:t>stop releasing</a:t>
            </a:r>
            <a:r>
              <a:rPr lang="en"/>
              <a:t> cytokines</a:t>
            </a:r>
            <a:endParaRPr/>
          </a:p>
        </p:txBody>
      </p:sp>
      <p:grpSp>
        <p:nvGrpSpPr>
          <p:cNvPr id="2571" name="Google Shape;2571;p96"/>
          <p:cNvGrpSpPr/>
          <p:nvPr/>
        </p:nvGrpSpPr>
        <p:grpSpPr>
          <a:xfrm rot="-899454">
            <a:off x="4643423" y="3270110"/>
            <a:ext cx="1659219" cy="1641487"/>
            <a:chOff x="3032438" y="837223"/>
            <a:chExt cx="3183850" cy="3149825"/>
          </a:xfrm>
        </p:grpSpPr>
        <p:pic>
          <p:nvPicPr>
            <p:cNvPr id="2572" name="Google Shape;2572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3" name="Google Shape;2573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4" name="Google Shape;2574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5" name="Google Shape;2575;p96"/>
          <p:cNvSpPr/>
          <p:nvPr/>
        </p:nvSpPr>
        <p:spPr>
          <a:xfrm>
            <a:off x="4704025" y="3521300"/>
            <a:ext cx="1426200" cy="1239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6" name="Google Shape;2576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792">
            <a:off x="4886861" y="1044202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7" name="Google Shape;2577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0209">
            <a:off x="4908459" y="1543477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8" name="Google Shape;2578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5">
            <a:off x="5730330" y="2377807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9" name="Google Shape;2579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0209">
            <a:off x="5708184" y="2824112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0" name="Google Shape;2580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1">
            <a:off x="5863945" y="2445384"/>
            <a:ext cx="956664" cy="35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1" name="Google Shape;2581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799994">
            <a:off x="6188239" y="3054430"/>
            <a:ext cx="814847" cy="2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2" name="Google Shape;2582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2">
            <a:off x="6041409" y="2417796"/>
            <a:ext cx="216208" cy="2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83" name="Google Shape;2583;p96"/>
          <p:cNvSpPr/>
          <p:nvPr/>
        </p:nvSpPr>
        <p:spPr>
          <a:xfrm>
            <a:off x="8417846" y="264142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584" name="Google Shape;2584;p96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8215896" y="2901232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5" name="Google Shape;2585;p96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8135225" y="2406582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6" name="Google Shape;2586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5">
            <a:off x="5681868" y="3818282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7" name="Google Shape;2587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197" y="4216062"/>
            <a:ext cx="529787" cy="32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8" name="Google Shape;2588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1">
            <a:off x="5815482" y="3885859"/>
            <a:ext cx="956664" cy="35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9" name="Google Shape;2589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6099">
            <a:off x="6106415" y="4241314"/>
            <a:ext cx="724444" cy="2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0" name="Google Shape;2590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2">
            <a:off x="5992947" y="3858271"/>
            <a:ext cx="216208" cy="2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1" name="Google Shape;2591;p96"/>
          <p:cNvSpPr txBox="1"/>
          <p:nvPr/>
        </p:nvSpPr>
        <p:spPr>
          <a:xfrm>
            <a:off x="5696020" y="4485457"/>
            <a:ext cx="980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Induce apoptosis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2592" name="Google Shape;2592;p96"/>
          <p:cNvGrpSpPr/>
          <p:nvPr/>
        </p:nvGrpSpPr>
        <p:grpSpPr>
          <a:xfrm rot="-899454">
            <a:off x="4691885" y="1829635"/>
            <a:ext cx="1659219" cy="1641487"/>
            <a:chOff x="3032438" y="837223"/>
            <a:chExt cx="3183850" cy="3149825"/>
          </a:xfrm>
        </p:grpSpPr>
        <p:pic>
          <p:nvPicPr>
            <p:cNvPr id="2593" name="Google Shape;2593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4" name="Google Shape;2594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5" name="Google Shape;2595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6" name="Google Shape;2596;p96"/>
          <p:cNvGrpSpPr/>
          <p:nvPr/>
        </p:nvGrpSpPr>
        <p:grpSpPr>
          <a:xfrm>
            <a:off x="6427208" y="2129936"/>
            <a:ext cx="1460923" cy="1282759"/>
            <a:chOff x="6029125" y="3459425"/>
            <a:chExt cx="1430875" cy="1256375"/>
          </a:xfrm>
        </p:grpSpPr>
        <p:pic>
          <p:nvPicPr>
            <p:cNvPr id="2597" name="Google Shape;2597;p9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8" name="Google Shape;2598;p96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599" name="Google Shape;2599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89349">
            <a:off x="5818316" y="986754"/>
            <a:ext cx="1106919" cy="41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0" name="Google Shape;2600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00001">
            <a:off x="6204696" y="1637869"/>
            <a:ext cx="872326" cy="301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1" name="Google Shape;2601;p96"/>
          <p:cNvGrpSpPr/>
          <p:nvPr/>
        </p:nvGrpSpPr>
        <p:grpSpPr>
          <a:xfrm>
            <a:off x="6504174" y="768237"/>
            <a:ext cx="1460923" cy="1282759"/>
            <a:chOff x="6029125" y="3459425"/>
            <a:chExt cx="1430875" cy="1256375"/>
          </a:xfrm>
        </p:grpSpPr>
        <p:pic>
          <p:nvPicPr>
            <p:cNvPr id="2602" name="Google Shape;2602;p9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3" name="Google Shape;2603;p96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604" name="Google Shape;2604;p96"/>
          <p:cNvCxnSpPr/>
          <p:nvPr/>
        </p:nvCxnSpPr>
        <p:spPr>
          <a:xfrm>
            <a:off x="4034825" y="2046050"/>
            <a:ext cx="410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05" name="Google Shape;2605;p96"/>
          <p:cNvCxnSpPr/>
          <p:nvPr/>
        </p:nvCxnSpPr>
        <p:spPr>
          <a:xfrm>
            <a:off x="3945025" y="3511854"/>
            <a:ext cx="410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606" name="Google Shape;2606;p96"/>
          <p:cNvGrpSpPr/>
          <p:nvPr/>
        </p:nvGrpSpPr>
        <p:grpSpPr>
          <a:xfrm>
            <a:off x="6378746" y="3570411"/>
            <a:ext cx="1460923" cy="1282759"/>
            <a:chOff x="6029125" y="3459425"/>
            <a:chExt cx="1430875" cy="1256375"/>
          </a:xfrm>
        </p:grpSpPr>
        <p:pic>
          <p:nvPicPr>
            <p:cNvPr id="2607" name="Google Shape;2607;p9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8" name="Google Shape;2608;p96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09" name="Google Shape;2609;p96"/>
          <p:cNvGrpSpPr/>
          <p:nvPr/>
        </p:nvGrpSpPr>
        <p:grpSpPr>
          <a:xfrm rot="-899454">
            <a:off x="3892160" y="548999"/>
            <a:ext cx="1659219" cy="1641487"/>
            <a:chOff x="3032438" y="837223"/>
            <a:chExt cx="3183850" cy="3149825"/>
          </a:xfrm>
        </p:grpSpPr>
        <p:pic>
          <p:nvPicPr>
            <p:cNvPr id="2610" name="Google Shape;2610;p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1" name="Google Shape;2611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2" name="Google Shape;2612;p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3" name="Google Shape;2613;p96"/>
          <p:cNvGrpSpPr/>
          <p:nvPr/>
        </p:nvGrpSpPr>
        <p:grpSpPr>
          <a:xfrm>
            <a:off x="4858871" y="3680402"/>
            <a:ext cx="920716" cy="920810"/>
            <a:chOff x="4748525" y="1355450"/>
            <a:chExt cx="933600" cy="933600"/>
          </a:xfrm>
        </p:grpSpPr>
        <p:cxnSp>
          <p:nvCxnSpPr>
            <p:cNvPr id="2614" name="Google Shape;2614;p96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5" name="Google Shape;2615;p96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16" name="Google Shape;2616;p96"/>
          <p:cNvGrpSpPr/>
          <p:nvPr/>
        </p:nvGrpSpPr>
        <p:grpSpPr>
          <a:xfrm>
            <a:off x="8038500" y="-5826"/>
            <a:ext cx="1164650" cy="1071254"/>
            <a:chOff x="7256125" y="1276524"/>
            <a:chExt cx="1164650" cy="1071254"/>
          </a:xfrm>
        </p:grpSpPr>
        <p:pic>
          <p:nvPicPr>
            <p:cNvPr id="2617" name="Google Shape;2617;p9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8" name="Google Shape;2618;p96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19" name="Google Shape;2619;p96"/>
          <p:cNvSpPr txBox="1"/>
          <p:nvPr/>
        </p:nvSpPr>
        <p:spPr>
          <a:xfrm>
            <a:off x="7690423" y="1002243"/>
            <a:ext cx="106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0" name="Google Shape;2620;p96"/>
          <p:cNvCxnSpPr/>
          <p:nvPr/>
        </p:nvCxnSpPr>
        <p:spPr>
          <a:xfrm>
            <a:off x="7811932" y="2771316"/>
            <a:ext cx="5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21" name="Google Shape;2621;p96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7888126" y="2868424"/>
            <a:ext cx="210875" cy="19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2" name="Google Shape;2622;p96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7843565" y="2483250"/>
            <a:ext cx="192159" cy="19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3" name="Google Shape;2623;p96"/>
          <p:cNvCxnSpPr/>
          <p:nvPr/>
        </p:nvCxnSpPr>
        <p:spPr>
          <a:xfrm flipH="1">
            <a:off x="7769025" y="817250"/>
            <a:ext cx="341100" cy="20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4" name="Google Shape;2624;p96"/>
          <p:cNvSpPr/>
          <p:nvPr/>
        </p:nvSpPr>
        <p:spPr>
          <a:xfrm>
            <a:off x="4057350" y="682200"/>
            <a:ext cx="1426200" cy="129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5" name="Google Shape;2625;p96"/>
          <p:cNvSpPr txBox="1"/>
          <p:nvPr/>
        </p:nvSpPr>
        <p:spPr>
          <a:xfrm>
            <a:off x="5774414" y="907692"/>
            <a:ext cx="438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TCR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26" name="Google Shape;2626;p96"/>
          <p:cNvSpPr txBox="1"/>
          <p:nvPr/>
        </p:nvSpPr>
        <p:spPr>
          <a:xfrm>
            <a:off x="5212966" y="2553901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APC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27" name="Google Shape;2627;p96"/>
          <p:cNvSpPr/>
          <p:nvPr/>
        </p:nvSpPr>
        <p:spPr>
          <a:xfrm>
            <a:off x="8374946" y="415547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628" name="Google Shape;2628;p96"/>
          <p:cNvCxnSpPr/>
          <p:nvPr/>
        </p:nvCxnSpPr>
        <p:spPr>
          <a:xfrm>
            <a:off x="7769032" y="4285366"/>
            <a:ext cx="5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9" name="Google Shape;2629;p96"/>
          <p:cNvSpPr/>
          <p:nvPr/>
        </p:nvSpPr>
        <p:spPr>
          <a:xfrm>
            <a:off x="7728725" y="4022050"/>
            <a:ext cx="1387800" cy="517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30" name="Google Shape;2630;p96"/>
          <p:cNvGrpSpPr/>
          <p:nvPr/>
        </p:nvGrpSpPr>
        <p:grpSpPr>
          <a:xfrm>
            <a:off x="7925146" y="3964295"/>
            <a:ext cx="679474" cy="679567"/>
            <a:chOff x="4748525" y="1355450"/>
            <a:chExt cx="933600" cy="933600"/>
          </a:xfrm>
        </p:grpSpPr>
        <p:cxnSp>
          <p:nvCxnSpPr>
            <p:cNvPr id="2631" name="Google Shape;2631;p96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4887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2" name="Google Shape;2632;p96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4887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33" name="Google Shape;2633;p96"/>
          <p:cNvSpPr/>
          <p:nvPr/>
        </p:nvSpPr>
        <p:spPr>
          <a:xfrm>
            <a:off x="583475" y="3318500"/>
            <a:ext cx="3451200" cy="1295400"/>
          </a:xfrm>
          <a:prstGeom prst="rect">
            <a:avLst/>
          </a:prstGeom>
          <a:solidFill>
            <a:srgbClr val="F1F2F3"/>
          </a:solidFill>
          <a:ln w="9525" cap="flat" cmpd="sng">
            <a:solidFill>
              <a:srgbClr val="4042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More specifically [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3"/>
              </a:rPr>
              <a:t>3</a:t>
            </a:r>
            <a:r>
              <a:rPr lang="en" sz="1500" b="1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the cytotoxic T cell 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finds an infected APC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it </a:t>
            </a:r>
            <a:r>
              <a:rPr lang="en" sz="1200" b="1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secretes cytokines</a:t>
            </a:r>
            <a:endParaRPr sz="1200" b="1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lang="en" sz="12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stops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secreting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cytokines when it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induces apoptosis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successfully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4" name="Google Shape;2634;p96"/>
          <p:cNvSpPr/>
          <p:nvPr/>
        </p:nvSpPr>
        <p:spPr>
          <a:xfrm>
            <a:off x="376300" y="1435925"/>
            <a:ext cx="3658500" cy="1696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5" name="Google Shape;2635;p96"/>
          <p:cNvSpPr txBox="1"/>
          <p:nvPr/>
        </p:nvSpPr>
        <p:spPr>
          <a:xfrm>
            <a:off x="5754916" y="2119976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MHC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97"/>
          <p:cNvSpPr txBox="1"/>
          <p:nvPr/>
        </p:nvSpPr>
        <p:spPr>
          <a:xfrm>
            <a:off x="5754916" y="2119976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MHC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41" name="Google Shape;2641;p9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grpSp>
        <p:nvGrpSpPr>
          <p:cNvPr id="2642" name="Google Shape;2642;p97"/>
          <p:cNvGrpSpPr/>
          <p:nvPr/>
        </p:nvGrpSpPr>
        <p:grpSpPr>
          <a:xfrm rot="-899454">
            <a:off x="4643423" y="3270110"/>
            <a:ext cx="1659219" cy="1641487"/>
            <a:chOff x="3032438" y="837223"/>
            <a:chExt cx="3183850" cy="3149825"/>
          </a:xfrm>
        </p:grpSpPr>
        <p:pic>
          <p:nvPicPr>
            <p:cNvPr id="2643" name="Google Shape;2643;p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4" name="Google Shape;2644;p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5" name="Google Shape;2645;p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6" name="Google Shape;2646;p97"/>
          <p:cNvSpPr/>
          <p:nvPr/>
        </p:nvSpPr>
        <p:spPr>
          <a:xfrm>
            <a:off x="4704025" y="3521300"/>
            <a:ext cx="1426200" cy="1239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7" name="Google Shape;2647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792">
            <a:off x="4886861" y="1044202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8" name="Google Shape;2648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0209">
            <a:off x="4908459" y="1543477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9" name="Google Shape;2649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5">
            <a:off x="5730330" y="2377807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0" name="Google Shape;2650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0209">
            <a:off x="5708184" y="2824112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1" name="Google Shape;2651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1">
            <a:off x="5863945" y="2445384"/>
            <a:ext cx="956664" cy="35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2" name="Google Shape;2652;p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799994">
            <a:off x="6188239" y="3054430"/>
            <a:ext cx="814847" cy="2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3" name="Google Shape;265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2">
            <a:off x="6041409" y="2417796"/>
            <a:ext cx="216208" cy="2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54" name="Google Shape;2654;p97"/>
          <p:cNvSpPr/>
          <p:nvPr/>
        </p:nvSpPr>
        <p:spPr>
          <a:xfrm>
            <a:off x="8417846" y="264142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655" name="Google Shape;2655;p97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8215896" y="2901232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6" name="Google Shape;2656;p97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8135225" y="2406582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7" name="Google Shape;2657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5">
            <a:off x="5681868" y="3818282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197" y="4216062"/>
            <a:ext cx="529787" cy="32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9" name="Google Shape;2659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1">
            <a:off x="5815482" y="3885859"/>
            <a:ext cx="956664" cy="35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0" name="Google Shape;2660;p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6099">
            <a:off x="6106415" y="4241314"/>
            <a:ext cx="724444" cy="2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1" name="Google Shape;266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2">
            <a:off x="5992947" y="3858271"/>
            <a:ext cx="216208" cy="2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62" name="Google Shape;2662;p97"/>
          <p:cNvSpPr txBox="1"/>
          <p:nvPr/>
        </p:nvSpPr>
        <p:spPr>
          <a:xfrm>
            <a:off x="5696020" y="4485457"/>
            <a:ext cx="980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Induce apoptosis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2663" name="Google Shape;2663;p97"/>
          <p:cNvGrpSpPr/>
          <p:nvPr/>
        </p:nvGrpSpPr>
        <p:grpSpPr>
          <a:xfrm rot="-899454">
            <a:off x="4691885" y="1829635"/>
            <a:ext cx="1659219" cy="1641487"/>
            <a:chOff x="3032438" y="837223"/>
            <a:chExt cx="3183850" cy="3149825"/>
          </a:xfrm>
        </p:grpSpPr>
        <p:pic>
          <p:nvPicPr>
            <p:cNvPr id="2664" name="Google Shape;2664;p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5" name="Google Shape;2665;p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6" name="Google Shape;2666;p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7" name="Google Shape;2667;p97"/>
          <p:cNvGrpSpPr/>
          <p:nvPr/>
        </p:nvGrpSpPr>
        <p:grpSpPr>
          <a:xfrm>
            <a:off x="6427208" y="2129936"/>
            <a:ext cx="1460923" cy="1282759"/>
            <a:chOff x="6029125" y="3459425"/>
            <a:chExt cx="1430875" cy="1256375"/>
          </a:xfrm>
        </p:grpSpPr>
        <p:pic>
          <p:nvPicPr>
            <p:cNvPr id="2668" name="Google Shape;2668;p9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9" name="Google Shape;2669;p97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670" name="Google Shape;2670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89349">
            <a:off x="5818316" y="986754"/>
            <a:ext cx="1106919" cy="41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1" name="Google Shape;2671;p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00001">
            <a:off x="6204696" y="1637869"/>
            <a:ext cx="872326" cy="301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2" name="Google Shape;2672;p97"/>
          <p:cNvGrpSpPr/>
          <p:nvPr/>
        </p:nvGrpSpPr>
        <p:grpSpPr>
          <a:xfrm>
            <a:off x="6504174" y="768237"/>
            <a:ext cx="1460923" cy="1282759"/>
            <a:chOff x="6029125" y="3459425"/>
            <a:chExt cx="1430875" cy="1256375"/>
          </a:xfrm>
        </p:grpSpPr>
        <p:pic>
          <p:nvPicPr>
            <p:cNvPr id="2673" name="Google Shape;2673;p9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4" name="Google Shape;2674;p97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675" name="Google Shape;2675;p97"/>
          <p:cNvCxnSpPr/>
          <p:nvPr/>
        </p:nvCxnSpPr>
        <p:spPr>
          <a:xfrm>
            <a:off x="4034825" y="2046050"/>
            <a:ext cx="410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76" name="Google Shape;2676;p97"/>
          <p:cNvCxnSpPr/>
          <p:nvPr/>
        </p:nvCxnSpPr>
        <p:spPr>
          <a:xfrm>
            <a:off x="3945025" y="3511854"/>
            <a:ext cx="410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677" name="Google Shape;2677;p97"/>
          <p:cNvGrpSpPr/>
          <p:nvPr/>
        </p:nvGrpSpPr>
        <p:grpSpPr>
          <a:xfrm>
            <a:off x="6378746" y="3570411"/>
            <a:ext cx="1460923" cy="1282759"/>
            <a:chOff x="6029125" y="3459425"/>
            <a:chExt cx="1430875" cy="1256375"/>
          </a:xfrm>
        </p:grpSpPr>
        <p:pic>
          <p:nvPicPr>
            <p:cNvPr id="2678" name="Google Shape;2678;p9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9" name="Google Shape;2679;p97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80" name="Google Shape;2680;p97"/>
          <p:cNvGrpSpPr/>
          <p:nvPr/>
        </p:nvGrpSpPr>
        <p:grpSpPr>
          <a:xfrm rot="-899454">
            <a:off x="3892160" y="548999"/>
            <a:ext cx="1659219" cy="1641487"/>
            <a:chOff x="3032438" y="837223"/>
            <a:chExt cx="3183850" cy="3149825"/>
          </a:xfrm>
        </p:grpSpPr>
        <p:pic>
          <p:nvPicPr>
            <p:cNvPr id="2681" name="Google Shape;2681;p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2" name="Google Shape;2682;p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3" name="Google Shape;2683;p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4" name="Google Shape;2684;p97"/>
          <p:cNvGrpSpPr/>
          <p:nvPr/>
        </p:nvGrpSpPr>
        <p:grpSpPr>
          <a:xfrm>
            <a:off x="4858871" y="3680402"/>
            <a:ext cx="920716" cy="920810"/>
            <a:chOff x="4748525" y="1355450"/>
            <a:chExt cx="933600" cy="933600"/>
          </a:xfrm>
        </p:grpSpPr>
        <p:cxnSp>
          <p:nvCxnSpPr>
            <p:cNvPr id="2685" name="Google Shape;2685;p97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6" name="Google Shape;2686;p97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687" name="Google Shape;2687;p97"/>
          <p:cNvCxnSpPr/>
          <p:nvPr/>
        </p:nvCxnSpPr>
        <p:spPr>
          <a:xfrm>
            <a:off x="7811932" y="2771316"/>
            <a:ext cx="5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88" name="Google Shape;2688;p97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7888126" y="2868424"/>
            <a:ext cx="210875" cy="19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9" name="Google Shape;2689;p97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7843565" y="2483250"/>
            <a:ext cx="192159" cy="1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0" name="Google Shape;2690;p97"/>
          <p:cNvSpPr/>
          <p:nvPr/>
        </p:nvSpPr>
        <p:spPr>
          <a:xfrm>
            <a:off x="4057350" y="682200"/>
            <a:ext cx="1426200" cy="129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1" name="Google Shape;2691;p97"/>
          <p:cNvSpPr txBox="1"/>
          <p:nvPr/>
        </p:nvSpPr>
        <p:spPr>
          <a:xfrm>
            <a:off x="5774414" y="907692"/>
            <a:ext cx="438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TCR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92" name="Google Shape;2692;p97"/>
          <p:cNvSpPr txBox="1"/>
          <p:nvPr/>
        </p:nvSpPr>
        <p:spPr>
          <a:xfrm>
            <a:off x="5212966" y="2553901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APC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93" name="Google Shape;2693;p97"/>
          <p:cNvSpPr/>
          <p:nvPr/>
        </p:nvSpPr>
        <p:spPr>
          <a:xfrm>
            <a:off x="8374946" y="415547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694" name="Google Shape;2694;p97"/>
          <p:cNvCxnSpPr/>
          <p:nvPr/>
        </p:nvCxnSpPr>
        <p:spPr>
          <a:xfrm>
            <a:off x="7769032" y="4285366"/>
            <a:ext cx="5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95" name="Google Shape;2695;p97"/>
          <p:cNvSpPr/>
          <p:nvPr/>
        </p:nvSpPr>
        <p:spPr>
          <a:xfrm>
            <a:off x="7728725" y="4022050"/>
            <a:ext cx="1387800" cy="517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96" name="Google Shape;2696;p97"/>
          <p:cNvGrpSpPr/>
          <p:nvPr/>
        </p:nvGrpSpPr>
        <p:grpSpPr>
          <a:xfrm>
            <a:off x="7925146" y="3964295"/>
            <a:ext cx="679474" cy="679567"/>
            <a:chOff x="4748525" y="1355450"/>
            <a:chExt cx="933600" cy="933600"/>
          </a:xfrm>
        </p:grpSpPr>
        <p:cxnSp>
          <p:nvCxnSpPr>
            <p:cNvPr id="2697" name="Google Shape;2697;p97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4887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8" name="Google Shape;2698;p97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4887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99" name="Google Shape;2699;p97"/>
          <p:cNvSpPr/>
          <p:nvPr/>
        </p:nvSpPr>
        <p:spPr>
          <a:xfrm>
            <a:off x="431075" y="2055501"/>
            <a:ext cx="3451200" cy="2075400"/>
          </a:xfrm>
          <a:prstGeom prst="rect">
            <a:avLst/>
          </a:prstGeom>
          <a:solidFill>
            <a:srgbClr val="E2EAF7"/>
          </a:solidFill>
          <a:ln w="952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Why it matters to us [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2"/>
              </a:rPr>
              <a:t>3</a:t>
            </a:r>
            <a:r>
              <a:rPr lang="en" sz="15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5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 most common infectious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cause of HLH are viruses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namely large DNA viruses (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herpesvirus family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Over half of their genome is dedicated to </a:t>
            </a: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immunomodulation</a:t>
            </a:r>
            <a:endParaRPr/>
          </a:p>
        </p:txBody>
      </p:sp>
      <p:sp>
        <p:nvSpPr>
          <p:cNvPr id="2700" name="Google Shape;2700;p97"/>
          <p:cNvSpPr/>
          <p:nvPr/>
        </p:nvSpPr>
        <p:spPr>
          <a:xfrm>
            <a:off x="3945025" y="843775"/>
            <a:ext cx="5171700" cy="4254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1" name="Google Shape;2701;p97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2" name="Google Shape;2702;p97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3" name="Google Shape;2703;p97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4" name="Google Shape;2704;p97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5" name="Google Shape;2705;p97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98"/>
          <p:cNvSpPr txBox="1"/>
          <p:nvPr/>
        </p:nvSpPr>
        <p:spPr>
          <a:xfrm>
            <a:off x="5754916" y="2119976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MHC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11" name="Google Shape;2711;p9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712" name="Google Shape;2712;p98"/>
          <p:cNvSpPr txBox="1">
            <a:spLocks noGrp="1"/>
          </p:cNvSpPr>
          <p:nvPr>
            <p:ph type="body" idx="1"/>
          </p:nvPr>
        </p:nvSpPr>
        <p:spPr>
          <a:xfrm>
            <a:off x="653125" y="2002675"/>
            <a:ext cx="3501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If infection is removed, </a:t>
            </a:r>
            <a:r>
              <a:rPr lang="en" b="1"/>
              <a:t>PAMPs </a:t>
            </a:r>
            <a:r>
              <a:rPr lang="en"/>
              <a:t>are </a:t>
            </a:r>
            <a:r>
              <a:rPr lang="en" b="1" u="sng"/>
              <a:t>not</a:t>
            </a:r>
            <a:r>
              <a:rPr lang="en" b="1"/>
              <a:t> activating</a:t>
            </a:r>
            <a:r>
              <a:rPr lang="en"/>
              <a:t> the </a:t>
            </a:r>
            <a:r>
              <a:rPr lang="en" b="1">
                <a:solidFill>
                  <a:srgbClr val="8E44AD"/>
                </a:solidFill>
              </a:rPr>
              <a:t>macrophages</a:t>
            </a:r>
            <a:endParaRPr>
              <a:solidFill>
                <a:srgbClr val="8E44AD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When </a:t>
            </a:r>
            <a:r>
              <a:rPr lang="en" b="1">
                <a:solidFill>
                  <a:srgbClr val="14A44D"/>
                </a:solidFill>
              </a:rPr>
              <a:t>CD8+</a:t>
            </a:r>
            <a:r>
              <a:rPr lang="en" b="1"/>
              <a:t> successfully </a:t>
            </a:r>
            <a:r>
              <a:rPr lang="en" b="1">
                <a:solidFill>
                  <a:srgbClr val="C1443C"/>
                </a:solidFill>
              </a:rPr>
              <a:t>kill</a:t>
            </a:r>
            <a:r>
              <a:rPr lang="en">
                <a:solidFill>
                  <a:srgbClr val="C1443C"/>
                </a:solidFill>
              </a:rPr>
              <a:t> </a:t>
            </a:r>
            <a:r>
              <a:rPr lang="en"/>
              <a:t>their target, they are able to </a:t>
            </a:r>
            <a:r>
              <a:rPr lang="en" b="1">
                <a:solidFill>
                  <a:srgbClr val="DF382C"/>
                </a:solidFill>
              </a:rPr>
              <a:t>disengage</a:t>
            </a:r>
            <a:r>
              <a:rPr lang="en" b="1"/>
              <a:t> from the </a:t>
            </a:r>
            <a:r>
              <a:rPr lang="en" b="1">
                <a:solidFill>
                  <a:srgbClr val="DF382C"/>
                </a:solidFill>
              </a:rPr>
              <a:t>target synapse</a:t>
            </a:r>
            <a:r>
              <a:rPr lang="en"/>
              <a:t> → can </a:t>
            </a:r>
            <a:r>
              <a:rPr lang="en" b="1"/>
              <a:t>stop releasing</a:t>
            </a:r>
            <a:r>
              <a:rPr lang="en"/>
              <a:t> cytokines</a:t>
            </a:r>
            <a:endParaRPr/>
          </a:p>
        </p:txBody>
      </p:sp>
      <p:grpSp>
        <p:nvGrpSpPr>
          <p:cNvPr id="2713" name="Google Shape;2713;p98"/>
          <p:cNvGrpSpPr/>
          <p:nvPr/>
        </p:nvGrpSpPr>
        <p:grpSpPr>
          <a:xfrm rot="-899454">
            <a:off x="4643423" y="3270110"/>
            <a:ext cx="1659219" cy="1641487"/>
            <a:chOff x="3032438" y="837223"/>
            <a:chExt cx="3183850" cy="3149825"/>
          </a:xfrm>
        </p:grpSpPr>
        <p:pic>
          <p:nvPicPr>
            <p:cNvPr id="2714" name="Google Shape;2714;p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5" name="Google Shape;2715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6" name="Google Shape;2716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7" name="Google Shape;2717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792">
            <a:off x="4886861" y="1044202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8" name="Google Shape;2718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0209">
            <a:off x="4908459" y="1543477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9" name="Google Shape;2719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5">
            <a:off x="5730330" y="2377807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0" name="Google Shape;2720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0209">
            <a:off x="5708184" y="2824112"/>
            <a:ext cx="529788" cy="32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1" name="Google Shape;2721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1">
            <a:off x="5863945" y="2445384"/>
            <a:ext cx="956664" cy="35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2" name="Google Shape;2722;p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799994">
            <a:off x="6188239" y="3054430"/>
            <a:ext cx="814847" cy="2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3" name="Google Shape;2723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2">
            <a:off x="6041409" y="2417796"/>
            <a:ext cx="216208" cy="2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724" name="Google Shape;2724;p98"/>
          <p:cNvSpPr/>
          <p:nvPr/>
        </p:nvSpPr>
        <p:spPr>
          <a:xfrm>
            <a:off x="8417846" y="264142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725" name="Google Shape;2725;p98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8215896" y="2901232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6" name="Google Shape;2726;p98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8135225" y="2406582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7" name="Google Shape;2727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35">
            <a:off x="5681868" y="3818282"/>
            <a:ext cx="529786" cy="2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8" name="Google Shape;2728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197" y="4216062"/>
            <a:ext cx="529787" cy="32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9" name="Google Shape;2729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1211">
            <a:off x="5815482" y="3885859"/>
            <a:ext cx="956664" cy="35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0" name="Google Shape;2730;p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6099">
            <a:off x="6106415" y="4241314"/>
            <a:ext cx="724444" cy="2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1" name="Google Shape;2731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92">
            <a:off x="5992947" y="3858271"/>
            <a:ext cx="216208" cy="22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732" name="Google Shape;2732;p98"/>
          <p:cNvSpPr txBox="1"/>
          <p:nvPr/>
        </p:nvSpPr>
        <p:spPr>
          <a:xfrm>
            <a:off x="5696020" y="4485457"/>
            <a:ext cx="9804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Induce apoptosis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2733" name="Google Shape;2733;p98"/>
          <p:cNvGrpSpPr/>
          <p:nvPr/>
        </p:nvGrpSpPr>
        <p:grpSpPr>
          <a:xfrm rot="-899454">
            <a:off x="4691885" y="1829635"/>
            <a:ext cx="1659219" cy="1641487"/>
            <a:chOff x="3032438" y="837223"/>
            <a:chExt cx="3183850" cy="3149825"/>
          </a:xfrm>
        </p:grpSpPr>
        <p:pic>
          <p:nvPicPr>
            <p:cNvPr id="2734" name="Google Shape;2734;p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5" name="Google Shape;2735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6" name="Google Shape;2736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7" name="Google Shape;2737;p98"/>
          <p:cNvGrpSpPr/>
          <p:nvPr/>
        </p:nvGrpSpPr>
        <p:grpSpPr>
          <a:xfrm>
            <a:off x="6427208" y="2129936"/>
            <a:ext cx="1460923" cy="1282759"/>
            <a:chOff x="6029125" y="3459425"/>
            <a:chExt cx="1430875" cy="1256375"/>
          </a:xfrm>
        </p:grpSpPr>
        <p:pic>
          <p:nvPicPr>
            <p:cNvPr id="2738" name="Google Shape;2738;p9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9" name="Google Shape;2739;p98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740" name="Google Shape;2740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89349">
            <a:off x="5818316" y="986754"/>
            <a:ext cx="1106919" cy="41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1" name="Google Shape;2741;p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00001">
            <a:off x="6204696" y="1637869"/>
            <a:ext cx="872326" cy="301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2" name="Google Shape;2742;p98"/>
          <p:cNvGrpSpPr/>
          <p:nvPr/>
        </p:nvGrpSpPr>
        <p:grpSpPr>
          <a:xfrm>
            <a:off x="6504174" y="768237"/>
            <a:ext cx="1460923" cy="1282759"/>
            <a:chOff x="6029125" y="3459425"/>
            <a:chExt cx="1430875" cy="1256375"/>
          </a:xfrm>
        </p:grpSpPr>
        <p:pic>
          <p:nvPicPr>
            <p:cNvPr id="2743" name="Google Shape;2743;p9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4" name="Google Shape;2744;p98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745" name="Google Shape;2745;p98"/>
          <p:cNvCxnSpPr/>
          <p:nvPr/>
        </p:nvCxnSpPr>
        <p:spPr>
          <a:xfrm>
            <a:off x="4034825" y="2046050"/>
            <a:ext cx="410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46" name="Google Shape;2746;p98"/>
          <p:cNvCxnSpPr/>
          <p:nvPr/>
        </p:nvCxnSpPr>
        <p:spPr>
          <a:xfrm>
            <a:off x="3945025" y="3511854"/>
            <a:ext cx="4100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747" name="Google Shape;2747;p98"/>
          <p:cNvGrpSpPr/>
          <p:nvPr/>
        </p:nvGrpSpPr>
        <p:grpSpPr>
          <a:xfrm>
            <a:off x="6378746" y="3570411"/>
            <a:ext cx="1460923" cy="1282759"/>
            <a:chOff x="6029125" y="3459425"/>
            <a:chExt cx="1430875" cy="1256375"/>
          </a:xfrm>
        </p:grpSpPr>
        <p:pic>
          <p:nvPicPr>
            <p:cNvPr id="2748" name="Google Shape;2748;p9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9" name="Google Shape;2749;p98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25"/>
                </a:spcBef>
                <a:spcAft>
                  <a:spcPts val="1225"/>
                </a:spcAft>
                <a:buNone/>
              </a:pPr>
              <a:r>
                <a:rPr lang="en" sz="1429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27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50" name="Google Shape;2750;p98"/>
          <p:cNvGrpSpPr/>
          <p:nvPr/>
        </p:nvGrpSpPr>
        <p:grpSpPr>
          <a:xfrm rot="-899454">
            <a:off x="3892160" y="548999"/>
            <a:ext cx="1659219" cy="1641487"/>
            <a:chOff x="3032438" y="837223"/>
            <a:chExt cx="3183850" cy="3149825"/>
          </a:xfrm>
        </p:grpSpPr>
        <p:pic>
          <p:nvPicPr>
            <p:cNvPr id="2751" name="Google Shape;2751;p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67443">
              <a:off x="3397379" y="1157261"/>
              <a:ext cx="2453968" cy="25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2" name="Google Shape;2752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176455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3" name="Google Shape;2753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74950" y="2644800"/>
              <a:ext cx="414900" cy="43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4" name="Google Shape;2754;p98"/>
          <p:cNvGrpSpPr/>
          <p:nvPr/>
        </p:nvGrpSpPr>
        <p:grpSpPr>
          <a:xfrm>
            <a:off x="5744458" y="4264820"/>
            <a:ext cx="920716" cy="517494"/>
            <a:chOff x="4748525" y="1355450"/>
            <a:chExt cx="933600" cy="933600"/>
          </a:xfrm>
        </p:grpSpPr>
        <p:cxnSp>
          <p:nvCxnSpPr>
            <p:cNvPr id="2755" name="Google Shape;2755;p98"/>
            <p:cNvCxnSpPr/>
            <p:nvPr/>
          </p:nvCxnSpPr>
          <p:spPr>
            <a:xfrm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6" name="Google Shape;2756;p98"/>
            <p:cNvCxnSpPr/>
            <p:nvPr/>
          </p:nvCxnSpPr>
          <p:spPr>
            <a:xfrm flipH="1">
              <a:off x="4748525" y="1355450"/>
              <a:ext cx="933600" cy="933600"/>
            </a:xfrm>
            <a:prstGeom prst="straightConnector1">
              <a:avLst/>
            </a:prstGeom>
            <a:noFill/>
            <a:ln w="66225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757" name="Google Shape;2757;p98"/>
          <p:cNvCxnSpPr/>
          <p:nvPr/>
        </p:nvCxnSpPr>
        <p:spPr>
          <a:xfrm>
            <a:off x="7811932" y="2771316"/>
            <a:ext cx="5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758" name="Google Shape;2758;p98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7888126" y="2868424"/>
            <a:ext cx="210875" cy="19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9" name="Google Shape;2759;p98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7843565" y="2483250"/>
            <a:ext cx="192159" cy="1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0" name="Google Shape;2760;p98"/>
          <p:cNvSpPr/>
          <p:nvPr/>
        </p:nvSpPr>
        <p:spPr>
          <a:xfrm>
            <a:off x="4057350" y="682200"/>
            <a:ext cx="1426200" cy="129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1" name="Google Shape;2761;p98"/>
          <p:cNvSpPr txBox="1"/>
          <p:nvPr/>
        </p:nvSpPr>
        <p:spPr>
          <a:xfrm>
            <a:off x="5774414" y="907692"/>
            <a:ext cx="438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TCR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2" name="Google Shape;2762;p98"/>
          <p:cNvSpPr txBox="1"/>
          <p:nvPr/>
        </p:nvSpPr>
        <p:spPr>
          <a:xfrm>
            <a:off x="5212966" y="2553901"/>
            <a:ext cx="554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APC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3" name="Google Shape;2763;p98"/>
          <p:cNvSpPr/>
          <p:nvPr/>
        </p:nvSpPr>
        <p:spPr>
          <a:xfrm>
            <a:off x="8374946" y="415547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2764" name="Google Shape;2764;p98"/>
          <p:cNvCxnSpPr/>
          <p:nvPr/>
        </p:nvCxnSpPr>
        <p:spPr>
          <a:xfrm>
            <a:off x="7769032" y="4285366"/>
            <a:ext cx="545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65" name="Google Shape;2765;p98"/>
          <p:cNvSpPr/>
          <p:nvPr/>
        </p:nvSpPr>
        <p:spPr>
          <a:xfrm>
            <a:off x="223900" y="2045525"/>
            <a:ext cx="3658500" cy="1696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6" name="Google Shape;2766;p98"/>
          <p:cNvSpPr/>
          <p:nvPr/>
        </p:nvSpPr>
        <p:spPr>
          <a:xfrm>
            <a:off x="431075" y="2055501"/>
            <a:ext cx="3451200" cy="2075400"/>
          </a:xfrm>
          <a:prstGeom prst="rect">
            <a:avLst/>
          </a:prstGeom>
          <a:solidFill>
            <a:srgbClr val="E2EAF7"/>
          </a:solidFill>
          <a:ln w="9525" cap="flat" cmpd="sng">
            <a:solidFill>
              <a:srgbClr val="2F5A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Why it matters to us [</a:t>
            </a:r>
            <a:r>
              <a:rPr lang="en" sz="15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2"/>
              </a:rPr>
              <a:t>3</a:t>
            </a:r>
            <a:r>
              <a:rPr lang="en" sz="15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5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 most common infectious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cause of HLH are viruses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namely large DNA viruses (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herpesvirus family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Over half of their genome is dedicated to </a:t>
            </a:r>
            <a:r>
              <a:rPr lang="en" sz="1200" b="1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immunomodulation</a:t>
            </a:r>
            <a:endParaRPr sz="1200" b="1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they are found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lang="en" sz="12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preventing successful apoptosis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7" name="Google Shape;2767;p98"/>
          <p:cNvSpPr/>
          <p:nvPr/>
        </p:nvSpPr>
        <p:spPr>
          <a:xfrm>
            <a:off x="4034675" y="843775"/>
            <a:ext cx="5109300" cy="26094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68" name="Google Shape;2768;p98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8261508" y="4485457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9" name="Google Shape;2769;p98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8192238" y="3892657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0" name="Google Shape;2770;p98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7945138" y="4354499"/>
            <a:ext cx="210875" cy="19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1" name="Google Shape;2771;p98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7900578" y="3969325"/>
            <a:ext cx="192159" cy="1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2" name="Google Shape;2772;p98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7983558" y="3543270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3" name="Google Shape;2773;p98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7685813" y="4676457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4" name="Google Shape;2774;p98"/>
          <p:cNvPicPr preferRelativeResize="0"/>
          <p:nvPr/>
        </p:nvPicPr>
        <p:blipFill rotWithShape="1">
          <a:blip r:embed="rId9">
            <a:alphaModFix/>
          </a:blip>
          <a:srcRect l="16933" t="18836" r="53691" b="43341"/>
          <a:stretch/>
        </p:blipFill>
        <p:spPr>
          <a:xfrm>
            <a:off x="8007253" y="4795575"/>
            <a:ext cx="192159" cy="1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5" name="Google Shape;2775;p98"/>
          <p:cNvPicPr preferRelativeResize="0"/>
          <p:nvPr/>
        </p:nvPicPr>
        <p:blipFill rotWithShape="1">
          <a:blip r:embed="rId10">
            <a:alphaModFix/>
          </a:blip>
          <a:srcRect l="9393" t="9759" r="26754" b="27963"/>
          <a:stretch/>
        </p:blipFill>
        <p:spPr>
          <a:xfrm>
            <a:off x="7710038" y="3753549"/>
            <a:ext cx="210875" cy="190973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p98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7" name="Google Shape;2777;p98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8" name="Google Shape;2778;p98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9" name="Google Shape;2779;p98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0" name="Google Shape;2780;p98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" name="Google Shape;278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0" y="1490322"/>
            <a:ext cx="717600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6" name="Google Shape;2786;p99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787" name="Google Shape;2787;p99"/>
          <p:cNvPicPr preferRelativeResize="0"/>
          <p:nvPr/>
        </p:nvPicPr>
        <p:blipFill rotWithShape="1">
          <a:blip r:embed="rId4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8" name="Google Shape;2788;p99"/>
          <p:cNvPicPr preferRelativeResize="0"/>
          <p:nvPr/>
        </p:nvPicPr>
        <p:blipFill rotWithShape="1">
          <a:blip r:embed="rId5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9" name="Google Shape;2789;p99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90" name="Google Shape;2790;p99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91" name="Google Shape;2791;p99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792" name="Google Shape;2792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3" name="Google Shape;2793;p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p99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6" name="Google Shape;2796;p99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97" name="Google Shape;2797;p99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98" name="Google Shape;2798;p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799" name="Google Shape;2799;p99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0" name="Google Shape;2800;p99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01" name="Google Shape;2801;p99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02" name="Google Shape;2802;p99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3" name="Google Shape;2803;p99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04" name="Google Shape;2804;p99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805" name="Google Shape;2805;p9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6" name="Google Shape;2806;p99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07" name="Google Shape;2807;p99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808" name="Google Shape;2808;p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p9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810" name="Google Shape;2810;p99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01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E44AD"/>
                </a:solidFill>
              </a:rPr>
              <a:t>Macrophages</a:t>
            </a:r>
            <a:r>
              <a:rPr lang="en"/>
              <a:t> </a:t>
            </a:r>
            <a:r>
              <a:rPr lang="en" u="sng"/>
              <a:t>stop activating</a:t>
            </a:r>
            <a:r>
              <a:rPr lang="en"/>
              <a:t> CD8+</a:t>
            </a:r>
            <a:endParaRPr>
              <a:solidFill>
                <a:srgbClr val="8E44AD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14A44D"/>
                </a:solidFill>
              </a:rPr>
              <a:t>CD8+</a:t>
            </a:r>
            <a:r>
              <a:rPr lang="en" b="1"/>
              <a:t> successfully </a:t>
            </a:r>
            <a:r>
              <a:rPr lang="en" b="1">
                <a:solidFill>
                  <a:srgbClr val="C1443C"/>
                </a:solidFill>
              </a:rPr>
              <a:t>killing</a:t>
            </a:r>
            <a:r>
              <a:rPr lang="en">
                <a:solidFill>
                  <a:srgbClr val="C1443C"/>
                </a:solidFill>
              </a:rPr>
              <a:t> </a:t>
            </a:r>
            <a:r>
              <a:rPr lang="en"/>
              <a:t>stops releasing </a:t>
            </a:r>
            <a:r>
              <a:rPr lang="en" b="1">
                <a:solidFill>
                  <a:srgbClr val="896110"/>
                </a:solidFill>
              </a:rPr>
              <a:t>cytokines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B97A7A"/>
                </a:solidFill>
              </a:rPr>
              <a:t>Natural killer cells</a:t>
            </a:r>
            <a:r>
              <a:rPr lang="en"/>
              <a:t> regulate CD8+ </a:t>
            </a:r>
            <a:endParaRPr/>
          </a:p>
        </p:txBody>
      </p:sp>
      <p:sp>
        <p:nvSpPr>
          <p:cNvPr id="2811" name="Google Shape;2811;p99"/>
          <p:cNvSpPr/>
          <p:nvPr/>
        </p:nvSpPr>
        <p:spPr>
          <a:xfrm>
            <a:off x="4326647" y="572150"/>
            <a:ext cx="48171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2" name="Google Shape;2812;p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3" name="Google Shape;2813;p99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814" name="Google Shape;2814;p9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5" name="Google Shape;2815;p99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16" name="Google Shape;2816;p99"/>
          <p:cNvSpPr txBox="1"/>
          <p:nvPr/>
        </p:nvSpPr>
        <p:spPr>
          <a:xfrm>
            <a:off x="6148622" y="26184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7" name="Google Shape;2817;p99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818" name="Google Shape;2818;p99"/>
          <p:cNvSpPr/>
          <p:nvPr/>
        </p:nvSpPr>
        <p:spPr>
          <a:xfrm>
            <a:off x="170550" y="1435925"/>
            <a:ext cx="3864300" cy="1021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9" name="Google Shape;2819;p9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0" name="Google Shape;2820;p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1" name="Google Shape;2821;p9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2" name="Google Shape;2822;p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3" name="Google Shape;2823;p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4" name="Google Shape;2824;p9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5" name="Google Shape;2825;p99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826" name="Google Shape;2826;p99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7" name="Google Shape;2827;p99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828" name="Google Shape;2828;p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9" name="Google Shape;2829;p99"/>
          <p:cNvGrpSpPr/>
          <p:nvPr/>
        </p:nvGrpSpPr>
        <p:grpSpPr>
          <a:xfrm>
            <a:off x="4034800" y="3429650"/>
            <a:ext cx="1386975" cy="1332150"/>
            <a:chOff x="787325" y="3471650"/>
            <a:chExt cx="1386975" cy="1332150"/>
          </a:xfrm>
        </p:grpSpPr>
        <p:pic>
          <p:nvPicPr>
            <p:cNvPr id="2830" name="Google Shape;2830;p99"/>
            <p:cNvPicPr preferRelativeResize="0"/>
            <p:nvPr/>
          </p:nvPicPr>
          <p:blipFill rotWithShape="1">
            <a:blip r:embed="rId13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1" name="Google Shape;2831;p99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32" name="Google Shape;2832;p99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833" name="Google Shape;2833;p99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4" name="Google Shape;2834;p99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5" name="Google Shape;2835;p99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6" name="Google Shape;2836;p99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7" name="Google Shape;2837;p99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8" name="Google Shape;283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0" y="2530197"/>
            <a:ext cx="717600" cy="7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p100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844" name="Google Shape;2844;p100"/>
          <p:cNvPicPr preferRelativeResize="0"/>
          <p:nvPr/>
        </p:nvPicPr>
        <p:blipFill rotWithShape="1">
          <a:blip r:embed="rId3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5" name="Google Shape;2845;p100"/>
          <p:cNvPicPr preferRelativeResize="0"/>
          <p:nvPr/>
        </p:nvPicPr>
        <p:blipFill rotWithShape="1">
          <a:blip r:embed="rId4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6" name="Google Shape;2846;p100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47" name="Google Shape;2847;p100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48" name="Google Shape;2848;p100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49" name="Google Shape;2849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0" name="Google Shape;2850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1" name="Google Shape;2851;p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852" name="Google Shape;2852;p100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3" name="Google Shape;2853;p100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854" name="Google Shape;2854;p100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855" name="Google Shape;2855;p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856" name="Google Shape;2856;p100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7" name="Google Shape;2857;p100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58" name="Google Shape;2858;p100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59" name="Google Shape;2859;p100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0" name="Google Shape;2860;p100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61" name="Google Shape;2861;p100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862" name="Google Shape;2862;p10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3" name="Google Shape;2863;p100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64" name="Google Shape;2864;p100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865" name="Google Shape;2865;p1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p10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867" name="Google Shape;2867;p100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01300" cy="27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E44AD"/>
                </a:solidFill>
              </a:rPr>
              <a:t>Macrophages</a:t>
            </a:r>
            <a:r>
              <a:rPr lang="en"/>
              <a:t> </a:t>
            </a:r>
            <a:r>
              <a:rPr lang="en" u="sng"/>
              <a:t>stop activating</a:t>
            </a:r>
            <a:r>
              <a:rPr lang="en"/>
              <a:t> CD8+</a:t>
            </a:r>
            <a:endParaRPr>
              <a:solidFill>
                <a:srgbClr val="8E44AD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14A44D"/>
                </a:solidFill>
              </a:rPr>
              <a:t>CD8+</a:t>
            </a:r>
            <a:r>
              <a:rPr lang="en" b="1"/>
              <a:t> successfully </a:t>
            </a:r>
            <a:r>
              <a:rPr lang="en" b="1">
                <a:solidFill>
                  <a:srgbClr val="C1443C"/>
                </a:solidFill>
              </a:rPr>
              <a:t>killing</a:t>
            </a:r>
            <a:r>
              <a:rPr lang="en">
                <a:solidFill>
                  <a:srgbClr val="C1443C"/>
                </a:solidFill>
              </a:rPr>
              <a:t> </a:t>
            </a:r>
            <a:r>
              <a:rPr lang="en"/>
              <a:t>stops releasing </a:t>
            </a:r>
            <a:r>
              <a:rPr lang="en" b="1">
                <a:solidFill>
                  <a:srgbClr val="896110"/>
                </a:solidFill>
              </a:rPr>
              <a:t>cytokines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97A7A"/>
                </a:solidFill>
              </a:rPr>
              <a:t>Natural killer cells</a:t>
            </a:r>
            <a:r>
              <a:rPr lang="en"/>
              <a:t> regulate CD8+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pathogens exist, NK cells are </a:t>
            </a:r>
            <a:r>
              <a:rPr lang="en" b="1"/>
              <a:t>focused on infected APCs</a:t>
            </a:r>
            <a:r>
              <a:rPr lang="en"/>
              <a:t> </a:t>
            </a:r>
            <a:r>
              <a:rPr lang="en" baseline="30000"/>
              <a:t>[best I can tell]</a:t>
            </a:r>
            <a:endParaRPr baseline="30000"/>
          </a:p>
        </p:txBody>
      </p:sp>
      <p:sp>
        <p:nvSpPr>
          <p:cNvPr id="2868" name="Google Shape;2868;p100"/>
          <p:cNvSpPr/>
          <p:nvPr/>
        </p:nvSpPr>
        <p:spPr>
          <a:xfrm>
            <a:off x="4326647" y="572150"/>
            <a:ext cx="48171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69" name="Google Shape;2869;p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0" name="Google Shape;2870;p100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871" name="Google Shape;2871;p10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2" name="Google Shape;2872;p100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73" name="Google Shape;2873;p100"/>
          <p:cNvSpPr txBox="1"/>
          <p:nvPr/>
        </p:nvSpPr>
        <p:spPr>
          <a:xfrm>
            <a:off x="6148622" y="26184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4" name="Google Shape;2874;p100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875" name="Google Shape;2875;p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6" name="Google Shape;2876;p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7" name="Google Shape;2877;p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8" name="Google Shape;2878;p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9" name="Google Shape;2879;p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0" name="Google Shape;2880;p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1" name="Google Shape;2881;p100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882" name="Google Shape;2882;p100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3" name="Google Shape;2883;p100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884" name="Google Shape;2884;p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5" name="Google Shape;2885;p100"/>
          <p:cNvGrpSpPr/>
          <p:nvPr/>
        </p:nvGrpSpPr>
        <p:grpSpPr>
          <a:xfrm>
            <a:off x="4034800" y="3429650"/>
            <a:ext cx="1386975" cy="1332150"/>
            <a:chOff x="787325" y="3471650"/>
            <a:chExt cx="1386975" cy="1332150"/>
          </a:xfrm>
        </p:grpSpPr>
        <p:pic>
          <p:nvPicPr>
            <p:cNvPr id="2886" name="Google Shape;2886;p100"/>
            <p:cNvPicPr preferRelativeResize="0"/>
            <p:nvPr/>
          </p:nvPicPr>
          <p:blipFill rotWithShape="1">
            <a:blip r:embed="rId12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7" name="Google Shape;2887;p100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88" name="Google Shape;2888;p100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2889" name="Google Shape;2889;p100"/>
          <p:cNvGrpSpPr/>
          <p:nvPr/>
        </p:nvGrpSpPr>
        <p:grpSpPr>
          <a:xfrm rot="867276">
            <a:off x="4626316" y="2572932"/>
            <a:ext cx="795593" cy="919059"/>
            <a:chOff x="5867802" y="2584883"/>
            <a:chExt cx="917700" cy="1235700"/>
          </a:xfrm>
        </p:grpSpPr>
        <p:cxnSp>
          <p:nvCxnSpPr>
            <p:cNvPr id="2890" name="Google Shape;2890;p100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1" name="Google Shape;2891;p100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92" name="Google Shape;2892;p100"/>
          <p:cNvGrpSpPr/>
          <p:nvPr/>
        </p:nvGrpSpPr>
        <p:grpSpPr>
          <a:xfrm rot="867276">
            <a:off x="4765205" y="2633730"/>
            <a:ext cx="795593" cy="919059"/>
            <a:chOff x="5867802" y="2584883"/>
            <a:chExt cx="917700" cy="1235700"/>
          </a:xfrm>
        </p:grpSpPr>
        <p:cxnSp>
          <p:nvCxnSpPr>
            <p:cNvPr id="2893" name="Google Shape;2893;p100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4" name="Google Shape;2894;p100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95" name="Google Shape;2895;p100"/>
          <p:cNvGrpSpPr/>
          <p:nvPr/>
        </p:nvGrpSpPr>
        <p:grpSpPr>
          <a:xfrm rot="867276">
            <a:off x="4460318" y="2561530"/>
            <a:ext cx="795593" cy="919059"/>
            <a:chOff x="5867802" y="2584883"/>
            <a:chExt cx="917700" cy="1235700"/>
          </a:xfrm>
        </p:grpSpPr>
        <p:cxnSp>
          <p:nvCxnSpPr>
            <p:cNvPr id="2896" name="Google Shape;2896;p100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7" name="Google Shape;2897;p100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98" name="Google Shape;2898;p100"/>
          <p:cNvSpPr txBox="1"/>
          <p:nvPr/>
        </p:nvSpPr>
        <p:spPr>
          <a:xfrm>
            <a:off x="4370860" y="2701963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9" name="Google Shape;2899;p100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0" name="Google Shape;2900;p100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1" name="Google Shape;2901;p100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2" name="Google Shape;2902;p100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3" name="Google Shape;2903;p100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04" name="Google Shape;2904;p1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00" y="1490322"/>
            <a:ext cx="717600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5" name="Google Shape;2905;p100"/>
          <p:cNvSpPr/>
          <p:nvPr/>
        </p:nvSpPr>
        <p:spPr>
          <a:xfrm>
            <a:off x="170550" y="1435925"/>
            <a:ext cx="3864300" cy="1021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06" name="Google Shape;2906;p1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00" y="2530197"/>
            <a:ext cx="717600" cy="7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p101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912" name="Google Shape;2912;p101"/>
          <p:cNvPicPr preferRelativeResize="0"/>
          <p:nvPr/>
        </p:nvPicPr>
        <p:blipFill rotWithShape="1">
          <a:blip r:embed="rId3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3" name="Google Shape;2913;p101"/>
          <p:cNvPicPr preferRelativeResize="0"/>
          <p:nvPr/>
        </p:nvPicPr>
        <p:blipFill rotWithShape="1">
          <a:blip r:embed="rId4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4" name="Google Shape;2914;p101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5" name="Google Shape;2915;p101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16" name="Google Shape;2916;p101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17" name="Google Shape;2917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8" name="Google Shape;2918;p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9" name="Google Shape;2919;p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2920" name="Google Shape;2920;p101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1" name="Google Shape;2921;p101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922" name="Google Shape;2922;p101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923" name="Google Shape;2923;p1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924" name="Google Shape;2924;p101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5" name="Google Shape;2925;p101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6" name="Google Shape;2926;p101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27" name="Google Shape;2927;p101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928" name="Google Shape;2928;p10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9" name="Google Shape;2929;p101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30" name="Google Shape;2930;p101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931" name="Google Shape;2931;p1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2932" name="Google Shape;2932;p10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stops this cycle?</a:t>
            </a:r>
            <a:endParaRPr/>
          </a:p>
        </p:txBody>
      </p:sp>
      <p:sp>
        <p:nvSpPr>
          <p:cNvPr id="2933" name="Google Shape;2933;p10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01300" cy="30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Successfully </a:t>
            </a:r>
            <a:r>
              <a:rPr lang="en" b="1"/>
              <a:t>eliminating the infection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8E44AD"/>
                </a:solidFill>
              </a:rPr>
              <a:t>Macrophages</a:t>
            </a:r>
            <a:r>
              <a:rPr lang="en"/>
              <a:t> </a:t>
            </a:r>
            <a:r>
              <a:rPr lang="en" u="sng"/>
              <a:t>stop activating</a:t>
            </a:r>
            <a:r>
              <a:rPr lang="en"/>
              <a:t> CD8+</a:t>
            </a:r>
            <a:endParaRPr>
              <a:solidFill>
                <a:srgbClr val="8E44AD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b="1">
                <a:solidFill>
                  <a:srgbClr val="14A44D"/>
                </a:solidFill>
              </a:rPr>
              <a:t>CD8+</a:t>
            </a:r>
            <a:r>
              <a:rPr lang="en" b="1"/>
              <a:t> successfully </a:t>
            </a:r>
            <a:r>
              <a:rPr lang="en" b="1">
                <a:solidFill>
                  <a:srgbClr val="C1443C"/>
                </a:solidFill>
              </a:rPr>
              <a:t>killing</a:t>
            </a:r>
            <a:r>
              <a:rPr lang="en">
                <a:solidFill>
                  <a:srgbClr val="C1443C"/>
                </a:solidFill>
              </a:rPr>
              <a:t> </a:t>
            </a:r>
            <a:r>
              <a:rPr lang="en"/>
              <a:t>stops releasing </a:t>
            </a:r>
            <a:r>
              <a:rPr lang="en" b="1">
                <a:solidFill>
                  <a:srgbClr val="896110"/>
                </a:solidFill>
              </a:rPr>
              <a:t>cytokines</a:t>
            </a:r>
            <a:endParaRPr b="1">
              <a:solidFill>
                <a:srgbClr val="89611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97A7A"/>
                </a:solidFill>
              </a:rPr>
              <a:t>Natural killer cells</a:t>
            </a:r>
            <a:r>
              <a:rPr lang="en"/>
              <a:t> regulate CD8+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pathogens exist, NK cells are </a:t>
            </a:r>
            <a:r>
              <a:rPr lang="en" b="1"/>
              <a:t>focused on infected APCs </a:t>
            </a:r>
            <a:r>
              <a:rPr lang="en" baseline="30000"/>
              <a:t>[best I can tell]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the infected APCs are gone, </a:t>
            </a:r>
            <a:r>
              <a:rPr lang="en" b="1">
                <a:solidFill>
                  <a:srgbClr val="B97A7A"/>
                </a:solidFill>
              </a:rPr>
              <a:t>NK cells</a:t>
            </a:r>
            <a:r>
              <a:rPr lang="en" b="1"/>
              <a:t> regulate </a:t>
            </a:r>
            <a:r>
              <a:rPr lang="en" b="1">
                <a:solidFill>
                  <a:srgbClr val="14A44D"/>
                </a:solidFill>
              </a:rPr>
              <a:t>cytotoxic cells</a:t>
            </a:r>
            <a:r>
              <a:rPr lang="en"/>
              <a:t> by inducing apoptosis </a:t>
            </a:r>
            <a:endParaRPr/>
          </a:p>
        </p:txBody>
      </p:sp>
      <p:sp>
        <p:nvSpPr>
          <p:cNvPr id="2934" name="Google Shape;2934;p101"/>
          <p:cNvSpPr/>
          <p:nvPr/>
        </p:nvSpPr>
        <p:spPr>
          <a:xfrm>
            <a:off x="4326650" y="572150"/>
            <a:ext cx="4817100" cy="44931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35" name="Google Shape;2935;p101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936" name="Google Shape;2936;p10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7" name="Google Shape;2937;p101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38" name="Google Shape;2938;p101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939" name="Google Shape;2939;p1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0" name="Google Shape;2940;p10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1" name="Google Shape;2941;p101"/>
          <p:cNvGrpSpPr/>
          <p:nvPr/>
        </p:nvGrpSpPr>
        <p:grpSpPr>
          <a:xfrm>
            <a:off x="4034800" y="3429650"/>
            <a:ext cx="1386975" cy="1332150"/>
            <a:chOff x="787325" y="3471650"/>
            <a:chExt cx="1386975" cy="1332150"/>
          </a:xfrm>
        </p:grpSpPr>
        <p:pic>
          <p:nvPicPr>
            <p:cNvPr id="2942" name="Google Shape;2942;p101"/>
            <p:cNvPicPr preferRelativeResize="0"/>
            <p:nvPr/>
          </p:nvPicPr>
          <p:blipFill rotWithShape="1">
            <a:blip r:embed="rId12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3" name="Google Shape;2943;p101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44" name="Google Shape;2944;p101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2945" name="Google Shape;2945;p101"/>
          <p:cNvGrpSpPr/>
          <p:nvPr/>
        </p:nvGrpSpPr>
        <p:grpSpPr>
          <a:xfrm rot="5400000">
            <a:off x="5375295" y="3629851"/>
            <a:ext cx="795646" cy="724491"/>
            <a:chOff x="5867802" y="2584883"/>
            <a:chExt cx="917700" cy="1235700"/>
          </a:xfrm>
        </p:grpSpPr>
        <p:cxnSp>
          <p:nvCxnSpPr>
            <p:cNvPr id="2946" name="Google Shape;2946;p101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7" name="Google Shape;2947;p101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48" name="Google Shape;2948;p101"/>
          <p:cNvGrpSpPr/>
          <p:nvPr/>
        </p:nvGrpSpPr>
        <p:grpSpPr>
          <a:xfrm rot="875151">
            <a:off x="4514359" y="2125694"/>
            <a:ext cx="795876" cy="1360731"/>
            <a:chOff x="5867802" y="2584883"/>
            <a:chExt cx="917700" cy="1235700"/>
          </a:xfrm>
        </p:grpSpPr>
        <p:cxnSp>
          <p:nvCxnSpPr>
            <p:cNvPr id="2949" name="Google Shape;2949;p101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50" name="Google Shape;2950;p101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51" name="Google Shape;2951;p101"/>
          <p:cNvSpPr txBox="1"/>
          <p:nvPr/>
        </p:nvSpPr>
        <p:spPr>
          <a:xfrm>
            <a:off x="4370860" y="2701963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52" name="Google Shape;2952;p101"/>
          <p:cNvGrpSpPr/>
          <p:nvPr/>
        </p:nvGrpSpPr>
        <p:grpSpPr>
          <a:xfrm rot="5400000">
            <a:off x="5375295" y="3782251"/>
            <a:ext cx="795646" cy="724491"/>
            <a:chOff x="5867802" y="2584883"/>
            <a:chExt cx="917700" cy="1235700"/>
          </a:xfrm>
        </p:grpSpPr>
        <p:cxnSp>
          <p:nvCxnSpPr>
            <p:cNvPr id="2953" name="Google Shape;2953;p101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4" name="Google Shape;2954;p101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6525" cap="flat" cmpd="sng">
              <a:solidFill>
                <a:srgbClr val="C1443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55" name="Google Shape;2955;p101"/>
          <p:cNvSpPr txBox="1"/>
          <p:nvPr/>
        </p:nvSpPr>
        <p:spPr>
          <a:xfrm>
            <a:off x="5316200" y="3594275"/>
            <a:ext cx="1038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1443C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1300" b="1">
              <a:solidFill>
                <a:srgbClr val="C144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6" name="Google Shape;2956;p101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7" name="Google Shape;2957;p101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8" name="Google Shape;2958;p101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9" name="Google Shape;2959;p101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0" name="Google Shape;2960;p101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61" name="Google Shape;2961;p10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00" y="1490322"/>
            <a:ext cx="717600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01"/>
          <p:cNvSpPr/>
          <p:nvPr/>
        </p:nvSpPr>
        <p:spPr>
          <a:xfrm>
            <a:off x="170550" y="1435925"/>
            <a:ext cx="3864300" cy="1021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63" name="Google Shape;2963;p10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00" y="2530197"/>
            <a:ext cx="717600" cy="7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10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pic>
        <p:nvPicPr>
          <p:cNvPr id="2969" name="Google Shape;2969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" name="Google Shape;2970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1" name="Google Shape;2971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2" name="Google Shape;2972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4" name="Google Shape;2974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5" name="Google Shape;2975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6" name="Google Shape;2976;p102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2977" name="Google Shape;2977;p102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8" name="Google Shape;2978;p102"/>
          <p:cNvSpPr txBox="1"/>
          <p:nvPr/>
        </p:nvSpPr>
        <p:spPr>
          <a:xfrm>
            <a:off x="6257450" y="14639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79" name="Google Shape;2979;p102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2980" name="Google Shape;2980;p102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1" name="Google Shape;2981;p102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82" name="Google Shape;2982;p102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3" name="Google Shape;2983;p102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984" name="Google Shape;2984;p102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985" name="Google Shape;2985;p102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6" name="Google Shape;2986;p102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987" name="Google Shape;2987;p102"/>
          <p:cNvPicPr preferRelativeResize="0"/>
          <p:nvPr/>
        </p:nvPicPr>
        <p:blipFill rotWithShape="1">
          <a:blip r:embed="rId5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8" name="Google Shape;2988;p102"/>
          <p:cNvPicPr preferRelativeResize="0"/>
          <p:nvPr/>
        </p:nvPicPr>
        <p:blipFill rotWithShape="1">
          <a:blip r:embed="rId6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9" name="Google Shape;2989;p102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90" name="Google Shape;2990;p102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91" name="Google Shape;2991;p102"/>
          <p:cNvSpPr txBox="1"/>
          <p:nvPr/>
        </p:nvSpPr>
        <p:spPr>
          <a:xfrm rot="-2700000">
            <a:off x="6685598" y="2426268"/>
            <a:ext cx="1060236" cy="3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2" name="Google Shape;2992;p102"/>
          <p:cNvSpPr txBox="1"/>
          <p:nvPr/>
        </p:nvSpPr>
        <p:spPr>
          <a:xfrm>
            <a:off x="7663225" y="3654175"/>
            <a:ext cx="9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Releases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93" name="Google Shape;2993;p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4" name="Google Shape;2994;p1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5" name="Google Shape;2995;p102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2996" name="Google Shape;2996;p10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7" name="Google Shape;2997;p102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98" name="Google Shape;2998;p102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2999" name="Google Shape;2999;p10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0" name="Google Shape;3000;p102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001" name="Google Shape;3001;p1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2" name="Google Shape;3002;p10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3" name="Google Shape;3003;p10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004" name="Google Shape;3004;p102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005" name="Google Shape;3005;p102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6" name="Google Shape;3006;p102"/>
          <p:cNvSpPr txBox="1"/>
          <p:nvPr/>
        </p:nvSpPr>
        <p:spPr>
          <a:xfrm rot="3600227">
            <a:off x="8017679" y="2331215"/>
            <a:ext cx="1060321" cy="38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Stimulates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07" name="Google Shape;3007;p102"/>
          <p:cNvGrpSpPr/>
          <p:nvPr/>
        </p:nvGrpSpPr>
        <p:grpSpPr>
          <a:xfrm>
            <a:off x="4399966" y="3780351"/>
            <a:ext cx="1021785" cy="981395"/>
            <a:chOff x="787325" y="3471650"/>
            <a:chExt cx="1386975" cy="1332150"/>
          </a:xfrm>
        </p:grpSpPr>
        <p:pic>
          <p:nvPicPr>
            <p:cNvPr id="3008" name="Google Shape;3008;p102"/>
            <p:cNvPicPr preferRelativeResize="0"/>
            <p:nvPr/>
          </p:nvPicPr>
          <p:blipFill rotWithShape="1">
            <a:blip r:embed="rId12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9" name="Google Shape;3009;p102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10" name="Google Shape;3010;p102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011" name="Google Shape;3011;p102"/>
          <p:cNvGrpSpPr/>
          <p:nvPr/>
        </p:nvGrpSpPr>
        <p:grpSpPr>
          <a:xfrm>
            <a:off x="4625583" y="2571746"/>
            <a:ext cx="917700" cy="1235700"/>
            <a:chOff x="5867802" y="2584883"/>
            <a:chExt cx="917700" cy="1235700"/>
          </a:xfrm>
        </p:grpSpPr>
        <p:cxnSp>
          <p:nvCxnSpPr>
            <p:cNvPr id="3012" name="Google Shape;3012;p102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3" name="Google Shape;3013;p102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14" name="Google Shape;3014;p102"/>
          <p:cNvGrpSpPr/>
          <p:nvPr/>
        </p:nvGrpSpPr>
        <p:grpSpPr>
          <a:xfrm>
            <a:off x="4777983" y="2647946"/>
            <a:ext cx="917700" cy="1235700"/>
            <a:chOff x="5867802" y="2584883"/>
            <a:chExt cx="917700" cy="1235700"/>
          </a:xfrm>
        </p:grpSpPr>
        <p:cxnSp>
          <p:nvCxnSpPr>
            <p:cNvPr id="3015" name="Google Shape;3015;p102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6" name="Google Shape;3016;p102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17" name="Google Shape;3017;p102"/>
          <p:cNvGrpSpPr/>
          <p:nvPr/>
        </p:nvGrpSpPr>
        <p:grpSpPr>
          <a:xfrm rot="5400000">
            <a:off x="5731396" y="3893062"/>
            <a:ext cx="105600" cy="565200"/>
            <a:chOff x="6273250" y="2584866"/>
            <a:chExt cx="105600" cy="565200"/>
          </a:xfrm>
        </p:grpSpPr>
        <p:cxnSp>
          <p:nvCxnSpPr>
            <p:cNvPr id="3018" name="Google Shape;3018;p102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9" name="Google Shape;3019;p102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0" name="Google Shape;3020;p102"/>
          <p:cNvSpPr txBox="1"/>
          <p:nvPr/>
        </p:nvSpPr>
        <p:spPr>
          <a:xfrm>
            <a:off x="5405900" y="4120425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1" name="Google Shape;3021;p102"/>
          <p:cNvSpPr/>
          <p:nvPr/>
        </p:nvSpPr>
        <p:spPr>
          <a:xfrm>
            <a:off x="3854500" y="534100"/>
            <a:ext cx="5202600" cy="4531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2" name="Google Shape;3022;p10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23" name="Google Shape;3023;p102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4" name="Google Shape;3024;p102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5" name="Google Shape;3025;p102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6" name="Google Shape;3026;p102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7" name="Google Shape;3027;p102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Physical exam</a:t>
            </a:r>
            <a:endParaRPr/>
          </a:p>
        </p:txBody>
      </p:sp>
      <p:graphicFrame>
        <p:nvGraphicFramePr>
          <p:cNvPr id="149" name="Google Shape;149;p22"/>
          <p:cNvGraphicFramePr/>
          <p:nvPr/>
        </p:nvGraphicFramePr>
        <p:xfrm>
          <a:off x="583220" y="1609441"/>
          <a:ext cx="7981175" cy="2895200"/>
        </p:xfrm>
        <a:graphic>
          <a:graphicData uri="http://schemas.openxmlformats.org/drawingml/2006/table">
            <a:tbl>
              <a:tblPr>
                <a:noFill/>
                <a:tableStyleId>{9595768F-054B-4F7D-A1CF-37ACA08A65A9}</a:tableStyleId>
              </a:tblPr>
              <a:tblGrid>
                <a:gridCol w="12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BP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127/84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Pulse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138</a:t>
                      </a:r>
                      <a:endParaRPr sz="1300" b="1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SpO2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91 %</a:t>
                      </a:r>
                      <a:endParaRPr sz="1300" b="1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Temp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39.7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°C (</a:t>
                      </a:r>
                      <a:r>
                        <a:rPr lang="en" sz="1300" b="1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103.5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°F)</a:t>
                      </a:r>
                      <a:endParaRPr sz="1300" b="1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 kg/m²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 and oriented, NAD, vitals reviewed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HEENT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NCAT; trachea appears midline, no gross LAD; EOMI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respiratory effort, symmetric chest rise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CV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RRR; extremities perfused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Non-distended; no TTP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Extremities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clubbing, cyanosis, or edema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Neuro/MSK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Moves extremities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Psych</a:t>
                      </a:r>
                      <a:endParaRPr sz="1200" b="1">
                        <a:solidFill>
                          <a:srgbClr val="40424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mood; appropriate affect</a:t>
                      </a:r>
                      <a:endParaRPr sz="13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4042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p103"/>
          <p:cNvSpPr txBox="1"/>
          <p:nvPr/>
        </p:nvSpPr>
        <p:spPr>
          <a:xfrm>
            <a:off x="5405900" y="4120425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3" name="Google Shape;3033;p10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sp>
        <p:nvSpPr>
          <p:cNvPr id="3034" name="Google Shape;3034;p103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5619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Autoimmune</a:t>
            </a:r>
            <a:r>
              <a:rPr lang="en"/>
              <a:t>: Key player is </a:t>
            </a:r>
            <a:r>
              <a:rPr lang="en" b="1">
                <a:solidFill>
                  <a:srgbClr val="6B3FA0"/>
                </a:solidFill>
              </a:rPr>
              <a:t>macrophages </a:t>
            </a:r>
            <a:r>
              <a:rPr lang="en"/>
              <a:t>(hence macrophage activation syndrome)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35" name="Google Shape;3035;p103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Autoimmune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3036" name="Google Shape;3036;p103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7" name="Google Shape;3037;p103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038" name="Google Shape;3038;p103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039" name="Google Shape;3039;p103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0" name="Google Shape;3040;p103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041" name="Google Shape;3041;p103"/>
          <p:cNvPicPr preferRelativeResize="0"/>
          <p:nvPr/>
        </p:nvPicPr>
        <p:blipFill rotWithShape="1">
          <a:blip r:embed="rId3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2" name="Google Shape;3042;p103"/>
          <p:cNvPicPr preferRelativeResize="0"/>
          <p:nvPr/>
        </p:nvPicPr>
        <p:blipFill rotWithShape="1">
          <a:blip r:embed="rId4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3" name="Google Shape;3043;p103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4" name="Google Shape;3044;p103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45" name="Google Shape;3045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6" name="Google Shape;3046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7" name="Google Shape;3047;p103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048" name="Google Shape;3048;p10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9" name="Google Shape;3049;p103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50" name="Google Shape;3050;p103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051" name="Google Shape;3051;p10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2" name="Google Shape;3052;p103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053" name="Google Shape;3053;p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4" name="Google Shape;3054;p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5" name="Google Shape;3055;p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056" name="Google Shape;3056;p103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057" name="Google Shape;3057;p103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058" name="Google Shape;3058;p103"/>
          <p:cNvGrpSpPr/>
          <p:nvPr/>
        </p:nvGrpSpPr>
        <p:grpSpPr>
          <a:xfrm>
            <a:off x="4399966" y="3780351"/>
            <a:ext cx="1021785" cy="981395"/>
            <a:chOff x="787325" y="3471650"/>
            <a:chExt cx="1386975" cy="1332150"/>
          </a:xfrm>
        </p:grpSpPr>
        <p:pic>
          <p:nvPicPr>
            <p:cNvPr id="3059" name="Google Shape;3059;p103"/>
            <p:cNvPicPr preferRelativeResize="0"/>
            <p:nvPr/>
          </p:nvPicPr>
          <p:blipFill rotWithShape="1">
            <a:blip r:embed="rId10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0" name="Google Shape;3060;p103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61" name="Google Shape;3061;p103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062" name="Google Shape;3062;p103"/>
          <p:cNvGrpSpPr/>
          <p:nvPr/>
        </p:nvGrpSpPr>
        <p:grpSpPr>
          <a:xfrm rot="5400000">
            <a:off x="5731396" y="3893062"/>
            <a:ext cx="105600" cy="565200"/>
            <a:chOff x="6273250" y="2584866"/>
            <a:chExt cx="105600" cy="565200"/>
          </a:xfrm>
        </p:grpSpPr>
        <p:cxnSp>
          <p:nvCxnSpPr>
            <p:cNvPr id="3063" name="Google Shape;3063;p103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064" name="Google Shape;3064;p103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065" name="Google Shape;3065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75631" y="1719772"/>
            <a:ext cx="280910" cy="29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6" name="Google Shape;3066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51285" y="1471669"/>
            <a:ext cx="308605" cy="34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7" name="Google Shape;3067;p1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70071" y="1719786"/>
            <a:ext cx="304649" cy="35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8" name="Google Shape;3068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3900" y="1379621"/>
            <a:ext cx="350100" cy="3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9" name="Google Shape;3069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24898" y="2075882"/>
            <a:ext cx="219725" cy="22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0" name="Google Shape;3070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56722" y="1968331"/>
            <a:ext cx="203175" cy="22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1" name="Google Shape;3071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50312" y="1717651"/>
            <a:ext cx="171433" cy="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" name="Google Shape;3072;p1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50299" y="1956053"/>
            <a:ext cx="219725" cy="2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Google Shape;3073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2148" y="1811932"/>
            <a:ext cx="219725" cy="22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Google Shape;3074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75285" y="2075869"/>
            <a:ext cx="308605" cy="34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Google Shape;3075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27216" y="2212872"/>
            <a:ext cx="154363" cy="16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Google Shape;3076;p1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45646" y="1478386"/>
            <a:ext cx="304649" cy="35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Google Shape;3077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96997" y="1276531"/>
            <a:ext cx="203175" cy="22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Google Shape;3078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81712" y="2379701"/>
            <a:ext cx="171433" cy="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Google Shape;3079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45641" y="2393759"/>
            <a:ext cx="154363" cy="16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Google Shape;3080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74087" y="1346426"/>
            <a:ext cx="171433" cy="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1" name="Google Shape;3081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22448" y="2075882"/>
            <a:ext cx="219725" cy="22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2" name="Google Shape;3082;p1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53999" y="1798016"/>
            <a:ext cx="219725" cy="25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3" name="Google Shape;3083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64444" y="1510035"/>
            <a:ext cx="280910" cy="29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4" name="Google Shape;3084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93753" y="1768684"/>
            <a:ext cx="154363" cy="16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5" name="Google Shape;3085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17912" y="1985826"/>
            <a:ext cx="171433" cy="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6" name="Google Shape;3086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16772" y="1393081"/>
            <a:ext cx="203175" cy="22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7" name="Google Shape;3087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68241" y="1258597"/>
            <a:ext cx="154363" cy="16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8" name="Google Shape;3088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23203" y="2304069"/>
            <a:ext cx="308605" cy="34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9" name="Google Shape;3089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26089" y="2204366"/>
            <a:ext cx="154363" cy="160878"/>
          </a:xfrm>
          <a:prstGeom prst="rect">
            <a:avLst/>
          </a:prstGeom>
          <a:noFill/>
          <a:ln>
            <a:noFill/>
          </a:ln>
        </p:spPr>
      </p:pic>
      <p:sp>
        <p:nvSpPr>
          <p:cNvPr id="3090" name="Google Shape;3090;p103"/>
          <p:cNvSpPr/>
          <p:nvPr/>
        </p:nvSpPr>
        <p:spPr>
          <a:xfrm>
            <a:off x="3854500" y="3492025"/>
            <a:ext cx="2245500" cy="1573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1" name="Google Shape;3091;p103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2" name="Google Shape;3092;p103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3" name="Google Shape;3093;p103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4" name="Google Shape;3094;p103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5" name="Google Shape;3095;p103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10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pic>
        <p:nvPicPr>
          <p:cNvPr id="3101" name="Google Shape;3101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2" name="Google Shape;3102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3" name="Google Shape;310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4" name="Google Shape;3104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5" name="Google Shape;3105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6" name="Google Shape;3106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7" name="Google Shape;3107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Google Shape;3108;p104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3109" name="Google Shape;3109;p104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110" name="Google Shape;3110;p104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3111" name="Google Shape;3111;p104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2" name="Google Shape;3112;p10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13" name="Google Shape;3113;p104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4" name="Google Shape;3114;p104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15" name="Google Shape;3115;p104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16" name="Google Shape;3116;p104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7" name="Google Shape;3117;p104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118" name="Google Shape;3118;p104"/>
          <p:cNvPicPr preferRelativeResize="0"/>
          <p:nvPr/>
        </p:nvPicPr>
        <p:blipFill rotWithShape="1">
          <a:blip r:embed="rId5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9" name="Google Shape;3119;p104"/>
          <p:cNvPicPr preferRelativeResize="0"/>
          <p:nvPr/>
        </p:nvPicPr>
        <p:blipFill rotWithShape="1">
          <a:blip r:embed="rId6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0" name="Google Shape;3120;p104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1" name="Google Shape;3121;p104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122" name="Google Shape;3122;p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3" name="Google Shape;3123;p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4" name="Google Shape;3124;p104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125" name="Google Shape;3125;p10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6" name="Google Shape;3126;p104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27" name="Google Shape;3127;p104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128" name="Google Shape;3128;p10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9" name="Google Shape;3129;p104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130" name="Google Shape;3130;p1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1" name="Google Shape;3131;p10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2" name="Google Shape;3132;p10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133" name="Google Shape;3133;p104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34" name="Google Shape;3134;p104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135" name="Google Shape;3135;p104"/>
          <p:cNvGrpSpPr/>
          <p:nvPr/>
        </p:nvGrpSpPr>
        <p:grpSpPr>
          <a:xfrm>
            <a:off x="4399966" y="3780351"/>
            <a:ext cx="1021785" cy="981395"/>
            <a:chOff x="787325" y="3471650"/>
            <a:chExt cx="1386975" cy="1332150"/>
          </a:xfrm>
        </p:grpSpPr>
        <p:pic>
          <p:nvPicPr>
            <p:cNvPr id="3136" name="Google Shape;3136;p104"/>
            <p:cNvPicPr preferRelativeResize="0"/>
            <p:nvPr/>
          </p:nvPicPr>
          <p:blipFill rotWithShape="1">
            <a:blip r:embed="rId12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7" name="Google Shape;3137;p104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38" name="Google Shape;3138;p104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139" name="Google Shape;3139;p104"/>
          <p:cNvGrpSpPr/>
          <p:nvPr/>
        </p:nvGrpSpPr>
        <p:grpSpPr>
          <a:xfrm>
            <a:off x="4625583" y="2571746"/>
            <a:ext cx="917700" cy="1235700"/>
            <a:chOff x="5867802" y="2584883"/>
            <a:chExt cx="917700" cy="1235700"/>
          </a:xfrm>
        </p:grpSpPr>
        <p:cxnSp>
          <p:nvCxnSpPr>
            <p:cNvPr id="3140" name="Google Shape;3140;p104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1" name="Google Shape;3141;p10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42" name="Google Shape;3142;p104"/>
          <p:cNvGrpSpPr/>
          <p:nvPr/>
        </p:nvGrpSpPr>
        <p:grpSpPr>
          <a:xfrm>
            <a:off x="4777983" y="2647946"/>
            <a:ext cx="917700" cy="1235700"/>
            <a:chOff x="5867802" y="2584883"/>
            <a:chExt cx="917700" cy="1235700"/>
          </a:xfrm>
        </p:grpSpPr>
        <p:cxnSp>
          <p:nvCxnSpPr>
            <p:cNvPr id="3143" name="Google Shape;3143;p104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4" name="Google Shape;3144;p10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45" name="Google Shape;3145;p104"/>
          <p:cNvGrpSpPr/>
          <p:nvPr/>
        </p:nvGrpSpPr>
        <p:grpSpPr>
          <a:xfrm rot="5400000">
            <a:off x="5731396" y="3893062"/>
            <a:ext cx="105600" cy="565200"/>
            <a:chOff x="6273250" y="2584866"/>
            <a:chExt cx="105600" cy="565200"/>
          </a:xfrm>
        </p:grpSpPr>
        <p:cxnSp>
          <p:nvCxnSpPr>
            <p:cNvPr id="3146" name="Google Shape;3146;p104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7" name="Google Shape;3147;p104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48" name="Google Shape;3148;p104"/>
          <p:cNvSpPr txBox="1"/>
          <p:nvPr/>
        </p:nvSpPr>
        <p:spPr>
          <a:xfrm>
            <a:off x="5405900" y="4120425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9" name="Google Shape;3149;p104"/>
          <p:cNvSpPr/>
          <p:nvPr/>
        </p:nvSpPr>
        <p:spPr>
          <a:xfrm>
            <a:off x="3854500" y="534100"/>
            <a:ext cx="5202600" cy="4531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0" name="Google Shape;3150;p104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Malignancy</a:t>
            </a:r>
            <a:r>
              <a:rPr lang="en"/>
              <a:t>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151" name="Google Shape;3151;p104"/>
          <p:cNvSpPr/>
          <p:nvPr/>
        </p:nvSpPr>
        <p:spPr>
          <a:xfrm>
            <a:off x="460500" y="1276525"/>
            <a:ext cx="3770100" cy="1140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2" name="Google Shape;3152;p104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3" name="Google Shape;3153;p104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4" name="Google Shape;3154;p104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5" name="Google Shape;3155;p104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6" name="Google Shape;3156;p104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p105"/>
          <p:cNvSpPr txBox="1"/>
          <p:nvPr/>
        </p:nvSpPr>
        <p:spPr>
          <a:xfrm>
            <a:off x="5405900" y="4120425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2" name="Google Shape;3162;p10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sp>
        <p:nvSpPr>
          <p:cNvPr id="3163" name="Google Shape;3163;p105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64" name="Google Shape;3164;p105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65" name="Google Shape;3165;p105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166" name="Google Shape;3166;p105"/>
          <p:cNvPicPr preferRelativeResize="0"/>
          <p:nvPr/>
        </p:nvPicPr>
        <p:blipFill rotWithShape="1">
          <a:blip r:embed="rId3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7" name="Google Shape;3167;p105"/>
          <p:cNvPicPr preferRelativeResize="0"/>
          <p:nvPr/>
        </p:nvPicPr>
        <p:blipFill rotWithShape="1">
          <a:blip r:embed="rId4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8" name="Google Shape;3168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9" name="Google Shape;3169;p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0" name="Google Shape;3170;p105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171" name="Google Shape;3171;p10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2" name="Google Shape;3172;p105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173" name="Google Shape;3173;p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" name="Google Shape;3174;p1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" name="Google Shape;3175;p1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176" name="Google Shape;3176;p105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77" name="Google Shape;3177;p105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78" name="Google Shape;3178;p105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179" name="Google Shape;3179;p105"/>
          <p:cNvGrpSpPr/>
          <p:nvPr/>
        </p:nvGrpSpPr>
        <p:grpSpPr>
          <a:xfrm rot="5400000">
            <a:off x="5731396" y="3893062"/>
            <a:ext cx="105600" cy="565200"/>
            <a:chOff x="6273250" y="2584866"/>
            <a:chExt cx="105600" cy="565200"/>
          </a:xfrm>
        </p:grpSpPr>
        <p:cxnSp>
          <p:nvCxnSpPr>
            <p:cNvPr id="3180" name="Google Shape;3180;p105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81" name="Google Shape;3181;p105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2" name="Google Shape;3182;p105"/>
          <p:cNvSpPr/>
          <p:nvPr/>
        </p:nvSpPr>
        <p:spPr>
          <a:xfrm>
            <a:off x="3935325" y="534100"/>
            <a:ext cx="5121900" cy="4531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83" name="Google Shape;3183;p105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3184" name="Google Shape;3184;p105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85" name="Google Shape;3185;p105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86" name="Google Shape;3186;p105"/>
          <p:cNvGrpSpPr/>
          <p:nvPr/>
        </p:nvGrpSpPr>
        <p:grpSpPr>
          <a:xfrm>
            <a:off x="4625583" y="2571746"/>
            <a:ext cx="917700" cy="1235700"/>
            <a:chOff x="5867802" y="2584883"/>
            <a:chExt cx="917700" cy="1235700"/>
          </a:xfrm>
        </p:grpSpPr>
        <p:cxnSp>
          <p:nvCxnSpPr>
            <p:cNvPr id="3187" name="Google Shape;3187;p105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88" name="Google Shape;3188;p105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89" name="Google Shape;3189;p105"/>
          <p:cNvGrpSpPr/>
          <p:nvPr/>
        </p:nvGrpSpPr>
        <p:grpSpPr>
          <a:xfrm>
            <a:off x="4777983" y="2647946"/>
            <a:ext cx="917700" cy="1235700"/>
            <a:chOff x="5867802" y="2584883"/>
            <a:chExt cx="917700" cy="1235700"/>
          </a:xfrm>
        </p:grpSpPr>
        <p:cxnSp>
          <p:nvCxnSpPr>
            <p:cNvPr id="3190" name="Google Shape;3190;p105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91" name="Google Shape;3191;p105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92" name="Google Shape;3192;p105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Cancer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193" name="Google Shape;3193;p105"/>
          <p:cNvGrpSpPr/>
          <p:nvPr/>
        </p:nvGrpSpPr>
        <p:grpSpPr>
          <a:xfrm>
            <a:off x="4696233" y="1047073"/>
            <a:ext cx="1674519" cy="1604090"/>
            <a:chOff x="1831780" y="3168890"/>
            <a:chExt cx="1918120" cy="1837445"/>
          </a:xfrm>
        </p:grpSpPr>
        <p:pic>
          <p:nvPicPr>
            <p:cNvPr id="3194" name="Google Shape;3194;p10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6300003">
              <a:off x="1887174" y="3515794"/>
              <a:ext cx="827797" cy="749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5" name="Google Shape;3195;p10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1800000">
              <a:off x="2836512" y="3910142"/>
              <a:ext cx="667106" cy="706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6" name="Google Shape;3196;p10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-8100000">
              <a:off x="2354755" y="3301347"/>
              <a:ext cx="667107" cy="706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7" name="Google Shape;3197;p10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6300003">
              <a:off x="2866709" y="3350838"/>
              <a:ext cx="827797" cy="749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8" name="Google Shape;3198;p10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6300003">
              <a:off x="2563745" y="4134554"/>
              <a:ext cx="827797" cy="749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9" name="Google Shape;3199;p10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17990" y="3624169"/>
              <a:ext cx="827796" cy="749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0" name="Google Shape;3200;p10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8100000">
              <a:off x="1977072" y="4066512"/>
              <a:ext cx="827797" cy="74988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01" name="Google Shape;3201;p105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202" name="Google Shape;3202;p105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203" name="Google Shape;3203;p10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4" name="Google Shape;3204;p105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205" name="Google Shape;3205;p105"/>
          <p:cNvGrpSpPr/>
          <p:nvPr/>
        </p:nvGrpSpPr>
        <p:grpSpPr>
          <a:xfrm>
            <a:off x="4399966" y="3780351"/>
            <a:ext cx="1021785" cy="981395"/>
            <a:chOff x="787325" y="3471650"/>
            <a:chExt cx="1386975" cy="1332150"/>
          </a:xfrm>
        </p:grpSpPr>
        <p:pic>
          <p:nvPicPr>
            <p:cNvPr id="3206" name="Google Shape;3206;p105"/>
            <p:cNvPicPr preferRelativeResize="0"/>
            <p:nvPr/>
          </p:nvPicPr>
          <p:blipFill rotWithShape="1">
            <a:blip r:embed="rId12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7" name="Google Shape;3207;p105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08" name="Google Shape;3208;p105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Malignancy</a:t>
            </a:r>
            <a:r>
              <a:rPr lang="en"/>
              <a:t>: Lymphomas (and others) act as a persistent </a:t>
            </a:r>
            <a:r>
              <a:rPr lang="en" b="1"/>
              <a:t>source of “antigens”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209" name="Google Shape;3209;p105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10" name="Google Shape;3210;p105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11" name="Google Shape;3211;p105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12" name="Google Shape;3212;p105"/>
          <p:cNvSpPr/>
          <p:nvPr/>
        </p:nvSpPr>
        <p:spPr>
          <a:xfrm>
            <a:off x="460500" y="1276525"/>
            <a:ext cx="3770100" cy="11406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3" name="Google Shape;3213;p105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4" name="Google Shape;3214;p105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5" name="Google Shape;3215;p105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6" name="Google Shape;3216;p105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7" name="Google Shape;3217;p105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106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pic>
        <p:nvPicPr>
          <p:cNvPr id="3223" name="Google Shape;3223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4" name="Google Shape;3224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5" name="Google Shape;322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6" name="Google Shape;3226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7" name="Google Shape;322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8" name="Google Shape;3228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9" name="Google Shape;3229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0" name="Google Shape;3230;p106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3231" name="Google Shape;3231;p106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232" name="Google Shape;3232;p106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3233" name="Google Shape;3233;p106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4" name="Google Shape;3234;p106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35" name="Google Shape;3235;p106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6" name="Google Shape;3236;p106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237" name="Google Shape;3237;p106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238" name="Google Shape;3238;p106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39" name="Google Shape;3239;p106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240" name="Google Shape;3240;p106"/>
          <p:cNvPicPr preferRelativeResize="0"/>
          <p:nvPr/>
        </p:nvPicPr>
        <p:blipFill rotWithShape="1">
          <a:blip r:embed="rId5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1" name="Google Shape;3241;p106"/>
          <p:cNvPicPr preferRelativeResize="0"/>
          <p:nvPr/>
        </p:nvPicPr>
        <p:blipFill rotWithShape="1">
          <a:blip r:embed="rId6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2" name="Google Shape;3242;p106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43" name="Google Shape;3243;p106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44" name="Google Shape;3244;p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5" name="Google Shape;3245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6" name="Google Shape;3246;p106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247" name="Google Shape;3247;p10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8" name="Google Shape;3248;p106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249" name="Google Shape;3249;p106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250" name="Google Shape;3250;p10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1" name="Google Shape;3251;p106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252" name="Google Shape;3252;p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3" name="Google Shape;3253;p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4" name="Google Shape;3254;p10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255" name="Google Shape;3255;p106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56" name="Google Shape;3256;p106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257" name="Google Shape;3257;p106"/>
          <p:cNvGrpSpPr/>
          <p:nvPr/>
        </p:nvGrpSpPr>
        <p:grpSpPr>
          <a:xfrm>
            <a:off x="4399966" y="3780351"/>
            <a:ext cx="1021785" cy="981395"/>
            <a:chOff x="787325" y="3471650"/>
            <a:chExt cx="1386975" cy="1332150"/>
          </a:xfrm>
        </p:grpSpPr>
        <p:pic>
          <p:nvPicPr>
            <p:cNvPr id="3258" name="Google Shape;3258;p106"/>
            <p:cNvPicPr preferRelativeResize="0"/>
            <p:nvPr/>
          </p:nvPicPr>
          <p:blipFill rotWithShape="1">
            <a:blip r:embed="rId12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9" name="Google Shape;3259;p106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60" name="Google Shape;3260;p106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261" name="Google Shape;3261;p106"/>
          <p:cNvGrpSpPr/>
          <p:nvPr/>
        </p:nvGrpSpPr>
        <p:grpSpPr>
          <a:xfrm>
            <a:off x="4625583" y="2571746"/>
            <a:ext cx="917700" cy="1235700"/>
            <a:chOff x="5867802" y="2584883"/>
            <a:chExt cx="917700" cy="1235700"/>
          </a:xfrm>
        </p:grpSpPr>
        <p:cxnSp>
          <p:nvCxnSpPr>
            <p:cNvPr id="3262" name="Google Shape;3262;p106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3" name="Google Shape;3263;p106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64" name="Google Shape;3264;p106"/>
          <p:cNvGrpSpPr/>
          <p:nvPr/>
        </p:nvGrpSpPr>
        <p:grpSpPr>
          <a:xfrm>
            <a:off x="4777983" y="2647946"/>
            <a:ext cx="917700" cy="1235700"/>
            <a:chOff x="5867802" y="2584883"/>
            <a:chExt cx="917700" cy="1235700"/>
          </a:xfrm>
        </p:grpSpPr>
        <p:cxnSp>
          <p:nvCxnSpPr>
            <p:cNvPr id="3265" name="Google Shape;3265;p106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6" name="Google Shape;3266;p106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67" name="Google Shape;3267;p106"/>
          <p:cNvGrpSpPr/>
          <p:nvPr/>
        </p:nvGrpSpPr>
        <p:grpSpPr>
          <a:xfrm rot="5400000">
            <a:off x="5731396" y="3893062"/>
            <a:ext cx="105600" cy="565200"/>
            <a:chOff x="6273250" y="2584866"/>
            <a:chExt cx="105600" cy="565200"/>
          </a:xfrm>
        </p:grpSpPr>
        <p:cxnSp>
          <p:nvCxnSpPr>
            <p:cNvPr id="3268" name="Google Shape;3268;p106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9" name="Google Shape;3269;p106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70" name="Google Shape;3270;p106"/>
          <p:cNvSpPr txBox="1"/>
          <p:nvPr/>
        </p:nvSpPr>
        <p:spPr>
          <a:xfrm>
            <a:off x="5405900" y="4120425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1" name="Google Shape;3271;p106"/>
          <p:cNvSpPr/>
          <p:nvPr/>
        </p:nvSpPr>
        <p:spPr>
          <a:xfrm>
            <a:off x="3854500" y="534100"/>
            <a:ext cx="5202600" cy="4531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2" name="Google Shape;3272;p106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Malignancy</a:t>
            </a:r>
            <a:r>
              <a:rPr lang="en"/>
              <a:t>: Persistent antigens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CAR-T</a:t>
            </a:r>
            <a:r>
              <a:rPr lang="en"/>
              <a:t>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273" name="Google Shape;3273;p106"/>
          <p:cNvSpPr/>
          <p:nvPr/>
        </p:nvSpPr>
        <p:spPr>
          <a:xfrm>
            <a:off x="460500" y="1276525"/>
            <a:ext cx="3770100" cy="1449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4" name="Google Shape;3274;p106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5" name="Google Shape;3275;p106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6" name="Google Shape;3276;p106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7" name="Google Shape;3277;p106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8" name="Google Shape;3278;p106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p10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sp>
        <p:nvSpPr>
          <p:cNvPr id="3284" name="Google Shape;3284;p107"/>
          <p:cNvSpPr txBox="1"/>
          <p:nvPr/>
        </p:nvSpPr>
        <p:spPr>
          <a:xfrm>
            <a:off x="4860750" y="1131625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Cancer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285" name="Google Shape;3285;p107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286" name="Google Shape;3286;p107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87" name="Google Shape;3287;p107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3288" name="Google Shape;3288;p107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9" name="Google Shape;3289;p107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290" name="Google Shape;3290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1" name="Google Shape;3291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2" name="Google Shape;3292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293" name="Google Shape;3293;p107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94" name="Google Shape;3294;p107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5" name="Google Shape;3295;p107"/>
          <p:cNvSpPr/>
          <p:nvPr/>
        </p:nvSpPr>
        <p:spPr>
          <a:xfrm>
            <a:off x="3854500" y="534100"/>
            <a:ext cx="5202600" cy="46095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6" name="Google Shape;3296;p107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Malignancy</a:t>
            </a:r>
            <a:r>
              <a:rPr lang="en"/>
              <a:t>: Persistent antigens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CAR-T</a:t>
            </a:r>
            <a:r>
              <a:rPr lang="en"/>
              <a:t>: Cytokine release syndrome from </a:t>
            </a:r>
            <a:r>
              <a:rPr lang="en" b="1" i="1"/>
              <a:t>chimeric </a:t>
            </a:r>
            <a:r>
              <a:rPr lang="en" b="1" i="1">
                <a:solidFill>
                  <a:srgbClr val="0C622E"/>
                </a:solidFill>
              </a:rPr>
              <a:t>T-cell receptor therapy</a:t>
            </a:r>
            <a:r>
              <a:rPr lang="en"/>
              <a:t> can cause massive activation of T cells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97" name="Google Shape;3297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100000">
            <a:off x="5274133" y="1599462"/>
            <a:ext cx="941927" cy="8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8" name="Google Shape;3298;p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4825" y="4120875"/>
            <a:ext cx="1164650" cy="10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3299" name="Google Shape;3299;p107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300" name="Google Shape;3300;p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1" name="Google Shape;3301;p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0000" y="3574850"/>
            <a:ext cx="1164650" cy="10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3302" name="Google Shape;3302;p107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IL-6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303" name="Google Shape;3303;p107"/>
          <p:cNvPicPr preferRelativeResize="0"/>
          <p:nvPr/>
        </p:nvPicPr>
        <p:blipFill rotWithShape="1">
          <a:blip r:embed="rId8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4" name="Google Shape;3304;p107"/>
          <p:cNvPicPr preferRelativeResize="0"/>
          <p:nvPr/>
        </p:nvPicPr>
        <p:blipFill rotWithShape="1">
          <a:blip r:embed="rId9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5" name="Google Shape;3305;p107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6" name="Google Shape;3306;p107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07" name="Google Shape;3307;p1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8" name="Google Shape;3308;p107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309" name="Google Shape;3309;p10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0" name="Google Shape;3310;p107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311" name="Google Shape;3311;p10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38555">
            <a:off x="5298648" y="3904117"/>
            <a:ext cx="1106919" cy="415894"/>
          </a:xfrm>
          <a:prstGeom prst="rect">
            <a:avLst/>
          </a:prstGeom>
          <a:noFill/>
          <a:ln>
            <a:noFill/>
          </a:ln>
        </p:spPr>
      </p:pic>
      <p:sp>
        <p:nvSpPr>
          <p:cNvPr id="3312" name="Google Shape;3312;p107"/>
          <p:cNvSpPr txBox="1"/>
          <p:nvPr/>
        </p:nvSpPr>
        <p:spPr>
          <a:xfrm>
            <a:off x="5219139" y="3825054"/>
            <a:ext cx="4389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25" tIns="68425" rIns="68425" bIns="68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8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TCR</a:t>
            </a:r>
            <a:endParaRPr sz="898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313" name="Google Shape;3313;p107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314" name="Google Shape;3314;p10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5" name="Google Shape;3315;p107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16" name="Google Shape;3316;p107"/>
          <p:cNvSpPr/>
          <p:nvPr/>
        </p:nvSpPr>
        <p:spPr>
          <a:xfrm>
            <a:off x="460500" y="1276525"/>
            <a:ext cx="3770100" cy="1449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7" name="Google Shape;3317;p107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8" name="Google Shape;3318;p107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9" name="Google Shape;3319;p107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0" name="Google Shape;3320;p107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1" name="Google Shape;3321;p107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10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pic>
        <p:nvPicPr>
          <p:cNvPr id="3327" name="Google Shape;332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050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8" name="Google Shape;3328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57" y="13864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9" name="Google Shape;332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75" y="13408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0" name="Google Shape;3330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07" y="1594623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1" name="Google Shape;3331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275" y="1594625"/>
            <a:ext cx="1164650" cy="119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2" name="Google Shape;3332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82" y="2067498"/>
            <a:ext cx="440131" cy="46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3" name="Google Shape;3333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84" y="1131526"/>
            <a:ext cx="682625" cy="7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4" name="Google Shape;3334;p108"/>
          <p:cNvSpPr txBox="1"/>
          <p:nvPr/>
        </p:nvSpPr>
        <p:spPr>
          <a:xfrm>
            <a:off x="4754450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Infected APCs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3335" name="Google Shape;3335;p108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336" name="Google Shape;3336;p108"/>
          <p:cNvGrpSpPr/>
          <p:nvPr/>
        </p:nvGrpSpPr>
        <p:grpSpPr>
          <a:xfrm rot="-1445812">
            <a:off x="5754213" y="2432544"/>
            <a:ext cx="917744" cy="1235759"/>
            <a:chOff x="5867802" y="2584883"/>
            <a:chExt cx="917700" cy="1235700"/>
          </a:xfrm>
        </p:grpSpPr>
        <p:cxnSp>
          <p:nvCxnSpPr>
            <p:cNvPr id="3337" name="Google Shape;3337;p108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8" name="Google Shape;3338;p108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9" name="Google Shape;3339;p108"/>
          <p:cNvSpPr txBox="1"/>
          <p:nvPr/>
        </p:nvSpPr>
        <p:spPr>
          <a:xfrm>
            <a:off x="5436675" y="2662025"/>
            <a:ext cx="54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Kills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0" name="Google Shape;3340;p108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341" name="Google Shape;3341;p108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342" name="Google Shape;3342;p108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43" name="Google Shape;3343;p108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344" name="Google Shape;3344;p108"/>
          <p:cNvPicPr preferRelativeResize="0"/>
          <p:nvPr/>
        </p:nvPicPr>
        <p:blipFill rotWithShape="1">
          <a:blip r:embed="rId5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5" name="Google Shape;3345;p108"/>
          <p:cNvPicPr preferRelativeResize="0"/>
          <p:nvPr/>
        </p:nvPicPr>
        <p:blipFill rotWithShape="1">
          <a:blip r:embed="rId6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6" name="Google Shape;3346;p108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47" name="Google Shape;3347;p108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48" name="Google Shape;3348;p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9" name="Google Shape;3349;p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0" name="Google Shape;3350;p108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351" name="Google Shape;3351;p10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2" name="Google Shape;3352;p108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53" name="Google Shape;3353;p108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354" name="Google Shape;3354;p10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5" name="Google Shape;3355;p108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356" name="Google Shape;3356;p1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7" name="Google Shape;3357;p1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8" name="Google Shape;3358;p10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359" name="Google Shape;3359;p108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60" name="Google Shape;3360;p108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361" name="Google Shape;3361;p108"/>
          <p:cNvGrpSpPr/>
          <p:nvPr/>
        </p:nvGrpSpPr>
        <p:grpSpPr>
          <a:xfrm>
            <a:off x="4399966" y="3780351"/>
            <a:ext cx="1021785" cy="981395"/>
            <a:chOff x="787325" y="3471650"/>
            <a:chExt cx="1386975" cy="1332150"/>
          </a:xfrm>
        </p:grpSpPr>
        <p:pic>
          <p:nvPicPr>
            <p:cNvPr id="3362" name="Google Shape;3362;p108"/>
            <p:cNvPicPr preferRelativeResize="0"/>
            <p:nvPr/>
          </p:nvPicPr>
          <p:blipFill rotWithShape="1">
            <a:blip r:embed="rId12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3" name="Google Shape;3363;p108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64" name="Google Shape;3364;p108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365" name="Google Shape;3365;p108"/>
          <p:cNvGrpSpPr/>
          <p:nvPr/>
        </p:nvGrpSpPr>
        <p:grpSpPr>
          <a:xfrm>
            <a:off x="4625583" y="2571746"/>
            <a:ext cx="917700" cy="1235700"/>
            <a:chOff x="5867802" y="2584883"/>
            <a:chExt cx="917700" cy="1235700"/>
          </a:xfrm>
        </p:grpSpPr>
        <p:cxnSp>
          <p:nvCxnSpPr>
            <p:cNvPr id="3366" name="Google Shape;3366;p108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7" name="Google Shape;3367;p108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8" name="Google Shape;3368;p108"/>
          <p:cNvGrpSpPr/>
          <p:nvPr/>
        </p:nvGrpSpPr>
        <p:grpSpPr>
          <a:xfrm>
            <a:off x="4777983" y="2647946"/>
            <a:ext cx="917700" cy="1235700"/>
            <a:chOff x="5867802" y="2584883"/>
            <a:chExt cx="917700" cy="1235700"/>
          </a:xfrm>
        </p:grpSpPr>
        <p:cxnSp>
          <p:nvCxnSpPr>
            <p:cNvPr id="3369" name="Google Shape;3369;p108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0" name="Google Shape;3370;p108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71" name="Google Shape;3371;p108"/>
          <p:cNvGrpSpPr/>
          <p:nvPr/>
        </p:nvGrpSpPr>
        <p:grpSpPr>
          <a:xfrm rot="5400000">
            <a:off x="5731396" y="3893062"/>
            <a:ext cx="105600" cy="565200"/>
            <a:chOff x="6273250" y="2584866"/>
            <a:chExt cx="105600" cy="565200"/>
          </a:xfrm>
        </p:grpSpPr>
        <p:cxnSp>
          <p:nvCxnSpPr>
            <p:cNvPr id="3372" name="Google Shape;3372;p108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3" name="Google Shape;3373;p108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74" name="Google Shape;3374;p108"/>
          <p:cNvSpPr txBox="1"/>
          <p:nvPr/>
        </p:nvSpPr>
        <p:spPr>
          <a:xfrm>
            <a:off x="5405900" y="4120425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5" name="Google Shape;3375;p108"/>
          <p:cNvSpPr/>
          <p:nvPr/>
        </p:nvSpPr>
        <p:spPr>
          <a:xfrm>
            <a:off x="3854500" y="534100"/>
            <a:ext cx="5202600" cy="4531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6" name="Google Shape;3376;p108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Malignancy</a:t>
            </a:r>
            <a:r>
              <a:rPr lang="en"/>
              <a:t>: Persistent antigens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CAR-T</a:t>
            </a:r>
            <a:r>
              <a:rPr lang="en"/>
              <a:t>: T-cell activation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Infections</a:t>
            </a:r>
            <a:r>
              <a:rPr lang="en"/>
              <a:t>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377" name="Google Shape;3377;p108"/>
          <p:cNvSpPr/>
          <p:nvPr/>
        </p:nvSpPr>
        <p:spPr>
          <a:xfrm>
            <a:off x="460500" y="1276525"/>
            <a:ext cx="3770100" cy="1854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8" name="Google Shape;3378;p108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9" name="Google Shape;3379;p108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0" name="Google Shape;3380;p108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1" name="Google Shape;3381;p108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2" name="Google Shape;3382;p108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7" name="Google Shape;3387;p109"/>
          <p:cNvCxnSpPr/>
          <p:nvPr/>
        </p:nvCxnSpPr>
        <p:spPr>
          <a:xfrm>
            <a:off x="6257450" y="1849125"/>
            <a:ext cx="93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88" name="Google Shape;3388;p109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9" name="Google Shape;3389;p10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643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Th1 hyperactivation</a:t>
            </a:r>
            <a:endParaRPr/>
          </a:p>
        </p:txBody>
      </p:sp>
      <p:sp>
        <p:nvSpPr>
          <p:cNvPr id="3390" name="Google Shape;3390;p109"/>
          <p:cNvSpPr txBox="1"/>
          <p:nvPr/>
        </p:nvSpPr>
        <p:spPr>
          <a:xfrm>
            <a:off x="7256125" y="783150"/>
            <a:ext cx="1345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Macrophages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391" name="Google Shape;3391;p109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392" name="Google Shape;3392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3" name="Google Shape;3393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4" name="Google Shape;3394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752" y="1049719"/>
            <a:ext cx="231532" cy="2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5" name="Google Shape;3395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2376" y="924952"/>
            <a:ext cx="219719" cy="19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6" name="Google Shape;3396;p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3555" y="891625"/>
            <a:ext cx="203181" cy="18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397" name="Google Shape;3397;p109"/>
          <p:cNvSpPr txBox="1"/>
          <p:nvPr/>
        </p:nvSpPr>
        <p:spPr>
          <a:xfrm>
            <a:off x="6053888" y="572150"/>
            <a:ext cx="13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Cytokines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398" name="Google Shape;3398;p109"/>
          <p:cNvGrpSpPr/>
          <p:nvPr/>
        </p:nvGrpSpPr>
        <p:grpSpPr>
          <a:xfrm>
            <a:off x="4399966" y="3780351"/>
            <a:ext cx="1021785" cy="981395"/>
            <a:chOff x="787325" y="3471650"/>
            <a:chExt cx="1386975" cy="1332150"/>
          </a:xfrm>
        </p:grpSpPr>
        <p:pic>
          <p:nvPicPr>
            <p:cNvPr id="3399" name="Google Shape;3399;p109"/>
            <p:cNvPicPr preferRelativeResize="0"/>
            <p:nvPr/>
          </p:nvPicPr>
          <p:blipFill rotWithShape="1">
            <a:blip r:embed="rId8">
              <a:alphaModFix/>
            </a:blip>
            <a:srcRect r="8450" b="11292"/>
            <a:stretch/>
          </p:blipFill>
          <p:spPr>
            <a:xfrm>
              <a:off x="787325" y="3471650"/>
              <a:ext cx="1386975" cy="133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0" name="Google Shape;3400;p109"/>
            <p:cNvSpPr txBox="1"/>
            <p:nvPr/>
          </p:nvSpPr>
          <p:spPr>
            <a:xfrm>
              <a:off x="1264475" y="41148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884"/>
                </a:spcBef>
                <a:spcAft>
                  <a:spcPts val="884"/>
                </a:spcAft>
                <a:buNone/>
              </a:pPr>
              <a:r>
                <a:rPr lang="en" sz="1431" b="1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NK</a:t>
              </a:r>
              <a:endParaRPr sz="1358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01" name="Google Shape;3401;p109"/>
          <p:cNvSpPr txBox="1"/>
          <p:nvPr/>
        </p:nvSpPr>
        <p:spPr>
          <a:xfrm>
            <a:off x="3935325" y="4680300"/>
            <a:ext cx="184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Natural killer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402" name="Google Shape;3402;p109"/>
          <p:cNvGrpSpPr/>
          <p:nvPr/>
        </p:nvGrpSpPr>
        <p:grpSpPr>
          <a:xfrm rot="5400000">
            <a:off x="5731396" y="3893062"/>
            <a:ext cx="105600" cy="565200"/>
            <a:chOff x="6273250" y="2584866"/>
            <a:chExt cx="105600" cy="565200"/>
          </a:xfrm>
        </p:grpSpPr>
        <p:cxnSp>
          <p:nvCxnSpPr>
            <p:cNvPr id="3403" name="Google Shape;3403;p109"/>
            <p:cNvCxnSpPr/>
            <p:nvPr/>
          </p:nvCxnSpPr>
          <p:spPr>
            <a:xfrm rot="-5400000">
              <a:off x="6046606" y="2867466"/>
              <a:ext cx="5652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4" name="Google Shape;3404;p109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5" name="Google Shape;3405;p109"/>
          <p:cNvSpPr txBox="1"/>
          <p:nvPr/>
        </p:nvSpPr>
        <p:spPr>
          <a:xfrm>
            <a:off x="5405900" y="4120425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Apoptosis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6" name="Google Shape;3406;p109"/>
          <p:cNvSpPr/>
          <p:nvPr/>
        </p:nvSpPr>
        <p:spPr>
          <a:xfrm>
            <a:off x="3854500" y="632850"/>
            <a:ext cx="5202600" cy="44322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7" name="Google Shape;3407;p109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3410400" cy="30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the causes of HLH (and related syndromes)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Autoimmune</a:t>
            </a:r>
            <a:r>
              <a:rPr lang="en"/>
              <a:t>: Macrophages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Malignancy</a:t>
            </a:r>
            <a:r>
              <a:rPr lang="en"/>
              <a:t>: Persistent antigens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CAR-T</a:t>
            </a:r>
            <a:r>
              <a:rPr lang="en"/>
              <a:t>: T-cell activation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F382C"/>
                </a:solidFill>
              </a:rPr>
              <a:t>Infections</a:t>
            </a:r>
            <a:r>
              <a:rPr lang="en"/>
              <a:t>: </a:t>
            </a:r>
            <a:r>
              <a:rPr lang="en" u="sng"/>
              <a:t>Intracellular pathogens</a:t>
            </a:r>
            <a:r>
              <a:rPr lang="en"/>
              <a:t> that target immune cells drive a strong T cell response (including viruses)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08" name="Google Shape;3408;p109"/>
          <p:cNvPicPr preferRelativeResize="0"/>
          <p:nvPr/>
        </p:nvPicPr>
        <p:blipFill rotWithShape="1">
          <a:blip r:embed="rId9">
            <a:alphaModFix/>
          </a:blip>
          <a:srcRect l="30123" t="22862" r="12751" b="22639"/>
          <a:stretch/>
        </p:blipFill>
        <p:spPr>
          <a:xfrm>
            <a:off x="4840075" y="1203813"/>
            <a:ext cx="1357095" cy="1332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9" name="Google Shape;3409;p109"/>
          <p:cNvGrpSpPr/>
          <p:nvPr/>
        </p:nvGrpSpPr>
        <p:grpSpPr>
          <a:xfrm rot="-1451316">
            <a:off x="5769813" y="2499664"/>
            <a:ext cx="918503" cy="1164106"/>
            <a:chOff x="5867802" y="2511032"/>
            <a:chExt cx="917700" cy="1309550"/>
          </a:xfrm>
        </p:grpSpPr>
        <p:cxnSp>
          <p:nvCxnSpPr>
            <p:cNvPr id="3410" name="Google Shape;3410;p109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3810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411" name="Google Shape;3411;p109"/>
            <p:cNvCxnSpPr/>
            <p:nvPr/>
          </p:nvCxnSpPr>
          <p:spPr>
            <a:xfrm rot="-9191773" flipH="1">
              <a:off x="6250486" y="2544431"/>
              <a:ext cx="160998" cy="82003"/>
            </a:xfrm>
            <a:prstGeom prst="straightConnector1">
              <a:avLst/>
            </a:prstGeom>
            <a:noFill/>
            <a:ln w="3810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12" name="Google Shape;3412;p109"/>
          <p:cNvGrpSpPr/>
          <p:nvPr/>
        </p:nvGrpSpPr>
        <p:grpSpPr>
          <a:xfrm>
            <a:off x="4625583" y="2571746"/>
            <a:ext cx="917700" cy="1235700"/>
            <a:chOff x="5867802" y="2584883"/>
            <a:chExt cx="917700" cy="1235700"/>
          </a:xfrm>
        </p:grpSpPr>
        <p:cxnSp>
          <p:nvCxnSpPr>
            <p:cNvPr id="3413" name="Google Shape;3413;p109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414" name="Google Shape;3414;p109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15" name="Google Shape;3415;p109"/>
          <p:cNvGrpSpPr/>
          <p:nvPr/>
        </p:nvGrpSpPr>
        <p:grpSpPr>
          <a:xfrm>
            <a:off x="4777983" y="2647946"/>
            <a:ext cx="917700" cy="1235700"/>
            <a:chOff x="5867802" y="2584883"/>
            <a:chExt cx="917700" cy="1235700"/>
          </a:xfrm>
        </p:grpSpPr>
        <p:cxnSp>
          <p:nvCxnSpPr>
            <p:cNvPr id="3416" name="Google Shape;3416;p109"/>
            <p:cNvCxnSpPr/>
            <p:nvPr/>
          </p:nvCxnSpPr>
          <p:spPr>
            <a:xfrm rot="-9354709">
              <a:off x="6076740" y="2637645"/>
              <a:ext cx="499826" cy="1130175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417" name="Google Shape;3417;p109"/>
            <p:cNvCxnSpPr/>
            <p:nvPr/>
          </p:nvCxnSpPr>
          <p:spPr>
            <a:xfrm>
              <a:off x="6273250" y="2586250"/>
              <a:ext cx="105600" cy="0"/>
            </a:xfrm>
            <a:prstGeom prst="straightConnector1">
              <a:avLst/>
            </a:prstGeom>
            <a:noFill/>
            <a:ln w="19050" cap="flat" cmpd="sng">
              <a:solidFill>
                <a:srgbClr val="DF382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18" name="Google Shape;3418;p109"/>
          <p:cNvSpPr txBox="1"/>
          <p:nvPr/>
        </p:nvSpPr>
        <p:spPr>
          <a:xfrm>
            <a:off x="4754450" y="78315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Histoplasmosis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cxnSp>
        <p:nvCxnSpPr>
          <p:cNvPr id="3419" name="Google Shape;3419;p109"/>
          <p:cNvCxnSpPr/>
          <p:nvPr/>
        </p:nvCxnSpPr>
        <p:spPr>
          <a:xfrm rot="10800000">
            <a:off x="7028525" y="1176025"/>
            <a:ext cx="350100" cy="29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420" name="Google Shape;3420;p109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421" name="Google Shape;3421;p10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2" name="Google Shape;3422;p109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23" name="Google Shape;3423;p109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424" name="Google Shape;3424;p109"/>
          <p:cNvPicPr preferRelativeResize="0"/>
          <p:nvPr/>
        </p:nvPicPr>
        <p:blipFill rotWithShape="1">
          <a:blip r:embed="rId10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5" name="Google Shape;3425;p109"/>
          <p:cNvPicPr preferRelativeResize="0"/>
          <p:nvPr/>
        </p:nvPicPr>
        <p:blipFill rotWithShape="1">
          <a:blip r:embed="rId11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6" name="Google Shape;3426;p109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27" name="Google Shape;3427;p109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428" name="Google Shape;3428;p109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429" name="Google Shape;3429;p1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0" name="Google Shape;3430;p109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31" name="Google Shape;3431;p109"/>
          <p:cNvSpPr/>
          <p:nvPr/>
        </p:nvSpPr>
        <p:spPr>
          <a:xfrm>
            <a:off x="460500" y="1276525"/>
            <a:ext cx="3770100" cy="18549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2" name="Google Shape;3432;p109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3" name="Google Shape;3433;p109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rgbClr val="EB56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4" name="Google Shape;3434;p109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5" name="Google Shape;3435;p109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6" name="Google Shape;3436;p109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110"/>
          <p:cNvSpPr/>
          <p:nvPr/>
        </p:nvSpPr>
        <p:spPr>
          <a:xfrm>
            <a:off x="729450" y="1393075"/>
            <a:ext cx="3570900" cy="4470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IFN-γ → MΦ → Ferritin axis</a:t>
            </a:r>
            <a:r>
              <a:rPr lang="en" sz="17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2" name="Google Shape;3442;p110"/>
          <p:cNvSpPr/>
          <p:nvPr/>
        </p:nvSpPr>
        <p:spPr>
          <a:xfrm>
            <a:off x="729450" y="1393075"/>
            <a:ext cx="3570900" cy="1392600"/>
          </a:xfrm>
          <a:prstGeom prst="rect">
            <a:avLst/>
          </a:prstGeom>
          <a:solidFill>
            <a:srgbClr val="F0E6F5"/>
          </a:solidFill>
          <a:ln w="9525" cap="flat" cmpd="sng">
            <a:solidFill>
              <a:srgbClr val="6B3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6C3483"/>
                </a:solidFill>
                <a:latin typeface="Open Sans"/>
                <a:ea typeface="Open Sans"/>
                <a:cs typeface="Open Sans"/>
                <a:sym typeface="Open Sans"/>
              </a:rPr>
              <a:t>IFN-γ → MΦ → Ferritin axis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 all these conditions, the</a:t>
            </a: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7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common downstream</a:t>
            </a:r>
            <a:r>
              <a:rPr lang="en" sz="17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effector cells are </a:t>
            </a:r>
            <a:r>
              <a:rPr lang="en" sz="17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macrophages </a:t>
            </a:r>
            <a:endParaRPr sz="17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7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3" name="Google Shape;3443;p110"/>
          <p:cNvSpPr txBox="1"/>
          <p:nvPr/>
        </p:nvSpPr>
        <p:spPr>
          <a:xfrm>
            <a:off x="6071825" y="4680300"/>
            <a:ext cx="151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Cytotoxic T cells</a:t>
            </a:r>
            <a:endParaRPr sz="13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444" name="Google Shape;3444;p110"/>
          <p:cNvSpPr/>
          <p:nvPr/>
        </p:nvSpPr>
        <p:spPr>
          <a:xfrm>
            <a:off x="6734100" y="2144800"/>
            <a:ext cx="679425" cy="1332150"/>
          </a:xfrm>
          <a:custGeom>
            <a:avLst/>
            <a:gdLst/>
            <a:ahLst/>
            <a:cxnLst/>
            <a:rect l="l" t="t" r="r" b="b"/>
            <a:pathLst>
              <a:path w="27177" h="53286" extrusionOk="0">
                <a:moveTo>
                  <a:pt x="27177" y="0"/>
                </a:moveTo>
                <a:cubicBezTo>
                  <a:pt x="23269" y="4174"/>
                  <a:pt x="8260" y="16163"/>
                  <a:pt x="3730" y="25044"/>
                </a:cubicBezTo>
                <a:cubicBezTo>
                  <a:pt x="-799" y="33925"/>
                  <a:pt x="622" y="48579"/>
                  <a:pt x="0" y="532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5" name="Google Shape;3445;p110"/>
          <p:cNvSpPr/>
          <p:nvPr/>
        </p:nvSpPr>
        <p:spPr>
          <a:xfrm>
            <a:off x="7354800" y="3257175"/>
            <a:ext cx="911400" cy="672350"/>
          </a:xfrm>
          <a:custGeom>
            <a:avLst/>
            <a:gdLst/>
            <a:ahLst/>
            <a:cxnLst/>
            <a:rect l="l" t="t" r="r" b="b"/>
            <a:pathLst>
              <a:path w="36456" h="26894" extrusionOk="0">
                <a:moveTo>
                  <a:pt x="0" y="26894"/>
                </a:moveTo>
                <a:cubicBezTo>
                  <a:pt x="3984" y="25126"/>
                  <a:pt x="17830" y="20768"/>
                  <a:pt x="23906" y="16286"/>
                </a:cubicBezTo>
                <a:cubicBezTo>
                  <a:pt x="29982" y="11804"/>
                  <a:pt x="34364" y="2714"/>
                  <a:pt x="3645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46" name="Google Shape;3446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950" y="3801800"/>
            <a:ext cx="1164650" cy="1022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7" name="Google Shape;3447;p110"/>
          <p:cNvGrpSpPr/>
          <p:nvPr/>
        </p:nvGrpSpPr>
        <p:grpSpPr>
          <a:xfrm>
            <a:off x="6029125" y="3459425"/>
            <a:ext cx="1430875" cy="1256375"/>
            <a:chOff x="6029125" y="3459425"/>
            <a:chExt cx="1430875" cy="1256375"/>
          </a:xfrm>
        </p:grpSpPr>
        <p:pic>
          <p:nvPicPr>
            <p:cNvPr id="3448" name="Google Shape;3448;p1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29125" y="3459425"/>
              <a:ext cx="1430875" cy="125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9" name="Google Shape;3449;p110"/>
            <p:cNvSpPr txBox="1"/>
            <p:nvPr/>
          </p:nvSpPr>
          <p:spPr>
            <a:xfrm>
              <a:off x="6501250" y="406922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CD8+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50" name="Google Shape;3450;p110"/>
          <p:cNvSpPr/>
          <p:nvPr/>
        </p:nvSpPr>
        <p:spPr>
          <a:xfrm>
            <a:off x="6029125" y="530750"/>
            <a:ext cx="3028200" cy="453480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51" name="Google Shape;345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2455" y="1106172"/>
            <a:ext cx="1164650" cy="1071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2" name="Google Shape;3452;p110"/>
          <p:cNvGrpSpPr/>
          <p:nvPr/>
        </p:nvGrpSpPr>
        <p:grpSpPr>
          <a:xfrm>
            <a:off x="7256125" y="1276524"/>
            <a:ext cx="1164650" cy="1071254"/>
            <a:chOff x="7256125" y="1276524"/>
            <a:chExt cx="1164650" cy="1071254"/>
          </a:xfrm>
        </p:grpSpPr>
        <p:pic>
          <p:nvPicPr>
            <p:cNvPr id="3453" name="Google Shape;3453;p1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4" name="Google Shape;3454;p110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55" name="Google Shape;3455;p110"/>
          <p:cNvSpPr/>
          <p:nvPr/>
        </p:nvSpPr>
        <p:spPr>
          <a:xfrm>
            <a:off x="7741275" y="572150"/>
            <a:ext cx="1021800" cy="259800"/>
          </a:xfrm>
          <a:prstGeom prst="roundRect">
            <a:avLst>
              <a:gd name="adj" fmla="val 50000"/>
            </a:avLst>
          </a:prstGeom>
          <a:solidFill>
            <a:srgbClr val="E5F4F8"/>
          </a:solidFill>
          <a:ln w="9525" cap="flat" cmpd="sng">
            <a:solidFill>
              <a:srgbClr val="3B7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Ferritin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3456" name="Google Shape;3456;p110"/>
          <p:cNvCxnSpPr/>
          <p:nvPr/>
        </p:nvCxnSpPr>
        <p:spPr>
          <a:xfrm rot="10800000" flipH="1">
            <a:off x="8051875" y="886400"/>
            <a:ext cx="75300" cy="40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57" name="Google Shape;3457;p110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8" name="Google Shape;3458;p110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9" name="Google Shape;3459;p110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0" name="Google Shape;3460;p110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1" name="Google Shape;3461;p110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2" name="Google Shape;3462;p110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896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Macrophages &amp; ferritin</a:t>
            </a:r>
            <a:endParaRPr/>
          </a:p>
        </p:txBody>
      </p:sp>
      <p:sp>
        <p:nvSpPr>
          <p:cNvPr id="3463" name="Google Shape;3463;p110"/>
          <p:cNvSpPr/>
          <p:nvPr/>
        </p:nvSpPr>
        <p:spPr>
          <a:xfrm>
            <a:off x="7926400" y="2940350"/>
            <a:ext cx="679500" cy="259800"/>
          </a:xfrm>
          <a:prstGeom prst="roundRect">
            <a:avLst>
              <a:gd name="adj" fmla="val 50000"/>
            </a:avLst>
          </a:prstGeom>
          <a:solidFill>
            <a:srgbClr val="FBF1DD"/>
          </a:solidFill>
          <a:ln w="9525" cap="flat" cmpd="sng">
            <a:solidFill>
              <a:srgbClr val="E4A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 SemiBold"/>
                <a:ea typeface="Open Sans SemiBold"/>
                <a:cs typeface="Open Sans SemiBold"/>
                <a:sym typeface="Open Sans SemiBold"/>
              </a:rPr>
              <a:t>IFN-γ</a:t>
            </a:r>
            <a:endParaRPr sz="13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464" name="Google Shape;3464;p110"/>
          <p:cNvPicPr preferRelativeResize="0"/>
          <p:nvPr/>
        </p:nvPicPr>
        <p:blipFill rotWithShape="1">
          <a:blip r:embed="rId5">
            <a:alphaModFix/>
          </a:blip>
          <a:srcRect l="16933" t="18836" r="53691" b="43341"/>
          <a:stretch/>
        </p:blipFill>
        <p:spPr>
          <a:xfrm>
            <a:off x="8281675" y="3306275"/>
            <a:ext cx="319950" cy="3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5" name="Google Shape;3465;p110"/>
          <p:cNvPicPr preferRelativeResize="0"/>
          <p:nvPr/>
        </p:nvPicPr>
        <p:blipFill rotWithShape="1">
          <a:blip r:embed="rId6">
            <a:alphaModFix/>
          </a:blip>
          <a:srcRect l="9393" t="9759" r="26754" b="27963"/>
          <a:stretch/>
        </p:blipFill>
        <p:spPr>
          <a:xfrm>
            <a:off x="7826017" y="3257175"/>
            <a:ext cx="259330" cy="2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6" name="Google Shape;3466;p110"/>
          <p:cNvSpPr/>
          <p:nvPr/>
        </p:nvSpPr>
        <p:spPr>
          <a:xfrm rot="-405583">
            <a:off x="8161248" y="2265380"/>
            <a:ext cx="120119" cy="612745"/>
          </a:xfrm>
          <a:custGeom>
            <a:avLst/>
            <a:gdLst/>
            <a:ahLst/>
            <a:cxnLst/>
            <a:rect l="l" t="t" r="r" b="b"/>
            <a:pathLst>
              <a:path w="4805" h="24511" extrusionOk="0">
                <a:moveTo>
                  <a:pt x="4263" y="24511"/>
                </a:moveTo>
                <a:cubicBezTo>
                  <a:pt x="4307" y="22069"/>
                  <a:pt x="5240" y="13943"/>
                  <a:pt x="4529" y="9858"/>
                </a:cubicBezTo>
                <a:cubicBezTo>
                  <a:pt x="3819" y="5773"/>
                  <a:pt x="755" y="1643"/>
                  <a:pt x="0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67" name="Google Shape;3467;p110"/>
          <p:cNvSpPr/>
          <p:nvPr/>
        </p:nvSpPr>
        <p:spPr>
          <a:xfrm>
            <a:off x="729450" y="3010700"/>
            <a:ext cx="3501300" cy="918900"/>
          </a:xfrm>
          <a:prstGeom prst="rect">
            <a:avLst/>
          </a:prstGeom>
          <a:solidFill>
            <a:srgbClr val="E8ECF1"/>
          </a:solidFill>
          <a:ln w="9525" cap="flat" cmpd="sng">
            <a:solidFill>
              <a:srgbClr val="2C3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Although IFN-γ is one of the stronger inducers of ferritin release (mainly from macrophages),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there are other mechanisms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that can cause </a:t>
            </a:r>
            <a:r>
              <a:rPr lang="en" sz="1200" b="1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ferritin release too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(e.g. ischemic hepatitis)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111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431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Macrophages</a:t>
            </a:r>
            <a:endParaRPr/>
          </a:p>
        </p:txBody>
      </p:sp>
      <p:sp>
        <p:nvSpPr>
          <p:cNvPr id="3473" name="Google Shape;3473;p111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2628000" cy="1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Macrophages </a:t>
            </a:r>
            <a:r>
              <a:rPr lang="en"/>
              <a:t>live in…</a:t>
            </a:r>
            <a:endParaRPr/>
          </a:p>
        </p:txBody>
      </p:sp>
      <p:sp>
        <p:nvSpPr>
          <p:cNvPr id="3474" name="Google Shape;3474;p111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5" name="Google Shape;3475;p111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6" name="Google Shape;3476;p111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7" name="Google Shape;3477;p111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8" name="Google Shape;3478;p111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79" name="Google Shape;3479;p111"/>
          <p:cNvGrpSpPr/>
          <p:nvPr/>
        </p:nvGrpSpPr>
        <p:grpSpPr>
          <a:xfrm>
            <a:off x="5677728" y="801264"/>
            <a:ext cx="1603257" cy="1474688"/>
            <a:chOff x="7256125" y="1276524"/>
            <a:chExt cx="1164650" cy="1071254"/>
          </a:xfrm>
        </p:grpSpPr>
        <p:pic>
          <p:nvPicPr>
            <p:cNvPr id="3480" name="Google Shape;3480;p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1" name="Google Shape;3481;p111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652"/>
                </a:spcBef>
                <a:spcAft>
                  <a:spcPts val="1652"/>
                </a:spcAft>
                <a:buNone/>
              </a:pPr>
              <a:r>
                <a:rPr lang="en" sz="1927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79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482" name="Google Shape;3482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438" y="3642213"/>
            <a:ext cx="1206575" cy="11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3" name="Google Shape;3483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6475" y="3555425"/>
            <a:ext cx="1012475" cy="1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4" name="Google Shape;3484;p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3486" y="3642224"/>
            <a:ext cx="1337788" cy="10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5" name="Google Shape;3485;p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0875" y="3470509"/>
            <a:ext cx="1012475" cy="124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6" name="Google Shape;3486;p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51925" y="3111841"/>
            <a:ext cx="753900" cy="162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7" name="Google Shape;348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064" y="3794139"/>
            <a:ext cx="834309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8" name="Google Shape;3488;p111"/>
          <p:cNvSpPr txBox="1"/>
          <p:nvPr/>
        </p:nvSpPr>
        <p:spPr>
          <a:xfrm>
            <a:off x="2008275" y="331570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Blood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9" name="Google Shape;3489;p111"/>
          <p:cNvSpPr txBox="1"/>
          <p:nvPr/>
        </p:nvSpPr>
        <p:spPr>
          <a:xfrm>
            <a:off x="3261788" y="331570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Brain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0" name="Google Shape;3490;p111"/>
          <p:cNvSpPr txBox="1"/>
          <p:nvPr/>
        </p:nvSpPr>
        <p:spPr>
          <a:xfrm>
            <a:off x="4695413" y="331570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Liver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1" name="Google Shape;3491;p111"/>
          <p:cNvSpPr txBox="1"/>
          <p:nvPr/>
        </p:nvSpPr>
        <p:spPr>
          <a:xfrm>
            <a:off x="5747208" y="3215650"/>
            <a:ext cx="115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 pulp (</a:t>
            </a: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spleen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2" name="Google Shape;3492;p111"/>
          <p:cNvSpPr txBox="1"/>
          <p:nvPr/>
        </p:nvSpPr>
        <p:spPr>
          <a:xfrm>
            <a:off x="5784024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Littoral cells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3" name="Google Shape;3493;p111"/>
          <p:cNvSpPr txBox="1"/>
          <p:nvPr/>
        </p:nvSpPr>
        <p:spPr>
          <a:xfrm>
            <a:off x="1842980" y="4705959"/>
            <a:ext cx="108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Monocytes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4" name="Google Shape;3494;p111"/>
          <p:cNvSpPr txBox="1"/>
          <p:nvPr/>
        </p:nvSpPr>
        <p:spPr>
          <a:xfrm>
            <a:off x="3087899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Microglia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5" name="Google Shape;3495;p111"/>
          <p:cNvSpPr txBox="1"/>
          <p:nvPr/>
        </p:nvSpPr>
        <p:spPr>
          <a:xfrm>
            <a:off x="4571999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Kupffer cells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6" name="Google Shape;3496;p111"/>
          <p:cNvSpPr txBox="1"/>
          <p:nvPr/>
        </p:nvSpPr>
        <p:spPr>
          <a:xfrm>
            <a:off x="7110163" y="302435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Lungs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7" name="Google Shape;3497;p111"/>
          <p:cNvSpPr txBox="1"/>
          <p:nvPr/>
        </p:nvSpPr>
        <p:spPr>
          <a:xfrm>
            <a:off x="8159975" y="2800275"/>
            <a:ext cx="93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Bone 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8" name="Google Shape;3498;p111"/>
          <p:cNvSpPr txBox="1"/>
          <p:nvPr/>
        </p:nvSpPr>
        <p:spPr>
          <a:xfrm>
            <a:off x="6771366" y="4605909"/>
            <a:ext cx="147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Alveolar macrophages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9" name="Google Shape;3499;p111"/>
          <p:cNvSpPr txBox="1"/>
          <p:nvPr/>
        </p:nvSpPr>
        <p:spPr>
          <a:xfrm>
            <a:off x="7993349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Osteoclast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0" name="Google Shape;3500;p111"/>
          <p:cNvSpPr/>
          <p:nvPr/>
        </p:nvSpPr>
        <p:spPr>
          <a:xfrm>
            <a:off x="5735950" y="816850"/>
            <a:ext cx="1545000" cy="147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01" name="Google Shape;3501;p111"/>
          <p:cNvCxnSpPr>
            <a:stCxn id="3500" idx="2"/>
            <a:endCxn id="3497" idx="0"/>
          </p:cNvCxnSpPr>
          <p:nvPr/>
        </p:nvCxnSpPr>
        <p:spPr>
          <a:xfrm rot="-5400000" flipH="1">
            <a:off x="7314400" y="1485700"/>
            <a:ext cx="508500" cy="2120400"/>
          </a:xfrm>
          <a:prstGeom prst="bentConnector3">
            <a:avLst>
              <a:gd name="adj1" fmla="val 50012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2" name="Google Shape;3502;p111"/>
          <p:cNvCxnSpPr>
            <a:stCxn id="3500" idx="2"/>
            <a:endCxn id="3488" idx="0"/>
          </p:cNvCxnSpPr>
          <p:nvPr/>
        </p:nvCxnSpPr>
        <p:spPr>
          <a:xfrm rot="5400000">
            <a:off x="3934750" y="742150"/>
            <a:ext cx="1024200" cy="4123200"/>
          </a:xfrm>
          <a:prstGeom prst="bentConnector3">
            <a:avLst>
              <a:gd name="adj1" fmla="val 2443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3" name="Google Shape;3503;p111"/>
          <p:cNvCxnSpPr>
            <a:stCxn id="3500" idx="2"/>
            <a:endCxn id="3489" idx="0"/>
          </p:cNvCxnSpPr>
          <p:nvPr/>
        </p:nvCxnSpPr>
        <p:spPr>
          <a:xfrm rot="5400000">
            <a:off x="4561450" y="1368850"/>
            <a:ext cx="1024200" cy="2869800"/>
          </a:xfrm>
          <a:prstGeom prst="bentConnector3">
            <a:avLst>
              <a:gd name="adj1" fmla="val 2471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4" name="Google Shape;3504;p111"/>
          <p:cNvCxnSpPr>
            <a:stCxn id="3500" idx="2"/>
            <a:endCxn id="3496" idx="0"/>
          </p:cNvCxnSpPr>
          <p:nvPr/>
        </p:nvCxnSpPr>
        <p:spPr>
          <a:xfrm rot="-5400000" flipH="1">
            <a:off x="6631450" y="2168650"/>
            <a:ext cx="732600" cy="978600"/>
          </a:xfrm>
          <a:prstGeom prst="bentConnector3">
            <a:avLst>
              <a:gd name="adj1" fmla="val 34555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5" name="Google Shape;3505;p111"/>
          <p:cNvCxnSpPr>
            <a:stCxn id="3500" idx="2"/>
            <a:endCxn id="3490" idx="0"/>
          </p:cNvCxnSpPr>
          <p:nvPr/>
        </p:nvCxnSpPr>
        <p:spPr>
          <a:xfrm rot="5400000">
            <a:off x="5278300" y="2085700"/>
            <a:ext cx="1024200" cy="1436100"/>
          </a:xfrm>
          <a:prstGeom prst="bentConnector3">
            <a:avLst>
              <a:gd name="adj1" fmla="val 24712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6" name="Google Shape;3506;p111"/>
          <p:cNvCxnSpPr>
            <a:stCxn id="3500" idx="2"/>
            <a:endCxn id="3491" idx="0"/>
          </p:cNvCxnSpPr>
          <p:nvPr/>
        </p:nvCxnSpPr>
        <p:spPr>
          <a:xfrm rot="5400000">
            <a:off x="5954350" y="2661550"/>
            <a:ext cx="924000" cy="184200"/>
          </a:xfrm>
          <a:prstGeom prst="bentConnector3">
            <a:avLst>
              <a:gd name="adj1" fmla="val 27083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112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34311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Macrophages</a:t>
            </a:r>
            <a:endParaRPr/>
          </a:p>
        </p:txBody>
      </p:sp>
      <p:sp>
        <p:nvSpPr>
          <p:cNvPr id="3512" name="Google Shape;3512;p112"/>
          <p:cNvSpPr txBox="1">
            <a:spLocks noGrp="1"/>
          </p:cNvSpPr>
          <p:nvPr>
            <p:ph type="body" idx="1"/>
          </p:nvPr>
        </p:nvSpPr>
        <p:spPr>
          <a:xfrm>
            <a:off x="729325" y="1393075"/>
            <a:ext cx="2628000" cy="1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E44AD"/>
                </a:solidFill>
              </a:rPr>
              <a:t>Macrophages </a:t>
            </a:r>
            <a:r>
              <a:rPr lang="en"/>
              <a:t>live in…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Liver </a:t>
            </a:r>
            <a:r>
              <a:rPr lang="en"/>
              <a:t>(Kupffer cells)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 pulp of the </a:t>
            </a:r>
            <a:r>
              <a:rPr lang="en" b="1">
                <a:solidFill>
                  <a:srgbClr val="DF382C"/>
                </a:solidFill>
              </a:rPr>
              <a:t>spleen</a:t>
            </a:r>
            <a:endParaRPr b="1">
              <a:solidFill>
                <a:srgbClr val="DF382C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>
                <a:solidFill>
                  <a:srgbClr val="DF382C"/>
                </a:solidFill>
              </a:rPr>
              <a:t>Bone marrow</a:t>
            </a:r>
            <a:r>
              <a:rPr lang="en" b="1"/>
              <a:t> </a:t>
            </a:r>
            <a:r>
              <a:rPr lang="en"/>
              <a:t>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Lungs</a:t>
            </a:r>
            <a:endParaRPr>
              <a:solidFill>
                <a:srgbClr val="9E9E9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13" name="Google Shape;3513;p112"/>
          <p:cNvSpPr/>
          <p:nvPr/>
        </p:nvSpPr>
        <p:spPr>
          <a:xfrm>
            <a:off x="2073100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Positive loops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4" name="Google Shape;3514;p112"/>
          <p:cNvSpPr/>
          <p:nvPr/>
        </p:nvSpPr>
        <p:spPr>
          <a:xfrm>
            <a:off x="38406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HLH triggers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5" name="Google Shape;3515;p112"/>
          <p:cNvSpPr/>
          <p:nvPr/>
        </p:nvSpPr>
        <p:spPr>
          <a:xfrm>
            <a:off x="0" y="0"/>
            <a:ext cx="2314800" cy="483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Normal Th1 response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6" name="Google Shape;3516;p112"/>
          <p:cNvSpPr/>
          <p:nvPr/>
        </p:nvSpPr>
        <p:spPr>
          <a:xfrm>
            <a:off x="7344525" y="0"/>
            <a:ext cx="1801800" cy="483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 manifestations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7" name="Google Shape;3517;p112"/>
          <p:cNvSpPr/>
          <p:nvPr/>
        </p:nvSpPr>
        <p:spPr>
          <a:xfrm>
            <a:off x="5599825" y="0"/>
            <a:ext cx="2007600" cy="4833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MΦ &amp; ferritin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518" name="Google Shape;3518;p112"/>
          <p:cNvGrpSpPr/>
          <p:nvPr/>
        </p:nvGrpSpPr>
        <p:grpSpPr>
          <a:xfrm>
            <a:off x="5677728" y="801264"/>
            <a:ext cx="1603257" cy="1474688"/>
            <a:chOff x="7256125" y="1276524"/>
            <a:chExt cx="1164650" cy="1071254"/>
          </a:xfrm>
        </p:grpSpPr>
        <p:pic>
          <p:nvPicPr>
            <p:cNvPr id="3519" name="Google Shape;3519;p1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56125" y="1276524"/>
              <a:ext cx="1164650" cy="107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0" name="Google Shape;3520;p112"/>
            <p:cNvSpPr txBox="1"/>
            <p:nvPr/>
          </p:nvSpPr>
          <p:spPr>
            <a:xfrm>
              <a:off x="7648525" y="1789275"/>
              <a:ext cx="56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652"/>
                </a:spcBef>
                <a:spcAft>
                  <a:spcPts val="1652"/>
                </a:spcAft>
                <a:buNone/>
              </a:pPr>
              <a:r>
                <a:rPr lang="en" sz="1927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MΦ</a:t>
              </a:r>
              <a:endParaRPr sz="179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521" name="Google Shape;3521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475" y="3555425"/>
            <a:ext cx="1012475" cy="12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2" name="Google Shape;3522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3486" y="3642224"/>
            <a:ext cx="1337788" cy="10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3" name="Google Shape;3523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875" y="3470509"/>
            <a:ext cx="1012475" cy="124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4" name="Google Shape;3524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51925" y="3111841"/>
            <a:ext cx="753900" cy="162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525" name="Google Shape;3525;p112"/>
          <p:cNvSpPr txBox="1"/>
          <p:nvPr/>
        </p:nvSpPr>
        <p:spPr>
          <a:xfrm>
            <a:off x="4695413" y="331570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Liver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6" name="Google Shape;3526;p112"/>
          <p:cNvSpPr txBox="1"/>
          <p:nvPr/>
        </p:nvSpPr>
        <p:spPr>
          <a:xfrm>
            <a:off x="5747208" y="3215650"/>
            <a:ext cx="115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 pulp (</a:t>
            </a: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spleen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7" name="Google Shape;3527;p112"/>
          <p:cNvSpPr txBox="1"/>
          <p:nvPr/>
        </p:nvSpPr>
        <p:spPr>
          <a:xfrm>
            <a:off x="5784024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Littoral cells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8" name="Google Shape;3528;p112"/>
          <p:cNvSpPr txBox="1"/>
          <p:nvPr/>
        </p:nvSpPr>
        <p:spPr>
          <a:xfrm>
            <a:off x="4571999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Kupffer cells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9" name="Google Shape;3529;p112"/>
          <p:cNvSpPr txBox="1"/>
          <p:nvPr/>
        </p:nvSpPr>
        <p:spPr>
          <a:xfrm>
            <a:off x="7110163" y="3024350"/>
            <a:ext cx="75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Lungs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0" name="Google Shape;3530;p112"/>
          <p:cNvSpPr txBox="1"/>
          <p:nvPr/>
        </p:nvSpPr>
        <p:spPr>
          <a:xfrm>
            <a:off x="8159975" y="2800275"/>
            <a:ext cx="937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Bone </a:t>
            </a:r>
            <a:endParaRPr sz="1300" b="1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1" name="Google Shape;3531;p112"/>
          <p:cNvSpPr txBox="1"/>
          <p:nvPr/>
        </p:nvSpPr>
        <p:spPr>
          <a:xfrm>
            <a:off x="6771366" y="4605909"/>
            <a:ext cx="147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Alveolar macrophages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2" name="Google Shape;3532;p112"/>
          <p:cNvSpPr txBox="1"/>
          <p:nvPr/>
        </p:nvSpPr>
        <p:spPr>
          <a:xfrm>
            <a:off x="7993349" y="4705959"/>
            <a:ext cx="1154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Osteoclast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3" name="Google Shape;3533;p112"/>
          <p:cNvSpPr/>
          <p:nvPr/>
        </p:nvSpPr>
        <p:spPr>
          <a:xfrm>
            <a:off x="5735950" y="816850"/>
            <a:ext cx="1545000" cy="147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34" name="Google Shape;3534;p112"/>
          <p:cNvCxnSpPr>
            <a:stCxn id="3533" idx="2"/>
            <a:endCxn id="3530" idx="0"/>
          </p:cNvCxnSpPr>
          <p:nvPr/>
        </p:nvCxnSpPr>
        <p:spPr>
          <a:xfrm rot="-5400000" flipH="1">
            <a:off x="7314400" y="1485700"/>
            <a:ext cx="508500" cy="2120400"/>
          </a:xfrm>
          <a:prstGeom prst="bentConnector3">
            <a:avLst>
              <a:gd name="adj1" fmla="val 50012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5" name="Google Shape;3535;p112"/>
          <p:cNvCxnSpPr>
            <a:stCxn id="3533" idx="2"/>
            <a:endCxn id="3525" idx="0"/>
          </p:cNvCxnSpPr>
          <p:nvPr/>
        </p:nvCxnSpPr>
        <p:spPr>
          <a:xfrm rot="5400000">
            <a:off x="5278300" y="2085700"/>
            <a:ext cx="1024200" cy="1436100"/>
          </a:xfrm>
          <a:prstGeom prst="bentConnector3">
            <a:avLst>
              <a:gd name="adj1" fmla="val 24712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6" name="Google Shape;3536;p112"/>
          <p:cNvCxnSpPr>
            <a:stCxn id="3533" idx="2"/>
            <a:endCxn id="3526" idx="0"/>
          </p:cNvCxnSpPr>
          <p:nvPr/>
        </p:nvCxnSpPr>
        <p:spPr>
          <a:xfrm rot="5400000">
            <a:off x="5954350" y="2661550"/>
            <a:ext cx="924000" cy="184200"/>
          </a:xfrm>
          <a:prstGeom prst="bentConnector3">
            <a:avLst>
              <a:gd name="adj1" fmla="val 27083"/>
            </a:avLst>
          </a:prstGeom>
          <a:noFill/>
          <a:ln w="19050" cap="flat" cmpd="sng">
            <a:solidFill>
              <a:srgbClr val="DF382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7" name="Google Shape;3537;p112"/>
          <p:cNvSpPr/>
          <p:nvPr/>
        </p:nvSpPr>
        <p:spPr>
          <a:xfrm>
            <a:off x="2980175" y="1804275"/>
            <a:ext cx="191400" cy="767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8" name="Google Shape;3538;p112"/>
          <p:cNvSpPr txBox="1"/>
          <p:nvPr/>
        </p:nvSpPr>
        <p:spPr>
          <a:xfrm>
            <a:off x="3215926" y="1882100"/>
            <a:ext cx="116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 of the Hscore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9" name="Google Shape;3539;p112"/>
          <p:cNvSpPr/>
          <p:nvPr/>
        </p:nvSpPr>
        <p:spPr>
          <a:xfrm>
            <a:off x="4380525" y="871625"/>
            <a:ext cx="4717200" cy="42912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9130</Words>
  <Application>Microsoft Office PowerPoint</Application>
  <PresentationFormat>On-screen Show (16:9)</PresentationFormat>
  <Paragraphs>3290</Paragraphs>
  <Slides>133</Slides>
  <Notes>133</Notes>
  <HiddenSlides>6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2" baseType="lpstr">
      <vt:lpstr>Lato</vt:lpstr>
      <vt:lpstr>Open Sans</vt:lpstr>
      <vt:lpstr>Open Sans SemiBold</vt:lpstr>
      <vt:lpstr>Raleway</vt:lpstr>
      <vt:lpstr>Arial</vt:lpstr>
      <vt:lpstr>Raleway ExtraBold</vt:lpstr>
      <vt:lpstr>Bitter Medium</vt:lpstr>
      <vt:lpstr>Bitter</vt:lpstr>
      <vt:lpstr>Streamline</vt:lpstr>
      <vt:lpstr>PowerPoint Presentation</vt:lpstr>
      <vt:lpstr>PowerPoint Presentation</vt:lpstr>
      <vt:lpstr>Shortcuts</vt:lpstr>
      <vt:lpstr>PowerPoint Presentation</vt:lpstr>
      <vt:lpstr>Case #1</vt:lpstr>
      <vt:lpstr>Case 1: HPI</vt:lpstr>
      <vt:lpstr>Case 1: Social history, exposures, &amp; risk factors</vt:lpstr>
      <vt:lpstr>Case 1: Social history, exposures, &amp; risk factors</vt:lpstr>
      <vt:lpstr>Case 1: Physical exam</vt:lpstr>
      <vt:lpstr>Case 1: Labs</vt:lpstr>
      <vt:lpstr>Case 1: Imaging</vt:lpstr>
      <vt:lpstr>Case 1: Imaging</vt:lpstr>
      <vt:lpstr>Case 1: Imaging</vt:lpstr>
      <vt:lpstr>Case 1: Summary</vt:lpstr>
      <vt:lpstr>Case 1: Outside ED course</vt:lpstr>
      <vt:lpstr>Case 1: Outside ED course</vt:lpstr>
      <vt:lpstr>Case 1: Outside hospital course</vt:lpstr>
      <vt:lpstr>Case 1: Outside hospital course</vt:lpstr>
      <vt:lpstr>Case 1: Outside hospital course</vt:lpstr>
      <vt:lpstr>Case 1: Outside hospital course</vt:lpstr>
      <vt:lpstr>Case 1: Outside hospital course</vt:lpstr>
      <vt:lpstr>Case 1: Outside hospital course</vt:lpstr>
      <vt:lpstr>Case 1: Outside hospital course</vt:lpstr>
      <vt:lpstr>Case 1: Outside hospital course</vt:lpstr>
      <vt:lpstr>Case 1: Outside hospital course</vt:lpstr>
      <vt:lpstr>Case 1: Outside hospital course</vt:lpstr>
      <vt:lpstr>Case 1: Summary</vt:lpstr>
      <vt:lpstr>Case 1: Outside hospital course → Ruby MICU</vt:lpstr>
      <vt:lpstr>Case 1: Outside hospital course → Ruby MICU</vt:lpstr>
      <vt:lpstr>Case 1: Outside hospital course → Ruby MICU</vt:lpstr>
      <vt:lpstr>Case 1: Ruby MICU</vt:lpstr>
      <vt:lpstr>Case 1: Ruby MICU</vt:lpstr>
      <vt:lpstr>Case 1: Ruby MICU</vt:lpstr>
      <vt:lpstr>Case 1: Ruby MICU</vt:lpstr>
      <vt:lpstr>What’s going on?</vt:lpstr>
      <vt:lpstr>PowerPoint Presentation</vt:lpstr>
      <vt:lpstr>Case 1: Further workup</vt:lpstr>
      <vt:lpstr>Case 1: Further workup</vt:lpstr>
      <vt:lpstr>Case 1: Further workup</vt:lpstr>
      <vt:lpstr>Do ticks cause HLH?</vt:lpstr>
      <vt:lpstr>Lit review</vt:lpstr>
      <vt:lpstr>Lit review</vt:lpstr>
      <vt:lpstr>Comparing with the case report [1]</vt:lpstr>
      <vt:lpstr>Comparing with the case report [1]</vt:lpstr>
      <vt:lpstr>Comparing with the case report [1]</vt:lpstr>
      <vt:lpstr>Comparing with the case report [1]</vt:lpstr>
      <vt:lpstr>Comparing with the case report [1]</vt:lpstr>
      <vt:lpstr>Hemophagocytic Lympho- Histiocytosis</vt:lpstr>
      <vt:lpstr>What is HLH? [2]</vt:lpstr>
      <vt:lpstr>What is HLH? [2]</vt:lpstr>
      <vt:lpstr>What is HLH? [2]</vt:lpstr>
      <vt:lpstr>What is HLH? [2]</vt:lpstr>
      <vt:lpstr>HLH diagnostic criteria [2]</vt:lpstr>
      <vt:lpstr>What triggers HLH? [7]</vt:lpstr>
      <vt:lpstr>What triggers HLH? [7]</vt:lpstr>
      <vt:lpstr>What triggers HLH? [7]</vt:lpstr>
      <vt:lpstr>What triggers HLH? [7]</vt:lpstr>
      <vt:lpstr>Which infections trigger HLH? [8] </vt:lpstr>
      <vt:lpstr>Which infections trigger HLH? [8]</vt:lpstr>
      <vt:lpstr>Which infections trigger HLH? [8]</vt:lpstr>
      <vt:lpstr>Which infections trigger HLH? [8]</vt:lpstr>
      <vt:lpstr>Which infections trigger HLH? [8]</vt:lpstr>
      <vt:lpstr>Which infections trigger HLH? [8]</vt:lpstr>
      <vt:lpstr>Which infections trigger HLH? [8]</vt:lpstr>
      <vt:lpstr>PowerPoint Presentation</vt:lpstr>
      <vt:lpstr>Treatment of HLH</vt:lpstr>
      <vt:lpstr>Refresher on the case…</vt:lpstr>
      <vt:lpstr>Case 1: Summary</vt:lpstr>
      <vt:lpstr>Case 1: Further workup</vt:lpstr>
      <vt:lpstr>Pathophysiology of “HLH”</vt:lpstr>
      <vt:lpstr>Normal Th1 response [2]</vt:lpstr>
      <vt:lpstr>Normal Th1 response [2]</vt:lpstr>
      <vt:lpstr>Normal Th1 response [2]</vt:lpstr>
      <vt:lpstr>Normal Th1 response [2]</vt:lpstr>
      <vt:lpstr>Normal Th1 response [2]</vt:lpstr>
      <vt:lpstr>Normal Th1 response [2]</vt:lpstr>
      <vt:lpstr>Positive feedback loop</vt:lpstr>
      <vt:lpstr>Positive feedback loop</vt:lpstr>
      <vt:lpstr>Positive feedback loop</vt:lpstr>
      <vt:lpstr>What stops this cycle?</vt:lpstr>
      <vt:lpstr>What stops this cycle?</vt:lpstr>
      <vt:lpstr>What stops this cycle?</vt:lpstr>
      <vt:lpstr>What stops this cycle?</vt:lpstr>
      <vt:lpstr>What stops this cycle?</vt:lpstr>
      <vt:lpstr>What stops this cycle?</vt:lpstr>
      <vt:lpstr>What stops this cycle?</vt:lpstr>
      <vt:lpstr>What stops this cycle?</vt:lpstr>
      <vt:lpstr>What stops this cycle?</vt:lpstr>
      <vt:lpstr>Th1 hyperactivation</vt:lpstr>
      <vt:lpstr>Th1 hyperactivation</vt:lpstr>
      <vt:lpstr>Th1 hyperactivation</vt:lpstr>
      <vt:lpstr>Th1 hyperactivation</vt:lpstr>
      <vt:lpstr>Th1 hyperactivation</vt:lpstr>
      <vt:lpstr>Th1 hyperactivation</vt:lpstr>
      <vt:lpstr>Th1 hyperactivation</vt:lpstr>
      <vt:lpstr>Th1 hyperactivation</vt:lpstr>
      <vt:lpstr>Macrophages &amp; ferritin</vt:lpstr>
      <vt:lpstr>Macrophages</vt:lpstr>
      <vt:lpstr>Macrophages</vt:lpstr>
      <vt:lpstr>Macrophages</vt:lpstr>
      <vt:lpstr>Macrophages</vt:lpstr>
      <vt:lpstr>HyperFerritinemia</vt:lpstr>
      <vt:lpstr>HyperFerritinemia</vt:lpstr>
      <vt:lpstr>HyperFerritinemia </vt:lpstr>
      <vt:lpstr>HyperFerritinemia</vt:lpstr>
      <vt:lpstr>Conceptual overview</vt:lpstr>
      <vt:lpstr>Conceptual overview</vt:lpstr>
      <vt:lpstr>Conceptual overview</vt:lpstr>
      <vt:lpstr>Conceptual overview</vt:lpstr>
      <vt:lpstr>Conceptual overview</vt:lpstr>
      <vt:lpstr>Do tick-borne diseases cause HLH?</vt:lpstr>
      <vt:lpstr>Cytokine levels in anaplasmosis induced HLH [6]</vt:lpstr>
      <vt:lpstr>Cytokine levels in anaplasmosis induced HLH [6]</vt:lpstr>
      <vt:lpstr>Cytokine levels in anaplasmosis induced HLH [6]</vt:lpstr>
      <vt:lpstr>Cytokine levels in anaplasmosis induced HLH [6]</vt:lpstr>
      <vt:lpstr>But…</vt:lpstr>
      <vt:lpstr>Front Immunol [5]</vt:lpstr>
      <vt:lpstr>Front Immunol [5]</vt:lpstr>
      <vt:lpstr>Front Immunol [5]</vt:lpstr>
      <vt:lpstr>Front Immunol [5]</vt:lpstr>
      <vt:lpstr>Front Immunol [5]</vt:lpstr>
      <vt:lpstr>Front Immunol [5]</vt:lpstr>
      <vt:lpstr>Case 1: Hospital course</vt:lpstr>
      <vt:lpstr>Case 1: Hospital course</vt:lpstr>
      <vt:lpstr>Case 1: Hospital course</vt:lpstr>
      <vt:lpstr>Hemophagocytic Lymphohistiocytosis (HLH) in Patients with Tick-Borne Illness: A Scoping Review of 98 Cases [9]</vt:lpstr>
      <vt:lpstr>Hemophagocytic Lymphohistiocytosis (HLH) in Patients with Tick-Borne Illness: A Scoping Review of 98 Cases [9]</vt:lpstr>
      <vt:lpstr>Hemophagocytic Lymphohistiocytosis (HLH) in Patients with Tick-Borne Illness: A Scoping Review of 98 Cases [9]</vt:lpstr>
      <vt:lpstr>Case 1: Hospital course</vt:lpstr>
      <vt:lpstr>Case 1: Hospital course</vt:lpstr>
      <vt:lpstr>Case 1: Hospital course</vt:lpstr>
      <vt:lpstr>Learning points &amp; take aways</vt:lpstr>
      <vt:lpstr>Learning points &amp; 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Hunter RATLIFF</cp:lastModifiedBy>
  <cp:revision>3</cp:revision>
  <dcterms:modified xsi:type="dcterms:W3CDTF">2026-05-20T23:54:30Z</dcterms:modified>
</cp:coreProperties>
</file>