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</p:sldIdLst>
  <p:sldSz cy="5143500" cx="9144000"/>
  <p:notesSz cx="6858000" cy="9144000"/>
  <p:embeddedFontLst>
    <p:embeddedFont>
      <p:font typeface="Raleway"/>
      <p:regular r:id="rId98"/>
      <p:bold r:id="rId99"/>
      <p:italic r:id="rId100"/>
      <p:boldItalic r:id="rId101"/>
    </p:embeddedFont>
    <p:embeddedFont>
      <p:font typeface="Roboto"/>
      <p:regular r:id="rId102"/>
      <p:bold r:id="rId103"/>
      <p:italic r:id="rId104"/>
      <p:boldItalic r:id="rId105"/>
    </p:embeddedFont>
    <p:embeddedFont>
      <p:font typeface="Lato"/>
      <p:regular r:id="rId106"/>
      <p:bold r:id="rId107"/>
      <p:italic r:id="rId108"/>
      <p:boldItalic r:id="rId109"/>
    </p:embeddedFont>
    <p:embeddedFont>
      <p:font typeface="Bitter"/>
      <p:regular r:id="rId110"/>
      <p:bold r:id="rId111"/>
      <p:italic r:id="rId112"/>
      <p:boldItalic r:id="rId113"/>
    </p:embeddedFont>
    <p:embeddedFont>
      <p:font typeface="Open Sans"/>
      <p:regular r:id="rId114"/>
      <p:bold r:id="rId115"/>
      <p:italic r:id="rId116"/>
      <p:boldItalic r:id="rId1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7B6398-311E-41AA-92BA-5C8F5C055921}">
  <a:tblStyle styleId="{757B6398-311E-41AA-92BA-5C8F5C0559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Lato-bold.fntdata"/><Relationship Id="rId106" Type="http://schemas.openxmlformats.org/officeDocument/2006/relationships/font" Target="fonts/Lato-regular.fntdata"/><Relationship Id="rId105" Type="http://schemas.openxmlformats.org/officeDocument/2006/relationships/font" Target="fonts/Roboto-boldItalic.fntdata"/><Relationship Id="rId104" Type="http://schemas.openxmlformats.org/officeDocument/2006/relationships/font" Target="fonts/Roboto-italic.fntdata"/><Relationship Id="rId109" Type="http://schemas.openxmlformats.org/officeDocument/2006/relationships/font" Target="fonts/Lato-boldItalic.fntdata"/><Relationship Id="rId108" Type="http://schemas.openxmlformats.org/officeDocument/2006/relationships/font" Target="fonts/Lato-italic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Roboto-bold.fntdata"/><Relationship Id="rId102" Type="http://schemas.openxmlformats.org/officeDocument/2006/relationships/font" Target="fonts/Roboto-regular.fntdata"/><Relationship Id="rId101" Type="http://schemas.openxmlformats.org/officeDocument/2006/relationships/font" Target="fonts/Raleway-boldItalic.fntdata"/><Relationship Id="rId100" Type="http://schemas.openxmlformats.org/officeDocument/2006/relationships/font" Target="fonts/Raleway-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Raleway-bold.fntdata"/><Relationship Id="rId10" Type="http://schemas.openxmlformats.org/officeDocument/2006/relationships/slide" Target="slides/slide4.xml"/><Relationship Id="rId98" Type="http://schemas.openxmlformats.org/officeDocument/2006/relationships/font" Target="fonts/Raleway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7" Type="http://schemas.openxmlformats.org/officeDocument/2006/relationships/font" Target="fonts/OpenSans-boldItalic.fntdata"/><Relationship Id="rId116" Type="http://schemas.openxmlformats.org/officeDocument/2006/relationships/font" Target="fonts/OpenSans-italic.fntdata"/><Relationship Id="rId115" Type="http://schemas.openxmlformats.org/officeDocument/2006/relationships/font" Target="fonts/OpenSans-bold.fntdata"/><Relationship Id="rId15" Type="http://schemas.openxmlformats.org/officeDocument/2006/relationships/slide" Target="slides/slide9.xml"/><Relationship Id="rId110" Type="http://schemas.openxmlformats.org/officeDocument/2006/relationships/font" Target="fonts/Bitter-regular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OpenSans-regular.fntdata"/><Relationship Id="rId18" Type="http://schemas.openxmlformats.org/officeDocument/2006/relationships/slide" Target="slides/slide12.xml"/><Relationship Id="rId113" Type="http://schemas.openxmlformats.org/officeDocument/2006/relationships/font" Target="fonts/Bitter-boldItalic.fntdata"/><Relationship Id="rId112" Type="http://schemas.openxmlformats.org/officeDocument/2006/relationships/font" Target="fonts/Bitter-italic.fntdata"/><Relationship Id="rId111" Type="http://schemas.openxmlformats.org/officeDocument/2006/relationships/font" Target="fonts/Bitter-bold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7201747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7201747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e5c58b0181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e5c58b0181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e5c58b0181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e5c58b0181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e5c58b0181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e5c58b0181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6434b6f2c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6434b6f2c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434b6f2c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434b6f2c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fab4437b8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fab4437b8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6434b6f2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6434b6f2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e5c58b0181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e5c58b0181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e5c58b0181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e5c58b0181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e5c58b0181_0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e5c58b0181_0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dd25ae70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dd25ae70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e5c58b0181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e5c58b0181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e5c58b0181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e5c58b0181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e82f86e86f_57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e82f86e86f_57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e5c58b0181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e5c58b0181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e5c58b0181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e5c58b0181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e5c58b0181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e5c58b0181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e5c58b0181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e5c58b0181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e5c58b0181_0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e5c58b0181_0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e5c58b0181_0_1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e5c58b0181_0_1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e5c58b0181_0_1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e5c58b0181_0_1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75796cf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75796cf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e75a40dbc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e75a40db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e75a40dbc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e75a40dbc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e75a40dbc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e75a40dbc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e75a40dbcf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e75a40dbcf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e75a40dbcf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e75a40dbcf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e75a40dbcf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e75a40dbcf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e75a40dbcf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e75a40dbcf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075796cf05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3075796cf05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075796cf05_1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3075796cf05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e5c58b0181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3e5c58b0181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75796cf05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75796cf0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e5c58b0181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e5c58b0181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e5c58b0181_0_1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e5c58b0181_0_1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e5c58b0181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3e5c58b0181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e5c58b0181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e5c58b0181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8adf31d6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8adf31d6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8adf31d6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8adf31d6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8adf31d6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38adf31d6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3e5c58b0181_0_1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3e5c58b0181_0_1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3e5c58b0181_0_1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3e5c58b0181_0_1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3e5c58b0181_0_1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3e5c58b0181_0_1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5c58b0181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5c58b0181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3e5c58b0181_0_1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3e5c58b0181_0_1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3075796cf05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3075796cf05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3075796cf05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3075796cf05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e5c58b0181_0_1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3e5c58b0181_0_1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3e5c58b0181_0_1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3e5c58b0181_0_1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e82f86e86f_57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3e82f86e86f_57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e5c58b0181_0_1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3e5c58b0181_0_1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e82f86e86f_57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3e82f86e86f_57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e5c58b0181_0_1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e5c58b0181_0_1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3e5c58b0181_0_1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3e5c58b0181_0_1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5c58b0181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e5c58b0181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3e5c58b0181_0_1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3e5c58b0181_0_1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3e5c58b0181_0_1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3e5c58b0181_0_1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3e75a40d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3e75a40d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3e75a40db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3e75a40db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3e75a40dbc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3e75a40dbc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3e75a40d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3e75a40d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3e75a40dbc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3e75a40dbc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3e75a40dbc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3e75a40dbc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3e75a40dbc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3e75a40dbc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3e75a40dbcf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3e75a40dbcf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5c58b0181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e5c58b0181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3e75a40dbcf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3e75a40dbcf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3e75a40dbcf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3e75a40dbc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3e75a40dbcf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3e75a40dbcf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3e75a40dbcf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3e75a40dbcf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3e75a40dbc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3e75a40dbc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3e75a40dbcf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3e75a40dbcf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3e75a40dbcf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3e75a40dbcf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3e75a40dbc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3e75a40dbc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3e75a40dbcf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3e75a40dbcf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3e75a40dbcf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3e75a40dbcf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5c58b0181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5c58b0181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3e75a40dbcf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3e75a40dbc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e75a40dbcf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e75a40dbcf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$3070: MRI brain W/WO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$1070: Tick-borne disease, acute molecular panel, non-lyme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$1000: NMDA receptor antibody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$850: MOG Ab w/ reflex titer,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$700: CSF biofire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$500: AQP4 Ab w/ reflex to titer (serum &amp; CSF)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$350: ENCEPHALOPATHY, AUTOIMMUNE/PARANEOPLASTIC EVALUATION,SERUM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$180: Multiple sclerosis profile, serum &amp;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$160: Rabies Antibody Screen RFFIT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$130: West Nile RNA,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$130: Lyme IgG,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e75a40dbcf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e75a40dbcf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$3070: MRI brain W/WO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$1070: Tick-borne disease, acute molecular panel, non-lyme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$1000: NMDA receptor antibody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$850: MOG Ab w/ reflex titer,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$700: CSF biofire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$500: AQP4 Ab w/ reflex to titer (serum &amp; CSF)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$350: ENCEPHALOPATHY, AUTOIMMUNE/PARANEOPLASTIC EVALUATION,SERUM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$180: Multiple sclerosis profile, serum &amp;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$160: Rabies Antibody Screen RFFIT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$130: West Nile RNA,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$130: Lyme IgG,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3e75a40dbc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3e75a40dbc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$3070: MRI brain W/WO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$1070: Tick-borne disease, acute molecular panel, non-lyme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$1000: NMDA receptor antibody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$850: MOG Ab w/ reflex titer,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$700: CSF biofire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$500: AQP4 Ab w/ reflex to titer (serum &amp; CSF)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$350: ENCEPHALOPATHY, AUTOIMMUNE/PARANEOPLASTIC EVALUATION,SERUM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$180: Multiple sclerosis profile, serum &amp;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$160: Rabies Antibody Screen RFFIT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$130: West Nile RNA,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$130: Lyme IgG, CSF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3e75a40dbcf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3e75a40dbc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e75a40dbcf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e75a40dbcf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3e75a40dbcf_0_1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3e75a40dbcf_0_1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e75a40dbcf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e75a40dbcf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3e75a40dbcf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3e75a40dbcf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3e75a40dbcf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3e75a40dbcf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e5c58b0181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e5c58b0181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3e5c58b0181_0_1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3e5c58b0181_0_1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3e5c58b0181_0_1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3e5c58b0181_0_1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amline2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2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(g3e82f86e86f_7_0)">
  <p:cSld name="Title and two columns (g3e82f86e86f_7_0)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(g3e82f86e86f_29_0)">
  <p:cSld name="Generated (g3e82f86e86f_29_0)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timeter question">
  <p:cSld name="SECTION_TITLE_AND_DESCRIPTION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7088" y="-1"/>
            <a:ext cx="4148674" cy="15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idx="2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7.xml"/><Relationship Id="rId5" Type="http://schemas.openxmlformats.org/officeDocument/2006/relationships/slide" Target="/ppt/slides/slide29.xml"/><Relationship Id="rId6" Type="http://schemas.openxmlformats.org/officeDocument/2006/relationships/slide" Target="/ppt/slides/slide61.xml"/><Relationship Id="rId7" Type="http://schemas.openxmlformats.org/officeDocument/2006/relationships/slide" Target="/ppt/slides/slide8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pubmed.ncbi.nlm.nih.gov/17029130" TargetMode="External"/><Relationship Id="rId4" Type="http://schemas.openxmlformats.org/officeDocument/2006/relationships/hyperlink" Target="https://pubmed.ncbi.nlm.nih.gov/1416868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pubmed.ncbi.nlm.nih.gov/17029130" TargetMode="External"/><Relationship Id="rId4" Type="http://schemas.openxmlformats.org/officeDocument/2006/relationships/hyperlink" Target="https://pubmed.ncbi.nlm.nih.gov/1416868/" TargetMode="External"/><Relationship Id="rId5" Type="http://schemas.openxmlformats.org/officeDocument/2006/relationships/hyperlink" Target="https://pubmed.ncbi.nlm.nih.gov/10862221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pubmed.ncbi.nlm.nih.gov/17029130" TargetMode="External"/><Relationship Id="rId4" Type="http://schemas.openxmlformats.org/officeDocument/2006/relationships/hyperlink" Target="https://pubmed.ncbi.nlm.nih.gov/1416868/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pubmed.ncbi.nlm.nih.gov/10862221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pubmed.ncbi.nlm.nih.gov/12672576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pubmed.ncbi.nlm.nih.gov/10390242/" TargetMode="External"/><Relationship Id="rId4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pubmed.ncbi.nlm.nih.gov/10390242/" TargetMode="External"/><Relationship Id="rId4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pubmed.ncbi.nlm.nih.gov/42139092" TargetMode="External"/><Relationship Id="rId4" Type="http://schemas.openxmlformats.org/officeDocument/2006/relationships/hyperlink" Target="https://www.biomerieux.com/content/dam/biomerieux-com/service-support/support-documents/instructions-for-use-and-manuals/RFIT-PRT-0276-FilmArray-ME-Panel-Instruction-Booklet-EN.pdf" TargetMode="External"/><Relationship Id="rId5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pubmed.ncbi.nlm.nih.gov/42139092" TargetMode="External"/><Relationship Id="rId4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Relationship Id="rId4" Type="http://schemas.openxmlformats.org/officeDocument/2006/relationships/hyperlink" Target="https://pubmed.ncbi.nlm.nih.gov/42139092" TargetMode="External"/><Relationship Id="rId5" Type="http://schemas.openxmlformats.org/officeDocument/2006/relationships/image" Target="../media/image1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pubmed.ncbi.nlm.nih.gov/42139092" TargetMode="External"/><Relationship Id="rId4" Type="http://schemas.openxmlformats.org/officeDocument/2006/relationships/image" Target="../media/image1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s://pubmed.ncbi.nlm.nih.gov/42139092" TargetMode="Externa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pubmed.ncbi.nlm.nih.gov/31189036" TargetMode="External"/><Relationship Id="rId4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pubmed.ncbi.nlm.nih.gov/31189036" TargetMode="External"/><Relationship Id="rId4" Type="http://schemas.openxmlformats.org/officeDocument/2006/relationships/image" Target="../media/image1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pubmed.ncbi.nlm.nih.gov/41574342" TargetMode="External"/><Relationship Id="rId4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pubmed.ncbi.nlm.nih.gov/41574342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3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png"/><Relationship Id="rId4" Type="http://schemas.openxmlformats.org/officeDocument/2006/relationships/hyperlink" Target="https://pubmed.ncbi.nlm.nih.gov/41574342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pubmed.ncbi.nlm.nih.gov/41574342" TargetMode="External"/><Relationship Id="rId4" Type="http://schemas.openxmlformats.org/officeDocument/2006/relationships/image" Target="../media/image3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pubmed.ncbi.nlm.nih.gov/41574342" TargetMode="External"/><Relationship Id="rId4" Type="http://schemas.openxmlformats.org/officeDocument/2006/relationships/image" Target="../media/image30.png"/><Relationship Id="rId5" Type="http://schemas.openxmlformats.org/officeDocument/2006/relationships/hyperlink" Target="https://pubmed.ncbi.nlm.nih.gov/35354815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hyperlink" Target="https://pubmed.ncbi.nlm.nih.gov/40668900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pubmed.ncbi.nlm.nih.gov/40668900" TargetMode="External"/><Relationship Id="rId4" Type="http://schemas.openxmlformats.org/officeDocument/2006/relationships/image" Target="../media/image2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9.png"/><Relationship Id="rId4" Type="http://schemas.openxmlformats.org/officeDocument/2006/relationships/hyperlink" Target="https://pubmed.ncbi.nlm.nih.gov/40668900" TargetMode="External"/><Relationship Id="rId5" Type="http://schemas.openxmlformats.org/officeDocument/2006/relationships/image" Target="../media/image2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pubmed.ncbi.nlm.nih.gov/40668900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s://pubmed.ncbi.nlm.nih.gov/41477534" TargetMode="External"/><Relationship Id="rId4" Type="http://schemas.openxmlformats.org/officeDocument/2006/relationships/image" Target="../media/image2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pubmed.ncbi.nlm.nih.gov/41477534" TargetMode="External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pubmed.ncbi.nlm.nih.gov/41477534" TargetMode="External"/><Relationship Id="rId4" Type="http://schemas.openxmlformats.org/officeDocument/2006/relationships/image" Target="../media/image2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7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7.png"/><Relationship Id="rId4" Type="http://schemas.openxmlformats.org/officeDocument/2006/relationships/hyperlink" Target="https://pubmed.ncbi.nlm.nih.gov/36844226" TargetMode="Externa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pubmed.ncbi.nlm.nih.gov/42139092" TargetMode="Externa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hyperlink" Target="https://pubmed.ncbi.nlm.nih.gov/42139092" TargetMode="Externa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hyperlink" Target="https://pubmed.ncbi.nlm.nih.gov/42139092" TargetMode="Externa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hyperlink" Target="https://pubmed.ncbi.nlm.nih.gov/42139092" TargetMode="External"/><Relationship Id="rId4" Type="http://schemas.openxmlformats.org/officeDocument/2006/relationships/hyperlink" Target="https://pubmed.ncbi.nlm.nih.gov/35354815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pubmed.ncbi.nlm.nih.gov/42139092" TargetMode="External"/><Relationship Id="rId4" Type="http://schemas.openxmlformats.org/officeDocument/2006/relationships/hyperlink" Target="https://pubmed.ncbi.nlm.nih.gov/35354815" TargetMode="External"/><Relationship Id="rId5" Type="http://schemas.openxmlformats.org/officeDocument/2006/relationships/hyperlink" Target="https://pubmed.ncbi.nlm.nih.gov/31189036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hyperlink" Target="https://pubmed.ncbi.nlm.nih.gov/42139092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hyperlink" Target="https://www.hunterratliff1.com/talks_links/CID/07_2024.pdf#page=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Being right </a:t>
            </a:r>
            <a:endParaRPr b="1" sz="38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(for the wrong reasons)</a:t>
            </a:r>
            <a:endParaRPr b="1" sz="3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</a:t>
            </a: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conference</a:t>
            </a:r>
            <a:endParaRPr b="1"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06/04/2026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175" y="1333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5131234" y="3440225"/>
            <a:ext cx="16950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2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364" name="Google Shape;364;p25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365" name="Google Shape;365;p25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25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25"/>
          <p:cNvSpPr txBox="1"/>
          <p:nvPr/>
        </p:nvSpPr>
        <p:spPr>
          <a:xfrm>
            <a:off x="729450" y="2081475"/>
            <a:ext cx="7688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 #2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(-6d) - Symptoms have returned, but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worse than before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Now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painful to move the neck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pain behind the eyes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25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25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25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5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5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25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25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25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5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0" y="3391325"/>
            <a:ext cx="8635500" cy="174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5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-18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5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5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25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25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25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5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25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25"/>
          <p:cNvSpPr/>
          <p:nvPr/>
        </p:nvSpPr>
        <p:spPr>
          <a:xfrm>
            <a:off x="4928475" y="4431025"/>
            <a:ext cx="19266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Painful moving neck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25"/>
          <p:cNvSpPr/>
          <p:nvPr/>
        </p:nvSpPr>
        <p:spPr>
          <a:xfrm>
            <a:off x="4928475" y="4800975"/>
            <a:ext cx="19266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Retrobulbar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25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25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26"/>
          <p:cNvSpPr/>
          <p:nvPr/>
        </p:nvSpPr>
        <p:spPr>
          <a:xfrm>
            <a:off x="5131218" y="3440225"/>
            <a:ext cx="31074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26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26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26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2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416" name="Google Shape;416;p26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417" name="Google Shape;417;p26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6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26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26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26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26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6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26"/>
          <p:cNvSpPr txBox="1"/>
          <p:nvPr/>
        </p:nvSpPr>
        <p:spPr>
          <a:xfrm>
            <a:off x="729450" y="2081475"/>
            <a:ext cx="76887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 #2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(-6d) - Symptoms have returned, but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worse than before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. Now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painful to move the neck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pain behind the eyes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 &amp; labs reassuring (and recent MRI orbits okay), so they try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steroids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again &amp; send her home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26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26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26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0" y="3359925"/>
            <a:ext cx="8635500" cy="177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26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26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26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26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26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26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26"/>
          <p:cNvSpPr/>
          <p:nvPr/>
        </p:nvSpPr>
        <p:spPr>
          <a:xfrm>
            <a:off x="4928475" y="4431025"/>
            <a:ext cx="19266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Painful moving neck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26"/>
          <p:cNvSpPr/>
          <p:nvPr/>
        </p:nvSpPr>
        <p:spPr>
          <a:xfrm>
            <a:off x="4928475" y="4800975"/>
            <a:ext cx="19266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Retrobulbar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26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26"/>
          <p:cNvSpPr/>
          <p:nvPr/>
        </p:nvSpPr>
        <p:spPr>
          <a:xfrm>
            <a:off x="6540600" y="380622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26"/>
          <p:cNvSpPr txBox="1"/>
          <p:nvPr/>
        </p:nvSpPr>
        <p:spPr>
          <a:xfrm>
            <a:off x="6065025" y="3018988"/>
            <a:ext cx="181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MRI orbits: Normal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9" name="Google Shape;459;p26"/>
          <p:cNvCxnSpPr>
            <a:stCxn id="458" idx="1"/>
            <a:endCxn id="447" idx="0"/>
          </p:cNvCxnSpPr>
          <p:nvPr/>
        </p:nvCxnSpPr>
        <p:spPr>
          <a:xfrm flipH="1">
            <a:off x="4995825" y="3211438"/>
            <a:ext cx="1069200" cy="849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0" name="Google Shape;460;p26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26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7"/>
          <p:cNvSpPr/>
          <p:nvPr/>
        </p:nvSpPr>
        <p:spPr>
          <a:xfrm>
            <a:off x="4928475" y="4800975"/>
            <a:ext cx="19266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Retrobulbar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27"/>
          <p:cNvSpPr/>
          <p:nvPr/>
        </p:nvSpPr>
        <p:spPr>
          <a:xfrm>
            <a:off x="4928475" y="4431025"/>
            <a:ext cx="19266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Painful moving neck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27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27"/>
          <p:cNvSpPr/>
          <p:nvPr/>
        </p:nvSpPr>
        <p:spPr>
          <a:xfrm>
            <a:off x="5131218" y="3440225"/>
            <a:ext cx="31074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27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27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2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474" name="Google Shape;474;p27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475" name="Google Shape;475;p27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27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27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27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27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27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27"/>
          <p:cNvSpPr txBox="1"/>
          <p:nvPr/>
        </p:nvSpPr>
        <p:spPr>
          <a:xfrm>
            <a:off x="729450" y="2081475"/>
            <a:ext cx="76887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 #2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(-6d) - Symptoms have returned, but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worse than before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. Now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painful to move the neck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pain behind the eyes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 &amp; labs reassuring (and recent MRI orbits okay), so they try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steroids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again &amp; send her home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➔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time,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she does not get better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worsens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27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27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27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27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27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27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27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27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1" name="Google Shape;491;p27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27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27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27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27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27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27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27"/>
          <p:cNvSpPr/>
          <p:nvPr/>
        </p:nvSpPr>
        <p:spPr>
          <a:xfrm>
            <a:off x="0" y="3359925"/>
            <a:ext cx="8583900" cy="177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27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27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27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27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27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27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27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27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27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27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6540600" y="380622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6624125" y="4248025"/>
            <a:ext cx="1614600" cy="186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27"/>
          <p:cNvSpPr/>
          <p:nvPr/>
        </p:nvSpPr>
        <p:spPr>
          <a:xfrm>
            <a:off x="6624125" y="48009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27"/>
          <p:cNvSpPr/>
          <p:nvPr/>
        </p:nvSpPr>
        <p:spPr>
          <a:xfrm>
            <a:off x="6624125" y="44310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27"/>
          <p:cNvSpPr/>
          <p:nvPr/>
        </p:nvSpPr>
        <p:spPr>
          <a:xfrm>
            <a:off x="6624125" y="461797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27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</a:t>
            </a:r>
            <a:endParaRPr/>
          </a:p>
        </p:txBody>
      </p:sp>
      <p:graphicFrame>
        <p:nvGraphicFramePr>
          <p:cNvPr id="525" name="Google Shape;525;p28"/>
          <p:cNvGraphicFramePr/>
          <p:nvPr/>
        </p:nvGraphicFramePr>
        <p:xfrm>
          <a:off x="583220" y="16094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52075"/>
                <a:gridCol w="2742875"/>
                <a:gridCol w="1078225"/>
                <a:gridCol w="1031275"/>
                <a:gridCol w="721525"/>
                <a:gridCol w="1155200"/>
              </a:tblGrid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BP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137/80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99 %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36.4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°C (97.5 °F)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kg/m²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 and oriented, NAD, pleasant and interactive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HEENT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NCAT; trachea appears midline, no gross LAD; EOMI, no ulcers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respiratory effort, symmetric chest rise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RRR; extremities perfused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Non-distended; no TTP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Extremities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clubbing, cyanosis, or edema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Neuro/MSK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Moves extremities, 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deficits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Psych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mood; appropriate affect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531" name="Google Shape;531;p29"/>
          <p:cNvGraphicFramePr/>
          <p:nvPr/>
        </p:nvGraphicFramePr>
        <p:xfrm>
          <a:off x="1841238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09475"/>
                <a:gridCol w="73620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11.2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#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2" name="Google Shape;532;p29"/>
          <p:cNvGraphicFramePr/>
          <p:nvPr/>
        </p:nvGraphicFramePr>
        <p:xfrm>
          <a:off x="3920488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46375"/>
                <a:gridCol w="627975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3" name="Google Shape;533;p29"/>
          <p:cNvGraphicFramePr/>
          <p:nvPr/>
        </p:nvGraphicFramePr>
        <p:xfrm>
          <a:off x="5728413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46375"/>
                <a:gridCol w="627975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Albumin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/>
          <p:nvPr/>
        </p:nvSpPr>
        <p:spPr>
          <a:xfrm>
            <a:off x="0" y="3394075"/>
            <a:ext cx="9144000" cy="176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30"/>
          <p:cNvSpPr txBox="1"/>
          <p:nvPr>
            <p:ph idx="2" type="body"/>
          </p:nvPr>
        </p:nvSpPr>
        <p:spPr>
          <a:xfrm>
            <a:off x="730000" y="1407675"/>
            <a:ext cx="3374400" cy="15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B03D50"/>
                </a:solidFill>
              </a:rPr>
              <a:t>status migrainosus</a:t>
            </a:r>
            <a:endParaRPr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540" name="Google Shape;540;p30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4928475" y="4800975"/>
            <a:ext cx="19266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Retrobulbar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30"/>
          <p:cNvSpPr/>
          <p:nvPr/>
        </p:nvSpPr>
        <p:spPr>
          <a:xfrm>
            <a:off x="4928475" y="4431025"/>
            <a:ext cx="19266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Painful moving neck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5131218" y="3440225"/>
            <a:ext cx="31074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6540600" y="380622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6624125" y="4248025"/>
            <a:ext cx="1614600" cy="186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6624125" y="48009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6624125" y="44310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6624125" y="461797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30"/>
          <p:cNvSpPr txBox="1"/>
          <p:nvPr/>
        </p:nvSpPr>
        <p:spPr>
          <a:xfrm>
            <a:off x="5571775" y="632850"/>
            <a:ext cx="30000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Has had progressively worsening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headache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with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meningeal signs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(but no fevers or constitutional sx) for the </a:t>
            </a: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past 4 weeks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progressively worsening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with no improvement aside from transient improvement with a course of 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steroids/cefdinir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but </a:t>
            </a:r>
            <a:r>
              <a:rPr i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the first time around</a:t>
            </a:r>
            <a:endParaRPr/>
          </a:p>
        </p:txBody>
      </p:sp>
      <p:graphicFrame>
        <p:nvGraphicFramePr>
          <p:cNvPr id="590" name="Google Shape;590;p30"/>
          <p:cNvGraphicFramePr/>
          <p:nvPr/>
        </p:nvGraphicFramePr>
        <p:xfrm>
          <a:off x="3905123" y="186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26850"/>
                <a:gridCol w="61500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11.2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#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Social history, exposures, &amp; risk factors</a:t>
            </a:r>
            <a:endParaRPr/>
          </a:p>
        </p:txBody>
      </p:sp>
      <p:graphicFrame>
        <p:nvGraphicFramePr>
          <p:cNvPr id="596" name="Google Shape;596;p31"/>
          <p:cNvGraphicFramePr/>
          <p:nvPr/>
        </p:nvGraphicFramePr>
        <p:xfrm>
          <a:off x="583233" y="1566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45900"/>
                <a:gridCol w="6735250"/>
              </a:tblGrid>
              <a:tr h="40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Geographic &amp; Travel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 in WV w/ partner &amp; young kid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recent travel, never outside of the country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Occupational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Science educator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(quite 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knowledgeable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 works in a </a:t>
                      </a:r>
                      <a:r>
                        <a:rPr b="1" lang="en" sz="1300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correctional facility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but reportedly normal TB testing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Animals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(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exclusively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indoor)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no birds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Social history, exposures, &amp; risk factors</a:t>
            </a:r>
            <a:endParaRPr/>
          </a:p>
        </p:txBody>
      </p:sp>
      <p:graphicFrame>
        <p:nvGraphicFramePr>
          <p:cNvPr id="602" name="Google Shape;602;p32"/>
          <p:cNvGraphicFramePr/>
          <p:nvPr/>
        </p:nvGraphicFramePr>
        <p:xfrm>
          <a:off x="583233" y="1566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45900"/>
                <a:gridCol w="6735250"/>
              </a:tblGrid>
              <a:tr h="40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Geographic &amp; Travel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E9E9E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 in WV w/ partner &amp; young kid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E9E9E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recent travel, never outside of the country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Occupational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E9E9E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b="1"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Science educator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(quite knowledgeable)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E9E9E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 works in a </a:t>
                      </a:r>
                      <a:r>
                        <a:rPr b="1" lang="en" sz="1300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correctional facility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but reportedly normal TB testing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Animals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E9E9E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(exclusively indoor) </a:t>
                      </a:r>
                      <a:r>
                        <a:rPr b="1"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no birds</a:t>
                      </a:r>
                      <a:endParaRPr sz="13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Spends a fair amount of 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outdoors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yard; not in long grass or the woods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 </a:t>
                      </a: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seen ticks this season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 were embedded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There is a farm uphill from where she lives…water is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well water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Some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gardening &amp; soil exposures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3"/>
          <p:cNvSpPr/>
          <p:nvPr/>
        </p:nvSpPr>
        <p:spPr>
          <a:xfrm>
            <a:off x="1909875" y="2517925"/>
            <a:ext cx="1087800" cy="26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3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09" name="Google Shape;609;p33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Lymph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0" name="Google Shape;610;p33"/>
          <p:cNvSpPr txBox="1"/>
          <p:nvPr/>
        </p:nvSpPr>
        <p:spPr>
          <a:xfrm>
            <a:off x="3484550" y="1909875"/>
            <a:ext cx="17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Serum WBC ~3.0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1" name="Google Shape;611;p33"/>
          <p:cNvCxnSpPr>
            <a:stCxn id="610" idx="1"/>
            <a:endCxn id="607" idx="3"/>
          </p:cNvCxnSpPr>
          <p:nvPr/>
        </p:nvCxnSpPr>
        <p:spPr>
          <a:xfrm flipH="1">
            <a:off x="2997650" y="2102325"/>
            <a:ext cx="486900" cy="5472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4"/>
          <p:cNvSpPr/>
          <p:nvPr/>
        </p:nvSpPr>
        <p:spPr>
          <a:xfrm>
            <a:off x="1909875" y="2517925"/>
            <a:ext cx="1087800" cy="26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p3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18" name="Google Shape;618;p34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Lymph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9" name="Google Shape;619;p34"/>
          <p:cNvSpPr txBox="1"/>
          <p:nvPr/>
        </p:nvSpPr>
        <p:spPr>
          <a:xfrm>
            <a:off x="3484550" y="1909875"/>
            <a:ext cx="17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Serum WBC ~3.0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0" name="Google Shape;620;p34"/>
          <p:cNvCxnSpPr>
            <a:stCxn id="619" idx="1"/>
            <a:endCxn id="616" idx="3"/>
          </p:cNvCxnSpPr>
          <p:nvPr/>
        </p:nvCxnSpPr>
        <p:spPr>
          <a:xfrm flipH="1">
            <a:off x="2997650" y="2102325"/>
            <a:ext cx="486900" cy="5472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Shortcuts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1: </a:t>
            </a: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Start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2: </a:t>
            </a: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Start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Inadvertent treatment for lyme?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CSF mNGS</a:t>
            </a:r>
            <a:r>
              <a:rPr lang="en"/>
              <a:t>  |  </a:t>
            </a:r>
            <a:r>
              <a:rPr lang="en" u="sng">
                <a:solidFill>
                  <a:schemeClr val="hlink"/>
                </a:solidFill>
                <a:hlinkClick action="ppaction://hlinksldjump" r:id="rId7"/>
              </a:rPr>
              <a:t>Limitations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26" name="Google Shape;626;p35"/>
          <p:cNvGraphicFramePr/>
          <p:nvPr/>
        </p:nvGraphicFramePr>
        <p:xfrm>
          <a:off x="3664013" y="25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VDRL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7" name="Google Shape;627;p35"/>
          <p:cNvGraphicFramePr/>
          <p:nvPr/>
        </p:nvGraphicFramePr>
        <p:xfrm>
          <a:off x="6234163" y="250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8" name="Google Shape;628;p35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Lymph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MRI brain W/WO</a:t>
            </a:r>
            <a:endParaRPr/>
          </a:p>
        </p:txBody>
      </p:sp>
      <p:sp>
        <p:nvSpPr>
          <p:cNvPr id="634" name="Google Shape;634;p3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MRI was just MRI of the orbits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MRI brain W/WO</a:t>
            </a:r>
            <a:r>
              <a:rPr lang="en"/>
              <a:t>: Let my wife explain!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MRI brain W/WO</a:t>
            </a:r>
            <a:endParaRPr/>
          </a:p>
        </p:txBody>
      </p:sp>
      <p:sp>
        <p:nvSpPr>
          <p:cNvPr id="640" name="Google Shape;640;p3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MRI was just MRI of the orbits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MRI brain W/WO</a:t>
            </a:r>
            <a:r>
              <a:rPr lang="en"/>
              <a:t>: Nonspecific pachymeningeal enhancement. Enhancement along the cisternal segments of bilateral oculomotor &amp; trigeminal nerves, new compared to prior exam. Findings could be seen in the setting of meningitis. No new MS lesions.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46" name="Google Shape;646;p38"/>
          <p:cNvGraphicFramePr/>
          <p:nvPr/>
        </p:nvGraphicFramePr>
        <p:xfrm>
          <a:off x="3664013" y="25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VDRL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7" name="Google Shape;647;p38"/>
          <p:cNvGraphicFramePr/>
          <p:nvPr/>
        </p:nvGraphicFramePr>
        <p:xfrm>
          <a:off x="6234163" y="250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8" name="Google Shape;648;p38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Lymph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54" name="Google Shape;654;p39"/>
          <p:cNvGraphicFramePr/>
          <p:nvPr/>
        </p:nvGraphicFramePr>
        <p:xfrm>
          <a:off x="3664013" y="25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VDRL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CryptoAg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5" name="Google Shape;655;p39"/>
          <p:cNvGraphicFramePr/>
          <p:nvPr/>
        </p:nvGraphicFramePr>
        <p:xfrm>
          <a:off x="6234163" y="250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Tick panel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QuantGold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6" name="Google Shape;656;p39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Lymph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62" name="Google Shape;662;p40"/>
          <p:cNvGraphicFramePr/>
          <p:nvPr/>
        </p:nvGraphicFramePr>
        <p:xfrm>
          <a:off x="3664013" y="25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VDRL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CryptoAg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3" name="Google Shape;663;p40"/>
          <p:cNvGraphicFramePr/>
          <p:nvPr/>
        </p:nvGraphicFramePr>
        <p:xfrm>
          <a:off x="6234163" y="250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Tick panel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QuantGold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4" name="Google Shape;664;p40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Lymph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5" name="Google Shape;665;p40"/>
          <p:cNvSpPr txBox="1"/>
          <p:nvPr/>
        </p:nvSpPr>
        <p:spPr>
          <a:xfrm>
            <a:off x="3648250" y="1660425"/>
            <a:ext cx="400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Right sided </a:t>
            </a:r>
            <a:r>
              <a:rPr b="1" lang="en" sz="1300">
                <a:solidFill>
                  <a:srgbClr val="A47E3C"/>
                </a:solidFill>
                <a:latin typeface="Open Sans"/>
                <a:ea typeface="Open Sans"/>
                <a:cs typeface="Open Sans"/>
                <a:sym typeface="Open Sans"/>
              </a:rPr>
              <a:t>Bell’s </a:t>
            </a:r>
            <a:r>
              <a:rPr b="1" lang="en" sz="1300">
                <a:solidFill>
                  <a:srgbClr val="A47E3C"/>
                </a:solidFill>
                <a:latin typeface="Open Sans"/>
                <a:ea typeface="Open Sans"/>
                <a:cs typeface="Open Sans"/>
                <a:sym typeface="Open Sans"/>
              </a:rPr>
              <a:t>palsy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develops 12-24 hours before tick screening returns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6" name="Google Shape;6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251116">
            <a:off x="6992476" y="636901"/>
            <a:ext cx="1602876" cy="160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Lumbar puncture</a:t>
            </a:r>
            <a:endParaRPr/>
          </a:p>
        </p:txBody>
      </p:sp>
      <p:graphicFrame>
        <p:nvGraphicFramePr>
          <p:cNvPr id="672" name="Google Shape;672;p41"/>
          <p:cNvGraphicFramePr/>
          <p:nvPr/>
        </p:nvGraphicFramePr>
        <p:xfrm>
          <a:off x="3664013" y="25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VDRL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CryptoAg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73" name="Google Shape;673;p41"/>
          <p:cNvGraphicFramePr/>
          <p:nvPr/>
        </p:nvGraphicFramePr>
        <p:xfrm>
          <a:off x="6234163" y="250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Syphilis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Positive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4E8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Tick panel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0D8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QuantGold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74" name="Google Shape;674;p41"/>
          <p:cNvGraphicFramePr/>
          <p:nvPr/>
        </p:nvGraphicFramePr>
        <p:xfrm>
          <a:off x="729438" y="16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Puncture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cm H2O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Lymph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solidFill>
                          <a:srgbClr val="9E9E9E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Lactate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5" name="Google Shape;675;p41"/>
          <p:cNvSpPr txBox="1"/>
          <p:nvPr/>
        </p:nvSpPr>
        <p:spPr>
          <a:xfrm>
            <a:off x="3648250" y="1660425"/>
            <a:ext cx="400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Right sided </a:t>
            </a:r>
            <a:r>
              <a:rPr b="1" lang="en" sz="1300">
                <a:solidFill>
                  <a:srgbClr val="A47E3C"/>
                </a:solidFill>
                <a:latin typeface="Open Sans"/>
                <a:ea typeface="Open Sans"/>
                <a:cs typeface="Open Sans"/>
                <a:sym typeface="Open Sans"/>
              </a:rPr>
              <a:t>Bell’s palsy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develops 12-24 hours before tick screening returns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6" name="Google Shape;6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251116">
            <a:off x="6992476" y="636901"/>
            <a:ext cx="1602876" cy="160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2"/>
          <p:cNvSpPr/>
          <p:nvPr/>
        </p:nvSpPr>
        <p:spPr>
          <a:xfrm>
            <a:off x="6540600" y="380622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42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4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Revisiting the history</a:t>
            </a:r>
            <a:endParaRPr/>
          </a:p>
        </p:txBody>
      </p:sp>
      <p:sp>
        <p:nvSpPr>
          <p:cNvPr id="684" name="Google Shape;684;p42"/>
          <p:cNvSpPr/>
          <p:nvPr/>
        </p:nvSpPr>
        <p:spPr>
          <a:xfrm>
            <a:off x="4928475" y="4800975"/>
            <a:ext cx="19266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Retrobulbar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42"/>
          <p:cNvSpPr/>
          <p:nvPr/>
        </p:nvSpPr>
        <p:spPr>
          <a:xfrm>
            <a:off x="4928475" y="4431025"/>
            <a:ext cx="19266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Painful moving neck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6" name="Google Shape;686;p42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42"/>
          <p:cNvSpPr/>
          <p:nvPr/>
        </p:nvSpPr>
        <p:spPr>
          <a:xfrm>
            <a:off x="5131218" y="3440225"/>
            <a:ext cx="31074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42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42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42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42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42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42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5" name="Google Shape;695;p42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6" name="Google Shape;696;p42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42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42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42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42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42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3" name="Google Shape;703;p42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42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42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42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42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8" name="Google Shape;708;p42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9" name="Google Shape;709;p42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42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1" name="Google Shape;711;p42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2" name="Google Shape;712;p42"/>
          <p:cNvSpPr/>
          <p:nvPr/>
        </p:nvSpPr>
        <p:spPr>
          <a:xfrm>
            <a:off x="0" y="3320325"/>
            <a:ext cx="8583900" cy="18165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42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4" name="Google Shape;714;p42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5" name="Google Shape;715;p42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6" name="Google Shape;716;p42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7" name="Google Shape;717;p42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8" name="Google Shape;718;p42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9" name="Google Shape;719;p42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42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1" name="Google Shape;721;p42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42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42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4" name="Google Shape;724;p42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5" name="Google Shape;725;p42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6" name="Google Shape;726;p42"/>
          <p:cNvSpPr/>
          <p:nvPr/>
        </p:nvSpPr>
        <p:spPr>
          <a:xfrm>
            <a:off x="6624125" y="4248025"/>
            <a:ext cx="1614600" cy="186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p42"/>
          <p:cNvSpPr/>
          <p:nvPr/>
        </p:nvSpPr>
        <p:spPr>
          <a:xfrm>
            <a:off x="6624125" y="48009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42"/>
          <p:cNvSpPr/>
          <p:nvPr/>
        </p:nvSpPr>
        <p:spPr>
          <a:xfrm>
            <a:off x="6624125" y="44310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42"/>
          <p:cNvSpPr/>
          <p:nvPr/>
        </p:nvSpPr>
        <p:spPr>
          <a:xfrm>
            <a:off x="6624125" y="461797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42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731" name="Google Shape;731;p42"/>
          <p:cNvSpPr txBox="1"/>
          <p:nvPr/>
        </p:nvSpPr>
        <p:spPr>
          <a:xfrm>
            <a:off x="729450" y="2081475"/>
            <a:ext cx="76887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Clinic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(-23d) - Noted to have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nausea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&amp; mild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300" u="sng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left</a:t>
            </a:r>
            <a:r>
              <a:rPr lang="en" sz="13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ear feels full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medrol dose pack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 #2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(-6d) -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 &amp; labs reassuring (and recent MRI orbits okay), so they send home with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steroids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(but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no antibiotics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</p:txBody>
      </p:sp>
      <p:sp>
        <p:nvSpPr>
          <p:cNvPr id="732" name="Google Shape;732;p42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42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42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3"/>
          <p:cNvSpPr/>
          <p:nvPr/>
        </p:nvSpPr>
        <p:spPr>
          <a:xfrm>
            <a:off x="6540600" y="380622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43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1" name="Google Shape;741;p4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Revisiting the history</a:t>
            </a:r>
            <a:endParaRPr/>
          </a:p>
        </p:txBody>
      </p:sp>
      <p:sp>
        <p:nvSpPr>
          <p:cNvPr id="742" name="Google Shape;742;p43"/>
          <p:cNvSpPr/>
          <p:nvPr/>
        </p:nvSpPr>
        <p:spPr>
          <a:xfrm>
            <a:off x="4928475" y="4800975"/>
            <a:ext cx="19266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Retrobulbar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43"/>
          <p:cNvSpPr/>
          <p:nvPr/>
        </p:nvSpPr>
        <p:spPr>
          <a:xfrm>
            <a:off x="4928475" y="4431025"/>
            <a:ext cx="19266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457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Painful moving neck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43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43"/>
          <p:cNvSpPr/>
          <p:nvPr/>
        </p:nvSpPr>
        <p:spPr>
          <a:xfrm>
            <a:off x="5131218" y="3440225"/>
            <a:ext cx="31074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43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43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p43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p43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43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43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43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43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43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43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43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43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8" name="Google Shape;758;p43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43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43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43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43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43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43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43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p43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43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8" name="Google Shape;768;p43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p43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0" name="Google Shape;770;p43"/>
          <p:cNvSpPr/>
          <p:nvPr/>
        </p:nvSpPr>
        <p:spPr>
          <a:xfrm>
            <a:off x="0" y="3320325"/>
            <a:ext cx="8583900" cy="18165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43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2" name="Google Shape;772;p43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3" name="Google Shape;773;p43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4" name="Google Shape;774;p43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5" name="Google Shape;775;p43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6" name="Google Shape;776;p43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7" name="Google Shape;777;p43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8" name="Google Shape;778;p43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p43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p43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p43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p43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p43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p43"/>
          <p:cNvSpPr/>
          <p:nvPr/>
        </p:nvSpPr>
        <p:spPr>
          <a:xfrm>
            <a:off x="6624125" y="4248025"/>
            <a:ext cx="1614600" cy="186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43"/>
          <p:cNvSpPr/>
          <p:nvPr/>
        </p:nvSpPr>
        <p:spPr>
          <a:xfrm>
            <a:off x="6624125" y="48009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43"/>
          <p:cNvSpPr/>
          <p:nvPr/>
        </p:nvSpPr>
        <p:spPr>
          <a:xfrm>
            <a:off x="6624125" y="443102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43"/>
          <p:cNvSpPr/>
          <p:nvPr/>
        </p:nvSpPr>
        <p:spPr>
          <a:xfrm>
            <a:off x="6624125" y="4617975"/>
            <a:ext cx="1614600" cy="18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4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Worsening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8" name="Google Shape;788;p43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789" name="Google Shape;789;p43"/>
          <p:cNvSpPr txBox="1"/>
          <p:nvPr/>
        </p:nvSpPr>
        <p:spPr>
          <a:xfrm>
            <a:off x="729450" y="2081475"/>
            <a:ext cx="76887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Clinic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(-23d) - Noted to have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nausea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&amp; mild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300" u="sng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left</a:t>
            </a:r>
            <a:r>
              <a:rPr lang="en" sz="13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ear feels full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medrol dose pack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 #2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(-6d) -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 &amp; labs reassuring (and recent MRI orbits okay), so they send home with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steroids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(but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no antibiotics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</p:txBody>
      </p:sp>
      <p:sp>
        <p:nvSpPr>
          <p:cNvPr id="790" name="Google Shape;790;p43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1" name="Google Shape;791;p43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2" name="Google Shape;792;p43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3" name="Google Shape;793;p43"/>
          <p:cNvSpPr/>
          <p:nvPr/>
        </p:nvSpPr>
        <p:spPr>
          <a:xfrm>
            <a:off x="16125" y="8050"/>
            <a:ext cx="91278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43"/>
          <p:cNvSpPr/>
          <p:nvPr/>
        </p:nvSpPr>
        <p:spPr>
          <a:xfrm>
            <a:off x="3329575" y="1706600"/>
            <a:ext cx="5437200" cy="107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3E50"/>
                </a:solidFill>
                <a:latin typeface="Bitter"/>
                <a:ea typeface="Bitter"/>
                <a:cs typeface="Bitter"/>
                <a:sym typeface="Bitter"/>
              </a:rPr>
              <a:t>INTERVAL EVENTS / SUBJECTIVE</a:t>
            </a:r>
            <a:endParaRPr b="1">
              <a:solidFill>
                <a:srgbClr val="2C3E5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No events overnight, patient seen at bedside accompanied by spouse. Headache a little better. </a:t>
            </a:r>
            <a:r>
              <a:rPr lang="en"/>
              <a:t>Says she was </a:t>
            </a:r>
            <a:r>
              <a:rPr b="1" lang="en">
                <a:solidFill>
                  <a:srgbClr val="DD4814"/>
                </a:solidFill>
              </a:rPr>
              <a:t>feeling better</a:t>
            </a:r>
            <a:r>
              <a:rPr lang="en"/>
              <a:t> while </a:t>
            </a:r>
            <a:r>
              <a:rPr lang="en"/>
              <a:t>receiving</a:t>
            </a:r>
            <a:r>
              <a:rPr lang="en"/>
              <a:t> </a:t>
            </a:r>
            <a:r>
              <a:rPr b="1" lang="en"/>
              <a:t>IV antibiotic</a:t>
            </a:r>
            <a:r>
              <a:rPr lang="en"/>
              <a:t> that started with “cefe-” [</a:t>
            </a:r>
            <a:r>
              <a:rPr b="1" lang="en">
                <a:solidFill>
                  <a:srgbClr val="DF382C"/>
                </a:solidFill>
              </a:rPr>
              <a:t>cefepime</a:t>
            </a:r>
            <a:r>
              <a:rPr lang="en"/>
              <a:t>]</a:t>
            </a:r>
            <a:endParaRPr/>
          </a:p>
        </p:txBody>
      </p:sp>
      <p:grpSp>
        <p:nvGrpSpPr>
          <p:cNvPr id="795" name="Google Shape;795;p43"/>
          <p:cNvGrpSpPr/>
          <p:nvPr/>
        </p:nvGrpSpPr>
        <p:grpSpPr>
          <a:xfrm>
            <a:off x="286238" y="2875438"/>
            <a:ext cx="3266375" cy="2044575"/>
            <a:chOff x="3772975" y="1442150"/>
            <a:chExt cx="3266375" cy="2044575"/>
          </a:xfrm>
        </p:grpSpPr>
        <p:sp>
          <p:nvSpPr>
            <p:cNvPr id="796" name="Google Shape;796;p43"/>
            <p:cNvSpPr/>
            <p:nvPr/>
          </p:nvSpPr>
          <p:spPr>
            <a:xfrm>
              <a:off x="3772975" y="1442150"/>
              <a:ext cx="3243000" cy="2044500"/>
            </a:xfrm>
            <a:prstGeom prst="rect">
              <a:avLst/>
            </a:prstGeom>
            <a:solidFill>
              <a:srgbClr val="FFFFFF">
                <a:alpha val="79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97" name="Google Shape;797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72975" y="1442151"/>
              <a:ext cx="3266275" cy="1641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8" name="Google Shape;798;p43"/>
            <p:cNvSpPr txBox="1"/>
            <p:nvPr/>
          </p:nvSpPr>
          <p:spPr>
            <a:xfrm>
              <a:off x="3796350" y="3101825"/>
              <a:ext cx="3243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DF382C"/>
                  </a:solidFill>
                  <a:latin typeface="Open Sans"/>
                  <a:ea typeface="Open Sans"/>
                  <a:cs typeface="Open Sans"/>
                  <a:sym typeface="Open Sans"/>
                </a:rPr>
                <a:t>Cefdinir </a:t>
              </a:r>
              <a:r>
                <a:rPr lang="en" sz="13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(looks a lot like ceftriaxone)</a:t>
              </a:r>
              <a:endPara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Inadvertent treatment for lyme?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Inadvertent treatment for Lyme</a:t>
            </a:r>
            <a:endParaRPr/>
          </a:p>
        </p:txBody>
      </p:sp>
      <p:sp>
        <p:nvSpPr>
          <p:cNvPr id="809" name="Google Shape;809;p45"/>
          <p:cNvSpPr txBox="1"/>
          <p:nvPr>
            <p:ph idx="1" type="body"/>
          </p:nvPr>
        </p:nvSpPr>
        <p:spPr>
          <a:xfrm>
            <a:off x="729325" y="1393075"/>
            <a:ext cx="4830000" cy="26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2006 IDSA guidelines [</a:t>
            </a:r>
            <a:r>
              <a:rPr b="1" lang="en" sz="180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b="1" lang="en" sz="1800">
                <a:solidFill>
                  <a:srgbClr val="000000"/>
                </a:solidFill>
              </a:rPr>
              <a:t>]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In contrast to the: 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●"/>
            </a:pPr>
            <a:r>
              <a:rPr b="1"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second-generation</a:t>
            </a:r>
            <a:r>
              <a:rPr b="1" lang="en" sz="1400">
                <a:latin typeface="Bitter"/>
                <a:ea typeface="Bitter"/>
                <a:cs typeface="Bitter"/>
                <a:sym typeface="Bitter"/>
              </a:rPr>
              <a:t> cephalosporin</a:t>
            </a: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cefuroxime</a:t>
            </a:r>
            <a:r>
              <a:rPr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and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itter"/>
              <a:buChar char="●"/>
            </a:pP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certain </a:t>
            </a:r>
            <a:r>
              <a:rPr b="1" lang="en" sz="1400">
                <a:solidFill>
                  <a:srgbClr val="14A44D"/>
                </a:solidFill>
                <a:latin typeface="Bitter"/>
                <a:ea typeface="Bitter"/>
                <a:cs typeface="Bitter"/>
                <a:sym typeface="Bitter"/>
              </a:rPr>
              <a:t>third-generation</a:t>
            </a:r>
            <a:r>
              <a:rPr b="1" lang="en" sz="1400">
                <a:solidFill>
                  <a:srgbClr val="89611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latin typeface="Bitter"/>
                <a:ea typeface="Bitter"/>
                <a:cs typeface="Bitter"/>
                <a:sym typeface="Bitter"/>
              </a:rPr>
              <a:t>cephalosporins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(e.g., </a:t>
            </a:r>
            <a:r>
              <a:rPr b="1" lang="en" sz="1400">
                <a:solidFill>
                  <a:srgbClr val="14A44D"/>
                </a:solidFill>
                <a:latin typeface="Bitter"/>
                <a:ea typeface="Bitter"/>
                <a:cs typeface="Bitter"/>
                <a:sym typeface="Bitter"/>
              </a:rPr>
              <a:t>ceftriaxone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)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125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]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...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10" name="Google Shape;81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974" y="2095674"/>
            <a:ext cx="698476" cy="6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9850" y="2953025"/>
            <a:ext cx="730725" cy="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5"/>
          <p:cNvSpPr txBox="1"/>
          <p:nvPr/>
        </p:nvSpPr>
        <p:spPr>
          <a:xfrm>
            <a:off x="6688250" y="2052362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2nd 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cefuroxime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3" name="Google Shape;813;p45"/>
          <p:cNvSpPr txBox="1"/>
          <p:nvPr/>
        </p:nvSpPr>
        <p:spPr>
          <a:xfrm>
            <a:off x="6688250" y="2925788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3rd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gen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ceftriaxone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Inadvertent treatment for Lyme</a:t>
            </a:r>
            <a:endParaRPr/>
          </a:p>
        </p:txBody>
      </p:sp>
      <p:sp>
        <p:nvSpPr>
          <p:cNvPr id="819" name="Google Shape;819;p46"/>
          <p:cNvSpPr txBox="1"/>
          <p:nvPr>
            <p:ph idx="1" type="body"/>
          </p:nvPr>
        </p:nvSpPr>
        <p:spPr>
          <a:xfrm>
            <a:off x="729325" y="1393075"/>
            <a:ext cx="4830000" cy="26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2006 IDSA guidelines [</a:t>
            </a:r>
            <a:r>
              <a:rPr b="1" lang="en" sz="180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b="1" lang="en" sz="1800">
                <a:solidFill>
                  <a:srgbClr val="000000"/>
                </a:solidFill>
              </a:rPr>
              <a:t>]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In contrast to the: 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●"/>
            </a:pPr>
            <a:r>
              <a:rPr b="1"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second-generation</a:t>
            </a:r>
            <a:r>
              <a:rPr b="1" lang="en" sz="1400">
                <a:latin typeface="Bitter"/>
                <a:ea typeface="Bitter"/>
                <a:cs typeface="Bitter"/>
                <a:sym typeface="Bitter"/>
              </a:rPr>
              <a:t> cephalosporin</a:t>
            </a: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cefuroxime</a:t>
            </a:r>
            <a:r>
              <a:rPr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and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itter"/>
              <a:buChar char="●"/>
            </a:pP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certain </a:t>
            </a:r>
            <a:r>
              <a:rPr b="1" lang="en" sz="1400">
                <a:solidFill>
                  <a:srgbClr val="14A44D"/>
                </a:solidFill>
                <a:latin typeface="Bitter"/>
                <a:ea typeface="Bitter"/>
                <a:cs typeface="Bitter"/>
                <a:sym typeface="Bitter"/>
              </a:rPr>
              <a:t>third-generation</a:t>
            </a:r>
            <a:r>
              <a:rPr b="1" lang="en" sz="1400">
                <a:solidFill>
                  <a:srgbClr val="89611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latin typeface="Bitter"/>
                <a:ea typeface="Bitter"/>
                <a:cs typeface="Bitter"/>
                <a:sym typeface="Bitter"/>
              </a:rPr>
              <a:t>cephalosporins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(e.g., </a:t>
            </a:r>
            <a:r>
              <a:rPr b="1" lang="en" sz="1400">
                <a:solidFill>
                  <a:srgbClr val="14A44D"/>
                </a:solidFill>
                <a:latin typeface="Bitter"/>
                <a:ea typeface="Bitter"/>
                <a:cs typeface="Bitter"/>
                <a:sym typeface="Bitter"/>
              </a:rPr>
              <a:t>ceftriaxone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)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125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]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...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first-generation </a:t>
            </a:r>
            <a:r>
              <a:rPr b="1" lang="en" sz="14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cephalosporins</a:t>
            </a: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, such as </a:t>
            </a:r>
            <a:r>
              <a:rPr b="1" lang="en" sz="14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cephalexin</a:t>
            </a:r>
            <a:r>
              <a:rPr lang="en" sz="14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latin typeface="Bitter"/>
                <a:ea typeface="Bitter"/>
                <a:cs typeface="Bitter"/>
                <a:sym typeface="Bit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133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]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, are inactive in vitro against B. burgdorferi and are ineffective clinically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20" name="Google Shape;82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974" y="2095674"/>
            <a:ext cx="698476" cy="6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9850" y="1206075"/>
            <a:ext cx="730725" cy="7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9850" y="2953025"/>
            <a:ext cx="730725" cy="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6"/>
          <p:cNvSpPr txBox="1"/>
          <p:nvPr/>
        </p:nvSpPr>
        <p:spPr>
          <a:xfrm>
            <a:off x="6688250" y="1178888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1st gen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(Keflex)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4" name="Google Shape;824;p46"/>
          <p:cNvSpPr txBox="1"/>
          <p:nvPr/>
        </p:nvSpPr>
        <p:spPr>
          <a:xfrm>
            <a:off x="6688250" y="2052362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2nd gen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(cefuroxime)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5" name="Google Shape;825;p46"/>
          <p:cNvSpPr txBox="1"/>
          <p:nvPr/>
        </p:nvSpPr>
        <p:spPr>
          <a:xfrm>
            <a:off x="6688250" y="2925788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3rd gen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(ceftriaxone)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Inadvertent treatment for Lyme</a:t>
            </a:r>
            <a:endParaRPr/>
          </a:p>
        </p:txBody>
      </p:sp>
      <p:sp>
        <p:nvSpPr>
          <p:cNvPr id="831" name="Google Shape;831;p47"/>
          <p:cNvSpPr txBox="1"/>
          <p:nvPr>
            <p:ph idx="1" type="body"/>
          </p:nvPr>
        </p:nvSpPr>
        <p:spPr>
          <a:xfrm>
            <a:off x="729325" y="1393075"/>
            <a:ext cx="4830000" cy="26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2006 IDSA guidelines [</a:t>
            </a:r>
            <a:r>
              <a:rPr b="1" lang="en" sz="180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b="1" lang="en" sz="1800">
                <a:solidFill>
                  <a:srgbClr val="000000"/>
                </a:solidFill>
              </a:rPr>
              <a:t>]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In contrast to the: 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●"/>
            </a:pPr>
            <a:r>
              <a:rPr b="1"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second-generation</a:t>
            </a:r>
            <a:r>
              <a:rPr b="1" lang="en" sz="1400">
                <a:latin typeface="Bitter"/>
                <a:ea typeface="Bitter"/>
                <a:cs typeface="Bitter"/>
                <a:sym typeface="Bitter"/>
              </a:rPr>
              <a:t> cephalosporin</a:t>
            </a: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cefuroxime</a:t>
            </a:r>
            <a:r>
              <a:rPr lang="en" sz="1400">
                <a:solidFill>
                  <a:srgbClr val="3B71CA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and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itter"/>
              <a:buChar char="●"/>
            </a:pP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certain </a:t>
            </a:r>
            <a:r>
              <a:rPr b="1" lang="en" sz="1400">
                <a:solidFill>
                  <a:srgbClr val="896110"/>
                </a:solidFill>
                <a:latin typeface="Bitter"/>
                <a:ea typeface="Bitter"/>
                <a:cs typeface="Bitter"/>
                <a:sym typeface="Bitter"/>
              </a:rPr>
              <a:t>third-generation </a:t>
            </a:r>
            <a:r>
              <a:rPr b="1" lang="en" sz="1400">
                <a:latin typeface="Bitter"/>
                <a:ea typeface="Bitter"/>
                <a:cs typeface="Bitter"/>
                <a:sym typeface="Bitter"/>
              </a:rPr>
              <a:t>cephalosporins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(e.g., </a:t>
            </a:r>
            <a:r>
              <a:rPr b="1" lang="en" sz="1400">
                <a:solidFill>
                  <a:srgbClr val="14A44D"/>
                </a:solidFill>
                <a:latin typeface="Bitter"/>
                <a:ea typeface="Bitter"/>
                <a:cs typeface="Bitter"/>
                <a:sym typeface="Bitter"/>
              </a:rPr>
              <a:t>ceftriaxone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)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125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]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...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b="1" lang="en" sz="14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first-generation </a:t>
            </a:r>
            <a:r>
              <a:rPr b="1" lang="en" sz="14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cephalosporins</a:t>
            </a:r>
            <a:r>
              <a:rPr b="1"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, such as </a:t>
            </a:r>
            <a:r>
              <a:rPr b="1" lang="en" sz="14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cephalexin</a:t>
            </a:r>
            <a:r>
              <a:rPr lang="en" sz="1400">
                <a:solidFill>
                  <a:srgbClr val="DF382C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latin typeface="Bitter"/>
                <a:ea typeface="Bitter"/>
                <a:cs typeface="Bitter"/>
                <a:sym typeface="Bit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133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]</a:t>
            </a: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, are inactive in vitro against B. burgdorferi and are ineffective clinically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32" name="Google Shape;83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974" y="2095674"/>
            <a:ext cx="698476" cy="6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9850" y="1206075"/>
            <a:ext cx="730725" cy="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47"/>
          <p:cNvSpPr txBox="1"/>
          <p:nvPr/>
        </p:nvSpPr>
        <p:spPr>
          <a:xfrm>
            <a:off x="6688250" y="1178888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1st gen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(Keflex)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47"/>
          <p:cNvSpPr txBox="1"/>
          <p:nvPr/>
        </p:nvSpPr>
        <p:spPr>
          <a:xfrm>
            <a:off x="6688250" y="2052362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2nd gen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(cefuroxime)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47"/>
          <p:cNvSpPr/>
          <p:nvPr/>
        </p:nvSpPr>
        <p:spPr>
          <a:xfrm>
            <a:off x="16125" y="8050"/>
            <a:ext cx="90909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7" name="Google Shape;837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9850" y="3842625"/>
            <a:ext cx="730725" cy="7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9850" y="2953025"/>
            <a:ext cx="730725" cy="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47"/>
          <p:cNvSpPr txBox="1"/>
          <p:nvPr/>
        </p:nvSpPr>
        <p:spPr>
          <a:xfrm>
            <a:off x="6688250" y="2925788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3rd gen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(ceftriaxone)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47"/>
          <p:cNvSpPr txBox="1"/>
          <p:nvPr/>
        </p:nvSpPr>
        <p:spPr>
          <a:xfrm>
            <a:off x="6764250" y="3815425"/>
            <a:ext cx="24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3rd gen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(cefdinir / Omnicef)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Lyme &amp; oral </a:t>
            </a:r>
            <a:r>
              <a:rPr lang="en"/>
              <a:t>cephalosporins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846" name="Google Shape;846;p48"/>
          <p:cNvSpPr txBox="1"/>
          <p:nvPr>
            <p:ph idx="1" type="body"/>
          </p:nvPr>
        </p:nvSpPr>
        <p:spPr>
          <a:xfrm>
            <a:off x="729325" y="1393075"/>
            <a:ext cx="3039300" cy="11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In vitro study </a:t>
            </a:r>
            <a:r>
              <a:rPr lang="en" sz="1800">
                <a:solidFill>
                  <a:srgbClr val="000000"/>
                </a:solidFill>
              </a:rPr>
              <a:t>of activity against B. burgdorferi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47" name="Google Shape;84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700" y="1785118"/>
            <a:ext cx="329425" cy="329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8" name="Google Shape;848;p48"/>
          <p:cNvGraphicFramePr/>
          <p:nvPr/>
        </p:nvGraphicFramePr>
        <p:xfrm>
          <a:off x="4256200" y="135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2174250"/>
                <a:gridCol w="774350"/>
                <a:gridCol w="1474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Cephalosporin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</a:t>
                      </a:r>
                      <a:r>
                        <a:rPr b="1" baseline="-25000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(mg/L)</a:t>
                      </a:r>
                      <a:endParaRPr baseline="-25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eftriaxone 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(Rocephin)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3rd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efuroxime 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(Ceftin)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0.25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efdinir 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(Omnicef) 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cefixime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3rd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efpodoxime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(Vantin)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3rd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efaclor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eftibuten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3rd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49" name="Google Shape;84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7700" y="2683838"/>
            <a:ext cx="329425" cy="3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2625" y="2214350"/>
            <a:ext cx="329425" cy="3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48"/>
          <p:cNvSpPr/>
          <p:nvPr/>
        </p:nvSpPr>
        <p:spPr>
          <a:xfrm>
            <a:off x="888700" y="2744750"/>
            <a:ext cx="2398800" cy="9507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However… </a:t>
            </a: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did not look at </a:t>
            </a: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bioavailability, tissue distribution, etc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48"/>
          <p:cNvSpPr/>
          <p:nvPr/>
        </p:nvSpPr>
        <p:spPr>
          <a:xfrm>
            <a:off x="227500" y="4096425"/>
            <a:ext cx="3721200" cy="8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3E50"/>
                </a:solidFill>
                <a:latin typeface="Bitter"/>
                <a:ea typeface="Bitter"/>
                <a:cs typeface="Bitter"/>
                <a:sym typeface="Bitter"/>
              </a:rPr>
              <a:t>INTERVAL EVENTS / SUBJECTIVE</a:t>
            </a:r>
            <a:endParaRPr b="1">
              <a:solidFill>
                <a:srgbClr val="2C3E5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Says she was </a:t>
            </a:r>
            <a:r>
              <a:rPr b="1" lang="en">
                <a:solidFill>
                  <a:srgbClr val="8E44AD"/>
                </a:solidFill>
              </a:rPr>
              <a:t>feeling better</a:t>
            </a:r>
            <a:r>
              <a:rPr lang="en"/>
              <a:t> while receiving </a:t>
            </a:r>
            <a:r>
              <a:rPr lang="en"/>
              <a:t>IV antibiotic</a:t>
            </a:r>
            <a:r>
              <a:rPr lang="en"/>
              <a:t> that </a:t>
            </a:r>
            <a:r>
              <a:rPr b="1" lang="en">
                <a:solidFill>
                  <a:srgbClr val="8E44AD"/>
                </a:solidFill>
              </a:rPr>
              <a:t>started with “cefe-”</a:t>
            </a:r>
            <a:endParaRPr b="1">
              <a:solidFill>
                <a:srgbClr val="8E44AD"/>
              </a:solidFill>
            </a:endParaRPr>
          </a:p>
        </p:txBody>
      </p:sp>
      <p:sp>
        <p:nvSpPr>
          <p:cNvPr id="853" name="Google Shape;853;p48"/>
          <p:cNvSpPr/>
          <p:nvPr/>
        </p:nvSpPr>
        <p:spPr>
          <a:xfrm>
            <a:off x="16125" y="3945724"/>
            <a:ext cx="4176000" cy="120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49"/>
          <p:cNvSpPr/>
          <p:nvPr/>
        </p:nvSpPr>
        <p:spPr>
          <a:xfrm>
            <a:off x="16125" y="805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49"/>
          <p:cNvSpPr/>
          <p:nvPr/>
        </p:nvSpPr>
        <p:spPr>
          <a:xfrm>
            <a:off x="16125" y="8050"/>
            <a:ext cx="91278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49"/>
          <p:cNvSpPr/>
          <p:nvPr/>
        </p:nvSpPr>
        <p:spPr>
          <a:xfrm>
            <a:off x="3754650" y="1717650"/>
            <a:ext cx="2272500" cy="18174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AI generated content</a:t>
            </a:r>
            <a:endParaRPr sz="15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This is what Google’s Gemini / NotebookLM thought, but I did not validate that it calculated the AUC correctly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cefepime?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</a:t>
            </a:r>
            <a:endParaRPr/>
          </a:p>
        </p:txBody>
      </p:sp>
      <p:sp>
        <p:nvSpPr>
          <p:cNvPr id="867" name="Google Shape;867;p50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 even older in vitro study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(1999, 3 years before LOTR two towers was released)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Investigating a new drug </a:t>
            </a:r>
            <a:r>
              <a:rPr lang="en">
                <a:solidFill>
                  <a:srgbClr val="9E9E9E"/>
                </a:solidFill>
              </a:rPr>
              <a:t>(everninomicin) that only made it to phase III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also compared it to </a:t>
            </a:r>
            <a:r>
              <a:rPr lang="en"/>
              <a:t>other</a:t>
            </a:r>
            <a:r>
              <a:rPr lang="en"/>
              <a:t> new-er antibiotics (cefepime, linezolid, Merrem)</a:t>
            </a:r>
            <a:endParaRPr/>
          </a:p>
        </p:txBody>
      </p:sp>
      <p:pic>
        <p:nvPicPr>
          <p:cNvPr id="868" name="Google Shape;868;p50"/>
          <p:cNvPicPr preferRelativeResize="0"/>
          <p:nvPr/>
        </p:nvPicPr>
        <p:blipFill rotWithShape="1">
          <a:blip r:embed="rId4">
            <a:alphaModFix/>
          </a:blip>
          <a:srcRect b="0" l="11011" r="9257" t="0"/>
          <a:stretch/>
        </p:blipFill>
        <p:spPr>
          <a:xfrm>
            <a:off x="4643600" y="1472728"/>
            <a:ext cx="4461076" cy="2415896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50"/>
          <p:cNvSpPr txBox="1"/>
          <p:nvPr/>
        </p:nvSpPr>
        <p:spPr>
          <a:xfrm>
            <a:off x="848750" y="3165875"/>
            <a:ext cx="372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Cefepime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had activity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but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not great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</a:t>
            </a:r>
            <a:r>
              <a:rPr lang="en" strike="sngStrike"/>
              <a:t>cefepime</a:t>
            </a:r>
            <a:r>
              <a:rPr lang="en"/>
              <a:t> Merrem?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</a:t>
            </a:r>
            <a:endParaRPr/>
          </a:p>
        </p:txBody>
      </p:sp>
      <p:sp>
        <p:nvSpPr>
          <p:cNvPr id="875" name="Google Shape;875;p51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 even older in vitro study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(1999, 3 years before LOTR two towers was released)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Investigating a new drug </a:t>
            </a:r>
            <a:r>
              <a:rPr lang="en">
                <a:solidFill>
                  <a:srgbClr val="9E9E9E"/>
                </a:solidFill>
              </a:rPr>
              <a:t>(everninomicin) that only made it to phase III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also compared it to other new-er antibiotics (cefepime, linezolid, Merrem)</a:t>
            </a:r>
            <a:endParaRPr/>
          </a:p>
        </p:txBody>
      </p:sp>
      <p:sp>
        <p:nvSpPr>
          <p:cNvPr id="876" name="Google Shape;876;p51"/>
          <p:cNvSpPr txBox="1"/>
          <p:nvPr/>
        </p:nvSpPr>
        <p:spPr>
          <a:xfrm>
            <a:off x="848750" y="3165875"/>
            <a:ext cx="372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Cefepime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had activity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but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not great</a:t>
            </a:r>
            <a:endParaRPr b="1"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7" name="Google Shape;877;p51"/>
          <p:cNvSpPr txBox="1"/>
          <p:nvPr/>
        </p:nvSpPr>
        <p:spPr>
          <a:xfrm>
            <a:off x="543950" y="3775475"/>
            <a:ext cx="477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However,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meropenem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had excellent activity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Time-kill (@ x2 MIC) was 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comparable to ceftriaxone</a:t>
            </a:r>
            <a:endParaRPr b="1" sz="13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Better than doxycycline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8" name="Google Shape;87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975" y="1228276"/>
            <a:ext cx="3614550" cy="29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51"/>
          <p:cNvSpPr/>
          <p:nvPr/>
        </p:nvSpPr>
        <p:spPr>
          <a:xfrm>
            <a:off x="729225" y="1393150"/>
            <a:ext cx="3774300" cy="2261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#2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890" name="Google Shape;890;p5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</a:t>
            </a:r>
            <a:r>
              <a:rPr b="1" lang="en">
                <a:solidFill>
                  <a:srgbClr val="2D6987"/>
                </a:solidFill>
              </a:rPr>
              <a:t> y/o F</a:t>
            </a:r>
            <a:r>
              <a:rPr lang="en"/>
              <a:t> with PMH including decompensated </a:t>
            </a:r>
            <a:r>
              <a:rPr lang="en">
                <a:solidFill>
                  <a:srgbClr val="6B3FA0"/>
                </a:solidFill>
              </a:rPr>
              <a:t>NASH cirrhosis</a:t>
            </a:r>
            <a:r>
              <a:rPr lang="en"/>
              <a:t>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GI symptoms &amp; AMS </a:t>
            </a:r>
            <a:r>
              <a:rPr lang="en"/>
              <a:t>from SNF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4"/>
          <p:cNvSpPr/>
          <p:nvPr/>
        </p:nvSpPr>
        <p:spPr>
          <a:xfrm>
            <a:off x="6836075" y="3051850"/>
            <a:ext cx="133500" cy="16218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5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 - prior hospital stay</a:t>
            </a:r>
            <a:endParaRPr/>
          </a:p>
        </p:txBody>
      </p:sp>
      <p:sp>
        <p:nvSpPr>
          <p:cNvPr id="897" name="Google Shape;897;p54"/>
          <p:cNvSpPr txBox="1"/>
          <p:nvPr>
            <p:ph idx="1" type="body"/>
          </p:nvPr>
        </p:nvSpPr>
        <p:spPr>
          <a:xfrm>
            <a:off x="729450" y="1393075"/>
            <a:ext cx="76887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NASH cirrhosis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GI symptoms &amp; AMS </a:t>
            </a:r>
            <a:r>
              <a:rPr lang="en"/>
              <a:t>from SNF </a:t>
            </a:r>
            <a:endParaRPr/>
          </a:p>
        </p:txBody>
      </p:sp>
      <p:sp>
        <p:nvSpPr>
          <p:cNvPr id="898" name="Google Shape;898;p54"/>
          <p:cNvSpPr txBox="1"/>
          <p:nvPr/>
        </p:nvSpPr>
        <p:spPr>
          <a:xfrm>
            <a:off x="729450" y="2349775"/>
            <a:ext cx="53445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Four months ago, slipped on some ice at home and broke left femur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Uneventful ORIF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Then had AKI → needed trialysis CVC for possible iHD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Ileus vs possible SBO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During line placement, had emesis &amp; aspiration → intubated and sent to MICU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Started on CRRT</a:t>
            </a:r>
            <a:endParaRPr/>
          </a:p>
        </p:txBody>
      </p:sp>
      <p:grpSp>
        <p:nvGrpSpPr>
          <p:cNvPr id="899" name="Google Shape;899;p54"/>
          <p:cNvGrpSpPr/>
          <p:nvPr/>
        </p:nvGrpSpPr>
        <p:grpSpPr>
          <a:xfrm>
            <a:off x="5882400" y="2167525"/>
            <a:ext cx="3218600" cy="885661"/>
            <a:chOff x="3978500" y="946015"/>
            <a:chExt cx="3218600" cy="885661"/>
          </a:xfrm>
        </p:grpSpPr>
        <p:grpSp>
          <p:nvGrpSpPr>
            <p:cNvPr id="900" name="Google Shape;900;p54"/>
            <p:cNvGrpSpPr/>
            <p:nvPr/>
          </p:nvGrpSpPr>
          <p:grpSpPr>
            <a:xfrm>
              <a:off x="4734025" y="1140951"/>
              <a:ext cx="529800" cy="690725"/>
              <a:chOff x="4318975" y="1083450"/>
              <a:chExt cx="529800" cy="511156"/>
            </a:xfrm>
          </p:grpSpPr>
          <p:sp>
            <p:nvSpPr>
              <p:cNvPr id="901" name="Google Shape;901;p54"/>
              <p:cNvSpPr/>
              <p:nvPr/>
            </p:nvSpPr>
            <p:spPr>
              <a:xfrm>
                <a:off x="4517125" y="1086106"/>
                <a:ext cx="133500" cy="5085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02" name="Google Shape;902;p5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03" name="Google Shape;903;p54"/>
            <p:cNvSpPr txBox="1"/>
            <p:nvPr/>
          </p:nvSpPr>
          <p:spPr>
            <a:xfrm>
              <a:off x="5344600" y="94601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Femur Fx</a:t>
              </a: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p54"/>
            <p:cNvSpPr txBox="1"/>
            <p:nvPr/>
          </p:nvSpPr>
          <p:spPr>
            <a:xfrm>
              <a:off x="5344600" y="1222240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Hepatorenal → CRRT → iHD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Ileus vs SBO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PEG / Port / tunneled line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5" name="Google Shape;905;p54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6" name="Google Shape;906;p54"/>
          <p:cNvGrpSpPr/>
          <p:nvPr/>
        </p:nvGrpSpPr>
        <p:grpSpPr>
          <a:xfrm>
            <a:off x="5882400" y="4455825"/>
            <a:ext cx="3218600" cy="610750"/>
            <a:chOff x="3978500" y="946005"/>
            <a:chExt cx="3218600" cy="610750"/>
          </a:xfrm>
        </p:grpSpPr>
        <p:grpSp>
          <p:nvGrpSpPr>
            <p:cNvPr id="907" name="Google Shape;907;p54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50"/>
            </a:xfrm>
          </p:grpSpPr>
          <p:sp>
            <p:nvSpPr>
              <p:cNvPr id="908" name="Google Shape;908;p54"/>
              <p:cNvSpPr/>
              <p:nvPr/>
            </p:nvSpPr>
            <p:spPr>
              <a:xfrm>
                <a:off x="4517125" y="1086100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09" name="Google Shape;909;p5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10" name="Google Shape;910;p54"/>
            <p:cNvSpPr txBox="1"/>
            <p:nvPr/>
          </p:nvSpPr>
          <p:spPr>
            <a:xfrm>
              <a:off x="5344600" y="94600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Present day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54"/>
            <p:cNvSpPr txBox="1"/>
            <p:nvPr/>
          </p:nvSpPr>
          <p:spPr>
            <a:xfrm>
              <a:off x="5344600" y="1146055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p54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3" name="Google Shape;913;p54"/>
          <p:cNvSpPr/>
          <p:nvPr/>
        </p:nvSpPr>
        <p:spPr>
          <a:xfrm>
            <a:off x="729450" y="1393075"/>
            <a:ext cx="7629900" cy="8301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</a:t>
            </a:r>
            <a:r>
              <a:rPr b="1" lang="en">
                <a:solidFill>
                  <a:srgbClr val="2D6987"/>
                </a:solidFill>
              </a:rPr>
              <a:t>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</a:t>
            </a:r>
            <a:r>
              <a:rPr b="1" lang="en">
                <a:solidFill>
                  <a:srgbClr val="DC4C64"/>
                </a:solidFill>
              </a:rPr>
              <a:t>migraines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 - prior hospital stay</a:t>
            </a:r>
            <a:endParaRPr/>
          </a:p>
        </p:txBody>
      </p:sp>
      <p:sp>
        <p:nvSpPr>
          <p:cNvPr id="919" name="Google Shape;919;p55"/>
          <p:cNvSpPr txBox="1"/>
          <p:nvPr>
            <p:ph idx="1" type="body"/>
          </p:nvPr>
        </p:nvSpPr>
        <p:spPr>
          <a:xfrm>
            <a:off x="729450" y="1393075"/>
            <a:ext cx="76887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NASH cirrhosis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GI symptoms &amp; AMS </a:t>
            </a:r>
            <a:r>
              <a:rPr lang="en"/>
              <a:t>from SNF </a:t>
            </a:r>
            <a:endParaRPr/>
          </a:p>
        </p:txBody>
      </p:sp>
      <p:sp>
        <p:nvSpPr>
          <p:cNvPr id="920" name="Google Shape;920;p55"/>
          <p:cNvSpPr txBox="1"/>
          <p:nvPr/>
        </p:nvSpPr>
        <p:spPr>
          <a:xfrm>
            <a:off x="729450" y="2349775"/>
            <a:ext cx="5344500" cy="1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SBO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Failed swallow studies → got PEG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Nutrition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was on TPN → port placed (for TPN)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AKI/HRS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CRRT → iHD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Temp CVC removed → tunneled line placed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Hepatology stuff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Delisted due to prolonged intubation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CT showed new splenic thrombosis (post-op)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 stuff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Not really much, treated for aspiration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" name="Google Shape;921;p55"/>
          <p:cNvSpPr/>
          <p:nvPr/>
        </p:nvSpPr>
        <p:spPr>
          <a:xfrm>
            <a:off x="6836075" y="3051850"/>
            <a:ext cx="133500" cy="16218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55"/>
          <p:cNvGrpSpPr/>
          <p:nvPr/>
        </p:nvGrpSpPr>
        <p:grpSpPr>
          <a:xfrm>
            <a:off x="5882400" y="2167525"/>
            <a:ext cx="3218600" cy="885661"/>
            <a:chOff x="3978500" y="946015"/>
            <a:chExt cx="3218600" cy="885661"/>
          </a:xfrm>
        </p:grpSpPr>
        <p:grpSp>
          <p:nvGrpSpPr>
            <p:cNvPr id="923" name="Google Shape;923;p55"/>
            <p:cNvGrpSpPr/>
            <p:nvPr/>
          </p:nvGrpSpPr>
          <p:grpSpPr>
            <a:xfrm>
              <a:off x="4734025" y="1140951"/>
              <a:ext cx="529800" cy="690725"/>
              <a:chOff x="4318975" y="1083450"/>
              <a:chExt cx="529800" cy="511156"/>
            </a:xfrm>
          </p:grpSpPr>
          <p:sp>
            <p:nvSpPr>
              <p:cNvPr id="924" name="Google Shape;924;p55"/>
              <p:cNvSpPr/>
              <p:nvPr/>
            </p:nvSpPr>
            <p:spPr>
              <a:xfrm>
                <a:off x="4517125" y="1086106"/>
                <a:ext cx="133500" cy="5085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25" name="Google Shape;925;p5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26" name="Google Shape;926;p55"/>
            <p:cNvSpPr txBox="1"/>
            <p:nvPr/>
          </p:nvSpPr>
          <p:spPr>
            <a:xfrm>
              <a:off x="5344600" y="94601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Femur Fx 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7" name="Google Shape;927;p55"/>
            <p:cNvSpPr txBox="1"/>
            <p:nvPr/>
          </p:nvSpPr>
          <p:spPr>
            <a:xfrm>
              <a:off x="5344600" y="1222240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Hepatorenal → CRRT → iHD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Ileus vs SBO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PEG / Port / tunneled line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8" name="Google Shape;928;p5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9" name="Google Shape;929;p55"/>
          <p:cNvGrpSpPr/>
          <p:nvPr/>
        </p:nvGrpSpPr>
        <p:grpSpPr>
          <a:xfrm>
            <a:off x="5882400" y="4455825"/>
            <a:ext cx="3218600" cy="610750"/>
            <a:chOff x="3978500" y="946005"/>
            <a:chExt cx="3218600" cy="610750"/>
          </a:xfrm>
        </p:grpSpPr>
        <p:grpSp>
          <p:nvGrpSpPr>
            <p:cNvPr id="930" name="Google Shape;930;p55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50"/>
            </a:xfrm>
          </p:grpSpPr>
          <p:sp>
            <p:nvSpPr>
              <p:cNvPr id="931" name="Google Shape;931;p55"/>
              <p:cNvSpPr/>
              <p:nvPr/>
            </p:nvSpPr>
            <p:spPr>
              <a:xfrm>
                <a:off x="4517125" y="1086100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32" name="Google Shape;932;p5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33" name="Google Shape;933;p55"/>
            <p:cNvSpPr txBox="1"/>
            <p:nvPr/>
          </p:nvSpPr>
          <p:spPr>
            <a:xfrm>
              <a:off x="5344600" y="94600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Present day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4" name="Google Shape;934;p55"/>
            <p:cNvSpPr txBox="1"/>
            <p:nvPr/>
          </p:nvSpPr>
          <p:spPr>
            <a:xfrm>
              <a:off x="5344600" y="1146055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5" name="Google Shape;935;p5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36" name="Google Shape;936;p55"/>
          <p:cNvSpPr/>
          <p:nvPr/>
        </p:nvSpPr>
        <p:spPr>
          <a:xfrm>
            <a:off x="729450" y="1393075"/>
            <a:ext cx="7629900" cy="8301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6"/>
          <p:cNvSpPr/>
          <p:nvPr/>
        </p:nvSpPr>
        <p:spPr>
          <a:xfrm>
            <a:off x="6836075" y="4345400"/>
            <a:ext cx="133500" cy="3051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5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 - since last hospital stay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943" name="Google Shape;943;p56"/>
          <p:cNvSpPr txBox="1"/>
          <p:nvPr>
            <p:ph idx="1" type="body"/>
          </p:nvPr>
        </p:nvSpPr>
        <p:spPr>
          <a:xfrm>
            <a:off x="729450" y="1393075"/>
            <a:ext cx="76887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NASH cirrhosis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GI symptoms &amp; AMS </a:t>
            </a:r>
            <a:r>
              <a:rPr lang="en"/>
              <a:t>from SNF </a:t>
            </a:r>
            <a:endParaRPr/>
          </a:p>
        </p:txBody>
      </p:sp>
      <p:sp>
        <p:nvSpPr>
          <p:cNvPr id="944" name="Google Shape;944;p56"/>
          <p:cNvSpPr txBox="1"/>
          <p:nvPr/>
        </p:nvSpPr>
        <p:spPr>
          <a:xfrm>
            <a:off x="729450" y="2349775"/>
            <a:ext cx="53445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Discharged to SNF from that month long admission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After about 1.5 months, no longer needing HD → tunneled line removed</a:t>
            </a:r>
            <a:endParaRPr sz="13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45" name="Google Shape;945;p56"/>
          <p:cNvGrpSpPr/>
          <p:nvPr/>
        </p:nvGrpSpPr>
        <p:grpSpPr>
          <a:xfrm>
            <a:off x="5882400" y="2167525"/>
            <a:ext cx="3218600" cy="885661"/>
            <a:chOff x="3978500" y="946015"/>
            <a:chExt cx="3218600" cy="885661"/>
          </a:xfrm>
        </p:grpSpPr>
        <p:grpSp>
          <p:nvGrpSpPr>
            <p:cNvPr id="946" name="Google Shape;946;p56"/>
            <p:cNvGrpSpPr/>
            <p:nvPr/>
          </p:nvGrpSpPr>
          <p:grpSpPr>
            <a:xfrm>
              <a:off x="4734025" y="1140951"/>
              <a:ext cx="529800" cy="690725"/>
              <a:chOff x="4318975" y="1083450"/>
              <a:chExt cx="529800" cy="511156"/>
            </a:xfrm>
          </p:grpSpPr>
          <p:sp>
            <p:nvSpPr>
              <p:cNvPr id="947" name="Google Shape;947;p56"/>
              <p:cNvSpPr/>
              <p:nvPr/>
            </p:nvSpPr>
            <p:spPr>
              <a:xfrm>
                <a:off x="4517125" y="1086106"/>
                <a:ext cx="133500" cy="5085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48" name="Google Shape;948;p5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49" name="Google Shape;949;p56"/>
            <p:cNvSpPr txBox="1"/>
            <p:nvPr/>
          </p:nvSpPr>
          <p:spPr>
            <a:xfrm>
              <a:off x="5344600" y="94601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Femur Fx 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0" name="Google Shape;950;p56"/>
            <p:cNvSpPr txBox="1"/>
            <p:nvPr/>
          </p:nvSpPr>
          <p:spPr>
            <a:xfrm>
              <a:off x="5344600" y="1222240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Hepatorenal → CRRT → iHD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Ileus vs SBO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PEG / Port / tunneled line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1" name="Google Shape;951;p5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2" name="Google Shape;952;p56"/>
          <p:cNvGrpSpPr/>
          <p:nvPr/>
        </p:nvGrpSpPr>
        <p:grpSpPr>
          <a:xfrm>
            <a:off x="5882400" y="4455825"/>
            <a:ext cx="3218600" cy="610750"/>
            <a:chOff x="3978500" y="946005"/>
            <a:chExt cx="3218600" cy="610750"/>
          </a:xfrm>
        </p:grpSpPr>
        <p:grpSp>
          <p:nvGrpSpPr>
            <p:cNvPr id="953" name="Google Shape;953;p56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50"/>
            </a:xfrm>
          </p:grpSpPr>
          <p:sp>
            <p:nvSpPr>
              <p:cNvPr id="954" name="Google Shape;954;p56"/>
              <p:cNvSpPr/>
              <p:nvPr/>
            </p:nvSpPr>
            <p:spPr>
              <a:xfrm>
                <a:off x="4517125" y="1086100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55" name="Google Shape;955;p5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56" name="Google Shape;956;p56"/>
            <p:cNvSpPr txBox="1"/>
            <p:nvPr/>
          </p:nvSpPr>
          <p:spPr>
            <a:xfrm>
              <a:off x="5344600" y="94600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Present day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7" name="Google Shape;957;p56"/>
            <p:cNvSpPr txBox="1"/>
            <p:nvPr/>
          </p:nvSpPr>
          <p:spPr>
            <a:xfrm>
              <a:off x="5344600" y="1146055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8" name="Google Shape;958;p5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59" name="Google Shape;959;p56"/>
          <p:cNvSpPr/>
          <p:nvPr/>
        </p:nvSpPr>
        <p:spPr>
          <a:xfrm>
            <a:off x="6836075" y="3051850"/>
            <a:ext cx="133500" cy="13371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0" name="Google Shape;960;p56"/>
          <p:cNvGrpSpPr/>
          <p:nvPr/>
        </p:nvGrpSpPr>
        <p:grpSpPr>
          <a:xfrm>
            <a:off x="5882400" y="3553525"/>
            <a:ext cx="3218600" cy="374486"/>
            <a:chOff x="3978500" y="946007"/>
            <a:chExt cx="3218600" cy="374486"/>
          </a:xfrm>
        </p:grpSpPr>
        <p:cxnSp>
          <p:nvCxnSpPr>
            <p:cNvPr id="961" name="Google Shape;961;p56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2" name="Google Shape;962;p56"/>
            <p:cNvSpPr txBox="1"/>
            <p:nvPr/>
          </p:nvSpPr>
          <p:spPr>
            <a:xfrm>
              <a:off x="5344600" y="946007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Off of iHD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3" name="Google Shape;963;p5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64" name="Google Shape;964;p56"/>
          <p:cNvSpPr/>
          <p:nvPr/>
        </p:nvSpPr>
        <p:spPr>
          <a:xfrm>
            <a:off x="729450" y="1393075"/>
            <a:ext cx="7629900" cy="8301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7"/>
          <p:cNvSpPr/>
          <p:nvPr/>
        </p:nvSpPr>
        <p:spPr>
          <a:xfrm>
            <a:off x="6836075" y="4345400"/>
            <a:ext cx="133500" cy="3051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5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 - since last hospital stay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971" name="Google Shape;971;p57"/>
          <p:cNvSpPr txBox="1"/>
          <p:nvPr>
            <p:ph idx="1" type="body"/>
          </p:nvPr>
        </p:nvSpPr>
        <p:spPr>
          <a:xfrm>
            <a:off x="729450" y="1393075"/>
            <a:ext cx="76887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NASH cirrhosis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GI symptoms &amp; AMS </a:t>
            </a:r>
            <a:r>
              <a:rPr lang="en"/>
              <a:t>from SNF </a:t>
            </a:r>
            <a:endParaRPr/>
          </a:p>
        </p:txBody>
      </p:sp>
      <p:sp>
        <p:nvSpPr>
          <p:cNvPr id="972" name="Google Shape;972;p57"/>
          <p:cNvSpPr txBox="1"/>
          <p:nvPr/>
        </p:nvSpPr>
        <p:spPr>
          <a:xfrm>
            <a:off x="729450" y="2349775"/>
            <a:ext cx="5344500" cy="1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Subsequent admission 2-3 weeks ago for SBO symptoms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Managed nonoperatively with NG tube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…despite the fact that she already had a PEG tube?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They got a urine culture…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Why did they get a urine culture? Who knows!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Grew ESBL E coli → Rx Cipro (until ID Gold says fosfomycin)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73" name="Google Shape;973;p57"/>
          <p:cNvGrpSpPr/>
          <p:nvPr/>
        </p:nvGrpSpPr>
        <p:grpSpPr>
          <a:xfrm>
            <a:off x="5882400" y="2167525"/>
            <a:ext cx="3218600" cy="885661"/>
            <a:chOff x="3978500" y="946015"/>
            <a:chExt cx="3218600" cy="885661"/>
          </a:xfrm>
        </p:grpSpPr>
        <p:grpSp>
          <p:nvGrpSpPr>
            <p:cNvPr id="974" name="Google Shape;974;p57"/>
            <p:cNvGrpSpPr/>
            <p:nvPr/>
          </p:nvGrpSpPr>
          <p:grpSpPr>
            <a:xfrm>
              <a:off x="4734025" y="1140951"/>
              <a:ext cx="529800" cy="690725"/>
              <a:chOff x="4318975" y="1083450"/>
              <a:chExt cx="529800" cy="511156"/>
            </a:xfrm>
          </p:grpSpPr>
          <p:sp>
            <p:nvSpPr>
              <p:cNvPr id="975" name="Google Shape;975;p57"/>
              <p:cNvSpPr/>
              <p:nvPr/>
            </p:nvSpPr>
            <p:spPr>
              <a:xfrm>
                <a:off x="4517125" y="1086106"/>
                <a:ext cx="133500" cy="5085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76" name="Google Shape;976;p5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77" name="Google Shape;977;p57"/>
            <p:cNvSpPr txBox="1"/>
            <p:nvPr/>
          </p:nvSpPr>
          <p:spPr>
            <a:xfrm>
              <a:off x="5344600" y="94601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Femur Fx 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8" name="Google Shape;978;p57"/>
            <p:cNvSpPr txBox="1"/>
            <p:nvPr/>
          </p:nvSpPr>
          <p:spPr>
            <a:xfrm>
              <a:off x="5344600" y="1222240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Hepatorenal → CRRT → iHD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Ileus vs SBO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PEG / Port / tunneled line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9" name="Google Shape;979;p5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0" name="Google Shape;980;p57"/>
          <p:cNvGrpSpPr/>
          <p:nvPr/>
        </p:nvGrpSpPr>
        <p:grpSpPr>
          <a:xfrm>
            <a:off x="5882400" y="4010725"/>
            <a:ext cx="3218600" cy="374486"/>
            <a:chOff x="3978500" y="946007"/>
            <a:chExt cx="3218600" cy="374486"/>
          </a:xfrm>
        </p:grpSpPr>
        <p:grpSp>
          <p:nvGrpSpPr>
            <p:cNvPr id="981" name="Google Shape;981;p57"/>
            <p:cNvGrpSpPr/>
            <p:nvPr/>
          </p:nvGrpSpPr>
          <p:grpSpPr>
            <a:xfrm>
              <a:off x="4734025" y="1140951"/>
              <a:ext cx="529800" cy="149928"/>
              <a:chOff x="4318975" y="1083450"/>
              <a:chExt cx="529800" cy="110951"/>
            </a:xfrm>
          </p:grpSpPr>
          <p:sp>
            <p:nvSpPr>
              <p:cNvPr id="982" name="Google Shape;982;p57"/>
              <p:cNvSpPr/>
              <p:nvPr/>
            </p:nvSpPr>
            <p:spPr>
              <a:xfrm>
                <a:off x="4517125" y="1086101"/>
                <a:ext cx="133500" cy="1083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83" name="Google Shape;983;p5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84" name="Google Shape;984;p57"/>
            <p:cNvSpPr txBox="1"/>
            <p:nvPr/>
          </p:nvSpPr>
          <p:spPr>
            <a:xfrm>
              <a:off x="5344600" y="946007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Admit for ?SBO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5" name="Google Shape;985;p5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wk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6" name="Google Shape;986;p57"/>
          <p:cNvGrpSpPr/>
          <p:nvPr/>
        </p:nvGrpSpPr>
        <p:grpSpPr>
          <a:xfrm>
            <a:off x="5882400" y="4455825"/>
            <a:ext cx="3218600" cy="610750"/>
            <a:chOff x="3978500" y="946005"/>
            <a:chExt cx="3218600" cy="610750"/>
          </a:xfrm>
        </p:grpSpPr>
        <p:grpSp>
          <p:nvGrpSpPr>
            <p:cNvPr id="987" name="Google Shape;987;p57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50"/>
            </a:xfrm>
          </p:grpSpPr>
          <p:sp>
            <p:nvSpPr>
              <p:cNvPr id="988" name="Google Shape;988;p57"/>
              <p:cNvSpPr/>
              <p:nvPr/>
            </p:nvSpPr>
            <p:spPr>
              <a:xfrm>
                <a:off x="4517125" y="1086100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89" name="Google Shape;989;p5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90" name="Google Shape;990;p57"/>
            <p:cNvSpPr txBox="1"/>
            <p:nvPr/>
          </p:nvSpPr>
          <p:spPr>
            <a:xfrm>
              <a:off x="5344600" y="94600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Present day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1" name="Google Shape;991;p57"/>
            <p:cNvSpPr txBox="1"/>
            <p:nvPr/>
          </p:nvSpPr>
          <p:spPr>
            <a:xfrm>
              <a:off x="5344600" y="1146055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2" name="Google Shape;992;p5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3" name="Google Shape;993;p57"/>
          <p:cNvSpPr/>
          <p:nvPr/>
        </p:nvSpPr>
        <p:spPr>
          <a:xfrm>
            <a:off x="6836075" y="3051850"/>
            <a:ext cx="133500" cy="11544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4" name="Google Shape;994;p57"/>
          <p:cNvGrpSpPr/>
          <p:nvPr/>
        </p:nvGrpSpPr>
        <p:grpSpPr>
          <a:xfrm>
            <a:off x="5882400" y="3553525"/>
            <a:ext cx="3218600" cy="374486"/>
            <a:chOff x="3978500" y="946007"/>
            <a:chExt cx="3218600" cy="374486"/>
          </a:xfrm>
        </p:grpSpPr>
        <p:cxnSp>
          <p:nvCxnSpPr>
            <p:cNvPr id="995" name="Google Shape;995;p57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6" name="Google Shape;996;p57"/>
            <p:cNvSpPr txBox="1"/>
            <p:nvPr/>
          </p:nvSpPr>
          <p:spPr>
            <a:xfrm>
              <a:off x="5344600" y="946007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Off of iHD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7" name="Google Shape;997;p5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8" name="Google Shape;998;p57"/>
          <p:cNvSpPr txBox="1"/>
          <p:nvPr/>
        </p:nvSpPr>
        <p:spPr>
          <a:xfrm>
            <a:off x="7248500" y="4196350"/>
            <a:ext cx="18525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ESBL UTI</a:t>
            </a:r>
            <a:endParaRPr sz="85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57"/>
          <p:cNvSpPr/>
          <p:nvPr/>
        </p:nvSpPr>
        <p:spPr>
          <a:xfrm>
            <a:off x="729450" y="1393075"/>
            <a:ext cx="7629900" cy="8301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58"/>
          <p:cNvSpPr/>
          <p:nvPr/>
        </p:nvSpPr>
        <p:spPr>
          <a:xfrm>
            <a:off x="6836075" y="4345400"/>
            <a:ext cx="133500" cy="3051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5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 - Present admission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1006" name="Google Shape;1006;p58"/>
          <p:cNvSpPr txBox="1"/>
          <p:nvPr>
            <p:ph idx="1" type="body"/>
          </p:nvPr>
        </p:nvSpPr>
        <p:spPr>
          <a:xfrm>
            <a:off x="729450" y="1393075"/>
            <a:ext cx="76887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NASH cirrhosis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GI symptoms &amp; AMS</a:t>
            </a:r>
            <a:r>
              <a:rPr lang="en"/>
              <a:t> from SNF </a:t>
            </a:r>
            <a:endParaRPr/>
          </a:p>
        </p:txBody>
      </p:sp>
      <p:sp>
        <p:nvSpPr>
          <p:cNvPr id="1007" name="Google Shape;1007;p58"/>
          <p:cNvSpPr txBox="1"/>
          <p:nvPr/>
        </p:nvSpPr>
        <p:spPr>
          <a:xfrm>
            <a:off x="729450" y="2349775"/>
            <a:ext cx="53445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Sent from SNF to OSH by EMS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(same OSH as prior admits)</a:t>
            </a:r>
            <a:endParaRPr sz="13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Periumbilical pain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Nausea + intractable vomiting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diarrhea, dyspnea, fevers, dysuria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08" name="Google Shape;1008;p58"/>
          <p:cNvGrpSpPr/>
          <p:nvPr/>
        </p:nvGrpSpPr>
        <p:grpSpPr>
          <a:xfrm>
            <a:off x="5882400" y="2167525"/>
            <a:ext cx="3218600" cy="885661"/>
            <a:chOff x="3978500" y="946015"/>
            <a:chExt cx="3218600" cy="885661"/>
          </a:xfrm>
        </p:grpSpPr>
        <p:grpSp>
          <p:nvGrpSpPr>
            <p:cNvPr id="1009" name="Google Shape;1009;p58"/>
            <p:cNvGrpSpPr/>
            <p:nvPr/>
          </p:nvGrpSpPr>
          <p:grpSpPr>
            <a:xfrm>
              <a:off x="4734025" y="1140951"/>
              <a:ext cx="529800" cy="690725"/>
              <a:chOff x="4318975" y="1083450"/>
              <a:chExt cx="529800" cy="511156"/>
            </a:xfrm>
          </p:grpSpPr>
          <p:sp>
            <p:nvSpPr>
              <p:cNvPr id="1010" name="Google Shape;1010;p58"/>
              <p:cNvSpPr/>
              <p:nvPr/>
            </p:nvSpPr>
            <p:spPr>
              <a:xfrm>
                <a:off x="4517125" y="1086106"/>
                <a:ext cx="133500" cy="5085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11" name="Google Shape;1011;p5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12" name="Google Shape;1012;p58"/>
            <p:cNvSpPr txBox="1"/>
            <p:nvPr/>
          </p:nvSpPr>
          <p:spPr>
            <a:xfrm>
              <a:off x="5344600" y="94601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Femur Fx 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3" name="Google Shape;1013;p58"/>
            <p:cNvSpPr txBox="1"/>
            <p:nvPr/>
          </p:nvSpPr>
          <p:spPr>
            <a:xfrm>
              <a:off x="5344600" y="1222240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Hepatorenal → CRRT → iHD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Ileus vs SBO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PEG / Port / tunneled line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4" name="Google Shape;1014;p5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5" name="Google Shape;1015;p58"/>
          <p:cNvGrpSpPr/>
          <p:nvPr/>
        </p:nvGrpSpPr>
        <p:grpSpPr>
          <a:xfrm>
            <a:off x="5882400" y="4010725"/>
            <a:ext cx="3218600" cy="374486"/>
            <a:chOff x="3978500" y="946007"/>
            <a:chExt cx="3218600" cy="374486"/>
          </a:xfrm>
        </p:grpSpPr>
        <p:grpSp>
          <p:nvGrpSpPr>
            <p:cNvPr id="1016" name="Google Shape;1016;p58"/>
            <p:cNvGrpSpPr/>
            <p:nvPr/>
          </p:nvGrpSpPr>
          <p:grpSpPr>
            <a:xfrm>
              <a:off x="4734025" y="1140951"/>
              <a:ext cx="529800" cy="149928"/>
              <a:chOff x="4318975" y="1083450"/>
              <a:chExt cx="529800" cy="110951"/>
            </a:xfrm>
          </p:grpSpPr>
          <p:sp>
            <p:nvSpPr>
              <p:cNvPr id="1017" name="Google Shape;1017;p58"/>
              <p:cNvSpPr/>
              <p:nvPr/>
            </p:nvSpPr>
            <p:spPr>
              <a:xfrm>
                <a:off x="4517125" y="1086101"/>
                <a:ext cx="133500" cy="1083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18" name="Google Shape;1018;p5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19" name="Google Shape;1019;p58"/>
            <p:cNvSpPr txBox="1"/>
            <p:nvPr/>
          </p:nvSpPr>
          <p:spPr>
            <a:xfrm>
              <a:off x="5344600" y="946007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Admit for ?SBO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0" name="Google Shape;1020;p5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wk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1" name="Google Shape;1021;p58"/>
          <p:cNvGrpSpPr/>
          <p:nvPr/>
        </p:nvGrpSpPr>
        <p:grpSpPr>
          <a:xfrm>
            <a:off x="5882400" y="4455825"/>
            <a:ext cx="3218600" cy="610750"/>
            <a:chOff x="3978500" y="946005"/>
            <a:chExt cx="3218600" cy="610750"/>
          </a:xfrm>
        </p:grpSpPr>
        <p:grpSp>
          <p:nvGrpSpPr>
            <p:cNvPr id="1022" name="Google Shape;1022;p58"/>
            <p:cNvGrpSpPr/>
            <p:nvPr/>
          </p:nvGrpSpPr>
          <p:grpSpPr>
            <a:xfrm>
              <a:off x="4734025" y="1140951"/>
              <a:ext cx="529800" cy="279651"/>
              <a:chOff x="4318975" y="1083450"/>
              <a:chExt cx="529800" cy="206950"/>
            </a:xfrm>
          </p:grpSpPr>
          <p:sp>
            <p:nvSpPr>
              <p:cNvPr id="1023" name="Google Shape;1023;p58"/>
              <p:cNvSpPr/>
              <p:nvPr/>
            </p:nvSpPr>
            <p:spPr>
              <a:xfrm>
                <a:off x="4517125" y="1086100"/>
                <a:ext cx="133500" cy="2043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24" name="Google Shape;1024;p5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25" name="Google Shape;1025;p58"/>
            <p:cNvSpPr txBox="1"/>
            <p:nvPr/>
          </p:nvSpPr>
          <p:spPr>
            <a:xfrm>
              <a:off x="5344600" y="946005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Present day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6" name="Google Shape;1026;p58"/>
            <p:cNvSpPr txBox="1"/>
            <p:nvPr/>
          </p:nvSpPr>
          <p:spPr>
            <a:xfrm>
              <a:off x="5344600" y="1146055"/>
              <a:ext cx="18525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7" name="Google Shape;1027;p5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28" name="Google Shape;1028;p58"/>
          <p:cNvSpPr/>
          <p:nvPr/>
        </p:nvSpPr>
        <p:spPr>
          <a:xfrm>
            <a:off x="6836075" y="3051850"/>
            <a:ext cx="133500" cy="11544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9" name="Google Shape;1029;p58"/>
          <p:cNvGrpSpPr/>
          <p:nvPr/>
        </p:nvGrpSpPr>
        <p:grpSpPr>
          <a:xfrm>
            <a:off x="5882400" y="3553525"/>
            <a:ext cx="3218600" cy="374486"/>
            <a:chOff x="3978500" y="946007"/>
            <a:chExt cx="3218600" cy="374486"/>
          </a:xfrm>
        </p:grpSpPr>
        <p:cxnSp>
          <p:nvCxnSpPr>
            <p:cNvPr id="1030" name="Google Shape;1030;p58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31" name="Google Shape;1031;p58"/>
            <p:cNvSpPr txBox="1"/>
            <p:nvPr/>
          </p:nvSpPr>
          <p:spPr>
            <a:xfrm>
              <a:off x="5344600" y="946007"/>
              <a:ext cx="18525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Off of iHD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2" name="Google Shape;1032;p5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33" name="Google Shape;1033;p58"/>
          <p:cNvSpPr txBox="1"/>
          <p:nvPr/>
        </p:nvSpPr>
        <p:spPr>
          <a:xfrm>
            <a:off x="7248500" y="4196350"/>
            <a:ext cx="18525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ESBL UTI</a:t>
            </a:r>
            <a:endParaRPr sz="85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58"/>
          <p:cNvSpPr/>
          <p:nvPr/>
        </p:nvSpPr>
        <p:spPr>
          <a:xfrm>
            <a:off x="729450" y="1393075"/>
            <a:ext cx="7629900" cy="8301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5" name="Google Shape;1035;p58"/>
          <p:cNvSpPr txBox="1"/>
          <p:nvPr/>
        </p:nvSpPr>
        <p:spPr>
          <a:xfrm>
            <a:off x="729450" y="3705475"/>
            <a:ext cx="4893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Initial H&amp;P not focused much on mentation / neuro, but does note she seems “disoriented” but can respond non-verbally to questions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Social history, exposures, &amp; risk factors</a:t>
            </a:r>
            <a:endParaRPr/>
          </a:p>
        </p:txBody>
      </p:sp>
      <p:graphicFrame>
        <p:nvGraphicFramePr>
          <p:cNvPr id="1041" name="Google Shape;1041;p59"/>
          <p:cNvGraphicFramePr/>
          <p:nvPr/>
        </p:nvGraphicFramePr>
        <p:xfrm>
          <a:off x="583233" y="1566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45900"/>
                <a:gridCol w="6735250"/>
              </a:tblGrid>
              <a:tr h="40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Geographic &amp; Travel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Occupational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&amp; needles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Animals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2" name="Google Shape;1042;p59"/>
          <p:cNvSpPr/>
          <p:nvPr/>
        </p:nvSpPr>
        <p:spPr>
          <a:xfrm>
            <a:off x="3492350" y="2036750"/>
            <a:ext cx="2798700" cy="11517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Unable to obtain</a:t>
            </a:r>
            <a:endParaRPr sz="3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Physical exam</a:t>
            </a:r>
            <a:endParaRPr/>
          </a:p>
        </p:txBody>
      </p:sp>
      <p:graphicFrame>
        <p:nvGraphicFramePr>
          <p:cNvPr id="1048" name="Google Shape;1048;p60"/>
          <p:cNvGraphicFramePr/>
          <p:nvPr/>
        </p:nvGraphicFramePr>
        <p:xfrm>
          <a:off x="583220" y="16094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52075"/>
                <a:gridCol w="2742875"/>
                <a:gridCol w="1078225"/>
                <a:gridCol w="1031275"/>
                <a:gridCol w="721525"/>
                <a:gridCol w="1155200"/>
              </a:tblGrid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BP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145/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102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106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%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36.7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°C (98.1 °F)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kg/m²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mumbling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making no sense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”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NAD, vitals reviewed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HEENT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NCAT; trachea appears midline, 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dry 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mucous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membranes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respiratory effort, symmetric chest rise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RRR; extremities perfused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Slight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distention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; 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periumbilical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tenderness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palpation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Extremities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clubbing, cyanosis; </a:t>
                      </a: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1+ BLE edema</a:t>
                      </a:r>
                      <a:endParaRPr b="1" sz="1300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Neuro/MSK</a:t>
                      </a:r>
                      <a:endParaRPr b="1" sz="1200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</a:t>
                      </a:r>
                      <a:r>
                        <a:rPr b="1" lang="en" sz="1300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focal deficit present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”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61"/>
          <p:cNvSpPr/>
          <p:nvPr/>
        </p:nvSpPr>
        <p:spPr>
          <a:xfrm>
            <a:off x="6675025" y="2578525"/>
            <a:ext cx="628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4" name="Google Shape;1054;p61"/>
          <p:cNvSpPr/>
          <p:nvPr/>
        </p:nvSpPr>
        <p:spPr>
          <a:xfrm>
            <a:off x="4866875" y="2859475"/>
            <a:ext cx="628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5" name="Google Shape;1055;p6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1056" name="Google Shape;1056;p61"/>
          <p:cNvGraphicFramePr/>
          <p:nvPr/>
        </p:nvGraphicFramePr>
        <p:xfrm>
          <a:off x="1841238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09475"/>
                <a:gridCol w="73620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16.2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#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7" name="Google Shape;1057;p61"/>
          <p:cNvGraphicFramePr/>
          <p:nvPr/>
        </p:nvGraphicFramePr>
        <p:xfrm>
          <a:off x="3920488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46375"/>
                <a:gridCol w="627975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136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3.6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</a:rPr>
                        <a:t>37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</a:rPr>
                        <a:t>12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</a:rPr>
                        <a:t>1.18</a:t>
                      </a:r>
                      <a:endParaRPr b="1">
                        <a:solidFill>
                          <a:srgbClr val="3B71C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8" name="Google Shape;1058;p61"/>
          <p:cNvGraphicFramePr/>
          <p:nvPr/>
        </p:nvGraphicFramePr>
        <p:xfrm>
          <a:off x="5728413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46375"/>
                <a:gridCol w="627975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18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14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111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</a:rPr>
                        <a:t>3.5</a:t>
                      </a:r>
                      <a:endParaRPr b="1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9" name="Google Shape;1059;p61"/>
          <p:cNvSpPr/>
          <p:nvPr/>
        </p:nvSpPr>
        <p:spPr>
          <a:xfrm>
            <a:off x="1652625" y="1395375"/>
            <a:ext cx="2112600" cy="213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60" name="Google Shape;1060;p61"/>
          <p:cNvCxnSpPr>
            <a:stCxn id="1054" idx="2"/>
            <a:endCxn id="1061" idx="0"/>
          </p:cNvCxnSpPr>
          <p:nvPr/>
        </p:nvCxnSpPr>
        <p:spPr>
          <a:xfrm rot="5400000">
            <a:off x="4223225" y="2908825"/>
            <a:ext cx="726000" cy="1189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61" name="Google Shape;1061;p61"/>
          <p:cNvSpPr txBox="1"/>
          <p:nvPr/>
        </p:nvSpPr>
        <p:spPr>
          <a:xfrm>
            <a:off x="2708975" y="3866575"/>
            <a:ext cx="2564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Unclear baseline, but peak (prior to CRRT last admission) was 2.0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62" name="Google Shape;1062;p61"/>
          <p:cNvCxnSpPr>
            <a:stCxn id="1053" idx="2"/>
            <a:endCxn id="1063" idx="1"/>
          </p:cNvCxnSpPr>
          <p:nvPr/>
        </p:nvCxnSpPr>
        <p:spPr>
          <a:xfrm flipH="1" rot="-5400000">
            <a:off x="6940375" y="2908375"/>
            <a:ext cx="531900" cy="4344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63" name="Google Shape;1063;p61"/>
          <p:cNvSpPr txBox="1"/>
          <p:nvPr/>
        </p:nvSpPr>
        <p:spPr>
          <a:xfrm>
            <a:off x="7423475" y="3099150"/>
            <a:ext cx="113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More or less baseline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4" name="Google Shape;1064;p61"/>
          <p:cNvSpPr/>
          <p:nvPr/>
        </p:nvSpPr>
        <p:spPr>
          <a:xfrm>
            <a:off x="3872234" y="1403125"/>
            <a:ext cx="1675200" cy="2550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5" name="Google Shape;1065;p61"/>
          <p:cNvSpPr/>
          <p:nvPr/>
        </p:nvSpPr>
        <p:spPr>
          <a:xfrm>
            <a:off x="2708975" y="3942775"/>
            <a:ext cx="2521800" cy="785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Imaging</a:t>
            </a:r>
            <a:endParaRPr/>
          </a:p>
        </p:txBody>
      </p:sp>
      <p:sp>
        <p:nvSpPr>
          <p:cNvPr id="1071" name="Google Shape;1071;p6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CT C/A/P WO</a:t>
            </a:r>
            <a:r>
              <a:rPr lang="en"/>
              <a:t>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Liver</a:t>
            </a:r>
            <a:r>
              <a:rPr lang="en"/>
              <a:t>:   Cirrhotic morphology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Gallbladder</a:t>
            </a:r>
            <a:r>
              <a:rPr lang="en"/>
              <a:t>:   Surgically absent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Bowel</a:t>
            </a:r>
            <a:r>
              <a:rPr lang="en"/>
              <a:t>:   PEG tube in the stomach. Air-fluid levels throughout the small intestine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Bones</a:t>
            </a:r>
            <a:r>
              <a:rPr lang="en"/>
              <a:t>: Surgical hardware left hip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Impression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Air-fluid levels in the stomach and small bowel. These findings are </a:t>
            </a:r>
            <a:r>
              <a:rPr b="1" lang="en">
                <a:solidFill>
                  <a:srgbClr val="3B71CA"/>
                </a:solidFill>
              </a:rPr>
              <a:t>nonspecific </a:t>
            </a:r>
            <a:r>
              <a:rPr lang="en"/>
              <a:t>but could be due to </a:t>
            </a:r>
            <a:r>
              <a:rPr b="1" lang="en"/>
              <a:t>an ileus</a:t>
            </a:r>
            <a:r>
              <a:rPr lang="en"/>
              <a:t>. An </a:t>
            </a:r>
            <a:r>
              <a:rPr b="1" lang="en">
                <a:solidFill>
                  <a:srgbClr val="896110"/>
                </a:solidFill>
              </a:rPr>
              <a:t>early or partial</a:t>
            </a:r>
            <a:r>
              <a:rPr b="1" lang="en"/>
              <a:t> small bowel obstruction</a:t>
            </a:r>
            <a:r>
              <a:rPr lang="en"/>
              <a:t> is </a:t>
            </a:r>
            <a:r>
              <a:rPr b="1" lang="en">
                <a:solidFill>
                  <a:srgbClr val="896110"/>
                </a:solidFill>
              </a:rPr>
              <a:t>not excluded</a:t>
            </a:r>
            <a:endParaRPr b="1">
              <a:solidFill>
                <a:srgbClr val="89611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6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Initial hospital course</a:t>
            </a:r>
            <a:endParaRPr/>
          </a:p>
        </p:txBody>
      </p:sp>
      <p:sp>
        <p:nvSpPr>
          <p:cNvPr id="1077" name="Google Shape;1077;p63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Intractable nausea and vomiting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Possible ileus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CT results reviewed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NPO for now use percutaneous endoscopic gastrostomy tube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Consult General surgery appreciate recs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LR 75 mL/HR continuous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63"/>
          <p:cNvSpPr/>
          <p:nvPr/>
        </p:nvSpPr>
        <p:spPr>
          <a:xfrm>
            <a:off x="5180781" y="1735925"/>
            <a:ext cx="2735400" cy="12993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The following day</a:t>
            </a:r>
            <a:endParaRPr sz="17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Perhaps </a:t>
            </a:r>
            <a:r>
              <a:rPr b="1"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we should get a CT brain</a:t>
            </a: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since this isn’t her baseline…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6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CT head</a:t>
            </a:r>
            <a:endParaRPr/>
          </a:p>
        </p:txBody>
      </p:sp>
      <p:pic>
        <p:nvPicPr>
          <p:cNvPr id="1084" name="Google Shape;10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800" y="1397778"/>
            <a:ext cx="2967948" cy="334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852" y="1393075"/>
            <a:ext cx="2967948" cy="335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64"/>
          <p:cNvSpPr txBox="1"/>
          <p:nvPr/>
        </p:nvSpPr>
        <p:spPr>
          <a:xfrm>
            <a:off x="1075775" y="4778575"/>
            <a:ext cx="297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admission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7" name="Google Shape;1087;p64"/>
          <p:cNvSpPr txBox="1"/>
          <p:nvPr/>
        </p:nvSpPr>
        <p:spPr>
          <a:xfrm>
            <a:off x="5097775" y="4778575"/>
            <a:ext cx="297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Femur fracture admission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356000" y="3464825"/>
            <a:ext cx="67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 #1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6" name="Google Shape;156;p20"/>
          <p:cNvCxnSpPr>
            <a:stCxn id="155" idx="3"/>
            <a:endCxn id="127" idx="0"/>
          </p:cNvCxnSpPr>
          <p:nvPr/>
        </p:nvCxnSpPr>
        <p:spPr>
          <a:xfrm>
            <a:off x="1035500" y="3657275"/>
            <a:ext cx="288000" cy="403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0"/>
          <p:cNvSpPr txBox="1"/>
          <p:nvPr/>
        </p:nvSpPr>
        <p:spPr>
          <a:xfrm>
            <a:off x="729450" y="2081475"/>
            <a:ext cx="7688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(-25d) -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New neck pain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lateral right neck. Been having a few days of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right sided throbbing headache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as well. CT normal, discharged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CT head</a:t>
            </a:r>
            <a:endParaRPr/>
          </a:p>
        </p:txBody>
      </p:sp>
      <p:sp>
        <p:nvSpPr>
          <p:cNvPr id="1093" name="Google Shape;1093;p65"/>
          <p:cNvSpPr txBox="1"/>
          <p:nvPr>
            <p:ph idx="1" type="body"/>
          </p:nvPr>
        </p:nvSpPr>
        <p:spPr>
          <a:xfrm>
            <a:off x="4524875" y="1393075"/>
            <a:ext cx="3893400" cy="26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CT head WO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New onset hydrocephalus</a:t>
            </a:r>
            <a:r>
              <a:rPr lang="en"/>
              <a:t> pattern with probable </a:t>
            </a:r>
            <a:r>
              <a:rPr b="1" lang="en"/>
              <a:t>subependymal edema</a:t>
            </a:r>
            <a:r>
              <a:rPr lang="en"/>
              <a:t> in the periventricular region.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896110"/>
                </a:solidFill>
              </a:rPr>
              <a:t>No obvious obstructing mass</a:t>
            </a:r>
            <a:r>
              <a:rPr lang="en"/>
              <a:t> or intraventricular/intracranial bleed is seen as an etiology on this scan. Differential considerations need to </a:t>
            </a:r>
            <a:r>
              <a:rPr b="1" lang="en">
                <a:solidFill>
                  <a:srgbClr val="3B71CA"/>
                </a:solidFill>
              </a:rPr>
              <a:t>include the possibility of infectious etiology causing difficulty resorbing CSF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1094" name="Google Shape;10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800" y="1397778"/>
            <a:ext cx="2967948" cy="33427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65"/>
          <p:cNvSpPr txBox="1"/>
          <p:nvPr/>
        </p:nvSpPr>
        <p:spPr>
          <a:xfrm>
            <a:off x="1075775" y="4778575"/>
            <a:ext cx="297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admission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6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</a:t>
            </a:r>
            <a:r>
              <a:rPr b="1" lang="en">
                <a:solidFill>
                  <a:srgbClr val="6B3FA0"/>
                </a:solidFill>
              </a:rPr>
              <a:t>NASH cirrhosis</a:t>
            </a:r>
            <a:r>
              <a:rPr lang="en"/>
              <a:t> (ascites, PSE, EV), treated HCV, prior HBV, CKD, CAD, recent admission for left femur Fx (s/p IMN 4 months ago) c/b SBO &amp; HRS + dialysis dependent AKI p/w </a:t>
            </a:r>
            <a:r>
              <a:rPr b="1" lang="en">
                <a:solidFill>
                  <a:srgbClr val="DC4C64"/>
                </a:solidFill>
              </a:rPr>
              <a:t>abd pain</a:t>
            </a:r>
            <a:r>
              <a:rPr lang="en"/>
              <a:t>,</a:t>
            </a:r>
            <a:r>
              <a:rPr b="1" lang="en">
                <a:solidFill>
                  <a:srgbClr val="DC4C64"/>
                </a:solidFill>
              </a:rPr>
              <a:t> n/v</a:t>
            </a:r>
            <a:r>
              <a:rPr lang="en"/>
              <a:t>,</a:t>
            </a:r>
            <a:r>
              <a:rPr b="1" lang="en">
                <a:solidFill>
                  <a:srgbClr val="DC4C64"/>
                </a:solidFill>
              </a:rPr>
              <a:t> </a:t>
            </a:r>
            <a:r>
              <a:rPr lang="en"/>
              <a:t>&amp;</a:t>
            </a:r>
            <a:r>
              <a:rPr b="1" lang="en">
                <a:solidFill>
                  <a:srgbClr val="DC4C64"/>
                </a:solidFill>
              </a:rPr>
              <a:t> AMS </a:t>
            </a:r>
            <a:r>
              <a:rPr lang="en"/>
              <a:t>from SNF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Initially thought symptoms were related to intra-abdominal process, but once they figured out her </a:t>
            </a:r>
            <a:r>
              <a:rPr b="1" lang="en"/>
              <a:t>mental status was not at baseline</a:t>
            </a:r>
            <a:r>
              <a:rPr lang="en"/>
              <a:t> → discovered </a:t>
            </a:r>
            <a:r>
              <a:rPr b="1" lang="en"/>
              <a:t>CSF flow was also not at baseline </a:t>
            </a:r>
            <a:endParaRPr b="1"/>
          </a:p>
        </p:txBody>
      </p:sp>
      <p:sp>
        <p:nvSpPr>
          <p:cNvPr id="1101" name="Google Shape;1101;p66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pic>
        <p:nvPicPr>
          <p:cNvPr id="1102" name="Google Shape;110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244" y="88699"/>
            <a:ext cx="2160803" cy="243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1951" y="88700"/>
            <a:ext cx="2160804" cy="244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66"/>
          <p:cNvSpPr txBox="1"/>
          <p:nvPr/>
        </p:nvSpPr>
        <p:spPr>
          <a:xfrm>
            <a:off x="4636313" y="2550075"/>
            <a:ext cx="2163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50" lIns="66550" spcFirstLastPara="1" rIns="66550" wrap="square" tIns="665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46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admission</a:t>
            </a:r>
            <a:endParaRPr sz="946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5" name="Google Shape;1105;p66"/>
          <p:cNvSpPr txBox="1"/>
          <p:nvPr/>
        </p:nvSpPr>
        <p:spPr>
          <a:xfrm>
            <a:off x="6890440" y="2553500"/>
            <a:ext cx="2163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50" lIns="66550" spcFirstLastPara="1" rIns="66550" wrap="square" tIns="665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46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Femur fracture admission</a:t>
            </a:r>
            <a:endParaRPr sz="946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06" name="Google Shape;1106;p66"/>
          <p:cNvGraphicFramePr/>
          <p:nvPr/>
        </p:nvGraphicFramePr>
        <p:xfrm>
          <a:off x="4816138" y="333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11350"/>
                <a:gridCol w="604750"/>
              </a:tblGrid>
              <a:tr h="2464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16.2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11.4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141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87%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#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700</a:t>
                      </a:r>
                      <a:endParaRPr b="1" sz="1300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 %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07" name="Google Shape;1107;p66"/>
          <p:cNvGraphicFramePr/>
          <p:nvPr/>
        </p:nvGraphicFramePr>
        <p:xfrm>
          <a:off x="6483594" y="361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676400"/>
                <a:gridCol w="448825"/>
              </a:tblGrid>
              <a:tr h="2404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136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3.6</a:t>
                      </a:r>
                      <a:endParaRPr sz="1300"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</a:rPr>
                        <a:t>37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</a:rPr>
                        <a:t>12</a:t>
                      </a:r>
                      <a:endParaRPr sz="1300"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</a:rPr>
                        <a:t>1.18</a:t>
                      </a:r>
                      <a:endParaRPr b="1" sz="1300">
                        <a:solidFill>
                          <a:srgbClr val="3B71C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08" name="Google Shape;1108;p66"/>
          <p:cNvGraphicFramePr/>
          <p:nvPr/>
        </p:nvGraphicFramePr>
        <p:xfrm>
          <a:off x="7706063" y="393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810475"/>
                <a:gridCol w="537800"/>
              </a:tblGrid>
              <a:tr h="2247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2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18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14</a:t>
                      </a:r>
                      <a:endParaRPr sz="1300"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111</a:t>
                      </a:r>
                      <a:endParaRPr sz="1300"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</a:rPr>
                        <a:t>3.5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Ruby transfer</a:t>
            </a:r>
            <a:endParaRPr/>
          </a:p>
        </p:txBody>
      </p:sp>
      <p:sp>
        <p:nvSpPr>
          <p:cNvPr id="1114" name="Google Shape;1114;p67"/>
          <p:cNvSpPr txBox="1"/>
          <p:nvPr>
            <p:ph idx="1" type="body"/>
          </p:nvPr>
        </p:nvSpPr>
        <p:spPr>
          <a:xfrm>
            <a:off x="729325" y="1393075"/>
            <a:ext cx="3774300" cy="1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Admitted to NCCU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Overnight IRRAflow placed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MRI brain ordered (more on this later)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CSF studies return…</a:t>
            </a:r>
            <a:endParaRPr/>
          </a:p>
        </p:txBody>
      </p:sp>
      <p:sp>
        <p:nvSpPr>
          <p:cNvPr id="1115" name="Google Shape;1115;p67"/>
          <p:cNvSpPr/>
          <p:nvPr/>
        </p:nvSpPr>
        <p:spPr>
          <a:xfrm>
            <a:off x="5796075" y="1579696"/>
            <a:ext cx="1087800" cy="26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16" name="Google Shape;1116;p67"/>
          <p:cNvGraphicFramePr/>
          <p:nvPr/>
        </p:nvGraphicFramePr>
        <p:xfrm>
          <a:off x="4615638" y="127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6325"/>
                <a:gridCol w="1091825"/>
              </a:tblGrid>
              <a:tr h="280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IRRAflow 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Pr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Neut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  Serum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  CSF:Serum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0.33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</a:tbl>
          </a:graphicData>
        </a:graphic>
      </p:graphicFrame>
      <p:sp>
        <p:nvSpPr>
          <p:cNvPr id="1117" name="Google Shape;1117;p67"/>
          <p:cNvSpPr txBox="1"/>
          <p:nvPr/>
        </p:nvSpPr>
        <p:spPr>
          <a:xfrm>
            <a:off x="7370750" y="1168050"/>
            <a:ext cx="173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Initial pressure was low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18" name="Google Shape;1118;p67"/>
          <p:cNvCxnSpPr>
            <a:stCxn id="1117" idx="1"/>
            <a:endCxn id="1115" idx="3"/>
          </p:cNvCxnSpPr>
          <p:nvPr/>
        </p:nvCxnSpPr>
        <p:spPr>
          <a:xfrm flipH="1">
            <a:off x="6883850" y="1475850"/>
            <a:ext cx="486900" cy="2355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119" name="Google Shape;1119;p67"/>
          <p:cNvGraphicFramePr/>
          <p:nvPr/>
        </p:nvGraphicFramePr>
        <p:xfrm>
          <a:off x="1280588" y="3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97125"/>
                <a:gridCol w="10364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VZV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pneumo 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CryptoAg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20" name="Google Shape;1120;p67"/>
          <p:cNvGraphicFramePr/>
          <p:nvPr/>
        </p:nvGraphicFramePr>
        <p:xfrm>
          <a:off x="6091438" y="398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84175"/>
                <a:gridCol w="10875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7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71CA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B71C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TND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1" name="Google Shape;1121;p67"/>
          <p:cNvSpPr txBox="1"/>
          <p:nvPr/>
        </p:nvSpPr>
        <p:spPr>
          <a:xfrm>
            <a:off x="775100" y="2487100"/>
            <a:ext cx="2932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Started </a:t>
            </a:r>
            <a:r>
              <a:rPr b="1"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CNS vanco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b="1" lang="en" sz="1300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ceftriaxone</a:t>
            </a:r>
            <a:endParaRPr b="1" sz="1300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…but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blood cultures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…or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droplet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precautions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5545"/>
            <a:ext cx="9144001" cy="44924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68"/>
          <p:cNvCxnSpPr/>
          <p:nvPr/>
        </p:nvCxnSpPr>
        <p:spPr>
          <a:xfrm flipH="1">
            <a:off x="6064950" y="2362000"/>
            <a:ext cx="288300" cy="997800"/>
          </a:xfrm>
          <a:prstGeom prst="straightConnector1">
            <a:avLst/>
          </a:prstGeom>
          <a:noFill/>
          <a:ln cap="flat" cmpd="sng" w="38100">
            <a:solidFill>
              <a:srgbClr val="DF382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8" name="Google Shape;112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125" y="1133054"/>
            <a:ext cx="5219525" cy="5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68"/>
          <p:cNvSpPr txBox="1"/>
          <p:nvPr/>
        </p:nvSpPr>
        <p:spPr>
          <a:xfrm>
            <a:off x="5753000" y="1949850"/>
            <a:ext cx="125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You are here</a:t>
            </a:r>
            <a:endParaRPr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30" name="Google Shape;1130;p68"/>
          <p:cNvCxnSpPr>
            <a:stCxn id="1131" idx="2"/>
          </p:cNvCxnSpPr>
          <p:nvPr/>
        </p:nvCxnSpPr>
        <p:spPr>
          <a:xfrm flipH="1">
            <a:off x="6217375" y="2851925"/>
            <a:ext cx="1122000" cy="888900"/>
          </a:xfrm>
          <a:prstGeom prst="straightConnector1">
            <a:avLst/>
          </a:prstGeom>
          <a:noFill/>
          <a:ln cap="flat" cmpd="sng" w="38100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1" name="Google Shape;1131;p68"/>
          <p:cNvSpPr txBox="1"/>
          <p:nvPr/>
        </p:nvSpPr>
        <p:spPr>
          <a:xfrm>
            <a:off x="6711925" y="2467025"/>
            <a:ext cx="125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4pm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6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MRI brain</a:t>
            </a:r>
            <a:endParaRPr/>
          </a:p>
        </p:txBody>
      </p:sp>
      <p:sp>
        <p:nvSpPr>
          <p:cNvPr id="1137" name="Google Shape;1137;p69"/>
          <p:cNvSpPr/>
          <p:nvPr/>
        </p:nvSpPr>
        <p:spPr>
          <a:xfrm>
            <a:off x="3492350" y="2036750"/>
            <a:ext cx="2798700" cy="11517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Let my wife explain it</a:t>
            </a:r>
            <a:endParaRPr sz="3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7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MRI brain W/WO</a:t>
            </a:r>
            <a:endParaRPr/>
          </a:p>
        </p:txBody>
      </p:sp>
      <p:sp>
        <p:nvSpPr>
          <p:cNvPr id="1143" name="Google Shape;1143;p70"/>
          <p:cNvSpPr txBox="1"/>
          <p:nvPr>
            <p:ph idx="1" type="body"/>
          </p:nvPr>
        </p:nvSpPr>
        <p:spPr>
          <a:xfrm>
            <a:off x="729450" y="1393075"/>
            <a:ext cx="7688700" cy="30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IMPRESSION: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Purulent fluid</a:t>
            </a:r>
            <a:r>
              <a:rPr lang="en"/>
              <a:t> layering within the occipital horns </a:t>
            </a:r>
            <a:r>
              <a:rPr b="1" lang="en"/>
              <a:t>of the lateral ventricles</a:t>
            </a:r>
            <a:r>
              <a:rPr lang="en"/>
              <a:t>, with </a:t>
            </a:r>
            <a:r>
              <a:rPr i="1" lang="en"/>
              <a:t>small amount of hemorrhage</a:t>
            </a:r>
            <a:r>
              <a:rPr lang="en"/>
              <a:t> in the </a:t>
            </a:r>
            <a:r>
              <a:rPr lang="en" u="sng"/>
              <a:t>right</a:t>
            </a:r>
            <a:r>
              <a:rPr lang="en"/>
              <a:t> lateral ventricle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Stable positioning of </a:t>
            </a:r>
            <a:r>
              <a:rPr lang="en" u="sng"/>
              <a:t>right</a:t>
            </a:r>
            <a:r>
              <a:rPr lang="en"/>
              <a:t> frontal approach EVD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Abnormal </a:t>
            </a:r>
            <a:r>
              <a:rPr b="1" lang="en">
                <a:solidFill>
                  <a:srgbClr val="DF382C"/>
                </a:solidFill>
              </a:rPr>
              <a:t>leptomeningeal enhancement</a:t>
            </a:r>
            <a:r>
              <a:rPr lang="en"/>
              <a:t> along the: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3B71CA"/>
                </a:solidFill>
              </a:rPr>
              <a:t>Brainstem</a:t>
            </a:r>
            <a:r>
              <a:rPr lang="en"/>
              <a:t> - medulla &amp; pons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u="sng"/>
              <a:t>Right</a:t>
            </a:r>
            <a:r>
              <a:rPr b="1" lang="en"/>
              <a:t> </a:t>
            </a:r>
            <a:r>
              <a:rPr b="1" lang="en">
                <a:solidFill>
                  <a:srgbClr val="3B71CA"/>
                </a:solidFill>
              </a:rPr>
              <a:t>cerebellum</a:t>
            </a:r>
            <a:r>
              <a:rPr lang="en">
                <a:solidFill>
                  <a:srgbClr val="3B71CA"/>
                </a:solidFill>
              </a:rPr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3B71CA"/>
                </a:solidFill>
              </a:rPr>
              <a:t>Cranial nerves</a:t>
            </a:r>
            <a:r>
              <a:rPr lang="en"/>
              <a:t> - right oculomotor, R abducens, R CN ⅞ complex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Nonsuppression of CSF signal on FLAIR in the </a:t>
            </a:r>
            <a:r>
              <a:rPr b="1" lang="en"/>
              <a:t>basal cisterns</a:t>
            </a:r>
            <a:r>
              <a:rPr lang="en"/>
              <a:t> (interpeduncular &amp; prepontine) and within the cerebral sulci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 are concerning for </a:t>
            </a:r>
            <a:r>
              <a:rPr b="1" lang="en"/>
              <a:t>ventriculitis and meningitis</a:t>
            </a:r>
            <a:endParaRPr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CSF studies &amp; initial ID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49" name="Google Shape;1149;p71"/>
          <p:cNvGraphicFramePr/>
          <p:nvPr/>
        </p:nvGraphicFramePr>
        <p:xfrm>
          <a:off x="5058863" y="139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97125"/>
                <a:gridCol w="10364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VZV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pneumo 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CryptoAg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CSF studies &amp; initial ID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72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 ampicillin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Droplet isolation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Send CSF biofire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Not validated for ventricular fluid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 cultures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However, patient got a dose of ertapenem at OSH (ESBL “UTI”)</a:t>
            </a:r>
            <a:endParaRPr/>
          </a:p>
        </p:txBody>
      </p:sp>
      <p:graphicFrame>
        <p:nvGraphicFramePr>
          <p:cNvPr id="1156" name="Google Shape;1156;p72"/>
          <p:cNvGraphicFramePr/>
          <p:nvPr/>
        </p:nvGraphicFramePr>
        <p:xfrm>
          <a:off x="5058863" y="139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297125"/>
                <a:gridCol w="1036450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VZV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pneumo 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CryptoAg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7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The next 48 hours</a:t>
            </a:r>
            <a:endParaRPr/>
          </a:p>
        </p:txBody>
      </p:sp>
      <p:sp>
        <p:nvSpPr>
          <p:cNvPr id="1162" name="Google Shape;1162;p73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Remains afebrile (but cirrhosis)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Mental status not better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Starts getting very weird nystagmus</a:t>
            </a:r>
            <a:endParaRPr/>
          </a:p>
        </p:txBody>
      </p:sp>
      <p:graphicFrame>
        <p:nvGraphicFramePr>
          <p:cNvPr id="1163" name="Google Shape;1163;p73"/>
          <p:cNvGraphicFramePr/>
          <p:nvPr/>
        </p:nvGraphicFramePr>
        <p:xfrm>
          <a:off x="4929863" y="11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171775"/>
                <a:gridCol w="1087575"/>
                <a:gridCol w="1087575"/>
              </a:tblGrid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CSF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1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 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EVD mode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Drain only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Irrigation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86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latin typeface="Bitter"/>
                          <a:ea typeface="Bitter"/>
                          <a:cs typeface="Bitter"/>
                          <a:sym typeface="Bitter"/>
                        </a:rPr>
                        <a:t> Neut %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Routine Cx</a:t>
                      </a:r>
                      <a:endParaRPr sz="1200"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NG@2D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G/S 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Fungal Cx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NG@2D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AFB Cx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Smear (-)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64" name="Google Shape;1164;p73"/>
          <p:cNvSpPr/>
          <p:nvPr/>
        </p:nvSpPr>
        <p:spPr>
          <a:xfrm>
            <a:off x="366363" y="3183975"/>
            <a:ext cx="1832400" cy="691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Next steps?</a:t>
            </a:r>
            <a:endParaRPr sz="19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5" name="Google Shape;1165;p73" title="delvedetect-csf-stacked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499" y="2009850"/>
            <a:ext cx="2382476" cy="294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493" y="1168050"/>
            <a:ext cx="3429007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7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/>
              <a:t>patience is a virtue</a:t>
            </a:r>
            <a:endParaRPr/>
          </a:p>
        </p:txBody>
      </p:sp>
      <p:sp>
        <p:nvSpPr>
          <p:cNvPr id="1172" name="Google Shape;1172;p74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Apparently mNGS does increase diagnostic </a:t>
            </a:r>
            <a:r>
              <a:rPr lang="en"/>
              <a:t>yield…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…CSF cultures finally started growing the day after we sent the expensive test</a:t>
            </a:r>
            <a:endParaRPr/>
          </a:p>
        </p:txBody>
      </p:sp>
      <p:pic>
        <p:nvPicPr>
          <p:cNvPr id="1173" name="Google Shape;1173;p74" title="delvedetect-csf-stacked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175" y="2336100"/>
            <a:ext cx="2217875" cy="27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729450" y="2081475"/>
            <a:ext cx="7688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(-25d) -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New </a:t>
            </a:r>
            <a:r>
              <a:rPr b="1" lang="en" sz="13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right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neck pain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+ a few days of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right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sided throbbing headache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Clinic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(-23d) - Noted to have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nausea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&amp; mild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300" u="sng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left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ear feels full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356000" y="3464825"/>
            <a:ext cx="67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 #1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9" name="Google Shape;179;p21"/>
          <p:cNvCxnSpPr>
            <a:stCxn id="178" idx="3"/>
            <a:endCxn id="170" idx="0"/>
          </p:cNvCxnSpPr>
          <p:nvPr/>
        </p:nvCxnSpPr>
        <p:spPr>
          <a:xfrm>
            <a:off x="1035500" y="3657275"/>
            <a:ext cx="288000" cy="403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1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2365325" y="4248975"/>
            <a:ext cx="585000" cy="8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613" y="438475"/>
            <a:ext cx="36290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7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The results</a:t>
            </a:r>
            <a:endParaRPr/>
          </a:p>
        </p:txBody>
      </p:sp>
      <p:sp>
        <p:nvSpPr>
          <p:cNvPr id="1180" name="Google Shape;1180;p75"/>
          <p:cNvSpPr txBox="1"/>
          <p:nvPr>
            <p:ph idx="1" type="body"/>
          </p:nvPr>
        </p:nvSpPr>
        <p:spPr>
          <a:xfrm>
            <a:off x="729325" y="1393075"/>
            <a:ext cx="4047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CSF culture</a:t>
            </a:r>
            <a:r>
              <a:rPr lang="en"/>
              <a:t>: &lt;5 Colonies </a:t>
            </a:r>
            <a:r>
              <a:rPr b="1" lang="en">
                <a:solidFill>
                  <a:srgbClr val="DF382C"/>
                </a:solidFill>
              </a:rPr>
              <a:t>Candida dubliniensis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5-FC: 0.06 (S)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Flucon</a:t>
            </a:r>
            <a:r>
              <a:rPr lang="en"/>
              <a:t>: 0.50 (S)</a:t>
            </a:r>
            <a:endParaRPr/>
          </a:p>
        </p:txBody>
      </p:sp>
      <p:sp>
        <p:nvSpPr>
          <p:cNvPr id="1181" name="Google Shape;1181;p75"/>
          <p:cNvSpPr txBox="1"/>
          <p:nvPr>
            <p:ph idx="2" type="body"/>
          </p:nvPr>
        </p:nvSpPr>
        <p:spPr>
          <a:xfrm>
            <a:off x="472049" y="2528425"/>
            <a:ext cx="4422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Reads aligning to Candida dubliniensis were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identified at a subthreshold level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, below that for formal reporting thresholds.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As a commensal organism of human flora, this detection may represent environmental or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mucocutaneous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contamination. Clinical correlation is recommended.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latin typeface="Bitter"/>
                <a:ea typeface="Bitter"/>
                <a:cs typeface="Bitter"/>
                <a:sym typeface="Bitter"/>
              </a:rPr>
              <a:t>SPECIMEN NOTES</a:t>
            </a:r>
            <a:endParaRPr u="sng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Sample contains </a:t>
            </a:r>
            <a:r>
              <a:rPr lang="en">
                <a:highlight>
                  <a:srgbClr val="FFFF00"/>
                </a:highlight>
                <a:latin typeface="Bitter"/>
                <a:ea typeface="Bitter"/>
                <a:cs typeface="Bitter"/>
                <a:sym typeface="Bitter"/>
              </a:rPr>
              <a:t>high DNA background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, there is decreased sensitivity for detection of DNA viruses, bacteria, fungi, and parasites.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182" name="Google Shape;118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625" y="1320450"/>
            <a:ext cx="2581960" cy="36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6755" y="3988520"/>
            <a:ext cx="3175803" cy="3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75"/>
          <p:cNvSpPr/>
          <p:nvPr/>
        </p:nvSpPr>
        <p:spPr>
          <a:xfrm>
            <a:off x="5312675" y="3699250"/>
            <a:ext cx="3469800" cy="750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76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mNGS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7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of molecular testing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1195" name="Google Shape;1195;p77"/>
          <p:cNvSpPr txBox="1"/>
          <p:nvPr>
            <p:ph idx="1" type="body"/>
          </p:nvPr>
        </p:nvSpPr>
        <p:spPr>
          <a:xfrm>
            <a:off x="729450" y="1393075"/>
            <a:ext cx="7897500" cy="15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Targeted PCR</a:t>
            </a:r>
            <a:r>
              <a:rPr lang="en"/>
              <a:t> (singleplex): T</a:t>
            </a:r>
            <a:r>
              <a:rPr lang="en"/>
              <a:t>argets specific nucleic acid sequences using primers for that pathogen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Examples</a:t>
            </a:r>
            <a:r>
              <a:rPr lang="en"/>
              <a:t>: HSV or VZV PCR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Pros</a:t>
            </a:r>
            <a:r>
              <a:rPr lang="en"/>
              <a:t>: Cheap, often done in house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Cons</a:t>
            </a:r>
            <a:r>
              <a:rPr lang="en"/>
              <a:t>: Limited to single pathogen, so you must be explicit in your DDx based on clinic or epidemiologic history</a:t>
            </a:r>
            <a:endParaRPr/>
          </a:p>
        </p:txBody>
      </p:sp>
      <p:sp>
        <p:nvSpPr>
          <p:cNvPr id="1196" name="Google Shape;1196;p77"/>
          <p:cNvSpPr txBox="1"/>
          <p:nvPr/>
        </p:nvSpPr>
        <p:spPr>
          <a:xfrm>
            <a:off x="729450" y="2915875"/>
            <a:ext cx="7688700" cy="1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PCR panel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(multiplex): Amplifies two or more target sequences (in the same reaction) using multiple primers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Biofire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Often done in house, not as expensive as the other tests talked about here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Culprit must be on the panel (e.g. if that strain of enterovirus is not on the biofire [</a:t>
            </a:r>
            <a:r>
              <a:rPr lang="en" sz="13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], the test will be negative)</a:t>
            </a:r>
            <a:endParaRPr/>
          </a:p>
        </p:txBody>
      </p:sp>
      <p:pic>
        <p:nvPicPr>
          <p:cNvPr id="1197" name="Google Shape;1197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4900" y="76100"/>
            <a:ext cx="1168050" cy="11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7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of molecular testing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1203" name="Google Shape;1203;p78"/>
          <p:cNvSpPr txBox="1"/>
          <p:nvPr>
            <p:ph idx="1" type="body"/>
          </p:nvPr>
        </p:nvSpPr>
        <p:spPr>
          <a:xfrm>
            <a:off x="729450" y="1393075"/>
            <a:ext cx="5489100" cy="20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Universal</a:t>
            </a:r>
            <a:r>
              <a:rPr b="1" lang="en"/>
              <a:t> PCR</a:t>
            </a:r>
            <a:r>
              <a:rPr lang="en"/>
              <a:t> (broad range): utilizes primers to amplify and sequence conserved areas of the genome (bacteria=16S rRNA, fungi=28S rRNA)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Pro</a:t>
            </a:r>
            <a:r>
              <a:rPr lang="en"/>
              <a:t>: Untargeted, broad testing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Limitations</a:t>
            </a:r>
            <a:r>
              <a:rPr lang="en"/>
              <a:t>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Does not detect viruses or parasites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May fail to identify unusual bacterial/fungal pathogens outside the primers specificity</a:t>
            </a:r>
            <a:endParaRPr/>
          </a:p>
        </p:txBody>
      </p:sp>
      <p:sp>
        <p:nvSpPr>
          <p:cNvPr id="1204" name="Google Shape;1204;p78"/>
          <p:cNvSpPr/>
          <p:nvPr/>
        </p:nvSpPr>
        <p:spPr>
          <a:xfrm>
            <a:off x="6330450" y="1393075"/>
            <a:ext cx="2253600" cy="298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Traditional PCR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Targeted PCR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(HSV, VZV)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Multiplex PCR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(Biofire)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5" name="Google Shape;1205;p78"/>
          <p:cNvSpPr/>
          <p:nvPr/>
        </p:nvSpPr>
        <p:spPr>
          <a:xfrm>
            <a:off x="6474150" y="2169275"/>
            <a:ext cx="1966200" cy="5352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Uses primer(s) specific to desired pathogen(s)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6" name="Google Shape;1206;p78"/>
          <p:cNvSpPr/>
          <p:nvPr/>
        </p:nvSpPr>
        <p:spPr>
          <a:xfrm>
            <a:off x="6474150" y="2797775"/>
            <a:ext cx="1966200" cy="535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Pros: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Affordable, faster turn around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7" name="Google Shape;1207;p78"/>
          <p:cNvSpPr/>
          <p:nvPr/>
        </p:nvSpPr>
        <p:spPr>
          <a:xfrm>
            <a:off x="6474150" y="3426275"/>
            <a:ext cx="1966200" cy="8466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Need to know what you’re testing for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If it’s not on the PCR/panel, won’t show up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8" name="Google Shape;120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4900" y="76100"/>
            <a:ext cx="1168050" cy="11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Google Shape;121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3920255"/>
            <a:ext cx="6472349" cy="119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7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of molecular testing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1215" name="Google Shape;1215;p79"/>
          <p:cNvSpPr txBox="1"/>
          <p:nvPr>
            <p:ph idx="1" type="body"/>
          </p:nvPr>
        </p:nvSpPr>
        <p:spPr>
          <a:xfrm>
            <a:off x="729450" y="1393075"/>
            <a:ext cx="5489100" cy="30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Universal PCR</a:t>
            </a:r>
            <a:r>
              <a:rPr lang="en"/>
              <a:t> (broad range): utilizes primers to amplify and sequence conserved areas of the genome (bacteria=16S rRNA, fungi=28S rRNA)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Pro</a:t>
            </a:r>
            <a:r>
              <a:rPr lang="en"/>
              <a:t>: Untargeted, broad testing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Limitations</a:t>
            </a:r>
            <a:r>
              <a:rPr lang="en"/>
              <a:t>: No viruses or unusual bacteria/fungi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M</a:t>
            </a:r>
            <a:r>
              <a:rPr b="1" lang="en"/>
              <a:t>etagenomic NGS</a:t>
            </a:r>
            <a:r>
              <a:rPr lang="en"/>
              <a:t> (mNGS): sequences </a:t>
            </a:r>
            <a:r>
              <a:rPr lang="en" u="sng"/>
              <a:t>any</a:t>
            </a:r>
            <a:r>
              <a:rPr lang="en"/>
              <a:t> nucleic acid fragments present (including host) → uses bioinformatics to filter out host DNA</a:t>
            </a:r>
            <a:endParaRPr/>
          </a:p>
        </p:txBody>
      </p:sp>
      <p:sp>
        <p:nvSpPr>
          <p:cNvPr id="1216" name="Google Shape;1216;p79"/>
          <p:cNvSpPr/>
          <p:nvPr/>
        </p:nvSpPr>
        <p:spPr>
          <a:xfrm>
            <a:off x="6330450" y="1393075"/>
            <a:ext cx="2253600" cy="298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Traditional PCR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Targeted PCR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(HSV, VZV)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Multiplex PCR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(Biofire)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7" name="Google Shape;1217;p79"/>
          <p:cNvSpPr/>
          <p:nvPr/>
        </p:nvSpPr>
        <p:spPr>
          <a:xfrm>
            <a:off x="6474150" y="2169275"/>
            <a:ext cx="1966200" cy="5352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Uses primer(s) specific to desired pathogen(s)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8" name="Google Shape;1218;p79"/>
          <p:cNvSpPr/>
          <p:nvPr/>
        </p:nvSpPr>
        <p:spPr>
          <a:xfrm>
            <a:off x="6474150" y="2797775"/>
            <a:ext cx="1966200" cy="535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Pros: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Affordable, faster turn around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79"/>
          <p:cNvSpPr/>
          <p:nvPr/>
        </p:nvSpPr>
        <p:spPr>
          <a:xfrm>
            <a:off x="6474150" y="3426275"/>
            <a:ext cx="1966200" cy="8466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Need to know what you’re testing for: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If it’s not on the PCR/panel, won’t show up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79"/>
          <p:cNvSpPr/>
          <p:nvPr/>
        </p:nvSpPr>
        <p:spPr>
          <a:xfrm>
            <a:off x="729450" y="1395375"/>
            <a:ext cx="5041800" cy="1494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1" name="Google Shape;1221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4900" y="76100"/>
            <a:ext cx="1168050" cy="11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of molecular testing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1227" name="Google Shape;1227;p80"/>
          <p:cNvSpPr txBox="1"/>
          <p:nvPr>
            <p:ph idx="1" type="body"/>
          </p:nvPr>
        </p:nvSpPr>
        <p:spPr>
          <a:xfrm>
            <a:off x="729450" y="1393075"/>
            <a:ext cx="5489100" cy="33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Universal PCR</a:t>
            </a:r>
            <a:r>
              <a:rPr lang="en"/>
              <a:t> (broad range): utilizes primers to amplify and sequence conserved areas of the genome (bacteria=16S rRNA, fungi=28S rRNA)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Pro</a:t>
            </a:r>
            <a:r>
              <a:rPr lang="en"/>
              <a:t>: Untargeted, broad testing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Limitations</a:t>
            </a:r>
            <a:r>
              <a:rPr lang="en"/>
              <a:t>: No viruses or unusual bacteria/fungi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Metagenomic NGS</a:t>
            </a:r>
            <a:r>
              <a:rPr lang="en"/>
              <a:t> (mNGS): sequences </a:t>
            </a:r>
            <a:r>
              <a:rPr lang="en" u="sng"/>
              <a:t>any</a:t>
            </a:r>
            <a:r>
              <a:rPr lang="en"/>
              <a:t> nucleic acid fragments present (including host) → uses bioinformatics to filter out host DNA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Pro</a:t>
            </a:r>
            <a:r>
              <a:rPr lang="en"/>
              <a:t>: Unbiased (like uPCR), may </a:t>
            </a:r>
            <a:r>
              <a:rPr lang="en"/>
              <a:t>identify</a:t>
            </a:r>
            <a:r>
              <a:rPr lang="en"/>
              <a:t> resistance (ESBL)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Con</a:t>
            </a:r>
            <a:r>
              <a:rPr lang="en"/>
              <a:t>: Requires the most clinical </a:t>
            </a:r>
            <a:r>
              <a:rPr lang="en"/>
              <a:t>interpretation, because it’s a hypothesis free test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Expensive: $2000 - $3500</a:t>
            </a:r>
            <a:endParaRPr/>
          </a:p>
        </p:txBody>
      </p:sp>
      <p:sp>
        <p:nvSpPr>
          <p:cNvPr id="1228" name="Google Shape;1228;p80"/>
          <p:cNvSpPr/>
          <p:nvPr/>
        </p:nvSpPr>
        <p:spPr>
          <a:xfrm>
            <a:off x="6330450" y="1393075"/>
            <a:ext cx="2253600" cy="298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Traditional PCR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Targeted PCR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(HSV, VZV)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Multiplex PCR </a:t>
            </a:r>
            <a:r>
              <a:rPr lang="en" sz="1200"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rPr>
              <a:t>(Biofire)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Google Shape;1229;p80"/>
          <p:cNvSpPr/>
          <p:nvPr/>
        </p:nvSpPr>
        <p:spPr>
          <a:xfrm>
            <a:off x="6474150" y="2169275"/>
            <a:ext cx="1966200" cy="5352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Uses primer(s) specific to desired pathogen(s)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p80"/>
          <p:cNvSpPr/>
          <p:nvPr/>
        </p:nvSpPr>
        <p:spPr>
          <a:xfrm>
            <a:off x="6474150" y="2797775"/>
            <a:ext cx="1966200" cy="535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Pros: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Affordable, faster turn around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1" name="Google Shape;1231;p80"/>
          <p:cNvSpPr/>
          <p:nvPr/>
        </p:nvSpPr>
        <p:spPr>
          <a:xfrm>
            <a:off x="6474150" y="3426275"/>
            <a:ext cx="1966200" cy="8466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Need to know what you’re testing for: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If it’s not on the PCR/panel, won’t show up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2" name="Google Shape;1232;p80"/>
          <p:cNvSpPr/>
          <p:nvPr/>
        </p:nvSpPr>
        <p:spPr>
          <a:xfrm>
            <a:off x="729450" y="1395375"/>
            <a:ext cx="5041800" cy="1494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3" name="Google Shape;123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4900" y="76100"/>
            <a:ext cx="1168050" cy="11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8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mNGS provide clinical </a:t>
            </a:r>
            <a:r>
              <a:rPr lang="en"/>
              <a:t>benefit?</a:t>
            </a:r>
            <a:endParaRPr/>
          </a:p>
        </p:txBody>
      </p:sp>
      <p:sp>
        <p:nvSpPr>
          <p:cNvPr id="1239" name="Google Shape;1239;p8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molecular testing has a role </a:t>
            </a:r>
            <a:r>
              <a:rPr b="1" lang="en"/>
              <a:t>if extensive workup is negative 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e.g. 2014 case where a teenager had </a:t>
            </a:r>
            <a:r>
              <a:rPr b="1" lang="en"/>
              <a:t>30+ conventional tests</a:t>
            </a:r>
            <a:r>
              <a:rPr lang="en"/>
              <a:t>, only for mNGS to diagnosed neuro-leptospirosis [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8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mNGS provide clinical benefit?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45" name="Google Shape;1245;p82"/>
          <p:cNvSpPr txBox="1"/>
          <p:nvPr>
            <p:ph idx="1" type="body"/>
          </p:nvPr>
        </p:nvSpPr>
        <p:spPr>
          <a:xfrm>
            <a:off x="729450" y="1393075"/>
            <a:ext cx="5454900" cy="1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Landmark multicenter trial (NEJM, 2019)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204 adult &amp; pediatric patients</a:t>
            </a:r>
            <a:r>
              <a:rPr lang="en"/>
              <a:t> enrolled, who were pretty ill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49% admitted to ICU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11% mortality</a:t>
            </a:r>
            <a:endParaRPr/>
          </a:p>
        </p:txBody>
      </p:sp>
      <p:sp>
        <p:nvSpPr>
          <p:cNvPr id="1246" name="Google Shape;1246;p82"/>
          <p:cNvSpPr/>
          <p:nvPr/>
        </p:nvSpPr>
        <p:spPr>
          <a:xfrm>
            <a:off x="7784724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7" name="Google Shape;1247;p82"/>
          <p:cNvSpPr/>
          <p:nvPr/>
        </p:nvSpPr>
        <p:spPr>
          <a:xfrm>
            <a:off x="7784724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8" name="Google Shape;1248;p82"/>
          <p:cNvSpPr/>
          <p:nvPr/>
        </p:nvSpPr>
        <p:spPr>
          <a:xfrm>
            <a:off x="7784724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9" name="Google Shape;1249;p82"/>
          <p:cNvSpPr/>
          <p:nvPr/>
        </p:nvSpPr>
        <p:spPr>
          <a:xfrm>
            <a:off x="7784724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0" name="Google Shape;1250;p82"/>
          <p:cNvSpPr/>
          <p:nvPr/>
        </p:nvSpPr>
        <p:spPr>
          <a:xfrm>
            <a:off x="7784724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1" name="Google Shape;1251;p82"/>
          <p:cNvSpPr/>
          <p:nvPr/>
        </p:nvSpPr>
        <p:spPr>
          <a:xfrm>
            <a:off x="7784724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2" name="Google Shape;1252;p82"/>
          <p:cNvSpPr/>
          <p:nvPr/>
        </p:nvSpPr>
        <p:spPr>
          <a:xfrm>
            <a:off x="7784724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3" name="Google Shape;1253;p82"/>
          <p:cNvSpPr/>
          <p:nvPr/>
        </p:nvSpPr>
        <p:spPr>
          <a:xfrm>
            <a:off x="6885852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4" name="Google Shape;1254;p82"/>
          <p:cNvSpPr/>
          <p:nvPr/>
        </p:nvSpPr>
        <p:spPr>
          <a:xfrm>
            <a:off x="7185476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5" name="Google Shape;1255;p82"/>
          <p:cNvSpPr/>
          <p:nvPr/>
        </p:nvSpPr>
        <p:spPr>
          <a:xfrm>
            <a:off x="7485100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6" name="Google Shape;1256;p82"/>
          <p:cNvSpPr/>
          <p:nvPr/>
        </p:nvSpPr>
        <p:spPr>
          <a:xfrm>
            <a:off x="5687356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p82"/>
          <p:cNvSpPr/>
          <p:nvPr/>
        </p:nvSpPr>
        <p:spPr>
          <a:xfrm>
            <a:off x="5986980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p82"/>
          <p:cNvSpPr/>
          <p:nvPr/>
        </p:nvSpPr>
        <p:spPr>
          <a:xfrm>
            <a:off x="6286604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p82"/>
          <p:cNvSpPr/>
          <p:nvPr/>
        </p:nvSpPr>
        <p:spPr>
          <a:xfrm>
            <a:off x="6586228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p82"/>
          <p:cNvSpPr/>
          <p:nvPr/>
        </p:nvSpPr>
        <p:spPr>
          <a:xfrm>
            <a:off x="5687356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p82"/>
          <p:cNvSpPr/>
          <p:nvPr/>
        </p:nvSpPr>
        <p:spPr>
          <a:xfrm>
            <a:off x="5986980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82"/>
          <p:cNvSpPr/>
          <p:nvPr/>
        </p:nvSpPr>
        <p:spPr>
          <a:xfrm>
            <a:off x="6286604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p82"/>
          <p:cNvSpPr/>
          <p:nvPr/>
        </p:nvSpPr>
        <p:spPr>
          <a:xfrm>
            <a:off x="6586228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p82"/>
          <p:cNvSpPr/>
          <p:nvPr/>
        </p:nvSpPr>
        <p:spPr>
          <a:xfrm>
            <a:off x="6885852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p82"/>
          <p:cNvSpPr/>
          <p:nvPr/>
        </p:nvSpPr>
        <p:spPr>
          <a:xfrm>
            <a:off x="7185476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82"/>
          <p:cNvSpPr/>
          <p:nvPr/>
        </p:nvSpPr>
        <p:spPr>
          <a:xfrm>
            <a:off x="7485100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7" name="Google Shape;1267;p82"/>
          <p:cNvSpPr/>
          <p:nvPr/>
        </p:nvSpPr>
        <p:spPr>
          <a:xfrm>
            <a:off x="6885852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82"/>
          <p:cNvSpPr/>
          <p:nvPr/>
        </p:nvSpPr>
        <p:spPr>
          <a:xfrm>
            <a:off x="7185476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9" name="Google Shape;1269;p82"/>
          <p:cNvSpPr/>
          <p:nvPr/>
        </p:nvSpPr>
        <p:spPr>
          <a:xfrm>
            <a:off x="7485100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p82"/>
          <p:cNvSpPr/>
          <p:nvPr/>
        </p:nvSpPr>
        <p:spPr>
          <a:xfrm>
            <a:off x="5687356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p82"/>
          <p:cNvSpPr/>
          <p:nvPr/>
        </p:nvSpPr>
        <p:spPr>
          <a:xfrm>
            <a:off x="5986980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2" name="Google Shape;1272;p82"/>
          <p:cNvSpPr/>
          <p:nvPr/>
        </p:nvSpPr>
        <p:spPr>
          <a:xfrm>
            <a:off x="6286604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p82"/>
          <p:cNvSpPr/>
          <p:nvPr/>
        </p:nvSpPr>
        <p:spPr>
          <a:xfrm>
            <a:off x="6586228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p82"/>
          <p:cNvSpPr/>
          <p:nvPr/>
        </p:nvSpPr>
        <p:spPr>
          <a:xfrm>
            <a:off x="5687356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5" name="Google Shape;1275;p82"/>
          <p:cNvSpPr/>
          <p:nvPr/>
        </p:nvSpPr>
        <p:spPr>
          <a:xfrm>
            <a:off x="5986980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82"/>
          <p:cNvSpPr/>
          <p:nvPr/>
        </p:nvSpPr>
        <p:spPr>
          <a:xfrm>
            <a:off x="6286604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7" name="Google Shape;1277;p82"/>
          <p:cNvSpPr/>
          <p:nvPr/>
        </p:nvSpPr>
        <p:spPr>
          <a:xfrm>
            <a:off x="6586228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8" name="Google Shape;1278;p82"/>
          <p:cNvSpPr/>
          <p:nvPr/>
        </p:nvSpPr>
        <p:spPr>
          <a:xfrm>
            <a:off x="6885852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9" name="Google Shape;1279;p82"/>
          <p:cNvSpPr/>
          <p:nvPr/>
        </p:nvSpPr>
        <p:spPr>
          <a:xfrm>
            <a:off x="7185476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0" name="Google Shape;1280;p82"/>
          <p:cNvSpPr/>
          <p:nvPr/>
        </p:nvSpPr>
        <p:spPr>
          <a:xfrm>
            <a:off x="7485100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1" name="Google Shape;1281;p82"/>
          <p:cNvSpPr/>
          <p:nvPr/>
        </p:nvSpPr>
        <p:spPr>
          <a:xfrm>
            <a:off x="6885852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2" name="Google Shape;1282;p82"/>
          <p:cNvSpPr/>
          <p:nvPr/>
        </p:nvSpPr>
        <p:spPr>
          <a:xfrm>
            <a:off x="7185476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3" name="Google Shape;1283;p82"/>
          <p:cNvSpPr/>
          <p:nvPr/>
        </p:nvSpPr>
        <p:spPr>
          <a:xfrm>
            <a:off x="7485100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82"/>
          <p:cNvSpPr/>
          <p:nvPr/>
        </p:nvSpPr>
        <p:spPr>
          <a:xfrm>
            <a:off x="5687356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5" name="Google Shape;1285;p82"/>
          <p:cNvSpPr/>
          <p:nvPr/>
        </p:nvSpPr>
        <p:spPr>
          <a:xfrm>
            <a:off x="5986980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6" name="Google Shape;1286;p82"/>
          <p:cNvSpPr/>
          <p:nvPr/>
        </p:nvSpPr>
        <p:spPr>
          <a:xfrm>
            <a:off x="6286604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7" name="Google Shape;1287;p82"/>
          <p:cNvSpPr/>
          <p:nvPr/>
        </p:nvSpPr>
        <p:spPr>
          <a:xfrm>
            <a:off x="6586228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8" name="Google Shape;1288;p82"/>
          <p:cNvSpPr/>
          <p:nvPr/>
        </p:nvSpPr>
        <p:spPr>
          <a:xfrm>
            <a:off x="5687356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9" name="Google Shape;1289;p82"/>
          <p:cNvSpPr/>
          <p:nvPr/>
        </p:nvSpPr>
        <p:spPr>
          <a:xfrm>
            <a:off x="5986980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0" name="Google Shape;1290;p82"/>
          <p:cNvSpPr/>
          <p:nvPr/>
        </p:nvSpPr>
        <p:spPr>
          <a:xfrm>
            <a:off x="6286604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1" name="Google Shape;1291;p82"/>
          <p:cNvSpPr/>
          <p:nvPr/>
        </p:nvSpPr>
        <p:spPr>
          <a:xfrm>
            <a:off x="6586228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2" name="Google Shape;1292;p82"/>
          <p:cNvSpPr/>
          <p:nvPr/>
        </p:nvSpPr>
        <p:spPr>
          <a:xfrm>
            <a:off x="6885852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3" name="Google Shape;1293;p82"/>
          <p:cNvSpPr/>
          <p:nvPr/>
        </p:nvSpPr>
        <p:spPr>
          <a:xfrm>
            <a:off x="7185476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4" name="Google Shape;1294;p82"/>
          <p:cNvSpPr/>
          <p:nvPr/>
        </p:nvSpPr>
        <p:spPr>
          <a:xfrm>
            <a:off x="7485100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5" name="Google Shape;1295;p82"/>
          <p:cNvSpPr/>
          <p:nvPr/>
        </p:nvSpPr>
        <p:spPr>
          <a:xfrm>
            <a:off x="6885852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6" name="Google Shape;1296;p82"/>
          <p:cNvSpPr/>
          <p:nvPr/>
        </p:nvSpPr>
        <p:spPr>
          <a:xfrm>
            <a:off x="7185476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7" name="Google Shape;1297;p82"/>
          <p:cNvSpPr/>
          <p:nvPr/>
        </p:nvSpPr>
        <p:spPr>
          <a:xfrm>
            <a:off x="7485100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8" name="Google Shape;1298;p82"/>
          <p:cNvSpPr/>
          <p:nvPr/>
        </p:nvSpPr>
        <p:spPr>
          <a:xfrm>
            <a:off x="5687356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9" name="Google Shape;1299;p82"/>
          <p:cNvSpPr/>
          <p:nvPr/>
        </p:nvSpPr>
        <p:spPr>
          <a:xfrm>
            <a:off x="5986980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0" name="Google Shape;1300;p82"/>
          <p:cNvSpPr/>
          <p:nvPr/>
        </p:nvSpPr>
        <p:spPr>
          <a:xfrm>
            <a:off x="6286604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1" name="Google Shape;1301;p82"/>
          <p:cNvSpPr/>
          <p:nvPr/>
        </p:nvSpPr>
        <p:spPr>
          <a:xfrm>
            <a:off x="6586228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2" name="Google Shape;1302;p82"/>
          <p:cNvSpPr/>
          <p:nvPr/>
        </p:nvSpPr>
        <p:spPr>
          <a:xfrm>
            <a:off x="8084349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82"/>
          <p:cNvSpPr/>
          <p:nvPr/>
        </p:nvSpPr>
        <p:spPr>
          <a:xfrm>
            <a:off x="8084349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82"/>
          <p:cNvSpPr txBox="1"/>
          <p:nvPr/>
        </p:nvSpPr>
        <p:spPr>
          <a:xfrm>
            <a:off x="5687350" y="4765050"/>
            <a:ext cx="262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58 CNS infections diagnosed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5" name="Google Shape;130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528" y="-20972"/>
            <a:ext cx="3524474" cy="9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82"/>
          <p:cNvSpPr txBox="1"/>
          <p:nvPr/>
        </p:nvSpPr>
        <p:spPr>
          <a:xfrm>
            <a:off x="729450" y="2645925"/>
            <a:ext cx="4581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Conventional &amp;/or mNGS diagnosed 58 CNS infections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8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mNGS provide clinical benefit?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312" name="Google Shape;1312;p83"/>
          <p:cNvSpPr txBox="1"/>
          <p:nvPr>
            <p:ph idx="1" type="body"/>
          </p:nvPr>
        </p:nvSpPr>
        <p:spPr>
          <a:xfrm>
            <a:off x="729450" y="1393075"/>
            <a:ext cx="5454900" cy="27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Landmark multicenter trial (NEJM, 2019)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204 patients</a:t>
            </a:r>
            <a:r>
              <a:rPr lang="en"/>
              <a:t>, </a:t>
            </a:r>
            <a:r>
              <a:rPr b="1" lang="en"/>
              <a:t>58 CNS infections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55%</a:t>
            </a:r>
            <a:r>
              <a:rPr lang="en"/>
              <a:t> (n=32) had </a:t>
            </a:r>
            <a:r>
              <a:rPr b="1" lang="en"/>
              <a:t>mNGS diagnosis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DF382C"/>
                </a:solidFill>
              </a:rPr>
              <a:t>22%</a:t>
            </a:r>
            <a:r>
              <a:rPr lang="en"/>
              <a:t> (n=13) were </a:t>
            </a:r>
            <a:r>
              <a:rPr lang="en" u="sng">
                <a:solidFill>
                  <a:srgbClr val="DF382C"/>
                </a:solidFill>
              </a:rPr>
              <a:t>only</a:t>
            </a:r>
            <a:r>
              <a:rPr lang="en"/>
              <a:t> from </a:t>
            </a:r>
            <a:r>
              <a:rPr b="1" lang="en">
                <a:solidFill>
                  <a:srgbClr val="DF382C"/>
                </a:solidFill>
              </a:rPr>
              <a:t>mNGS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33% on both mNGS &amp; conventional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 the 26 infections (45%) not detected on mNGS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19%</a:t>
            </a:r>
            <a:r>
              <a:rPr lang="en"/>
              <a:t> (n=11) from </a:t>
            </a:r>
            <a:r>
              <a:rPr b="1" lang="en"/>
              <a:t>serologic testing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12%</a:t>
            </a:r>
            <a:r>
              <a:rPr lang="en"/>
              <a:t> (n=7) from </a:t>
            </a:r>
            <a:r>
              <a:rPr b="1" lang="en"/>
              <a:t>tissue Dx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14% </a:t>
            </a:r>
            <a:r>
              <a:rPr lang="en"/>
              <a:t>(n=8) presumably diagnosed from CSF</a:t>
            </a:r>
            <a:endParaRPr/>
          </a:p>
        </p:txBody>
      </p:sp>
      <p:sp>
        <p:nvSpPr>
          <p:cNvPr id="1313" name="Google Shape;1313;p83"/>
          <p:cNvSpPr/>
          <p:nvPr/>
        </p:nvSpPr>
        <p:spPr>
          <a:xfrm>
            <a:off x="8089524" y="24193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4" name="Google Shape;1314;p83"/>
          <p:cNvSpPr/>
          <p:nvPr/>
        </p:nvSpPr>
        <p:spPr>
          <a:xfrm>
            <a:off x="8089524" y="27295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5" name="Google Shape;1315;p83"/>
          <p:cNvSpPr/>
          <p:nvPr/>
        </p:nvSpPr>
        <p:spPr>
          <a:xfrm>
            <a:off x="8241924" y="319221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6" name="Google Shape;1316;p83"/>
          <p:cNvSpPr/>
          <p:nvPr/>
        </p:nvSpPr>
        <p:spPr>
          <a:xfrm>
            <a:off x="8241924" y="35024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7" name="Google Shape;1317;p83"/>
          <p:cNvSpPr/>
          <p:nvPr/>
        </p:nvSpPr>
        <p:spPr>
          <a:xfrm>
            <a:off x="8241924" y="38126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8" name="Google Shape;1318;p83"/>
          <p:cNvSpPr/>
          <p:nvPr/>
        </p:nvSpPr>
        <p:spPr>
          <a:xfrm>
            <a:off x="8089524" y="442773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9" name="Google Shape;1319;p83"/>
          <p:cNvSpPr/>
          <p:nvPr/>
        </p:nvSpPr>
        <p:spPr>
          <a:xfrm>
            <a:off x="8089524" y="473797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0" name="Google Shape;1320;p83"/>
          <p:cNvSpPr/>
          <p:nvPr/>
        </p:nvSpPr>
        <p:spPr>
          <a:xfrm>
            <a:off x="7190652" y="24193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1" name="Google Shape;1321;p83"/>
          <p:cNvSpPr/>
          <p:nvPr/>
        </p:nvSpPr>
        <p:spPr>
          <a:xfrm>
            <a:off x="7490276" y="24193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83"/>
          <p:cNvSpPr/>
          <p:nvPr/>
        </p:nvSpPr>
        <p:spPr>
          <a:xfrm>
            <a:off x="7789900" y="24193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3" name="Google Shape;1323;p83"/>
          <p:cNvSpPr/>
          <p:nvPr/>
        </p:nvSpPr>
        <p:spPr>
          <a:xfrm>
            <a:off x="5687356" y="257173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4" name="Google Shape;1324;p83"/>
          <p:cNvSpPr/>
          <p:nvPr/>
        </p:nvSpPr>
        <p:spPr>
          <a:xfrm>
            <a:off x="5986980" y="257173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p83"/>
          <p:cNvSpPr/>
          <p:nvPr/>
        </p:nvSpPr>
        <p:spPr>
          <a:xfrm>
            <a:off x="6286604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6" name="Google Shape;1326;p83"/>
          <p:cNvSpPr/>
          <p:nvPr/>
        </p:nvSpPr>
        <p:spPr>
          <a:xfrm>
            <a:off x="6586228" y="257173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7" name="Google Shape;1327;p83"/>
          <p:cNvSpPr/>
          <p:nvPr/>
        </p:nvSpPr>
        <p:spPr>
          <a:xfrm>
            <a:off x="5687356" y="288197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8" name="Google Shape;1328;p83"/>
          <p:cNvSpPr/>
          <p:nvPr/>
        </p:nvSpPr>
        <p:spPr>
          <a:xfrm>
            <a:off x="5986980" y="288197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9" name="Google Shape;1329;p83"/>
          <p:cNvSpPr/>
          <p:nvPr/>
        </p:nvSpPr>
        <p:spPr>
          <a:xfrm>
            <a:off x="6286604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0" name="Google Shape;1330;p83"/>
          <p:cNvSpPr/>
          <p:nvPr/>
        </p:nvSpPr>
        <p:spPr>
          <a:xfrm>
            <a:off x="6586228" y="288197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1" name="Google Shape;1331;p83"/>
          <p:cNvSpPr/>
          <p:nvPr/>
        </p:nvSpPr>
        <p:spPr>
          <a:xfrm>
            <a:off x="7190652" y="27295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2" name="Google Shape;1332;p83"/>
          <p:cNvSpPr/>
          <p:nvPr/>
        </p:nvSpPr>
        <p:spPr>
          <a:xfrm>
            <a:off x="7490276" y="27295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3" name="Google Shape;1333;p83"/>
          <p:cNvSpPr/>
          <p:nvPr/>
        </p:nvSpPr>
        <p:spPr>
          <a:xfrm>
            <a:off x="7789900" y="27295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4" name="Google Shape;1334;p83"/>
          <p:cNvSpPr/>
          <p:nvPr/>
        </p:nvSpPr>
        <p:spPr>
          <a:xfrm>
            <a:off x="7190652" y="303981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5" name="Google Shape;1335;p83"/>
          <p:cNvSpPr/>
          <p:nvPr/>
        </p:nvSpPr>
        <p:spPr>
          <a:xfrm>
            <a:off x="7490276" y="303981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6" name="Google Shape;1336;p83"/>
          <p:cNvSpPr/>
          <p:nvPr/>
        </p:nvSpPr>
        <p:spPr>
          <a:xfrm>
            <a:off x="7789900" y="303981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7" name="Google Shape;1337;p83"/>
          <p:cNvSpPr/>
          <p:nvPr/>
        </p:nvSpPr>
        <p:spPr>
          <a:xfrm>
            <a:off x="5687356" y="319221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8" name="Google Shape;1338;p83"/>
          <p:cNvSpPr/>
          <p:nvPr/>
        </p:nvSpPr>
        <p:spPr>
          <a:xfrm>
            <a:off x="5986980" y="319221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9" name="Google Shape;1339;p83"/>
          <p:cNvSpPr/>
          <p:nvPr/>
        </p:nvSpPr>
        <p:spPr>
          <a:xfrm>
            <a:off x="6286604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p83"/>
          <p:cNvSpPr/>
          <p:nvPr/>
        </p:nvSpPr>
        <p:spPr>
          <a:xfrm>
            <a:off x="6586228" y="319221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1" name="Google Shape;1341;p83"/>
          <p:cNvSpPr/>
          <p:nvPr/>
        </p:nvSpPr>
        <p:spPr>
          <a:xfrm>
            <a:off x="5687356" y="350245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2" name="Google Shape;1342;p83"/>
          <p:cNvSpPr/>
          <p:nvPr/>
        </p:nvSpPr>
        <p:spPr>
          <a:xfrm>
            <a:off x="5986980" y="3502459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p83"/>
          <p:cNvSpPr/>
          <p:nvPr/>
        </p:nvSpPr>
        <p:spPr>
          <a:xfrm>
            <a:off x="6286604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p83"/>
          <p:cNvSpPr/>
          <p:nvPr/>
        </p:nvSpPr>
        <p:spPr>
          <a:xfrm>
            <a:off x="6586228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p83"/>
          <p:cNvSpPr/>
          <p:nvPr/>
        </p:nvSpPr>
        <p:spPr>
          <a:xfrm>
            <a:off x="6885852" y="3502459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6" name="Google Shape;1346;p83"/>
          <p:cNvSpPr/>
          <p:nvPr/>
        </p:nvSpPr>
        <p:spPr>
          <a:xfrm>
            <a:off x="7642676" y="35024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7" name="Google Shape;1347;p83"/>
          <p:cNvSpPr/>
          <p:nvPr/>
        </p:nvSpPr>
        <p:spPr>
          <a:xfrm>
            <a:off x="7942300" y="35024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8" name="Google Shape;1348;p83"/>
          <p:cNvSpPr/>
          <p:nvPr/>
        </p:nvSpPr>
        <p:spPr>
          <a:xfrm>
            <a:off x="6885852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9" name="Google Shape;1349;p83"/>
          <p:cNvSpPr/>
          <p:nvPr/>
        </p:nvSpPr>
        <p:spPr>
          <a:xfrm>
            <a:off x="7642676" y="38126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0" name="Google Shape;1350;p83"/>
          <p:cNvSpPr/>
          <p:nvPr/>
        </p:nvSpPr>
        <p:spPr>
          <a:xfrm>
            <a:off x="7942300" y="38126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83"/>
          <p:cNvSpPr/>
          <p:nvPr/>
        </p:nvSpPr>
        <p:spPr>
          <a:xfrm>
            <a:off x="5687356" y="3812698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83"/>
          <p:cNvSpPr/>
          <p:nvPr/>
        </p:nvSpPr>
        <p:spPr>
          <a:xfrm>
            <a:off x="5986980" y="3812698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3" name="Google Shape;1353;p83"/>
          <p:cNvSpPr/>
          <p:nvPr/>
        </p:nvSpPr>
        <p:spPr>
          <a:xfrm>
            <a:off x="6286604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p83"/>
          <p:cNvSpPr/>
          <p:nvPr/>
        </p:nvSpPr>
        <p:spPr>
          <a:xfrm>
            <a:off x="6586228" y="381269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5" name="Google Shape;1355;p83"/>
          <p:cNvSpPr/>
          <p:nvPr/>
        </p:nvSpPr>
        <p:spPr>
          <a:xfrm>
            <a:off x="5687356" y="4122938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6" name="Google Shape;1356;p83"/>
          <p:cNvSpPr/>
          <p:nvPr/>
        </p:nvSpPr>
        <p:spPr>
          <a:xfrm>
            <a:off x="5986980" y="4122938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83"/>
          <p:cNvSpPr/>
          <p:nvPr/>
        </p:nvSpPr>
        <p:spPr>
          <a:xfrm>
            <a:off x="6286604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8" name="Google Shape;1358;p83"/>
          <p:cNvSpPr/>
          <p:nvPr/>
        </p:nvSpPr>
        <p:spPr>
          <a:xfrm>
            <a:off x="6586228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9" name="Google Shape;1359;p83"/>
          <p:cNvSpPr/>
          <p:nvPr/>
        </p:nvSpPr>
        <p:spPr>
          <a:xfrm>
            <a:off x="6885852" y="412293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0" name="Google Shape;1360;p83"/>
          <p:cNvSpPr/>
          <p:nvPr/>
        </p:nvSpPr>
        <p:spPr>
          <a:xfrm>
            <a:off x="7490276" y="442773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1" name="Google Shape;1361;p83"/>
          <p:cNvSpPr/>
          <p:nvPr/>
        </p:nvSpPr>
        <p:spPr>
          <a:xfrm>
            <a:off x="7789900" y="442773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2" name="Google Shape;1362;p83"/>
          <p:cNvSpPr/>
          <p:nvPr/>
        </p:nvSpPr>
        <p:spPr>
          <a:xfrm>
            <a:off x="6885852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3" name="Google Shape;1363;p83"/>
          <p:cNvSpPr/>
          <p:nvPr/>
        </p:nvSpPr>
        <p:spPr>
          <a:xfrm>
            <a:off x="7490276" y="473797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4" name="Google Shape;1364;p83"/>
          <p:cNvSpPr/>
          <p:nvPr/>
        </p:nvSpPr>
        <p:spPr>
          <a:xfrm>
            <a:off x="7789900" y="473797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5" name="Google Shape;1365;p83"/>
          <p:cNvSpPr/>
          <p:nvPr/>
        </p:nvSpPr>
        <p:spPr>
          <a:xfrm>
            <a:off x="5687356" y="4433178"/>
            <a:ext cx="223200" cy="223200"/>
          </a:xfrm>
          <a:prstGeom prst="rect">
            <a:avLst/>
          </a:prstGeom>
          <a:solidFill>
            <a:srgbClr val="DF382C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6" name="Google Shape;1366;p83"/>
          <p:cNvSpPr/>
          <p:nvPr/>
        </p:nvSpPr>
        <p:spPr>
          <a:xfrm>
            <a:off x="5986980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7" name="Google Shape;1367;p83"/>
          <p:cNvSpPr/>
          <p:nvPr/>
        </p:nvSpPr>
        <p:spPr>
          <a:xfrm>
            <a:off x="6286604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p83"/>
          <p:cNvSpPr/>
          <p:nvPr/>
        </p:nvSpPr>
        <p:spPr>
          <a:xfrm>
            <a:off x="6586228" y="4433178"/>
            <a:ext cx="223200" cy="223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9" name="Google Shape;1369;p83"/>
          <p:cNvSpPr/>
          <p:nvPr/>
        </p:nvSpPr>
        <p:spPr>
          <a:xfrm>
            <a:off x="8389149" y="442773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0" name="Google Shape;1370;p83"/>
          <p:cNvSpPr/>
          <p:nvPr/>
        </p:nvSpPr>
        <p:spPr>
          <a:xfrm>
            <a:off x="8389149" y="4737978"/>
            <a:ext cx="223200" cy="223200"/>
          </a:xfrm>
          <a:prstGeom prst="rect">
            <a:avLst/>
          </a:prstGeom>
          <a:solidFill>
            <a:schemeClr val="dk2"/>
          </a:solidFill>
          <a:ln cap="flat" cmpd="sng" w="114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109675" spcFirstLastPara="1" rIns="109675" wrap="square" tIns="109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1" name="Google Shape;1371;p83"/>
          <p:cNvSpPr/>
          <p:nvPr/>
        </p:nvSpPr>
        <p:spPr>
          <a:xfrm>
            <a:off x="7009950" y="2090075"/>
            <a:ext cx="283850" cy="2915800"/>
          </a:xfrm>
          <a:custGeom>
            <a:rect b="b" l="l" r="r" t="t"/>
            <a:pathLst>
              <a:path extrusionOk="0" h="116632" w="11354">
                <a:moveTo>
                  <a:pt x="0" y="0"/>
                </a:moveTo>
                <a:lnTo>
                  <a:pt x="0" y="50575"/>
                </a:lnTo>
                <a:lnTo>
                  <a:pt x="11354" y="50575"/>
                </a:lnTo>
                <a:lnTo>
                  <a:pt x="11354" y="11663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2" name="Google Shape;1372;p83"/>
          <p:cNvSpPr txBox="1"/>
          <p:nvPr/>
        </p:nvSpPr>
        <p:spPr>
          <a:xfrm>
            <a:off x="5521950" y="2142800"/>
            <a:ext cx="143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Dx on mNGS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3" name="Google Shape;1373;p83"/>
          <p:cNvSpPr/>
          <p:nvPr/>
        </p:nvSpPr>
        <p:spPr>
          <a:xfrm>
            <a:off x="1395526" y="2500500"/>
            <a:ext cx="142500" cy="142500"/>
          </a:xfrm>
          <a:prstGeom prst="rect">
            <a:avLst/>
          </a:prstGeom>
          <a:solidFill>
            <a:srgbClr val="DF382C"/>
          </a:solidFill>
          <a:ln cap="flat" cmpd="sng" w="121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25" lIns="70025" spcFirstLastPara="1" rIns="70025" wrap="square" tIns="70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2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4" name="Google Shape;1374;p83"/>
          <p:cNvSpPr/>
          <p:nvPr/>
        </p:nvSpPr>
        <p:spPr>
          <a:xfrm>
            <a:off x="1395525" y="2685054"/>
            <a:ext cx="142500" cy="142500"/>
          </a:xfrm>
          <a:prstGeom prst="rect">
            <a:avLst/>
          </a:prstGeom>
          <a:solidFill>
            <a:schemeClr val="lt2"/>
          </a:solidFill>
          <a:ln cap="flat" cmpd="sng" w="121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25" lIns="70025" spcFirstLastPara="1" rIns="70025" wrap="square" tIns="70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2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5" name="Google Shape;1375;p83"/>
          <p:cNvSpPr/>
          <p:nvPr/>
        </p:nvSpPr>
        <p:spPr>
          <a:xfrm>
            <a:off x="1391906" y="3242756"/>
            <a:ext cx="142500" cy="1425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70025" lIns="70025" spcFirstLastPara="1" rIns="70025" wrap="square" tIns="70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2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6" name="Google Shape;1376;p83"/>
          <p:cNvSpPr/>
          <p:nvPr/>
        </p:nvSpPr>
        <p:spPr>
          <a:xfrm>
            <a:off x="1391907" y="3426780"/>
            <a:ext cx="142500" cy="1425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70025" lIns="70025" spcFirstLastPara="1" rIns="70025" wrap="square" tIns="70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2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7" name="Google Shape;1377;p83"/>
          <p:cNvSpPr/>
          <p:nvPr/>
        </p:nvSpPr>
        <p:spPr>
          <a:xfrm>
            <a:off x="1391905" y="3610800"/>
            <a:ext cx="142500" cy="142500"/>
          </a:xfrm>
          <a:prstGeom prst="rect">
            <a:avLst/>
          </a:prstGeom>
          <a:solidFill>
            <a:schemeClr val="dk2"/>
          </a:solidFill>
          <a:ln cap="flat" cmpd="sng" w="727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25" lIns="70025" spcFirstLastPara="1" rIns="70025" wrap="square" tIns="70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2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p83"/>
          <p:cNvSpPr txBox="1"/>
          <p:nvPr/>
        </p:nvSpPr>
        <p:spPr>
          <a:xfrm>
            <a:off x="7190650" y="1987700"/>
            <a:ext cx="147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Serologic Dx</a:t>
            </a:r>
            <a:endParaRPr b="1" sz="13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9" name="Google Shape;1379;p83"/>
          <p:cNvSpPr txBox="1"/>
          <p:nvPr/>
        </p:nvSpPr>
        <p:spPr>
          <a:xfrm>
            <a:off x="7370050" y="4039363"/>
            <a:ext cx="136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Tissue </a:t>
            </a: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Dx</a:t>
            </a:r>
            <a:endParaRPr b="1"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0" name="Google Shape;138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528" y="-20972"/>
            <a:ext cx="3524474" cy="9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8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recently out of China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1386" name="Google Shape;1386;p84"/>
          <p:cNvSpPr txBox="1"/>
          <p:nvPr>
            <p:ph idx="1" type="body"/>
          </p:nvPr>
        </p:nvSpPr>
        <p:spPr>
          <a:xfrm>
            <a:off x="729450" y="1853875"/>
            <a:ext cx="38427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/ exclusion: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Patients suspected of having possible encephalitis meningoencephalitis </a:t>
            </a:r>
            <a:r>
              <a:rPr lang="en">
                <a:solidFill>
                  <a:srgbClr val="9E9E9E"/>
                </a:solidFill>
              </a:rPr>
              <a:t>(n=285)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a lumbar puncture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Got </a:t>
            </a:r>
            <a:r>
              <a:rPr b="1" lang="en"/>
              <a:t>antibiotics before LP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Exclude</a:t>
            </a:r>
            <a:r>
              <a:rPr lang="en"/>
              <a:t>:</a:t>
            </a:r>
            <a:r>
              <a:rPr lang="en"/>
              <a:t> No </a:t>
            </a:r>
            <a:r>
              <a:rPr lang="en"/>
              <a:t>definitive</a:t>
            </a:r>
            <a:r>
              <a:rPr lang="en"/>
              <a:t> diagnosis </a:t>
            </a:r>
            <a:r>
              <a:rPr lang="en">
                <a:solidFill>
                  <a:srgbClr val="9E9E9E"/>
                </a:solidFill>
              </a:rPr>
              <a:t>(n=22)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387" name="Google Shape;1387;p84"/>
          <p:cNvSpPr/>
          <p:nvPr/>
        </p:nvSpPr>
        <p:spPr>
          <a:xfrm>
            <a:off x="4572000" y="1970225"/>
            <a:ext cx="4053600" cy="26802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Defining “definitive diagnosis”</a:t>
            </a:r>
            <a:endParaRPr sz="13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Consensus of 3 senior neurologists based on </a:t>
            </a:r>
            <a:r>
              <a:rPr lang="en" sz="13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predefined</a:t>
            </a:r>
            <a:r>
              <a:rPr lang="en" sz="13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criteria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including: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Clinical presentation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CSF analysis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Cultures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Conventional molecular testing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Serologies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Antibody indices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PCR (targeted or broad range)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Response to therapy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8" name="Google Shape;1388;p84"/>
          <p:cNvSpPr txBox="1"/>
          <p:nvPr>
            <p:ph idx="1" type="body"/>
          </p:nvPr>
        </p:nvSpPr>
        <p:spPr>
          <a:xfrm>
            <a:off x="729450" y="1393075"/>
            <a:ext cx="76887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Single institution retrospective review (June 2022 - March 2024)</a:t>
            </a:r>
            <a:endParaRPr/>
          </a:p>
        </p:txBody>
      </p:sp>
      <p:pic>
        <p:nvPicPr>
          <p:cNvPr id="1389" name="Google Shape;1389;p84"/>
          <p:cNvPicPr preferRelativeResize="0"/>
          <p:nvPr/>
        </p:nvPicPr>
        <p:blipFill rotWithShape="1">
          <a:blip r:embed="rId4">
            <a:alphaModFix/>
          </a:blip>
          <a:srcRect b="15512" l="0" r="22744" t="0"/>
          <a:stretch/>
        </p:blipFill>
        <p:spPr>
          <a:xfrm>
            <a:off x="7680459" y="76500"/>
            <a:ext cx="1387342" cy="13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213" name="Google Shape;213;p22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729450" y="2081475"/>
            <a:ext cx="76887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(-25d) -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New </a:t>
            </a:r>
            <a:r>
              <a:rPr b="1" lang="en" sz="13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right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neck pain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+ a few days of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right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sided throbbing headache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Clinic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(-23d) - Noted to have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nausea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&amp; mild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300" u="sng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left</a:t>
            </a:r>
            <a:r>
              <a:rPr lang="en" sz="13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ear feels full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medrol dose pack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; really 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starts to feel better</a:t>
            </a:r>
            <a:endParaRPr sz="13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356000" y="3464825"/>
            <a:ext cx="67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 #1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5" name="Google Shape;225;p22"/>
          <p:cNvCxnSpPr>
            <a:stCxn id="224" idx="3"/>
            <a:endCxn id="216" idx="0"/>
          </p:cNvCxnSpPr>
          <p:nvPr/>
        </p:nvCxnSpPr>
        <p:spPr>
          <a:xfrm>
            <a:off x="1035500" y="3657275"/>
            <a:ext cx="288000" cy="403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22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2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2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2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8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recently out of China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1395" name="Google Shape;1395;p85"/>
          <p:cNvSpPr txBox="1"/>
          <p:nvPr>
            <p:ph idx="1" type="body"/>
          </p:nvPr>
        </p:nvSpPr>
        <p:spPr>
          <a:xfrm>
            <a:off x="729450" y="1393075"/>
            <a:ext cx="76887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Single institution retrospective review (June 2022 - March 2024)</a:t>
            </a:r>
            <a:endParaRPr/>
          </a:p>
        </p:txBody>
      </p:sp>
      <p:pic>
        <p:nvPicPr>
          <p:cNvPr id="1396" name="Google Shape;1396;p85"/>
          <p:cNvPicPr preferRelativeResize="0"/>
          <p:nvPr/>
        </p:nvPicPr>
        <p:blipFill rotWithShape="1">
          <a:blip r:embed="rId4">
            <a:alphaModFix/>
          </a:blip>
          <a:srcRect b="0" l="0" r="8223" t="0"/>
          <a:stretch/>
        </p:blipFill>
        <p:spPr>
          <a:xfrm>
            <a:off x="877025" y="1853875"/>
            <a:ext cx="7393552" cy="298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85"/>
          <p:cNvSpPr/>
          <p:nvPr/>
        </p:nvSpPr>
        <p:spPr>
          <a:xfrm>
            <a:off x="604650" y="3772975"/>
            <a:ext cx="7813500" cy="115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8" name="Google Shape;1398;p85"/>
          <p:cNvPicPr preferRelativeResize="0"/>
          <p:nvPr/>
        </p:nvPicPr>
        <p:blipFill rotWithShape="1">
          <a:blip r:embed="rId4">
            <a:alphaModFix/>
          </a:blip>
          <a:srcRect b="0" l="0" r="8223" t="0"/>
          <a:stretch/>
        </p:blipFill>
        <p:spPr>
          <a:xfrm>
            <a:off x="877025" y="1853875"/>
            <a:ext cx="7393552" cy="298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85"/>
          <p:cNvSpPr/>
          <p:nvPr/>
        </p:nvSpPr>
        <p:spPr>
          <a:xfrm>
            <a:off x="3149873" y="4126848"/>
            <a:ext cx="1162500" cy="819300"/>
          </a:xfrm>
          <a:prstGeom prst="ellipse">
            <a:avLst/>
          </a:prstGeom>
          <a:noFill/>
          <a:ln cap="flat" cmpd="sng" w="28575">
            <a:solidFill>
              <a:srgbClr val="DD48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0" name="Google Shape;1400;p85"/>
          <p:cNvSpPr/>
          <p:nvPr/>
        </p:nvSpPr>
        <p:spPr>
          <a:xfrm>
            <a:off x="3595550" y="567000"/>
            <a:ext cx="1162500" cy="677400"/>
          </a:xfrm>
          <a:prstGeom prst="ellipse">
            <a:avLst/>
          </a:prstGeom>
          <a:noFill/>
          <a:ln cap="flat" cmpd="sng" w="28575">
            <a:solidFill>
              <a:srgbClr val="DD48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1" name="Google Shape;1401;p85"/>
          <p:cNvPicPr preferRelativeResize="0"/>
          <p:nvPr/>
        </p:nvPicPr>
        <p:blipFill rotWithShape="1">
          <a:blip r:embed="rId5">
            <a:alphaModFix/>
          </a:blip>
          <a:srcRect b="15512" l="0" r="22744" t="0"/>
          <a:stretch/>
        </p:blipFill>
        <p:spPr>
          <a:xfrm>
            <a:off x="7680459" y="76500"/>
            <a:ext cx="1387342" cy="13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86"/>
          <p:cNvPicPr preferRelativeResize="0"/>
          <p:nvPr/>
        </p:nvPicPr>
        <p:blipFill rotWithShape="1">
          <a:blip r:embed="rId3">
            <a:alphaModFix/>
          </a:blip>
          <a:srcRect b="15512" l="0" r="22744" t="0"/>
          <a:stretch/>
        </p:blipFill>
        <p:spPr>
          <a:xfrm>
            <a:off x="7680459" y="76500"/>
            <a:ext cx="1387342" cy="13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8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recently out of China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/>
          </a:p>
        </p:txBody>
      </p:sp>
      <p:grpSp>
        <p:nvGrpSpPr>
          <p:cNvPr id="1408" name="Google Shape;1408;p86"/>
          <p:cNvGrpSpPr/>
          <p:nvPr/>
        </p:nvGrpSpPr>
        <p:grpSpPr>
          <a:xfrm>
            <a:off x="762000" y="1333500"/>
            <a:ext cx="3619500" cy="3048000"/>
            <a:chOff x="762000" y="1333500"/>
            <a:chExt cx="3619500" cy="3048000"/>
          </a:xfrm>
        </p:grpSpPr>
        <p:sp>
          <p:nvSpPr>
            <p:cNvPr id="1409" name="Google Shape;1409;p86"/>
            <p:cNvSpPr/>
            <p:nvPr/>
          </p:nvSpPr>
          <p:spPr>
            <a:xfrm>
              <a:off x="762000" y="1333500"/>
              <a:ext cx="3619500" cy="3048000"/>
            </a:xfrm>
            <a:prstGeom prst="roundRect">
              <a:avLst>
                <a:gd fmla="val 3750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6"/>
            <p:cNvSpPr/>
            <p:nvPr/>
          </p:nvSpPr>
          <p:spPr>
            <a:xfrm>
              <a:off x="762000" y="1333500"/>
              <a:ext cx="3619500" cy="476400"/>
            </a:xfrm>
            <a:prstGeom prst="roundRect">
              <a:avLst>
                <a:gd fmla="val 24000" name="adj"/>
              </a:avLst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6"/>
            <p:cNvSpPr/>
            <p:nvPr/>
          </p:nvSpPr>
          <p:spPr>
            <a:xfrm>
              <a:off x="762000" y="1571625"/>
              <a:ext cx="3619500" cy="23820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6"/>
            <p:cNvSpPr txBox="1"/>
            <p:nvPr/>
          </p:nvSpPr>
          <p:spPr>
            <a:xfrm>
              <a:off x="762000" y="1333500"/>
              <a:ext cx="3619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mNGS Diagnosed</a:t>
              </a:r>
              <a:endPara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(and cultures missed)</a:t>
              </a:r>
              <a:endParaRPr b="0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86"/>
            <p:cNvSpPr txBox="1"/>
            <p:nvPr/>
          </p:nvSpPr>
          <p:spPr>
            <a:xfrm>
              <a:off x="952500" y="1905000"/>
              <a:ext cx="32385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Streptococcus pneumoniae (x2)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Acinetobacter spp (x2)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Pseudomonas aeruginosa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Cryptococcus neoformans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Aspergillus flavus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Legionella cincinnatiensis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4" name="Google Shape;1414;p86"/>
          <p:cNvGrpSpPr/>
          <p:nvPr/>
        </p:nvGrpSpPr>
        <p:grpSpPr>
          <a:xfrm>
            <a:off x="4762500" y="1333500"/>
            <a:ext cx="3619500" cy="3048000"/>
            <a:chOff x="4762500" y="1333500"/>
            <a:chExt cx="3619500" cy="3048000"/>
          </a:xfrm>
        </p:grpSpPr>
        <p:sp>
          <p:nvSpPr>
            <p:cNvPr id="1415" name="Google Shape;1415;p86"/>
            <p:cNvSpPr/>
            <p:nvPr/>
          </p:nvSpPr>
          <p:spPr>
            <a:xfrm>
              <a:off x="4762500" y="1333500"/>
              <a:ext cx="3619500" cy="3048000"/>
            </a:xfrm>
            <a:prstGeom prst="roundRect">
              <a:avLst>
                <a:gd fmla="val 3750" name="adj"/>
              </a:avLst>
            </a:prstGeom>
            <a:solidFill>
              <a:srgbClr val="FFF7F3"/>
            </a:solidFill>
            <a:ln cap="flat" cmpd="sng" w="9525">
              <a:solidFill>
                <a:srgbClr val="FEE2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6"/>
            <p:cNvSpPr/>
            <p:nvPr/>
          </p:nvSpPr>
          <p:spPr>
            <a:xfrm>
              <a:off x="4762500" y="1333500"/>
              <a:ext cx="3619500" cy="476400"/>
            </a:xfrm>
            <a:prstGeom prst="roundRect">
              <a:avLst>
                <a:gd fmla="val 24000" name="adj"/>
              </a:avLst>
            </a:prstGeom>
            <a:solidFill>
              <a:srgbClr val="EB56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6"/>
            <p:cNvSpPr/>
            <p:nvPr/>
          </p:nvSpPr>
          <p:spPr>
            <a:xfrm>
              <a:off x="4762500" y="1571625"/>
              <a:ext cx="3619500" cy="238200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6"/>
            <p:cNvSpPr txBox="1"/>
            <p:nvPr/>
          </p:nvSpPr>
          <p:spPr>
            <a:xfrm>
              <a:off x="4762500" y="1333500"/>
              <a:ext cx="3619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Cultures Grew</a:t>
              </a:r>
              <a:endPara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(with negative mNGS)</a:t>
              </a:r>
              <a:endParaRPr b="0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86"/>
            <p:cNvSpPr txBox="1"/>
            <p:nvPr/>
          </p:nvSpPr>
          <p:spPr>
            <a:xfrm>
              <a:off x="4953000" y="1905000"/>
              <a:ext cx="32385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Staphylococcus epidermidis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Staphylococcus hominis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334155"/>
                  </a:solidFill>
                  <a:latin typeface="Open Sans"/>
                  <a:ea typeface="Open Sans"/>
                  <a:cs typeface="Open Sans"/>
                  <a:sym typeface="Open Sans"/>
                </a:rPr>
                <a:t>Staphylococcus capitis</a:t>
              </a:r>
              <a:endParaRPr sz="13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8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recently out of China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1425" name="Google Shape;1425;p87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Concordance between “consensus </a:t>
            </a:r>
            <a:r>
              <a:rPr lang="en"/>
              <a:t>definitive</a:t>
            </a:r>
            <a:r>
              <a:rPr lang="en"/>
              <a:t> diagnosis” and…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E44AD"/>
                </a:solidFill>
              </a:rPr>
              <a:t>mNGS</a:t>
            </a:r>
            <a:r>
              <a:rPr lang="en"/>
              <a:t>: 73.2%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Conventional</a:t>
            </a:r>
            <a:r>
              <a:rPr lang="en"/>
              <a:t>: 61%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96110"/>
                </a:solidFill>
              </a:rPr>
              <a:t>Culture alone</a:t>
            </a:r>
            <a:r>
              <a:rPr lang="en"/>
              <a:t>: 54.1%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26" name="Google Shape;1426;p87"/>
          <p:cNvGraphicFramePr/>
          <p:nvPr/>
        </p:nvGraphicFramePr>
        <p:xfrm>
          <a:off x="1587025" y="285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Concordance with </a:t>
                      </a:r>
                      <a:r>
                        <a:rPr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definitive</a:t>
                      </a:r>
                      <a:r>
                        <a:rPr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diagnosis</a:t>
                      </a:r>
                      <a:endParaRPr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mNGS</a:t>
                      </a:r>
                      <a:endParaRPr b="1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Conventional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(4/4)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50% (2/4)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75% (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3/4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MTB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46.7%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(7/15)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26.7%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(4/15)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Overall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60.5% (78/129)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28.8% (17/59)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42.6% (55/129)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27" name="Google Shape;1427;p87"/>
          <p:cNvPicPr preferRelativeResize="0"/>
          <p:nvPr/>
        </p:nvPicPr>
        <p:blipFill rotWithShape="1">
          <a:blip r:embed="rId4">
            <a:alphaModFix/>
          </a:blip>
          <a:srcRect b="15512" l="0" r="22744" t="0"/>
          <a:stretch/>
        </p:blipFill>
        <p:spPr>
          <a:xfrm>
            <a:off x="7680459" y="76500"/>
            <a:ext cx="1387342" cy="13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8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recently out of China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"/>
              <a:t>]</a:t>
            </a:r>
            <a:endParaRPr/>
          </a:p>
        </p:txBody>
      </p:sp>
      <p:sp>
        <p:nvSpPr>
          <p:cNvPr id="1433" name="Google Shape;1433;p88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Concordance between “consensus definitive diagnosis” and…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E44AD"/>
                </a:solidFill>
              </a:rPr>
              <a:t>mNGS</a:t>
            </a:r>
            <a:r>
              <a:rPr lang="en"/>
              <a:t>: 73.2%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Conventional</a:t>
            </a:r>
            <a:r>
              <a:rPr lang="en"/>
              <a:t>: 61%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96110"/>
                </a:solidFill>
              </a:rPr>
              <a:t>Culture alone</a:t>
            </a:r>
            <a:r>
              <a:rPr lang="en"/>
              <a:t>: 54.1%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34" name="Google Shape;1434;p88"/>
          <p:cNvGraphicFramePr/>
          <p:nvPr/>
        </p:nvGraphicFramePr>
        <p:xfrm>
          <a:off x="1587025" y="285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Concordance with definitive diagnosis</a:t>
                      </a:r>
                      <a:endParaRPr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mNGS</a:t>
                      </a:r>
                      <a:endParaRPr b="1">
                        <a:solidFill>
                          <a:srgbClr val="8E44A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Culture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Conventional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(4/4)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50% (2/4)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75% (3/4)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MTB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8E44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46.7%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(7/15)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26.7%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(4/15)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Overall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60.5% (78/129)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28.8% (17/59)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42.6% (55/129)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35" name="Google Shape;1435;p88"/>
          <p:cNvPicPr preferRelativeResize="0"/>
          <p:nvPr/>
        </p:nvPicPr>
        <p:blipFill rotWithShape="1">
          <a:blip r:embed="rId4">
            <a:alphaModFix/>
          </a:blip>
          <a:srcRect b="15512" l="0" r="22744" t="0"/>
          <a:stretch/>
        </p:blipFill>
        <p:spPr>
          <a:xfrm>
            <a:off x="7680459" y="76500"/>
            <a:ext cx="1387342" cy="13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88"/>
          <p:cNvSpPr/>
          <p:nvPr/>
        </p:nvSpPr>
        <p:spPr>
          <a:xfrm>
            <a:off x="1581600" y="4043050"/>
            <a:ext cx="837900" cy="398100"/>
          </a:xfrm>
          <a:prstGeom prst="rect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38" name="Google Shape;1438;p88"/>
          <p:cNvCxnSpPr>
            <a:stCxn id="1439" idx="1"/>
            <a:endCxn id="1437" idx="3"/>
          </p:cNvCxnSpPr>
          <p:nvPr/>
        </p:nvCxnSpPr>
        <p:spPr>
          <a:xfrm flipH="1">
            <a:off x="2419525" y="2532900"/>
            <a:ext cx="1829400" cy="1709100"/>
          </a:xfrm>
          <a:prstGeom prst="bentConnector3">
            <a:avLst>
              <a:gd fmla="val 5934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9" name="Google Shape;1439;p88"/>
          <p:cNvSpPr/>
          <p:nvPr/>
        </p:nvSpPr>
        <p:spPr>
          <a:xfrm>
            <a:off x="4248925" y="1666500"/>
            <a:ext cx="3774300" cy="1732800"/>
          </a:xfrm>
          <a:prstGeom prst="rect">
            <a:avLst/>
          </a:prstGeom>
          <a:solidFill>
            <a:srgbClr val="FAE4E8"/>
          </a:solidFill>
          <a:ln cap="flat" cmpd="sng" w="2857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Cut for time [</a:t>
            </a:r>
            <a:r>
              <a:rPr b="1" lang="en" sz="18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6</a:t>
            </a:r>
            <a:r>
              <a:rPr b="1" lang="en" sz="18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separate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study from UCSF (done in 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Ugandan adults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w/</a:t>
            </a:r>
            <a:r>
              <a:rPr b="1"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HIV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 used </a:t>
            </a:r>
            <a:r>
              <a:rPr b="1" lang="en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mNGS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machine learning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to distinguish between TB meningitis &amp; it’s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mimics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Sensitivity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89%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Specificity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87%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8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clinic review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445" name="Google Shape;1445;p89"/>
          <p:cNvSpPr txBox="1"/>
          <p:nvPr>
            <p:ph idx="1" type="body"/>
          </p:nvPr>
        </p:nvSpPr>
        <p:spPr>
          <a:xfrm>
            <a:off x="729450" y="1393075"/>
            <a:ext cx="7688700" cy="14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clinic did a retrospective review after using mNGS on CSF (n = 210 adults)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most interesting results are in the </a:t>
            </a:r>
            <a:r>
              <a:rPr b="1" lang="en"/>
              <a:t>69 patients</a:t>
            </a:r>
            <a:r>
              <a:rPr lang="en"/>
              <a:t> where suspected neurologic infection </a:t>
            </a:r>
            <a:r>
              <a:rPr b="1" lang="en"/>
              <a:t>was top of the DDx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19 patients tested positive, </a:t>
            </a:r>
            <a:r>
              <a:rPr b="1" lang="en">
                <a:solidFill>
                  <a:srgbClr val="DF382C"/>
                </a:solidFill>
              </a:rPr>
              <a:t>63%</a:t>
            </a:r>
            <a:r>
              <a:rPr lang="en"/>
              <a:t> of whom were </a:t>
            </a:r>
            <a:r>
              <a:rPr b="1" lang="en"/>
              <a:t>diagnosed on </a:t>
            </a:r>
            <a:r>
              <a:rPr b="1" lang="en">
                <a:solidFill>
                  <a:srgbClr val="DF382C"/>
                </a:solidFill>
              </a:rPr>
              <a:t>mNGS only</a:t>
            </a:r>
            <a:endParaRPr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Sensitivity of 64.3%</a:t>
            </a:r>
            <a:endParaRPr/>
          </a:p>
        </p:txBody>
      </p:sp>
      <p:grpSp>
        <p:nvGrpSpPr>
          <p:cNvPr id="1446" name="Google Shape;1446;p89"/>
          <p:cNvGrpSpPr/>
          <p:nvPr/>
        </p:nvGrpSpPr>
        <p:grpSpPr>
          <a:xfrm>
            <a:off x="4386563" y="2937141"/>
            <a:ext cx="4302421" cy="1432062"/>
            <a:chOff x="1108450" y="2837813"/>
            <a:chExt cx="6927099" cy="2305687"/>
          </a:xfrm>
        </p:grpSpPr>
        <p:pic>
          <p:nvPicPr>
            <p:cNvPr id="1447" name="Google Shape;1447;p89"/>
            <p:cNvPicPr preferRelativeResize="0"/>
            <p:nvPr/>
          </p:nvPicPr>
          <p:blipFill rotWithShape="1">
            <a:blip r:embed="rId4">
              <a:alphaModFix/>
            </a:blip>
            <a:srcRect b="0" l="0" r="0" t="68896"/>
            <a:stretch/>
          </p:blipFill>
          <p:spPr>
            <a:xfrm>
              <a:off x="1108450" y="3543675"/>
              <a:ext cx="6927099" cy="159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8" name="Google Shape;1448;p89"/>
            <p:cNvPicPr preferRelativeResize="0"/>
            <p:nvPr/>
          </p:nvPicPr>
          <p:blipFill rotWithShape="1">
            <a:blip r:embed="rId4">
              <a:alphaModFix/>
            </a:blip>
            <a:srcRect b="85786" l="0" r="0" t="0"/>
            <a:stretch/>
          </p:blipFill>
          <p:spPr>
            <a:xfrm>
              <a:off x="1108450" y="2837813"/>
              <a:ext cx="6927099" cy="731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9" name="Google Shape;1449;p89"/>
          <p:cNvSpPr/>
          <p:nvPr/>
        </p:nvSpPr>
        <p:spPr>
          <a:xfrm>
            <a:off x="4466025" y="3543855"/>
            <a:ext cx="3489900" cy="192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0" name="Google Shape;1450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1025" y="103676"/>
            <a:ext cx="3956777" cy="8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9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clinic review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456" name="Google Shape;1456;p90"/>
          <p:cNvSpPr txBox="1"/>
          <p:nvPr>
            <p:ph idx="1" type="body"/>
          </p:nvPr>
        </p:nvSpPr>
        <p:spPr>
          <a:xfrm>
            <a:off x="729450" y="1393075"/>
            <a:ext cx="7688700" cy="14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clinic did a retrospective review after using mNGS on CSF (n = 210 adults)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most interesting results are in the </a:t>
            </a:r>
            <a:r>
              <a:rPr b="1" lang="en"/>
              <a:t>69 patients</a:t>
            </a:r>
            <a:r>
              <a:rPr lang="en"/>
              <a:t> where suspected neurologic infection </a:t>
            </a:r>
            <a:r>
              <a:rPr b="1" lang="en"/>
              <a:t>was top of the DDx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19 patients tested positive, </a:t>
            </a:r>
            <a:r>
              <a:rPr b="1" lang="en">
                <a:solidFill>
                  <a:srgbClr val="DF382C"/>
                </a:solidFill>
              </a:rPr>
              <a:t>63%</a:t>
            </a:r>
            <a:r>
              <a:rPr lang="en"/>
              <a:t> of whom were </a:t>
            </a:r>
            <a:r>
              <a:rPr b="1" lang="en"/>
              <a:t>diagnosed on </a:t>
            </a:r>
            <a:r>
              <a:rPr b="1" lang="en">
                <a:solidFill>
                  <a:srgbClr val="DF382C"/>
                </a:solidFill>
              </a:rPr>
              <a:t>mNGS only</a:t>
            </a:r>
            <a:endParaRPr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Sensitivity of 64.3%</a:t>
            </a:r>
            <a:endParaRPr/>
          </a:p>
        </p:txBody>
      </p:sp>
      <p:sp>
        <p:nvSpPr>
          <p:cNvPr id="1457" name="Google Shape;1457;p90"/>
          <p:cNvSpPr txBox="1"/>
          <p:nvPr>
            <p:ph idx="1" type="body"/>
          </p:nvPr>
        </p:nvSpPr>
        <p:spPr>
          <a:xfrm>
            <a:off x="729450" y="2840875"/>
            <a:ext cx="6237600" cy="14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Odds of positive test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Clinically </a:t>
            </a:r>
            <a:r>
              <a:rPr b="1" lang="en"/>
              <a:t>high pretest suspicion</a:t>
            </a:r>
            <a:r>
              <a:rPr lang="en"/>
              <a:t> of infection </a:t>
            </a:r>
            <a:r>
              <a:rPr b="1" lang="en"/>
              <a:t>OR=20.1</a:t>
            </a:r>
            <a:r>
              <a:rPr lang="en"/>
              <a:t> (5.8-70.5)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Immunosuppression</a:t>
            </a:r>
            <a:r>
              <a:rPr lang="en"/>
              <a:t> </a:t>
            </a:r>
            <a:r>
              <a:rPr b="1" lang="en"/>
              <a:t>OR=</a:t>
            </a:r>
            <a:r>
              <a:rPr b="1" lang="en">
                <a:solidFill>
                  <a:srgbClr val="DF382C"/>
                </a:solidFill>
              </a:rPr>
              <a:t>3.5</a:t>
            </a:r>
            <a:r>
              <a:rPr lang="en"/>
              <a:t> (1.4 - 8.9)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Antibiotics before LP OR=4.4 (1.7 - 11.3)</a:t>
            </a:r>
            <a:endParaRPr/>
          </a:p>
        </p:txBody>
      </p:sp>
      <p:sp>
        <p:nvSpPr>
          <p:cNvPr id="1458" name="Google Shape;1458;p90"/>
          <p:cNvSpPr/>
          <p:nvPr/>
        </p:nvSpPr>
        <p:spPr>
          <a:xfrm>
            <a:off x="729450" y="1395375"/>
            <a:ext cx="7484700" cy="1494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9" name="Google Shape;145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025" y="103676"/>
            <a:ext cx="3956777" cy="8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" name="Google Shape;146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373" y="813675"/>
            <a:ext cx="7268601" cy="42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91"/>
          <p:cNvSpPr txBox="1"/>
          <p:nvPr>
            <p:ph type="title"/>
          </p:nvPr>
        </p:nvSpPr>
        <p:spPr>
          <a:xfrm>
            <a:off x="729450" y="404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clinic review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pic>
        <p:nvPicPr>
          <p:cNvPr id="1466" name="Google Shape;1466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1025" y="103676"/>
            <a:ext cx="3956777" cy="8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9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clinic review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92"/>
          <p:cNvSpPr txBox="1"/>
          <p:nvPr>
            <p:ph idx="1" type="body"/>
          </p:nvPr>
        </p:nvSpPr>
        <p:spPr>
          <a:xfrm>
            <a:off x="729450" y="1393075"/>
            <a:ext cx="79593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…but </a:t>
            </a:r>
            <a:r>
              <a:rPr b="1" lang="en" sz="1500">
                <a:solidFill>
                  <a:srgbClr val="DF382C"/>
                </a:solidFill>
              </a:rPr>
              <a:t>most of Mayo’s testing</a:t>
            </a:r>
            <a:r>
              <a:rPr lang="en" sz="1500"/>
              <a:t> (</a:t>
            </a:r>
            <a:r>
              <a:rPr b="1" lang="en" sz="1500"/>
              <a:t>64%</a:t>
            </a:r>
            <a:r>
              <a:rPr lang="en" sz="1500"/>
              <a:t>) was when </a:t>
            </a:r>
            <a:r>
              <a:rPr b="1" i="1" lang="en" sz="1500"/>
              <a:t>some other diagnosis</a:t>
            </a:r>
            <a:r>
              <a:rPr lang="en" sz="1500"/>
              <a:t> </a:t>
            </a:r>
            <a:r>
              <a:rPr b="1" lang="en" sz="1500">
                <a:solidFill>
                  <a:srgbClr val="DF382C"/>
                </a:solidFill>
              </a:rPr>
              <a:t>was more </a:t>
            </a:r>
            <a:r>
              <a:rPr b="1" lang="en" sz="1500">
                <a:solidFill>
                  <a:srgbClr val="DF382C"/>
                </a:solidFill>
              </a:rPr>
              <a:t>likely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This probably isn’t the most </a:t>
            </a:r>
            <a:r>
              <a:rPr b="1" lang="en" sz="1500">
                <a:solidFill>
                  <a:srgbClr val="14A44D"/>
                </a:solidFill>
              </a:rPr>
              <a:t>cost effective</a:t>
            </a:r>
            <a:r>
              <a:rPr lang="en" sz="1500"/>
              <a:t>, right?</a:t>
            </a:r>
            <a:endParaRPr sz="1500"/>
          </a:p>
        </p:txBody>
      </p:sp>
      <p:grpSp>
        <p:nvGrpSpPr>
          <p:cNvPr id="1473" name="Google Shape;1473;p92"/>
          <p:cNvGrpSpPr/>
          <p:nvPr/>
        </p:nvGrpSpPr>
        <p:grpSpPr>
          <a:xfrm>
            <a:off x="1398804" y="2476033"/>
            <a:ext cx="7290079" cy="2426505"/>
            <a:chOff x="1108450" y="2837813"/>
            <a:chExt cx="6927099" cy="2305687"/>
          </a:xfrm>
        </p:grpSpPr>
        <p:pic>
          <p:nvPicPr>
            <p:cNvPr id="1474" name="Google Shape;1474;p92"/>
            <p:cNvPicPr preferRelativeResize="0"/>
            <p:nvPr/>
          </p:nvPicPr>
          <p:blipFill rotWithShape="1">
            <a:blip r:embed="rId4">
              <a:alphaModFix/>
            </a:blip>
            <a:srcRect b="0" l="0" r="0" t="68896"/>
            <a:stretch/>
          </p:blipFill>
          <p:spPr>
            <a:xfrm>
              <a:off x="1108450" y="3543675"/>
              <a:ext cx="6927099" cy="159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5" name="Google Shape;1475;p92"/>
            <p:cNvPicPr preferRelativeResize="0"/>
            <p:nvPr/>
          </p:nvPicPr>
          <p:blipFill rotWithShape="1">
            <a:blip r:embed="rId4">
              <a:alphaModFix/>
            </a:blip>
            <a:srcRect b="85786" l="0" r="0" t="0"/>
            <a:stretch/>
          </p:blipFill>
          <p:spPr>
            <a:xfrm>
              <a:off x="1108450" y="2837813"/>
              <a:ext cx="6927099" cy="731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6" name="Google Shape;1476;p92"/>
          <p:cNvSpPr/>
          <p:nvPr/>
        </p:nvSpPr>
        <p:spPr>
          <a:xfrm>
            <a:off x="1533453" y="3851011"/>
            <a:ext cx="2853600" cy="326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154900" lIns="154900" spcFirstLastPara="1" rIns="154900" wrap="square" tIns="154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72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7" name="Google Shape;1477;p92"/>
          <p:cNvSpPr/>
          <p:nvPr/>
        </p:nvSpPr>
        <p:spPr>
          <a:xfrm>
            <a:off x="6465202" y="3851000"/>
            <a:ext cx="916800" cy="326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154900" lIns="154900" spcFirstLastPara="1" rIns="154900" wrap="square" tIns="154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72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8" name="Google Shape;1478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1025" y="103676"/>
            <a:ext cx="3956777" cy="8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9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Ruling out infection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484" name="Google Shape;1484;p93"/>
          <p:cNvSpPr txBox="1"/>
          <p:nvPr>
            <p:ph idx="1" type="body"/>
          </p:nvPr>
        </p:nvSpPr>
        <p:spPr>
          <a:xfrm>
            <a:off x="729450" y="1393075"/>
            <a:ext cx="7688700" cy="34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a r</a:t>
            </a:r>
            <a:r>
              <a:rPr lang="en"/>
              <a:t>etrospective</a:t>
            </a:r>
            <a:r>
              <a:rPr lang="en"/>
              <a:t> cohort (2010-2017) of patients diagnosed with either: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CNS infections or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Autoimmune encephalitis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these patients to </a:t>
            </a:r>
            <a:r>
              <a:rPr b="1" lang="en"/>
              <a:t>model how mNGS</a:t>
            </a:r>
            <a:r>
              <a:rPr lang="en"/>
              <a:t> could have </a:t>
            </a:r>
            <a:r>
              <a:rPr b="1" lang="en"/>
              <a:t>changed </a:t>
            </a:r>
            <a:r>
              <a:rPr b="1" lang="en"/>
              <a:t>management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953B39"/>
                </a:solidFill>
              </a:rPr>
              <a:t>Excluded</a:t>
            </a:r>
            <a:r>
              <a:rPr lang="en"/>
              <a:t>: patients who had a </a:t>
            </a:r>
            <a:r>
              <a:rPr lang="en">
                <a:solidFill>
                  <a:srgbClr val="953B39"/>
                </a:solidFill>
              </a:rPr>
              <a:t>diagnosis in &lt;48h</a:t>
            </a:r>
            <a:r>
              <a:rPr lang="en"/>
              <a:t> or </a:t>
            </a:r>
            <a:r>
              <a:rPr lang="en">
                <a:solidFill>
                  <a:srgbClr val="953B39"/>
                </a:solidFill>
              </a:rPr>
              <a:t>positive Biofire </a:t>
            </a:r>
            <a:endParaRPr>
              <a:solidFill>
                <a:srgbClr val="953B39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Bayesian models to compare</a:t>
            </a:r>
            <a:r>
              <a:rPr lang="en"/>
              <a:t> routine care --vs-- mNGS sent on the </a:t>
            </a:r>
            <a:r>
              <a:rPr lang="en"/>
              <a:t>initial</a:t>
            </a:r>
            <a:r>
              <a:rPr lang="en"/>
              <a:t> LP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5" name="Google Shape;1485;p93"/>
          <p:cNvPicPr preferRelativeResize="0"/>
          <p:nvPr/>
        </p:nvPicPr>
        <p:blipFill rotWithShape="1">
          <a:blip r:embed="rId4">
            <a:alphaModFix/>
          </a:blip>
          <a:srcRect b="31726" l="0" r="0" t="33612"/>
          <a:stretch/>
        </p:blipFill>
        <p:spPr>
          <a:xfrm>
            <a:off x="5588600" y="76200"/>
            <a:ext cx="3555402" cy="6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9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Ruling out infection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491" name="Google Shape;1491;p94"/>
          <p:cNvSpPr txBox="1"/>
          <p:nvPr>
            <p:ph idx="1" type="body"/>
          </p:nvPr>
        </p:nvSpPr>
        <p:spPr>
          <a:xfrm>
            <a:off x="729450" y="1393075"/>
            <a:ext cx="7688700" cy="34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a retrospective cohort (2010-2017) of patients diagnosed with either: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CNS infections or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Autoimmune encephalitis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these patients to </a:t>
            </a:r>
            <a:r>
              <a:rPr b="1" lang="en"/>
              <a:t>model how mNGS</a:t>
            </a:r>
            <a:r>
              <a:rPr lang="en"/>
              <a:t> could have </a:t>
            </a:r>
            <a:r>
              <a:rPr b="1" lang="en"/>
              <a:t>changed management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953B39"/>
                </a:solidFill>
              </a:rPr>
              <a:t>Excluded</a:t>
            </a:r>
            <a:r>
              <a:rPr lang="en"/>
              <a:t>: patients who had a </a:t>
            </a:r>
            <a:r>
              <a:rPr lang="en">
                <a:solidFill>
                  <a:srgbClr val="953B39"/>
                </a:solidFill>
              </a:rPr>
              <a:t>diagnosis in &lt;48h</a:t>
            </a:r>
            <a:r>
              <a:rPr lang="en"/>
              <a:t> or </a:t>
            </a:r>
            <a:r>
              <a:rPr lang="en">
                <a:solidFill>
                  <a:srgbClr val="953B39"/>
                </a:solidFill>
              </a:rPr>
              <a:t>positive Biofire </a:t>
            </a:r>
            <a:endParaRPr>
              <a:solidFill>
                <a:srgbClr val="953B39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Bayesian models to compare routine care --vs-- mNGS sent on the initial LP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Among the </a:t>
            </a:r>
            <a:r>
              <a:rPr b="1" lang="en"/>
              <a:t>29 patients</a:t>
            </a:r>
            <a:r>
              <a:rPr lang="en"/>
              <a:t> with </a:t>
            </a:r>
            <a:r>
              <a:rPr b="1" lang="en"/>
              <a:t>confirmed </a:t>
            </a:r>
            <a:r>
              <a:rPr b="1" lang="en">
                <a:solidFill>
                  <a:srgbClr val="8E44AD"/>
                </a:solidFill>
              </a:rPr>
              <a:t>autoimmune encephalitis</a:t>
            </a:r>
            <a:r>
              <a:rPr lang="en"/>
              <a:t>, doing upfront mNGS would: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Avoid 126</a:t>
            </a:r>
            <a:r>
              <a:rPr lang="en"/>
              <a:t> etiologic </a:t>
            </a:r>
            <a:r>
              <a:rPr b="1" lang="en"/>
              <a:t>tests </a:t>
            </a:r>
            <a:r>
              <a:rPr lang="en"/>
              <a:t>(4.3 per patient)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Avoided 297 days</a:t>
            </a:r>
            <a:r>
              <a:rPr lang="en"/>
              <a:t> of ruling out infection (10.2 per patient)</a:t>
            </a:r>
            <a:endParaRPr/>
          </a:p>
        </p:txBody>
      </p:sp>
      <p:sp>
        <p:nvSpPr>
          <p:cNvPr id="1492" name="Google Shape;1492;p94"/>
          <p:cNvSpPr/>
          <p:nvPr/>
        </p:nvSpPr>
        <p:spPr>
          <a:xfrm>
            <a:off x="729450" y="1395375"/>
            <a:ext cx="7484700" cy="1379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3" name="Google Shape;1493;p94"/>
          <p:cNvPicPr preferRelativeResize="0"/>
          <p:nvPr/>
        </p:nvPicPr>
        <p:blipFill rotWithShape="1">
          <a:blip r:embed="rId4">
            <a:alphaModFix/>
          </a:blip>
          <a:srcRect b="31726" l="0" r="0" t="33612"/>
          <a:stretch/>
        </p:blipFill>
        <p:spPr>
          <a:xfrm>
            <a:off x="5588600" y="76200"/>
            <a:ext cx="3555402" cy="6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260" name="Google Shape;260;p23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261" name="Google Shape;261;p23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3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23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3"/>
          <p:cNvSpPr txBox="1"/>
          <p:nvPr/>
        </p:nvSpPr>
        <p:spPr>
          <a:xfrm>
            <a:off x="729450" y="2081475"/>
            <a:ext cx="76887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(-25d) -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New </a:t>
            </a:r>
            <a:r>
              <a:rPr b="1" lang="en" sz="13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right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neck pain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+ a few days of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right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sided throbbing headache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Clinic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(-23d) - Noted to have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nausea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&amp; mild </a:t>
            </a:r>
            <a:r>
              <a:rPr b="1"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300" u="sng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left</a:t>
            </a:r>
            <a:r>
              <a:rPr lang="en" sz="13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ear feels full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b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medrol dose pack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; really 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starts to feel better</a:t>
            </a:r>
            <a:endParaRPr sz="13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➔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Pharm starts </a:t>
            </a:r>
            <a:r>
              <a:rPr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secondary PPx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(her oral HSV tends to recur with her </a:t>
            </a:r>
            <a:r>
              <a:rPr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3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23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23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1738275" y="3440225"/>
            <a:ext cx="33990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23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9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Ruling out infection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499" name="Google Shape;1499;p95"/>
          <p:cNvSpPr txBox="1"/>
          <p:nvPr>
            <p:ph idx="1" type="body"/>
          </p:nvPr>
        </p:nvSpPr>
        <p:spPr>
          <a:xfrm>
            <a:off x="729450" y="1393075"/>
            <a:ext cx="77754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a retrospective cohort (2010-2017)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953B39"/>
                </a:solidFill>
              </a:rPr>
              <a:t>Excluded</a:t>
            </a:r>
            <a:r>
              <a:rPr lang="en"/>
              <a:t>: patients who had a </a:t>
            </a:r>
            <a:r>
              <a:rPr lang="en">
                <a:solidFill>
                  <a:srgbClr val="953B39"/>
                </a:solidFill>
              </a:rPr>
              <a:t>diagnosis in &lt;48h</a:t>
            </a:r>
            <a:r>
              <a:rPr lang="en"/>
              <a:t> or </a:t>
            </a:r>
            <a:r>
              <a:rPr lang="en">
                <a:solidFill>
                  <a:srgbClr val="953B39"/>
                </a:solidFill>
              </a:rPr>
              <a:t>positive Biofire </a:t>
            </a:r>
            <a:endParaRPr>
              <a:solidFill>
                <a:srgbClr val="953B39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Bayesian models to compare routine care --vs-- mNGS sent on the initial LP </a:t>
            </a:r>
            <a:endParaRPr/>
          </a:p>
        </p:txBody>
      </p:sp>
      <p:graphicFrame>
        <p:nvGraphicFramePr>
          <p:cNvPr id="1500" name="Google Shape;1500;p95"/>
          <p:cNvGraphicFramePr/>
          <p:nvPr/>
        </p:nvGraphicFramePr>
        <p:xfrm>
          <a:off x="1277200" y="236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1895600"/>
                <a:gridCol w="1288050"/>
                <a:gridCol w="1591825"/>
                <a:gridCol w="1591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number avoided (per patient)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LPs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Etiologic tests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Days saved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DNA virus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(n=23)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(0.09)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88 (</a:t>
                      </a: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145 (6.3)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Bacterial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(n=16)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(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0.75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 (1.9)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144 (</a:t>
                      </a: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Fungal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(n=7)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(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0.49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 (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 (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8.7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Autoimmune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(n=29)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(0.10)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 (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4.3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297 (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10.2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1" name="Google Shape;1501;p95"/>
          <p:cNvSpPr/>
          <p:nvPr/>
        </p:nvSpPr>
        <p:spPr>
          <a:xfrm>
            <a:off x="729450" y="1395375"/>
            <a:ext cx="7484700" cy="857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2" name="Google Shape;1502;p95"/>
          <p:cNvPicPr preferRelativeResize="0"/>
          <p:nvPr/>
        </p:nvPicPr>
        <p:blipFill rotWithShape="1">
          <a:blip r:embed="rId4">
            <a:alphaModFix/>
          </a:blip>
          <a:srcRect b="31726" l="0" r="0" t="33612"/>
          <a:stretch/>
        </p:blipFill>
        <p:spPr>
          <a:xfrm>
            <a:off x="5588600" y="76200"/>
            <a:ext cx="3555402" cy="6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95"/>
          <p:cNvSpPr/>
          <p:nvPr/>
        </p:nvSpPr>
        <p:spPr>
          <a:xfrm>
            <a:off x="2847200" y="1275525"/>
            <a:ext cx="4662900" cy="10944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Greatest 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benefit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was </a:t>
            </a:r>
            <a:r>
              <a:rPr b="1" lang="en" sz="16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autoimmune cohort</a:t>
            </a:r>
            <a:endParaRPr sz="16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Reduced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infectious testing by 92%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(vs 64% in infectious cohort)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Reduced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time to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diagnosis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by 10.2 days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(vs 6.9 days)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9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cost?</a:t>
            </a:r>
            <a:endParaRPr/>
          </a:p>
        </p:txBody>
      </p:sp>
      <p:sp>
        <p:nvSpPr>
          <p:cNvPr id="1509" name="Google Shape;1509;p96"/>
          <p:cNvSpPr txBox="1"/>
          <p:nvPr>
            <p:ph idx="1" type="body"/>
          </p:nvPr>
        </p:nvSpPr>
        <p:spPr>
          <a:xfrm>
            <a:off x="729450" y="13930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cost to </a:t>
            </a:r>
            <a:r>
              <a:rPr lang="en"/>
              <a:t>organization</a:t>
            </a:r>
            <a:endParaRPr/>
          </a:p>
        </p:txBody>
      </p:sp>
      <p:sp>
        <p:nvSpPr>
          <p:cNvPr id="1510" name="Google Shape;1510;p96"/>
          <p:cNvSpPr/>
          <p:nvPr/>
        </p:nvSpPr>
        <p:spPr>
          <a:xfrm>
            <a:off x="729450" y="1807250"/>
            <a:ext cx="2616600" cy="1308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$100-250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Lyme IgG,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West Nile RNA,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Rabies Ab Screen RFFIT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Multiple sclerosis profile, serum &amp;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1" name="Google Shape;1511;p96"/>
          <p:cNvSpPr/>
          <p:nvPr/>
        </p:nvSpPr>
        <p:spPr>
          <a:xfrm>
            <a:off x="729450" y="3215125"/>
            <a:ext cx="2616600" cy="1111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$250-500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Serum autoimmune &amp; paraneoplastic panel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AQP4 Ab w/ reflex to titer (serum + CSF)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2" name="Google Shape;1512;p96"/>
          <p:cNvSpPr txBox="1"/>
          <p:nvPr>
            <p:ph idx="1" type="body"/>
          </p:nvPr>
        </p:nvSpPr>
        <p:spPr>
          <a:xfrm>
            <a:off x="3782525" y="1807250"/>
            <a:ext cx="4983900" cy="18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$700</a:t>
            </a:r>
            <a:r>
              <a:rPr lang="en" sz="1500"/>
              <a:t>: CSF biofire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$850</a:t>
            </a:r>
            <a:r>
              <a:rPr lang="en" sz="1500"/>
              <a:t>: MOG Ab w/ reflex titer, CSF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$1000</a:t>
            </a:r>
            <a:r>
              <a:rPr lang="en" sz="1500"/>
              <a:t>: NMDA receptor antibody test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$1000</a:t>
            </a:r>
            <a:r>
              <a:rPr lang="en" sz="1500"/>
              <a:t>: Tick-borne disease, acute molecular panel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$3000</a:t>
            </a:r>
            <a:r>
              <a:rPr lang="en" sz="1500"/>
              <a:t>: MRI brain W/WO</a:t>
            </a:r>
            <a:endParaRPr sz="1500"/>
          </a:p>
        </p:txBody>
      </p:sp>
      <p:sp>
        <p:nvSpPr>
          <p:cNvPr id="1513" name="Google Shape;1513;p96"/>
          <p:cNvSpPr/>
          <p:nvPr/>
        </p:nvSpPr>
        <p:spPr>
          <a:xfrm>
            <a:off x="3942100" y="2684375"/>
            <a:ext cx="4261200" cy="5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4" name="Google Shape;151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750" y="76200"/>
            <a:ext cx="1168050" cy="11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cost?</a:t>
            </a:r>
            <a:endParaRPr/>
          </a:p>
        </p:txBody>
      </p:sp>
      <p:sp>
        <p:nvSpPr>
          <p:cNvPr id="1520" name="Google Shape;1520;p97"/>
          <p:cNvSpPr txBox="1"/>
          <p:nvPr>
            <p:ph idx="1" type="body"/>
          </p:nvPr>
        </p:nvSpPr>
        <p:spPr>
          <a:xfrm>
            <a:off x="729450" y="13930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cost to organization</a:t>
            </a:r>
            <a:endParaRPr/>
          </a:p>
        </p:txBody>
      </p:sp>
      <p:sp>
        <p:nvSpPr>
          <p:cNvPr id="1521" name="Google Shape;1521;p97"/>
          <p:cNvSpPr/>
          <p:nvPr/>
        </p:nvSpPr>
        <p:spPr>
          <a:xfrm>
            <a:off x="729450" y="1807250"/>
            <a:ext cx="2616600" cy="1308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$100-250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Lyme IgG,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West Nile RNA,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Rabies Ab Screen RFFIT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Multiple sclerosis profile, serum &amp;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2" name="Google Shape;1522;p97"/>
          <p:cNvSpPr/>
          <p:nvPr/>
        </p:nvSpPr>
        <p:spPr>
          <a:xfrm>
            <a:off x="729450" y="3215125"/>
            <a:ext cx="2616600" cy="1111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$250-500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Serum autoimmune &amp; paraneoplastic panel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AQP4 Ab w/ reflex to titer (serum + CSF)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3" name="Google Shape;1523;p97"/>
          <p:cNvSpPr txBox="1"/>
          <p:nvPr>
            <p:ph idx="1" type="body"/>
          </p:nvPr>
        </p:nvSpPr>
        <p:spPr>
          <a:xfrm>
            <a:off x="3782525" y="1807250"/>
            <a:ext cx="4983900" cy="18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$700</a:t>
            </a:r>
            <a:r>
              <a:rPr lang="en" sz="1500"/>
              <a:t>: CSF biofire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$850</a:t>
            </a:r>
            <a:r>
              <a:rPr lang="en" sz="1500"/>
              <a:t>: MOG Ab w/ reflex titer, CSF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$1000</a:t>
            </a:r>
            <a:r>
              <a:rPr lang="en" sz="1500"/>
              <a:t>: NMDA receptor antibody test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$1000</a:t>
            </a:r>
            <a:r>
              <a:rPr lang="en" sz="1500"/>
              <a:t>: </a:t>
            </a:r>
            <a:r>
              <a:rPr b="1" lang="en" sz="1500">
                <a:solidFill>
                  <a:srgbClr val="DF382C"/>
                </a:solidFill>
              </a:rPr>
              <a:t>Tick-borne disease</a:t>
            </a:r>
            <a:r>
              <a:rPr lang="en" sz="1500"/>
              <a:t>, acute molecular panel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$3000</a:t>
            </a:r>
            <a:r>
              <a:rPr lang="en" sz="1500"/>
              <a:t>: MRI brain W/WO</a:t>
            </a:r>
            <a:endParaRPr sz="1500"/>
          </a:p>
        </p:txBody>
      </p:sp>
      <p:sp>
        <p:nvSpPr>
          <p:cNvPr id="1524" name="Google Shape;1524;p97"/>
          <p:cNvSpPr txBox="1"/>
          <p:nvPr/>
        </p:nvSpPr>
        <p:spPr>
          <a:xfrm>
            <a:off x="4325850" y="3739300"/>
            <a:ext cx="387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The literature says DelveDetect runs around 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$2000 - $3500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5" name="Google Shape;152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750" y="76200"/>
            <a:ext cx="1168050" cy="11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97"/>
          <p:cNvSpPr/>
          <p:nvPr/>
        </p:nvSpPr>
        <p:spPr>
          <a:xfrm>
            <a:off x="3896400" y="1801000"/>
            <a:ext cx="4642500" cy="857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7" name="Google Shape;1527;p97"/>
          <p:cNvSpPr/>
          <p:nvPr/>
        </p:nvSpPr>
        <p:spPr>
          <a:xfrm>
            <a:off x="3896400" y="3173150"/>
            <a:ext cx="4642500" cy="367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8" name="Google Shape;1528;p97"/>
          <p:cNvSpPr/>
          <p:nvPr/>
        </p:nvSpPr>
        <p:spPr>
          <a:xfrm>
            <a:off x="529475" y="1393075"/>
            <a:ext cx="2906100" cy="3146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" name="Google Shape;153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750" y="76200"/>
            <a:ext cx="1168050" cy="11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9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cost?</a:t>
            </a:r>
            <a:endParaRPr/>
          </a:p>
        </p:txBody>
      </p:sp>
      <p:sp>
        <p:nvSpPr>
          <p:cNvPr id="1535" name="Google Shape;1535;p98"/>
          <p:cNvSpPr txBox="1"/>
          <p:nvPr>
            <p:ph idx="1" type="body"/>
          </p:nvPr>
        </p:nvSpPr>
        <p:spPr>
          <a:xfrm>
            <a:off x="729450" y="13930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cost to organization</a:t>
            </a:r>
            <a:endParaRPr/>
          </a:p>
        </p:txBody>
      </p:sp>
      <p:sp>
        <p:nvSpPr>
          <p:cNvPr id="1536" name="Google Shape;1536;p98"/>
          <p:cNvSpPr/>
          <p:nvPr/>
        </p:nvSpPr>
        <p:spPr>
          <a:xfrm>
            <a:off x="729450" y="1807250"/>
            <a:ext cx="2616600" cy="1308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$100-250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Lyme IgG,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West Nile RNA,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Rabies Ab Screen RFFIT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Multiple sclerosis profile, serum &amp; CSF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7" name="Google Shape;1537;p98"/>
          <p:cNvSpPr/>
          <p:nvPr/>
        </p:nvSpPr>
        <p:spPr>
          <a:xfrm>
            <a:off x="729450" y="3215125"/>
            <a:ext cx="2616600" cy="1111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$250-500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Serum autoimmune &amp; paraneoplastic panel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AQP4 Ab w/ reflex to titer (serum + CSF)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8" name="Google Shape;1538;p98"/>
          <p:cNvSpPr txBox="1"/>
          <p:nvPr>
            <p:ph idx="1" type="body"/>
          </p:nvPr>
        </p:nvSpPr>
        <p:spPr>
          <a:xfrm>
            <a:off x="3782525" y="1807250"/>
            <a:ext cx="4983900" cy="18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$700</a:t>
            </a:r>
            <a:r>
              <a:rPr lang="en" sz="1500"/>
              <a:t>: CSF biofire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$850</a:t>
            </a:r>
            <a:r>
              <a:rPr lang="en" sz="1500"/>
              <a:t>: MOG Ab w/ reflex titer, CSF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$1000</a:t>
            </a:r>
            <a:r>
              <a:rPr lang="en" sz="1500"/>
              <a:t>: NMDA receptor antibody test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$1000</a:t>
            </a:r>
            <a:r>
              <a:rPr lang="en" sz="1500"/>
              <a:t>: </a:t>
            </a:r>
            <a:r>
              <a:rPr b="1" lang="en" sz="1500"/>
              <a:t>Tick-borne disease</a:t>
            </a:r>
            <a:r>
              <a:rPr lang="en" sz="1500"/>
              <a:t>, acute molecular panel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$3000</a:t>
            </a:r>
            <a:r>
              <a:rPr lang="en" sz="1500"/>
              <a:t>: MRI brain W/WO</a:t>
            </a:r>
            <a:endParaRPr sz="1500"/>
          </a:p>
        </p:txBody>
      </p:sp>
      <p:sp>
        <p:nvSpPr>
          <p:cNvPr id="1539" name="Google Shape;1539;p98"/>
          <p:cNvSpPr txBox="1"/>
          <p:nvPr/>
        </p:nvSpPr>
        <p:spPr>
          <a:xfrm>
            <a:off x="4325850" y="3739300"/>
            <a:ext cx="387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The literature says DelveDetect runs around $2000 - $3500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0" name="Google Shape;1540;p9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98"/>
          <p:cNvSpPr/>
          <p:nvPr/>
        </p:nvSpPr>
        <p:spPr>
          <a:xfrm>
            <a:off x="729450" y="1807250"/>
            <a:ext cx="2616600" cy="1308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$100-250</a:t>
            </a:r>
            <a:endParaRPr sz="16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Lyme IgG, CSF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West Nile RNA, CSF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Rabies Ab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Screen RFFIT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Multiple sclerosis profile, serum &amp; CSF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2" name="Google Shape;1542;p98"/>
          <p:cNvSpPr/>
          <p:nvPr/>
        </p:nvSpPr>
        <p:spPr>
          <a:xfrm>
            <a:off x="5237100" y="632850"/>
            <a:ext cx="2542800" cy="1037100"/>
          </a:xfrm>
          <a:prstGeom prst="rect">
            <a:avLst/>
          </a:prstGeom>
          <a:solidFill>
            <a:srgbClr val="E2EAF7"/>
          </a:solidFill>
          <a:ln cap="flat" cmpd="sng" w="2857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Rabies?</a:t>
            </a:r>
            <a:endParaRPr sz="18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mNGS has diagnosed rabies on the CSF [</a:t>
            </a:r>
            <a:r>
              <a:rPr b="1" lang="en" sz="18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10</a:t>
            </a:r>
            <a:r>
              <a:rPr lang="en" sz="18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8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43" name="Google Shape;1543;p98"/>
          <p:cNvCxnSpPr>
            <a:stCxn id="1542" idx="1"/>
            <a:endCxn id="1541" idx="3"/>
          </p:cNvCxnSpPr>
          <p:nvPr/>
        </p:nvCxnSpPr>
        <p:spPr>
          <a:xfrm flipH="1">
            <a:off x="3345900" y="1151400"/>
            <a:ext cx="1891200" cy="1310400"/>
          </a:xfrm>
          <a:prstGeom prst="bentConnector3">
            <a:avLst>
              <a:gd fmla="val 7587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9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with mNGS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9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key </a:t>
            </a:r>
            <a:r>
              <a:rPr lang="en"/>
              <a:t>principles</a:t>
            </a:r>
            <a:r>
              <a:rPr lang="en"/>
              <a:t>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Detection requires a pathogen’s </a:t>
            </a:r>
            <a:r>
              <a:rPr lang="en"/>
              <a:t>nucleic</a:t>
            </a:r>
            <a:r>
              <a:rPr lang="en"/>
              <a:t> acid to be in the CSF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Presence of </a:t>
            </a:r>
            <a:r>
              <a:rPr lang="en"/>
              <a:t>nucleic</a:t>
            </a:r>
            <a:r>
              <a:rPr lang="en"/>
              <a:t> acid does not necessarily mean it is causing the illness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0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with mNGS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100"/>
          <p:cNvSpPr/>
          <p:nvPr/>
        </p:nvSpPr>
        <p:spPr>
          <a:xfrm>
            <a:off x="723900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BF1DD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00"/>
          <p:cNvSpPr txBox="1"/>
          <p:nvPr/>
        </p:nvSpPr>
        <p:spPr>
          <a:xfrm>
            <a:off x="819150" y="1485900"/>
            <a:ext cx="214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Specimen Handling</a:t>
            </a:r>
            <a:endParaRPr b="1" sz="14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Nucleic acid degrades at room temperature, especially neuroinvasive RNA viruses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45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terile processing to limit contamination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57" name="Google Shape;1557;p100"/>
          <p:cNvGrpSpPr/>
          <p:nvPr/>
        </p:nvGrpSpPr>
        <p:grpSpPr>
          <a:xfrm>
            <a:off x="5791025" y="3734825"/>
            <a:ext cx="2931827" cy="1313695"/>
            <a:chOff x="5791195" y="3430500"/>
            <a:chExt cx="2333700" cy="1061400"/>
          </a:xfrm>
        </p:grpSpPr>
        <p:sp>
          <p:nvSpPr>
            <p:cNvPr id="1558" name="Google Shape;1558;p100"/>
            <p:cNvSpPr/>
            <p:nvPr/>
          </p:nvSpPr>
          <p:spPr>
            <a:xfrm>
              <a:off x="5791195" y="3430500"/>
              <a:ext cx="2333700" cy="1061400"/>
            </a:xfrm>
            <a:prstGeom prst="roundRect">
              <a:avLst>
                <a:gd fmla="val 8000" name="adj"/>
              </a:avLst>
            </a:prstGeom>
            <a:solidFill>
              <a:srgbClr val="E2EAF7"/>
            </a:solidFill>
            <a:ln cap="flat" cmpd="sng" w="9525">
              <a:solidFill>
                <a:srgbClr val="E9ED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00"/>
            <p:cNvSpPr txBox="1"/>
            <p:nvPr/>
          </p:nvSpPr>
          <p:spPr>
            <a:xfrm>
              <a:off x="5886450" y="3525750"/>
              <a:ext cx="2143200" cy="618000"/>
            </a:xfrm>
            <a:prstGeom prst="rect">
              <a:avLst/>
            </a:prstGeom>
            <a:solidFill>
              <a:srgbClr val="E2EA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2F5AA2"/>
                  </a:solidFill>
                  <a:latin typeface="Open Sans"/>
                  <a:ea typeface="Open Sans"/>
                  <a:cs typeface="Open Sans"/>
                  <a:sym typeface="Open Sans"/>
                </a:rPr>
                <a:t>Key principles</a:t>
              </a:r>
              <a:endParaRPr b="0" sz="10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Pathogen DNA/RNA must be in CSF to be detected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Detection of DNA/RNA does not </a:t>
              </a:r>
              <a:r>
                <a:rPr i="1"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necessarily</a:t>
              </a: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mean it is causing the illness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45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0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with mNGS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101"/>
          <p:cNvSpPr/>
          <p:nvPr/>
        </p:nvSpPr>
        <p:spPr>
          <a:xfrm>
            <a:off x="3209925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BF1DD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101"/>
          <p:cNvSpPr txBox="1"/>
          <p:nvPr/>
        </p:nvSpPr>
        <p:spPr>
          <a:xfrm>
            <a:off x="3305175" y="1485900"/>
            <a:ext cx="2143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Anatomic Factors</a:t>
            </a:r>
            <a:endParaRPr b="0" sz="11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tests the CSF, not the entire nervous system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Expect negative results for walled off or epidural abscesses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67" name="Google Shape;1567;p101"/>
          <p:cNvGrpSpPr/>
          <p:nvPr/>
        </p:nvGrpSpPr>
        <p:grpSpPr>
          <a:xfrm>
            <a:off x="5791025" y="3734825"/>
            <a:ext cx="2931827" cy="1313695"/>
            <a:chOff x="5791195" y="3430500"/>
            <a:chExt cx="2333700" cy="1061400"/>
          </a:xfrm>
        </p:grpSpPr>
        <p:sp>
          <p:nvSpPr>
            <p:cNvPr id="1568" name="Google Shape;1568;p101"/>
            <p:cNvSpPr/>
            <p:nvPr/>
          </p:nvSpPr>
          <p:spPr>
            <a:xfrm>
              <a:off x="5791195" y="3430500"/>
              <a:ext cx="2333700" cy="1061400"/>
            </a:xfrm>
            <a:prstGeom prst="roundRect">
              <a:avLst>
                <a:gd fmla="val 8000" name="adj"/>
              </a:avLst>
            </a:prstGeom>
            <a:solidFill>
              <a:srgbClr val="E2EAF7"/>
            </a:solidFill>
            <a:ln cap="flat" cmpd="sng" w="9525">
              <a:solidFill>
                <a:srgbClr val="E9ED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01"/>
            <p:cNvSpPr txBox="1"/>
            <p:nvPr/>
          </p:nvSpPr>
          <p:spPr>
            <a:xfrm>
              <a:off x="5886450" y="3525750"/>
              <a:ext cx="2143200" cy="618000"/>
            </a:xfrm>
            <a:prstGeom prst="rect">
              <a:avLst/>
            </a:prstGeom>
            <a:solidFill>
              <a:srgbClr val="E2EA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2F5AA2"/>
                  </a:solidFill>
                  <a:latin typeface="Open Sans"/>
                  <a:ea typeface="Open Sans"/>
                  <a:cs typeface="Open Sans"/>
                  <a:sym typeface="Open Sans"/>
                </a:rPr>
                <a:t>Key principles</a:t>
              </a:r>
              <a:endParaRPr b="0" sz="10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Pathogen DNA/RNA must be in CSF to be detected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Detection of DNA/RNA does not </a:t>
              </a:r>
              <a:r>
                <a:rPr i="1"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necessarily</a:t>
              </a: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mean it is causing the illness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45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0" name="Google Shape;1570;p101"/>
          <p:cNvSpPr/>
          <p:nvPr/>
        </p:nvSpPr>
        <p:spPr>
          <a:xfrm>
            <a:off x="723900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8F9FA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101"/>
          <p:cNvSpPr txBox="1"/>
          <p:nvPr/>
        </p:nvSpPr>
        <p:spPr>
          <a:xfrm>
            <a:off x="819150" y="1485900"/>
            <a:ext cx="214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Specimen Handling</a:t>
            </a:r>
            <a:endParaRPr b="1" sz="14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Nucleic acid degrades at room temperature, especially neuroinvasive RNA viruses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45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terile processing to limit contamination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0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with mNGS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102"/>
          <p:cNvSpPr/>
          <p:nvPr/>
        </p:nvSpPr>
        <p:spPr>
          <a:xfrm>
            <a:off x="723900" y="3200400"/>
            <a:ext cx="4819800" cy="1848000"/>
          </a:xfrm>
          <a:prstGeom prst="roundRect">
            <a:avLst>
              <a:gd fmla="val 6185" name="adj"/>
            </a:avLst>
          </a:prstGeom>
          <a:solidFill>
            <a:srgbClr val="FBF1DD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102"/>
          <p:cNvSpPr txBox="1"/>
          <p:nvPr/>
        </p:nvSpPr>
        <p:spPr>
          <a:xfrm>
            <a:off x="819150" y="3295650"/>
            <a:ext cx="46293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Pathogen Factors</a:t>
            </a:r>
            <a:endParaRPr b="1" sz="14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DNA/RNA concentrations fluctuate; use serologies when appropriate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Paucicellular infections: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Low loads in neuroborreliosis &amp; neurosyphilis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150"/>
              </a:spcBef>
              <a:spcAft>
                <a:spcPts val="0"/>
              </a:spcAft>
              <a:buSzPts val="1400"/>
              <a:buChar char="○"/>
            </a:pPr>
            <a:r>
              <a:rPr b="0"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TB is just hard to diagnose, but maybe not with </a:t>
            </a:r>
            <a:r>
              <a:rPr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machine learning on host gene expression; </a:t>
            </a:r>
            <a:r>
              <a:rPr b="0"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see </a:t>
            </a:r>
            <a:r>
              <a:rPr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citation [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6</a:t>
            </a:r>
            <a:r>
              <a:rPr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b="0"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45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Temporal Clearance: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Viral loads peak days before symptom onset in arboviral (e.g. WNV) &amp; tick-borne encephalitis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79" name="Google Shape;1579;p102"/>
          <p:cNvGrpSpPr/>
          <p:nvPr/>
        </p:nvGrpSpPr>
        <p:grpSpPr>
          <a:xfrm>
            <a:off x="5791025" y="3734825"/>
            <a:ext cx="2931827" cy="1313695"/>
            <a:chOff x="5791195" y="3430500"/>
            <a:chExt cx="2333700" cy="1061400"/>
          </a:xfrm>
        </p:grpSpPr>
        <p:sp>
          <p:nvSpPr>
            <p:cNvPr id="1580" name="Google Shape;1580;p102"/>
            <p:cNvSpPr/>
            <p:nvPr/>
          </p:nvSpPr>
          <p:spPr>
            <a:xfrm>
              <a:off x="5791195" y="3430500"/>
              <a:ext cx="2333700" cy="1061400"/>
            </a:xfrm>
            <a:prstGeom prst="roundRect">
              <a:avLst>
                <a:gd fmla="val 8000" name="adj"/>
              </a:avLst>
            </a:prstGeom>
            <a:solidFill>
              <a:srgbClr val="E2EAF7"/>
            </a:solidFill>
            <a:ln cap="flat" cmpd="sng" w="9525">
              <a:solidFill>
                <a:srgbClr val="E9ED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2"/>
            <p:cNvSpPr txBox="1"/>
            <p:nvPr/>
          </p:nvSpPr>
          <p:spPr>
            <a:xfrm>
              <a:off x="5886450" y="3525750"/>
              <a:ext cx="2143200" cy="618000"/>
            </a:xfrm>
            <a:prstGeom prst="rect">
              <a:avLst/>
            </a:prstGeom>
            <a:solidFill>
              <a:srgbClr val="E2EA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2F5AA2"/>
                  </a:solidFill>
                  <a:latin typeface="Open Sans"/>
                  <a:ea typeface="Open Sans"/>
                  <a:cs typeface="Open Sans"/>
                  <a:sym typeface="Open Sans"/>
                </a:rPr>
                <a:t>Key principles</a:t>
              </a:r>
              <a:endParaRPr b="0" sz="10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Pathogen DNA/RNA must be in CSF to be detected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Detection of DNA/RNA does not </a:t>
              </a:r>
              <a:r>
                <a:rPr i="1"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necessarily</a:t>
              </a: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mean it is causing the illness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45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82" name="Google Shape;1582;p102"/>
          <p:cNvSpPr/>
          <p:nvPr/>
        </p:nvSpPr>
        <p:spPr>
          <a:xfrm>
            <a:off x="723900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8F9FA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102"/>
          <p:cNvSpPr txBox="1"/>
          <p:nvPr/>
        </p:nvSpPr>
        <p:spPr>
          <a:xfrm>
            <a:off x="819150" y="1485900"/>
            <a:ext cx="214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Specimen Handling</a:t>
            </a:r>
            <a:endParaRPr b="1" sz="14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Nucleic acid degrades at room temperature, especially neuroinvasive RNA viruses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45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terile processing to limit contamination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4" name="Google Shape;1584;p102"/>
          <p:cNvSpPr/>
          <p:nvPr/>
        </p:nvSpPr>
        <p:spPr>
          <a:xfrm>
            <a:off x="3209925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8F9FA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102"/>
          <p:cNvSpPr txBox="1"/>
          <p:nvPr/>
        </p:nvSpPr>
        <p:spPr>
          <a:xfrm>
            <a:off x="3305175" y="1485900"/>
            <a:ext cx="2143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Anatomic Factors</a:t>
            </a:r>
            <a:endParaRPr b="0" sz="11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tests the CSF, not the entire nervous system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Expect negative results for walled off or epidural abscesses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with mNGS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103"/>
          <p:cNvSpPr/>
          <p:nvPr/>
        </p:nvSpPr>
        <p:spPr>
          <a:xfrm>
            <a:off x="723900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8F9FA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103"/>
          <p:cNvSpPr txBox="1"/>
          <p:nvPr/>
        </p:nvSpPr>
        <p:spPr>
          <a:xfrm>
            <a:off x="819150" y="1485900"/>
            <a:ext cx="21432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Specimen Handling</a:t>
            </a:r>
            <a:endParaRPr b="1" sz="14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Nucleic acid degrades at room temperature, especially neuroinvasive RNA viruses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45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terile processing to limit contamination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p103"/>
          <p:cNvSpPr/>
          <p:nvPr/>
        </p:nvSpPr>
        <p:spPr>
          <a:xfrm>
            <a:off x="3209925" y="1390650"/>
            <a:ext cx="2333700" cy="1617900"/>
          </a:xfrm>
          <a:prstGeom prst="roundRect">
            <a:avLst>
              <a:gd fmla="val 8000" name="adj"/>
            </a:avLst>
          </a:prstGeom>
          <a:solidFill>
            <a:srgbClr val="F8F9FA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103"/>
          <p:cNvSpPr txBox="1"/>
          <p:nvPr/>
        </p:nvSpPr>
        <p:spPr>
          <a:xfrm>
            <a:off x="3305175" y="1485900"/>
            <a:ext cx="2143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Anatomic Factors</a:t>
            </a:r>
            <a:endParaRPr b="0" sz="11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tests the CSF, not the entire nervous system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Expect negative results for walled off or epidural abscesses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5" name="Google Shape;1595;p103"/>
          <p:cNvSpPr/>
          <p:nvPr/>
        </p:nvSpPr>
        <p:spPr>
          <a:xfrm>
            <a:off x="723900" y="3200400"/>
            <a:ext cx="4819800" cy="1848000"/>
          </a:xfrm>
          <a:prstGeom prst="roundRect">
            <a:avLst>
              <a:gd fmla="val 6185" name="adj"/>
            </a:avLst>
          </a:prstGeom>
          <a:solidFill>
            <a:srgbClr val="F8F9FA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103"/>
          <p:cNvSpPr txBox="1"/>
          <p:nvPr/>
        </p:nvSpPr>
        <p:spPr>
          <a:xfrm>
            <a:off x="819150" y="3295650"/>
            <a:ext cx="46293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Pathogen Factors</a:t>
            </a:r>
            <a:endParaRPr b="1" sz="14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DNA/RNA concentrations fluctuate; use serologies when appropriate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Paucicellular infections: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Low loads in neuroborreliosis &amp; neurosyphilis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150"/>
              </a:spcBef>
              <a:spcAft>
                <a:spcPts val="0"/>
              </a:spcAft>
              <a:buSzPts val="1400"/>
              <a:buChar char="○"/>
            </a:pPr>
            <a:r>
              <a:rPr b="0"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TB is just hard to diagnose, but maybe not with </a:t>
            </a:r>
            <a:r>
              <a:rPr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machine learning on host gene expression; </a:t>
            </a:r>
            <a:r>
              <a:rPr b="0"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see </a:t>
            </a:r>
            <a:r>
              <a:rPr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citation [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6</a:t>
            </a:r>
            <a:r>
              <a:rPr lang="en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b="0"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450"/>
              </a:spcBef>
              <a:spcAft>
                <a:spcPts val="45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Temporal Clearance:</a:t>
            </a:r>
            <a:r>
              <a:rPr b="0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Viral loads peak days before symptom onset in arboviral (e.g. WNV) &amp; tick-borne encephalitis</a:t>
            </a:r>
            <a:endParaRPr b="0"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7" name="Google Shape;1597;p103"/>
          <p:cNvSpPr/>
          <p:nvPr/>
        </p:nvSpPr>
        <p:spPr>
          <a:xfrm>
            <a:off x="5791200" y="1006500"/>
            <a:ext cx="2931900" cy="2627400"/>
          </a:xfrm>
          <a:prstGeom prst="roundRect">
            <a:avLst>
              <a:gd fmla="val 8000" name="adj"/>
            </a:avLst>
          </a:prstGeom>
          <a:solidFill>
            <a:srgbClr val="FBF1DD"/>
          </a:solidFill>
          <a:ln cap="flat" cmpd="sng" w="9525">
            <a:solidFill>
              <a:srgbClr val="E9E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103"/>
          <p:cNvSpPr txBox="1"/>
          <p:nvPr/>
        </p:nvSpPr>
        <p:spPr>
          <a:xfrm>
            <a:off x="5886450" y="1101750"/>
            <a:ext cx="27399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Host </a:t>
            </a:r>
            <a:r>
              <a:rPr b="1" lang="en" sz="14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Factors</a:t>
            </a:r>
            <a:endParaRPr b="0" sz="11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Nucleic acid from host cells (WBC, RBC) compete with pathogen nucleic acid during sequencing 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If host response &gt; pathogen abundance (pleocytosis &gt; 200 [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5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]), may decrease sensitivity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Perhaps this is why mNGS does better with immunocompromise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450"/>
              </a:spcAft>
              <a:buNone/>
            </a:pP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 host-response limitation is </a:t>
            </a:r>
            <a:r>
              <a:rPr lang="en" sz="11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present in uPCR (broad range), since they have set primers (16S, 28S)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99" name="Google Shape;1599;p103"/>
          <p:cNvGrpSpPr/>
          <p:nvPr/>
        </p:nvGrpSpPr>
        <p:grpSpPr>
          <a:xfrm>
            <a:off x="5791025" y="3734825"/>
            <a:ext cx="2931827" cy="1313695"/>
            <a:chOff x="5791195" y="3430500"/>
            <a:chExt cx="2333700" cy="1061400"/>
          </a:xfrm>
        </p:grpSpPr>
        <p:sp>
          <p:nvSpPr>
            <p:cNvPr id="1600" name="Google Shape;1600;p103"/>
            <p:cNvSpPr/>
            <p:nvPr/>
          </p:nvSpPr>
          <p:spPr>
            <a:xfrm>
              <a:off x="5791195" y="3430500"/>
              <a:ext cx="2333700" cy="1061400"/>
            </a:xfrm>
            <a:prstGeom prst="roundRect">
              <a:avLst>
                <a:gd fmla="val 8000" name="adj"/>
              </a:avLst>
            </a:prstGeom>
            <a:solidFill>
              <a:srgbClr val="E2EAF7"/>
            </a:solidFill>
            <a:ln cap="flat" cmpd="sng" w="9525">
              <a:solidFill>
                <a:srgbClr val="E9ED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3"/>
            <p:cNvSpPr txBox="1"/>
            <p:nvPr/>
          </p:nvSpPr>
          <p:spPr>
            <a:xfrm>
              <a:off x="5886450" y="3525750"/>
              <a:ext cx="2143200" cy="618000"/>
            </a:xfrm>
            <a:prstGeom prst="rect">
              <a:avLst/>
            </a:prstGeom>
            <a:solidFill>
              <a:srgbClr val="E2EA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2F5AA2"/>
                  </a:solidFill>
                  <a:latin typeface="Open Sans"/>
                  <a:ea typeface="Open Sans"/>
                  <a:cs typeface="Open Sans"/>
                  <a:sym typeface="Open Sans"/>
                </a:rPr>
                <a:t>Key principles</a:t>
              </a:r>
              <a:endParaRPr b="0" sz="10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Pathogen DNA/RNA must be in CSF to be detected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Open Sans"/>
                <a:buAutoNum type="arabicPeriod"/>
              </a:pP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Detection of DNA/RNA does not </a:t>
              </a:r>
              <a:r>
                <a:rPr i="1"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necessarily</a:t>
              </a:r>
              <a:r>
                <a:rPr lang="en" sz="11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mean it is causing the illness</a:t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45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0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Reframing the role of mNGS</a:t>
            </a:r>
            <a:endParaRPr/>
          </a:p>
        </p:txBody>
      </p:sp>
      <p:sp>
        <p:nvSpPr>
          <p:cNvPr id="1607" name="Google Shape;1607;p104"/>
          <p:cNvSpPr txBox="1"/>
          <p:nvPr>
            <p:ph idx="1" type="body"/>
          </p:nvPr>
        </p:nvSpPr>
        <p:spPr>
          <a:xfrm>
            <a:off x="729450" y="1393075"/>
            <a:ext cx="7688700" cy="26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“Rather than triaging a narrow set of suspected pathogens based on pretest probability, clinicians now must interpret unbiased sequencing data within the clinical context. In this way,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mNGS redefines the clinician’s role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—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from </a:t>
            </a:r>
            <a:r>
              <a:rPr b="1" lang="en">
                <a:solidFill>
                  <a:srgbClr val="896110"/>
                </a:solidFill>
                <a:latin typeface="Bitter"/>
                <a:ea typeface="Bitter"/>
                <a:cs typeface="Bitter"/>
                <a:sym typeface="Bitter"/>
              </a:rPr>
              <a:t>choosing what to test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 to </a:t>
            </a:r>
            <a:r>
              <a:rPr b="1" i="1" lang="en">
                <a:solidFill>
                  <a:srgbClr val="DC4C64"/>
                </a:solidFill>
                <a:latin typeface="Bitter"/>
                <a:ea typeface="Bitter"/>
                <a:cs typeface="Bitter"/>
                <a:sym typeface="Bitter"/>
              </a:rPr>
              <a:t>discerning what the findings mean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. Far from replacing it, clinical judgment remains integral to the impact and utility of mNGS”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“Clinical interpretation…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cannot be reduced to a simple yes/no readout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and requires careful integration with the patient’s presentation and other diagnostic data…in a hypothesis-free testing framework, 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it is </a:t>
            </a:r>
            <a:r>
              <a:rPr b="1" lang="en">
                <a:solidFill>
                  <a:srgbClr val="DC4C64"/>
                </a:solidFill>
                <a:latin typeface="Bitter"/>
                <a:ea typeface="Bitter"/>
                <a:cs typeface="Bitter"/>
                <a:sym typeface="Bitter"/>
              </a:rPr>
              <a:t>the interpretation</a:t>
            </a:r>
            <a:r>
              <a:rPr b="1" lang="en">
                <a:latin typeface="Bitter"/>
                <a:ea typeface="Bitter"/>
                <a:cs typeface="Bitter"/>
                <a:sym typeface="Bitter"/>
              </a:rPr>
              <a:t> that </a:t>
            </a:r>
            <a:r>
              <a:rPr b="1" lang="en">
                <a:solidFill>
                  <a:srgbClr val="DC4C64"/>
                </a:solidFill>
                <a:latin typeface="Bitter"/>
                <a:ea typeface="Bitter"/>
                <a:cs typeface="Bitter"/>
                <a:sym typeface="Bitter"/>
              </a:rPr>
              <a:t>determines whether</a:t>
            </a:r>
            <a:r>
              <a:rPr b="1" lang="en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 an mNGS result </a:t>
            </a:r>
            <a:r>
              <a:rPr b="1" lang="en">
                <a:solidFill>
                  <a:srgbClr val="DC4C64"/>
                </a:solidFill>
                <a:latin typeface="Bitter"/>
                <a:ea typeface="Bitter"/>
                <a:cs typeface="Bitter"/>
                <a:sym typeface="Bitter"/>
              </a:rPr>
              <a:t>advances clinical decision-making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.”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— Waldrop &amp; Reddy (Clin Infect Dis</a:t>
            </a:r>
            <a:r>
              <a:rPr lang="en"/>
              <a:t>, 2026</a:t>
            </a:r>
            <a:r>
              <a:rPr lang="en"/>
              <a:t>) </a:t>
            </a:r>
            <a:r>
              <a:rPr lang="en"/>
              <a:t>[</a:t>
            </a:r>
            <a:r>
              <a:rPr b="1"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/>
          <p:nvPr/>
        </p:nvSpPr>
        <p:spPr>
          <a:xfrm>
            <a:off x="1738500" y="3806235"/>
            <a:ext cx="17037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3159725" y="3623225"/>
            <a:ext cx="1977300" cy="183000"/>
          </a:xfrm>
          <a:prstGeom prst="rect">
            <a:avLst/>
          </a:prstGeom>
          <a:solidFill>
            <a:srgbClr val="EFB7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Cladribine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5131234" y="3440225"/>
            <a:ext cx="16950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2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310" name="Google Shape;310;p24"/>
          <p:cNvSpPr txBox="1"/>
          <p:nvPr>
            <p:ph idx="1" type="body"/>
          </p:nvPr>
        </p:nvSpPr>
        <p:spPr>
          <a:xfrm>
            <a:off x="729450" y="1393075"/>
            <a:ext cx="76887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32 y/o F </a:t>
            </a:r>
            <a:r>
              <a:rPr lang="en"/>
              <a:t>with PMH including seasonal allergies, multiple sclerosis (on Cladribine) w/ prior right optic neuritis p/w </a:t>
            </a:r>
            <a:r>
              <a:rPr b="1" lang="en">
                <a:solidFill>
                  <a:srgbClr val="DC4C64"/>
                </a:solidFill>
              </a:rPr>
              <a:t>new intractable migraines</a:t>
            </a:r>
            <a:r>
              <a:rPr lang="en"/>
              <a:t>. </a:t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61721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8996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182187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-25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14646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747163" y="4061075"/>
            <a:ext cx="282600" cy="183000"/>
          </a:xfrm>
          <a:prstGeom prst="rect">
            <a:avLst/>
          </a:prstGeom>
          <a:solidFill>
            <a:srgbClr val="3566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-23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3346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202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-29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729450" y="2081475"/>
            <a:ext cx="768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ED #2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(-6d)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Symptoms have returned, but </a:t>
            </a: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worse than before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52025" y="4248020"/>
            <a:ext cx="26058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94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434125" y="4434976"/>
            <a:ext cx="2408400" cy="183000"/>
          </a:xfrm>
          <a:prstGeom prst="rect">
            <a:avLst/>
          </a:prstGeom>
          <a:gradFill>
            <a:gsLst>
              <a:gs pos="0">
                <a:schemeClr val="lt1"/>
              </a:gs>
              <a:gs pos="8000">
                <a:srgbClr val="F0E6F5"/>
              </a:gs>
              <a:gs pos="20000">
                <a:srgbClr val="6C3483"/>
              </a:gs>
              <a:gs pos="50000">
                <a:srgbClr val="6C3483"/>
              </a:gs>
              <a:gs pos="80000">
                <a:srgbClr val="6C3483"/>
              </a:gs>
              <a:gs pos="91000">
                <a:srgbClr val="F0E6F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Neck pain (right)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1738275" y="3440225"/>
            <a:ext cx="3398700" cy="183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Valtrex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1264375" y="4617975"/>
            <a:ext cx="13101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1404325" y="4800975"/>
            <a:ext cx="11703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88000">
                <a:srgbClr val="595959"/>
              </a:gs>
              <a:gs pos="94000">
                <a:srgbClr val="9E9E9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20296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23121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25946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28771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68319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24"/>
          <p:cNvSpPr/>
          <p:nvPr/>
        </p:nvSpPr>
        <p:spPr>
          <a:xfrm>
            <a:off x="71144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73969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76794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79619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8244403" y="4061075"/>
            <a:ext cx="282600" cy="1830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1738500" y="3623225"/>
            <a:ext cx="1421100" cy="1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Cefdinir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0" y="3379800"/>
            <a:ext cx="8635500" cy="1756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31596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344209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37245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00707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428956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457205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4854539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513702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24"/>
          <p:cNvSpPr/>
          <p:nvPr/>
        </p:nvSpPr>
        <p:spPr>
          <a:xfrm>
            <a:off x="5419515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24"/>
          <p:cNvSpPr/>
          <p:nvPr/>
        </p:nvSpPr>
        <p:spPr>
          <a:xfrm>
            <a:off x="5702003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-9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5984491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-8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6266987" y="4061075"/>
            <a:ext cx="282600" cy="1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-7</a:t>
            </a:r>
            <a:endParaRPr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24"/>
          <p:cNvSpPr/>
          <p:nvPr/>
        </p:nvSpPr>
        <p:spPr>
          <a:xfrm>
            <a:off x="6549475" y="4061075"/>
            <a:ext cx="282600" cy="1830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-6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3724575" y="4248025"/>
            <a:ext cx="3130500" cy="186900"/>
          </a:xfrm>
          <a:prstGeom prst="rect">
            <a:avLst/>
          </a:prstGeom>
          <a:gradFill>
            <a:gsLst>
              <a:gs pos="0">
                <a:schemeClr val="lt1"/>
              </a:gs>
              <a:gs pos="4000">
                <a:srgbClr val="F0E6F5"/>
              </a:gs>
              <a:gs pos="14000">
                <a:srgbClr val="6C3483"/>
              </a:gs>
              <a:gs pos="50000">
                <a:srgbClr val="6C3483"/>
              </a:gs>
              <a:gs pos="88000">
                <a:srgbClr val="6C3483"/>
              </a:gs>
              <a:gs pos="100000">
                <a:srgbClr val="6C3483"/>
              </a:gs>
            </a:gsLst>
            <a:lin ang="0" scaled="0"/>
          </a:gra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Headache &amp; neck pain (R&gt;L)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3747375" y="4617975"/>
            <a:ext cx="3107400" cy="183000"/>
          </a:xfrm>
          <a:prstGeom prst="rect">
            <a:avLst/>
          </a:prstGeom>
          <a:gradFill>
            <a:gsLst>
              <a:gs pos="0">
                <a:schemeClr val="lt2"/>
              </a:gs>
              <a:gs pos="13000">
                <a:srgbClr val="9E9E9E"/>
              </a:gs>
              <a:gs pos="25000">
                <a:srgbClr val="595959"/>
              </a:gs>
              <a:gs pos="50000">
                <a:srgbClr val="595959"/>
              </a:gs>
              <a:gs pos="75000">
                <a:srgbClr val="595959"/>
              </a:gs>
              <a:gs pos="100000">
                <a:srgbClr val="595959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Photophobia &amp; nausea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291325" y="1393075"/>
            <a:ext cx="8583900" cy="615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0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Intrathecal antimicrobials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06"/>
          <p:cNvSpPr/>
          <p:nvPr/>
        </p:nvSpPr>
        <p:spPr>
          <a:xfrm>
            <a:off x="7163975" y="2860900"/>
            <a:ext cx="444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8" name="Google Shape;1618;p10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a topic from my first </a:t>
            </a:r>
            <a:r>
              <a:rPr lang="en"/>
              <a:t>conference</a:t>
            </a:r>
            <a:r>
              <a:rPr lang="en"/>
              <a:t>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link</a:t>
            </a:r>
            <a:r>
              <a:rPr lang="en"/>
              <a:t>]</a:t>
            </a:r>
            <a:endParaRPr/>
          </a:p>
        </p:txBody>
      </p:sp>
      <p:sp>
        <p:nvSpPr>
          <p:cNvPr id="1619" name="Google Shape;1619;p106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53 y/o F</a:t>
            </a:r>
            <a:r>
              <a:rPr lang="en"/>
              <a:t> with PMH including decompensated </a:t>
            </a:r>
            <a:r>
              <a:rPr b="1" lang="en">
                <a:solidFill>
                  <a:srgbClr val="8E44AD"/>
                </a:solidFill>
              </a:rPr>
              <a:t>NASH cirrhosis</a:t>
            </a:r>
            <a:r>
              <a:rPr lang="en"/>
              <a:t> (ascites, PSE, EV), treated HCV, prior HBV, CKD, CAD, recent admission for left femur Fx (s/p IMN 4 months ago) c/b SBO &amp; </a:t>
            </a:r>
            <a:r>
              <a:rPr b="1" lang="en">
                <a:solidFill>
                  <a:srgbClr val="8E44AD"/>
                </a:solidFill>
              </a:rPr>
              <a:t>hepatorenal syndrome</a:t>
            </a:r>
            <a:r>
              <a:rPr lang="en"/>
              <a:t> + </a:t>
            </a:r>
            <a:r>
              <a:rPr b="1" lang="en">
                <a:solidFill>
                  <a:srgbClr val="8E44AD"/>
                </a:solidFill>
              </a:rPr>
              <a:t>dialysis dependent</a:t>
            </a:r>
            <a:r>
              <a:rPr lang="en"/>
              <a:t> AKI p/w </a:t>
            </a:r>
            <a:r>
              <a:rPr b="1" lang="en"/>
              <a:t>abd pain, n/v, &amp; AMS</a:t>
            </a:r>
            <a:r>
              <a:rPr b="1" lang="en">
                <a:solidFill>
                  <a:srgbClr val="DC4C64"/>
                </a:solidFill>
              </a:rPr>
              <a:t> </a:t>
            </a:r>
            <a:r>
              <a:rPr lang="en"/>
              <a:t>from SNF and found to have </a:t>
            </a:r>
            <a:r>
              <a:rPr b="1" i="1" lang="en">
                <a:solidFill>
                  <a:srgbClr val="DF382C"/>
                </a:solidFill>
              </a:rPr>
              <a:t>Candida dubliniensis</a:t>
            </a:r>
            <a:r>
              <a:rPr b="1" lang="en">
                <a:solidFill>
                  <a:srgbClr val="DF382C"/>
                </a:solidFill>
              </a:rPr>
              <a:t> </a:t>
            </a:r>
            <a:r>
              <a:rPr lang="en"/>
              <a:t>rhombencephalitis. </a:t>
            </a:r>
            <a:endParaRPr/>
          </a:p>
        </p:txBody>
      </p:sp>
      <p:graphicFrame>
        <p:nvGraphicFramePr>
          <p:cNvPr id="1620" name="Google Shape;1620;p106"/>
          <p:cNvGraphicFramePr/>
          <p:nvPr/>
        </p:nvGraphicFramePr>
        <p:xfrm>
          <a:off x="4816138" y="165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911350"/>
                <a:gridCol w="604750"/>
              </a:tblGrid>
              <a:tr h="2464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6.1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7.6</a:t>
                      </a:r>
                      <a:endParaRPr sz="13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21" name="Google Shape;1621;p106"/>
          <p:cNvGraphicFramePr/>
          <p:nvPr/>
        </p:nvGraphicFramePr>
        <p:xfrm>
          <a:off x="6483594" y="165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{757B6398-311E-41AA-92BA-5C8F5C055921}</a:tableStyleId>
              </a:tblPr>
              <a:tblGrid>
                <a:gridCol w="676400"/>
                <a:gridCol w="448825"/>
              </a:tblGrid>
              <a:tr h="2404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247"/>
                    </a:solidFill>
                  </a:tcPr>
                </a:tc>
                <a:tc hMerge="1"/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141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 sz="1300"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A1A1A"/>
                          </a:solidFill>
                        </a:rPr>
                        <a:t>12</a:t>
                      </a:r>
                      <a:endParaRPr sz="1300">
                        <a:solidFill>
                          <a:srgbClr val="1A1A1A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4570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</a:rPr>
                        <a:t>1.18</a:t>
                      </a:r>
                      <a:endParaRPr b="1" sz="1300">
                        <a:solidFill>
                          <a:srgbClr val="DF382C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22" name="Google Shape;1622;p106"/>
          <p:cNvSpPr txBox="1"/>
          <p:nvPr/>
        </p:nvSpPr>
        <p:spPr>
          <a:xfrm>
            <a:off x="4503625" y="3546925"/>
            <a:ext cx="41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Baseline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creatinine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is 0.75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she needed dialysis, creatine </a:t>
            </a:r>
            <a:r>
              <a:rPr baseline="-25000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2.0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23" name="Google Shape;1623;p106"/>
          <p:cNvCxnSpPr>
            <a:stCxn id="1622" idx="0"/>
            <a:endCxn id="1617" idx="2"/>
          </p:cNvCxnSpPr>
          <p:nvPr/>
        </p:nvCxnSpPr>
        <p:spPr>
          <a:xfrm rot="-5400000">
            <a:off x="6757825" y="2918275"/>
            <a:ext cx="447900" cy="8094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4" name="Google Shape;1624;p106"/>
          <p:cNvSpPr/>
          <p:nvPr/>
        </p:nvSpPr>
        <p:spPr>
          <a:xfrm>
            <a:off x="821600" y="3546925"/>
            <a:ext cx="3177300" cy="12162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Today is “day 0” of clear CSF</a:t>
            </a:r>
            <a:endParaRPr sz="15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Are we really going to swing multiple weeks of AmBisome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What is the role of IT antimicrobials?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