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3.xml" ContentType="application/vnd.openxmlformats-officedocument.presentationml.tags+xml"/>
  <Override PartName="/ppt/notesSlides/notesSlide20.xml" ContentType="application/vnd.openxmlformats-officedocument.presentationml.notesSlide+xml"/>
  <Override PartName="/ppt/webextensions/webextension1.xml" ContentType="application/vnd.ms-office.webextension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tags/tag4.xml" ContentType="application/vnd.openxmlformats-officedocument.presentationml.tags+xml"/>
  <Override PartName="/ppt/notesSlides/notesSlide49.xml" ContentType="application/vnd.openxmlformats-officedocument.presentationml.notesSlide+xml"/>
  <Override PartName="/ppt/webextensions/webextension2.xml" ContentType="application/vnd.ms-office.webextension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6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</p:sldIdLst>
  <p:sldSz cx="9144000" cy="5143500" type="screen16x9"/>
  <p:notesSz cx="6858000" cy="9144000"/>
  <p:embeddedFontLst>
    <p:embeddedFont>
      <p:font typeface="IBM Plex Sans" panose="020B0503050203000203" pitchFamily="34" charset="0"/>
      <p:regular r:id="rId67"/>
    </p:embeddedFont>
    <p:embeddedFont>
      <p:font typeface="Impact" panose="020B0806030902050204" pitchFamily="34" charset="0"/>
      <p:regular r:id="rId68"/>
    </p:embeddedFont>
    <p:embeddedFont>
      <p:font typeface="Lato" panose="020F0502020204030203" pitchFamily="34" charset="0"/>
      <p:regular r:id="rId69"/>
      <p:bold r:id="rId70"/>
      <p:italic r:id="rId71"/>
      <p:boldItalic r:id="rId72"/>
    </p:embeddedFont>
    <p:embeddedFont>
      <p:font typeface="Open Sans" panose="020B0606030504020204" pitchFamily="34" charset="0"/>
      <p:regular r:id="rId73"/>
      <p:bold r:id="rId74"/>
      <p:italic r:id="rId75"/>
      <p:boldItalic r:id="rId76"/>
    </p:embeddedFont>
    <p:embeddedFont>
      <p:font typeface="Open Sans Light" panose="020B0306030504020204" pitchFamily="34" charset="0"/>
      <p:regular r:id="rId77"/>
      <p:bold r:id="rId78"/>
      <p:italic r:id="rId79"/>
      <p:boldItalic r:id="rId80"/>
    </p:embeddedFont>
    <p:embeddedFont>
      <p:font typeface="Open Sans Medium" panose="020B0604020202020204" charset="0"/>
      <p:regular r:id="rId81"/>
      <p:bold r:id="rId82"/>
      <p:italic r:id="rId83"/>
      <p:boldItalic r:id="rId84"/>
    </p:embeddedFont>
    <p:embeddedFont>
      <p:font typeface="Raleway" pitchFamily="2" charset="0"/>
      <p:regular r:id="rId85"/>
      <p:bold r:id="rId86"/>
      <p:italic r:id="rId87"/>
      <p:boldItalic r:id="rId88"/>
    </p:embeddedFont>
    <p:embeddedFont>
      <p:font typeface="Source Serif 4" panose="020B0604020202020204" charset="0"/>
      <p:regular r:id="rId89"/>
      <p:bold r:id="rId90"/>
      <p:italic r:id="rId91"/>
      <p:boldItalic r:id="rId92"/>
    </p:embeddedFont>
  </p:embeddedFontLst>
  <p:custDataLst>
    <p:tags r:id="rId9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06838EA-E431-4228-90C2-FC7CDBE9C336}">
  <a:tblStyle styleId="{C06838EA-E431-4228-90C2-FC7CDBE9C33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18673D9-3CAA-499C-9C88-68B837E76D3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2" y="49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-5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84" Type="http://schemas.openxmlformats.org/officeDocument/2006/relationships/font" Target="fonts/font18.fntdata"/><Relationship Id="rId89" Type="http://schemas.openxmlformats.org/officeDocument/2006/relationships/font" Target="fonts/font23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8.fntdata"/><Relationship Id="rId79" Type="http://schemas.openxmlformats.org/officeDocument/2006/relationships/font" Target="fonts/font13.fntdata"/><Relationship Id="rId5" Type="http://schemas.openxmlformats.org/officeDocument/2006/relationships/slide" Target="slides/slide4.xml"/><Relationship Id="rId90" Type="http://schemas.openxmlformats.org/officeDocument/2006/relationships/font" Target="fonts/font24.fntdata"/><Relationship Id="rId95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80" Type="http://schemas.openxmlformats.org/officeDocument/2006/relationships/font" Target="fonts/font14.fntdata"/><Relationship Id="rId85" Type="http://schemas.openxmlformats.org/officeDocument/2006/relationships/font" Target="fonts/font1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font" Target="fonts/font9.fntdata"/><Relationship Id="rId83" Type="http://schemas.openxmlformats.org/officeDocument/2006/relationships/font" Target="fonts/font17.fntdata"/><Relationship Id="rId88" Type="http://schemas.openxmlformats.org/officeDocument/2006/relationships/font" Target="fonts/font22.fntdata"/><Relationship Id="rId91" Type="http://schemas.openxmlformats.org/officeDocument/2006/relationships/font" Target="fonts/font25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78" Type="http://schemas.openxmlformats.org/officeDocument/2006/relationships/font" Target="fonts/font12.fntdata"/><Relationship Id="rId81" Type="http://schemas.openxmlformats.org/officeDocument/2006/relationships/font" Target="fonts/font15.fntdata"/><Relationship Id="rId86" Type="http://schemas.openxmlformats.org/officeDocument/2006/relationships/font" Target="fonts/font20.fntdata"/><Relationship Id="rId9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0.fntdata"/><Relationship Id="rId9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92" Type="http://schemas.openxmlformats.org/officeDocument/2006/relationships/font" Target="fonts/font26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notesMaster" Target="notesMasters/notesMaster1.xml"/><Relationship Id="rId87" Type="http://schemas.openxmlformats.org/officeDocument/2006/relationships/font" Target="fonts/font21.fntdata"/><Relationship Id="rId61" Type="http://schemas.openxmlformats.org/officeDocument/2006/relationships/slide" Target="slides/slide60.xml"/><Relationship Id="rId82" Type="http://schemas.openxmlformats.org/officeDocument/2006/relationships/font" Target="fonts/font1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93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272017477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272017477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dd25ae70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cdd25ae70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h314ce2ed75fdd192_1_1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h314ce2ed75fdd192_1_1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75796cf05_1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075796cf05_1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bg2_slid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bg2_slid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bg3_slid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bg3_slid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075796cf0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075796cf05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h6fe31a2e28929dcb_4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h6fe31a2e28929dcb_4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h6fe31a2e28929dcb_4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h6fe31a2e28929dcb_4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h6fe31a2e28929dcb_4_5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h6fe31a2e28929dcb_4_5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h6fe31a2e28929dcb_4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h6fe31a2e28929dcb_4_6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h6fe31a2e28929dcb_32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h6fe31a2e28929dcb_32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h2a010b8208d7824f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h2a010b8208d7824f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h6fe31a2e28929dcb_3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h6fe31a2e28929dcb_3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h6fe31a2e28929dcb_32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h6fe31a2e28929dcb_32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h6fe31a2e28929dcb_32_5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" name="Google Shape;1061;h6fe31a2e28929dcb_32_5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h6fe31a2e28929dcb_32_10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h6fe31a2e28929dcb_32_10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g3075796cf05_1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9" name="Google Shape;1489;g3075796cf05_1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d2_menti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4" name="Google Shape;1494;d2_menti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Give the room the 90 and ask for the 60. Answer: about 60% [1]. Create in Mentimeter as a Scales question, 0 to 100%. Results go on the next slide.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d2_mres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1" name="Google Shape;1501;d2_mres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d2_rule_s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d2_rule_s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Poll answer: about 60%. Rex and Pfaller summarized more than 30 years of antibacterial data as the '90-60 rule': infections due to susceptible isolates respond to appropriate therapy about 90% of the time, and infections due to resistant isolates still respond about 60% of the time. Their paper is about antifungal testing, which they argued has similar predictive value [1]. The figures are pooled and approximate, not an estimate for any one syndrome. The 30-point gap is why susceptibility testing matters; the rule is not 'testing doesn't matter'. The 'why an S can still fail' list is general ID knowledge, not from [1].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d1_intro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2" name="Google Shape;1522;d1_intro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h2a010b8208d7824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h2a010b8208d7824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model the lab report implies, laid out so we can test each step. Steps 1 and 2 are corrected next (heteroresistance, fitness cost), then steps 3 and 4 (what the lab samples), step 5 (what S and R mean), and step 6 (cure). Common misconception at step 4: the same BAL fluid does not go to MALDI and AST. Colonies are picked from the plate first, and identification and susceptibility testing both start from those colonies.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h2a010b8208d7824f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9" name="Google Shape;1559;h2a010b8208d7824f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model the lab report implies, laid out so we can test each step. Steps 1 and 2 are corrected next (heteroresistance, fitness cost), then steps 3 and 4 (what the lab samples), step 5 (what S and R mean), and step 6 (cure). Common misconception at step 4: the same BAL fluid does not go to MALDI and AST. Colonies are picked from the plate first, and identification and susceptibility testing both start from those colonies.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n_hetero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1" name="Google Shape;1601;n_hetero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Definitions vary; many studies call it heteroresistance when a subpopulation grows at 8 times or more the MIC of the main population by population analysis profiling. (Check Box 1 of [3] before quoting a frequency threshold.) Nicoloff et al.: up to 27% of 766 isolate-drug combinations were heteroresistant, mostly through gene amplification, which is unstable; no P. aeruginosa isolates were in that set [3]. Caveat: amplification-type heteroresistance is mostly shown in Enterobacterales and Acinetobacter. Carbapenem resistance in P. aeruginosa is mostly chromosomal mutation (porin loss, AmpC, efflux). The fitness-cost figures come from lab strains of E. coli, Klebsiella and Salmonella exposed in vitro [2]. Our patient's isolates show diversity and then convergence, not proven heteroresistance: no population analysis profiling was done.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h2a010b8208d7824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1" name="Google Shape;1611;h2a010b8208d7824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h2a010b8208d7824f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1" name="Google Shape;1631;h2a010b8208d7824f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Band and Weiss saw heteroresistance supplanted by resistance over years of use in carbapenem-resistant Enterobacterales; only ceftazidime-avibactam suggested heteroresistance arising from susceptibility, and the authors call for more evidence [4]. This is a hypothesis, not an established sequence. The compensation work: E. coli, Klebsiella and Salmonella at 24 times MIC in vitro; in 94% of compensated mutants the copy number roughly halved while lower-cost resistance mutations were gained; the fitness cost fell from about 40% to 2-4% in about 100 generations [2]. The undrained-collection line is speculation: it extrapolates from the idea that low drug levels widen the window, and nobody has tested it in this setting.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cb1_slid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5" name="Google Shape;1655;cb1_slid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Google Shape;1703;d1_why_s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4" name="Google Shape;1704;d1_why_s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Heteroresistance: a subpopulation with a higher MIC at low frequency, often unstable once the drug is removed [3]. Definitions vary across studies; many use a subpopulation growing at ≥8 times the MIC of the main population by population analysis profiling. Mixed strains and evolution on treatment create the same bedside problem: the panel describes the colonies that were tested.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h314ce2ed75fdd192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h314ce2ed75fdd192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map2_slid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map2_slid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model the lab report implies, laid out so we can test each step. Steps 1 and 2 are corrected next (heteroresistance, fitness cost), then steps 3 and 4 (what the lab samples), step 5 (what S and R mean), and step 6 (cure). Common misconception at step 4: the same BAL fluid does not go to MALDI and AST. Colonies are picked from the plate first, and identification and susceptibility testing both start from those colonies.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Google Shape;1760;d1_lab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1" name="Google Shape;1761;d1_lab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EUCAST asks labs to use several morphologically similar colonies when possible, to avoid picking an atypical variant [5]. CLSI's broth microdilution standard has a similar colony-selection step (its text was not checked for this talk). Distinct morphotypes are worked up as separate isolates, which is how one BAL produced 'isolate 2' and 'isolate 3'. A resistant subpopulation at low frequency inside the picked colonies, or a colony type present at low abundance, would not show up on a routine panel.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h314ce2ed75fdd192_1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0" name="Google Shape;1800;h314ce2ed75fdd192_1_6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8" name="Google Shape;1828;h314ce2ed75fdd192_1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9" name="Google Shape;1829;h314ce2ed75fdd192_1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only. Each BAL's two isolates are lab-assigned picks of distinct colony types. Day 11: two MDR strains (A and B) from one aspirate; a third, mucoid strain from the same aspirate is not shown (tobramycin R). Cefiderocol tested S on every isolate it was reported for (Days 11 to 103) and was not reported on Day 105; tobramycin was S on every isolate from Day 20 on. Unexplained details: piperacillin-tazobactam was R on Days 20 and 66 and I on Days 103 and 105; ciprofloxacin moved from S/I to R without fluoroquinolone exposure during this admission. Different populations being sampled, testing variability and cross-resistance (e.g., efflux) are all possible; none is established. Day 66 isolates, add-on testing: aztreonam R and polymyxin I (MIC 1) on both. Under current CLSI, polymyxins have no S category for P. aeruginosa, so I is the best possible result. Imipenem was not reported.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9" name="Google Shape;1889;h314ce2ed75fdd192_1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0" name="Google Shape;1890;h314ce2ed75fdd192_1_3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only. Each BAL's two isolates are lab-assigned picks of distinct colony types. Day 11: two MDR strains (A and B) from one aspirate; a third, mucoid strain from the same aspirate is not shown (tobramycin R). Cefiderocol tested S on every isolate it was reported for (Days 11 to 103) and was not reported on Day 105; tobramycin was S on every isolate from Day 20 on. Unexplained details: piperacillin-tazobactam was R on Days 20 and 66 and I on Days 103 and 105; ciprofloxacin moved from S/I to R without fluoroquinolone exposure during this admission. Different populations being sampled, testing variability and cross-resistance (e.g., efflux) are all possible; none is established. Day 66 isolates, add-on testing: aztreonam R and polymyxin I (MIC 1) on both. Under current CLSI, polymyxins have no S category for P. aeruginosa, so I is the best possible result. Imipenem was not reported.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1" name="Google Shape;1951;h314ce2ed75fdd192_1_4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2" name="Google Shape;1952;h314ce2ed75fdd192_1_4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only. Each BAL's two isolates are lab-assigned picks of distinct colony types. Unexplained details: piperacillin-tazobactam was R on Days 20 and 66 and I on Days 103 and 105; ciprofloxacin moved from S/I to R without fluoroquinolone exposure during this admission. Different populations being sampled, testing variability and cross-resistance (e.g., efflux) are all possible; none is established. Day 66 isolates, add-on testing: aztreonam R and polymyxin I (MIC 1) on both. Under current CLSI, polymyxins have no S category for P. aeruginosa, so I is the best possible result. Imipenem was not reported.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h314ce2ed75fdd192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0" name="Google Shape;1970;h314ce2ed75fdd192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d1_restart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4" name="Google Shape;2064;d1_restart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" name="Google Shape;2152;psa_b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3" name="Google Shape;2153;psa_b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only. Each BAL's two isolates are lab-assigned picks of distinct colony types. Unexplained details: piperacillin-tazobactam was R on Days 20 and 66 and I on Days 103 and 105; ciprofloxacin moved from S/I to R without fluoroquinolone exposure during this admission. Different populations being sampled, testing variability and cross-resistance (e.g., efflux) are all possible; none is established. Day 66 isolates, add-on testing: aztreonam R and polymyxin I (MIC 1) on both. Under current CLSI, polymyxins have no S category for P. aeruginosa, so I is the best possible result. Imipenem was not reported.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3" name="Google Shape;2173;h314ce2ed75fdd19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4" name="Google Shape;2174;h314ce2ed75fdd192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d1_psa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2" name="Google Shape;2392;d1_psa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only. Each BAL's two isolates are lab-assigned picks of distinct colony types. Day 11: two MDR strains (A and B) from one aspirate; a third, mucoid strain from the same aspirate is not shown (tobramycin R). Cefiderocol tested S on every isolate it was reported for (Days 11 to 103) and was not reported on Day 105; tobramycin was S on every isolate from Day 20 on. Unexplained details: piperacillin-tazobactam was R on Days 20 and 66 and I on Days 103 and 105; ciprofloxacin moved from S/I to R without fluoroquinolone exposure during this admission. Different populations being sampled, testing variability and cross-resistance (e.g., efflux) are all possible; none is established. Day 66 isolates, add-on testing: aztreonam R and polymyxin I (MIC 1) on both. Under current CLSI, polymyxins have no S category for P. aeruginosa, so I is the best possible result. Imipenem was not reported.</a:t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9" name="Google Shape;2399;h314ce2ed75fdd192_1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0" name="Google Shape;2400;h314ce2ed75fdd192_1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8" name="Google Shape;2618;h314ce2ed75fdd192_1_1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9" name="Google Shape;2619;h314ce2ed75fdd192_1_1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3" name="Google Shape;2623;n_paradox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4" name="Google Shape;2624;n_paradox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only, no typing. The Day 88 isolate 2 and the Day 103 isolates may not be the same lineage. Between Day 88 and Day 103 he received cefiderocol, linezolid, metronidazole, TMP-SMX and inhaled tobramycin. Discussion prompt: ask the room for hypotheses before showing any of the four. This slide can become a speaker note if the talk runs long.</a:t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9" name="Google Shape;2729;h2a010b8208d7824f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0" name="Google Shape;2730;h2a010b8208d7824f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only, no typing. The Day 88 isolate 2 and the Day 103 isolates may not be the same lineage. Between Day 88 and Day 103 he received cefiderocol, linezolid, metronidazole, TMP-SMX and inhaled tobramycin. Discussion prompt: ask the room for hypotheses before showing any of the four. This slide can become a speaker note if the talk runs long.</a:t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0" name="Google Shape;2840;h2a010b8208d7824f_0_5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1" name="Google Shape;2841;h2a010b8208d7824f_0_5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Phenotypes only, no typing. The Day 88 isolate 2 and the Day 103 isolates may not be the same lineage. Between Day 88 and Day 103 he received cefiderocol, linezolid, metronidazole, TMP-SMX and inhaled tobramycin. Discussion prompt: ask the room for hypotheses before showing any of the four. This slide can become a speaker note if the talk runs long.</a:t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5" name="Google Shape;2955;map3_slid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6" name="Google Shape;2956;map3_slid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model the lab report implies, laid out so we can test each step. Steps 1 and 2 are corrected next (heteroresistance, fitness cost), then steps 3 and 4 (what the lab samples), step 5 (what S and R mean), and step 6 (cure). Common misconception at step 4: the same BAL fluid does not go to MALDI and AST. Colonies are picked from the plate first, and identification and susceptibility testing both start from those colonies.</a:t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" name="Google Shape;2979;fdc_poll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0" name="Google Shape;2980;fdc_poll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6" name="Google Shape;2986;h314ce2ed75fdd192_1_17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7" name="Google Shape;2987;h314ce2ed75fdd192_1_17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1" name="Google Shape;2991;d1_fdc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2" name="Google Shape;2992;d1_fdc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Cefiderocol courses by hospital day: D15–30, D34–61 and D75–97. The Day 66 isolates had about 6 weeks of prior exposure; the Day 103 isolates about 9 weeks. Cefiderocol also tested S on the Day 11 and Day 20 isolates (before and early in the first course) and on the Day 88 isolates (about 8 weeks cumulative); it was not reported on Day 105. Liu et al.: 407 isolates (2018–2022), heteroresistance by population analysis profiling (subpopulation at ≥8 times the reference concentration); 27.9% of carbapenem-resistant P. aeruginosa, 23.8% of CRE, 17.4% of CRAB; 43 of 59 heteroresistant isolates tested S by disk diffusion. Mouse survival differs between their abstract (4/6) and results (1/6) [6]. Choby et al. first reported widespread cefiderocol heteroresistance in US carbapenem-resistant isolates [7]. None of this shows cefiderocol fails clinically; it shows an S result can hide a resistant subpopulation.</a:t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2" name="Google Shape;3012;fdc_test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3" name="Google Shape;3013;fdc_test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2" name="Google Shape;3022;fdc_ofid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3" name="Google Shape;3023;fdc_ofid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9" name="Google Shape;3039;h314ce2ed75fdd192_1_1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0" name="Google Shape;3040;h314ce2ed75fdd192_1_1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9" name="Google Shape;3059;h314ce2ed75fdd192_1_1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0" name="Google Shape;3060;h314ce2ed75fdd192_1_1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8" name="Google Shape;3068;cb2_slid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9" name="Google Shape;3069;cb2_slid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Heteroresistance: a subpopulation with a higher MIC at low frequency, often unstable once the drug is removed [3]. Definitions vary across studies; many use a subpopulation growing at ≥8 times the MIC of the main population by population analysis profiling. Mixed strains and evolution on treatment create the same bedside problem: the panel describes the colonies that were tested.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3" name="Google Shape;3093;fdc_seen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4" name="Google Shape;3094;fdc_seen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4" name="Google Shape;3104;h314ce2ed75fdd192_1_1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5" name="Google Shape;3105;h314ce2ed75fdd192_1_1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Qin et al.: Peking Union Medical College Hospital, Oct 2014 to Oct 2024; 47 patients with monomicrobial B. cepacia complex infection (27 bloodstream, 20 respiratory); median age 62, 85% with comorbidities. Susceptibility stayed high: TMP-SMX 95.6%, minocycline 95.7%, ceftazidime 91.1%. Unfavorable outcome = all-cause death, treatment failure, worsening, or discharge against advice for a terminal condition; no fixed time window. The meropenem OR 1.90 (0.45–8.30) is the unadjusted estimate (Table 2: 4 of 12 non-susceptible patients had an unfavorable outcome); the Bayesian adjusted OR for a favorable outcome with meropenem susceptibility was 5.05 (0.66–45.6). Age: Bayesian OR 0.86 per year for a favorable outcome. Source-control timing was not consistently available, so it could not be adjusted for (Methods). Their discussion: source control, such as catheter removal or drainage, may be essential even when the isolate appears susceptible.</a:t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3" name="Google Shape;3113;map4_slid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4" name="Google Shape;3114;map4_slid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model the lab report implies, laid out so we can test each step. Steps 1 and 2 are corrected next (heteroresistance, fitness cost), then steps 3 and 4 (what the lab samples), step 5 (what S and R mean), and step 6 (cure). Common misconception at step 4: the same BAL fluid does not go to MALDI and AST. Colonies are picked from the plate first, and identification and susceptibility testing both start from those colonies.</a:t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7" name="Google Shape;3137;d2_rul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8" name="Google Shape;3138;d2_rul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 to the 90: why can an S fail? Poll answer: about 60%. Rex and Pfaller summarized more than 30 years of antibacterial data as the '90-60 rule': infections due to susceptible isolates respond to appropriate therapy about 90% of the time, and infections due to resistant isolates still respond about 60% of the time. Their paper is about antifungal testing, which they argued has similar predictive value [1]. The figures are pooled and approximate, not an estimate for any one syndrome. The 30-point gap is why susceptibility testing matters; the rule is not 'testing doesn't matter'. The 'why an S can still fail' list is general ID knowledge, not from [1].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6" name="Google Shape;3156;n_cure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7" name="Google Shape;3157;n_cure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 citations: general ID knowledge. Column 1 is the textbook case the intuition describes. Column 2 is the 60% in the 90-60 rule: resistant isolates whose patients still improve, usually through immune clearance and drainage. Column 3 is our patient: long exposure with no drainage selects survivors, and resistance can become stable. The column 1 example is still to be chosen (uncomplicated cystitis is often self-limited, so a cleaner example may be an uncomplicated infection with a clear drug effect).</a:t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1" name="Google Shape;3171;h314ce2ed75fdd192_1_1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2" name="Google Shape;3172;h314ce2ed75fdd192_1_13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8" name="Google Shape;3378;g3075796cf05_1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9" name="Google Shape;3379;g3075796cf05_1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3" name="Google Shape;3383;g3075796cf05_1_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4" name="Google Shape;3384;g3075796cf05_1_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0" name="Google Shape;3390;h6fe31a2e28929dcb_32_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1" name="Google Shape;3391;h6fe31a2e28929dcb_32_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eamline2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13930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13930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13930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6328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0959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ntimeter question">
  <p:cSld name="SECTION_TITLE_AND_DESCRIPTION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 sz="2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1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5" name="Google Shape;75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87088" y="-1"/>
            <a:ext cx="4148674" cy="159465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0"/>
          <p:cNvSpPr txBox="1">
            <a:spLocks noGrp="1"/>
          </p:cNvSpPr>
          <p:nvPr>
            <p:ph type="subTitle" idx="2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12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82" name="Google Shape;82;p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12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85" name="Google Shape;85;p12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  <a:defRPr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●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●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○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Open Sans"/>
              <a:buChar char="■"/>
              <a:defRPr sz="11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9.xml"/><Relationship Id="rId13" Type="http://schemas.openxmlformats.org/officeDocument/2006/relationships/slide" Target="slide29.xml"/><Relationship Id="rId18" Type="http://schemas.openxmlformats.org/officeDocument/2006/relationships/slide" Target="slide51.xml"/><Relationship Id="rId3" Type="http://schemas.openxmlformats.org/officeDocument/2006/relationships/slide" Target="slide4.xml"/><Relationship Id="rId21" Type="http://schemas.openxmlformats.org/officeDocument/2006/relationships/slide" Target="slide59.xml"/><Relationship Id="rId7" Type="http://schemas.openxmlformats.org/officeDocument/2006/relationships/slide" Target="slide22.xml"/><Relationship Id="rId12" Type="http://schemas.openxmlformats.org/officeDocument/2006/relationships/slide" Target="slide26.xml"/><Relationship Id="rId17" Type="http://schemas.openxmlformats.org/officeDocument/2006/relationships/slide" Target="slide50.xml"/><Relationship Id="rId2" Type="http://schemas.openxmlformats.org/officeDocument/2006/relationships/notesSlide" Target="../notesSlides/notesSlide2.xml"/><Relationship Id="rId16" Type="http://schemas.openxmlformats.org/officeDocument/2006/relationships/slide" Target="slide43.xml"/><Relationship Id="rId20" Type="http://schemas.openxmlformats.org/officeDocument/2006/relationships/slide" Target="slide5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8.xml"/><Relationship Id="rId11" Type="http://schemas.openxmlformats.org/officeDocument/2006/relationships/slide" Target="slide25.xml"/><Relationship Id="rId5" Type="http://schemas.openxmlformats.org/officeDocument/2006/relationships/slide" Target="slide64.xml"/><Relationship Id="rId15" Type="http://schemas.openxmlformats.org/officeDocument/2006/relationships/slide" Target="slide41.xml"/><Relationship Id="rId10" Type="http://schemas.openxmlformats.org/officeDocument/2006/relationships/slide" Target="slide63.xml"/><Relationship Id="rId19" Type="http://schemas.openxmlformats.org/officeDocument/2006/relationships/slide" Target="slide54.xml"/><Relationship Id="rId4" Type="http://schemas.openxmlformats.org/officeDocument/2006/relationships/slide" Target="slide7.xml"/><Relationship Id="rId9" Type="http://schemas.openxmlformats.org/officeDocument/2006/relationships/slide" Target="slide48.xml"/><Relationship Id="rId14" Type="http://schemas.openxmlformats.org/officeDocument/2006/relationships/slide" Target="slide32.xml"/><Relationship Id="rId22" Type="http://schemas.openxmlformats.org/officeDocument/2006/relationships/slide" Target="slide6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microsoft.com/office/2011/relationships/webextension" Target="../webextensions/webextension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12355386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8485998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hyperlink" Target="https://pubmed.ncbi.nlm.nih.gov/31235888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pubmed.ncbi.nlm.nih.gov/38485998/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hyperlink" Target="https://pubmed.ncbi.nlm.nih.gov/31235888/" TargetMode="External"/><Relationship Id="rId9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hyperlink" Target="https://pubmed.ncbi.nlm.nih.gov/34283833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ubmed.ncbi.nlm.nih.gov/31235888/" TargetMode="External"/><Relationship Id="rId11" Type="http://schemas.openxmlformats.org/officeDocument/2006/relationships/image" Target="../media/image17.png"/><Relationship Id="rId5" Type="http://schemas.openxmlformats.org/officeDocument/2006/relationships/hyperlink" Target="https://pubmed.ncbi.nlm.nih.gov/38485998/" TargetMode="External"/><Relationship Id="rId10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1235888/" TargetMode="Externa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5" Type="http://schemas.openxmlformats.org/officeDocument/2006/relationships/image" Target="../media/image21.png"/><Relationship Id="rId4" Type="http://schemas.microsoft.com/office/2011/relationships/webextension" Target="../webextensions/webextension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pubmed.ncbi.nlm.nih.gov/40415925/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pubmed.ncbi.nlm.nih.gov/33894839/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41117673/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s://pubmed.ncbi.nlm.nih.gov/34262990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4262990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3058795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ubmed.ncbi.nlm.nih.gov/33058798/" TargetMode="External"/><Relationship Id="rId4" Type="http://schemas.openxmlformats.org/officeDocument/2006/relationships/hyperlink" Target="https://pubmed.ncbi.nlm.nih.gov/33894839/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1235888/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30208454/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ubmed.ncbi.nlm.nih.gov/42570093/" TargetMode="External"/><Relationship Id="rId4" Type="http://schemas.openxmlformats.org/officeDocument/2006/relationships/hyperlink" Target="https://pubmed.ncbi.nlm.nih.gov/33106863/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42682486/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12355386/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nterratliff1.com/talk/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/>
        </p:nvSpPr>
        <p:spPr>
          <a:xfrm>
            <a:off x="729450" y="1322450"/>
            <a:ext cx="4266000" cy="16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>
                <a:solidFill>
                  <a:srgbClr val="1A1A1A"/>
                </a:solidFill>
                <a:latin typeface="Raleway"/>
                <a:ea typeface="Raleway"/>
                <a:cs typeface="Raleway"/>
                <a:sym typeface="Raleway"/>
              </a:rPr>
              <a:t>Choose your own</a:t>
            </a:r>
            <a:endParaRPr sz="3800" b="1">
              <a:solidFill>
                <a:srgbClr val="1A1A1A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729625" y="2987150"/>
            <a:ext cx="7688100" cy="17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CLINID conference</a:t>
            </a:r>
            <a:endParaRPr sz="16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Hunter Ratliff</a:t>
            </a:r>
            <a:endParaRPr sz="16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10/29/2026</a:t>
            </a:r>
            <a:endParaRPr sz="16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Ages, dates, and other identifying </a:t>
            </a:r>
            <a:endParaRPr sz="1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information may have been changed</a:t>
            </a:r>
            <a:endParaRPr sz="1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I have no conflict of interest in relation to this presentation</a:t>
            </a:r>
            <a:endParaRPr sz="1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4826017" y="1322450"/>
            <a:ext cx="30000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 strike="sng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adventure</a:t>
            </a:r>
            <a:endParaRPr sz="3800" b="1" strike="sng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antibiotics</a:t>
            </a:r>
            <a:endParaRPr sz="3800" b="1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 rotWithShape="1">
          <a:blip r:embed="rId4">
            <a:alphaModFix/>
          </a:blip>
          <a:srcRect l="26134" t="30073" b="35460"/>
          <a:stretch/>
        </p:blipFill>
        <p:spPr>
          <a:xfrm>
            <a:off x="5308901" y="2772200"/>
            <a:ext cx="3108825" cy="1450548"/>
          </a:xfrm>
          <a:prstGeom prst="rect">
            <a:avLst/>
          </a:prstGeom>
          <a:noFill/>
          <a:ln>
            <a:noFill/>
          </a:ln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Shortcuts</a:t>
            </a:r>
            <a:endParaRPr/>
          </a:p>
        </p:txBody>
      </p:sp>
      <p:sp>
        <p:nvSpPr>
          <p:cNvPr id="102" name="Google Shape;102;p15"/>
          <p:cNvSpPr txBox="1">
            <a:spLocks noGrp="1"/>
          </p:cNvSpPr>
          <p:nvPr>
            <p:ph type="body" idx="1"/>
          </p:nvPr>
        </p:nvSpPr>
        <p:spPr>
          <a:xfrm>
            <a:off x="729325" y="1393075"/>
            <a:ext cx="29700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Case 1: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 action="ppaction://hlinksldjump"/>
              </a:rPr>
              <a:t>Start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4" action="ppaction://hlinksldjump"/>
              </a:rPr>
              <a:t>Day 0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5" action="ppaction://hlinksldjump"/>
              </a:rPr>
              <a:t>Overview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Discussion: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6" action="ppaction://hlinksldjump"/>
              </a:rPr>
              <a:t>Start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7" action="ppaction://hlinksldjump"/>
              </a:rPr>
              <a:t>Objectives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Polls: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8" action="ppaction://hlinksldjump"/>
              </a:rPr>
              <a:t>Q-D.1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9" action="ppaction://hlinksldjump"/>
              </a:rPr>
              <a:t>Q-D.2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hlink"/>
                </a:solidFill>
                <a:uFill>
                  <a:noFill/>
                </a:uFill>
                <a:hlinkClick r:id="rId10" action="ppaction://hlinksldjump"/>
              </a:rPr>
              <a:t>Takeaways</a:t>
            </a:r>
            <a:endParaRPr b="1"/>
          </a:p>
        </p:txBody>
      </p:sp>
      <p:sp>
        <p:nvSpPr>
          <p:cNvPr id="103" name="Google Shape;103;p15"/>
          <p:cNvSpPr txBox="1">
            <a:spLocks noGrp="1"/>
          </p:cNvSpPr>
          <p:nvPr>
            <p:ph type="body" idx="2"/>
          </p:nvPr>
        </p:nvSpPr>
        <p:spPr>
          <a:xfrm>
            <a:off x="3749040" y="1393075"/>
            <a:ext cx="51600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discussion slides</a:t>
            </a:r>
            <a:endParaRPr/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b="1">
                <a:solidFill>
                  <a:schemeClr val="hlink"/>
                </a:solidFill>
                <a:uFill>
                  <a:noFill/>
                </a:uFill>
                <a:hlinkClick r:id="rId11" action="ppaction://hlinksldjump"/>
              </a:rPr>
              <a:t>Clonal isn't uniform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12" action="ppaction://hlinksldjump"/>
              </a:rPr>
              <a:t>Selection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13" action="ppaction://hlinksldjump"/>
              </a:rPr>
              <a:t>One specimen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b="1">
                <a:solidFill>
                  <a:schemeClr val="hlink"/>
                </a:solidFill>
                <a:uFill>
                  <a:noFill/>
                </a:uFill>
                <a:hlinkClick r:id="rId14" action="ppaction://hlinksldjump"/>
              </a:rPr>
              <a:t>His micro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14" action="ppaction://hlinksldjump"/>
              </a:rPr>
              <a:t>Antibiogram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15" action="ppaction://hlinksldjump"/>
              </a:rPr>
              <a:t>Day 11–105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16" action="ppaction://hlinksldjump"/>
              </a:rPr>
              <a:t>Weird case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b="1">
                <a:solidFill>
                  <a:schemeClr val="hlink"/>
                </a:solidFill>
                <a:uFill>
                  <a:noFill/>
                </a:uFill>
                <a:hlinkClick r:id="rId17" action="ppaction://hlinksldjump"/>
              </a:rPr>
              <a:t>Cefiderocol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18" action="ppaction://hlinksldjump"/>
              </a:rPr>
              <a:t>Hard to test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19" action="ppaction://hlinksldjump"/>
              </a:rPr>
              <a:t>CREDIBLE-CR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20" action="ppaction://hlinksldjump"/>
              </a:rPr>
              <a:t>MERINO</a:t>
            </a:r>
            <a:endParaRPr/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b="1">
                <a:solidFill>
                  <a:schemeClr val="hlink"/>
                </a:solidFill>
                <a:uFill>
                  <a:noFill/>
                </a:uFill>
                <a:hlinkClick r:id="rId21" action="ppaction://hlinksldjump"/>
              </a:rPr>
              <a:t>Back to the patient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22" action="ppaction://hlinksldjump"/>
              </a:rPr>
              <a:t>Cure</a:t>
            </a:r>
            <a:r>
              <a:rPr lang="en"/>
              <a:t>  | 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" action="ppaction://noaction"/>
              </a:rPr>
              <a:t>Was he a 60?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we do it? Yes we can </a:t>
            </a:r>
            <a:r>
              <a:rPr lang="en">
                <a:solidFill>
                  <a:srgbClr val="BFBFBF"/>
                </a:solidFill>
              </a:rPr>
              <a:t>(maybe)</a:t>
            </a:r>
            <a:endParaRPr>
              <a:solidFill>
                <a:srgbClr val="BFBFBF"/>
              </a:solidFill>
            </a:endParaRPr>
          </a:p>
        </p:txBody>
      </p:sp>
      <p:sp>
        <p:nvSpPr>
          <p:cNvPr id="109" name="Google Shape;109;p16"/>
          <p:cNvSpPr txBox="1">
            <a:spLocks noGrp="1"/>
          </p:cNvSpPr>
          <p:nvPr>
            <p:ph type="body" idx="1"/>
          </p:nvPr>
        </p:nvSpPr>
        <p:spPr>
          <a:xfrm>
            <a:off x="729325" y="1393075"/>
            <a:ext cx="31335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 we are going to cover </a:t>
            </a:r>
            <a:r>
              <a:rPr lang="en" b="1"/>
              <a:t>200 days worth of data</a:t>
            </a:r>
            <a:r>
              <a:rPr lang="en"/>
              <a:t> (~75% of the year so far)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Buckle up!</a:t>
            </a:r>
            <a:endParaRPr/>
          </a:p>
        </p:txBody>
      </p:sp>
      <p:pic>
        <p:nvPicPr>
          <p:cNvPr id="110" name="Google Shape;110;p16"/>
          <p:cNvPicPr preferRelativeResize="0"/>
          <p:nvPr/>
        </p:nvPicPr>
        <p:blipFill rotWithShape="1">
          <a:blip r:embed="rId3">
            <a:alphaModFix/>
          </a:blip>
          <a:srcRect t="24281" b="39300"/>
          <a:stretch/>
        </p:blipFill>
        <p:spPr>
          <a:xfrm>
            <a:off x="2425" y="3261775"/>
            <a:ext cx="9139152" cy="18732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16"/>
          <p:cNvGrpSpPr/>
          <p:nvPr/>
        </p:nvGrpSpPr>
        <p:grpSpPr>
          <a:xfrm>
            <a:off x="3847350" y="598318"/>
            <a:ext cx="5128949" cy="3973657"/>
            <a:chOff x="3847350" y="598318"/>
            <a:chExt cx="5128949" cy="3973657"/>
          </a:xfrm>
        </p:grpSpPr>
        <p:sp>
          <p:nvSpPr>
            <p:cNvPr id="112" name="Google Shape;112;p16"/>
            <p:cNvSpPr/>
            <p:nvPr/>
          </p:nvSpPr>
          <p:spPr>
            <a:xfrm>
              <a:off x="3847350" y="1231175"/>
              <a:ext cx="5057400" cy="3340800"/>
            </a:xfrm>
            <a:prstGeom prst="roundRect">
              <a:avLst>
                <a:gd name="adj" fmla="val 4116"/>
              </a:avLst>
            </a:prstGeom>
            <a:solidFill>
              <a:srgbClr val="FDFCF9"/>
            </a:solidFill>
            <a:ln w="7700" cap="flat" cmpd="sng">
              <a:solidFill>
                <a:srgbClr val="DCD5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73825" tIns="73825" rIns="73825" bIns="738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6"/>
            <p:cNvSpPr/>
            <p:nvPr/>
          </p:nvSpPr>
          <p:spPr>
            <a:xfrm>
              <a:off x="4055033" y="1438856"/>
              <a:ext cx="3882300" cy="266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4243A"/>
                </a:buClr>
                <a:buSzPts val="1615"/>
                <a:buFont typeface="Source Serif 4"/>
                <a:buNone/>
              </a:pPr>
              <a:r>
                <a:rPr lang="en" sz="1615" b="1">
                  <a:solidFill>
                    <a:srgbClr val="14243A"/>
                  </a:solidFill>
                  <a:latin typeface="Source Serif 4"/>
                  <a:ea typeface="Source Serif 4"/>
                  <a:cs typeface="Source Serif 4"/>
                  <a:sym typeface="Source Serif 4"/>
                </a:rPr>
                <a:t>Responsible u</a:t>
              </a:r>
              <a:r>
                <a:rPr lang="en" sz="1615" b="1" i="0" u="none" strike="noStrike" cap="none">
                  <a:solidFill>
                    <a:srgbClr val="14243A"/>
                  </a:solidFill>
                  <a:latin typeface="Source Serif 4"/>
                  <a:ea typeface="Source Serif 4"/>
                  <a:cs typeface="Source Serif 4"/>
                  <a:sym typeface="Source Serif 4"/>
                </a:rPr>
                <a:t>se of AI</a:t>
              </a:r>
              <a:endParaRPr sz="1615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4112475" y="1767050"/>
              <a:ext cx="4570200" cy="26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147691" marR="0" lvl="0" indent="-147691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6505E"/>
                </a:buClr>
                <a:buSzPts val="1211"/>
                <a:buFont typeface="IBM Plex Sans"/>
                <a:buChar char="•"/>
              </a:pPr>
              <a:r>
                <a:rPr lang="en" sz="1211" b="1" i="0" u="none" strike="noStrike" cap="none">
                  <a:solidFill>
                    <a:srgbClr val="D97757"/>
                  </a:solidFill>
                  <a:latin typeface="Open Sans"/>
                  <a:ea typeface="Open Sans"/>
                  <a:cs typeface="Open Sans"/>
                  <a:sym typeface="Open Sans"/>
                </a:rPr>
                <a:t>Claude</a:t>
              </a:r>
              <a:r>
                <a:rPr lang="en" sz="1211" i="0" u="none" strike="noStrike" cap="none">
                  <a:solidFill>
                    <a:srgbClr val="D97757"/>
                  </a:solidFill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" sz="1211" i="0" u="none" strike="noStrike" cap="none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Opus 5.5 (Anthropic) drafted the slide design, first-draft text, and created </a:t>
              </a:r>
              <a:r>
                <a:rPr lang="en" sz="1211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timeline </a:t>
              </a:r>
              <a:r>
                <a:rPr lang="en" sz="1211" i="0" u="none" strike="noStrike" cap="none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graphics</a:t>
              </a:r>
              <a:endParaRPr sz="1211" i="0" u="none" strike="noStrike" cap="none">
                <a:solidFill>
                  <a:srgbClr val="46505E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45720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11">
                  <a:solidFill>
                    <a:srgbClr val="46505E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ChatGPT 6</a:t>
              </a:r>
              <a:r>
                <a:rPr lang="en" sz="1111">
                  <a:solidFill>
                    <a:srgbClr val="46505E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 (Open AI) and </a:t>
              </a:r>
              <a:r>
                <a:rPr lang="en" sz="1111">
                  <a:solidFill>
                    <a:srgbClr val="46505E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Nano Bannana 2</a:t>
              </a:r>
              <a:r>
                <a:rPr lang="en" sz="1111">
                  <a:solidFill>
                    <a:srgbClr val="46505E"/>
                  </a:solidFill>
                  <a:latin typeface="Open Sans Light"/>
                  <a:ea typeface="Open Sans Light"/>
                  <a:cs typeface="Open Sans Light"/>
                  <a:sym typeface="Open Sans Light"/>
                </a:rPr>
                <a:t> (Google) created some graphics, but Anthropic is a more ethical choice </a:t>
              </a:r>
              <a:endParaRPr sz="1111">
                <a:solidFill>
                  <a:srgbClr val="46505E"/>
                </a:solidFill>
                <a:latin typeface="Open Sans Light"/>
                <a:ea typeface="Open Sans Light"/>
                <a:cs typeface="Open Sans Light"/>
                <a:sym typeface="Open Sans Light"/>
              </a:endParaRPr>
            </a:p>
            <a:p>
              <a:pPr marL="147691" marR="0" lvl="0" indent="-147691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6505E"/>
                </a:buClr>
                <a:buSzPts val="1211"/>
                <a:buFont typeface="Open Sans"/>
                <a:buChar char="•"/>
              </a:pPr>
              <a:r>
                <a:rPr lang="en" sz="1211" i="0" u="none" strike="noStrike" cap="none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I chose the content and cases, e</a:t>
              </a:r>
              <a:r>
                <a:rPr lang="en" sz="1211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ducational points</a:t>
              </a:r>
              <a:r>
                <a:rPr lang="en" sz="1211" i="0" u="none" strike="noStrike" cap="none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, and </a:t>
              </a:r>
              <a:r>
                <a:rPr lang="en" sz="1211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verified</a:t>
              </a:r>
              <a:r>
                <a:rPr lang="en" sz="1211" i="0" u="none" strike="noStrike" cap="none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 the </a:t>
              </a:r>
              <a:r>
                <a:rPr lang="en" sz="1211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literature search.</a:t>
              </a:r>
              <a:r>
                <a:rPr lang="en" sz="1211">
                  <a:solidFill>
                    <a:srgbClr val="46505E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 </a:t>
              </a:r>
              <a:r>
                <a:rPr lang="en" sz="1211">
                  <a:solidFill>
                    <a:srgbClr val="D97757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Hunter is responsible</a:t>
              </a:r>
              <a:r>
                <a:rPr lang="en" sz="1211">
                  <a:solidFill>
                    <a:srgbClr val="46505E"/>
                  </a:solidFill>
                  <a:latin typeface="Open Sans Medium"/>
                  <a:ea typeface="Open Sans Medium"/>
                  <a:cs typeface="Open Sans Medium"/>
                  <a:sym typeface="Open Sans Medium"/>
                </a:rPr>
                <a:t> for content and accuracy of this presentation</a:t>
              </a:r>
              <a:endParaRPr sz="1211" i="0" u="none" strike="noStrike" cap="none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endParaRPr>
            </a:p>
            <a:p>
              <a:pPr marL="147691" marR="0" lvl="0" indent="-147691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6505E"/>
                </a:buClr>
                <a:buSzPts val="1211"/>
                <a:buFont typeface="Open Sans"/>
                <a:buChar char="•"/>
              </a:pPr>
              <a:r>
                <a:rPr lang="en" sz="1211" i="0" u="none" strike="noStrike" cap="none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No patient identifiers were shared with the AI (aside from </a:t>
              </a:r>
              <a:r>
                <a:rPr lang="en" sz="1211" b="1" i="0" u="none" strike="noStrike" cap="none">
                  <a:solidFill>
                    <a:srgbClr val="D97757"/>
                  </a:solidFill>
                  <a:latin typeface="Open Sans"/>
                  <a:ea typeface="Open Sans"/>
                  <a:cs typeface="Open Sans"/>
                  <a:sym typeface="Open Sans"/>
                </a:rPr>
                <a:t>Abridge</a:t>
              </a:r>
              <a:r>
                <a:rPr lang="en" sz="1211" i="0" u="none" strike="noStrike" cap="none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, which was clutch)</a:t>
              </a:r>
              <a:endParaRPr sz="1211" i="0" u="none" strike="noStrike" cap="none">
                <a:solidFill>
                  <a:srgbClr val="46505E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147691" marR="0" lvl="0" indent="-141341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6505E"/>
                </a:buClr>
                <a:buSzPts val="1111"/>
                <a:buFont typeface="Open Sans"/>
                <a:buChar char="•"/>
              </a:pPr>
              <a:r>
                <a:rPr lang="en" sz="1111">
                  <a:solidFill>
                    <a:srgbClr val="46505E"/>
                  </a:solidFill>
                  <a:latin typeface="Open Sans"/>
                  <a:ea typeface="Open Sans"/>
                  <a:cs typeface="Open Sans"/>
                  <a:sym typeface="Open Sans"/>
                </a:rPr>
                <a:t>Dates are presented as hospital days relative to date of admission</a:t>
              </a:r>
              <a:endParaRPr sz="1111">
                <a:solidFill>
                  <a:srgbClr val="46505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115" name="Google Shape;115;p1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847759" y="598318"/>
              <a:ext cx="1128540" cy="102594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7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40">
                <a:solidFill>
                  <a:srgbClr val="356635"/>
                </a:solidFill>
              </a:rPr>
              <a:t>Case 1:</a:t>
            </a:r>
            <a:r>
              <a:rPr lang="en" sz="2340"/>
              <a:t> Never achieved source control</a:t>
            </a:r>
            <a:endParaRPr sz="2340"/>
          </a:p>
        </p:txBody>
      </p:sp>
      <p:sp>
        <p:nvSpPr>
          <p:cNvPr id="121" name="Google Shape;121;p17"/>
          <p:cNvSpPr txBox="1">
            <a:spLocks noGrp="1"/>
          </p:cNvSpPr>
          <p:nvPr>
            <p:ph type="body" idx="1"/>
          </p:nvPr>
        </p:nvSpPr>
        <p:spPr>
          <a:xfrm>
            <a:off x="729450" y="2432304"/>
            <a:ext cx="7688700" cy="38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 57 y/o M with no major PMH presents </a:t>
            </a:r>
            <a:r>
              <a:rPr lang="en" b="1">
                <a:solidFill>
                  <a:srgbClr val="2F5AA2"/>
                </a:solidFill>
              </a:rPr>
              <a:t>5 months</a:t>
            </a:r>
            <a:r>
              <a:rPr lang="en"/>
              <a:t> after partial cholecystectomy </a:t>
            </a:r>
            <a:endParaRPr/>
          </a:p>
        </p:txBody>
      </p:sp>
      <p:sp>
        <p:nvSpPr>
          <p:cNvPr id="122" name="Google Shape;122;p17"/>
          <p:cNvSpPr/>
          <p:nvPr/>
        </p:nvSpPr>
        <p:spPr>
          <a:xfrm>
            <a:off x="1463040" y="1371600"/>
            <a:ext cx="3150300" cy="731400"/>
          </a:xfrm>
          <a:prstGeom prst="rect">
            <a:avLst/>
          </a:prstGeom>
          <a:solidFill>
            <a:srgbClr val="E2EA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566928" y="1399032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procedures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566928" y="1636776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inpatient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7"/>
          <p:cNvSpPr txBox="1"/>
          <p:nvPr/>
        </p:nvSpPr>
        <p:spPr>
          <a:xfrm>
            <a:off x="566928" y="1856232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leak</a:t>
            </a:r>
            <a:endParaRPr sz="9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" name="Google Shape;126;p17"/>
          <p:cNvSpPr/>
          <p:nvPr/>
        </p:nvSpPr>
        <p:spPr>
          <a:xfrm>
            <a:off x="1591628" y="1691640"/>
            <a:ext cx="1716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" name="Google Shape;127;p17"/>
          <p:cNvSpPr/>
          <p:nvPr/>
        </p:nvSpPr>
        <p:spPr>
          <a:xfrm>
            <a:off x="2020252" y="1691640"/>
            <a:ext cx="1287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" name="Google Shape;128;p17"/>
          <p:cNvSpPr/>
          <p:nvPr/>
        </p:nvSpPr>
        <p:spPr>
          <a:xfrm>
            <a:off x="4634865" y="1691640"/>
            <a:ext cx="13716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" name="Google Shape;129;p17"/>
          <p:cNvSpPr/>
          <p:nvPr/>
        </p:nvSpPr>
        <p:spPr>
          <a:xfrm>
            <a:off x="6306502" y="1691640"/>
            <a:ext cx="18432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" name="Google Shape;130;p17"/>
          <p:cNvSpPr/>
          <p:nvPr/>
        </p:nvSpPr>
        <p:spPr>
          <a:xfrm>
            <a:off x="16699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" name="Google Shape;131;p17"/>
          <p:cNvSpPr/>
          <p:nvPr/>
        </p:nvSpPr>
        <p:spPr>
          <a:xfrm>
            <a:off x="20556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541710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" name="Google Shape;133;p17"/>
          <p:cNvSpPr/>
          <p:nvPr/>
        </p:nvSpPr>
        <p:spPr>
          <a:xfrm>
            <a:off x="629907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" name="Google Shape;134;p17"/>
          <p:cNvSpPr/>
          <p:nvPr/>
        </p:nvSpPr>
        <p:spPr>
          <a:xfrm>
            <a:off x="668483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" name="Google Shape;135;p17"/>
          <p:cNvSpPr/>
          <p:nvPr/>
        </p:nvSpPr>
        <p:spPr>
          <a:xfrm>
            <a:off x="68562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" name="Google Shape;136;p17"/>
          <p:cNvSpPr/>
          <p:nvPr/>
        </p:nvSpPr>
        <p:spPr>
          <a:xfrm>
            <a:off x="71563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" name="Google Shape;137;p17"/>
          <p:cNvSpPr/>
          <p:nvPr/>
        </p:nvSpPr>
        <p:spPr>
          <a:xfrm>
            <a:off x="75420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78421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8099298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5098923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141;p17"/>
          <p:cNvSpPr/>
          <p:nvPr/>
        </p:nvSpPr>
        <p:spPr>
          <a:xfrm>
            <a:off x="5227510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p17"/>
          <p:cNvSpPr/>
          <p:nvPr/>
        </p:nvSpPr>
        <p:spPr>
          <a:xfrm>
            <a:off x="5313236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" name="Google Shape;143;p17"/>
          <p:cNvSpPr/>
          <p:nvPr/>
        </p:nvSpPr>
        <p:spPr>
          <a:xfrm>
            <a:off x="3263265" y="1938528"/>
            <a:ext cx="4329000" cy="91500"/>
          </a:xfrm>
          <a:prstGeom prst="rect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4" name="Google Shape;144;p17"/>
          <p:cNvCxnSpPr/>
          <p:nvPr/>
        </p:nvCxnSpPr>
        <p:spPr>
          <a:xfrm>
            <a:off x="7592378" y="1984248"/>
            <a:ext cx="728700" cy="0"/>
          </a:xfrm>
          <a:prstGeom prst="straightConnector1">
            <a:avLst/>
          </a:prstGeom>
          <a:noFill/>
          <a:ln w="25400" cap="flat" cmpd="sng">
            <a:solidFill>
              <a:srgbClr val="DF382C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45" name="Google Shape;145;p17"/>
          <p:cNvCxnSpPr/>
          <p:nvPr/>
        </p:nvCxnSpPr>
        <p:spPr>
          <a:xfrm>
            <a:off x="1463040" y="2139696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6" name="Google Shape;146;p17"/>
          <p:cNvCxnSpPr/>
          <p:nvPr/>
        </p:nvCxnSpPr>
        <p:spPr>
          <a:xfrm>
            <a:off x="8321040" y="1371600"/>
            <a:ext cx="0" cy="768000"/>
          </a:xfrm>
          <a:prstGeom prst="straightConnector1">
            <a:avLst/>
          </a:prstGeom>
          <a:noFill/>
          <a:ln w="19050" cap="flat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" name="Google Shape;147;p17"/>
          <p:cNvCxnSpPr/>
          <p:nvPr/>
        </p:nvCxnSpPr>
        <p:spPr>
          <a:xfrm>
            <a:off x="1805940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8" name="Google Shape;148;p17"/>
          <p:cNvSpPr txBox="1"/>
          <p:nvPr/>
        </p:nvSpPr>
        <p:spPr>
          <a:xfrm>
            <a:off x="1348740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5 mo prior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9" name="Google Shape;149;p17"/>
          <p:cNvCxnSpPr/>
          <p:nvPr/>
        </p:nvCxnSpPr>
        <p:spPr>
          <a:xfrm>
            <a:off x="3091815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0" name="Google Shape;150;p17"/>
          <p:cNvSpPr txBox="1"/>
          <p:nvPr/>
        </p:nvSpPr>
        <p:spPr>
          <a:xfrm>
            <a:off x="2634615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4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51" name="Google Shape;151;p17"/>
          <p:cNvCxnSpPr/>
          <p:nvPr/>
        </p:nvCxnSpPr>
        <p:spPr>
          <a:xfrm>
            <a:off x="4420552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2" name="Google Shape;152;p17"/>
          <p:cNvSpPr txBox="1"/>
          <p:nvPr/>
        </p:nvSpPr>
        <p:spPr>
          <a:xfrm>
            <a:off x="3963352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53" name="Google Shape;153;p17"/>
          <p:cNvCxnSpPr/>
          <p:nvPr/>
        </p:nvCxnSpPr>
        <p:spPr>
          <a:xfrm>
            <a:off x="5706428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4" name="Google Shape;154;p17"/>
          <p:cNvSpPr txBox="1"/>
          <p:nvPr/>
        </p:nvSpPr>
        <p:spPr>
          <a:xfrm>
            <a:off x="5249228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55" name="Google Shape;155;p17"/>
          <p:cNvCxnSpPr/>
          <p:nvPr/>
        </p:nvCxnSpPr>
        <p:spPr>
          <a:xfrm>
            <a:off x="7035165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6" name="Google Shape;156;p17"/>
          <p:cNvSpPr txBox="1"/>
          <p:nvPr/>
        </p:nvSpPr>
        <p:spPr>
          <a:xfrm>
            <a:off x="6577965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1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57" name="Google Shape;157;p17"/>
          <p:cNvCxnSpPr/>
          <p:nvPr/>
        </p:nvCxnSpPr>
        <p:spPr>
          <a:xfrm>
            <a:off x="8321040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" name="Google Shape;158;p17"/>
          <p:cNvSpPr txBox="1"/>
          <p:nvPr/>
        </p:nvSpPr>
        <p:spPr>
          <a:xfrm>
            <a:off x="7863840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Day 0</a:t>
            </a:r>
            <a:endParaRPr sz="9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731520" y="2852928"/>
            <a:ext cx="7690200" cy="196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5 months prior: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RUQ pain; lap chole found a gangrenous, perforated gallbladder → subtotal cholecystectomy + drain; no antibiotics at discharge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1 week later: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drain removed, pus expressed → retained stone in the gallbladder fossa → perc chole tube; 4 days of Augmentin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4 months prior: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failed cap trial; fluoro showed a </a:t>
            </a:r>
            <a:r>
              <a:rPr lang="en" sz="13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stump leak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and a patent cystic duct draining into the CBD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3 months prior: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ERCP with CBD stent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60" name="Google Shape;160;p17"/>
          <p:cNvGrpSpPr/>
          <p:nvPr/>
        </p:nvGrpSpPr>
        <p:grpSpPr>
          <a:xfrm>
            <a:off x="4127498" y="4484875"/>
            <a:ext cx="4770600" cy="384000"/>
            <a:chOff x="3651248" y="4453125"/>
            <a:chExt cx="4770600" cy="384000"/>
          </a:xfrm>
        </p:grpSpPr>
        <p:sp>
          <p:nvSpPr>
            <p:cNvPr id="161" name="Google Shape;161;p17"/>
            <p:cNvSpPr/>
            <p:nvPr/>
          </p:nvSpPr>
          <p:spPr>
            <a:xfrm>
              <a:off x="3651248" y="4453125"/>
              <a:ext cx="4770600" cy="384000"/>
            </a:xfrm>
            <a:prstGeom prst="roundRect">
              <a:avLst>
                <a:gd name="adj" fmla="val 16667"/>
              </a:avLst>
            </a:prstGeom>
            <a:solidFill>
              <a:srgbClr val="F1F2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62" name="Google Shape;162;p17"/>
            <p:cNvSpPr txBox="1"/>
            <p:nvPr/>
          </p:nvSpPr>
          <p:spPr>
            <a:xfrm>
              <a:off x="3651248" y="4453125"/>
              <a:ext cx="4770600" cy="38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Developed </a:t>
              </a:r>
              <a:r>
                <a:rPr lang="en" sz="1200" b="1">
                  <a:solidFill>
                    <a:srgbClr val="DF382C"/>
                  </a:solidFill>
                  <a:latin typeface="Open Sans"/>
                  <a:ea typeface="Open Sans"/>
                  <a:cs typeface="Open Sans"/>
                  <a:sym typeface="Open Sans"/>
                </a:rPr>
                <a:t>ERCP pancreatitis</a:t>
              </a:r>
              <a:r>
                <a:rPr lang="en" sz="1200" b="1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 into ongoing biliary leak :(</a:t>
              </a:r>
              <a:endParaRPr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40">
                <a:solidFill>
                  <a:srgbClr val="356635"/>
                </a:solidFill>
              </a:rPr>
              <a:t>Case 1:</a:t>
            </a:r>
            <a:r>
              <a:rPr lang="en" sz="2340"/>
              <a:t> Post-ERCP pancreatitis and the ICU</a:t>
            </a:r>
            <a:endParaRPr sz="2340"/>
          </a:p>
        </p:txBody>
      </p:sp>
      <p:sp>
        <p:nvSpPr>
          <p:cNvPr id="168" name="Google Shape;168;p18"/>
          <p:cNvSpPr/>
          <p:nvPr/>
        </p:nvSpPr>
        <p:spPr>
          <a:xfrm>
            <a:off x="4613434" y="1371600"/>
            <a:ext cx="1564500" cy="731400"/>
          </a:xfrm>
          <a:prstGeom prst="rect">
            <a:avLst/>
          </a:prstGeom>
          <a:solidFill>
            <a:srgbClr val="E2EA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566928" y="1399032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procedures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566928" y="1636776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inpatient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566928" y="1856232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leak</a:t>
            </a:r>
            <a:endParaRPr sz="9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1591628" y="1691640"/>
            <a:ext cx="1716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2020252" y="1691640"/>
            <a:ext cx="1287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18"/>
          <p:cNvSpPr/>
          <p:nvPr/>
        </p:nvSpPr>
        <p:spPr>
          <a:xfrm>
            <a:off x="4634865" y="1691640"/>
            <a:ext cx="13716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" name="Google Shape;175;p18"/>
          <p:cNvSpPr/>
          <p:nvPr/>
        </p:nvSpPr>
        <p:spPr>
          <a:xfrm>
            <a:off x="6306502" y="1691640"/>
            <a:ext cx="18432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18"/>
          <p:cNvSpPr/>
          <p:nvPr/>
        </p:nvSpPr>
        <p:spPr>
          <a:xfrm>
            <a:off x="16699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" name="Google Shape;177;p18"/>
          <p:cNvSpPr/>
          <p:nvPr/>
        </p:nvSpPr>
        <p:spPr>
          <a:xfrm>
            <a:off x="20556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" name="Google Shape;178;p18"/>
          <p:cNvSpPr/>
          <p:nvPr/>
        </p:nvSpPr>
        <p:spPr>
          <a:xfrm>
            <a:off x="4541710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" name="Google Shape;179;p18"/>
          <p:cNvSpPr/>
          <p:nvPr/>
        </p:nvSpPr>
        <p:spPr>
          <a:xfrm>
            <a:off x="629907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0" name="Google Shape;180;p18"/>
          <p:cNvSpPr/>
          <p:nvPr/>
        </p:nvSpPr>
        <p:spPr>
          <a:xfrm>
            <a:off x="668483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1" name="Google Shape;181;p18"/>
          <p:cNvSpPr/>
          <p:nvPr/>
        </p:nvSpPr>
        <p:spPr>
          <a:xfrm>
            <a:off x="68562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2" name="Google Shape;182;p18"/>
          <p:cNvSpPr/>
          <p:nvPr/>
        </p:nvSpPr>
        <p:spPr>
          <a:xfrm>
            <a:off x="71563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" name="Google Shape;183;p18"/>
          <p:cNvSpPr/>
          <p:nvPr/>
        </p:nvSpPr>
        <p:spPr>
          <a:xfrm>
            <a:off x="75420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" name="Google Shape;184;p18"/>
          <p:cNvSpPr/>
          <p:nvPr/>
        </p:nvSpPr>
        <p:spPr>
          <a:xfrm>
            <a:off x="78421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" name="Google Shape;185;p18"/>
          <p:cNvSpPr/>
          <p:nvPr/>
        </p:nvSpPr>
        <p:spPr>
          <a:xfrm>
            <a:off x="8099298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" name="Google Shape;186;p18"/>
          <p:cNvSpPr/>
          <p:nvPr/>
        </p:nvSpPr>
        <p:spPr>
          <a:xfrm>
            <a:off x="5098923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7" name="Google Shape;187;p18"/>
          <p:cNvSpPr/>
          <p:nvPr/>
        </p:nvSpPr>
        <p:spPr>
          <a:xfrm>
            <a:off x="5227510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" name="Google Shape;188;p18"/>
          <p:cNvSpPr/>
          <p:nvPr/>
        </p:nvSpPr>
        <p:spPr>
          <a:xfrm>
            <a:off x="5313236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3263265" y="1938528"/>
            <a:ext cx="4329000" cy="91500"/>
          </a:xfrm>
          <a:prstGeom prst="rect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0" name="Google Shape;190;p18"/>
          <p:cNvCxnSpPr/>
          <p:nvPr/>
        </p:nvCxnSpPr>
        <p:spPr>
          <a:xfrm>
            <a:off x="7592378" y="1984248"/>
            <a:ext cx="728700" cy="0"/>
          </a:xfrm>
          <a:prstGeom prst="straightConnector1">
            <a:avLst/>
          </a:prstGeom>
          <a:noFill/>
          <a:ln w="25400" cap="flat" cmpd="sng">
            <a:solidFill>
              <a:srgbClr val="DF382C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91" name="Google Shape;191;p18"/>
          <p:cNvCxnSpPr/>
          <p:nvPr/>
        </p:nvCxnSpPr>
        <p:spPr>
          <a:xfrm>
            <a:off x="1463040" y="2139696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2" name="Google Shape;192;p18"/>
          <p:cNvCxnSpPr/>
          <p:nvPr/>
        </p:nvCxnSpPr>
        <p:spPr>
          <a:xfrm>
            <a:off x="8321040" y="1371600"/>
            <a:ext cx="0" cy="768000"/>
          </a:xfrm>
          <a:prstGeom prst="straightConnector1">
            <a:avLst/>
          </a:prstGeom>
          <a:noFill/>
          <a:ln w="19050" cap="flat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3" name="Google Shape;193;p18"/>
          <p:cNvCxnSpPr/>
          <p:nvPr/>
        </p:nvCxnSpPr>
        <p:spPr>
          <a:xfrm>
            <a:off x="1805940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" name="Google Shape;194;p18"/>
          <p:cNvSpPr txBox="1"/>
          <p:nvPr/>
        </p:nvSpPr>
        <p:spPr>
          <a:xfrm>
            <a:off x="1348740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5 mo prior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5" name="Google Shape;195;p18"/>
          <p:cNvCxnSpPr/>
          <p:nvPr/>
        </p:nvCxnSpPr>
        <p:spPr>
          <a:xfrm>
            <a:off x="3091815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6" name="Google Shape;196;p18"/>
          <p:cNvSpPr txBox="1"/>
          <p:nvPr/>
        </p:nvSpPr>
        <p:spPr>
          <a:xfrm>
            <a:off x="2634615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4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7" name="Google Shape;197;p18"/>
          <p:cNvCxnSpPr/>
          <p:nvPr/>
        </p:nvCxnSpPr>
        <p:spPr>
          <a:xfrm>
            <a:off x="4420552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18"/>
          <p:cNvSpPr txBox="1"/>
          <p:nvPr/>
        </p:nvSpPr>
        <p:spPr>
          <a:xfrm>
            <a:off x="3963352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9" name="Google Shape;199;p18"/>
          <p:cNvCxnSpPr/>
          <p:nvPr/>
        </p:nvCxnSpPr>
        <p:spPr>
          <a:xfrm>
            <a:off x="5706428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0" name="Google Shape;200;p18"/>
          <p:cNvSpPr txBox="1"/>
          <p:nvPr/>
        </p:nvSpPr>
        <p:spPr>
          <a:xfrm>
            <a:off x="5249228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1" name="Google Shape;201;p18"/>
          <p:cNvCxnSpPr/>
          <p:nvPr/>
        </p:nvCxnSpPr>
        <p:spPr>
          <a:xfrm>
            <a:off x="7035165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" name="Google Shape;202;p18"/>
          <p:cNvSpPr txBox="1"/>
          <p:nvPr/>
        </p:nvSpPr>
        <p:spPr>
          <a:xfrm>
            <a:off x="6577965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1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3" name="Google Shape;203;p18"/>
          <p:cNvCxnSpPr/>
          <p:nvPr/>
        </p:nvCxnSpPr>
        <p:spPr>
          <a:xfrm>
            <a:off x="8321040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4" name="Google Shape;204;p18"/>
          <p:cNvSpPr txBox="1"/>
          <p:nvPr/>
        </p:nvSpPr>
        <p:spPr>
          <a:xfrm>
            <a:off x="7863840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Day 0</a:t>
            </a:r>
            <a:endParaRPr sz="9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" name="Google Shape;205;p18"/>
          <p:cNvSpPr txBox="1"/>
          <p:nvPr/>
        </p:nvSpPr>
        <p:spPr>
          <a:xfrm>
            <a:off x="731520" y="2505456"/>
            <a:ext cx="7690200" cy="20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3 months prior: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post-ERCP pancreatitis, the day after the ERCP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i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Serratia marcescens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bacteremia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Multiorgan failure requiring CRRT; abdominal compartment syndrome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3B71CA"/>
                </a:solidFill>
                <a:latin typeface="Open Sans"/>
                <a:ea typeface="Open Sans"/>
                <a:cs typeface="Open Sans"/>
                <a:sym typeface="Open Sans"/>
              </a:rPr>
              <a:t>3 laparotomies in 5 days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: 2 decompressive, then closure with bridging mesh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Treated with </a:t>
            </a:r>
            <a:r>
              <a:rPr lang="en" sz="13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Merrem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and Zosyn; discharged after </a:t>
            </a: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1 month</a:t>
            </a:r>
            <a:endParaRPr sz="13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8000" y="2261544"/>
            <a:ext cx="3650274" cy="2737706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9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40">
                <a:solidFill>
                  <a:srgbClr val="356635"/>
                </a:solidFill>
              </a:rPr>
              <a:t>Case 1:</a:t>
            </a:r>
            <a:r>
              <a:rPr lang="en" sz="2340"/>
              <a:t> Infected necrosis, ongoing leak</a:t>
            </a:r>
            <a:endParaRPr sz="2340"/>
          </a:p>
        </p:txBody>
      </p:sp>
      <p:sp>
        <p:nvSpPr>
          <p:cNvPr id="212" name="Google Shape;212;p19"/>
          <p:cNvSpPr/>
          <p:nvPr/>
        </p:nvSpPr>
        <p:spPr>
          <a:xfrm>
            <a:off x="6177915" y="1371600"/>
            <a:ext cx="2143200" cy="731400"/>
          </a:xfrm>
          <a:prstGeom prst="rect">
            <a:avLst/>
          </a:prstGeom>
          <a:solidFill>
            <a:srgbClr val="E2EA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3" name="Google Shape;213;p19"/>
          <p:cNvSpPr txBox="1"/>
          <p:nvPr/>
        </p:nvSpPr>
        <p:spPr>
          <a:xfrm>
            <a:off x="566928" y="1399032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procedures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566928" y="1636776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inpatient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5" name="Google Shape;215;p19"/>
          <p:cNvSpPr txBox="1"/>
          <p:nvPr/>
        </p:nvSpPr>
        <p:spPr>
          <a:xfrm>
            <a:off x="566928" y="1856232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leak</a:t>
            </a:r>
            <a:endParaRPr sz="9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6" name="Google Shape;216;p19"/>
          <p:cNvSpPr/>
          <p:nvPr/>
        </p:nvSpPr>
        <p:spPr>
          <a:xfrm>
            <a:off x="1591628" y="1691640"/>
            <a:ext cx="1716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7" name="Google Shape;217;p19"/>
          <p:cNvSpPr/>
          <p:nvPr/>
        </p:nvSpPr>
        <p:spPr>
          <a:xfrm>
            <a:off x="2020252" y="1691640"/>
            <a:ext cx="1287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" name="Google Shape;218;p19"/>
          <p:cNvSpPr/>
          <p:nvPr/>
        </p:nvSpPr>
        <p:spPr>
          <a:xfrm>
            <a:off x="4634865" y="1691640"/>
            <a:ext cx="13716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" name="Google Shape;219;p19"/>
          <p:cNvSpPr/>
          <p:nvPr/>
        </p:nvSpPr>
        <p:spPr>
          <a:xfrm>
            <a:off x="6306502" y="1691640"/>
            <a:ext cx="18432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16699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" name="Google Shape;221;p19"/>
          <p:cNvSpPr/>
          <p:nvPr/>
        </p:nvSpPr>
        <p:spPr>
          <a:xfrm>
            <a:off x="20556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" name="Google Shape;222;p19"/>
          <p:cNvSpPr/>
          <p:nvPr/>
        </p:nvSpPr>
        <p:spPr>
          <a:xfrm>
            <a:off x="4541710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" name="Google Shape;223;p19"/>
          <p:cNvSpPr/>
          <p:nvPr/>
        </p:nvSpPr>
        <p:spPr>
          <a:xfrm>
            <a:off x="629907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" name="Google Shape;224;p19"/>
          <p:cNvSpPr/>
          <p:nvPr/>
        </p:nvSpPr>
        <p:spPr>
          <a:xfrm>
            <a:off x="668483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" name="Google Shape;225;p19"/>
          <p:cNvSpPr/>
          <p:nvPr/>
        </p:nvSpPr>
        <p:spPr>
          <a:xfrm>
            <a:off x="68562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" name="Google Shape;226;p19"/>
          <p:cNvSpPr/>
          <p:nvPr/>
        </p:nvSpPr>
        <p:spPr>
          <a:xfrm>
            <a:off x="71563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" name="Google Shape;227;p19"/>
          <p:cNvSpPr/>
          <p:nvPr/>
        </p:nvSpPr>
        <p:spPr>
          <a:xfrm>
            <a:off x="75420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78421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8099298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5098923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1" name="Google Shape;231;p19"/>
          <p:cNvSpPr/>
          <p:nvPr/>
        </p:nvSpPr>
        <p:spPr>
          <a:xfrm>
            <a:off x="5227510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" name="Google Shape;232;p19"/>
          <p:cNvSpPr/>
          <p:nvPr/>
        </p:nvSpPr>
        <p:spPr>
          <a:xfrm>
            <a:off x="5313236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" name="Google Shape;233;p19"/>
          <p:cNvSpPr/>
          <p:nvPr/>
        </p:nvSpPr>
        <p:spPr>
          <a:xfrm>
            <a:off x="3263265" y="1938528"/>
            <a:ext cx="4329000" cy="91500"/>
          </a:xfrm>
          <a:prstGeom prst="rect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4" name="Google Shape;234;p19"/>
          <p:cNvCxnSpPr/>
          <p:nvPr/>
        </p:nvCxnSpPr>
        <p:spPr>
          <a:xfrm>
            <a:off x="7592378" y="1984248"/>
            <a:ext cx="728700" cy="0"/>
          </a:xfrm>
          <a:prstGeom prst="straightConnector1">
            <a:avLst/>
          </a:prstGeom>
          <a:noFill/>
          <a:ln w="25400" cap="flat" cmpd="sng">
            <a:solidFill>
              <a:srgbClr val="DF382C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35" name="Google Shape;235;p19"/>
          <p:cNvCxnSpPr/>
          <p:nvPr/>
        </p:nvCxnSpPr>
        <p:spPr>
          <a:xfrm>
            <a:off x="1463040" y="2139696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6" name="Google Shape;236;p19"/>
          <p:cNvCxnSpPr/>
          <p:nvPr/>
        </p:nvCxnSpPr>
        <p:spPr>
          <a:xfrm>
            <a:off x="8321040" y="1371600"/>
            <a:ext cx="0" cy="768000"/>
          </a:xfrm>
          <a:prstGeom prst="straightConnector1">
            <a:avLst/>
          </a:prstGeom>
          <a:noFill/>
          <a:ln w="19050" cap="flat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7" name="Google Shape;237;p19"/>
          <p:cNvCxnSpPr/>
          <p:nvPr/>
        </p:nvCxnSpPr>
        <p:spPr>
          <a:xfrm>
            <a:off x="1805940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8" name="Google Shape;238;p19"/>
          <p:cNvSpPr txBox="1"/>
          <p:nvPr/>
        </p:nvSpPr>
        <p:spPr>
          <a:xfrm>
            <a:off x="1348740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5 mo prior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9" name="Google Shape;239;p19"/>
          <p:cNvCxnSpPr/>
          <p:nvPr/>
        </p:nvCxnSpPr>
        <p:spPr>
          <a:xfrm>
            <a:off x="3091815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" name="Google Shape;240;p19"/>
          <p:cNvSpPr txBox="1"/>
          <p:nvPr/>
        </p:nvSpPr>
        <p:spPr>
          <a:xfrm>
            <a:off x="2634615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4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1" name="Google Shape;241;p19"/>
          <p:cNvCxnSpPr/>
          <p:nvPr/>
        </p:nvCxnSpPr>
        <p:spPr>
          <a:xfrm>
            <a:off x="4420552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19"/>
          <p:cNvSpPr txBox="1"/>
          <p:nvPr/>
        </p:nvSpPr>
        <p:spPr>
          <a:xfrm>
            <a:off x="3963352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3" name="Google Shape;243;p19"/>
          <p:cNvCxnSpPr/>
          <p:nvPr/>
        </p:nvCxnSpPr>
        <p:spPr>
          <a:xfrm>
            <a:off x="5706428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4" name="Google Shape;244;p19"/>
          <p:cNvSpPr txBox="1"/>
          <p:nvPr/>
        </p:nvSpPr>
        <p:spPr>
          <a:xfrm>
            <a:off x="5249228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5" name="Google Shape;245;p19"/>
          <p:cNvCxnSpPr/>
          <p:nvPr/>
        </p:nvCxnSpPr>
        <p:spPr>
          <a:xfrm>
            <a:off x="7035165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" name="Google Shape;246;p19"/>
          <p:cNvSpPr txBox="1"/>
          <p:nvPr/>
        </p:nvSpPr>
        <p:spPr>
          <a:xfrm>
            <a:off x="6577965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1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7" name="Google Shape;247;p19"/>
          <p:cNvCxnSpPr/>
          <p:nvPr/>
        </p:nvCxnSpPr>
        <p:spPr>
          <a:xfrm>
            <a:off x="8321040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8" name="Google Shape;248;p19"/>
          <p:cNvSpPr txBox="1"/>
          <p:nvPr/>
        </p:nvSpPr>
        <p:spPr>
          <a:xfrm>
            <a:off x="7863840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Day 0</a:t>
            </a:r>
            <a:endParaRPr sz="9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" name="Google Shape;249;p19"/>
          <p:cNvSpPr txBox="1"/>
          <p:nvPr/>
        </p:nvSpPr>
        <p:spPr>
          <a:xfrm>
            <a:off x="731525" y="2505450"/>
            <a:ext cx="5567700" cy="16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 dirty="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7 weeks prior: 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admitted here with lobulated free fluid c/w peritonitis and pancreatitis</a:t>
            </a:r>
            <a:endParaRPr sz="13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IR drain grew mixed flora; bilateral ureteral stents for compression</a:t>
            </a:r>
            <a:endParaRPr sz="13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EUS with LAMS: </a:t>
            </a:r>
            <a:r>
              <a:rPr lang="en" sz="1300" i="1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Pseudomonas 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1300" i="1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Serratia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→ </a:t>
            </a:r>
            <a:r>
              <a:rPr lang="en" sz="1300" dirty="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Merrem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+ </a:t>
            </a:r>
            <a:r>
              <a:rPr lang="en" sz="1300" dirty="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; 2 necrosectomies</a:t>
            </a:r>
            <a:endParaRPr sz="13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 dirty="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2.5 weeks prior: 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ERCP confirmed the </a:t>
            </a:r>
            <a:r>
              <a:rPr lang="en" sz="1300" b="1" dirty="0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cystic duct leak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→ new cystic duct + CBD stents</a:t>
            </a:r>
            <a:endParaRPr sz="13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Discharged on </a:t>
            </a:r>
            <a:r>
              <a:rPr lang="en" sz="1300" dirty="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Merrem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+ </a:t>
            </a:r>
            <a:r>
              <a:rPr lang="en" sz="1300" dirty="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</a:t>
            </a:r>
            <a:r>
              <a:rPr lang="en" sz="13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; readmitted </a:t>
            </a:r>
            <a:r>
              <a:rPr lang="en" sz="1300" b="1" dirty="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4 days later (Day 0)</a:t>
            </a:r>
            <a:endParaRPr sz="1300" b="1" dirty="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" name="Google Shape;250;p19"/>
          <p:cNvSpPr/>
          <p:nvPr/>
        </p:nvSpPr>
        <p:spPr>
          <a:xfrm>
            <a:off x="6006475" y="2441350"/>
            <a:ext cx="2743200" cy="7680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Before Day 0:  </a:t>
            </a:r>
            <a:endParaRPr sz="1200" b="1" dirty="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13 procedures</a:t>
            </a:r>
            <a:r>
              <a:rPr lang="en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endParaRPr sz="12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200" b="1" dirty="0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leak</a:t>
            </a:r>
            <a:r>
              <a:rPr lang="en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documented for 100+ days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0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Day 0</a:t>
            </a:r>
            <a:endParaRPr/>
          </a:p>
        </p:txBody>
      </p:sp>
      <p:sp>
        <p:nvSpPr>
          <p:cNvPr id="256" name="Google Shape;256;p20"/>
          <p:cNvSpPr txBox="1"/>
          <p:nvPr/>
        </p:nvSpPr>
        <p:spPr>
          <a:xfrm>
            <a:off x="729450" y="2332800"/>
            <a:ext cx="4890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Open Sans"/>
              <a:buChar char="●"/>
            </a:pPr>
            <a:r>
              <a:rPr lang="en" sz="1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Don’t worry, details are not </a:t>
            </a:r>
            <a:r>
              <a:rPr lang="en" sz="15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(that)</a:t>
            </a:r>
            <a:r>
              <a:rPr lang="en" sz="15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important</a:t>
            </a:r>
            <a:endParaRPr sz="15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Open Sans Light"/>
              <a:buChar char="●"/>
            </a:pPr>
            <a:r>
              <a:rPr lang="en" sz="15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Well, some are</a:t>
            </a:r>
            <a:r>
              <a:rPr lang="en" sz="15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, but we’ll touch on them again</a:t>
            </a:r>
            <a:endParaRPr sz="15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1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1:</a:t>
            </a:r>
            <a:r>
              <a:rPr lang="en"/>
              <a:t> Admitted for VRE bacteremia</a:t>
            </a:r>
            <a:endParaRPr/>
          </a:p>
        </p:txBody>
      </p:sp>
      <p:cxnSp>
        <p:nvCxnSpPr>
          <p:cNvPr id="262" name="Google Shape;262;p21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3" name="Google Shape;263;p21"/>
          <p:cNvSpPr txBox="1"/>
          <p:nvPr/>
        </p:nvSpPr>
        <p:spPr>
          <a:xfrm>
            <a:off x="4899700" y="1517875"/>
            <a:ext cx="42627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Admitted with sepsis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Found to have </a:t>
            </a:r>
            <a:r>
              <a:rPr lang="en" sz="1300" b="1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bacteremia</a:t>
            </a:r>
            <a:endParaRPr sz="1300" b="1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Was on </a:t>
            </a:r>
            <a:r>
              <a:rPr lang="en" sz="13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Merrem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&amp; </a:t>
            </a:r>
            <a:r>
              <a:rPr lang="en" sz="13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OPAT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Started on </a:t>
            </a:r>
            <a:r>
              <a:rPr lang="en" sz="13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linezolid / daptomycin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(&amp; eravacycline)</a:t>
            </a:r>
            <a:endParaRPr sz="11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BCx cleared quickly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Had IR drain upsize (day 10)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○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No micro sent :(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" name="Google Shape;264;p21"/>
          <p:cNvSpPr/>
          <p:nvPr/>
        </p:nvSpPr>
        <p:spPr>
          <a:xfrm>
            <a:off x="919696" y="1624297"/>
            <a:ext cx="2883900" cy="10452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" name="Google Shape;265;p21"/>
          <p:cNvSpPr/>
          <p:nvPr/>
        </p:nvSpPr>
        <p:spPr>
          <a:xfrm>
            <a:off x="919696" y="2822416"/>
            <a:ext cx="2883900" cy="10452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" name="Google Shape;266;p21"/>
          <p:cNvSpPr/>
          <p:nvPr/>
        </p:nvSpPr>
        <p:spPr>
          <a:xfrm>
            <a:off x="919696" y="3903224"/>
            <a:ext cx="2883900" cy="7407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7" name="Google Shape;267;p21"/>
          <p:cNvCxnSpPr/>
          <p:nvPr/>
        </p:nvCxnSpPr>
        <p:spPr>
          <a:xfrm>
            <a:off x="1371025" y="1623575"/>
            <a:ext cx="0" cy="3032400"/>
          </a:xfrm>
          <a:prstGeom prst="straightConnector1">
            <a:avLst/>
          </a:prstGeom>
          <a:noFill/>
          <a:ln w="74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68" name="Google Shape;268;p21"/>
          <p:cNvSpPr/>
          <p:nvPr/>
        </p:nvSpPr>
        <p:spPr>
          <a:xfrm>
            <a:off x="1371024" y="4958817"/>
            <a:ext cx="2256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" name="Google Shape;269;p21"/>
          <p:cNvSpPr/>
          <p:nvPr/>
        </p:nvSpPr>
        <p:spPr>
          <a:xfrm>
            <a:off x="1746636" y="4958817"/>
            <a:ext cx="17283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70" name="Google Shape;270;p21"/>
          <p:cNvCxnSpPr/>
          <p:nvPr/>
        </p:nvCxnSpPr>
        <p:spPr>
          <a:xfrm>
            <a:off x="1371024" y="1858882"/>
            <a:ext cx="0" cy="1962600"/>
          </a:xfrm>
          <a:prstGeom prst="straightConnector1">
            <a:avLst/>
          </a:prstGeom>
          <a:noFill/>
          <a:ln w="7425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71" name="Google Shape;271;p21"/>
          <p:cNvSpPr/>
          <p:nvPr/>
        </p:nvSpPr>
        <p:spPr>
          <a:xfrm>
            <a:off x="919696" y="2926341"/>
            <a:ext cx="6768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" name="Google Shape;272;p21"/>
          <p:cNvSpPr txBox="1"/>
          <p:nvPr/>
        </p:nvSpPr>
        <p:spPr>
          <a:xfrm>
            <a:off x="827649" y="2880317"/>
            <a:ext cx="8610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" name="Google Shape;273;p21"/>
          <p:cNvSpPr/>
          <p:nvPr/>
        </p:nvSpPr>
        <p:spPr>
          <a:xfrm>
            <a:off x="919696" y="3631546"/>
            <a:ext cx="976800" cy="145500"/>
          </a:xfrm>
          <a:prstGeom prst="rect">
            <a:avLst/>
          </a:prstGeom>
          <a:solidFill>
            <a:srgbClr val="E4A11B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" name="Google Shape;274;p21"/>
          <p:cNvSpPr txBox="1"/>
          <p:nvPr/>
        </p:nvSpPr>
        <p:spPr>
          <a:xfrm>
            <a:off x="967205" y="3585522"/>
            <a:ext cx="883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" name="Google Shape;275;p21"/>
          <p:cNvSpPr/>
          <p:nvPr/>
        </p:nvSpPr>
        <p:spPr>
          <a:xfrm>
            <a:off x="1596688" y="2926341"/>
            <a:ext cx="2997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" name="Google Shape;276;p21"/>
          <p:cNvSpPr txBox="1"/>
          <p:nvPr/>
        </p:nvSpPr>
        <p:spPr>
          <a:xfrm>
            <a:off x="1510580" y="2880317"/>
            <a:ext cx="471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" name="Google Shape;277;p21"/>
          <p:cNvSpPr/>
          <p:nvPr/>
        </p:nvSpPr>
        <p:spPr>
          <a:xfrm>
            <a:off x="1596688" y="4406530"/>
            <a:ext cx="299700" cy="145500"/>
          </a:xfrm>
          <a:prstGeom prst="rect">
            <a:avLst/>
          </a:prstGeom>
          <a:solidFill>
            <a:srgbClr val="8E9AA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" name="Google Shape;278;p21"/>
          <p:cNvSpPr txBox="1"/>
          <p:nvPr/>
        </p:nvSpPr>
        <p:spPr>
          <a:xfrm>
            <a:off x="1488310" y="4360506"/>
            <a:ext cx="516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" name="Google Shape;279;p21"/>
          <p:cNvSpPr/>
          <p:nvPr/>
        </p:nvSpPr>
        <p:spPr>
          <a:xfrm>
            <a:off x="1445256" y="3160914"/>
            <a:ext cx="1503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" name="Google Shape;280;p21"/>
          <p:cNvSpPr txBox="1"/>
          <p:nvPr/>
        </p:nvSpPr>
        <p:spPr>
          <a:xfrm>
            <a:off x="1059252" y="3120829"/>
            <a:ext cx="46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" name="Google Shape;281;p21"/>
          <p:cNvSpPr/>
          <p:nvPr/>
        </p:nvSpPr>
        <p:spPr>
          <a:xfrm>
            <a:off x="1596688" y="3160914"/>
            <a:ext cx="8271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" name="Google Shape;282;p21"/>
          <p:cNvSpPr txBox="1"/>
          <p:nvPr/>
        </p:nvSpPr>
        <p:spPr>
          <a:xfrm>
            <a:off x="1624896" y="3114890"/>
            <a:ext cx="769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" name="Google Shape;283;p21"/>
          <p:cNvSpPr/>
          <p:nvPr/>
        </p:nvSpPr>
        <p:spPr>
          <a:xfrm>
            <a:off x="1896584" y="4406530"/>
            <a:ext cx="525600" cy="145500"/>
          </a:xfrm>
          <a:prstGeom prst="rect">
            <a:avLst/>
          </a:prstGeom>
          <a:solidFill>
            <a:srgbClr val="8E9AA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" name="Google Shape;284;p21"/>
          <p:cNvSpPr txBox="1"/>
          <p:nvPr/>
        </p:nvSpPr>
        <p:spPr>
          <a:xfrm>
            <a:off x="1794144" y="4360506"/>
            <a:ext cx="7305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" name="Google Shape;285;p21"/>
          <p:cNvSpPr/>
          <p:nvPr/>
        </p:nvSpPr>
        <p:spPr>
          <a:xfrm>
            <a:off x="1314608" y="1744565"/>
            <a:ext cx="111600" cy="111600"/>
          </a:xfrm>
          <a:prstGeom prst="ellipse">
            <a:avLst/>
          </a:prstGeom>
          <a:solidFill>
            <a:srgbClr val="1F8A8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" name="Google Shape;286;p21"/>
          <p:cNvSpPr/>
          <p:nvPr/>
        </p:nvSpPr>
        <p:spPr>
          <a:xfrm>
            <a:off x="1464556" y="1744565"/>
            <a:ext cx="112800" cy="1128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" name="Google Shape;287;p21"/>
          <p:cNvSpPr txBox="1"/>
          <p:nvPr/>
        </p:nvSpPr>
        <p:spPr>
          <a:xfrm>
            <a:off x="1564026" y="1625794"/>
            <a:ext cx="11076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701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701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" name="Google Shape;288;p21"/>
          <p:cNvSpPr/>
          <p:nvPr/>
        </p:nvSpPr>
        <p:spPr>
          <a:xfrm>
            <a:off x="2062863" y="4115540"/>
            <a:ext cx="119100" cy="1191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" name="Google Shape;289;p21"/>
          <p:cNvSpPr txBox="1"/>
          <p:nvPr/>
        </p:nvSpPr>
        <p:spPr>
          <a:xfrm>
            <a:off x="1255223" y="3848304"/>
            <a:ext cx="1071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701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701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0" name="Google Shape;290;p21"/>
          <p:cNvCxnSpPr/>
          <p:nvPr/>
        </p:nvCxnSpPr>
        <p:spPr>
          <a:xfrm>
            <a:off x="919696" y="4655950"/>
            <a:ext cx="2865300" cy="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1" name="Google Shape;291;p21"/>
          <p:cNvCxnSpPr/>
          <p:nvPr/>
        </p:nvCxnSpPr>
        <p:spPr>
          <a:xfrm>
            <a:off x="1371024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2" name="Google Shape;292;p21"/>
          <p:cNvSpPr txBox="1"/>
          <p:nvPr/>
        </p:nvSpPr>
        <p:spPr>
          <a:xfrm>
            <a:off x="1155753" y="4694551"/>
            <a:ext cx="430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3" name="Google Shape;293;p21"/>
          <p:cNvCxnSpPr/>
          <p:nvPr/>
        </p:nvCxnSpPr>
        <p:spPr>
          <a:xfrm>
            <a:off x="2122248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4" name="Google Shape;294;p21"/>
          <p:cNvSpPr txBox="1"/>
          <p:nvPr/>
        </p:nvSpPr>
        <p:spPr>
          <a:xfrm>
            <a:off x="1883222" y="4694551"/>
            <a:ext cx="4767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5" name="Google Shape;295;p21"/>
          <p:cNvCxnSpPr/>
          <p:nvPr/>
        </p:nvCxnSpPr>
        <p:spPr>
          <a:xfrm>
            <a:off x="2873471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6" name="Google Shape;296;p21"/>
          <p:cNvSpPr txBox="1"/>
          <p:nvPr/>
        </p:nvSpPr>
        <p:spPr>
          <a:xfrm>
            <a:off x="2624053" y="4694551"/>
            <a:ext cx="5004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7" name="Google Shape;297;p21"/>
          <p:cNvCxnSpPr/>
          <p:nvPr/>
        </p:nvCxnSpPr>
        <p:spPr>
          <a:xfrm>
            <a:off x="3624695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8" name="Google Shape;298;p21"/>
          <p:cNvSpPr txBox="1"/>
          <p:nvPr/>
        </p:nvSpPr>
        <p:spPr>
          <a:xfrm>
            <a:off x="3375277" y="4694551"/>
            <a:ext cx="501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" name="Google Shape;299;p21"/>
          <p:cNvSpPr txBox="1"/>
          <p:nvPr/>
        </p:nvSpPr>
        <p:spPr>
          <a:xfrm>
            <a:off x="492123" y="4881616"/>
            <a:ext cx="475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" name="Google Shape;300;p21"/>
          <p:cNvSpPr txBox="1"/>
          <p:nvPr/>
        </p:nvSpPr>
        <p:spPr>
          <a:xfrm>
            <a:off x="385229" y="1676271"/>
            <a:ext cx="582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" name="Google Shape;301;p21"/>
          <p:cNvSpPr txBox="1"/>
          <p:nvPr/>
        </p:nvSpPr>
        <p:spPr>
          <a:xfrm>
            <a:off x="333267" y="2029616"/>
            <a:ext cx="634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" name="Google Shape;302;p21"/>
          <p:cNvSpPr txBox="1"/>
          <p:nvPr/>
        </p:nvSpPr>
        <p:spPr>
          <a:xfrm>
            <a:off x="180350" y="2381477"/>
            <a:ext cx="786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2:</a:t>
            </a:r>
            <a:r>
              <a:rPr lang="en"/>
              <a:t> MDRO gram negative pneumonia</a:t>
            </a:r>
            <a:endParaRPr/>
          </a:p>
        </p:txBody>
      </p:sp>
      <p:sp>
        <p:nvSpPr>
          <p:cNvPr id="308" name="Google Shape;308;p22"/>
          <p:cNvSpPr/>
          <p:nvPr/>
        </p:nvSpPr>
        <p:spPr>
          <a:xfrm>
            <a:off x="919696" y="1624297"/>
            <a:ext cx="2883900" cy="10452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" name="Google Shape;309;p22"/>
          <p:cNvSpPr/>
          <p:nvPr/>
        </p:nvSpPr>
        <p:spPr>
          <a:xfrm>
            <a:off x="919696" y="2822416"/>
            <a:ext cx="2883900" cy="10452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0" name="Google Shape;310;p22"/>
          <p:cNvSpPr/>
          <p:nvPr/>
        </p:nvSpPr>
        <p:spPr>
          <a:xfrm>
            <a:off x="919696" y="3903224"/>
            <a:ext cx="2883900" cy="7407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11" name="Google Shape;311;p22"/>
          <p:cNvCxnSpPr/>
          <p:nvPr/>
        </p:nvCxnSpPr>
        <p:spPr>
          <a:xfrm>
            <a:off x="1371000" y="1621600"/>
            <a:ext cx="0" cy="3034500"/>
          </a:xfrm>
          <a:prstGeom prst="straightConnector1">
            <a:avLst/>
          </a:prstGeom>
          <a:noFill/>
          <a:ln w="74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12" name="Google Shape;312;p22"/>
          <p:cNvSpPr/>
          <p:nvPr/>
        </p:nvSpPr>
        <p:spPr>
          <a:xfrm>
            <a:off x="1371024" y="4958817"/>
            <a:ext cx="2256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" name="Google Shape;313;p22"/>
          <p:cNvSpPr/>
          <p:nvPr/>
        </p:nvSpPr>
        <p:spPr>
          <a:xfrm>
            <a:off x="1746636" y="4958817"/>
            <a:ext cx="17283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" name="Google Shape;314;p22"/>
          <p:cNvSpPr/>
          <p:nvPr/>
        </p:nvSpPr>
        <p:spPr>
          <a:xfrm>
            <a:off x="1371024" y="1295701"/>
            <a:ext cx="1052400" cy="160500"/>
          </a:xfrm>
          <a:prstGeom prst="rect">
            <a:avLst/>
          </a:prstGeom>
          <a:solidFill>
            <a:srgbClr val="D9DEE3"/>
          </a:solidFill>
          <a:ln w="8900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" name="Google Shape;315;p22"/>
          <p:cNvSpPr txBox="1"/>
          <p:nvPr/>
        </p:nvSpPr>
        <p:spPr>
          <a:xfrm>
            <a:off x="1301247" y="1255616"/>
            <a:ext cx="1062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</a:t>
            </a:r>
            <a:endParaRPr sz="76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" name="Google Shape;316;p22"/>
          <p:cNvSpPr/>
          <p:nvPr/>
        </p:nvSpPr>
        <p:spPr>
          <a:xfrm>
            <a:off x="2197964" y="1297687"/>
            <a:ext cx="1428000" cy="160500"/>
          </a:xfrm>
          <a:prstGeom prst="rect">
            <a:avLst/>
          </a:prstGeom>
          <a:solidFill>
            <a:srgbClr val="D9DEE3"/>
          </a:solidFill>
          <a:ln w="8900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" name="Google Shape;317;p22"/>
          <p:cNvSpPr txBox="1"/>
          <p:nvPr/>
        </p:nvSpPr>
        <p:spPr>
          <a:xfrm>
            <a:off x="2128186" y="1259087"/>
            <a:ext cx="12054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76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18" name="Google Shape;318;p22"/>
          <p:cNvCxnSpPr/>
          <p:nvPr/>
        </p:nvCxnSpPr>
        <p:spPr>
          <a:xfrm>
            <a:off x="1371024" y="1858882"/>
            <a:ext cx="0" cy="1962600"/>
          </a:xfrm>
          <a:prstGeom prst="straightConnector1">
            <a:avLst/>
          </a:prstGeom>
          <a:noFill/>
          <a:ln w="7425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19" name="Google Shape;319;p22"/>
          <p:cNvSpPr/>
          <p:nvPr/>
        </p:nvSpPr>
        <p:spPr>
          <a:xfrm>
            <a:off x="919696" y="2926341"/>
            <a:ext cx="6768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" name="Google Shape;320;p22"/>
          <p:cNvSpPr txBox="1"/>
          <p:nvPr/>
        </p:nvSpPr>
        <p:spPr>
          <a:xfrm>
            <a:off x="827649" y="2880317"/>
            <a:ext cx="8610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" name="Google Shape;321;p22"/>
          <p:cNvSpPr/>
          <p:nvPr/>
        </p:nvSpPr>
        <p:spPr>
          <a:xfrm>
            <a:off x="919696" y="3631546"/>
            <a:ext cx="976800" cy="145500"/>
          </a:xfrm>
          <a:prstGeom prst="rect">
            <a:avLst/>
          </a:prstGeom>
          <a:solidFill>
            <a:srgbClr val="E4A11B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" name="Google Shape;322;p22"/>
          <p:cNvSpPr txBox="1"/>
          <p:nvPr/>
        </p:nvSpPr>
        <p:spPr>
          <a:xfrm>
            <a:off x="967205" y="3585522"/>
            <a:ext cx="883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" name="Google Shape;323;p22"/>
          <p:cNvSpPr/>
          <p:nvPr/>
        </p:nvSpPr>
        <p:spPr>
          <a:xfrm>
            <a:off x="1596688" y="2926341"/>
            <a:ext cx="2997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" name="Google Shape;324;p22"/>
          <p:cNvSpPr txBox="1"/>
          <p:nvPr/>
        </p:nvSpPr>
        <p:spPr>
          <a:xfrm>
            <a:off x="1510580" y="2880317"/>
            <a:ext cx="471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" name="Google Shape;325;p22"/>
          <p:cNvSpPr/>
          <p:nvPr/>
        </p:nvSpPr>
        <p:spPr>
          <a:xfrm>
            <a:off x="1596688" y="4406530"/>
            <a:ext cx="299700" cy="145500"/>
          </a:xfrm>
          <a:prstGeom prst="rect">
            <a:avLst/>
          </a:prstGeom>
          <a:solidFill>
            <a:srgbClr val="8E9AA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" name="Google Shape;326;p22"/>
          <p:cNvSpPr txBox="1"/>
          <p:nvPr/>
        </p:nvSpPr>
        <p:spPr>
          <a:xfrm>
            <a:off x="1488310" y="4360506"/>
            <a:ext cx="516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" name="Google Shape;327;p22"/>
          <p:cNvSpPr/>
          <p:nvPr/>
        </p:nvSpPr>
        <p:spPr>
          <a:xfrm>
            <a:off x="1445256" y="3160914"/>
            <a:ext cx="1503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" name="Google Shape;328;p22"/>
          <p:cNvSpPr txBox="1"/>
          <p:nvPr/>
        </p:nvSpPr>
        <p:spPr>
          <a:xfrm>
            <a:off x="1059252" y="3120829"/>
            <a:ext cx="46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" name="Google Shape;329;p22"/>
          <p:cNvSpPr/>
          <p:nvPr/>
        </p:nvSpPr>
        <p:spPr>
          <a:xfrm>
            <a:off x="1596688" y="3160914"/>
            <a:ext cx="8271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0" name="Google Shape;330;p22"/>
          <p:cNvSpPr txBox="1"/>
          <p:nvPr/>
        </p:nvSpPr>
        <p:spPr>
          <a:xfrm>
            <a:off x="1624896" y="3114890"/>
            <a:ext cx="769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1" name="Google Shape;331;p22"/>
          <p:cNvSpPr/>
          <p:nvPr/>
        </p:nvSpPr>
        <p:spPr>
          <a:xfrm>
            <a:off x="1896584" y="4406530"/>
            <a:ext cx="525600" cy="145500"/>
          </a:xfrm>
          <a:prstGeom prst="rect">
            <a:avLst/>
          </a:prstGeom>
          <a:solidFill>
            <a:srgbClr val="8E9AA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" name="Google Shape;332;p22"/>
          <p:cNvSpPr txBox="1"/>
          <p:nvPr/>
        </p:nvSpPr>
        <p:spPr>
          <a:xfrm>
            <a:off x="1794144" y="4360506"/>
            <a:ext cx="7305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" name="Google Shape;333;p22"/>
          <p:cNvSpPr/>
          <p:nvPr/>
        </p:nvSpPr>
        <p:spPr>
          <a:xfrm>
            <a:off x="1314608" y="1744565"/>
            <a:ext cx="111600" cy="111600"/>
          </a:xfrm>
          <a:prstGeom prst="ellipse">
            <a:avLst/>
          </a:prstGeom>
          <a:solidFill>
            <a:srgbClr val="1F8A8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" name="Google Shape;334;p22"/>
          <p:cNvSpPr/>
          <p:nvPr/>
        </p:nvSpPr>
        <p:spPr>
          <a:xfrm>
            <a:off x="1464556" y="1744565"/>
            <a:ext cx="112800" cy="1128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" name="Google Shape;335;p22"/>
          <p:cNvSpPr txBox="1"/>
          <p:nvPr/>
        </p:nvSpPr>
        <p:spPr>
          <a:xfrm>
            <a:off x="1564026" y="1625794"/>
            <a:ext cx="11076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701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701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" name="Google Shape;336;p22"/>
          <p:cNvSpPr/>
          <p:nvPr/>
        </p:nvSpPr>
        <p:spPr>
          <a:xfrm>
            <a:off x="2062863" y="4115540"/>
            <a:ext cx="119100" cy="1191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7" name="Google Shape;337;p22"/>
          <p:cNvSpPr txBox="1"/>
          <p:nvPr/>
        </p:nvSpPr>
        <p:spPr>
          <a:xfrm>
            <a:off x="1255223" y="3848304"/>
            <a:ext cx="1071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701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701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8" name="Google Shape;338;p22"/>
          <p:cNvCxnSpPr/>
          <p:nvPr/>
        </p:nvCxnSpPr>
        <p:spPr>
          <a:xfrm>
            <a:off x="919696" y="4655950"/>
            <a:ext cx="2865300" cy="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22"/>
          <p:cNvCxnSpPr/>
          <p:nvPr/>
        </p:nvCxnSpPr>
        <p:spPr>
          <a:xfrm>
            <a:off x="1371024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0" name="Google Shape;340;p22"/>
          <p:cNvSpPr txBox="1"/>
          <p:nvPr/>
        </p:nvSpPr>
        <p:spPr>
          <a:xfrm>
            <a:off x="1155753" y="4694551"/>
            <a:ext cx="430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1" name="Google Shape;341;p22"/>
          <p:cNvCxnSpPr/>
          <p:nvPr/>
        </p:nvCxnSpPr>
        <p:spPr>
          <a:xfrm>
            <a:off x="2122248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2" name="Google Shape;342;p22"/>
          <p:cNvSpPr txBox="1"/>
          <p:nvPr/>
        </p:nvSpPr>
        <p:spPr>
          <a:xfrm>
            <a:off x="1883222" y="4694551"/>
            <a:ext cx="4767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3" name="Google Shape;343;p22"/>
          <p:cNvCxnSpPr/>
          <p:nvPr/>
        </p:nvCxnSpPr>
        <p:spPr>
          <a:xfrm>
            <a:off x="2873471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4" name="Google Shape;344;p22"/>
          <p:cNvSpPr txBox="1"/>
          <p:nvPr/>
        </p:nvSpPr>
        <p:spPr>
          <a:xfrm>
            <a:off x="2624053" y="4694551"/>
            <a:ext cx="5004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5" name="Google Shape;345;p22"/>
          <p:cNvCxnSpPr/>
          <p:nvPr/>
        </p:nvCxnSpPr>
        <p:spPr>
          <a:xfrm>
            <a:off x="3624695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6" name="Google Shape;346;p22"/>
          <p:cNvSpPr txBox="1"/>
          <p:nvPr/>
        </p:nvSpPr>
        <p:spPr>
          <a:xfrm>
            <a:off x="3375277" y="4694551"/>
            <a:ext cx="501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" name="Google Shape;347;p22"/>
          <p:cNvSpPr txBox="1"/>
          <p:nvPr/>
        </p:nvSpPr>
        <p:spPr>
          <a:xfrm>
            <a:off x="492123" y="4881616"/>
            <a:ext cx="475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" name="Google Shape;348;p22"/>
          <p:cNvSpPr txBox="1"/>
          <p:nvPr/>
        </p:nvSpPr>
        <p:spPr>
          <a:xfrm>
            <a:off x="385229" y="1676271"/>
            <a:ext cx="582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9" name="Google Shape;349;p22"/>
          <p:cNvSpPr txBox="1"/>
          <p:nvPr/>
        </p:nvSpPr>
        <p:spPr>
          <a:xfrm>
            <a:off x="333267" y="2029616"/>
            <a:ext cx="634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" name="Google Shape;350;p22"/>
          <p:cNvSpPr txBox="1"/>
          <p:nvPr/>
        </p:nvSpPr>
        <p:spPr>
          <a:xfrm>
            <a:off x="180350" y="2381477"/>
            <a:ext cx="786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" name="Google Shape;351;p22"/>
          <p:cNvSpPr txBox="1"/>
          <p:nvPr/>
        </p:nvSpPr>
        <p:spPr>
          <a:xfrm>
            <a:off x="4899700" y="2421375"/>
            <a:ext cx="42627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Developed </a:t>
            </a:r>
            <a:r>
              <a:rPr lang="en" sz="13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pneumonia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while on </a:t>
            </a:r>
            <a:r>
              <a:rPr lang="en" sz="13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daptomycin &amp; eravacycline</a:t>
            </a:r>
            <a:endParaRPr sz="13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3+ &amp; 2+ MDR </a:t>
            </a:r>
            <a:r>
              <a:rPr lang="en" sz="12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Pseudomonas aeruginosa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(2 strains)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3+ Mucoid </a:t>
            </a:r>
            <a:r>
              <a:rPr lang="en" sz="12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Pseudomonas aeruginosa</a:t>
            </a:r>
            <a:endParaRPr sz="12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3+ </a:t>
            </a:r>
            <a:r>
              <a:rPr lang="en" sz="12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Burkholderia cepacia complex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" name="Google Shape;352;p22"/>
          <p:cNvSpPr txBox="1"/>
          <p:nvPr/>
        </p:nvSpPr>
        <p:spPr>
          <a:xfrm>
            <a:off x="4899700" y="1517875"/>
            <a:ext cx="42627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Admitted with sepsis 2/2 </a:t>
            </a:r>
            <a:r>
              <a:rPr lang="en" sz="1200" b="1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bacteremia</a:t>
            </a:r>
            <a:endParaRPr sz="1200" b="1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Was on </a:t>
            </a:r>
            <a:r>
              <a:rPr lang="en" sz="12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Merrem 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&amp; </a:t>
            </a:r>
            <a:r>
              <a:rPr lang="en" sz="12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 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OPAT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Started on </a:t>
            </a:r>
            <a:r>
              <a:rPr lang="en" sz="12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linezolid &amp; daptomycin</a:t>
            </a:r>
            <a:endParaRPr sz="12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Got IR drain upsize, no micro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" name="Google Shape;353;p22"/>
          <p:cNvSpPr txBox="1"/>
          <p:nvPr/>
        </p:nvSpPr>
        <p:spPr>
          <a:xfrm>
            <a:off x="4899700" y="3452625"/>
            <a:ext cx="42627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Pseudomonas testing</a:t>
            </a:r>
            <a:endParaRPr sz="13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Resistant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: Cefepime, Zosyn, Merrem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Sensitive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: ceftolaz/tazo (Zerbaxa), cefiderocol (Fetroja)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Burkholderia cepacia complex</a:t>
            </a:r>
            <a:endParaRPr sz="1300"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Don’t you wish we could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" name="Google Shape;354;p22"/>
          <p:cNvSpPr/>
          <p:nvPr/>
        </p:nvSpPr>
        <p:spPr>
          <a:xfrm>
            <a:off x="4832450" y="1515625"/>
            <a:ext cx="3509100" cy="9234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5" name="Google Shape;355;p22"/>
          <p:cNvSpPr/>
          <p:nvPr/>
        </p:nvSpPr>
        <p:spPr>
          <a:xfrm>
            <a:off x="4869225" y="2485250"/>
            <a:ext cx="4168800" cy="10752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6" name="Google Shape;356;p22"/>
          <p:cNvSpPr/>
          <p:nvPr/>
        </p:nvSpPr>
        <p:spPr>
          <a:xfrm>
            <a:off x="5452525" y="4363825"/>
            <a:ext cx="3090300" cy="747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7" name="Google Shape;357;p22"/>
          <p:cNvSpPr/>
          <p:nvPr/>
        </p:nvSpPr>
        <p:spPr>
          <a:xfrm>
            <a:off x="285750" y="1621600"/>
            <a:ext cx="3841800" cy="35076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8" name="Google Shape;358;p22"/>
          <p:cNvCxnSpPr/>
          <p:nvPr/>
        </p:nvCxnSpPr>
        <p:spPr>
          <a:xfrm>
            <a:off x="2197964" y="2212228"/>
            <a:ext cx="0" cy="1609200"/>
          </a:xfrm>
          <a:prstGeom prst="straightConnector1">
            <a:avLst/>
          </a:prstGeom>
          <a:noFill/>
          <a:ln w="7425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59" name="Google Shape;359;p22"/>
          <p:cNvSpPr txBox="1"/>
          <p:nvPr/>
        </p:nvSpPr>
        <p:spPr>
          <a:xfrm>
            <a:off x="2087417" y="3936579"/>
            <a:ext cx="838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701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0" name="Google Shape;360;p22"/>
          <p:cNvSpPr txBox="1"/>
          <p:nvPr/>
        </p:nvSpPr>
        <p:spPr>
          <a:xfrm>
            <a:off x="946420" y="1918268"/>
            <a:ext cx="1238400" cy="4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1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701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1" name="Google Shape;361;p22"/>
          <p:cNvSpPr/>
          <p:nvPr/>
        </p:nvSpPr>
        <p:spPr>
          <a:xfrm>
            <a:off x="2150456" y="2059309"/>
            <a:ext cx="95100" cy="95100"/>
          </a:xfrm>
          <a:prstGeom prst="ellipse">
            <a:avLst/>
          </a:prstGeom>
          <a:solidFill>
            <a:srgbClr val="3B71C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2" name="Google Shape;362;p22"/>
          <p:cNvSpPr/>
          <p:nvPr/>
        </p:nvSpPr>
        <p:spPr>
          <a:xfrm>
            <a:off x="2150456" y="2152842"/>
            <a:ext cx="95100" cy="95100"/>
          </a:xfrm>
          <a:prstGeom prst="ellipse">
            <a:avLst/>
          </a:prstGeom>
          <a:solidFill>
            <a:srgbClr val="9C5B2E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3" name="Google Shape;363;p22"/>
          <p:cNvSpPr/>
          <p:nvPr/>
        </p:nvSpPr>
        <p:spPr>
          <a:xfrm>
            <a:off x="1896584" y="2901102"/>
            <a:ext cx="601500" cy="197400"/>
          </a:xfrm>
          <a:prstGeom prst="rect">
            <a:avLst/>
          </a:prstGeom>
          <a:solidFill>
            <a:srgbClr val="FFF4D6"/>
          </a:solidFill>
          <a:ln w="7425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4" name="Google Shape;364;p22"/>
          <p:cNvSpPr txBox="1"/>
          <p:nvPr/>
        </p:nvSpPr>
        <p:spPr>
          <a:xfrm>
            <a:off x="1979723" y="2880317"/>
            <a:ext cx="4368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76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3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2:</a:t>
            </a:r>
            <a:r>
              <a:rPr lang="en"/>
              <a:t> MDRO gram negative pneumonia</a:t>
            </a:r>
            <a:endParaRPr/>
          </a:p>
        </p:txBody>
      </p:sp>
      <p:sp>
        <p:nvSpPr>
          <p:cNvPr id="370" name="Google Shape;370;p23"/>
          <p:cNvSpPr/>
          <p:nvPr/>
        </p:nvSpPr>
        <p:spPr>
          <a:xfrm>
            <a:off x="919696" y="1624297"/>
            <a:ext cx="2883900" cy="10452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1" name="Google Shape;371;p23"/>
          <p:cNvSpPr/>
          <p:nvPr/>
        </p:nvSpPr>
        <p:spPr>
          <a:xfrm>
            <a:off x="919696" y="2822416"/>
            <a:ext cx="2883900" cy="10452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2" name="Google Shape;372;p23"/>
          <p:cNvSpPr/>
          <p:nvPr/>
        </p:nvSpPr>
        <p:spPr>
          <a:xfrm>
            <a:off x="919696" y="3903224"/>
            <a:ext cx="2883900" cy="7407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73" name="Google Shape;373;p23"/>
          <p:cNvCxnSpPr/>
          <p:nvPr/>
        </p:nvCxnSpPr>
        <p:spPr>
          <a:xfrm>
            <a:off x="1371000" y="1621600"/>
            <a:ext cx="0" cy="3034500"/>
          </a:xfrm>
          <a:prstGeom prst="straightConnector1">
            <a:avLst/>
          </a:prstGeom>
          <a:noFill/>
          <a:ln w="74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74" name="Google Shape;374;p23"/>
          <p:cNvSpPr/>
          <p:nvPr/>
        </p:nvSpPr>
        <p:spPr>
          <a:xfrm>
            <a:off x="1371024" y="4958817"/>
            <a:ext cx="2256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5" name="Google Shape;375;p23"/>
          <p:cNvSpPr/>
          <p:nvPr/>
        </p:nvSpPr>
        <p:spPr>
          <a:xfrm>
            <a:off x="1746636" y="4958817"/>
            <a:ext cx="17283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6" name="Google Shape;376;p23"/>
          <p:cNvSpPr/>
          <p:nvPr/>
        </p:nvSpPr>
        <p:spPr>
          <a:xfrm>
            <a:off x="1371024" y="1295701"/>
            <a:ext cx="1052400" cy="160500"/>
          </a:xfrm>
          <a:prstGeom prst="rect">
            <a:avLst/>
          </a:prstGeom>
          <a:solidFill>
            <a:srgbClr val="D9DEE3"/>
          </a:solidFill>
          <a:ln w="8900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7" name="Google Shape;377;p23"/>
          <p:cNvSpPr txBox="1"/>
          <p:nvPr/>
        </p:nvSpPr>
        <p:spPr>
          <a:xfrm>
            <a:off x="1301247" y="1255616"/>
            <a:ext cx="1062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</a:t>
            </a:r>
            <a:endParaRPr sz="76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8" name="Google Shape;378;p23"/>
          <p:cNvSpPr/>
          <p:nvPr/>
        </p:nvSpPr>
        <p:spPr>
          <a:xfrm>
            <a:off x="2197964" y="1297687"/>
            <a:ext cx="1428000" cy="160500"/>
          </a:xfrm>
          <a:prstGeom prst="rect">
            <a:avLst/>
          </a:prstGeom>
          <a:solidFill>
            <a:srgbClr val="D9DEE3"/>
          </a:solidFill>
          <a:ln w="8900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9" name="Google Shape;379;p23"/>
          <p:cNvSpPr txBox="1"/>
          <p:nvPr/>
        </p:nvSpPr>
        <p:spPr>
          <a:xfrm>
            <a:off x="2128186" y="1259087"/>
            <a:ext cx="12054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76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80" name="Google Shape;380;p23"/>
          <p:cNvCxnSpPr/>
          <p:nvPr/>
        </p:nvCxnSpPr>
        <p:spPr>
          <a:xfrm>
            <a:off x="1371024" y="1858882"/>
            <a:ext cx="0" cy="1962600"/>
          </a:xfrm>
          <a:prstGeom prst="straightConnector1">
            <a:avLst/>
          </a:prstGeom>
          <a:noFill/>
          <a:ln w="7425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81" name="Google Shape;381;p23"/>
          <p:cNvCxnSpPr/>
          <p:nvPr/>
        </p:nvCxnSpPr>
        <p:spPr>
          <a:xfrm>
            <a:off x="2197964" y="2212228"/>
            <a:ext cx="0" cy="1609200"/>
          </a:xfrm>
          <a:prstGeom prst="straightConnector1">
            <a:avLst/>
          </a:prstGeom>
          <a:noFill/>
          <a:ln w="7425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82" name="Google Shape;382;p23"/>
          <p:cNvSpPr/>
          <p:nvPr/>
        </p:nvSpPr>
        <p:spPr>
          <a:xfrm>
            <a:off x="1896584" y="2901102"/>
            <a:ext cx="601500" cy="197400"/>
          </a:xfrm>
          <a:prstGeom prst="rect">
            <a:avLst/>
          </a:prstGeom>
          <a:solidFill>
            <a:srgbClr val="FFF4D6"/>
          </a:solidFill>
          <a:ln w="7425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3" name="Google Shape;383;p23"/>
          <p:cNvSpPr txBox="1"/>
          <p:nvPr/>
        </p:nvSpPr>
        <p:spPr>
          <a:xfrm>
            <a:off x="1979723" y="2880317"/>
            <a:ext cx="4368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76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4" name="Google Shape;384;p23"/>
          <p:cNvSpPr/>
          <p:nvPr/>
        </p:nvSpPr>
        <p:spPr>
          <a:xfrm>
            <a:off x="919696" y="2926341"/>
            <a:ext cx="6768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5" name="Google Shape;385;p23"/>
          <p:cNvSpPr txBox="1"/>
          <p:nvPr/>
        </p:nvSpPr>
        <p:spPr>
          <a:xfrm>
            <a:off x="827649" y="2880317"/>
            <a:ext cx="8610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6" name="Google Shape;386;p23"/>
          <p:cNvSpPr/>
          <p:nvPr/>
        </p:nvSpPr>
        <p:spPr>
          <a:xfrm>
            <a:off x="919696" y="3631546"/>
            <a:ext cx="976800" cy="145500"/>
          </a:xfrm>
          <a:prstGeom prst="rect">
            <a:avLst/>
          </a:prstGeom>
          <a:solidFill>
            <a:srgbClr val="E4A11B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7" name="Google Shape;387;p23"/>
          <p:cNvSpPr txBox="1"/>
          <p:nvPr/>
        </p:nvSpPr>
        <p:spPr>
          <a:xfrm>
            <a:off x="967205" y="3585522"/>
            <a:ext cx="883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8" name="Google Shape;388;p23"/>
          <p:cNvSpPr/>
          <p:nvPr/>
        </p:nvSpPr>
        <p:spPr>
          <a:xfrm>
            <a:off x="1596688" y="2926341"/>
            <a:ext cx="2997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89" name="Google Shape;389;p23"/>
          <p:cNvSpPr txBox="1"/>
          <p:nvPr/>
        </p:nvSpPr>
        <p:spPr>
          <a:xfrm>
            <a:off x="1510580" y="2880317"/>
            <a:ext cx="471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0" name="Google Shape;390;p23"/>
          <p:cNvSpPr/>
          <p:nvPr/>
        </p:nvSpPr>
        <p:spPr>
          <a:xfrm>
            <a:off x="1596688" y="4406530"/>
            <a:ext cx="299700" cy="145500"/>
          </a:xfrm>
          <a:prstGeom prst="rect">
            <a:avLst/>
          </a:prstGeom>
          <a:solidFill>
            <a:srgbClr val="8E9AA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1" name="Google Shape;391;p23"/>
          <p:cNvSpPr txBox="1"/>
          <p:nvPr/>
        </p:nvSpPr>
        <p:spPr>
          <a:xfrm>
            <a:off x="1488310" y="4360506"/>
            <a:ext cx="516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2" name="Google Shape;392;p23"/>
          <p:cNvSpPr/>
          <p:nvPr/>
        </p:nvSpPr>
        <p:spPr>
          <a:xfrm>
            <a:off x="1445256" y="3160914"/>
            <a:ext cx="1503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3" name="Google Shape;393;p23"/>
          <p:cNvSpPr txBox="1"/>
          <p:nvPr/>
        </p:nvSpPr>
        <p:spPr>
          <a:xfrm>
            <a:off x="1059252" y="3120829"/>
            <a:ext cx="46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4" name="Google Shape;394;p23"/>
          <p:cNvSpPr/>
          <p:nvPr/>
        </p:nvSpPr>
        <p:spPr>
          <a:xfrm>
            <a:off x="1596688" y="3160914"/>
            <a:ext cx="8271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5" name="Google Shape;395;p23"/>
          <p:cNvSpPr txBox="1"/>
          <p:nvPr/>
        </p:nvSpPr>
        <p:spPr>
          <a:xfrm>
            <a:off x="1624896" y="3114890"/>
            <a:ext cx="769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6" name="Google Shape;396;p23"/>
          <p:cNvSpPr/>
          <p:nvPr/>
        </p:nvSpPr>
        <p:spPr>
          <a:xfrm>
            <a:off x="1896584" y="4406530"/>
            <a:ext cx="525600" cy="145500"/>
          </a:xfrm>
          <a:prstGeom prst="rect">
            <a:avLst/>
          </a:prstGeom>
          <a:solidFill>
            <a:srgbClr val="8E9AA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7" name="Google Shape;397;p23"/>
          <p:cNvSpPr txBox="1"/>
          <p:nvPr/>
        </p:nvSpPr>
        <p:spPr>
          <a:xfrm>
            <a:off x="1794144" y="4360506"/>
            <a:ext cx="7305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8" name="Google Shape;398;p23"/>
          <p:cNvSpPr/>
          <p:nvPr/>
        </p:nvSpPr>
        <p:spPr>
          <a:xfrm>
            <a:off x="1314608" y="1744565"/>
            <a:ext cx="111600" cy="111600"/>
          </a:xfrm>
          <a:prstGeom prst="ellipse">
            <a:avLst/>
          </a:prstGeom>
          <a:solidFill>
            <a:srgbClr val="1F8A8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9" name="Google Shape;399;p23"/>
          <p:cNvSpPr/>
          <p:nvPr/>
        </p:nvSpPr>
        <p:spPr>
          <a:xfrm>
            <a:off x="1464556" y="1744565"/>
            <a:ext cx="112800" cy="1128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0" name="Google Shape;400;p23"/>
          <p:cNvSpPr txBox="1"/>
          <p:nvPr/>
        </p:nvSpPr>
        <p:spPr>
          <a:xfrm>
            <a:off x="1564026" y="1625794"/>
            <a:ext cx="11076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701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701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1" name="Google Shape;401;p23"/>
          <p:cNvSpPr/>
          <p:nvPr/>
        </p:nvSpPr>
        <p:spPr>
          <a:xfrm>
            <a:off x="2150456" y="2059309"/>
            <a:ext cx="95100" cy="95100"/>
          </a:xfrm>
          <a:prstGeom prst="ellipse">
            <a:avLst/>
          </a:prstGeom>
          <a:solidFill>
            <a:srgbClr val="3B71C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2" name="Google Shape;402;p23"/>
          <p:cNvSpPr/>
          <p:nvPr/>
        </p:nvSpPr>
        <p:spPr>
          <a:xfrm>
            <a:off x="2150456" y="2152842"/>
            <a:ext cx="95100" cy="95100"/>
          </a:xfrm>
          <a:prstGeom prst="ellipse">
            <a:avLst/>
          </a:prstGeom>
          <a:solidFill>
            <a:srgbClr val="9C5B2E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3" name="Google Shape;403;p23"/>
          <p:cNvSpPr txBox="1"/>
          <p:nvPr/>
        </p:nvSpPr>
        <p:spPr>
          <a:xfrm>
            <a:off x="946420" y="1918268"/>
            <a:ext cx="1238400" cy="4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1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701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4" name="Google Shape;404;p23"/>
          <p:cNvSpPr/>
          <p:nvPr/>
        </p:nvSpPr>
        <p:spPr>
          <a:xfrm>
            <a:off x="2062863" y="4115540"/>
            <a:ext cx="119100" cy="1191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5" name="Google Shape;405;p23"/>
          <p:cNvSpPr txBox="1"/>
          <p:nvPr/>
        </p:nvSpPr>
        <p:spPr>
          <a:xfrm>
            <a:off x="1255223" y="3848304"/>
            <a:ext cx="1071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701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701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6" name="Google Shape;406;p23"/>
          <p:cNvCxnSpPr/>
          <p:nvPr/>
        </p:nvCxnSpPr>
        <p:spPr>
          <a:xfrm>
            <a:off x="919696" y="4655950"/>
            <a:ext cx="2865300" cy="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7" name="Google Shape;407;p23"/>
          <p:cNvCxnSpPr/>
          <p:nvPr/>
        </p:nvCxnSpPr>
        <p:spPr>
          <a:xfrm>
            <a:off x="1371024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8" name="Google Shape;408;p23"/>
          <p:cNvSpPr txBox="1"/>
          <p:nvPr/>
        </p:nvSpPr>
        <p:spPr>
          <a:xfrm>
            <a:off x="1155753" y="4694551"/>
            <a:ext cx="430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09" name="Google Shape;409;p23"/>
          <p:cNvCxnSpPr/>
          <p:nvPr/>
        </p:nvCxnSpPr>
        <p:spPr>
          <a:xfrm>
            <a:off x="2122248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0" name="Google Shape;410;p23"/>
          <p:cNvSpPr txBox="1"/>
          <p:nvPr/>
        </p:nvSpPr>
        <p:spPr>
          <a:xfrm>
            <a:off x="1883222" y="4694551"/>
            <a:ext cx="4767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1" name="Google Shape;411;p23"/>
          <p:cNvCxnSpPr/>
          <p:nvPr/>
        </p:nvCxnSpPr>
        <p:spPr>
          <a:xfrm>
            <a:off x="2873471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2" name="Google Shape;412;p23"/>
          <p:cNvSpPr txBox="1"/>
          <p:nvPr/>
        </p:nvSpPr>
        <p:spPr>
          <a:xfrm>
            <a:off x="2624053" y="4694551"/>
            <a:ext cx="5004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13" name="Google Shape;413;p23"/>
          <p:cNvCxnSpPr/>
          <p:nvPr/>
        </p:nvCxnSpPr>
        <p:spPr>
          <a:xfrm>
            <a:off x="3624695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4" name="Google Shape;414;p23"/>
          <p:cNvSpPr txBox="1"/>
          <p:nvPr/>
        </p:nvSpPr>
        <p:spPr>
          <a:xfrm>
            <a:off x="3375277" y="4694551"/>
            <a:ext cx="501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5" name="Google Shape;415;p23"/>
          <p:cNvSpPr txBox="1"/>
          <p:nvPr/>
        </p:nvSpPr>
        <p:spPr>
          <a:xfrm>
            <a:off x="492123" y="4881616"/>
            <a:ext cx="475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6" name="Google Shape;416;p23"/>
          <p:cNvSpPr txBox="1"/>
          <p:nvPr/>
        </p:nvSpPr>
        <p:spPr>
          <a:xfrm>
            <a:off x="385229" y="1676271"/>
            <a:ext cx="582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7" name="Google Shape;417;p23"/>
          <p:cNvSpPr txBox="1"/>
          <p:nvPr/>
        </p:nvSpPr>
        <p:spPr>
          <a:xfrm>
            <a:off x="333267" y="2029616"/>
            <a:ext cx="634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8" name="Google Shape;418;p23"/>
          <p:cNvSpPr txBox="1"/>
          <p:nvPr/>
        </p:nvSpPr>
        <p:spPr>
          <a:xfrm>
            <a:off x="180350" y="2381477"/>
            <a:ext cx="786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9" name="Google Shape;419;p23"/>
          <p:cNvSpPr txBox="1"/>
          <p:nvPr/>
        </p:nvSpPr>
        <p:spPr>
          <a:xfrm>
            <a:off x="2087417" y="3936579"/>
            <a:ext cx="838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701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0" name="Google Shape;420;p23"/>
          <p:cNvSpPr txBox="1"/>
          <p:nvPr/>
        </p:nvSpPr>
        <p:spPr>
          <a:xfrm>
            <a:off x="4899700" y="2669500"/>
            <a:ext cx="4262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Started on </a:t>
            </a:r>
            <a:r>
              <a:rPr lang="en" sz="13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cefiderocol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(Fetroja), which should treat both the </a:t>
            </a:r>
            <a:r>
              <a:rPr lang="en" sz="13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and </a:t>
            </a:r>
            <a:r>
              <a:rPr lang="en" sz="12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Burkholderia cepacia complex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(BCC)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1" name="Google Shape;421;p23"/>
          <p:cNvSpPr txBox="1"/>
          <p:nvPr/>
        </p:nvSpPr>
        <p:spPr>
          <a:xfrm>
            <a:off x="4899700" y="1517875"/>
            <a:ext cx="42627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Developed </a:t>
            </a:r>
            <a:r>
              <a:rPr lang="en" sz="13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pneumonia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while on </a:t>
            </a:r>
            <a:r>
              <a:rPr lang="en" sz="13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daptomycin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&amp; eravacycline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3+ &amp; 2+ MDR </a:t>
            </a:r>
            <a:r>
              <a:rPr lang="en" sz="12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Pseudomonas aeruginosa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(2 strains)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3+ Mucoid </a:t>
            </a:r>
            <a:r>
              <a:rPr lang="en" sz="12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Pseudomonas aeruginosa</a:t>
            </a:r>
            <a:endParaRPr sz="12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3+ </a:t>
            </a:r>
            <a:r>
              <a:rPr lang="en" sz="12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Burkholderia cepacia complex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2" name="Google Shape;422;p23"/>
          <p:cNvSpPr txBox="1"/>
          <p:nvPr/>
        </p:nvSpPr>
        <p:spPr>
          <a:xfrm>
            <a:off x="4892525" y="3267025"/>
            <a:ext cx="4262700" cy="15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Repeat trach Cx flora shifting: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3+ </a:t>
            </a:r>
            <a:r>
              <a:rPr lang="en" sz="13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Burkholderia cepacia complex</a:t>
            </a:r>
            <a:endParaRPr sz="13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1+ </a:t>
            </a:r>
            <a:r>
              <a:rPr lang="en" sz="13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Pseudomonas aeruginosa</a:t>
            </a:r>
            <a:endParaRPr sz="13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This is only after a few days of therapy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Bactrim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is added, but the </a:t>
            </a:r>
            <a:r>
              <a:rPr lang="en" sz="13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pseudomonas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looks different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3" name="Google Shape;423;p23"/>
          <p:cNvSpPr/>
          <p:nvPr/>
        </p:nvSpPr>
        <p:spPr>
          <a:xfrm>
            <a:off x="285750" y="1621600"/>
            <a:ext cx="3667200" cy="35076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4" name="Google Shape;424;p23"/>
          <p:cNvSpPr/>
          <p:nvPr/>
        </p:nvSpPr>
        <p:spPr>
          <a:xfrm>
            <a:off x="2588422" y="4115540"/>
            <a:ext cx="119100" cy="1191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5" name="Google Shape;425;p23"/>
          <p:cNvSpPr txBox="1"/>
          <p:nvPr/>
        </p:nvSpPr>
        <p:spPr>
          <a:xfrm>
            <a:off x="1957454" y="4206103"/>
            <a:ext cx="1380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701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701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6" name="Google Shape;426;p23"/>
          <p:cNvSpPr/>
          <p:nvPr/>
        </p:nvSpPr>
        <p:spPr>
          <a:xfrm>
            <a:off x="2497860" y="2926341"/>
            <a:ext cx="1126800" cy="72600"/>
          </a:xfrm>
          <a:prstGeom prst="rect">
            <a:avLst/>
          </a:prstGeom>
          <a:solidFill>
            <a:srgbClr val="9C5B2E"/>
          </a:solidFill>
          <a:ln w="7425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7" name="Google Shape;427;p23"/>
          <p:cNvSpPr/>
          <p:nvPr/>
        </p:nvSpPr>
        <p:spPr>
          <a:xfrm>
            <a:off x="2497860" y="2999088"/>
            <a:ext cx="1126800" cy="72600"/>
          </a:xfrm>
          <a:prstGeom prst="rect">
            <a:avLst/>
          </a:prstGeom>
          <a:solidFill>
            <a:srgbClr val="2F5AA2"/>
          </a:solidFill>
          <a:ln w="7425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8" name="Google Shape;428;p23"/>
          <p:cNvSpPr txBox="1"/>
          <p:nvPr/>
        </p:nvSpPr>
        <p:spPr>
          <a:xfrm>
            <a:off x="2667108" y="2880317"/>
            <a:ext cx="789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9" name="Google Shape;429;p23"/>
          <p:cNvSpPr/>
          <p:nvPr/>
        </p:nvSpPr>
        <p:spPr>
          <a:xfrm>
            <a:off x="2949188" y="3396973"/>
            <a:ext cx="676800" cy="145500"/>
          </a:xfrm>
          <a:prstGeom prst="rect">
            <a:avLst/>
          </a:prstGeom>
          <a:solidFill>
            <a:srgbClr val="9C5B2E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0" name="Google Shape;430;p23"/>
          <p:cNvSpPr txBox="1"/>
          <p:nvPr/>
        </p:nvSpPr>
        <p:spPr>
          <a:xfrm>
            <a:off x="2918010" y="3349464"/>
            <a:ext cx="739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31" name="Google Shape;431;p23"/>
          <p:cNvCxnSpPr/>
          <p:nvPr/>
        </p:nvCxnSpPr>
        <p:spPr>
          <a:xfrm>
            <a:off x="2873471" y="3107467"/>
            <a:ext cx="751200" cy="0"/>
          </a:xfrm>
          <a:prstGeom prst="straightConnector1">
            <a:avLst/>
          </a:prstGeom>
          <a:noFill/>
          <a:ln w="297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2" name="Google Shape;432;p23"/>
          <p:cNvSpPr/>
          <p:nvPr/>
        </p:nvSpPr>
        <p:spPr>
          <a:xfrm>
            <a:off x="2825963" y="2059309"/>
            <a:ext cx="95100" cy="95100"/>
          </a:xfrm>
          <a:prstGeom prst="ellipse">
            <a:avLst/>
          </a:prstGeom>
          <a:solidFill>
            <a:srgbClr val="3B71C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3" name="Google Shape;433;p23"/>
          <p:cNvSpPr/>
          <p:nvPr/>
        </p:nvSpPr>
        <p:spPr>
          <a:xfrm>
            <a:off x="2825963" y="2152842"/>
            <a:ext cx="95100" cy="95100"/>
          </a:xfrm>
          <a:prstGeom prst="ellipse">
            <a:avLst/>
          </a:prstGeom>
          <a:solidFill>
            <a:srgbClr val="9C5B2E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4" name="Google Shape;434;p23"/>
          <p:cNvSpPr txBox="1"/>
          <p:nvPr/>
        </p:nvSpPr>
        <p:spPr>
          <a:xfrm>
            <a:off x="2886833" y="1979139"/>
            <a:ext cx="20862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1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70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35" name="Google Shape;435;p23"/>
          <p:cNvCxnSpPr/>
          <p:nvPr/>
        </p:nvCxnSpPr>
        <p:spPr>
          <a:xfrm>
            <a:off x="2873471" y="2212228"/>
            <a:ext cx="0" cy="1609200"/>
          </a:xfrm>
          <a:prstGeom prst="straightConnector1">
            <a:avLst/>
          </a:prstGeom>
          <a:noFill/>
          <a:ln w="7425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436" name="Google Shape;436;p23"/>
          <p:cNvSpPr/>
          <p:nvPr/>
        </p:nvSpPr>
        <p:spPr>
          <a:xfrm>
            <a:off x="4892525" y="1549825"/>
            <a:ext cx="4168800" cy="1075200"/>
          </a:xfrm>
          <a:prstGeom prst="rect">
            <a:avLst/>
          </a:prstGeom>
          <a:solidFill>
            <a:srgbClr val="FFFFFF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4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2:</a:t>
            </a:r>
            <a:r>
              <a:rPr lang="en"/>
              <a:t> MDRO gram negative pneumonia</a:t>
            </a:r>
            <a:endParaRPr/>
          </a:p>
        </p:txBody>
      </p:sp>
      <p:sp>
        <p:nvSpPr>
          <p:cNvPr id="442" name="Google Shape;442;p24"/>
          <p:cNvSpPr/>
          <p:nvPr/>
        </p:nvSpPr>
        <p:spPr>
          <a:xfrm>
            <a:off x="919696" y="1624297"/>
            <a:ext cx="2883900" cy="10452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3" name="Google Shape;443;p24"/>
          <p:cNvSpPr/>
          <p:nvPr/>
        </p:nvSpPr>
        <p:spPr>
          <a:xfrm>
            <a:off x="919696" y="2822416"/>
            <a:ext cx="2883900" cy="10452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4" name="Google Shape;444;p24"/>
          <p:cNvSpPr/>
          <p:nvPr/>
        </p:nvSpPr>
        <p:spPr>
          <a:xfrm>
            <a:off x="919696" y="3903224"/>
            <a:ext cx="2883900" cy="7407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45" name="Google Shape;445;p24"/>
          <p:cNvCxnSpPr/>
          <p:nvPr/>
        </p:nvCxnSpPr>
        <p:spPr>
          <a:xfrm>
            <a:off x="1371000" y="1621600"/>
            <a:ext cx="0" cy="3034500"/>
          </a:xfrm>
          <a:prstGeom prst="straightConnector1">
            <a:avLst/>
          </a:prstGeom>
          <a:noFill/>
          <a:ln w="74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446" name="Google Shape;446;p24"/>
          <p:cNvSpPr/>
          <p:nvPr/>
        </p:nvSpPr>
        <p:spPr>
          <a:xfrm>
            <a:off x="1371024" y="4958817"/>
            <a:ext cx="2256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7" name="Google Shape;447;p24"/>
          <p:cNvSpPr/>
          <p:nvPr/>
        </p:nvSpPr>
        <p:spPr>
          <a:xfrm>
            <a:off x="1746636" y="4958817"/>
            <a:ext cx="17283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8" name="Google Shape;448;p24"/>
          <p:cNvSpPr/>
          <p:nvPr/>
        </p:nvSpPr>
        <p:spPr>
          <a:xfrm>
            <a:off x="1371024" y="1295701"/>
            <a:ext cx="1052400" cy="160500"/>
          </a:xfrm>
          <a:prstGeom prst="rect">
            <a:avLst/>
          </a:prstGeom>
          <a:solidFill>
            <a:srgbClr val="D9DEE3"/>
          </a:solidFill>
          <a:ln w="8900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9" name="Google Shape;449;p24"/>
          <p:cNvSpPr txBox="1"/>
          <p:nvPr/>
        </p:nvSpPr>
        <p:spPr>
          <a:xfrm>
            <a:off x="1301247" y="1255616"/>
            <a:ext cx="1062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</a:t>
            </a:r>
            <a:endParaRPr sz="76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0" name="Google Shape;450;p24"/>
          <p:cNvSpPr/>
          <p:nvPr/>
        </p:nvSpPr>
        <p:spPr>
          <a:xfrm>
            <a:off x="2197964" y="1297687"/>
            <a:ext cx="1428000" cy="160500"/>
          </a:xfrm>
          <a:prstGeom prst="rect">
            <a:avLst/>
          </a:prstGeom>
          <a:solidFill>
            <a:srgbClr val="D9DEE3"/>
          </a:solidFill>
          <a:ln w="8900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1" name="Google Shape;451;p24"/>
          <p:cNvSpPr txBox="1"/>
          <p:nvPr/>
        </p:nvSpPr>
        <p:spPr>
          <a:xfrm>
            <a:off x="2128186" y="1259087"/>
            <a:ext cx="12054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76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52" name="Google Shape;452;p24"/>
          <p:cNvCxnSpPr/>
          <p:nvPr/>
        </p:nvCxnSpPr>
        <p:spPr>
          <a:xfrm>
            <a:off x="1371024" y="1858882"/>
            <a:ext cx="0" cy="1962600"/>
          </a:xfrm>
          <a:prstGeom prst="straightConnector1">
            <a:avLst/>
          </a:prstGeom>
          <a:noFill/>
          <a:ln w="7425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453" name="Google Shape;453;p24"/>
          <p:cNvCxnSpPr/>
          <p:nvPr/>
        </p:nvCxnSpPr>
        <p:spPr>
          <a:xfrm>
            <a:off x="2197964" y="2212228"/>
            <a:ext cx="0" cy="1609200"/>
          </a:xfrm>
          <a:prstGeom prst="straightConnector1">
            <a:avLst/>
          </a:prstGeom>
          <a:noFill/>
          <a:ln w="7425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454" name="Google Shape;454;p24"/>
          <p:cNvCxnSpPr/>
          <p:nvPr/>
        </p:nvCxnSpPr>
        <p:spPr>
          <a:xfrm>
            <a:off x="2873471" y="2212228"/>
            <a:ext cx="0" cy="1609200"/>
          </a:xfrm>
          <a:prstGeom prst="straightConnector1">
            <a:avLst/>
          </a:prstGeom>
          <a:noFill/>
          <a:ln w="7425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455" name="Google Shape;455;p24"/>
          <p:cNvSpPr/>
          <p:nvPr/>
        </p:nvSpPr>
        <p:spPr>
          <a:xfrm>
            <a:off x="1896584" y="2901102"/>
            <a:ext cx="601500" cy="197400"/>
          </a:xfrm>
          <a:prstGeom prst="rect">
            <a:avLst/>
          </a:prstGeom>
          <a:solidFill>
            <a:srgbClr val="FFF4D6"/>
          </a:solidFill>
          <a:ln w="7425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6" name="Google Shape;456;p24"/>
          <p:cNvSpPr txBox="1"/>
          <p:nvPr/>
        </p:nvSpPr>
        <p:spPr>
          <a:xfrm>
            <a:off x="1979723" y="2880317"/>
            <a:ext cx="4368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76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7" name="Google Shape;457;p24"/>
          <p:cNvSpPr/>
          <p:nvPr/>
        </p:nvSpPr>
        <p:spPr>
          <a:xfrm>
            <a:off x="919696" y="2926341"/>
            <a:ext cx="6768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8" name="Google Shape;458;p24"/>
          <p:cNvSpPr txBox="1"/>
          <p:nvPr/>
        </p:nvSpPr>
        <p:spPr>
          <a:xfrm>
            <a:off x="827649" y="2880317"/>
            <a:ext cx="8610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9" name="Google Shape;459;p24"/>
          <p:cNvSpPr/>
          <p:nvPr/>
        </p:nvSpPr>
        <p:spPr>
          <a:xfrm>
            <a:off x="919696" y="3631546"/>
            <a:ext cx="976800" cy="145500"/>
          </a:xfrm>
          <a:prstGeom prst="rect">
            <a:avLst/>
          </a:prstGeom>
          <a:solidFill>
            <a:srgbClr val="E4A11B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0" name="Google Shape;460;p24"/>
          <p:cNvSpPr txBox="1"/>
          <p:nvPr/>
        </p:nvSpPr>
        <p:spPr>
          <a:xfrm>
            <a:off x="967205" y="3585522"/>
            <a:ext cx="883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1" name="Google Shape;461;p24"/>
          <p:cNvSpPr/>
          <p:nvPr/>
        </p:nvSpPr>
        <p:spPr>
          <a:xfrm>
            <a:off x="1596688" y="2926341"/>
            <a:ext cx="2997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2" name="Google Shape;462;p24"/>
          <p:cNvSpPr txBox="1"/>
          <p:nvPr/>
        </p:nvSpPr>
        <p:spPr>
          <a:xfrm>
            <a:off x="1510580" y="2880317"/>
            <a:ext cx="471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3" name="Google Shape;463;p24"/>
          <p:cNvSpPr/>
          <p:nvPr/>
        </p:nvSpPr>
        <p:spPr>
          <a:xfrm>
            <a:off x="1596688" y="4406530"/>
            <a:ext cx="299700" cy="145500"/>
          </a:xfrm>
          <a:prstGeom prst="rect">
            <a:avLst/>
          </a:prstGeom>
          <a:solidFill>
            <a:srgbClr val="8E9AA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4" name="Google Shape;464;p24"/>
          <p:cNvSpPr txBox="1"/>
          <p:nvPr/>
        </p:nvSpPr>
        <p:spPr>
          <a:xfrm>
            <a:off x="1488310" y="4360506"/>
            <a:ext cx="516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5" name="Google Shape;465;p24"/>
          <p:cNvSpPr/>
          <p:nvPr/>
        </p:nvSpPr>
        <p:spPr>
          <a:xfrm>
            <a:off x="1445256" y="3160914"/>
            <a:ext cx="1503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6" name="Google Shape;466;p24"/>
          <p:cNvSpPr txBox="1"/>
          <p:nvPr/>
        </p:nvSpPr>
        <p:spPr>
          <a:xfrm>
            <a:off x="1059252" y="3120829"/>
            <a:ext cx="46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7" name="Google Shape;467;p24"/>
          <p:cNvSpPr/>
          <p:nvPr/>
        </p:nvSpPr>
        <p:spPr>
          <a:xfrm>
            <a:off x="1596688" y="3160914"/>
            <a:ext cx="8271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8" name="Google Shape;468;p24"/>
          <p:cNvSpPr txBox="1"/>
          <p:nvPr/>
        </p:nvSpPr>
        <p:spPr>
          <a:xfrm>
            <a:off x="1624896" y="3114890"/>
            <a:ext cx="769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9" name="Google Shape;469;p24"/>
          <p:cNvSpPr/>
          <p:nvPr/>
        </p:nvSpPr>
        <p:spPr>
          <a:xfrm>
            <a:off x="1896584" y="4406530"/>
            <a:ext cx="525600" cy="145500"/>
          </a:xfrm>
          <a:prstGeom prst="rect">
            <a:avLst/>
          </a:prstGeom>
          <a:solidFill>
            <a:srgbClr val="8E9AA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0" name="Google Shape;470;p24"/>
          <p:cNvSpPr txBox="1"/>
          <p:nvPr/>
        </p:nvSpPr>
        <p:spPr>
          <a:xfrm>
            <a:off x="1794144" y="4360506"/>
            <a:ext cx="7305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1" name="Google Shape;471;p24"/>
          <p:cNvSpPr/>
          <p:nvPr/>
        </p:nvSpPr>
        <p:spPr>
          <a:xfrm>
            <a:off x="2497860" y="2926341"/>
            <a:ext cx="1126800" cy="72600"/>
          </a:xfrm>
          <a:prstGeom prst="rect">
            <a:avLst/>
          </a:prstGeom>
          <a:solidFill>
            <a:srgbClr val="9C5B2E"/>
          </a:solidFill>
          <a:ln w="7425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2" name="Google Shape;472;p24"/>
          <p:cNvSpPr/>
          <p:nvPr/>
        </p:nvSpPr>
        <p:spPr>
          <a:xfrm>
            <a:off x="2497860" y="2999088"/>
            <a:ext cx="1126800" cy="72600"/>
          </a:xfrm>
          <a:prstGeom prst="rect">
            <a:avLst/>
          </a:prstGeom>
          <a:solidFill>
            <a:srgbClr val="2F5AA2"/>
          </a:solidFill>
          <a:ln w="7425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3" name="Google Shape;473;p24"/>
          <p:cNvSpPr txBox="1"/>
          <p:nvPr/>
        </p:nvSpPr>
        <p:spPr>
          <a:xfrm>
            <a:off x="2667108" y="2880317"/>
            <a:ext cx="789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4" name="Google Shape;474;p24"/>
          <p:cNvSpPr/>
          <p:nvPr/>
        </p:nvSpPr>
        <p:spPr>
          <a:xfrm>
            <a:off x="2949188" y="3396973"/>
            <a:ext cx="676800" cy="145500"/>
          </a:xfrm>
          <a:prstGeom prst="rect">
            <a:avLst/>
          </a:prstGeom>
          <a:solidFill>
            <a:srgbClr val="9C5B2E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5" name="Google Shape;475;p24"/>
          <p:cNvSpPr txBox="1"/>
          <p:nvPr/>
        </p:nvSpPr>
        <p:spPr>
          <a:xfrm>
            <a:off x="2918010" y="3349464"/>
            <a:ext cx="739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76" name="Google Shape;476;p24"/>
          <p:cNvCxnSpPr/>
          <p:nvPr/>
        </p:nvCxnSpPr>
        <p:spPr>
          <a:xfrm>
            <a:off x="2873471" y="3107467"/>
            <a:ext cx="751200" cy="0"/>
          </a:xfrm>
          <a:prstGeom prst="straightConnector1">
            <a:avLst/>
          </a:prstGeom>
          <a:noFill/>
          <a:ln w="297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77" name="Google Shape;477;p24"/>
          <p:cNvSpPr/>
          <p:nvPr/>
        </p:nvSpPr>
        <p:spPr>
          <a:xfrm>
            <a:off x="1314608" y="1744565"/>
            <a:ext cx="111600" cy="111600"/>
          </a:xfrm>
          <a:prstGeom prst="ellipse">
            <a:avLst/>
          </a:prstGeom>
          <a:solidFill>
            <a:srgbClr val="1F8A8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8" name="Google Shape;478;p24"/>
          <p:cNvSpPr/>
          <p:nvPr/>
        </p:nvSpPr>
        <p:spPr>
          <a:xfrm>
            <a:off x="1464556" y="1744565"/>
            <a:ext cx="112800" cy="1128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9" name="Google Shape;479;p24"/>
          <p:cNvSpPr txBox="1"/>
          <p:nvPr/>
        </p:nvSpPr>
        <p:spPr>
          <a:xfrm>
            <a:off x="1564026" y="1625794"/>
            <a:ext cx="11076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701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701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0" name="Google Shape;480;p24"/>
          <p:cNvSpPr/>
          <p:nvPr/>
        </p:nvSpPr>
        <p:spPr>
          <a:xfrm>
            <a:off x="2150456" y="2059309"/>
            <a:ext cx="95100" cy="95100"/>
          </a:xfrm>
          <a:prstGeom prst="ellipse">
            <a:avLst/>
          </a:prstGeom>
          <a:solidFill>
            <a:srgbClr val="3B71C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1" name="Google Shape;481;p24"/>
          <p:cNvSpPr/>
          <p:nvPr/>
        </p:nvSpPr>
        <p:spPr>
          <a:xfrm>
            <a:off x="2150456" y="2152842"/>
            <a:ext cx="95100" cy="95100"/>
          </a:xfrm>
          <a:prstGeom prst="ellipse">
            <a:avLst/>
          </a:prstGeom>
          <a:solidFill>
            <a:srgbClr val="9C5B2E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2" name="Google Shape;482;p24"/>
          <p:cNvSpPr txBox="1"/>
          <p:nvPr/>
        </p:nvSpPr>
        <p:spPr>
          <a:xfrm>
            <a:off x="946420" y="1918268"/>
            <a:ext cx="1238400" cy="4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1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701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3" name="Google Shape;483;p24"/>
          <p:cNvSpPr/>
          <p:nvPr/>
        </p:nvSpPr>
        <p:spPr>
          <a:xfrm>
            <a:off x="2825963" y="2059309"/>
            <a:ext cx="95100" cy="95100"/>
          </a:xfrm>
          <a:prstGeom prst="ellipse">
            <a:avLst/>
          </a:prstGeom>
          <a:solidFill>
            <a:srgbClr val="3B71C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4" name="Google Shape;484;p24"/>
          <p:cNvSpPr/>
          <p:nvPr/>
        </p:nvSpPr>
        <p:spPr>
          <a:xfrm>
            <a:off x="2825963" y="2152842"/>
            <a:ext cx="95100" cy="95100"/>
          </a:xfrm>
          <a:prstGeom prst="ellipse">
            <a:avLst/>
          </a:prstGeom>
          <a:solidFill>
            <a:srgbClr val="9C5B2E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5" name="Google Shape;485;p24"/>
          <p:cNvSpPr txBox="1"/>
          <p:nvPr/>
        </p:nvSpPr>
        <p:spPr>
          <a:xfrm>
            <a:off x="2886833" y="1979139"/>
            <a:ext cx="20862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1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70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6" name="Google Shape;486;p24"/>
          <p:cNvSpPr/>
          <p:nvPr/>
        </p:nvSpPr>
        <p:spPr>
          <a:xfrm>
            <a:off x="2062863" y="4115540"/>
            <a:ext cx="119100" cy="1191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7" name="Google Shape;487;p24"/>
          <p:cNvSpPr/>
          <p:nvPr/>
        </p:nvSpPr>
        <p:spPr>
          <a:xfrm>
            <a:off x="2588422" y="4115540"/>
            <a:ext cx="119100" cy="1191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8" name="Google Shape;488;p24"/>
          <p:cNvSpPr txBox="1"/>
          <p:nvPr/>
        </p:nvSpPr>
        <p:spPr>
          <a:xfrm>
            <a:off x="1255223" y="3848304"/>
            <a:ext cx="1071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701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701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9" name="Google Shape;489;p24"/>
          <p:cNvSpPr txBox="1"/>
          <p:nvPr/>
        </p:nvSpPr>
        <p:spPr>
          <a:xfrm>
            <a:off x="1957454" y="4206103"/>
            <a:ext cx="13809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701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701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90" name="Google Shape;490;p24"/>
          <p:cNvCxnSpPr/>
          <p:nvPr/>
        </p:nvCxnSpPr>
        <p:spPr>
          <a:xfrm>
            <a:off x="919696" y="4655950"/>
            <a:ext cx="2865300" cy="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91" name="Google Shape;491;p24"/>
          <p:cNvCxnSpPr/>
          <p:nvPr/>
        </p:nvCxnSpPr>
        <p:spPr>
          <a:xfrm>
            <a:off x="1371024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2" name="Google Shape;492;p24"/>
          <p:cNvSpPr txBox="1"/>
          <p:nvPr/>
        </p:nvSpPr>
        <p:spPr>
          <a:xfrm>
            <a:off x="1155753" y="4694551"/>
            <a:ext cx="430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93" name="Google Shape;493;p24"/>
          <p:cNvCxnSpPr/>
          <p:nvPr/>
        </p:nvCxnSpPr>
        <p:spPr>
          <a:xfrm>
            <a:off x="2122248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4" name="Google Shape;494;p24"/>
          <p:cNvSpPr txBox="1"/>
          <p:nvPr/>
        </p:nvSpPr>
        <p:spPr>
          <a:xfrm>
            <a:off x="1883222" y="4694551"/>
            <a:ext cx="4767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95" name="Google Shape;495;p24"/>
          <p:cNvCxnSpPr/>
          <p:nvPr/>
        </p:nvCxnSpPr>
        <p:spPr>
          <a:xfrm>
            <a:off x="2873471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6" name="Google Shape;496;p24"/>
          <p:cNvSpPr txBox="1"/>
          <p:nvPr/>
        </p:nvSpPr>
        <p:spPr>
          <a:xfrm>
            <a:off x="2624053" y="4694551"/>
            <a:ext cx="5004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497" name="Google Shape;497;p24"/>
          <p:cNvCxnSpPr/>
          <p:nvPr/>
        </p:nvCxnSpPr>
        <p:spPr>
          <a:xfrm>
            <a:off x="3624695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8" name="Google Shape;498;p24"/>
          <p:cNvSpPr txBox="1"/>
          <p:nvPr/>
        </p:nvSpPr>
        <p:spPr>
          <a:xfrm>
            <a:off x="3375277" y="4694551"/>
            <a:ext cx="501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99" name="Google Shape;499;p24"/>
          <p:cNvSpPr txBox="1"/>
          <p:nvPr/>
        </p:nvSpPr>
        <p:spPr>
          <a:xfrm>
            <a:off x="492123" y="4881616"/>
            <a:ext cx="475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0" name="Google Shape;500;p24"/>
          <p:cNvSpPr txBox="1"/>
          <p:nvPr/>
        </p:nvSpPr>
        <p:spPr>
          <a:xfrm>
            <a:off x="385229" y="1676271"/>
            <a:ext cx="5820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1" name="Google Shape;501;p24"/>
          <p:cNvSpPr txBox="1"/>
          <p:nvPr/>
        </p:nvSpPr>
        <p:spPr>
          <a:xfrm>
            <a:off x="333267" y="2029616"/>
            <a:ext cx="634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2" name="Google Shape;502;p24"/>
          <p:cNvSpPr txBox="1"/>
          <p:nvPr/>
        </p:nvSpPr>
        <p:spPr>
          <a:xfrm>
            <a:off x="180350" y="2381477"/>
            <a:ext cx="786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3" name="Google Shape;503;p24"/>
          <p:cNvSpPr txBox="1"/>
          <p:nvPr/>
        </p:nvSpPr>
        <p:spPr>
          <a:xfrm>
            <a:off x="2087417" y="3936579"/>
            <a:ext cx="8388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701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04" name="Google Shape;504;p24"/>
          <p:cNvSpPr/>
          <p:nvPr/>
        </p:nvSpPr>
        <p:spPr>
          <a:xfrm>
            <a:off x="285750" y="1621600"/>
            <a:ext cx="4286400" cy="35076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505" name="Google Shape;505;p24"/>
          <p:cNvGraphicFramePr/>
          <p:nvPr/>
        </p:nvGraphicFramePr>
        <p:xfrm>
          <a:off x="4377225" y="2705225"/>
          <a:ext cx="4402275" cy="2024570"/>
        </p:xfrm>
        <a:graphic>
          <a:graphicData uri="http://schemas.openxmlformats.org/drawingml/2006/table">
            <a:tbl>
              <a:tblPr>
                <a:noFill/>
                <a:tableStyleId>{C06838EA-E431-4228-90C2-FC7CDBE9C336}</a:tableStyleId>
              </a:tblPr>
              <a:tblGrid>
                <a:gridCol w="2414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D11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D20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Cefepime 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 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Meropenem 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Pip-tazo (TZP)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6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 (CZA)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 (C/T)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 (FDC)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5"/>
          <p:cNvSpPr/>
          <p:nvPr/>
        </p:nvSpPr>
        <p:spPr>
          <a:xfrm>
            <a:off x="812800" y="3155950"/>
            <a:ext cx="4551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1" name="Google Shape;511;p25"/>
          <p:cNvSpPr/>
          <p:nvPr/>
        </p:nvSpPr>
        <p:spPr>
          <a:xfrm>
            <a:off x="812800" y="2131050"/>
            <a:ext cx="4551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2" name="Google Shape;512;p25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3-5:</a:t>
            </a:r>
            <a:r>
              <a:rPr lang="en"/>
              <a:t> Series of bacteremias</a:t>
            </a:r>
            <a:endParaRPr/>
          </a:p>
        </p:txBody>
      </p:sp>
      <p:sp>
        <p:nvSpPr>
          <p:cNvPr id="513" name="Google Shape;513;p25"/>
          <p:cNvSpPr/>
          <p:nvPr/>
        </p:nvSpPr>
        <p:spPr>
          <a:xfrm>
            <a:off x="812800" y="4080500"/>
            <a:ext cx="4551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14" name="Google Shape;514;p25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15" name="Google Shape;515;p25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6" name="Google Shape;516;p25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7" name="Google Shape;517;p25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8" name="Google Shape;518;p25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9" name="Google Shape;519;p25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0" name="Google Shape;520;p25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1" name="Google Shape;521;p25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2" name="Google Shape;522;p25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3" name="Google Shape;523;p25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4" name="Google Shape;524;p25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5" name="Google Shape;525;p25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26" name="Google Shape;526;p25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527" name="Google Shape;527;p25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528" name="Google Shape;528;p25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29" name="Google Shape;529;p25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0" name="Google Shape;530;p25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1" name="Google Shape;531;p25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2" name="Google Shape;532;p25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3" name="Google Shape;533;p25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4" name="Google Shape;534;p25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5" name="Google Shape;535;p25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6" name="Google Shape;536;p25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7" name="Google Shape;537;p25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8" name="Google Shape;538;p25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9" name="Google Shape;539;p25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0" name="Google Shape;540;p25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1" name="Google Shape;541;p25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2" name="Google Shape;542;p25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3" name="Google Shape;543;p25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4" name="Google Shape;544;p25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5" name="Google Shape;545;p25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6" name="Google Shape;546;p25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7" name="Google Shape;547;p25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8" name="Google Shape;548;p25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9" name="Google Shape;549;p25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50" name="Google Shape;550;p25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551" name="Google Shape;551;p25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2" name="Google Shape;552;p25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3" name="Google Shape;553;p25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4" name="Google Shape;554;p25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5" name="Google Shape;555;p25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6" name="Google Shape;556;p25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7" name="Google Shape;557;p25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8" name="Google Shape;558;p25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9" name="Google Shape;559;p25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0" name="Google Shape;560;p25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1" name="Google Shape;561;p25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2" name="Google Shape;562;p25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3" name="Google Shape;563;p25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4" name="Google Shape;564;p25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65" name="Google Shape;565;p25"/>
          <p:cNvCxnSpPr/>
          <p:nvPr/>
        </p:nvCxnSpPr>
        <p:spPr>
          <a:xfrm>
            <a:off x="812800" y="4724400"/>
            <a:ext cx="45684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6" name="Google Shape;566;p25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7" name="Google Shape;567;p25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68" name="Google Shape;568;p25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9" name="Google Shape;569;p25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70" name="Google Shape;570;p25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1" name="Google Shape;571;p25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72" name="Google Shape;572;p25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3" name="Google Shape;573;p25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74" name="Google Shape;574;p25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5" name="Google Shape;575;p25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76" name="Google Shape;576;p25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7" name="Google Shape;577;p25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78" name="Google Shape;578;p25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9" name="Google Shape;579;p25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0" name="Google Shape;580;p25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1" name="Google Shape;581;p25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2" name="Google Shape;582;p25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3" name="Google Shape;583;p25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4" name="Google Shape;584;p25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5" name="Google Shape;585;p25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6" name="Google Shape;586;p25"/>
          <p:cNvSpPr/>
          <p:nvPr/>
        </p:nvSpPr>
        <p:spPr>
          <a:xfrm>
            <a:off x="245150" y="2026175"/>
            <a:ext cx="5119500" cy="10758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7" name="Google Shape;587;p25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588" name="Google Shape;588;p25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589" name="Google Shape;589;p25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0" name="Google Shape;590;p25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1" name="Google Shape;591;p25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2" name="Google Shape;592;p25"/>
          <p:cNvSpPr/>
          <p:nvPr/>
        </p:nvSpPr>
        <p:spPr>
          <a:xfrm>
            <a:off x="86400" y="3029150"/>
            <a:ext cx="5278200" cy="10758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3" name="Google Shape;593;p25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4" name="Google Shape;594;p25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5" name="Google Shape;595;p25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6" name="Google Shape;596;p25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7" name="Google Shape;597;p25"/>
          <p:cNvSpPr/>
          <p:nvPr/>
        </p:nvSpPr>
        <p:spPr>
          <a:xfrm>
            <a:off x="86400" y="4069900"/>
            <a:ext cx="5521500" cy="6336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8" name="Google Shape;598;p25"/>
          <p:cNvSpPr txBox="1"/>
          <p:nvPr/>
        </p:nvSpPr>
        <p:spPr>
          <a:xfrm>
            <a:off x="5496725" y="1059050"/>
            <a:ext cx="3665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Low grade </a:t>
            </a:r>
            <a:r>
              <a:rPr lang="en" sz="13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Candida lusitaniae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fungemia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&amp; cleared BCx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9" name="Google Shape;599;p25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0" name="Google Shape;600;p25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1" name="Google Shape;601;p25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6"/>
          <p:cNvSpPr/>
          <p:nvPr/>
        </p:nvSpPr>
        <p:spPr>
          <a:xfrm>
            <a:off x="812800" y="3155950"/>
            <a:ext cx="4551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7" name="Google Shape;607;p26"/>
          <p:cNvSpPr/>
          <p:nvPr/>
        </p:nvSpPr>
        <p:spPr>
          <a:xfrm>
            <a:off x="812800" y="2131050"/>
            <a:ext cx="4551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8" name="Google Shape;608;p26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3-5:</a:t>
            </a:r>
            <a:r>
              <a:rPr lang="en"/>
              <a:t> Series of bacteremias</a:t>
            </a:r>
            <a:endParaRPr/>
          </a:p>
        </p:txBody>
      </p:sp>
      <p:sp>
        <p:nvSpPr>
          <p:cNvPr id="609" name="Google Shape;609;p26"/>
          <p:cNvSpPr/>
          <p:nvPr/>
        </p:nvSpPr>
        <p:spPr>
          <a:xfrm>
            <a:off x="812800" y="4080500"/>
            <a:ext cx="4551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10" name="Google Shape;610;p26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611" name="Google Shape;611;p26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2" name="Google Shape;612;p26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3" name="Google Shape;613;p26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4" name="Google Shape;614;p26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5" name="Google Shape;615;p26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6" name="Google Shape;616;p26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7" name="Google Shape;617;p26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8" name="Google Shape;618;p26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9" name="Google Shape;619;p26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0" name="Google Shape;620;p26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1" name="Google Shape;621;p26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22" name="Google Shape;622;p26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623" name="Google Shape;623;p26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24" name="Google Shape;624;p26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25" name="Google Shape;625;p26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26" name="Google Shape;626;p26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627" name="Google Shape;627;p26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8" name="Google Shape;628;p26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29" name="Google Shape;629;p26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0" name="Google Shape;630;p26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1" name="Google Shape;631;p26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2" name="Google Shape;632;p26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3" name="Google Shape;633;p26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4" name="Google Shape;634;p26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5" name="Google Shape;635;p26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6" name="Google Shape;636;p26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7" name="Google Shape;637;p26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8" name="Google Shape;638;p26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9" name="Google Shape;639;p26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0" name="Google Shape;640;p26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1" name="Google Shape;641;p26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2" name="Google Shape;642;p26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3" name="Google Shape;643;p26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4" name="Google Shape;644;p26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5" name="Google Shape;645;p26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6" name="Google Shape;646;p26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47" name="Google Shape;647;p26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48" name="Google Shape;648;p26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49" name="Google Shape;649;p26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0" name="Google Shape;650;p26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1" name="Google Shape;651;p26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2" name="Google Shape;652;p26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3" name="Google Shape;653;p26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4" name="Google Shape;654;p26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5" name="Google Shape;655;p26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6" name="Google Shape;656;p26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7" name="Google Shape;657;p26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8" name="Google Shape;658;p26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59" name="Google Shape;659;p26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1" name="Google Shape;661;p26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2" name="Google Shape;662;p26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63" name="Google Shape;663;p26"/>
          <p:cNvCxnSpPr/>
          <p:nvPr/>
        </p:nvCxnSpPr>
        <p:spPr>
          <a:xfrm>
            <a:off x="812800" y="4724400"/>
            <a:ext cx="45684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4" name="Google Shape;664;p26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5" name="Google Shape;665;p26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66" name="Google Shape;666;p26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7" name="Google Shape;667;p26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68" name="Google Shape;668;p26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69" name="Google Shape;669;p26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0" name="Google Shape;670;p26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1" name="Google Shape;671;p26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2" name="Google Shape;672;p26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3" name="Google Shape;673;p26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4" name="Google Shape;674;p26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5" name="Google Shape;675;p26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76" name="Google Shape;676;p26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77" name="Google Shape;677;p26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8" name="Google Shape;678;p26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9" name="Google Shape;679;p26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0" name="Google Shape;680;p26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1" name="Google Shape;681;p26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2" name="Google Shape;682;p26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3" name="Google Shape;683;p26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4" name="Google Shape;684;p26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5" name="Google Shape;685;p26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6" name="Google Shape;686;p26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7" name="Google Shape;687;p26"/>
          <p:cNvSpPr/>
          <p:nvPr/>
        </p:nvSpPr>
        <p:spPr>
          <a:xfrm>
            <a:off x="245150" y="2026175"/>
            <a:ext cx="5119500" cy="10758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8" name="Google Shape;688;p26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9" name="Google Shape;689;p26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0" name="Google Shape;690;p26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691" name="Google Shape;691;p26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92" name="Google Shape;692;p26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693" name="Google Shape;693;p26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4" name="Google Shape;694;p26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5" name="Google Shape;695;p26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6" name="Google Shape;696;p26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7" name="Google Shape;697;p26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8" name="Google Shape;698;p26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9" name="Google Shape;699;p26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0" name="Google Shape;700;p26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1" name="Google Shape;701;p26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2" name="Google Shape;702;p26"/>
          <p:cNvSpPr/>
          <p:nvPr/>
        </p:nvSpPr>
        <p:spPr>
          <a:xfrm>
            <a:off x="86400" y="3029150"/>
            <a:ext cx="5343000" cy="10758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3" name="Google Shape;703;p26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4" name="Google Shape;704;p26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5" name="Google Shape;705;p26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6" name="Google Shape;706;p26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7" name="Google Shape;707;p26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8" name="Google Shape;708;p26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09" name="Google Shape;709;p26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0" name="Google Shape;710;p26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1" name="Google Shape;711;p26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2" name="Google Shape;712;p26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3" name="Google Shape;713;p26"/>
          <p:cNvSpPr/>
          <p:nvPr/>
        </p:nvSpPr>
        <p:spPr>
          <a:xfrm>
            <a:off x="86400" y="4069900"/>
            <a:ext cx="5515500" cy="6336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4" name="Google Shape;714;p26"/>
          <p:cNvSpPr txBox="1"/>
          <p:nvPr/>
        </p:nvSpPr>
        <p:spPr>
          <a:xfrm>
            <a:off x="5496725" y="1744850"/>
            <a:ext cx="3665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 days after stopping </a:t>
            </a:r>
            <a:r>
              <a:rPr lang="en" sz="13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 coverage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 develops prolonged </a:t>
            </a:r>
            <a:r>
              <a:rPr lang="en" sz="1200" b="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Burkholderia cepacia complex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bacteremia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6B7078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6B7078"/>
                </a:solidFill>
                <a:latin typeface="Open Sans"/>
                <a:ea typeface="Open Sans"/>
                <a:cs typeface="Open Sans"/>
                <a:sym typeface="Open Sans"/>
              </a:rPr>
              <a:t>Lines exchanged but still BCx (+)</a:t>
            </a:r>
            <a:endParaRPr sz="1300">
              <a:solidFill>
                <a:srgbClr val="6B707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6B7078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6B7078"/>
                </a:solidFill>
                <a:latin typeface="Open Sans"/>
                <a:ea typeface="Open Sans"/>
                <a:cs typeface="Open Sans"/>
                <a:sym typeface="Open Sans"/>
              </a:rPr>
              <a:t>Proceduralists try to get source control</a:t>
            </a:r>
            <a:endParaRPr sz="1300">
              <a:solidFill>
                <a:srgbClr val="6B707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6B7078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6B7078"/>
                </a:solidFill>
                <a:latin typeface="Open Sans"/>
                <a:ea typeface="Open Sans"/>
                <a:cs typeface="Open Sans"/>
                <a:sym typeface="Open Sans"/>
              </a:rPr>
              <a:t>No micro sent</a:t>
            </a:r>
            <a:endParaRPr sz="1300">
              <a:solidFill>
                <a:srgbClr val="6B707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5" name="Google Shape;715;p26"/>
          <p:cNvSpPr txBox="1"/>
          <p:nvPr/>
        </p:nvSpPr>
        <p:spPr>
          <a:xfrm>
            <a:off x="5496725" y="1059050"/>
            <a:ext cx="3665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Low grade </a:t>
            </a:r>
            <a:r>
              <a:rPr lang="en" sz="13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Candida lusitaniae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fungemia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&amp; cleared BCx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6" name="Google Shape;716;p26"/>
          <p:cNvSpPr txBox="1"/>
          <p:nvPr/>
        </p:nvSpPr>
        <p:spPr>
          <a:xfrm>
            <a:off x="5496725" y="3192650"/>
            <a:ext cx="3665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Also, we can’t get susceptibilities on BCC from the blood, so treating blindly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7" name="Google Shape;717;p26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18" name="Google Shape;718;p26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27"/>
          <p:cNvSpPr/>
          <p:nvPr/>
        </p:nvSpPr>
        <p:spPr>
          <a:xfrm>
            <a:off x="812800" y="3155950"/>
            <a:ext cx="4551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4" name="Google Shape;724;p27"/>
          <p:cNvSpPr/>
          <p:nvPr/>
        </p:nvSpPr>
        <p:spPr>
          <a:xfrm>
            <a:off x="812800" y="2131050"/>
            <a:ext cx="4551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5" name="Google Shape;725;p27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3-5:</a:t>
            </a:r>
            <a:r>
              <a:rPr lang="en"/>
              <a:t> Series of bacteremias</a:t>
            </a:r>
            <a:endParaRPr/>
          </a:p>
        </p:txBody>
      </p:sp>
      <p:sp>
        <p:nvSpPr>
          <p:cNvPr id="726" name="Google Shape;726;p27"/>
          <p:cNvSpPr/>
          <p:nvPr/>
        </p:nvSpPr>
        <p:spPr>
          <a:xfrm>
            <a:off x="812800" y="4080500"/>
            <a:ext cx="4551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27" name="Google Shape;727;p27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728" name="Google Shape;728;p27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29" name="Google Shape;729;p27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0" name="Google Shape;730;p27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1" name="Google Shape;731;p27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2" name="Google Shape;732;p27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3" name="Google Shape;733;p27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4" name="Google Shape;734;p27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5" name="Google Shape;735;p27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6" name="Google Shape;736;p27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7" name="Google Shape;737;p27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38" name="Google Shape;738;p27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39" name="Google Shape;739;p27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740" name="Google Shape;740;p27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1" name="Google Shape;741;p27"/>
          <p:cNvSpPr/>
          <p:nvPr/>
        </p:nvSpPr>
        <p:spPr>
          <a:xfrm>
            <a:off x="3963670" y="1651000"/>
            <a:ext cx="2565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2" name="Google Shape;742;p27"/>
          <p:cNvSpPr txBox="1"/>
          <p:nvPr/>
        </p:nvSpPr>
        <p:spPr>
          <a:xfrm>
            <a:off x="3945890" y="1616710"/>
            <a:ext cx="29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3" name="Google Shape;743;p27"/>
          <p:cNvSpPr txBox="1"/>
          <p:nvPr/>
        </p:nvSpPr>
        <p:spPr>
          <a:xfrm>
            <a:off x="4180840" y="1616710"/>
            <a:ext cx="103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Recurrent VRE BSI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44" name="Google Shape;744;p27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45" name="Google Shape;745;p27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746" name="Google Shape;746;p27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747" name="Google Shape;747;p27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8" name="Google Shape;748;p27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9" name="Google Shape;749;p27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0" name="Google Shape;750;p27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1" name="Google Shape;751;p27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2" name="Google Shape;752;p27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3" name="Google Shape;753;p27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4" name="Google Shape;754;p27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5" name="Google Shape;755;p27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6" name="Google Shape;756;p27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7" name="Google Shape;757;p27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8" name="Google Shape;758;p27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59" name="Google Shape;759;p27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0" name="Google Shape;760;p27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1" name="Google Shape;761;p27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2" name="Google Shape;762;p27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3" name="Google Shape;763;p27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4" name="Google Shape;764;p27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5" name="Google Shape;765;p27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6" name="Google Shape;766;p27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7" name="Google Shape;767;p27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68" name="Google Shape;768;p27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769" name="Google Shape;769;p27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0" name="Google Shape;770;p27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1" name="Google Shape;771;p27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2" name="Google Shape;772;p27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3" name="Google Shape;773;p27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4" name="Google Shape;774;p27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5" name="Google Shape;775;p27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6" name="Google Shape;776;p27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7" name="Google Shape;777;p27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8" name="Google Shape;778;p27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79" name="Google Shape;779;p27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0" name="Google Shape;780;p27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1" name="Google Shape;781;p27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2" name="Google Shape;782;p27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3" name="Google Shape;783;p27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4" name="Google Shape;784;p27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5" name="Google Shape;785;p27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86" name="Google Shape;786;p27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87" name="Google Shape;787;p27"/>
          <p:cNvCxnSpPr/>
          <p:nvPr/>
        </p:nvCxnSpPr>
        <p:spPr>
          <a:xfrm>
            <a:off x="812800" y="4724400"/>
            <a:ext cx="45684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88" name="Google Shape;788;p27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89" name="Google Shape;789;p27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90" name="Google Shape;790;p27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1" name="Google Shape;791;p27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92" name="Google Shape;792;p27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3" name="Google Shape;793;p27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94" name="Google Shape;794;p27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5" name="Google Shape;795;p27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96" name="Google Shape;796;p27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7" name="Google Shape;797;p27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798" name="Google Shape;798;p27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9" name="Google Shape;799;p27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00" name="Google Shape;800;p27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01" name="Google Shape;801;p27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2" name="Google Shape;802;p27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3" name="Google Shape;803;p27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4" name="Google Shape;804;p27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5" name="Google Shape;805;p27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6" name="Google Shape;806;p27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7" name="Google Shape;807;p27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08" name="Google Shape;808;p27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09" name="Google Shape;809;p27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10" name="Google Shape;810;p27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11" name="Google Shape;811;p27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2" name="Google Shape;812;p27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3" name="Google Shape;813;p27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4" name="Google Shape;814;p27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5" name="Google Shape;815;p27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6" name="Google Shape;816;p27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7" name="Google Shape;817;p27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8" name="Google Shape;818;p27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19" name="Google Shape;819;p27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0" name="Google Shape;820;p27"/>
          <p:cNvSpPr/>
          <p:nvPr/>
        </p:nvSpPr>
        <p:spPr>
          <a:xfrm>
            <a:off x="245150" y="2026175"/>
            <a:ext cx="5119500" cy="10758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1" name="Google Shape;821;p27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2" name="Google Shape;822;p27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3" name="Google Shape;823;p27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24" name="Google Shape;824;p27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25" name="Google Shape;825;p27"/>
          <p:cNvCxnSpPr/>
          <p:nvPr/>
        </p:nvCxnSpPr>
        <p:spPr>
          <a:xfrm>
            <a:off x="396367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826" name="Google Shape;826;p27"/>
          <p:cNvSpPr/>
          <p:nvPr/>
        </p:nvSpPr>
        <p:spPr>
          <a:xfrm>
            <a:off x="391541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7" name="Google Shape;827;p27"/>
          <p:cNvSpPr/>
          <p:nvPr/>
        </p:nvSpPr>
        <p:spPr>
          <a:xfrm>
            <a:off x="404368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8" name="Google Shape;828;p27"/>
          <p:cNvSpPr/>
          <p:nvPr/>
        </p:nvSpPr>
        <p:spPr>
          <a:xfrm>
            <a:off x="417195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29" name="Google Shape;829;p27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0" name="Google Shape;830;p27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1" name="Google Shape;831;p27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2" name="Google Shape;832;p27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3" name="Google Shape;833;p27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4" name="Google Shape;834;p27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5" name="Google Shape;835;p27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6" name="Google Shape;836;p27"/>
          <p:cNvSpPr/>
          <p:nvPr/>
        </p:nvSpPr>
        <p:spPr>
          <a:xfrm>
            <a:off x="86400" y="3029150"/>
            <a:ext cx="5278200" cy="10758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7" name="Google Shape;837;p27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8" name="Google Shape;838;p27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39" name="Google Shape;839;p27"/>
          <p:cNvSpPr/>
          <p:nvPr/>
        </p:nvSpPr>
        <p:spPr>
          <a:xfrm>
            <a:off x="338455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0" name="Google Shape;840;p27"/>
          <p:cNvSpPr txBox="1"/>
          <p:nvPr/>
        </p:nvSpPr>
        <p:spPr>
          <a:xfrm>
            <a:off x="305435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1" name="Google Shape;841;p27"/>
          <p:cNvSpPr/>
          <p:nvPr/>
        </p:nvSpPr>
        <p:spPr>
          <a:xfrm>
            <a:off x="396367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2" name="Google Shape;842;p27"/>
          <p:cNvSpPr txBox="1"/>
          <p:nvPr/>
        </p:nvSpPr>
        <p:spPr>
          <a:xfrm>
            <a:off x="363220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3" name="Google Shape;843;p27"/>
          <p:cNvSpPr/>
          <p:nvPr/>
        </p:nvSpPr>
        <p:spPr>
          <a:xfrm>
            <a:off x="4027170" y="3445510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4" name="Google Shape;844;p27"/>
          <p:cNvSpPr txBox="1"/>
          <p:nvPr/>
        </p:nvSpPr>
        <p:spPr>
          <a:xfrm>
            <a:off x="4237990" y="3406140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5" name="Google Shape;845;p27"/>
          <p:cNvSpPr/>
          <p:nvPr/>
        </p:nvSpPr>
        <p:spPr>
          <a:xfrm>
            <a:off x="86400" y="4069900"/>
            <a:ext cx="5331000" cy="6336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6" name="Google Shape;846;p27"/>
          <p:cNvSpPr txBox="1"/>
          <p:nvPr/>
        </p:nvSpPr>
        <p:spPr>
          <a:xfrm>
            <a:off x="5496725" y="1744850"/>
            <a:ext cx="3665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 days after stopping </a:t>
            </a:r>
            <a:r>
              <a:rPr lang="en" sz="13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 coverage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, develops prolonged </a:t>
            </a:r>
            <a:r>
              <a:rPr lang="en" sz="1200" b="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Burkholderia cepacia complex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bacteremia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6B7078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6B7078"/>
                </a:solidFill>
                <a:latin typeface="Open Sans"/>
                <a:ea typeface="Open Sans"/>
                <a:cs typeface="Open Sans"/>
                <a:sym typeface="Open Sans"/>
              </a:rPr>
              <a:t>Lines exchanged but still BCx (+)</a:t>
            </a:r>
            <a:endParaRPr sz="1300">
              <a:solidFill>
                <a:srgbClr val="6B707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6B7078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6B7078"/>
                </a:solidFill>
                <a:latin typeface="Open Sans"/>
                <a:ea typeface="Open Sans"/>
                <a:cs typeface="Open Sans"/>
                <a:sym typeface="Open Sans"/>
              </a:rPr>
              <a:t>Proceduralists try to get source control</a:t>
            </a:r>
            <a:endParaRPr sz="1300">
              <a:solidFill>
                <a:srgbClr val="6B707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6B7078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rgbClr val="6B7078"/>
                </a:solidFill>
                <a:latin typeface="Open Sans"/>
                <a:ea typeface="Open Sans"/>
                <a:cs typeface="Open Sans"/>
                <a:sym typeface="Open Sans"/>
              </a:rPr>
              <a:t>No micro sent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7" name="Google Shape;847;p27"/>
          <p:cNvSpPr txBox="1"/>
          <p:nvPr/>
        </p:nvSpPr>
        <p:spPr>
          <a:xfrm>
            <a:off x="5496725" y="1059050"/>
            <a:ext cx="3665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Low grade </a:t>
            </a:r>
            <a:r>
              <a:rPr lang="en" sz="13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Candida lusitaniae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fungemia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&amp; cleared BCx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8" name="Google Shape;848;p27"/>
          <p:cNvSpPr txBox="1"/>
          <p:nvPr/>
        </p:nvSpPr>
        <p:spPr>
          <a:xfrm>
            <a:off x="5496725" y="3192650"/>
            <a:ext cx="36657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Also, we can’t get susceptibilities on BCC from the blood, so treating blindly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49" name="Google Shape;849;p27"/>
          <p:cNvSpPr/>
          <p:nvPr/>
        </p:nvSpPr>
        <p:spPr>
          <a:xfrm>
            <a:off x="5501300" y="1059050"/>
            <a:ext cx="3665700" cy="2751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0" name="Google Shape;850;p27"/>
          <p:cNvSpPr txBox="1"/>
          <p:nvPr/>
        </p:nvSpPr>
        <p:spPr>
          <a:xfrm>
            <a:off x="5501300" y="3914325"/>
            <a:ext cx="3665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Lastly, the </a:t>
            </a:r>
            <a:r>
              <a:rPr lang="en" sz="1300" b="1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comes back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in the blood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1" name="Google Shape;851;p27"/>
          <p:cNvSpPr txBox="1"/>
          <p:nvPr/>
        </p:nvSpPr>
        <p:spPr>
          <a:xfrm>
            <a:off x="4257040" y="2132330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2" name="Google Shape;852;p27"/>
          <p:cNvSpPr/>
          <p:nvPr/>
        </p:nvSpPr>
        <p:spPr>
          <a:xfrm>
            <a:off x="4155440" y="4511040"/>
            <a:ext cx="9639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3" name="Google Shape;853;p27"/>
          <p:cNvSpPr txBox="1"/>
          <p:nvPr/>
        </p:nvSpPr>
        <p:spPr>
          <a:xfrm>
            <a:off x="4291330" y="4471670"/>
            <a:ext cx="694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Flagyl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4" name="Google Shape;854;p27"/>
          <p:cNvSpPr/>
          <p:nvPr/>
        </p:nvSpPr>
        <p:spPr>
          <a:xfrm>
            <a:off x="43624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5" name="Google Shape;855;p27"/>
          <p:cNvSpPr txBox="1"/>
          <p:nvPr/>
        </p:nvSpPr>
        <p:spPr>
          <a:xfrm>
            <a:off x="4418330" y="4157980"/>
            <a:ext cx="7392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D50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IR 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56" name="Google Shape;856;p27"/>
          <p:cNvSpPr txBox="1"/>
          <p:nvPr/>
        </p:nvSpPr>
        <p:spPr>
          <a:xfrm>
            <a:off x="44183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28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6:</a:t>
            </a:r>
            <a:r>
              <a:rPr lang="en"/>
              <a:t> VARD → pneumonias &amp;/or IAI</a:t>
            </a:r>
            <a:endParaRPr/>
          </a:p>
        </p:txBody>
      </p:sp>
      <p:sp>
        <p:nvSpPr>
          <p:cNvPr id="862" name="Google Shape;862;p28"/>
          <p:cNvSpPr/>
          <p:nvPr/>
        </p:nvSpPr>
        <p:spPr>
          <a:xfrm>
            <a:off x="812800" y="2131060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3" name="Google Shape;863;p28"/>
          <p:cNvSpPr/>
          <p:nvPr/>
        </p:nvSpPr>
        <p:spPr>
          <a:xfrm>
            <a:off x="812800" y="3155950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4" name="Google Shape;864;p28"/>
          <p:cNvSpPr/>
          <p:nvPr/>
        </p:nvSpPr>
        <p:spPr>
          <a:xfrm>
            <a:off x="812800" y="4080510"/>
            <a:ext cx="8229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65" name="Google Shape;865;p28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866" name="Google Shape;866;p28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7" name="Google Shape;867;p28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8" name="Google Shape;868;p28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9" name="Google Shape;869;p28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0" name="Google Shape;870;p28"/>
          <p:cNvSpPr/>
          <p:nvPr/>
        </p:nvSpPr>
        <p:spPr>
          <a:xfrm>
            <a:off x="5184140" y="4983480"/>
            <a:ext cx="12852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1" name="Google Shape;871;p28"/>
          <p:cNvSpPr/>
          <p:nvPr/>
        </p:nvSpPr>
        <p:spPr>
          <a:xfrm>
            <a:off x="6856724" y="4983475"/>
            <a:ext cx="2057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2" name="Google Shape;872;p28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3" name="Google Shape;873;p28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4" name="Google Shape;874;p28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5" name="Google Shape;875;p28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6" name="Google Shape;876;p28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7" name="Google Shape;877;p28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8" name="Google Shape;878;p28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9" name="Google Shape;879;p28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80" name="Google Shape;880;p28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881" name="Google Shape;881;p28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2" name="Google Shape;882;p28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3" name="Google Shape;883;p28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4" name="Google Shape;884;p28"/>
          <p:cNvSpPr/>
          <p:nvPr/>
        </p:nvSpPr>
        <p:spPr>
          <a:xfrm>
            <a:off x="3963670" y="1651000"/>
            <a:ext cx="2565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5" name="Google Shape;885;p28"/>
          <p:cNvSpPr txBox="1"/>
          <p:nvPr/>
        </p:nvSpPr>
        <p:spPr>
          <a:xfrm>
            <a:off x="3945890" y="1616710"/>
            <a:ext cx="29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6" name="Google Shape;886;p28"/>
          <p:cNvSpPr txBox="1"/>
          <p:nvPr/>
        </p:nvSpPr>
        <p:spPr>
          <a:xfrm>
            <a:off x="4180840" y="1616710"/>
            <a:ext cx="103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Recurrent VRE BSI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7" name="Google Shape;887;p28"/>
          <p:cNvSpPr/>
          <p:nvPr/>
        </p:nvSpPr>
        <p:spPr>
          <a:xfrm>
            <a:off x="5441950" y="1752600"/>
            <a:ext cx="1992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8" name="Google Shape;888;p28"/>
          <p:cNvSpPr txBox="1"/>
          <p:nvPr/>
        </p:nvSpPr>
        <p:spPr>
          <a:xfrm>
            <a:off x="5382260" y="1718310"/>
            <a:ext cx="1959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  Recurrent MDR pulmonary / IAI flares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9" name="Google Shape;889;p28"/>
          <p:cNvSpPr/>
          <p:nvPr/>
        </p:nvSpPr>
        <p:spPr>
          <a:xfrm>
            <a:off x="7780710" y="1748835"/>
            <a:ext cx="7722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0" name="Google Shape;890;p28"/>
          <p:cNvSpPr txBox="1"/>
          <p:nvPr/>
        </p:nvSpPr>
        <p:spPr>
          <a:xfrm>
            <a:off x="7794604" y="1715825"/>
            <a:ext cx="77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7  abd flare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891" name="Google Shape;891;p28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92" name="Google Shape;892;p28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93" name="Google Shape;893;p28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94" name="Google Shape;894;p28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95" name="Google Shape;895;p28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96" name="Google Shape;896;p28"/>
          <p:cNvCxnSpPr/>
          <p:nvPr/>
        </p:nvCxnSpPr>
        <p:spPr>
          <a:xfrm>
            <a:off x="396367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97" name="Google Shape;897;p28"/>
          <p:cNvCxnSpPr/>
          <p:nvPr/>
        </p:nvCxnSpPr>
        <p:spPr>
          <a:xfrm>
            <a:off x="775716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98" name="Google Shape;898;p28"/>
          <p:cNvCxnSpPr/>
          <p:nvPr/>
        </p:nvCxnSpPr>
        <p:spPr>
          <a:xfrm>
            <a:off x="782066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899" name="Google Shape;899;p28"/>
          <p:cNvCxnSpPr/>
          <p:nvPr/>
        </p:nvCxnSpPr>
        <p:spPr>
          <a:xfrm>
            <a:off x="7948930" y="2934970"/>
            <a:ext cx="0" cy="10758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900" name="Google Shape;900;p28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1" name="Google Shape;901;p28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2" name="Google Shape;902;p28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3" name="Google Shape;903;p28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4" name="Google Shape;904;p28"/>
          <p:cNvSpPr/>
          <p:nvPr/>
        </p:nvSpPr>
        <p:spPr>
          <a:xfrm>
            <a:off x="7434580" y="3223260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5" name="Google Shape;905;p28"/>
          <p:cNvSpPr txBox="1"/>
          <p:nvPr/>
        </p:nvSpPr>
        <p:spPr>
          <a:xfrm>
            <a:off x="744093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6" name="Google Shape;906;p28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7" name="Google Shape;907;p28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8" name="Google Shape;908;p28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9" name="Google Shape;909;p28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0" name="Google Shape;910;p28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1" name="Google Shape;911;p28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2" name="Google Shape;912;p28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3" name="Google Shape;913;p28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4" name="Google Shape;914;p28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5" name="Google Shape;915;p28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6" name="Google Shape;916;p28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7" name="Google Shape;917;p28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8" name="Google Shape;918;p28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9" name="Google Shape;919;p28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0" name="Google Shape;920;p28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1" name="Google Shape;921;p28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2" name="Google Shape;922;p28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3" name="Google Shape;923;p28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4" name="Google Shape;924;p28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25" name="Google Shape;925;p28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26" name="Google Shape;926;p28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7" name="Google Shape;927;p28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8" name="Google Shape;928;p28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9" name="Google Shape;929;p28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0" name="Google Shape;930;p28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1" name="Google Shape;931;p28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2" name="Google Shape;932;p28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3" name="Google Shape;933;p28"/>
          <p:cNvSpPr/>
          <p:nvPr/>
        </p:nvSpPr>
        <p:spPr>
          <a:xfrm>
            <a:off x="338455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4" name="Google Shape;934;p28"/>
          <p:cNvSpPr txBox="1"/>
          <p:nvPr/>
        </p:nvSpPr>
        <p:spPr>
          <a:xfrm>
            <a:off x="305435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5" name="Google Shape;935;p28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6" name="Google Shape;936;p28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7" name="Google Shape;937;p28"/>
          <p:cNvSpPr/>
          <p:nvPr/>
        </p:nvSpPr>
        <p:spPr>
          <a:xfrm>
            <a:off x="396367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8" name="Google Shape;938;p28"/>
          <p:cNvSpPr txBox="1"/>
          <p:nvPr/>
        </p:nvSpPr>
        <p:spPr>
          <a:xfrm>
            <a:off x="363220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39" name="Google Shape;939;p28"/>
          <p:cNvSpPr/>
          <p:nvPr/>
        </p:nvSpPr>
        <p:spPr>
          <a:xfrm>
            <a:off x="4027170" y="3445510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0" name="Google Shape;940;p28"/>
          <p:cNvSpPr txBox="1"/>
          <p:nvPr/>
        </p:nvSpPr>
        <p:spPr>
          <a:xfrm>
            <a:off x="4237990" y="3406140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1" name="Google Shape;941;p28"/>
          <p:cNvSpPr/>
          <p:nvPr/>
        </p:nvSpPr>
        <p:spPr>
          <a:xfrm>
            <a:off x="4155440" y="4511040"/>
            <a:ext cx="9639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2" name="Google Shape;942;p28"/>
          <p:cNvSpPr txBox="1"/>
          <p:nvPr/>
        </p:nvSpPr>
        <p:spPr>
          <a:xfrm>
            <a:off x="4291330" y="4471670"/>
            <a:ext cx="694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Flagyl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3" name="Google Shape;943;p28"/>
          <p:cNvSpPr/>
          <p:nvPr/>
        </p:nvSpPr>
        <p:spPr>
          <a:xfrm>
            <a:off x="6021070" y="4511040"/>
            <a:ext cx="14148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4" name="Google Shape;944;p28"/>
          <p:cNvSpPr txBox="1"/>
          <p:nvPr/>
        </p:nvSpPr>
        <p:spPr>
          <a:xfrm>
            <a:off x="6371590" y="4471670"/>
            <a:ext cx="712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5" name="Google Shape;945;p28"/>
          <p:cNvSpPr/>
          <p:nvPr/>
        </p:nvSpPr>
        <p:spPr>
          <a:xfrm>
            <a:off x="6985000" y="3647440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6" name="Google Shape;946;p28"/>
          <p:cNvSpPr txBox="1"/>
          <p:nvPr/>
        </p:nvSpPr>
        <p:spPr>
          <a:xfrm>
            <a:off x="6897370" y="3606800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47" name="Google Shape;947;p28"/>
          <p:cNvCxnSpPr/>
          <p:nvPr/>
        </p:nvCxnSpPr>
        <p:spPr>
          <a:xfrm>
            <a:off x="6985000" y="3399790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48" name="Google Shape;948;p28"/>
          <p:cNvSpPr/>
          <p:nvPr/>
        </p:nvSpPr>
        <p:spPr>
          <a:xfrm>
            <a:off x="7820660" y="3244850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49" name="Google Shape;949;p28"/>
          <p:cNvSpPr txBox="1"/>
          <p:nvPr/>
        </p:nvSpPr>
        <p:spPr>
          <a:xfrm>
            <a:off x="7849870" y="3205480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0" name="Google Shape;950;p28"/>
          <p:cNvSpPr/>
          <p:nvPr/>
        </p:nvSpPr>
        <p:spPr>
          <a:xfrm>
            <a:off x="782066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1" name="Google Shape;951;p28"/>
          <p:cNvSpPr txBox="1"/>
          <p:nvPr/>
        </p:nvSpPr>
        <p:spPr>
          <a:xfrm>
            <a:off x="784479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952" name="Google Shape;952;p28"/>
          <p:cNvCxnSpPr/>
          <p:nvPr/>
        </p:nvCxnSpPr>
        <p:spPr>
          <a:xfrm>
            <a:off x="8013700" y="3399790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953" name="Google Shape;953;p28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54" name="Google Shape;954;p28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5" name="Google Shape;955;p28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6" name="Google Shape;956;p28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7" name="Google Shape;957;p28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8" name="Google Shape;958;p28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59" name="Google Shape;959;p28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0" name="Google Shape;960;p28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1" name="Google Shape;961;p28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2" name="Google Shape;962;p28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3" name="Google Shape;963;p28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4" name="Google Shape;964;p28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5" name="Google Shape;965;p28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6" name="Google Shape;966;p28"/>
          <p:cNvSpPr/>
          <p:nvPr/>
        </p:nvSpPr>
        <p:spPr>
          <a:xfrm>
            <a:off x="391541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7" name="Google Shape;967;p28"/>
          <p:cNvSpPr/>
          <p:nvPr/>
        </p:nvSpPr>
        <p:spPr>
          <a:xfrm>
            <a:off x="404368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8" name="Google Shape;968;p28"/>
          <p:cNvSpPr/>
          <p:nvPr/>
        </p:nvSpPr>
        <p:spPr>
          <a:xfrm>
            <a:off x="417195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69" name="Google Shape;969;p28"/>
          <p:cNvSpPr txBox="1"/>
          <p:nvPr/>
        </p:nvSpPr>
        <p:spPr>
          <a:xfrm>
            <a:off x="4257040" y="2132330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0" name="Google Shape;970;p28"/>
          <p:cNvSpPr/>
          <p:nvPr/>
        </p:nvSpPr>
        <p:spPr>
          <a:xfrm>
            <a:off x="770890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1" name="Google Shape;971;p28"/>
          <p:cNvSpPr/>
          <p:nvPr/>
        </p:nvSpPr>
        <p:spPr>
          <a:xfrm>
            <a:off x="783717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2" name="Google Shape;972;p28"/>
          <p:cNvSpPr txBox="1"/>
          <p:nvPr/>
        </p:nvSpPr>
        <p:spPr>
          <a:xfrm>
            <a:off x="6473190" y="2132330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3" name="Google Shape;973;p28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4" name="Google Shape;974;p28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5" name="Google Shape;975;p28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6" name="Google Shape;976;p28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7" name="Google Shape;977;p28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8" name="Google Shape;978;p28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79" name="Google Shape;979;p28"/>
          <p:cNvSpPr/>
          <p:nvPr/>
        </p:nvSpPr>
        <p:spPr>
          <a:xfrm>
            <a:off x="77736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0" name="Google Shape;980;p28"/>
          <p:cNvSpPr/>
          <p:nvPr/>
        </p:nvSpPr>
        <p:spPr>
          <a:xfrm>
            <a:off x="78371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1" name="Google Shape;981;p28"/>
          <p:cNvSpPr txBox="1"/>
          <p:nvPr/>
        </p:nvSpPr>
        <p:spPr>
          <a:xfrm>
            <a:off x="7922260" y="2434590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2" name="Google Shape;982;p28"/>
          <p:cNvSpPr/>
          <p:nvPr/>
        </p:nvSpPr>
        <p:spPr>
          <a:xfrm>
            <a:off x="7908290" y="280416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3" name="Google Shape;983;p28"/>
          <p:cNvSpPr/>
          <p:nvPr/>
        </p:nvSpPr>
        <p:spPr>
          <a:xfrm>
            <a:off x="7908290" y="288417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4" name="Google Shape;984;p28"/>
          <p:cNvSpPr txBox="1"/>
          <p:nvPr/>
        </p:nvSpPr>
        <p:spPr>
          <a:xfrm>
            <a:off x="6744970" y="2735580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5" name="Google Shape;985;p28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6" name="Google Shape;986;p28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7" name="Google Shape;987;p28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8" name="Google Shape;988;p28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89" name="Google Shape;989;p28"/>
          <p:cNvSpPr/>
          <p:nvPr/>
        </p:nvSpPr>
        <p:spPr>
          <a:xfrm>
            <a:off x="43624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0" name="Google Shape;990;p28"/>
          <p:cNvSpPr/>
          <p:nvPr/>
        </p:nvSpPr>
        <p:spPr>
          <a:xfrm>
            <a:off x="7769860" y="4262120"/>
            <a:ext cx="101700" cy="101700"/>
          </a:xfrm>
          <a:prstGeom prst="diamond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1" name="Google Shape;991;p28"/>
          <p:cNvSpPr/>
          <p:nvPr/>
        </p:nvSpPr>
        <p:spPr>
          <a:xfrm>
            <a:off x="7898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2" name="Google Shape;992;p28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3" name="Google Shape;993;p28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4" name="Google Shape;994;p28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5" name="Google Shape;995;p28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6" name="Google Shape;996;p28"/>
          <p:cNvSpPr txBox="1"/>
          <p:nvPr/>
        </p:nvSpPr>
        <p:spPr>
          <a:xfrm>
            <a:off x="4418330" y="4157980"/>
            <a:ext cx="7392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D50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IR 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7" name="Google Shape;997;p28"/>
          <p:cNvSpPr txBox="1"/>
          <p:nvPr/>
        </p:nvSpPr>
        <p:spPr>
          <a:xfrm>
            <a:off x="44183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8" name="Google Shape;998;p28"/>
          <p:cNvSpPr txBox="1"/>
          <p:nvPr/>
        </p:nvSpPr>
        <p:spPr>
          <a:xfrm>
            <a:off x="6972300" y="421513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D103 drain lost</a:t>
            </a:r>
            <a:endParaRPr sz="6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99" name="Google Shape;999;p28"/>
          <p:cNvSpPr txBox="1"/>
          <p:nvPr/>
        </p:nvSpPr>
        <p:spPr>
          <a:xfrm>
            <a:off x="7954010" y="4215130"/>
            <a:ext cx="1059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D105 drain replaced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00" name="Google Shape;1000;p28"/>
          <p:cNvCxnSpPr/>
          <p:nvPr/>
        </p:nvCxnSpPr>
        <p:spPr>
          <a:xfrm>
            <a:off x="812800" y="4724400"/>
            <a:ext cx="82296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1" name="Google Shape;1001;p28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2" name="Google Shape;1002;p28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03" name="Google Shape;1003;p28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4" name="Google Shape;1004;p28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05" name="Google Shape;1005;p28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6" name="Google Shape;1006;p28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07" name="Google Shape;1007;p28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8" name="Google Shape;1008;p28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09" name="Google Shape;1009;p28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10" name="Google Shape;1010;p28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11" name="Google Shape;1011;p28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12" name="Google Shape;1012;p28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13" name="Google Shape;1013;p28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14" name="Google Shape;1014;p28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15" name="Google Shape;1015;p28"/>
          <p:cNvCxnSpPr/>
          <p:nvPr/>
        </p:nvCxnSpPr>
        <p:spPr>
          <a:xfrm>
            <a:off x="569976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16" name="Google Shape;1016;p28"/>
          <p:cNvSpPr txBox="1"/>
          <p:nvPr/>
        </p:nvSpPr>
        <p:spPr>
          <a:xfrm>
            <a:off x="5487670" y="4757420"/>
            <a:ext cx="423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D70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17" name="Google Shape;1017;p28"/>
          <p:cNvCxnSpPr/>
          <p:nvPr/>
        </p:nvCxnSpPr>
        <p:spPr>
          <a:xfrm>
            <a:off x="63423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18" name="Google Shape;1018;p28"/>
          <p:cNvSpPr txBox="1"/>
          <p:nvPr/>
        </p:nvSpPr>
        <p:spPr>
          <a:xfrm>
            <a:off x="612775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D80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19" name="Google Shape;1019;p28"/>
          <p:cNvCxnSpPr/>
          <p:nvPr/>
        </p:nvCxnSpPr>
        <p:spPr>
          <a:xfrm>
            <a:off x="69850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0" name="Google Shape;1020;p28"/>
          <p:cNvSpPr txBox="1"/>
          <p:nvPr/>
        </p:nvSpPr>
        <p:spPr>
          <a:xfrm>
            <a:off x="677037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D90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21" name="Google Shape;1021;p28"/>
          <p:cNvCxnSpPr/>
          <p:nvPr/>
        </p:nvCxnSpPr>
        <p:spPr>
          <a:xfrm>
            <a:off x="76276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2" name="Google Shape;1022;p28"/>
          <p:cNvSpPr txBox="1"/>
          <p:nvPr/>
        </p:nvSpPr>
        <p:spPr>
          <a:xfrm>
            <a:off x="7392670" y="4757420"/>
            <a:ext cx="471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23" name="Google Shape;1023;p28"/>
          <p:cNvCxnSpPr/>
          <p:nvPr/>
        </p:nvCxnSpPr>
        <p:spPr>
          <a:xfrm>
            <a:off x="82702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4" name="Google Shape;1024;p28"/>
          <p:cNvSpPr txBox="1"/>
          <p:nvPr/>
        </p:nvSpPr>
        <p:spPr>
          <a:xfrm>
            <a:off x="8046720" y="4757420"/>
            <a:ext cx="448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25" name="Google Shape;1025;p28"/>
          <p:cNvCxnSpPr/>
          <p:nvPr/>
        </p:nvCxnSpPr>
        <p:spPr>
          <a:xfrm>
            <a:off x="89141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26" name="Google Shape;1026;p28"/>
          <p:cNvSpPr txBox="1"/>
          <p:nvPr/>
        </p:nvSpPr>
        <p:spPr>
          <a:xfrm>
            <a:off x="8679180" y="4757420"/>
            <a:ext cx="4686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7" name="Google Shape;1027;p28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8" name="Google Shape;1028;p28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9" name="Google Shape;1029;p28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0" name="Google Shape;1030;p28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1" name="Google Shape;1031;p28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2" name="Google Shape;1032;p28"/>
          <p:cNvSpPr/>
          <p:nvPr/>
        </p:nvSpPr>
        <p:spPr>
          <a:xfrm>
            <a:off x="7908290" y="444881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3" name="Google Shape;1033;p28"/>
          <p:cNvSpPr/>
          <p:nvPr/>
        </p:nvSpPr>
        <p:spPr>
          <a:xfrm>
            <a:off x="7908290" y="452882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4" name="Google Shape;1034;p28"/>
          <p:cNvSpPr txBox="1"/>
          <p:nvPr/>
        </p:nvSpPr>
        <p:spPr>
          <a:xfrm>
            <a:off x="8046724" y="4367475"/>
            <a:ext cx="976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2+ PsAr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3+ VRE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5" name="Google Shape;1035;p28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6" name="Google Shape;1036;p28"/>
          <p:cNvSpPr/>
          <p:nvPr/>
        </p:nvSpPr>
        <p:spPr>
          <a:xfrm>
            <a:off x="86400" y="2059950"/>
            <a:ext cx="9057600" cy="30696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37" name="Google Shape;1037;p28"/>
          <p:cNvCxnSpPr/>
          <p:nvPr/>
        </p:nvCxnSpPr>
        <p:spPr>
          <a:xfrm>
            <a:off x="544195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038" name="Google Shape;1038;p28"/>
          <p:cNvSpPr/>
          <p:nvPr/>
        </p:nvSpPr>
        <p:spPr>
          <a:xfrm>
            <a:off x="5120640" y="3223260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39" name="Google Shape;1039;p28"/>
          <p:cNvSpPr txBox="1"/>
          <p:nvPr/>
        </p:nvSpPr>
        <p:spPr>
          <a:xfrm>
            <a:off x="5095240" y="3205480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0" name="Google Shape;1040;p28"/>
          <p:cNvSpPr/>
          <p:nvPr/>
        </p:nvSpPr>
        <p:spPr>
          <a:xfrm>
            <a:off x="5828030" y="3223260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1" name="Google Shape;1041;p28"/>
          <p:cNvSpPr/>
          <p:nvPr/>
        </p:nvSpPr>
        <p:spPr>
          <a:xfrm>
            <a:off x="544195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2" name="Google Shape;1042;p28"/>
          <p:cNvSpPr txBox="1"/>
          <p:nvPr/>
        </p:nvSpPr>
        <p:spPr>
          <a:xfrm>
            <a:off x="5354320" y="3205480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3" name="Google Shape;1043;p28"/>
          <p:cNvSpPr/>
          <p:nvPr/>
        </p:nvSpPr>
        <p:spPr>
          <a:xfrm>
            <a:off x="5699760" y="3244850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4" name="Google Shape;1044;p28"/>
          <p:cNvSpPr/>
          <p:nvPr/>
        </p:nvSpPr>
        <p:spPr>
          <a:xfrm>
            <a:off x="6021070" y="3244850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5" name="Google Shape;1045;p28"/>
          <p:cNvSpPr/>
          <p:nvPr/>
        </p:nvSpPr>
        <p:spPr>
          <a:xfrm>
            <a:off x="6021070" y="3307080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6" name="Google Shape;1046;p28"/>
          <p:cNvSpPr txBox="1"/>
          <p:nvPr/>
        </p:nvSpPr>
        <p:spPr>
          <a:xfrm>
            <a:off x="6381750" y="3205480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7" name="Google Shape;1047;p28"/>
          <p:cNvSpPr/>
          <p:nvPr/>
        </p:nvSpPr>
        <p:spPr>
          <a:xfrm>
            <a:off x="6021070" y="3445510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8" name="Google Shape;1048;p28"/>
          <p:cNvSpPr txBox="1"/>
          <p:nvPr/>
        </p:nvSpPr>
        <p:spPr>
          <a:xfrm>
            <a:off x="6135370" y="3406140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49" name="Google Shape;1049;p28"/>
          <p:cNvSpPr/>
          <p:nvPr/>
        </p:nvSpPr>
        <p:spPr>
          <a:xfrm>
            <a:off x="539496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0" name="Google Shape;1050;p28"/>
          <p:cNvSpPr txBox="1"/>
          <p:nvPr/>
        </p:nvSpPr>
        <p:spPr>
          <a:xfrm>
            <a:off x="4085590" y="2434590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1" name="Google Shape;1051;p28"/>
          <p:cNvSpPr/>
          <p:nvPr/>
        </p:nvSpPr>
        <p:spPr>
          <a:xfrm>
            <a:off x="53911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2" name="Google Shape;1052;p28"/>
          <p:cNvSpPr txBox="1"/>
          <p:nvPr/>
        </p:nvSpPr>
        <p:spPr>
          <a:xfrm>
            <a:off x="5447030" y="4157980"/>
            <a:ext cx="663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3" name="Google Shape;1053;p28"/>
          <p:cNvSpPr txBox="1"/>
          <p:nvPr/>
        </p:nvSpPr>
        <p:spPr>
          <a:xfrm>
            <a:off x="54470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54" name="Google Shape;1054;p28"/>
          <p:cNvSpPr/>
          <p:nvPr/>
        </p:nvSpPr>
        <p:spPr>
          <a:xfrm>
            <a:off x="405225" y="2131052"/>
            <a:ext cx="3913800" cy="2835900"/>
          </a:xfrm>
          <a:prstGeom prst="rect">
            <a:avLst/>
          </a:prstGeom>
          <a:solidFill>
            <a:srgbClr val="FFFFFF">
              <a:alpha val="8038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After prolonged course of abx, deemed stable enough for surgery (</a:t>
            </a:r>
            <a:r>
              <a:rPr lang="en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055" name="Google Shape;1055;p28"/>
          <p:cNvGraphicFramePr/>
          <p:nvPr/>
        </p:nvGraphicFramePr>
        <p:xfrm>
          <a:off x="5137075" y="1200800"/>
          <a:ext cx="3684250" cy="1524885"/>
        </p:xfrm>
        <a:graphic>
          <a:graphicData uri="http://schemas.openxmlformats.org/drawingml/2006/table">
            <a:tbl>
              <a:tblPr>
                <a:noFill/>
                <a:tableStyleId>{C06838EA-E431-4228-90C2-FC7CDBE9C336}</a:tableStyleId>
              </a:tblPr>
              <a:tblGrid>
                <a:gridCol w="201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5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3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D11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D20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 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</a:t>
                      </a: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efta</a:t>
                      </a:r>
                      <a:r>
                        <a:rPr lang="en" u="sng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z</a:t>
                      </a: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-</a:t>
                      </a:r>
                      <a:r>
                        <a:rPr lang="en" u="sng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</a:t>
                      </a: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vibactam (</a:t>
                      </a:r>
                      <a:r>
                        <a:rPr lang="en" b="1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CZA</a:t>
                      </a: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)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b="1"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 (C/T)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 (FDC)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0" marB="0">
                    <a:lnL w="9525" cap="flat" cmpd="sng">
                      <a:solidFill>
                        <a:srgbClr val="C8CDD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8CDD3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56" name="Google Shape;1056;p28"/>
          <p:cNvSpPr txBox="1"/>
          <p:nvPr/>
        </p:nvSpPr>
        <p:spPr>
          <a:xfrm>
            <a:off x="420150" y="2725950"/>
            <a:ext cx="3913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Aspirated in PACU </a:t>
            </a:r>
            <a:r>
              <a:rPr lang="en">
                <a:solidFill>
                  <a:srgbClr val="6B7078"/>
                </a:solidFill>
                <a:latin typeface="Open Sans"/>
                <a:ea typeface="Open Sans"/>
                <a:cs typeface="Open Sans"/>
                <a:sym typeface="Open Sans"/>
              </a:rPr>
              <a:t>→ SICU problem now</a:t>
            </a:r>
            <a:endParaRPr>
              <a:solidFill>
                <a:srgbClr val="6B7078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BAL showed </a:t>
            </a:r>
            <a:r>
              <a:rPr lang="en" b="1">
                <a:solidFill>
                  <a:srgbClr val="3B71CA"/>
                </a:solidFill>
                <a:latin typeface="Open Sans"/>
                <a:ea typeface="Open Sans"/>
                <a:cs typeface="Open Sans"/>
                <a:sym typeface="Open Sans"/>
              </a:rPr>
              <a:t>Pseudomonas</a:t>
            </a:r>
            <a:endParaRPr b="1">
              <a:solidFill>
                <a:srgbClr val="3B71C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Started on </a:t>
            </a:r>
            <a:r>
              <a:rPr lang="en">
                <a:solidFill>
                  <a:srgbClr val="3B71CA"/>
                </a:solidFill>
                <a:latin typeface="Open Sans"/>
                <a:ea typeface="Open Sans"/>
                <a:cs typeface="Open Sans"/>
                <a:sym typeface="Open Sans"/>
              </a:rPr>
              <a:t>Avycaz 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(CZA)..?</a:t>
            </a:r>
            <a:endParaRPr/>
          </a:p>
        </p:txBody>
      </p:sp>
      <p:sp>
        <p:nvSpPr>
          <p:cNvPr id="1057" name="Google Shape;1057;p28"/>
          <p:cNvSpPr txBox="1"/>
          <p:nvPr/>
        </p:nvSpPr>
        <p:spPr>
          <a:xfrm>
            <a:off x="420150" y="3487950"/>
            <a:ext cx="391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But gets better anyways → extubated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6 days of abx </a:t>
            </a:r>
            <a:r>
              <a:rPr lang="en">
                <a:solidFill>
                  <a:srgbClr val="6B7078"/>
                </a:solidFill>
                <a:latin typeface="Open Sans"/>
                <a:ea typeface="Open Sans"/>
                <a:cs typeface="Open Sans"/>
                <a:sym typeface="Open Sans"/>
              </a:rPr>
              <a:t>(STOP-IT)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/>
          </a:p>
        </p:txBody>
      </p:sp>
      <p:sp>
        <p:nvSpPr>
          <p:cNvPr id="1058" name="Google Shape;1058;p28"/>
          <p:cNvSpPr txBox="1"/>
          <p:nvPr/>
        </p:nvSpPr>
        <p:spPr>
          <a:xfrm>
            <a:off x="420150" y="4097550"/>
            <a:ext cx="3913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But then develops fever &amp; WBC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Concern about infected hematoma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Another long course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29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7:</a:t>
            </a:r>
            <a:r>
              <a:rPr lang="en"/>
              <a:t> Another flare of the belly?</a:t>
            </a:r>
            <a:endParaRPr/>
          </a:p>
        </p:txBody>
      </p:sp>
      <p:sp>
        <p:nvSpPr>
          <p:cNvPr id="1064" name="Google Shape;1064;p29"/>
          <p:cNvSpPr/>
          <p:nvPr/>
        </p:nvSpPr>
        <p:spPr>
          <a:xfrm>
            <a:off x="812800" y="2131060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5" name="Google Shape;1065;p29"/>
          <p:cNvSpPr/>
          <p:nvPr/>
        </p:nvSpPr>
        <p:spPr>
          <a:xfrm>
            <a:off x="812800" y="3155950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6" name="Google Shape;1066;p29"/>
          <p:cNvSpPr/>
          <p:nvPr/>
        </p:nvSpPr>
        <p:spPr>
          <a:xfrm>
            <a:off x="812800" y="4080510"/>
            <a:ext cx="8229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67" name="Google Shape;1067;p29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068" name="Google Shape;1068;p29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69" name="Google Shape;1069;p29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0" name="Google Shape;1070;p29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1" name="Google Shape;1071;p29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2" name="Google Shape;1072;p29"/>
          <p:cNvSpPr/>
          <p:nvPr/>
        </p:nvSpPr>
        <p:spPr>
          <a:xfrm>
            <a:off x="5184140" y="4983480"/>
            <a:ext cx="12852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3" name="Google Shape;1073;p29"/>
          <p:cNvSpPr/>
          <p:nvPr/>
        </p:nvSpPr>
        <p:spPr>
          <a:xfrm>
            <a:off x="6856724" y="4983475"/>
            <a:ext cx="2057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4" name="Google Shape;1074;p29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5" name="Google Shape;1075;p29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6" name="Google Shape;1076;p29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7" name="Google Shape;1077;p29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8" name="Google Shape;1078;p29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79" name="Google Shape;1079;p29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0" name="Google Shape;1080;p29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1" name="Google Shape;1081;p29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82" name="Google Shape;1082;p29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083" name="Google Shape;1083;p29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4" name="Google Shape;1084;p29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5" name="Google Shape;1085;p29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6" name="Google Shape;1086;p29"/>
          <p:cNvSpPr/>
          <p:nvPr/>
        </p:nvSpPr>
        <p:spPr>
          <a:xfrm>
            <a:off x="3963670" y="1651000"/>
            <a:ext cx="2565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7" name="Google Shape;1087;p29"/>
          <p:cNvSpPr txBox="1"/>
          <p:nvPr/>
        </p:nvSpPr>
        <p:spPr>
          <a:xfrm>
            <a:off x="3945890" y="1616710"/>
            <a:ext cx="29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8" name="Google Shape;1088;p29"/>
          <p:cNvSpPr txBox="1"/>
          <p:nvPr/>
        </p:nvSpPr>
        <p:spPr>
          <a:xfrm>
            <a:off x="4180840" y="1616710"/>
            <a:ext cx="103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Recurrent VRE BSI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89" name="Google Shape;1089;p29"/>
          <p:cNvSpPr/>
          <p:nvPr/>
        </p:nvSpPr>
        <p:spPr>
          <a:xfrm>
            <a:off x="5441950" y="1752600"/>
            <a:ext cx="1992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0" name="Google Shape;1090;p29"/>
          <p:cNvSpPr txBox="1"/>
          <p:nvPr/>
        </p:nvSpPr>
        <p:spPr>
          <a:xfrm>
            <a:off x="5382260" y="1718310"/>
            <a:ext cx="1959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  Recurrent MDR pulmonary / IAI flares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1" name="Google Shape;1091;p29"/>
          <p:cNvSpPr/>
          <p:nvPr/>
        </p:nvSpPr>
        <p:spPr>
          <a:xfrm>
            <a:off x="7780710" y="1748835"/>
            <a:ext cx="7722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92" name="Google Shape;1092;p29"/>
          <p:cNvSpPr txBox="1"/>
          <p:nvPr/>
        </p:nvSpPr>
        <p:spPr>
          <a:xfrm>
            <a:off x="7794604" y="1715825"/>
            <a:ext cx="77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7  abd flare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093" name="Google Shape;1093;p29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94" name="Google Shape;1094;p29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95" name="Google Shape;1095;p29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96" name="Google Shape;1096;p29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97" name="Google Shape;1097;p29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98" name="Google Shape;1098;p29"/>
          <p:cNvCxnSpPr/>
          <p:nvPr/>
        </p:nvCxnSpPr>
        <p:spPr>
          <a:xfrm>
            <a:off x="396367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099" name="Google Shape;1099;p29"/>
          <p:cNvCxnSpPr/>
          <p:nvPr/>
        </p:nvCxnSpPr>
        <p:spPr>
          <a:xfrm>
            <a:off x="544195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100" name="Google Shape;1100;p29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1" name="Google Shape;1101;p29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2" name="Google Shape;1102;p29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3" name="Google Shape;1103;p29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4" name="Google Shape;1104;p29"/>
          <p:cNvSpPr/>
          <p:nvPr/>
        </p:nvSpPr>
        <p:spPr>
          <a:xfrm>
            <a:off x="5120640" y="3223260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5" name="Google Shape;1105;p29"/>
          <p:cNvSpPr txBox="1"/>
          <p:nvPr/>
        </p:nvSpPr>
        <p:spPr>
          <a:xfrm>
            <a:off x="5095240" y="3205480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6" name="Google Shape;1106;p29"/>
          <p:cNvSpPr/>
          <p:nvPr/>
        </p:nvSpPr>
        <p:spPr>
          <a:xfrm>
            <a:off x="5828030" y="3223260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7" name="Google Shape;1107;p29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8" name="Google Shape;1108;p29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09" name="Google Shape;1109;p29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0" name="Google Shape;1110;p29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1" name="Google Shape;1111;p29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2" name="Google Shape;1112;p29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3" name="Google Shape;1113;p29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4" name="Google Shape;1114;p29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5" name="Google Shape;1115;p29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6" name="Google Shape;1116;p29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7" name="Google Shape;1117;p29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8" name="Google Shape;1118;p29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9" name="Google Shape;1119;p29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0" name="Google Shape;1120;p29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1" name="Google Shape;1121;p29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2" name="Google Shape;1122;p29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3" name="Google Shape;1123;p29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4" name="Google Shape;1124;p29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5" name="Google Shape;1125;p29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26" name="Google Shape;1126;p29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127" name="Google Shape;1127;p29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8" name="Google Shape;1128;p29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29" name="Google Shape;1129;p29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0" name="Google Shape;1130;p29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1" name="Google Shape;1131;p29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2" name="Google Shape;1132;p29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3" name="Google Shape;1133;p29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4" name="Google Shape;1134;p29"/>
          <p:cNvSpPr/>
          <p:nvPr/>
        </p:nvSpPr>
        <p:spPr>
          <a:xfrm>
            <a:off x="338455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5" name="Google Shape;1135;p29"/>
          <p:cNvSpPr txBox="1"/>
          <p:nvPr/>
        </p:nvSpPr>
        <p:spPr>
          <a:xfrm>
            <a:off x="305435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6" name="Google Shape;1136;p29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7" name="Google Shape;1137;p29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8" name="Google Shape;1138;p29"/>
          <p:cNvSpPr/>
          <p:nvPr/>
        </p:nvSpPr>
        <p:spPr>
          <a:xfrm>
            <a:off x="396367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39" name="Google Shape;1139;p29"/>
          <p:cNvSpPr txBox="1"/>
          <p:nvPr/>
        </p:nvSpPr>
        <p:spPr>
          <a:xfrm>
            <a:off x="363220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0" name="Google Shape;1140;p29"/>
          <p:cNvSpPr/>
          <p:nvPr/>
        </p:nvSpPr>
        <p:spPr>
          <a:xfrm>
            <a:off x="4027170" y="3445510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1" name="Google Shape;1141;p29"/>
          <p:cNvSpPr txBox="1"/>
          <p:nvPr/>
        </p:nvSpPr>
        <p:spPr>
          <a:xfrm>
            <a:off x="4237990" y="3406140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2" name="Google Shape;1142;p29"/>
          <p:cNvSpPr/>
          <p:nvPr/>
        </p:nvSpPr>
        <p:spPr>
          <a:xfrm>
            <a:off x="4155440" y="4511040"/>
            <a:ext cx="9639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3" name="Google Shape;1143;p29"/>
          <p:cNvSpPr txBox="1"/>
          <p:nvPr/>
        </p:nvSpPr>
        <p:spPr>
          <a:xfrm>
            <a:off x="4291330" y="4471670"/>
            <a:ext cx="694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Flagyl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4" name="Google Shape;1144;p29"/>
          <p:cNvSpPr/>
          <p:nvPr/>
        </p:nvSpPr>
        <p:spPr>
          <a:xfrm>
            <a:off x="544195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5" name="Google Shape;1145;p29"/>
          <p:cNvSpPr txBox="1"/>
          <p:nvPr/>
        </p:nvSpPr>
        <p:spPr>
          <a:xfrm>
            <a:off x="5354320" y="3205480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6" name="Google Shape;1146;p29"/>
          <p:cNvSpPr/>
          <p:nvPr/>
        </p:nvSpPr>
        <p:spPr>
          <a:xfrm>
            <a:off x="5699760" y="3244850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7" name="Google Shape;1147;p29"/>
          <p:cNvSpPr/>
          <p:nvPr/>
        </p:nvSpPr>
        <p:spPr>
          <a:xfrm>
            <a:off x="6021070" y="3244850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8" name="Google Shape;1148;p29"/>
          <p:cNvSpPr/>
          <p:nvPr/>
        </p:nvSpPr>
        <p:spPr>
          <a:xfrm>
            <a:off x="6021070" y="3307080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49" name="Google Shape;1149;p29"/>
          <p:cNvSpPr txBox="1"/>
          <p:nvPr/>
        </p:nvSpPr>
        <p:spPr>
          <a:xfrm>
            <a:off x="6381750" y="3205480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0" name="Google Shape;1150;p29"/>
          <p:cNvSpPr/>
          <p:nvPr/>
        </p:nvSpPr>
        <p:spPr>
          <a:xfrm>
            <a:off x="6021070" y="3445510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1" name="Google Shape;1151;p29"/>
          <p:cNvSpPr txBox="1"/>
          <p:nvPr/>
        </p:nvSpPr>
        <p:spPr>
          <a:xfrm>
            <a:off x="6135370" y="3406140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52" name="Google Shape;1152;p29"/>
          <p:cNvCxnSpPr/>
          <p:nvPr/>
        </p:nvCxnSpPr>
        <p:spPr>
          <a:xfrm>
            <a:off x="6985000" y="3399790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53" name="Google Shape;1153;p29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4" name="Google Shape;1154;p29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5" name="Google Shape;1155;p29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6" name="Google Shape;1156;p29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7" name="Google Shape;1157;p29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8" name="Google Shape;1158;p29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9" name="Google Shape;1159;p29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0" name="Google Shape;1160;p29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1" name="Google Shape;1161;p29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2" name="Google Shape;1162;p29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3" name="Google Shape;1163;p29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4" name="Google Shape;1164;p29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5" name="Google Shape;1165;p29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6" name="Google Shape;1166;p29"/>
          <p:cNvSpPr/>
          <p:nvPr/>
        </p:nvSpPr>
        <p:spPr>
          <a:xfrm>
            <a:off x="391541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7" name="Google Shape;1167;p29"/>
          <p:cNvSpPr/>
          <p:nvPr/>
        </p:nvSpPr>
        <p:spPr>
          <a:xfrm>
            <a:off x="404368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8" name="Google Shape;1168;p29"/>
          <p:cNvSpPr/>
          <p:nvPr/>
        </p:nvSpPr>
        <p:spPr>
          <a:xfrm>
            <a:off x="417195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69" name="Google Shape;1169;p29"/>
          <p:cNvSpPr txBox="1"/>
          <p:nvPr/>
        </p:nvSpPr>
        <p:spPr>
          <a:xfrm>
            <a:off x="4257040" y="2132330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0" name="Google Shape;1170;p29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1" name="Google Shape;1171;p29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2" name="Google Shape;1172;p29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3" name="Google Shape;1173;p29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4" name="Google Shape;1174;p29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5" name="Google Shape;1175;p29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6" name="Google Shape;1176;p29"/>
          <p:cNvSpPr/>
          <p:nvPr/>
        </p:nvSpPr>
        <p:spPr>
          <a:xfrm>
            <a:off x="539496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7" name="Google Shape;1177;p29"/>
          <p:cNvSpPr txBox="1"/>
          <p:nvPr/>
        </p:nvSpPr>
        <p:spPr>
          <a:xfrm>
            <a:off x="4085590" y="2434590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8" name="Google Shape;1178;p29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79" name="Google Shape;1179;p29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0" name="Google Shape;1180;p29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1" name="Google Shape;1181;p29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2" name="Google Shape;1182;p29"/>
          <p:cNvSpPr/>
          <p:nvPr/>
        </p:nvSpPr>
        <p:spPr>
          <a:xfrm>
            <a:off x="43624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3" name="Google Shape;1183;p29"/>
          <p:cNvSpPr/>
          <p:nvPr/>
        </p:nvSpPr>
        <p:spPr>
          <a:xfrm>
            <a:off x="53911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4" name="Google Shape;1184;p29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5" name="Google Shape;1185;p29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6" name="Google Shape;1186;p29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7" name="Google Shape;1187;p29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8" name="Google Shape;1188;p29"/>
          <p:cNvSpPr txBox="1"/>
          <p:nvPr/>
        </p:nvSpPr>
        <p:spPr>
          <a:xfrm>
            <a:off x="4418330" y="4157980"/>
            <a:ext cx="7392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D50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IR 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89" name="Google Shape;1189;p29"/>
          <p:cNvSpPr txBox="1"/>
          <p:nvPr/>
        </p:nvSpPr>
        <p:spPr>
          <a:xfrm>
            <a:off x="44183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0" name="Google Shape;1190;p29"/>
          <p:cNvSpPr txBox="1"/>
          <p:nvPr/>
        </p:nvSpPr>
        <p:spPr>
          <a:xfrm>
            <a:off x="5447030" y="4157980"/>
            <a:ext cx="663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91" name="Google Shape;1191;p29"/>
          <p:cNvSpPr txBox="1"/>
          <p:nvPr/>
        </p:nvSpPr>
        <p:spPr>
          <a:xfrm>
            <a:off x="54470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92" name="Google Shape;1192;p29"/>
          <p:cNvCxnSpPr/>
          <p:nvPr/>
        </p:nvCxnSpPr>
        <p:spPr>
          <a:xfrm>
            <a:off x="812800" y="4724400"/>
            <a:ext cx="82296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3" name="Google Shape;1193;p29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4" name="Google Shape;1194;p29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95" name="Google Shape;1195;p29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6" name="Google Shape;1196;p29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97" name="Google Shape;1197;p29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8" name="Google Shape;1198;p29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199" name="Google Shape;1199;p29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0" name="Google Shape;1200;p29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01" name="Google Shape;1201;p29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2" name="Google Shape;1202;p29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03" name="Google Shape;1203;p29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4" name="Google Shape;1204;p29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05" name="Google Shape;1205;p29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6" name="Google Shape;1206;p29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07" name="Google Shape;1207;p29"/>
          <p:cNvCxnSpPr/>
          <p:nvPr/>
        </p:nvCxnSpPr>
        <p:spPr>
          <a:xfrm>
            <a:off x="569976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8" name="Google Shape;1208;p29"/>
          <p:cNvSpPr txBox="1"/>
          <p:nvPr/>
        </p:nvSpPr>
        <p:spPr>
          <a:xfrm>
            <a:off x="5487670" y="4757420"/>
            <a:ext cx="423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D70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09" name="Google Shape;1209;p29"/>
          <p:cNvCxnSpPr/>
          <p:nvPr/>
        </p:nvCxnSpPr>
        <p:spPr>
          <a:xfrm>
            <a:off x="63423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0" name="Google Shape;1210;p29"/>
          <p:cNvSpPr txBox="1"/>
          <p:nvPr/>
        </p:nvSpPr>
        <p:spPr>
          <a:xfrm>
            <a:off x="612775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D80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11" name="Google Shape;1211;p29"/>
          <p:cNvCxnSpPr/>
          <p:nvPr/>
        </p:nvCxnSpPr>
        <p:spPr>
          <a:xfrm>
            <a:off x="69850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2" name="Google Shape;1212;p29"/>
          <p:cNvSpPr txBox="1"/>
          <p:nvPr/>
        </p:nvSpPr>
        <p:spPr>
          <a:xfrm>
            <a:off x="677037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D90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13" name="Google Shape;1213;p29"/>
          <p:cNvCxnSpPr/>
          <p:nvPr/>
        </p:nvCxnSpPr>
        <p:spPr>
          <a:xfrm>
            <a:off x="76276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4" name="Google Shape;1214;p29"/>
          <p:cNvSpPr txBox="1"/>
          <p:nvPr/>
        </p:nvSpPr>
        <p:spPr>
          <a:xfrm>
            <a:off x="7392670" y="4757420"/>
            <a:ext cx="471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15" name="Google Shape;1215;p29"/>
          <p:cNvCxnSpPr/>
          <p:nvPr/>
        </p:nvCxnSpPr>
        <p:spPr>
          <a:xfrm>
            <a:off x="82702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6" name="Google Shape;1216;p29"/>
          <p:cNvSpPr txBox="1"/>
          <p:nvPr/>
        </p:nvSpPr>
        <p:spPr>
          <a:xfrm>
            <a:off x="8046720" y="4757420"/>
            <a:ext cx="448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17" name="Google Shape;1217;p29"/>
          <p:cNvCxnSpPr/>
          <p:nvPr/>
        </p:nvCxnSpPr>
        <p:spPr>
          <a:xfrm>
            <a:off x="89141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8" name="Google Shape;1218;p29"/>
          <p:cNvSpPr txBox="1"/>
          <p:nvPr/>
        </p:nvSpPr>
        <p:spPr>
          <a:xfrm>
            <a:off x="8679180" y="4757420"/>
            <a:ext cx="4686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19" name="Google Shape;1219;p29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0" name="Google Shape;1220;p29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1" name="Google Shape;1221;p29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2" name="Google Shape;1222;p29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3" name="Google Shape;1223;p29"/>
          <p:cNvSpPr/>
          <p:nvPr/>
        </p:nvSpPr>
        <p:spPr>
          <a:xfrm>
            <a:off x="812800" y="1270000"/>
            <a:ext cx="152400" cy="101700"/>
          </a:xfrm>
          <a:prstGeom prst="rect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4" name="Google Shape;1224;p29"/>
          <p:cNvSpPr txBox="1"/>
          <p:nvPr/>
        </p:nvSpPr>
        <p:spPr>
          <a:xfrm>
            <a:off x="911860" y="1214120"/>
            <a:ext cx="870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P. aeruginosa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5" name="Google Shape;1225;p29"/>
          <p:cNvSpPr/>
          <p:nvPr/>
        </p:nvSpPr>
        <p:spPr>
          <a:xfrm>
            <a:off x="1734820" y="1270000"/>
            <a:ext cx="152400" cy="101700"/>
          </a:xfrm>
          <a:prstGeom prst="rect">
            <a:avLst/>
          </a:prstGeom>
          <a:solidFill>
            <a:srgbClr val="1F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6" name="Google Shape;1226;p29"/>
          <p:cNvSpPr txBox="1"/>
          <p:nvPr/>
        </p:nvSpPr>
        <p:spPr>
          <a:xfrm>
            <a:off x="1833880" y="1214120"/>
            <a:ext cx="1017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E. faecium (VRE)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7" name="Google Shape;1227;p29"/>
          <p:cNvSpPr/>
          <p:nvPr/>
        </p:nvSpPr>
        <p:spPr>
          <a:xfrm>
            <a:off x="2783840" y="1270000"/>
            <a:ext cx="152400" cy="101700"/>
          </a:xfrm>
          <a:prstGeom prst="rect">
            <a:avLst/>
          </a:prstGeom>
          <a:solidFill>
            <a:srgbClr val="9C5B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8" name="Google Shape;1228;p29"/>
          <p:cNvSpPr txBox="1"/>
          <p:nvPr/>
        </p:nvSpPr>
        <p:spPr>
          <a:xfrm>
            <a:off x="2882900" y="1214120"/>
            <a:ext cx="44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29" name="Google Shape;1229;p29"/>
          <p:cNvSpPr/>
          <p:nvPr/>
        </p:nvSpPr>
        <p:spPr>
          <a:xfrm>
            <a:off x="3335020" y="1270000"/>
            <a:ext cx="152400" cy="101700"/>
          </a:xfrm>
          <a:prstGeom prst="rect">
            <a:avLst/>
          </a:prstGeom>
          <a:solidFill>
            <a:srgbClr val="E4A1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0" name="Google Shape;1230;p29"/>
          <p:cNvSpPr txBox="1"/>
          <p:nvPr/>
        </p:nvSpPr>
        <p:spPr>
          <a:xfrm>
            <a:off x="3434080" y="1214120"/>
            <a:ext cx="621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31" name="Google Shape;1231;p29"/>
          <p:cNvCxnSpPr/>
          <p:nvPr/>
        </p:nvCxnSpPr>
        <p:spPr>
          <a:xfrm>
            <a:off x="4039870" y="1320800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2F5AA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232" name="Google Shape;1232;p29"/>
          <p:cNvSpPr txBox="1"/>
          <p:nvPr/>
        </p:nvSpPr>
        <p:spPr>
          <a:xfrm>
            <a:off x="4138930" y="1214120"/>
            <a:ext cx="1124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inhaled tobramycin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3" name="Google Shape;1233;p29"/>
          <p:cNvSpPr/>
          <p:nvPr/>
        </p:nvSpPr>
        <p:spPr>
          <a:xfrm>
            <a:off x="5208270" y="127254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4" name="Google Shape;1234;p29"/>
          <p:cNvSpPr txBox="1"/>
          <p:nvPr/>
        </p:nvSpPr>
        <p:spPr>
          <a:xfrm>
            <a:off x="5281930" y="1214120"/>
            <a:ext cx="10629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negative blood cx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5" name="Google Shape;1235;p29"/>
          <p:cNvSpPr/>
          <p:nvPr/>
        </p:nvSpPr>
        <p:spPr>
          <a:xfrm>
            <a:off x="6272530" y="1270000"/>
            <a:ext cx="152400" cy="1017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6" name="Google Shape;1236;p29"/>
          <p:cNvSpPr txBox="1"/>
          <p:nvPr/>
        </p:nvSpPr>
        <p:spPr>
          <a:xfrm>
            <a:off x="6371590" y="1214120"/>
            <a:ext cx="14718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no PsAr-directed β-lactam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7" name="Google Shape;1237;p29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8" name="Google Shape;1238;p29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39" name="Google Shape;1239;p29"/>
          <p:cNvSpPr/>
          <p:nvPr/>
        </p:nvSpPr>
        <p:spPr>
          <a:xfrm>
            <a:off x="6021070" y="4511040"/>
            <a:ext cx="14148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0" name="Google Shape;1240;p29"/>
          <p:cNvSpPr txBox="1"/>
          <p:nvPr/>
        </p:nvSpPr>
        <p:spPr>
          <a:xfrm>
            <a:off x="6371590" y="4471670"/>
            <a:ext cx="712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1" name="Google Shape;1241;p29"/>
          <p:cNvSpPr/>
          <p:nvPr/>
        </p:nvSpPr>
        <p:spPr>
          <a:xfrm>
            <a:off x="86400" y="2059950"/>
            <a:ext cx="9061500" cy="30693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42" name="Google Shape;1242;p29"/>
          <p:cNvCxnSpPr/>
          <p:nvPr/>
        </p:nvCxnSpPr>
        <p:spPr>
          <a:xfrm>
            <a:off x="775716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243" name="Google Shape;1243;p29"/>
          <p:cNvCxnSpPr/>
          <p:nvPr/>
        </p:nvCxnSpPr>
        <p:spPr>
          <a:xfrm>
            <a:off x="782066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244" name="Google Shape;1244;p29"/>
          <p:cNvCxnSpPr/>
          <p:nvPr/>
        </p:nvCxnSpPr>
        <p:spPr>
          <a:xfrm>
            <a:off x="7948930" y="2934970"/>
            <a:ext cx="0" cy="10758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245" name="Google Shape;1245;p29"/>
          <p:cNvSpPr/>
          <p:nvPr/>
        </p:nvSpPr>
        <p:spPr>
          <a:xfrm>
            <a:off x="7434580" y="3223260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6" name="Google Shape;1246;p29"/>
          <p:cNvSpPr txBox="1"/>
          <p:nvPr/>
        </p:nvSpPr>
        <p:spPr>
          <a:xfrm>
            <a:off x="744093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7" name="Google Shape;1247;p29"/>
          <p:cNvSpPr/>
          <p:nvPr/>
        </p:nvSpPr>
        <p:spPr>
          <a:xfrm>
            <a:off x="6985000" y="3647440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8" name="Google Shape;1248;p29"/>
          <p:cNvSpPr txBox="1"/>
          <p:nvPr/>
        </p:nvSpPr>
        <p:spPr>
          <a:xfrm>
            <a:off x="6897370" y="3606800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49" name="Google Shape;1249;p29"/>
          <p:cNvSpPr/>
          <p:nvPr/>
        </p:nvSpPr>
        <p:spPr>
          <a:xfrm>
            <a:off x="770890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0" name="Google Shape;1250;p29"/>
          <p:cNvSpPr/>
          <p:nvPr/>
        </p:nvSpPr>
        <p:spPr>
          <a:xfrm>
            <a:off x="783717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1" name="Google Shape;1251;p29"/>
          <p:cNvSpPr txBox="1"/>
          <p:nvPr/>
        </p:nvSpPr>
        <p:spPr>
          <a:xfrm>
            <a:off x="6473190" y="2132330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2" name="Google Shape;1252;p29"/>
          <p:cNvSpPr/>
          <p:nvPr/>
        </p:nvSpPr>
        <p:spPr>
          <a:xfrm>
            <a:off x="77736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3" name="Google Shape;1253;p29"/>
          <p:cNvSpPr/>
          <p:nvPr/>
        </p:nvSpPr>
        <p:spPr>
          <a:xfrm>
            <a:off x="78371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4" name="Google Shape;1254;p29"/>
          <p:cNvSpPr txBox="1"/>
          <p:nvPr/>
        </p:nvSpPr>
        <p:spPr>
          <a:xfrm>
            <a:off x="7922260" y="2434590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5" name="Google Shape;1255;p29"/>
          <p:cNvSpPr/>
          <p:nvPr/>
        </p:nvSpPr>
        <p:spPr>
          <a:xfrm>
            <a:off x="7908290" y="280416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6" name="Google Shape;1256;p29"/>
          <p:cNvSpPr/>
          <p:nvPr/>
        </p:nvSpPr>
        <p:spPr>
          <a:xfrm>
            <a:off x="7908290" y="288417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7" name="Google Shape;1257;p29"/>
          <p:cNvSpPr/>
          <p:nvPr/>
        </p:nvSpPr>
        <p:spPr>
          <a:xfrm>
            <a:off x="7769860" y="4262120"/>
            <a:ext cx="101700" cy="101700"/>
          </a:xfrm>
          <a:prstGeom prst="diamond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8" name="Google Shape;1258;p29"/>
          <p:cNvSpPr/>
          <p:nvPr/>
        </p:nvSpPr>
        <p:spPr>
          <a:xfrm>
            <a:off x="7898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9" name="Google Shape;1259;p29"/>
          <p:cNvSpPr txBox="1"/>
          <p:nvPr/>
        </p:nvSpPr>
        <p:spPr>
          <a:xfrm>
            <a:off x="6972300" y="421513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D103 drain lost</a:t>
            </a:r>
            <a:endParaRPr sz="6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0" name="Google Shape;1260;p29"/>
          <p:cNvSpPr txBox="1"/>
          <p:nvPr/>
        </p:nvSpPr>
        <p:spPr>
          <a:xfrm>
            <a:off x="7954010" y="4215130"/>
            <a:ext cx="1059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D105 drain replaced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1" name="Google Shape;1261;p29"/>
          <p:cNvSpPr/>
          <p:nvPr/>
        </p:nvSpPr>
        <p:spPr>
          <a:xfrm>
            <a:off x="7908290" y="444881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2" name="Google Shape;1262;p29"/>
          <p:cNvSpPr/>
          <p:nvPr/>
        </p:nvSpPr>
        <p:spPr>
          <a:xfrm>
            <a:off x="7908290" y="452882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3" name="Google Shape;1263;p29"/>
          <p:cNvSpPr txBox="1"/>
          <p:nvPr/>
        </p:nvSpPr>
        <p:spPr>
          <a:xfrm>
            <a:off x="8046724" y="4367475"/>
            <a:ext cx="976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2+ PsAr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3+ VRE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4" name="Google Shape;1264;p29"/>
          <p:cNvSpPr/>
          <p:nvPr/>
        </p:nvSpPr>
        <p:spPr>
          <a:xfrm>
            <a:off x="405225" y="2131052"/>
            <a:ext cx="3913800" cy="2835900"/>
          </a:xfrm>
          <a:prstGeom prst="rect">
            <a:avLst/>
          </a:prstGeom>
          <a:solidFill>
            <a:srgbClr val="FFFFFF">
              <a:alpha val="8038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Open Sans"/>
                <a:ea typeface="Open Sans"/>
                <a:cs typeface="Open Sans"/>
                <a:sym typeface="Open Sans"/>
              </a:rPr>
              <a:t>Cardiac arrest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on day 87 with quick ROSC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Pseudomonas from lungs (still??)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Added on </a:t>
            </a:r>
            <a:r>
              <a:rPr lang="en" b="1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>
                <a:latin typeface="Open Sans"/>
                <a:ea typeface="Open Sans"/>
                <a:cs typeface="Open Sans"/>
                <a:sym typeface="Open Sans"/>
              </a:rPr>
              <a:t> for 1 wk course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5" name="Google Shape;1265;p29"/>
          <p:cNvSpPr/>
          <p:nvPr/>
        </p:nvSpPr>
        <p:spPr>
          <a:xfrm>
            <a:off x="68084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6" name="Google Shape;1266;p29"/>
          <p:cNvSpPr txBox="1"/>
          <p:nvPr/>
        </p:nvSpPr>
        <p:spPr>
          <a:xfrm>
            <a:off x="5557520" y="2434590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7" name="Google Shape;1267;p29"/>
          <p:cNvSpPr txBox="1"/>
          <p:nvPr/>
        </p:nvSpPr>
        <p:spPr>
          <a:xfrm>
            <a:off x="6744970" y="2735580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68" name="Google Shape;1268;p29"/>
          <p:cNvCxnSpPr/>
          <p:nvPr/>
        </p:nvCxnSpPr>
        <p:spPr>
          <a:xfrm>
            <a:off x="685673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269" name="Google Shape;1269;p29"/>
          <p:cNvSpPr txBox="1"/>
          <p:nvPr/>
        </p:nvSpPr>
        <p:spPr>
          <a:xfrm>
            <a:off x="420150" y="3030750"/>
            <a:ext cx="3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One week after stopping abx: fever, low O2</a:t>
            </a:r>
            <a:endParaRPr/>
          </a:p>
        </p:txBody>
      </p:sp>
      <p:sp>
        <p:nvSpPr>
          <p:cNvPr id="1270" name="Google Shape;1270;p29"/>
          <p:cNvSpPr txBox="1"/>
          <p:nvPr/>
        </p:nvSpPr>
        <p:spPr>
          <a:xfrm>
            <a:off x="420150" y="3411750"/>
            <a:ext cx="391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BCx: E faecium, linezolid resistant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BAL: Pseudomonas, susecpt pending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1" name="Google Shape;1271;p29"/>
          <p:cNvSpPr txBox="1"/>
          <p:nvPr/>
        </p:nvSpPr>
        <p:spPr>
          <a:xfrm>
            <a:off x="420150" y="4097550"/>
            <a:ext cx="391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IR drain comes out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Gets replaced, and micro was sent!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30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7:</a:t>
            </a:r>
            <a:r>
              <a:rPr lang="en"/>
              <a:t> Another flare of the belly?</a:t>
            </a:r>
            <a:endParaRPr/>
          </a:p>
        </p:txBody>
      </p:sp>
      <p:sp>
        <p:nvSpPr>
          <p:cNvPr id="1277" name="Google Shape;1277;p30"/>
          <p:cNvSpPr/>
          <p:nvPr/>
        </p:nvSpPr>
        <p:spPr>
          <a:xfrm>
            <a:off x="812800" y="2131060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8" name="Google Shape;1278;p30"/>
          <p:cNvSpPr/>
          <p:nvPr/>
        </p:nvSpPr>
        <p:spPr>
          <a:xfrm>
            <a:off x="812800" y="3155950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9" name="Google Shape;1279;p30"/>
          <p:cNvSpPr/>
          <p:nvPr/>
        </p:nvSpPr>
        <p:spPr>
          <a:xfrm>
            <a:off x="812800" y="4080510"/>
            <a:ext cx="8229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80" name="Google Shape;1280;p30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281" name="Google Shape;1281;p30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2" name="Google Shape;1282;p30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3" name="Google Shape;1283;p30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4" name="Google Shape;1284;p30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5" name="Google Shape;1285;p30"/>
          <p:cNvSpPr/>
          <p:nvPr/>
        </p:nvSpPr>
        <p:spPr>
          <a:xfrm>
            <a:off x="5184140" y="4983480"/>
            <a:ext cx="12852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6" name="Google Shape;1286;p30"/>
          <p:cNvSpPr/>
          <p:nvPr/>
        </p:nvSpPr>
        <p:spPr>
          <a:xfrm>
            <a:off x="6856724" y="4983475"/>
            <a:ext cx="2057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7" name="Google Shape;1287;p30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8" name="Google Shape;1288;p30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9" name="Google Shape;1289;p30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0" name="Google Shape;1290;p30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1" name="Google Shape;1291;p30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2" name="Google Shape;1292;p30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3" name="Google Shape;1293;p30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4" name="Google Shape;1294;p30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295" name="Google Shape;1295;p30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296" name="Google Shape;1296;p30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7" name="Google Shape;1297;p30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8" name="Google Shape;1298;p30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99" name="Google Shape;1299;p30"/>
          <p:cNvSpPr/>
          <p:nvPr/>
        </p:nvSpPr>
        <p:spPr>
          <a:xfrm>
            <a:off x="3963670" y="1651000"/>
            <a:ext cx="2565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0" name="Google Shape;1300;p30"/>
          <p:cNvSpPr txBox="1"/>
          <p:nvPr/>
        </p:nvSpPr>
        <p:spPr>
          <a:xfrm>
            <a:off x="3945890" y="1616710"/>
            <a:ext cx="29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1" name="Google Shape;1301;p30"/>
          <p:cNvSpPr txBox="1"/>
          <p:nvPr/>
        </p:nvSpPr>
        <p:spPr>
          <a:xfrm>
            <a:off x="4180840" y="1616710"/>
            <a:ext cx="103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Recurrent VRE BSI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2" name="Google Shape;1302;p30"/>
          <p:cNvSpPr/>
          <p:nvPr/>
        </p:nvSpPr>
        <p:spPr>
          <a:xfrm>
            <a:off x="5441950" y="1752600"/>
            <a:ext cx="1992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3" name="Google Shape;1303;p30"/>
          <p:cNvSpPr txBox="1"/>
          <p:nvPr/>
        </p:nvSpPr>
        <p:spPr>
          <a:xfrm>
            <a:off x="5382260" y="1718310"/>
            <a:ext cx="1959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  Recurrent MDR pulmonary / IAI flares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4" name="Google Shape;1304;p30"/>
          <p:cNvSpPr/>
          <p:nvPr/>
        </p:nvSpPr>
        <p:spPr>
          <a:xfrm>
            <a:off x="7780710" y="1748835"/>
            <a:ext cx="7722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05" name="Google Shape;1305;p30"/>
          <p:cNvSpPr txBox="1"/>
          <p:nvPr/>
        </p:nvSpPr>
        <p:spPr>
          <a:xfrm>
            <a:off x="7794604" y="1715825"/>
            <a:ext cx="77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7  abd flare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06" name="Google Shape;1306;p30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307" name="Google Shape;1307;p30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308" name="Google Shape;1308;p30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309" name="Google Shape;1309;p30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310" name="Google Shape;1310;p30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311" name="Google Shape;1311;p30"/>
          <p:cNvCxnSpPr/>
          <p:nvPr/>
        </p:nvCxnSpPr>
        <p:spPr>
          <a:xfrm>
            <a:off x="396367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312" name="Google Shape;1312;p30"/>
          <p:cNvCxnSpPr/>
          <p:nvPr/>
        </p:nvCxnSpPr>
        <p:spPr>
          <a:xfrm>
            <a:off x="544195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313" name="Google Shape;1313;p30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4" name="Google Shape;1314;p30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5" name="Google Shape;1315;p30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6" name="Google Shape;1316;p30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7" name="Google Shape;1317;p30"/>
          <p:cNvSpPr/>
          <p:nvPr/>
        </p:nvSpPr>
        <p:spPr>
          <a:xfrm>
            <a:off x="5120640" y="3223260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8" name="Google Shape;1318;p30"/>
          <p:cNvSpPr txBox="1"/>
          <p:nvPr/>
        </p:nvSpPr>
        <p:spPr>
          <a:xfrm>
            <a:off x="5095240" y="3205480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19" name="Google Shape;1319;p30"/>
          <p:cNvSpPr/>
          <p:nvPr/>
        </p:nvSpPr>
        <p:spPr>
          <a:xfrm>
            <a:off x="5828030" y="3223260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0" name="Google Shape;1320;p30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1" name="Google Shape;1321;p30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2" name="Google Shape;1322;p30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3" name="Google Shape;1323;p30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4" name="Google Shape;1324;p30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5" name="Google Shape;1325;p30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6" name="Google Shape;1326;p30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7" name="Google Shape;1327;p30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8" name="Google Shape;1328;p30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29" name="Google Shape;1329;p30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0" name="Google Shape;1330;p30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1" name="Google Shape;1331;p30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2" name="Google Shape;1332;p30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3" name="Google Shape;1333;p30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4" name="Google Shape;1334;p30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5" name="Google Shape;1335;p30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6" name="Google Shape;1336;p30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7" name="Google Shape;1337;p30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8" name="Google Shape;1338;p30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39" name="Google Shape;1339;p30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40" name="Google Shape;1340;p30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1" name="Google Shape;1341;p30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2" name="Google Shape;1342;p30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3" name="Google Shape;1343;p30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4" name="Google Shape;1344;p30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5" name="Google Shape;1345;p30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6" name="Google Shape;1346;p30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7" name="Google Shape;1347;p30"/>
          <p:cNvSpPr/>
          <p:nvPr/>
        </p:nvSpPr>
        <p:spPr>
          <a:xfrm>
            <a:off x="338455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8" name="Google Shape;1348;p30"/>
          <p:cNvSpPr txBox="1"/>
          <p:nvPr/>
        </p:nvSpPr>
        <p:spPr>
          <a:xfrm>
            <a:off x="305435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49" name="Google Shape;1349;p30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0" name="Google Shape;1350;p30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1" name="Google Shape;1351;p30"/>
          <p:cNvSpPr/>
          <p:nvPr/>
        </p:nvSpPr>
        <p:spPr>
          <a:xfrm>
            <a:off x="396367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2" name="Google Shape;1352;p30"/>
          <p:cNvSpPr txBox="1"/>
          <p:nvPr/>
        </p:nvSpPr>
        <p:spPr>
          <a:xfrm>
            <a:off x="363220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3" name="Google Shape;1353;p30"/>
          <p:cNvSpPr/>
          <p:nvPr/>
        </p:nvSpPr>
        <p:spPr>
          <a:xfrm>
            <a:off x="4027170" y="3445510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4" name="Google Shape;1354;p30"/>
          <p:cNvSpPr txBox="1"/>
          <p:nvPr/>
        </p:nvSpPr>
        <p:spPr>
          <a:xfrm>
            <a:off x="4237990" y="3406140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5" name="Google Shape;1355;p30"/>
          <p:cNvSpPr/>
          <p:nvPr/>
        </p:nvSpPr>
        <p:spPr>
          <a:xfrm>
            <a:off x="4155440" y="4511040"/>
            <a:ext cx="9639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6" name="Google Shape;1356;p30"/>
          <p:cNvSpPr txBox="1"/>
          <p:nvPr/>
        </p:nvSpPr>
        <p:spPr>
          <a:xfrm>
            <a:off x="4291330" y="4471670"/>
            <a:ext cx="694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Flagyl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7" name="Google Shape;1357;p30"/>
          <p:cNvSpPr/>
          <p:nvPr/>
        </p:nvSpPr>
        <p:spPr>
          <a:xfrm>
            <a:off x="544195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8" name="Google Shape;1358;p30"/>
          <p:cNvSpPr txBox="1"/>
          <p:nvPr/>
        </p:nvSpPr>
        <p:spPr>
          <a:xfrm>
            <a:off x="5354320" y="3205480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59" name="Google Shape;1359;p30"/>
          <p:cNvSpPr/>
          <p:nvPr/>
        </p:nvSpPr>
        <p:spPr>
          <a:xfrm>
            <a:off x="5699760" y="3244850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0" name="Google Shape;1360;p30"/>
          <p:cNvSpPr/>
          <p:nvPr/>
        </p:nvSpPr>
        <p:spPr>
          <a:xfrm>
            <a:off x="6021070" y="3244850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1" name="Google Shape;1361;p30"/>
          <p:cNvSpPr/>
          <p:nvPr/>
        </p:nvSpPr>
        <p:spPr>
          <a:xfrm>
            <a:off x="6021070" y="3307080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2" name="Google Shape;1362;p30"/>
          <p:cNvSpPr txBox="1"/>
          <p:nvPr/>
        </p:nvSpPr>
        <p:spPr>
          <a:xfrm>
            <a:off x="6381750" y="3205480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3" name="Google Shape;1363;p30"/>
          <p:cNvSpPr/>
          <p:nvPr/>
        </p:nvSpPr>
        <p:spPr>
          <a:xfrm>
            <a:off x="6021070" y="3445510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4" name="Google Shape;1364;p30"/>
          <p:cNvSpPr txBox="1"/>
          <p:nvPr/>
        </p:nvSpPr>
        <p:spPr>
          <a:xfrm>
            <a:off x="6135370" y="3406140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365" name="Google Shape;1365;p30"/>
          <p:cNvCxnSpPr/>
          <p:nvPr/>
        </p:nvCxnSpPr>
        <p:spPr>
          <a:xfrm>
            <a:off x="6985000" y="3399790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66" name="Google Shape;1366;p30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67" name="Google Shape;1367;p30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8" name="Google Shape;1368;p30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69" name="Google Shape;1369;p30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0" name="Google Shape;1370;p30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1" name="Google Shape;1371;p30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2" name="Google Shape;1372;p30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3" name="Google Shape;1373;p30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4" name="Google Shape;1374;p30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5" name="Google Shape;1375;p30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6" name="Google Shape;1376;p30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7" name="Google Shape;1377;p30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8" name="Google Shape;1378;p30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79" name="Google Shape;1379;p30"/>
          <p:cNvSpPr/>
          <p:nvPr/>
        </p:nvSpPr>
        <p:spPr>
          <a:xfrm>
            <a:off x="391541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0" name="Google Shape;1380;p30"/>
          <p:cNvSpPr/>
          <p:nvPr/>
        </p:nvSpPr>
        <p:spPr>
          <a:xfrm>
            <a:off x="404368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1" name="Google Shape;1381;p30"/>
          <p:cNvSpPr/>
          <p:nvPr/>
        </p:nvSpPr>
        <p:spPr>
          <a:xfrm>
            <a:off x="417195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2" name="Google Shape;1382;p30"/>
          <p:cNvSpPr txBox="1"/>
          <p:nvPr/>
        </p:nvSpPr>
        <p:spPr>
          <a:xfrm>
            <a:off x="4257040" y="2132330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3" name="Google Shape;1383;p30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4" name="Google Shape;1384;p30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5" name="Google Shape;1385;p30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6" name="Google Shape;1386;p30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7" name="Google Shape;1387;p30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8" name="Google Shape;1388;p30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89" name="Google Shape;1389;p30"/>
          <p:cNvSpPr/>
          <p:nvPr/>
        </p:nvSpPr>
        <p:spPr>
          <a:xfrm>
            <a:off x="539496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0" name="Google Shape;1390;p30"/>
          <p:cNvSpPr txBox="1"/>
          <p:nvPr/>
        </p:nvSpPr>
        <p:spPr>
          <a:xfrm>
            <a:off x="4085590" y="2434590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1" name="Google Shape;1391;p30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2" name="Google Shape;1392;p30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3" name="Google Shape;1393;p30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4" name="Google Shape;1394;p30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5" name="Google Shape;1395;p30"/>
          <p:cNvSpPr/>
          <p:nvPr/>
        </p:nvSpPr>
        <p:spPr>
          <a:xfrm>
            <a:off x="43624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6" name="Google Shape;1396;p30"/>
          <p:cNvSpPr/>
          <p:nvPr/>
        </p:nvSpPr>
        <p:spPr>
          <a:xfrm>
            <a:off x="53911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7" name="Google Shape;1397;p30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8" name="Google Shape;1398;p30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99" name="Google Shape;1399;p30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0" name="Google Shape;1400;p30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1" name="Google Shape;1401;p30"/>
          <p:cNvSpPr txBox="1"/>
          <p:nvPr/>
        </p:nvSpPr>
        <p:spPr>
          <a:xfrm>
            <a:off x="4418330" y="4157980"/>
            <a:ext cx="7392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D50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IR 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2" name="Google Shape;1402;p30"/>
          <p:cNvSpPr txBox="1"/>
          <p:nvPr/>
        </p:nvSpPr>
        <p:spPr>
          <a:xfrm>
            <a:off x="44183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3" name="Google Shape;1403;p30"/>
          <p:cNvSpPr txBox="1"/>
          <p:nvPr/>
        </p:nvSpPr>
        <p:spPr>
          <a:xfrm>
            <a:off x="5447030" y="4157980"/>
            <a:ext cx="663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04" name="Google Shape;1404;p30"/>
          <p:cNvSpPr txBox="1"/>
          <p:nvPr/>
        </p:nvSpPr>
        <p:spPr>
          <a:xfrm>
            <a:off x="54470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05" name="Google Shape;1405;p30"/>
          <p:cNvCxnSpPr/>
          <p:nvPr/>
        </p:nvCxnSpPr>
        <p:spPr>
          <a:xfrm>
            <a:off x="812800" y="4724400"/>
            <a:ext cx="82296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6" name="Google Shape;1406;p30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07" name="Google Shape;1407;p30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08" name="Google Shape;1408;p30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09" name="Google Shape;1409;p30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10" name="Google Shape;1410;p30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1" name="Google Shape;1411;p30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12" name="Google Shape;1412;p30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3" name="Google Shape;1413;p30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14" name="Google Shape;1414;p30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5" name="Google Shape;1415;p30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16" name="Google Shape;1416;p30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7" name="Google Shape;1417;p30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18" name="Google Shape;1418;p30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9" name="Google Shape;1419;p30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20" name="Google Shape;1420;p30"/>
          <p:cNvCxnSpPr/>
          <p:nvPr/>
        </p:nvCxnSpPr>
        <p:spPr>
          <a:xfrm>
            <a:off x="569976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1" name="Google Shape;1421;p30"/>
          <p:cNvSpPr txBox="1"/>
          <p:nvPr/>
        </p:nvSpPr>
        <p:spPr>
          <a:xfrm>
            <a:off x="5487670" y="4757420"/>
            <a:ext cx="423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D70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22" name="Google Shape;1422;p30"/>
          <p:cNvCxnSpPr/>
          <p:nvPr/>
        </p:nvCxnSpPr>
        <p:spPr>
          <a:xfrm>
            <a:off x="63423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3" name="Google Shape;1423;p30"/>
          <p:cNvSpPr txBox="1"/>
          <p:nvPr/>
        </p:nvSpPr>
        <p:spPr>
          <a:xfrm>
            <a:off x="612775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D80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24" name="Google Shape;1424;p30"/>
          <p:cNvCxnSpPr/>
          <p:nvPr/>
        </p:nvCxnSpPr>
        <p:spPr>
          <a:xfrm>
            <a:off x="69850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5" name="Google Shape;1425;p30"/>
          <p:cNvSpPr txBox="1"/>
          <p:nvPr/>
        </p:nvSpPr>
        <p:spPr>
          <a:xfrm>
            <a:off x="677037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D90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26" name="Google Shape;1426;p30"/>
          <p:cNvCxnSpPr/>
          <p:nvPr/>
        </p:nvCxnSpPr>
        <p:spPr>
          <a:xfrm>
            <a:off x="76276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7" name="Google Shape;1427;p30"/>
          <p:cNvSpPr txBox="1"/>
          <p:nvPr/>
        </p:nvSpPr>
        <p:spPr>
          <a:xfrm>
            <a:off x="7392670" y="4757420"/>
            <a:ext cx="471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28" name="Google Shape;1428;p30"/>
          <p:cNvCxnSpPr/>
          <p:nvPr/>
        </p:nvCxnSpPr>
        <p:spPr>
          <a:xfrm>
            <a:off x="82702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9" name="Google Shape;1429;p30"/>
          <p:cNvSpPr txBox="1"/>
          <p:nvPr/>
        </p:nvSpPr>
        <p:spPr>
          <a:xfrm>
            <a:off x="8046720" y="4757420"/>
            <a:ext cx="448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30" name="Google Shape;1430;p30"/>
          <p:cNvCxnSpPr/>
          <p:nvPr/>
        </p:nvCxnSpPr>
        <p:spPr>
          <a:xfrm>
            <a:off x="89141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1" name="Google Shape;1431;p30"/>
          <p:cNvSpPr txBox="1"/>
          <p:nvPr/>
        </p:nvSpPr>
        <p:spPr>
          <a:xfrm>
            <a:off x="8679180" y="4757420"/>
            <a:ext cx="4686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2" name="Google Shape;1432;p30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3" name="Google Shape;1433;p30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4" name="Google Shape;1434;p30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5" name="Google Shape;1435;p30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6" name="Google Shape;1436;p30"/>
          <p:cNvSpPr/>
          <p:nvPr/>
        </p:nvSpPr>
        <p:spPr>
          <a:xfrm>
            <a:off x="812800" y="1270000"/>
            <a:ext cx="152400" cy="101700"/>
          </a:xfrm>
          <a:prstGeom prst="rect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7" name="Google Shape;1437;p30"/>
          <p:cNvSpPr txBox="1"/>
          <p:nvPr/>
        </p:nvSpPr>
        <p:spPr>
          <a:xfrm>
            <a:off x="911860" y="1214120"/>
            <a:ext cx="870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P. aeruginosa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8" name="Google Shape;1438;p30"/>
          <p:cNvSpPr/>
          <p:nvPr/>
        </p:nvSpPr>
        <p:spPr>
          <a:xfrm>
            <a:off x="1734820" y="1270000"/>
            <a:ext cx="152400" cy="101700"/>
          </a:xfrm>
          <a:prstGeom prst="rect">
            <a:avLst/>
          </a:prstGeom>
          <a:solidFill>
            <a:srgbClr val="1F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39" name="Google Shape;1439;p30"/>
          <p:cNvSpPr txBox="1"/>
          <p:nvPr/>
        </p:nvSpPr>
        <p:spPr>
          <a:xfrm>
            <a:off x="1833880" y="1214120"/>
            <a:ext cx="1017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E. faecium (VRE)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0" name="Google Shape;1440;p30"/>
          <p:cNvSpPr/>
          <p:nvPr/>
        </p:nvSpPr>
        <p:spPr>
          <a:xfrm>
            <a:off x="2783840" y="1270000"/>
            <a:ext cx="152400" cy="101700"/>
          </a:xfrm>
          <a:prstGeom prst="rect">
            <a:avLst/>
          </a:prstGeom>
          <a:solidFill>
            <a:srgbClr val="9C5B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1" name="Google Shape;1441;p30"/>
          <p:cNvSpPr txBox="1"/>
          <p:nvPr/>
        </p:nvSpPr>
        <p:spPr>
          <a:xfrm>
            <a:off x="2882900" y="1214120"/>
            <a:ext cx="44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2" name="Google Shape;1442;p30"/>
          <p:cNvSpPr/>
          <p:nvPr/>
        </p:nvSpPr>
        <p:spPr>
          <a:xfrm>
            <a:off x="3335020" y="1270000"/>
            <a:ext cx="152400" cy="101700"/>
          </a:xfrm>
          <a:prstGeom prst="rect">
            <a:avLst/>
          </a:prstGeom>
          <a:solidFill>
            <a:srgbClr val="E4A1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3" name="Google Shape;1443;p30"/>
          <p:cNvSpPr txBox="1"/>
          <p:nvPr/>
        </p:nvSpPr>
        <p:spPr>
          <a:xfrm>
            <a:off x="3434080" y="1214120"/>
            <a:ext cx="621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44" name="Google Shape;1444;p30"/>
          <p:cNvCxnSpPr/>
          <p:nvPr/>
        </p:nvCxnSpPr>
        <p:spPr>
          <a:xfrm>
            <a:off x="4039870" y="1320800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2F5AA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445" name="Google Shape;1445;p30"/>
          <p:cNvSpPr txBox="1"/>
          <p:nvPr/>
        </p:nvSpPr>
        <p:spPr>
          <a:xfrm>
            <a:off x="4138930" y="1214120"/>
            <a:ext cx="1124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inhaled tobramycin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6" name="Google Shape;1446;p30"/>
          <p:cNvSpPr/>
          <p:nvPr/>
        </p:nvSpPr>
        <p:spPr>
          <a:xfrm>
            <a:off x="5208270" y="127254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7" name="Google Shape;1447;p30"/>
          <p:cNvSpPr txBox="1"/>
          <p:nvPr/>
        </p:nvSpPr>
        <p:spPr>
          <a:xfrm>
            <a:off x="5281930" y="1214120"/>
            <a:ext cx="10629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negative blood cx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8" name="Google Shape;1448;p30"/>
          <p:cNvSpPr/>
          <p:nvPr/>
        </p:nvSpPr>
        <p:spPr>
          <a:xfrm>
            <a:off x="6272530" y="1270000"/>
            <a:ext cx="152400" cy="1017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9" name="Google Shape;1449;p30"/>
          <p:cNvSpPr txBox="1"/>
          <p:nvPr/>
        </p:nvSpPr>
        <p:spPr>
          <a:xfrm>
            <a:off x="6371590" y="1214120"/>
            <a:ext cx="14718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no PsAr-directed β-lactam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0" name="Google Shape;1450;p30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1" name="Google Shape;1451;p30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2" name="Google Shape;1452;p30"/>
          <p:cNvSpPr/>
          <p:nvPr/>
        </p:nvSpPr>
        <p:spPr>
          <a:xfrm>
            <a:off x="6021070" y="4511040"/>
            <a:ext cx="14148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3" name="Google Shape;1453;p30"/>
          <p:cNvSpPr txBox="1"/>
          <p:nvPr/>
        </p:nvSpPr>
        <p:spPr>
          <a:xfrm>
            <a:off x="6371590" y="4471670"/>
            <a:ext cx="712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4" name="Google Shape;1454;p30"/>
          <p:cNvSpPr/>
          <p:nvPr/>
        </p:nvSpPr>
        <p:spPr>
          <a:xfrm>
            <a:off x="86400" y="2059950"/>
            <a:ext cx="9061500" cy="30693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55" name="Google Shape;1455;p30"/>
          <p:cNvCxnSpPr/>
          <p:nvPr/>
        </p:nvCxnSpPr>
        <p:spPr>
          <a:xfrm>
            <a:off x="775716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456" name="Google Shape;1456;p30"/>
          <p:cNvCxnSpPr/>
          <p:nvPr/>
        </p:nvCxnSpPr>
        <p:spPr>
          <a:xfrm>
            <a:off x="782066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457" name="Google Shape;1457;p30"/>
          <p:cNvCxnSpPr/>
          <p:nvPr/>
        </p:nvCxnSpPr>
        <p:spPr>
          <a:xfrm>
            <a:off x="7948930" y="2934970"/>
            <a:ext cx="0" cy="10758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458" name="Google Shape;1458;p30"/>
          <p:cNvSpPr/>
          <p:nvPr/>
        </p:nvSpPr>
        <p:spPr>
          <a:xfrm>
            <a:off x="7434580" y="3223260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9" name="Google Shape;1459;p30"/>
          <p:cNvSpPr txBox="1"/>
          <p:nvPr/>
        </p:nvSpPr>
        <p:spPr>
          <a:xfrm>
            <a:off x="744093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0" name="Google Shape;1460;p30"/>
          <p:cNvSpPr/>
          <p:nvPr/>
        </p:nvSpPr>
        <p:spPr>
          <a:xfrm>
            <a:off x="6985000" y="3647440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1" name="Google Shape;1461;p30"/>
          <p:cNvSpPr txBox="1"/>
          <p:nvPr/>
        </p:nvSpPr>
        <p:spPr>
          <a:xfrm>
            <a:off x="6897370" y="3606800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2" name="Google Shape;1462;p30"/>
          <p:cNvSpPr/>
          <p:nvPr/>
        </p:nvSpPr>
        <p:spPr>
          <a:xfrm>
            <a:off x="7820660" y="3244850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3" name="Google Shape;1463;p30"/>
          <p:cNvSpPr txBox="1"/>
          <p:nvPr/>
        </p:nvSpPr>
        <p:spPr>
          <a:xfrm>
            <a:off x="7849870" y="3205480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4" name="Google Shape;1464;p30"/>
          <p:cNvSpPr/>
          <p:nvPr/>
        </p:nvSpPr>
        <p:spPr>
          <a:xfrm>
            <a:off x="782066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5" name="Google Shape;1465;p30"/>
          <p:cNvSpPr txBox="1"/>
          <p:nvPr/>
        </p:nvSpPr>
        <p:spPr>
          <a:xfrm>
            <a:off x="784479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66" name="Google Shape;1466;p30"/>
          <p:cNvCxnSpPr/>
          <p:nvPr/>
        </p:nvCxnSpPr>
        <p:spPr>
          <a:xfrm>
            <a:off x="8013700" y="3399790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67" name="Google Shape;1467;p30"/>
          <p:cNvSpPr/>
          <p:nvPr/>
        </p:nvSpPr>
        <p:spPr>
          <a:xfrm>
            <a:off x="770890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8" name="Google Shape;1468;p30"/>
          <p:cNvSpPr/>
          <p:nvPr/>
        </p:nvSpPr>
        <p:spPr>
          <a:xfrm>
            <a:off x="783717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9" name="Google Shape;1469;p30"/>
          <p:cNvSpPr txBox="1"/>
          <p:nvPr/>
        </p:nvSpPr>
        <p:spPr>
          <a:xfrm>
            <a:off x="6473190" y="2132330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0" name="Google Shape;1470;p30"/>
          <p:cNvSpPr/>
          <p:nvPr/>
        </p:nvSpPr>
        <p:spPr>
          <a:xfrm>
            <a:off x="77736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1" name="Google Shape;1471;p30"/>
          <p:cNvSpPr/>
          <p:nvPr/>
        </p:nvSpPr>
        <p:spPr>
          <a:xfrm>
            <a:off x="78371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2" name="Google Shape;1472;p30"/>
          <p:cNvSpPr txBox="1"/>
          <p:nvPr/>
        </p:nvSpPr>
        <p:spPr>
          <a:xfrm>
            <a:off x="7922260" y="2434590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3" name="Google Shape;1473;p30"/>
          <p:cNvSpPr/>
          <p:nvPr/>
        </p:nvSpPr>
        <p:spPr>
          <a:xfrm>
            <a:off x="7908290" y="280416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4" name="Google Shape;1474;p30"/>
          <p:cNvSpPr/>
          <p:nvPr/>
        </p:nvSpPr>
        <p:spPr>
          <a:xfrm>
            <a:off x="7908290" y="288417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5" name="Google Shape;1475;p30"/>
          <p:cNvSpPr/>
          <p:nvPr/>
        </p:nvSpPr>
        <p:spPr>
          <a:xfrm>
            <a:off x="7769860" y="4262120"/>
            <a:ext cx="101700" cy="101700"/>
          </a:xfrm>
          <a:prstGeom prst="diamond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6" name="Google Shape;1476;p30"/>
          <p:cNvSpPr/>
          <p:nvPr/>
        </p:nvSpPr>
        <p:spPr>
          <a:xfrm>
            <a:off x="7898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7" name="Google Shape;1477;p30"/>
          <p:cNvSpPr txBox="1"/>
          <p:nvPr/>
        </p:nvSpPr>
        <p:spPr>
          <a:xfrm>
            <a:off x="6972300" y="421513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D103 drain lost</a:t>
            </a:r>
            <a:endParaRPr sz="6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8" name="Google Shape;1478;p30"/>
          <p:cNvSpPr txBox="1"/>
          <p:nvPr/>
        </p:nvSpPr>
        <p:spPr>
          <a:xfrm>
            <a:off x="7954010" y="4215130"/>
            <a:ext cx="1059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D105 drain replaced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9" name="Google Shape;1479;p30"/>
          <p:cNvSpPr/>
          <p:nvPr/>
        </p:nvSpPr>
        <p:spPr>
          <a:xfrm>
            <a:off x="7908290" y="444881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0" name="Google Shape;1480;p30"/>
          <p:cNvSpPr/>
          <p:nvPr/>
        </p:nvSpPr>
        <p:spPr>
          <a:xfrm>
            <a:off x="7908290" y="452882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1" name="Google Shape;1481;p30"/>
          <p:cNvSpPr txBox="1"/>
          <p:nvPr/>
        </p:nvSpPr>
        <p:spPr>
          <a:xfrm>
            <a:off x="8046724" y="4367475"/>
            <a:ext cx="976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2+ PsAr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3+ VRE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2" name="Google Shape;1482;p30"/>
          <p:cNvSpPr/>
          <p:nvPr/>
        </p:nvSpPr>
        <p:spPr>
          <a:xfrm>
            <a:off x="405225" y="2131051"/>
            <a:ext cx="3913800" cy="1439100"/>
          </a:xfrm>
          <a:prstGeom prst="rect">
            <a:avLst/>
          </a:prstGeom>
          <a:solidFill>
            <a:srgbClr val="FFFFFF">
              <a:alpha val="8038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ID decides to do dapto &amp; </a:t>
            </a:r>
            <a:r>
              <a:rPr lang="en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zosyn</a:t>
            </a:r>
            <a:endParaRPr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Zosyn has not been confirmed to be susceptible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…but he still does just fine..? Why???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3" name="Google Shape;1483;p30"/>
          <p:cNvSpPr/>
          <p:nvPr/>
        </p:nvSpPr>
        <p:spPr>
          <a:xfrm>
            <a:off x="68084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4" name="Google Shape;1484;p30"/>
          <p:cNvSpPr txBox="1"/>
          <p:nvPr/>
        </p:nvSpPr>
        <p:spPr>
          <a:xfrm>
            <a:off x="5557520" y="2434590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5" name="Google Shape;1485;p30"/>
          <p:cNvSpPr txBox="1"/>
          <p:nvPr/>
        </p:nvSpPr>
        <p:spPr>
          <a:xfrm>
            <a:off x="6744970" y="2735580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486" name="Google Shape;1486;p30"/>
          <p:cNvCxnSpPr/>
          <p:nvPr/>
        </p:nvCxnSpPr>
        <p:spPr>
          <a:xfrm>
            <a:off x="685673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31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48153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32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9E6"/>
                </a:solidFill>
              </a:rPr>
              <a:t>[Q1]</a:t>
            </a:r>
            <a:r>
              <a:rPr lang="en"/>
              <a:t> What % of infections with a resistant isolate still respond?</a:t>
            </a:r>
            <a:endParaRPr/>
          </a:p>
        </p:txBody>
      </p:sp>
      <p:sp>
        <p:nvSpPr>
          <p:cNvPr id="1497" name="Google Shape;1497;p32"/>
          <p:cNvSpPr txBox="1">
            <a:spLocks noGrp="1"/>
          </p:cNvSpPr>
          <p:nvPr>
            <p:ph type="body" idx="1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Treated with that drug anyway.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For comparison: about 90% respond when the isolate is susceptible.</a:t>
            </a:r>
            <a:endParaRPr/>
          </a:p>
        </p:txBody>
      </p:sp>
      <p:sp>
        <p:nvSpPr>
          <p:cNvPr id="1498" name="Google Shape;1498;p32"/>
          <p:cNvSpPr txBox="1">
            <a:spLocks noGrp="1"/>
          </p:cNvSpPr>
          <p:nvPr>
            <p:ph type="subTitle" idx="2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Scales slider (0–100%)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p33"/>
          <p:cNvSpPr/>
          <p:nvPr/>
        </p:nvSpPr>
        <p:spPr>
          <a:xfrm>
            <a:off x="155448" y="155448"/>
            <a:ext cx="8833200" cy="4169700"/>
          </a:xfrm>
          <a:prstGeom prst="rect">
            <a:avLst/>
          </a:prstGeom>
          <a:solidFill>
            <a:srgbClr val="F1F2F3"/>
          </a:solidFill>
          <a:ln w="12700" cap="flat" cmpd="sng">
            <a:solidFill>
              <a:srgbClr val="9FA6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IMAGE: Mentimeter results, [Q1]</a:t>
            </a:r>
            <a:endParaRPr dirty="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Add-in 1" title="Interactive content from Mentimeter">
                <a:extLst>
                  <a:ext uri="{FF2B5EF4-FFF2-40B4-BE49-F238E27FC236}">
                    <a16:creationId xmlns:a16="http://schemas.microsoft.com/office/drawing/2014/main" id="{508A9746-99A0-E8D1-B339-8C43D9E8A9E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8603785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" name="Add-in 1" title="Interactive content from Mentimeter">
                <a:extLst>
                  <a:ext uri="{FF2B5EF4-FFF2-40B4-BE49-F238E27FC236}">
                    <a16:creationId xmlns:a16="http://schemas.microsoft.com/office/drawing/2014/main" id="{508A9746-99A0-E8D1-B339-8C43D9E8A9E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34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90-60 rule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[1]</a:t>
            </a:r>
            <a:endParaRPr/>
          </a:p>
        </p:txBody>
      </p:sp>
      <p:sp>
        <p:nvSpPr>
          <p:cNvPr id="1509" name="Google Shape;1509;p34"/>
          <p:cNvSpPr txBox="1"/>
          <p:nvPr/>
        </p:nvSpPr>
        <p:spPr>
          <a:xfrm>
            <a:off x="731520" y="1325880"/>
            <a:ext cx="4206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Susceptible isolate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treated with that drug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0" name="Google Shape;1510;p34"/>
          <p:cNvSpPr/>
          <p:nvPr/>
        </p:nvSpPr>
        <p:spPr>
          <a:xfrm>
            <a:off x="731520" y="1645920"/>
            <a:ext cx="4206300" cy="5028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1" name="Google Shape;1511;p34"/>
          <p:cNvSpPr/>
          <p:nvPr/>
        </p:nvSpPr>
        <p:spPr>
          <a:xfrm>
            <a:off x="731520" y="1645920"/>
            <a:ext cx="3785700" cy="502800"/>
          </a:xfrm>
          <a:prstGeom prst="rect">
            <a:avLst/>
          </a:prstGeom>
          <a:solidFill>
            <a:srgbClr val="14A4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~90% respond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2" name="Google Shape;1512;p34"/>
          <p:cNvSpPr txBox="1"/>
          <p:nvPr/>
        </p:nvSpPr>
        <p:spPr>
          <a:xfrm>
            <a:off x="731520" y="2377440"/>
            <a:ext cx="4206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Resistant isolate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treated with that drug anyway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3" name="Google Shape;1513;p34"/>
          <p:cNvSpPr/>
          <p:nvPr/>
        </p:nvSpPr>
        <p:spPr>
          <a:xfrm>
            <a:off x="731520" y="2697480"/>
            <a:ext cx="4206300" cy="5028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4" name="Google Shape;1514;p34"/>
          <p:cNvSpPr/>
          <p:nvPr/>
        </p:nvSpPr>
        <p:spPr>
          <a:xfrm>
            <a:off x="731520" y="2697480"/>
            <a:ext cx="2523600" cy="502800"/>
          </a:xfrm>
          <a:prstGeom prst="rect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~60% respond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5" name="Google Shape;1515;p34"/>
          <p:cNvSpPr txBox="1"/>
          <p:nvPr/>
        </p:nvSpPr>
        <p:spPr>
          <a:xfrm>
            <a:off x="3255264" y="2697480"/>
            <a:ext cx="16824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40%</a:t>
            </a:r>
            <a:endParaRPr sz="11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6" name="Google Shape;1516;p34"/>
          <p:cNvSpPr/>
          <p:nvPr/>
        </p:nvSpPr>
        <p:spPr>
          <a:xfrm>
            <a:off x="5626870" y="1564588"/>
            <a:ext cx="2011800" cy="6585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 w="12700" cap="flat" cmpd="sng">
            <a:solidFill>
              <a:srgbClr val="E4A1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S, and still failed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the 10%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7" name="Google Shape;1517;p34"/>
          <p:cNvSpPr/>
          <p:nvPr/>
        </p:nvSpPr>
        <p:spPr>
          <a:xfrm>
            <a:off x="5626880" y="2619625"/>
            <a:ext cx="2011800" cy="6585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 w="12700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R, and got better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the 60%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8" name="Google Shape;1518;p34"/>
          <p:cNvSpPr txBox="1"/>
          <p:nvPr/>
        </p:nvSpPr>
        <p:spPr>
          <a:xfrm>
            <a:off x="731520" y="3429015"/>
            <a:ext cx="4206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The 30-point gap is why we test. The 10% and the 60% are why the test doesn’t settle it.</a:t>
            </a:r>
            <a:endParaRPr sz="1100" i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9" name="Google Shape;1519;p34"/>
          <p:cNvSpPr txBox="1"/>
          <p:nvPr/>
        </p:nvSpPr>
        <p:spPr>
          <a:xfrm>
            <a:off x="4407408" y="1645920"/>
            <a:ext cx="6402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10%</a:t>
            </a:r>
            <a:endParaRPr sz="11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35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isolate, not the patient</a:t>
            </a:r>
            <a:endParaRPr/>
          </a:p>
        </p:txBody>
      </p:sp>
      <p:sp>
        <p:nvSpPr>
          <p:cNvPr id="1525" name="Google Shape;1525;p35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the 60 happens, and why the 10 does</a:t>
            </a:r>
            <a:endParaRPr/>
          </a:p>
        </p:txBody>
      </p:sp>
      <p:sp>
        <p:nvSpPr>
          <p:cNvPr id="1526" name="Google Shape;1526;p35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" sz="1400" b="1"/>
              <a:t>Objectives</a:t>
            </a:r>
            <a:endParaRPr sz="1400" b="1"/>
          </a:p>
          <a:p>
            <a:pPr marL="457200" lvl="0" indent="-317500" algn="l" rtl="0">
              <a:lnSpc>
                <a:spcPct val="105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</a:pPr>
            <a:r>
              <a:rPr lang="en" sz="1400" b="1"/>
              <a:t>Explain</a:t>
            </a:r>
            <a:r>
              <a:rPr lang="en" sz="1400"/>
              <a:t> why a clonal population can hold resistant subpopulations, and what that costs the bacterium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b="1"/>
              <a:t>Describe</a:t>
            </a:r>
            <a:r>
              <a:rPr lang="en" sz="1400"/>
              <a:t> what a routine antibiogram samples, and what it misses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 b="1"/>
              <a:t>Apply</a:t>
            </a:r>
            <a:r>
              <a:rPr lang="en" sz="1400"/>
              <a:t> the 90-60 rule when a result and the clinical course disagree</a:t>
            </a:r>
            <a:endParaRPr sz="1400"/>
          </a:p>
        </p:txBody>
      </p:sp>
      <p:pic>
        <p:nvPicPr>
          <p:cNvPr id="1527" name="Google Shape;1527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612571"/>
            <a:ext cx="4572001" cy="2530929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p35"/>
          <p:cNvSpPr txBox="1"/>
          <p:nvPr/>
        </p:nvSpPr>
        <p:spPr>
          <a:xfrm>
            <a:off x="0" y="3071918"/>
            <a:ext cx="3275700" cy="13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5300" tIns="65300" rIns="65300" bIns="653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43">
                <a:solidFill>
                  <a:srgbClr val="FFF4D6"/>
                </a:solidFill>
                <a:latin typeface="Impact"/>
                <a:ea typeface="Impact"/>
                <a:cs typeface="Impact"/>
                <a:sym typeface="Impact"/>
              </a:rPr>
              <a:t>60%</a:t>
            </a:r>
            <a:r>
              <a:rPr lang="en" sz="2543">
                <a:solidFill>
                  <a:srgbClr val="C8CDD3"/>
                </a:solidFill>
                <a:latin typeface="Impact"/>
                <a:ea typeface="Impact"/>
                <a:cs typeface="Impact"/>
                <a:sym typeface="Impact"/>
              </a:rPr>
              <a:t> of the time, </a:t>
            </a:r>
            <a:endParaRPr sz="2543">
              <a:solidFill>
                <a:srgbClr val="C8CDD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43">
                <a:solidFill>
                  <a:srgbClr val="C8CDD3"/>
                </a:solidFill>
                <a:latin typeface="Impact"/>
                <a:ea typeface="Impact"/>
                <a:cs typeface="Impact"/>
                <a:sym typeface="Impact"/>
              </a:rPr>
              <a:t>it works </a:t>
            </a:r>
            <a:endParaRPr sz="2543">
              <a:solidFill>
                <a:srgbClr val="C8CDD3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43">
                <a:solidFill>
                  <a:srgbClr val="FAE4E8"/>
                </a:solidFill>
                <a:latin typeface="Impact"/>
                <a:ea typeface="Impact"/>
                <a:cs typeface="Impact"/>
                <a:sym typeface="Impact"/>
              </a:rPr>
              <a:t>90%</a:t>
            </a:r>
            <a:r>
              <a:rPr lang="en" sz="2543">
                <a:solidFill>
                  <a:srgbClr val="C8CDD3"/>
                </a:solidFill>
                <a:latin typeface="Impact"/>
                <a:ea typeface="Impact"/>
                <a:cs typeface="Impact"/>
                <a:sym typeface="Impact"/>
              </a:rPr>
              <a:t> of the time</a:t>
            </a:r>
            <a:endParaRPr sz="2543">
              <a:solidFill>
                <a:srgbClr val="C8CDD3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36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usually picture it</a:t>
            </a:r>
            <a:endParaRPr/>
          </a:p>
        </p:txBody>
      </p:sp>
      <p:sp>
        <p:nvSpPr>
          <p:cNvPr id="1534" name="Google Shape;1534;p36"/>
          <p:cNvSpPr/>
          <p:nvPr/>
        </p:nvSpPr>
        <p:spPr>
          <a:xfrm>
            <a:off x="7315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5" name="Google Shape;1535;p36"/>
          <p:cNvSpPr/>
          <p:nvPr/>
        </p:nvSpPr>
        <p:spPr>
          <a:xfrm>
            <a:off x="859536" y="185166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6" name="Google Shape;1536;p36"/>
          <p:cNvSpPr txBox="1"/>
          <p:nvPr/>
        </p:nvSpPr>
        <p:spPr>
          <a:xfrm>
            <a:off x="12984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One bacterium divides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7" name="Google Shape;1537;p36"/>
          <p:cNvSpPr/>
          <p:nvPr/>
        </p:nvSpPr>
        <p:spPr>
          <a:xfrm>
            <a:off x="33604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8" name="Google Shape;1538;p36"/>
          <p:cNvSpPr/>
          <p:nvPr/>
        </p:nvSpPr>
        <p:spPr>
          <a:xfrm>
            <a:off x="3488436" y="185166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39" name="Google Shape;1539;p36"/>
          <p:cNvSpPr txBox="1"/>
          <p:nvPr/>
        </p:nvSpPr>
        <p:spPr>
          <a:xfrm>
            <a:off x="39273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Into a large population of identical copies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0" name="Google Shape;1540;p36"/>
          <p:cNvSpPr/>
          <p:nvPr/>
        </p:nvSpPr>
        <p:spPr>
          <a:xfrm>
            <a:off x="59893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1" name="Google Shape;1541;p36"/>
          <p:cNvSpPr/>
          <p:nvPr/>
        </p:nvSpPr>
        <p:spPr>
          <a:xfrm>
            <a:off x="6117336" y="185166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2" name="Google Shape;1542;p36"/>
          <p:cNvSpPr txBox="1"/>
          <p:nvPr/>
        </p:nvSpPr>
        <p:spPr>
          <a:xfrm>
            <a:off x="65562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 specimen (here, a BAL) goes to the lab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43" name="Google Shape;1543;p36"/>
          <p:cNvSpPr txBox="1"/>
          <p:nvPr/>
        </p:nvSpPr>
        <p:spPr>
          <a:xfrm>
            <a:off x="731522" y="4297675"/>
            <a:ext cx="2432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The model the lab report implies.</a:t>
            </a:r>
            <a:endParaRPr sz="1100" i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44" name="Google Shape;1544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>
            <a:off x="1537450" y="3276450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5" name="Google Shape;1545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>
            <a:off x="4285850" y="3373500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6" name="Google Shape;1546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-3599999">
            <a:off x="4532825" y="3502225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7" name="Google Shape;1547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2854878">
            <a:off x="4458650" y="3690150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8" name="Google Shape;1548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-2319476">
            <a:off x="3997613" y="3502225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9" name="Google Shape;1549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900002">
            <a:off x="4717688" y="3276450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0" name="Google Shape;1550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-7200000">
            <a:off x="4361125" y="3305866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1" name="Google Shape;1551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-10799998">
            <a:off x="4349116" y="3027617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2" name="Google Shape;1552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-4345122">
            <a:off x="4548952" y="2997892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-9519476">
            <a:off x="4616723" y="3491124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-6299998">
            <a:off x="4061158" y="2980408"/>
            <a:ext cx="497975" cy="6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5" name="Google Shape;155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82650" y="2808675"/>
            <a:ext cx="2845749" cy="207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6" name="Google Shape;1556;p36"/>
          <p:cNvPicPr preferRelativeResize="0"/>
          <p:nvPr/>
        </p:nvPicPr>
        <p:blipFill rotWithShape="1">
          <a:blip r:embed="rId3">
            <a:alphaModFix/>
          </a:blip>
          <a:srcRect l="10892" t="13294" r="16592" b="14258"/>
          <a:stretch/>
        </p:blipFill>
        <p:spPr>
          <a:xfrm rot="-2470966">
            <a:off x="7364190" y="3732323"/>
            <a:ext cx="341968" cy="47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p37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usually picture it</a:t>
            </a:r>
            <a:endParaRPr/>
          </a:p>
        </p:txBody>
      </p:sp>
      <p:sp>
        <p:nvSpPr>
          <p:cNvPr id="1562" name="Google Shape;1562;p37"/>
          <p:cNvSpPr/>
          <p:nvPr/>
        </p:nvSpPr>
        <p:spPr>
          <a:xfrm>
            <a:off x="7315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3" name="Google Shape;1563;p37"/>
          <p:cNvSpPr txBox="1"/>
          <p:nvPr/>
        </p:nvSpPr>
        <p:spPr>
          <a:xfrm>
            <a:off x="12984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One bacterium divides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4" name="Google Shape;1564;p37"/>
          <p:cNvSpPr/>
          <p:nvPr/>
        </p:nvSpPr>
        <p:spPr>
          <a:xfrm>
            <a:off x="33604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5" name="Google Shape;1565;p37"/>
          <p:cNvSpPr txBox="1"/>
          <p:nvPr/>
        </p:nvSpPr>
        <p:spPr>
          <a:xfrm>
            <a:off x="39273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Into a large population of identical copies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6" name="Google Shape;1566;p37"/>
          <p:cNvSpPr/>
          <p:nvPr/>
        </p:nvSpPr>
        <p:spPr>
          <a:xfrm>
            <a:off x="59893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7" name="Google Shape;1567;p37"/>
          <p:cNvSpPr txBox="1"/>
          <p:nvPr/>
        </p:nvSpPr>
        <p:spPr>
          <a:xfrm>
            <a:off x="65562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 specimen (here, a BAL) goes to the lab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8" name="Google Shape;1568;p37"/>
          <p:cNvSpPr/>
          <p:nvPr/>
        </p:nvSpPr>
        <p:spPr>
          <a:xfrm>
            <a:off x="7315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69" name="Google Shape;1569;p37"/>
          <p:cNvSpPr/>
          <p:nvPr/>
        </p:nvSpPr>
        <p:spPr>
          <a:xfrm>
            <a:off x="8595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0" name="Google Shape;1570;p37"/>
          <p:cNvSpPr txBox="1"/>
          <p:nvPr/>
        </p:nvSpPr>
        <p:spPr>
          <a:xfrm>
            <a:off x="12984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What grows on the plate is what’s in the patient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1" name="Google Shape;1571;p37"/>
          <p:cNvSpPr/>
          <p:nvPr/>
        </p:nvSpPr>
        <p:spPr>
          <a:xfrm>
            <a:off x="33604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2" name="Google Shape;1572;p37"/>
          <p:cNvSpPr/>
          <p:nvPr/>
        </p:nvSpPr>
        <p:spPr>
          <a:xfrm>
            <a:off x="34884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3" name="Google Shape;1573;p37"/>
          <p:cNvSpPr txBox="1"/>
          <p:nvPr/>
        </p:nvSpPr>
        <p:spPr>
          <a:xfrm>
            <a:off x="39273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 = it kills all of them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 = it kills none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4" name="Google Shape;1574;p37"/>
          <p:cNvSpPr/>
          <p:nvPr/>
        </p:nvSpPr>
        <p:spPr>
          <a:xfrm>
            <a:off x="59893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5" name="Google Shape;1575;p37"/>
          <p:cNvSpPr/>
          <p:nvPr/>
        </p:nvSpPr>
        <p:spPr>
          <a:xfrm>
            <a:off x="61173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6" name="Google Shape;1576;p37"/>
          <p:cNvSpPr txBox="1"/>
          <p:nvPr/>
        </p:nvSpPr>
        <p:spPr>
          <a:xfrm>
            <a:off x="65562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Give the S drug, and the patient is cured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77" name="Google Shape;1577;p37"/>
          <p:cNvSpPr txBox="1"/>
          <p:nvPr/>
        </p:nvSpPr>
        <p:spPr>
          <a:xfrm>
            <a:off x="5980022" y="4297675"/>
            <a:ext cx="2432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The model the lab report implies.</a:t>
            </a:r>
            <a:endParaRPr sz="1100" i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78" name="Google Shape;157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92427" y="3828050"/>
            <a:ext cx="1357326" cy="131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9" name="Google Shape;157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5225" y="3539051"/>
            <a:ext cx="1442225" cy="1517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0" name="Google Shape;1580;p37"/>
          <p:cNvPicPr preferRelativeResize="0"/>
          <p:nvPr/>
        </p:nvPicPr>
        <p:blipFill rotWithShape="1">
          <a:blip r:embed="rId5">
            <a:alphaModFix/>
          </a:blip>
          <a:srcRect l="10892" t="13294" r="16592" b="14258"/>
          <a:stretch/>
        </p:blipFill>
        <p:spPr>
          <a:xfrm>
            <a:off x="1700367" y="4429972"/>
            <a:ext cx="273420" cy="377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1" name="Google Shape;1581;p37"/>
          <p:cNvPicPr preferRelativeResize="0"/>
          <p:nvPr/>
        </p:nvPicPr>
        <p:blipFill rotWithShape="1">
          <a:blip r:embed="rId6">
            <a:alphaModFix/>
          </a:blip>
          <a:srcRect l="26134" t="30073" b="35460"/>
          <a:stretch/>
        </p:blipFill>
        <p:spPr>
          <a:xfrm>
            <a:off x="6245300" y="4170727"/>
            <a:ext cx="1920452" cy="89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582" name="Google Shape;1582;p37"/>
          <p:cNvSpPr/>
          <p:nvPr/>
        </p:nvSpPr>
        <p:spPr>
          <a:xfrm>
            <a:off x="556650" y="1290125"/>
            <a:ext cx="8499600" cy="15177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3" name="Google Shape;1583;p37"/>
          <p:cNvSpPr/>
          <p:nvPr/>
        </p:nvSpPr>
        <p:spPr>
          <a:xfrm>
            <a:off x="859536" y="185166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4" name="Google Shape;1584;p37"/>
          <p:cNvSpPr/>
          <p:nvPr/>
        </p:nvSpPr>
        <p:spPr>
          <a:xfrm>
            <a:off x="3488436" y="185166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5" name="Google Shape;1585;p37"/>
          <p:cNvSpPr/>
          <p:nvPr/>
        </p:nvSpPr>
        <p:spPr>
          <a:xfrm>
            <a:off x="6117336" y="185166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86" name="Google Shape;1586;p37"/>
          <p:cNvPicPr preferRelativeResize="0"/>
          <p:nvPr/>
        </p:nvPicPr>
        <p:blipFill rotWithShape="1">
          <a:blip r:embed="rId5">
            <a:alphaModFix/>
          </a:blip>
          <a:srcRect l="10892" t="13294" r="16592" b="14258"/>
          <a:stretch/>
        </p:blipFill>
        <p:spPr>
          <a:xfrm>
            <a:off x="1973763" y="1508756"/>
            <a:ext cx="273420" cy="37759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7" name="Google Shape;1587;p37"/>
          <p:cNvGrpSpPr/>
          <p:nvPr/>
        </p:nvGrpSpPr>
        <p:grpSpPr>
          <a:xfrm>
            <a:off x="4292427" y="1052767"/>
            <a:ext cx="800975" cy="798883"/>
            <a:chOff x="4444986" y="1114992"/>
            <a:chExt cx="800975" cy="798883"/>
          </a:xfrm>
        </p:grpSpPr>
        <p:pic>
          <p:nvPicPr>
            <p:cNvPr id="1588" name="Google Shape;1588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>
              <a:off x="4691228" y="1322943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9" name="Google Shape;1589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-3600000">
              <a:off x="4826833" y="1393622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0" name="Google Shape;1590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2854877">
              <a:off x="4786108" y="1496804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1" name="Google Shape;1591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-2319474">
              <a:off x="4532966" y="1393622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2" name="Google Shape;1592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900001">
              <a:off x="4928336" y="1269656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3" name="Google Shape;1593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-7200000">
              <a:off x="4732559" y="1285809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4" name="Google Shape;1594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-10799997">
              <a:off x="4725967" y="1133032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5" name="Google Shape;1595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-4345122">
              <a:off x="4835688" y="1116711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6" name="Google Shape;1596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-9519475">
              <a:off x="4872900" y="1387528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7" name="Google Shape;1597;p37"/>
            <p:cNvPicPr preferRelativeResize="0"/>
            <p:nvPr/>
          </p:nvPicPr>
          <p:blipFill rotWithShape="1">
            <a:blip r:embed="rId5">
              <a:alphaModFix/>
            </a:blip>
            <a:srcRect l="10892" t="13294" r="16592" b="14258"/>
            <a:stretch/>
          </p:blipFill>
          <p:spPr>
            <a:xfrm rot="-6299998">
              <a:off x="4567857" y="1107112"/>
              <a:ext cx="273420" cy="37759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98" name="Google Shape;1598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56261" y="926463"/>
            <a:ext cx="1442213" cy="1051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38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Clonal isn’t uniform</a:t>
            </a:r>
            <a:endParaRPr/>
          </a:p>
        </p:txBody>
      </p:sp>
      <p:sp>
        <p:nvSpPr>
          <p:cNvPr id="1604" name="Google Shape;1604;p38"/>
          <p:cNvSpPr/>
          <p:nvPr/>
        </p:nvSpPr>
        <p:spPr>
          <a:xfrm>
            <a:off x="731525" y="1371600"/>
            <a:ext cx="3749100" cy="1659000"/>
          </a:xfrm>
          <a:prstGeom prst="roundRect">
            <a:avLst>
              <a:gd name="adj" fmla="val 20776"/>
            </a:avLst>
          </a:prstGeom>
          <a:solidFill>
            <a:srgbClr val="F0E6F5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6C3483"/>
                </a:solidFill>
                <a:latin typeface="Open Sans"/>
                <a:ea typeface="Open Sans"/>
                <a:cs typeface="Open Sans"/>
                <a:sym typeface="Open Sans"/>
              </a:rPr>
              <a:t>Variants arise constantly</a:t>
            </a:r>
            <a:endParaRPr sz="1500" b="1">
              <a:solidFill>
                <a:srgbClr val="6C348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 large population almost always carries rare, </a:t>
            </a:r>
            <a:r>
              <a:rPr lang="en" sz="12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less susceptible mutants</a:t>
            </a:r>
            <a:endParaRPr sz="12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In 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Pseudomonas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these are mostly chromosomal changes: porins, AmpC, efflux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5" name="Google Shape;1605;p38"/>
          <p:cNvSpPr/>
          <p:nvPr/>
        </p:nvSpPr>
        <p:spPr>
          <a:xfrm>
            <a:off x="4774750" y="1371600"/>
            <a:ext cx="3758100" cy="1609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 w="9525" cap="flat" cmpd="sng">
            <a:solidFill>
              <a:srgbClr val="55555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It costs the bacterium</a:t>
            </a:r>
            <a:endParaRPr sz="15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Resistance often slows growth. Off the drug, susceptible cells outgrow the resistant ones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Example: very high gene copy numbers slowed growth by about 40% in lab strains </a:t>
            </a:r>
            <a:r>
              <a:rPr lang="en" sz="1200">
                <a:solidFill>
                  <a:srgbClr val="1A1A1A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[2]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6" name="Google Shape;1606;p38"/>
          <p:cNvSpPr txBox="1"/>
          <p:nvPr/>
        </p:nvSpPr>
        <p:spPr>
          <a:xfrm>
            <a:off x="731520" y="4328160"/>
            <a:ext cx="7680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Resistance is a trade-off, not a free upgrade</a:t>
            </a:r>
            <a:endParaRPr sz="15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07" name="Google Shape;1607;p38"/>
          <p:cNvSpPr/>
          <p:nvPr/>
        </p:nvSpPr>
        <p:spPr>
          <a:xfrm>
            <a:off x="659475" y="3175850"/>
            <a:ext cx="3758100" cy="1043400"/>
          </a:xfrm>
          <a:prstGeom prst="roundRect">
            <a:avLst>
              <a:gd name="adj" fmla="val 25712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Heteroresistance</a:t>
            </a:r>
            <a:endParaRPr sz="15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 resistant subpopulation a routine panel can't see. Real, but hard to prove at the bedside </a:t>
            </a:r>
            <a:r>
              <a:rPr lang="en" sz="1200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[3]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08" name="Google Shape;1608;p38"/>
          <p:cNvPicPr preferRelativeResize="0"/>
          <p:nvPr/>
        </p:nvPicPr>
        <p:blipFill rotWithShape="1">
          <a:blip r:embed="rId5">
            <a:alphaModFix/>
          </a:blip>
          <a:srcRect l="14665" t="8609" r="6700" b="5562"/>
          <a:stretch/>
        </p:blipFill>
        <p:spPr>
          <a:xfrm>
            <a:off x="7080148" y="3380598"/>
            <a:ext cx="1552146" cy="165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39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Selection: on drug, off drug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[2]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4"/>
              </a:rPr>
              <a:t>[3]</a:t>
            </a:r>
            <a:endParaRPr/>
          </a:p>
        </p:txBody>
      </p:sp>
      <p:pic>
        <p:nvPicPr>
          <p:cNvPr id="1614" name="Google Shape;1614;p39"/>
          <p:cNvPicPr preferRelativeResize="0"/>
          <p:nvPr/>
        </p:nvPicPr>
        <p:blipFill rotWithShape="1">
          <a:blip r:embed="rId5">
            <a:alphaModFix/>
          </a:blip>
          <a:srcRect l="14665" t="8609" r="6700" b="5562"/>
          <a:stretch/>
        </p:blipFill>
        <p:spPr>
          <a:xfrm>
            <a:off x="327983" y="2094307"/>
            <a:ext cx="1239425" cy="132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5" name="Google Shape;1615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7449" y="929050"/>
            <a:ext cx="1464175" cy="142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6" name="Google Shape;1616;p39"/>
          <p:cNvPicPr preferRelativeResize="0"/>
          <p:nvPr/>
        </p:nvPicPr>
        <p:blipFill rotWithShape="1">
          <a:blip r:embed="rId7">
            <a:alphaModFix/>
          </a:blip>
          <a:srcRect l="10603"/>
          <a:stretch/>
        </p:blipFill>
        <p:spPr>
          <a:xfrm>
            <a:off x="5337449" y="3644050"/>
            <a:ext cx="1341100" cy="142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7" name="Google Shape;1617;p39"/>
          <p:cNvPicPr preferRelativeResize="0"/>
          <p:nvPr/>
        </p:nvPicPr>
        <p:blipFill rotWithShape="1">
          <a:blip r:embed="rId8">
            <a:alphaModFix/>
          </a:blip>
          <a:srcRect l="30295" r="29869"/>
          <a:stretch/>
        </p:blipFill>
        <p:spPr>
          <a:xfrm>
            <a:off x="3287350" y="2523425"/>
            <a:ext cx="979850" cy="171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8" name="Google Shape;1618;p39"/>
          <p:cNvPicPr preferRelativeResize="0"/>
          <p:nvPr/>
        </p:nvPicPr>
        <p:blipFill rotWithShape="1">
          <a:blip r:embed="rId8">
            <a:alphaModFix/>
          </a:blip>
          <a:srcRect l="30295" r="29869"/>
          <a:stretch/>
        </p:blipFill>
        <p:spPr>
          <a:xfrm>
            <a:off x="6309941" y="3746125"/>
            <a:ext cx="704224" cy="123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9" name="Google Shape;1619;p39"/>
          <p:cNvSpPr txBox="1"/>
          <p:nvPr/>
        </p:nvSpPr>
        <p:spPr>
          <a:xfrm>
            <a:off x="2408700" y="4403025"/>
            <a:ext cx="1608300" cy="7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The resistant fraction expands </a:t>
            </a:r>
            <a:r>
              <a:rPr lang="en" sz="1100">
                <a:solidFill>
                  <a:srgbClr val="1A1A1A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[3]</a:t>
            </a: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20" name="Google Shape;1620;p39"/>
          <p:cNvSpPr txBox="1"/>
          <p:nvPr/>
        </p:nvSpPr>
        <p:spPr>
          <a:xfrm>
            <a:off x="143525" y="4241175"/>
            <a:ext cx="1608300" cy="7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Natural genetic variation</a:t>
            </a: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21" name="Google Shape;1621;p39"/>
          <p:cNvCxnSpPr>
            <a:stCxn id="1614" idx="3"/>
            <a:endCxn id="1622" idx="1"/>
          </p:cNvCxnSpPr>
          <p:nvPr/>
        </p:nvCxnSpPr>
        <p:spPr>
          <a:xfrm>
            <a:off x="1567408" y="2756682"/>
            <a:ext cx="9111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23" name="Google Shape;1623;p39"/>
          <p:cNvCxnSpPr>
            <a:stCxn id="1622" idx="0"/>
            <a:endCxn id="1615" idx="1"/>
          </p:cNvCxnSpPr>
          <p:nvPr/>
        </p:nvCxnSpPr>
        <p:spPr>
          <a:xfrm rot="-5400000">
            <a:off x="4005400" y="762300"/>
            <a:ext cx="453300" cy="2210700"/>
          </a:xfrm>
          <a:prstGeom prst="bent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622" name="Google Shape;1622;p39"/>
          <p:cNvPicPr preferRelativeResize="0"/>
          <p:nvPr/>
        </p:nvPicPr>
        <p:blipFill rotWithShape="1">
          <a:blip r:embed="rId9">
            <a:alphaModFix/>
          </a:blip>
          <a:srcRect l="15182" t="8221" r="8529" b="3944"/>
          <a:stretch/>
        </p:blipFill>
        <p:spPr>
          <a:xfrm>
            <a:off x="2478450" y="2094300"/>
            <a:ext cx="1296500" cy="1324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24" name="Google Shape;1624;p39"/>
          <p:cNvCxnSpPr>
            <a:stCxn id="1622" idx="2"/>
            <a:endCxn id="1616" idx="1"/>
          </p:cNvCxnSpPr>
          <p:nvPr/>
        </p:nvCxnSpPr>
        <p:spPr>
          <a:xfrm rot="-5400000" flipH="1">
            <a:off x="3763600" y="2782150"/>
            <a:ext cx="936900" cy="2210700"/>
          </a:xfrm>
          <a:prstGeom prst="bent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25" name="Google Shape;1625;p39"/>
          <p:cNvSpPr txBox="1"/>
          <p:nvPr/>
        </p:nvSpPr>
        <p:spPr>
          <a:xfrm>
            <a:off x="6720700" y="1168050"/>
            <a:ext cx="2344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costly resistance is lost, and the population reverts </a:t>
            </a:r>
            <a:r>
              <a:rPr lang="en" sz="1100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[2]</a:t>
            </a:r>
            <a:r>
              <a:rPr lang="en" sz="1100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[3]</a:t>
            </a:r>
            <a:endParaRPr sz="1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26" name="Google Shape;1626;p39"/>
          <p:cNvSpPr txBox="1"/>
          <p:nvPr/>
        </p:nvSpPr>
        <p:spPr>
          <a:xfrm>
            <a:off x="6845400" y="3921475"/>
            <a:ext cx="2210700" cy="10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Cheaper mutations replaced the costly gene copies within ~100 generations in the lab, keeping high-level resistance at a 2–4% cost </a:t>
            </a:r>
            <a:r>
              <a:rPr lang="en" sz="1050">
                <a:solidFill>
                  <a:srgbClr val="1A1A1A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[2]</a:t>
            </a:r>
            <a:endParaRPr sz="10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27" name="Google Shape;1627;p39"/>
          <p:cNvSpPr txBox="1"/>
          <p:nvPr/>
        </p:nvSpPr>
        <p:spPr>
          <a:xfrm>
            <a:off x="3200400" y="1152144"/>
            <a:ext cx="210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Drug stopped:</a:t>
            </a:r>
            <a:endParaRPr sz="12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no selective pressure</a:t>
            </a:r>
            <a:endParaRPr sz="1200" i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28" name="Google Shape;1628;p3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591925" y="13945"/>
            <a:ext cx="1464176" cy="915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3" name="Google Shape;1633;p40"/>
          <p:cNvPicPr preferRelativeResize="0"/>
          <p:nvPr/>
        </p:nvPicPr>
        <p:blipFill rotWithShape="1">
          <a:blip r:embed="rId3">
            <a:alphaModFix/>
          </a:blip>
          <a:srcRect l="14665" t="8609" r="6700" b="5562"/>
          <a:stretch/>
        </p:blipFill>
        <p:spPr>
          <a:xfrm>
            <a:off x="327983" y="2094307"/>
            <a:ext cx="1239425" cy="132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4" name="Google Shape;1634;p40"/>
          <p:cNvPicPr preferRelativeResize="0"/>
          <p:nvPr/>
        </p:nvPicPr>
        <p:blipFill rotWithShape="1">
          <a:blip r:embed="rId4">
            <a:alphaModFix/>
          </a:blip>
          <a:srcRect l="30295" r="29869"/>
          <a:stretch/>
        </p:blipFill>
        <p:spPr>
          <a:xfrm>
            <a:off x="1294625" y="4217800"/>
            <a:ext cx="421830" cy="73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5" name="Google Shape;1635;p40"/>
          <p:cNvSpPr txBox="1"/>
          <p:nvPr/>
        </p:nvSpPr>
        <p:spPr>
          <a:xfrm>
            <a:off x="1567400" y="2478725"/>
            <a:ext cx="1608300" cy="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Natural genetic variation</a:t>
            </a: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36" name="Google Shape;1636;p40"/>
          <p:cNvCxnSpPr>
            <a:stCxn id="1633" idx="0"/>
            <a:endCxn id="1637" idx="1"/>
          </p:cNvCxnSpPr>
          <p:nvPr/>
        </p:nvCxnSpPr>
        <p:spPr>
          <a:xfrm rot="-5400000">
            <a:off x="2915996" y="-327293"/>
            <a:ext cx="453300" cy="4389900"/>
          </a:xfrm>
          <a:prstGeom prst="bent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38" name="Google Shape;1638;p40"/>
          <p:cNvCxnSpPr>
            <a:stCxn id="1633" idx="2"/>
          </p:cNvCxnSpPr>
          <p:nvPr/>
        </p:nvCxnSpPr>
        <p:spPr>
          <a:xfrm rot="-5400000" flipH="1">
            <a:off x="2674196" y="1692557"/>
            <a:ext cx="936900" cy="4389900"/>
          </a:xfrm>
          <a:prstGeom prst="bentConnector2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39" name="Google Shape;1639;p40"/>
          <p:cNvSpPr txBox="1"/>
          <p:nvPr/>
        </p:nvSpPr>
        <p:spPr>
          <a:xfrm>
            <a:off x="6720700" y="1168050"/>
            <a:ext cx="2344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costly resistance is lost, and the population reverts </a:t>
            </a:r>
            <a:r>
              <a:rPr lang="en" sz="1100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[2]</a:t>
            </a:r>
            <a:r>
              <a:rPr lang="en" sz="1100">
                <a:solidFill>
                  <a:schemeClr val="dk2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[3]</a:t>
            </a:r>
            <a:endParaRPr sz="1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40" name="Google Shape;1640;p40"/>
          <p:cNvSpPr txBox="1"/>
          <p:nvPr/>
        </p:nvSpPr>
        <p:spPr>
          <a:xfrm>
            <a:off x="6845400" y="3921475"/>
            <a:ext cx="2210700" cy="10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Cheaper mutations replaced the costly gene copies within ~100 generations in the lab, keeping high-level resistance at a 2–4% cost </a:t>
            </a:r>
            <a:r>
              <a:rPr lang="en" sz="1050">
                <a:solidFill>
                  <a:srgbClr val="1A1A1A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[2]</a:t>
            </a:r>
            <a:endParaRPr sz="10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41" name="Google Shape;1641;p40"/>
          <p:cNvPicPr preferRelativeResize="0"/>
          <p:nvPr/>
        </p:nvPicPr>
        <p:blipFill rotWithShape="1">
          <a:blip r:embed="rId4">
            <a:alphaModFix/>
          </a:blip>
          <a:srcRect l="30295" r="29869"/>
          <a:stretch/>
        </p:blipFill>
        <p:spPr>
          <a:xfrm>
            <a:off x="1904225" y="4217800"/>
            <a:ext cx="421830" cy="7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2" name="Google Shape;1642;p40"/>
          <p:cNvPicPr preferRelativeResize="0"/>
          <p:nvPr/>
        </p:nvPicPr>
        <p:blipFill rotWithShape="1">
          <a:blip r:embed="rId4">
            <a:alphaModFix/>
          </a:blip>
          <a:srcRect l="30295" r="29869"/>
          <a:stretch/>
        </p:blipFill>
        <p:spPr>
          <a:xfrm>
            <a:off x="2513825" y="4217800"/>
            <a:ext cx="421830" cy="7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3" name="Google Shape;1643;p40"/>
          <p:cNvPicPr preferRelativeResize="0"/>
          <p:nvPr/>
        </p:nvPicPr>
        <p:blipFill rotWithShape="1">
          <a:blip r:embed="rId4">
            <a:alphaModFix/>
          </a:blip>
          <a:srcRect l="30295" r="29869"/>
          <a:stretch/>
        </p:blipFill>
        <p:spPr>
          <a:xfrm>
            <a:off x="3199625" y="4217800"/>
            <a:ext cx="421830" cy="7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4" name="Google Shape;1644;p40"/>
          <p:cNvPicPr preferRelativeResize="0"/>
          <p:nvPr/>
        </p:nvPicPr>
        <p:blipFill rotWithShape="1">
          <a:blip r:embed="rId4">
            <a:alphaModFix/>
          </a:blip>
          <a:srcRect l="30295" r="29869"/>
          <a:stretch/>
        </p:blipFill>
        <p:spPr>
          <a:xfrm>
            <a:off x="3809225" y="4217800"/>
            <a:ext cx="421830" cy="73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5" name="Google Shape;1645;p40"/>
          <p:cNvPicPr preferRelativeResize="0"/>
          <p:nvPr/>
        </p:nvPicPr>
        <p:blipFill rotWithShape="1">
          <a:blip r:embed="rId4">
            <a:alphaModFix/>
          </a:blip>
          <a:srcRect l="30295" r="29869"/>
          <a:stretch/>
        </p:blipFill>
        <p:spPr>
          <a:xfrm>
            <a:off x="4418825" y="4217800"/>
            <a:ext cx="421830" cy="73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6" name="Google Shape;1646;p40"/>
          <p:cNvSpPr/>
          <p:nvPr/>
        </p:nvSpPr>
        <p:spPr>
          <a:xfrm>
            <a:off x="0" y="929050"/>
            <a:ext cx="9056100" cy="42345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47" name="Google Shape;1647;p40"/>
          <p:cNvSpPr txBox="1"/>
          <p:nvPr/>
        </p:nvSpPr>
        <p:spPr>
          <a:xfrm>
            <a:off x="2971024" y="2497303"/>
            <a:ext cx="6136500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Heteroresistance is </a:t>
            </a:r>
            <a:r>
              <a:rPr lang="en" sz="11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often a stage on the way</a:t>
            </a: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to stable resistance (CRE, beta-lactams)</a:t>
            </a:r>
            <a:r>
              <a:rPr lang="en" sz="1100" i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100" i="1">
                <a:solidFill>
                  <a:srgbClr val="404247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[4]</a:t>
            </a:r>
            <a:endParaRPr sz="1100" i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 sz="11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en" sz="11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Speculation: </a:t>
            </a:r>
            <a:r>
              <a:rPr lang="en" sz="1100" i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low drug levels inside an </a:t>
            </a:r>
            <a:r>
              <a:rPr lang="en" sz="1100" i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undrained collection</a:t>
            </a:r>
            <a:r>
              <a:rPr lang="en" sz="1100" i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may widen that window</a:t>
            </a:r>
            <a:endParaRPr sz="1100" i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37" name="Google Shape;1637;p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37449" y="929050"/>
            <a:ext cx="1464175" cy="1423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8" name="Google Shape;1648;p40"/>
          <p:cNvPicPr preferRelativeResize="0"/>
          <p:nvPr/>
        </p:nvPicPr>
        <p:blipFill rotWithShape="1">
          <a:blip r:embed="rId9">
            <a:alphaModFix/>
          </a:blip>
          <a:srcRect l="10603"/>
          <a:stretch/>
        </p:blipFill>
        <p:spPr>
          <a:xfrm>
            <a:off x="5337449" y="3644050"/>
            <a:ext cx="1341100" cy="142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9" name="Google Shape;1649;p40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Selection: on drug, off drug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5"/>
              </a:rPr>
              <a:t>[2]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6"/>
              </a:rPr>
              <a:t>[3]</a:t>
            </a:r>
            <a:endParaRPr/>
          </a:p>
        </p:txBody>
      </p:sp>
      <p:sp>
        <p:nvSpPr>
          <p:cNvPr id="1650" name="Google Shape;1650;p40"/>
          <p:cNvSpPr txBox="1"/>
          <p:nvPr/>
        </p:nvSpPr>
        <p:spPr>
          <a:xfrm>
            <a:off x="3200400" y="1152144"/>
            <a:ext cx="2103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C4C4C4"/>
                </a:solidFill>
                <a:latin typeface="Open Sans"/>
                <a:ea typeface="Open Sans"/>
                <a:cs typeface="Open Sans"/>
                <a:sym typeface="Open Sans"/>
              </a:rPr>
              <a:t>Drug stopped:</a:t>
            </a:r>
            <a:endParaRPr sz="1200" b="1">
              <a:solidFill>
                <a:srgbClr val="C4C4C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C4C4C4"/>
                </a:solidFill>
                <a:latin typeface="Open Sans"/>
                <a:ea typeface="Open Sans"/>
                <a:cs typeface="Open Sans"/>
                <a:sym typeface="Open Sans"/>
              </a:rPr>
              <a:t>no selective pressure</a:t>
            </a:r>
            <a:endParaRPr sz="1200" i="1">
              <a:solidFill>
                <a:srgbClr val="C4C4C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51" name="Google Shape;1651;p40"/>
          <p:cNvPicPr preferRelativeResize="0"/>
          <p:nvPr/>
        </p:nvPicPr>
        <p:blipFill rotWithShape="1">
          <a:blip r:embed="rId10">
            <a:alphaModFix/>
          </a:blip>
          <a:srcRect l="15182" t="8221" r="8529" b="3944"/>
          <a:stretch/>
        </p:blipFill>
        <p:spPr>
          <a:xfrm>
            <a:off x="2513825" y="3727250"/>
            <a:ext cx="1296500" cy="132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2" name="Google Shape;1652;p4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91925" y="13945"/>
            <a:ext cx="1464176" cy="915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7" name="Google Shape;1657;p41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340">
                <a:solidFill>
                  <a:srgbClr val="356635"/>
                </a:solidFill>
              </a:rPr>
              <a:t>Case 1:</a:t>
            </a:r>
            <a:r>
              <a:rPr lang="en" sz="2340"/>
              <a:t> Ongoing leak</a:t>
            </a:r>
            <a:endParaRPr sz="2340"/>
          </a:p>
        </p:txBody>
      </p:sp>
      <p:sp>
        <p:nvSpPr>
          <p:cNvPr id="1658" name="Google Shape;1658;p41"/>
          <p:cNvSpPr/>
          <p:nvPr/>
        </p:nvSpPr>
        <p:spPr>
          <a:xfrm>
            <a:off x="6177915" y="1371600"/>
            <a:ext cx="2143200" cy="731400"/>
          </a:xfrm>
          <a:prstGeom prst="rect">
            <a:avLst/>
          </a:prstGeom>
          <a:solidFill>
            <a:srgbClr val="E2EA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59" name="Google Shape;1659;p41"/>
          <p:cNvSpPr txBox="1"/>
          <p:nvPr/>
        </p:nvSpPr>
        <p:spPr>
          <a:xfrm>
            <a:off x="566928" y="1399032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procedures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0" name="Google Shape;1660;p41"/>
          <p:cNvSpPr txBox="1"/>
          <p:nvPr/>
        </p:nvSpPr>
        <p:spPr>
          <a:xfrm>
            <a:off x="566928" y="1636776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inpatient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1" name="Google Shape;1661;p41"/>
          <p:cNvSpPr txBox="1"/>
          <p:nvPr/>
        </p:nvSpPr>
        <p:spPr>
          <a:xfrm>
            <a:off x="566928" y="1856232"/>
            <a:ext cx="8688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leak</a:t>
            </a:r>
            <a:endParaRPr sz="9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2" name="Google Shape;1662;p41"/>
          <p:cNvSpPr/>
          <p:nvPr/>
        </p:nvSpPr>
        <p:spPr>
          <a:xfrm>
            <a:off x="1591628" y="1691640"/>
            <a:ext cx="1716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3" name="Google Shape;1663;p41"/>
          <p:cNvSpPr/>
          <p:nvPr/>
        </p:nvSpPr>
        <p:spPr>
          <a:xfrm>
            <a:off x="2020252" y="1691640"/>
            <a:ext cx="1287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4" name="Google Shape;1664;p41"/>
          <p:cNvSpPr/>
          <p:nvPr/>
        </p:nvSpPr>
        <p:spPr>
          <a:xfrm>
            <a:off x="4634865" y="1691640"/>
            <a:ext cx="13716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5" name="Google Shape;1665;p41"/>
          <p:cNvSpPr/>
          <p:nvPr/>
        </p:nvSpPr>
        <p:spPr>
          <a:xfrm>
            <a:off x="6306502" y="1691640"/>
            <a:ext cx="1843200" cy="146400"/>
          </a:xfrm>
          <a:prstGeom prst="rect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6" name="Google Shape;1666;p41"/>
          <p:cNvSpPr/>
          <p:nvPr/>
        </p:nvSpPr>
        <p:spPr>
          <a:xfrm>
            <a:off x="16699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7" name="Google Shape;1667;p41"/>
          <p:cNvSpPr/>
          <p:nvPr/>
        </p:nvSpPr>
        <p:spPr>
          <a:xfrm>
            <a:off x="20556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8" name="Google Shape;1668;p41"/>
          <p:cNvSpPr/>
          <p:nvPr/>
        </p:nvSpPr>
        <p:spPr>
          <a:xfrm>
            <a:off x="4541710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69" name="Google Shape;1669;p41"/>
          <p:cNvSpPr/>
          <p:nvPr/>
        </p:nvSpPr>
        <p:spPr>
          <a:xfrm>
            <a:off x="629907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0" name="Google Shape;1670;p41"/>
          <p:cNvSpPr/>
          <p:nvPr/>
        </p:nvSpPr>
        <p:spPr>
          <a:xfrm>
            <a:off x="668483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1" name="Google Shape;1671;p41"/>
          <p:cNvSpPr/>
          <p:nvPr/>
        </p:nvSpPr>
        <p:spPr>
          <a:xfrm>
            <a:off x="68562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2" name="Google Shape;1672;p41"/>
          <p:cNvSpPr/>
          <p:nvPr/>
        </p:nvSpPr>
        <p:spPr>
          <a:xfrm>
            <a:off x="71563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3" name="Google Shape;1673;p41"/>
          <p:cNvSpPr/>
          <p:nvPr/>
        </p:nvSpPr>
        <p:spPr>
          <a:xfrm>
            <a:off x="7542086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4" name="Google Shape;1674;p41"/>
          <p:cNvSpPr/>
          <p:nvPr/>
        </p:nvSpPr>
        <p:spPr>
          <a:xfrm>
            <a:off x="7842123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5" name="Google Shape;1675;p41"/>
          <p:cNvSpPr/>
          <p:nvPr/>
        </p:nvSpPr>
        <p:spPr>
          <a:xfrm>
            <a:off x="8099298" y="1476756"/>
            <a:ext cx="100500" cy="100500"/>
          </a:xfrm>
          <a:prstGeom prst="diamond">
            <a:avLst/>
          </a:prstGeom>
          <a:solidFill>
            <a:srgbClr val="4042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6" name="Google Shape;1676;p41"/>
          <p:cNvSpPr/>
          <p:nvPr/>
        </p:nvSpPr>
        <p:spPr>
          <a:xfrm>
            <a:off x="5098923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7" name="Google Shape;1677;p41"/>
          <p:cNvSpPr/>
          <p:nvPr/>
        </p:nvSpPr>
        <p:spPr>
          <a:xfrm>
            <a:off x="5227510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8" name="Google Shape;1678;p41"/>
          <p:cNvSpPr/>
          <p:nvPr/>
        </p:nvSpPr>
        <p:spPr>
          <a:xfrm>
            <a:off x="5313236" y="1476756"/>
            <a:ext cx="100500" cy="100500"/>
          </a:xfrm>
          <a:prstGeom prst="diamond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79" name="Google Shape;1679;p41"/>
          <p:cNvSpPr/>
          <p:nvPr/>
        </p:nvSpPr>
        <p:spPr>
          <a:xfrm>
            <a:off x="3263265" y="1938528"/>
            <a:ext cx="4329000" cy="91500"/>
          </a:xfrm>
          <a:prstGeom prst="rect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80" name="Google Shape;1680;p41"/>
          <p:cNvCxnSpPr/>
          <p:nvPr/>
        </p:nvCxnSpPr>
        <p:spPr>
          <a:xfrm>
            <a:off x="7592378" y="1984248"/>
            <a:ext cx="728700" cy="0"/>
          </a:xfrm>
          <a:prstGeom prst="straightConnector1">
            <a:avLst/>
          </a:prstGeom>
          <a:noFill/>
          <a:ln w="25400" cap="flat" cmpd="sng">
            <a:solidFill>
              <a:srgbClr val="DF382C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1681" name="Google Shape;1681;p41"/>
          <p:cNvCxnSpPr/>
          <p:nvPr/>
        </p:nvCxnSpPr>
        <p:spPr>
          <a:xfrm>
            <a:off x="1463040" y="2139696"/>
            <a:ext cx="6858000" cy="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2" name="Google Shape;1682;p41"/>
          <p:cNvCxnSpPr/>
          <p:nvPr/>
        </p:nvCxnSpPr>
        <p:spPr>
          <a:xfrm>
            <a:off x="8321040" y="1371600"/>
            <a:ext cx="0" cy="768000"/>
          </a:xfrm>
          <a:prstGeom prst="straightConnector1">
            <a:avLst/>
          </a:prstGeom>
          <a:noFill/>
          <a:ln w="19050" cap="flat" cmpd="sng">
            <a:solidFill>
              <a:srgbClr val="1A1A1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3" name="Google Shape;1683;p41"/>
          <p:cNvCxnSpPr/>
          <p:nvPr/>
        </p:nvCxnSpPr>
        <p:spPr>
          <a:xfrm>
            <a:off x="1805940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4" name="Google Shape;1684;p41"/>
          <p:cNvSpPr txBox="1"/>
          <p:nvPr/>
        </p:nvSpPr>
        <p:spPr>
          <a:xfrm>
            <a:off x="1348740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5 mo prior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85" name="Google Shape;1685;p41"/>
          <p:cNvCxnSpPr/>
          <p:nvPr/>
        </p:nvCxnSpPr>
        <p:spPr>
          <a:xfrm>
            <a:off x="3091815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6" name="Google Shape;1686;p41"/>
          <p:cNvSpPr txBox="1"/>
          <p:nvPr/>
        </p:nvSpPr>
        <p:spPr>
          <a:xfrm>
            <a:off x="2634615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4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87" name="Google Shape;1687;p41"/>
          <p:cNvCxnSpPr/>
          <p:nvPr/>
        </p:nvCxnSpPr>
        <p:spPr>
          <a:xfrm>
            <a:off x="4420552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8" name="Google Shape;1688;p41"/>
          <p:cNvSpPr txBox="1"/>
          <p:nvPr/>
        </p:nvSpPr>
        <p:spPr>
          <a:xfrm>
            <a:off x="3963352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89" name="Google Shape;1689;p41"/>
          <p:cNvCxnSpPr/>
          <p:nvPr/>
        </p:nvCxnSpPr>
        <p:spPr>
          <a:xfrm>
            <a:off x="5706428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0" name="Google Shape;1690;p41"/>
          <p:cNvSpPr txBox="1"/>
          <p:nvPr/>
        </p:nvSpPr>
        <p:spPr>
          <a:xfrm>
            <a:off x="5249228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91" name="Google Shape;1691;p41"/>
          <p:cNvCxnSpPr/>
          <p:nvPr/>
        </p:nvCxnSpPr>
        <p:spPr>
          <a:xfrm>
            <a:off x="7035165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2" name="Google Shape;1692;p41"/>
          <p:cNvSpPr txBox="1"/>
          <p:nvPr/>
        </p:nvSpPr>
        <p:spPr>
          <a:xfrm>
            <a:off x="6577965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1 mo</a:t>
            </a:r>
            <a:endParaRPr sz="9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693" name="Google Shape;1693;p41"/>
          <p:cNvCxnSpPr/>
          <p:nvPr/>
        </p:nvCxnSpPr>
        <p:spPr>
          <a:xfrm>
            <a:off x="8321040" y="2139696"/>
            <a:ext cx="0" cy="45600"/>
          </a:xfrm>
          <a:prstGeom prst="straightConnector1">
            <a:avLst/>
          </a:prstGeom>
          <a:noFill/>
          <a:ln w="9525" cap="flat" cmpd="sng">
            <a:solidFill>
              <a:srgbClr val="9FA6B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94" name="Google Shape;1694;p41"/>
          <p:cNvSpPr txBox="1"/>
          <p:nvPr/>
        </p:nvSpPr>
        <p:spPr>
          <a:xfrm>
            <a:off x="7863840" y="2176272"/>
            <a:ext cx="9144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Day 0</a:t>
            </a:r>
            <a:endParaRPr sz="9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5" name="Google Shape;1695;p41"/>
          <p:cNvSpPr txBox="1"/>
          <p:nvPr/>
        </p:nvSpPr>
        <p:spPr>
          <a:xfrm>
            <a:off x="731520" y="2505456"/>
            <a:ext cx="7690200" cy="16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7 weeks prior: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admitted here with lobulated free fluid c/w peritonitis and pancreatitis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IR drain grew mixed flora; bilateral ureteral stents for compression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EUS with LAMS: </a:t>
            </a:r>
            <a:r>
              <a:rPr lang="en" sz="1300" i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Pseudomonas aeruginosa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+ </a:t>
            </a:r>
            <a:r>
              <a:rPr lang="en" sz="1300" i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Serratia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→ </a:t>
            </a:r>
            <a:r>
              <a:rPr lang="en" sz="13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Merrem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+ </a:t>
            </a:r>
            <a:r>
              <a:rPr lang="en" sz="13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; 2 necrosectomies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2.5 weeks prior: 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ERCP confirmed the </a:t>
            </a:r>
            <a:r>
              <a:rPr lang="en" sz="13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cystic duct leak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→ new cystic duct + CBD stents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Discharged on </a:t>
            </a:r>
            <a:r>
              <a:rPr lang="en" sz="13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Merrem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+ </a:t>
            </a:r>
            <a:r>
              <a:rPr lang="en" sz="13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micafungin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; readmitted </a:t>
            </a: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4 days later (Day 0)</a:t>
            </a:r>
            <a:endParaRPr sz="13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6" name="Google Shape;1696;p41"/>
          <p:cNvSpPr/>
          <p:nvPr/>
        </p:nvSpPr>
        <p:spPr>
          <a:xfrm>
            <a:off x="731520" y="4224528"/>
            <a:ext cx="7690200" cy="3840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7" name="Google Shape;1697;p41"/>
          <p:cNvSpPr txBox="1"/>
          <p:nvPr/>
        </p:nvSpPr>
        <p:spPr>
          <a:xfrm>
            <a:off x="731520" y="4224528"/>
            <a:ext cx="7690200" cy="3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Before Day 0:  </a:t>
            </a:r>
            <a:r>
              <a:rPr lang="en" sz="12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82 of 153 days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inpatient  ·  </a:t>
            </a:r>
            <a:r>
              <a:rPr lang="en" sz="12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13 procedures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 ·  </a:t>
            </a:r>
            <a:r>
              <a:rPr lang="en" sz="12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leak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documented for 100+ days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8" name="Google Shape;1698;p41"/>
          <p:cNvSpPr/>
          <p:nvPr/>
        </p:nvSpPr>
        <p:spPr>
          <a:xfrm>
            <a:off x="777240" y="2560320"/>
            <a:ext cx="7680900" cy="42990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99" name="Google Shape;1699;p41"/>
          <p:cNvSpPr/>
          <p:nvPr/>
        </p:nvSpPr>
        <p:spPr>
          <a:xfrm>
            <a:off x="777240" y="3392424"/>
            <a:ext cx="7680900" cy="219600"/>
          </a:xfrm>
          <a:prstGeom prst="rect">
            <a:avLst/>
          </a:prstGeom>
          <a:solidFill>
            <a:srgbClr val="FFFFFF">
              <a:alpha val="7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0" name="Google Shape;1700;p41"/>
          <p:cNvSpPr/>
          <p:nvPr/>
        </p:nvSpPr>
        <p:spPr>
          <a:xfrm>
            <a:off x="731520" y="4133087"/>
            <a:ext cx="7690200" cy="5304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→ Day 11:</a:t>
            </a:r>
            <a:r>
              <a:rPr lang="en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three </a:t>
            </a:r>
            <a:r>
              <a:rPr lang="en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Pseudomonas</a:t>
            </a:r>
            <a:r>
              <a:rPr lang="en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populations in the airway, </a:t>
            </a:r>
            <a:r>
              <a:rPr lang="en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all meropenem-resistant</a:t>
            </a:r>
            <a:endParaRPr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01" name="Google Shape;1701;p41"/>
          <p:cNvPicPr preferRelativeResize="0"/>
          <p:nvPr/>
        </p:nvPicPr>
        <p:blipFill rotWithShape="1">
          <a:blip r:embed="rId3">
            <a:alphaModFix/>
          </a:blip>
          <a:srcRect l="14665" t="8609" r="6700" b="5562"/>
          <a:stretch/>
        </p:blipFill>
        <p:spPr>
          <a:xfrm>
            <a:off x="4999128" y="611137"/>
            <a:ext cx="728700" cy="7788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p42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specimen, more than one answer</a:t>
            </a:r>
            <a:endParaRPr/>
          </a:p>
        </p:txBody>
      </p:sp>
      <p:sp>
        <p:nvSpPr>
          <p:cNvPr id="1707" name="Google Shape;1707;p42"/>
          <p:cNvSpPr/>
          <p:nvPr/>
        </p:nvSpPr>
        <p:spPr>
          <a:xfrm>
            <a:off x="731520" y="1371600"/>
            <a:ext cx="2423100" cy="2103000"/>
          </a:xfrm>
          <a:prstGeom prst="roundRect">
            <a:avLst>
              <a:gd name="adj" fmla="val 16667"/>
            </a:avLst>
          </a:prstGeom>
          <a:solidFill>
            <a:srgbClr val="F0E6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8" name="Google Shape;1708;p42"/>
          <p:cNvSpPr txBox="1"/>
          <p:nvPr/>
        </p:nvSpPr>
        <p:spPr>
          <a:xfrm>
            <a:off x="868680" y="2057400"/>
            <a:ext cx="2148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C3483"/>
                </a:solidFill>
                <a:latin typeface="Open Sans"/>
                <a:ea typeface="Open Sans"/>
                <a:cs typeface="Open Sans"/>
                <a:sym typeface="Open Sans"/>
              </a:rPr>
              <a:t>Heteroresistance</a:t>
            </a:r>
            <a:r>
              <a:rPr lang="en" sz="11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100">
                <a:solidFill>
                  <a:srgbClr val="1A1A1A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[3]</a:t>
            </a: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09" name="Google Shape;1709;p42"/>
          <p:cNvSpPr txBox="1"/>
          <p:nvPr/>
        </p:nvSpPr>
        <p:spPr>
          <a:xfrm>
            <a:off x="868680" y="2395728"/>
            <a:ext cx="21489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One strain, with a small resistant subpopulation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Often unstable: can fade off the drug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0" name="Google Shape;1710;p42"/>
          <p:cNvSpPr/>
          <p:nvPr/>
        </p:nvSpPr>
        <p:spPr>
          <a:xfrm>
            <a:off x="3364992" y="1371600"/>
            <a:ext cx="2423100" cy="2103000"/>
          </a:xfrm>
          <a:prstGeom prst="roundRect">
            <a:avLst>
              <a:gd name="adj" fmla="val 16667"/>
            </a:avLst>
          </a:prstGeom>
          <a:solidFill>
            <a:srgbClr val="E5F4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1" name="Google Shape;1711;p42"/>
          <p:cNvSpPr txBox="1"/>
          <p:nvPr/>
        </p:nvSpPr>
        <p:spPr>
          <a:xfrm>
            <a:off x="3502152" y="2057400"/>
            <a:ext cx="2148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B7E94"/>
                </a:solidFill>
                <a:latin typeface="Open Sans"/>
                <a:ea typeface="Open Sans"/>
                <a:cs typeface="Open Sans"/>
                <a:sym typeface="Open Sans"/>
              </a:rPr>
              <a:t>Mixed strains</a:t>
            </a:r>
            <a:endParaRPr b="1">
              <a:solidFill>
                <a:srgbClr val="3B7E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2" name="Google Shape;1712;p42"/>
          <p:cNvSpPr txBox="1"/>
          <p:nvPr/>
        </p:nvSpPr>
        <p:spPr>
          <a:xfrm>
            <a:off x="3502152" y="2395728"/>
            <a:ext cx="21489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Two or more strains in one specimen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Each can carry different resistance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3" name="Google Shape;1713;p42"/>
          <p:cNvSpPr/>
          <p:nvPr/>
        </p:nvSpPr>
        <p:spPr>
          <a:xfrm>
            <a:off x="5998464" y="1371600"/>
            <a:ext cx="2423100" cy="21030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4" name="Google Shape;1714;p42"/>
          <p:cNvSpPr txBox="1"/>
          <p:nvPr/>
        </p:nvSpPr>
        <p:spPr>
          <a:xfrm>
            <a:off x="6135624" y="2057400"/>
            <a:ext cx="2148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Evolution</a:t>
            </a:r>
            <a:endParaRPr b="1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5" name="Google Shape;1715;p42"/>
          <p:cNvSpPr txBox="1"/>
          <p:nvPr/>
        </p:nvSpPr>
        <p:spPr>
          <a:xfrm>
            <a:off x="6135624" y="2395728"/>
            <a:ext cx="21489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Resistance arises in the patient during therapy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Last week’s isolate may not be today’s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6" name="Google Shape;1716;p42"/>
          <p:cNvSpPr/>
          <p:nvPr/>
        </p:nvSpPr>
        <p:spPr>
          <a:xfrm>
            <a:off x="1696212" y="1517904"/>
            <a:ext cx="493800" cy="4938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7" name="Google Shape;1717;p42"/>
          <p:cNvSpPr/>
          <p:nvPr/>
        </p:nvSpPr>
        <p:spPr>
          <a:xfrm>
            <a:off x="1815084" y="1673352"/>
            <a:ext cx="73200" cy="732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8" name="Google Shape;1718;p42"/>
          <p:cNvSpPr/>
          <p:nvPr/>
        </p:nvSpPr>
        <p:spPr>
          <a:xfrm>
            <a:off x="1979676" y="1746504"/>
            <a:ext cx="73200" cy="732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9" name="Google Shape;1719;p42"/>
          <p:cNvSpPr/>
          <p:nvPr/>
        </p:nvSpPr>
        <p:spPr>
          <a:xfrm>
            <a:off x="1888236" y="1837944"/>
            <a:ext cx="73200" cy="732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0" name="Google Shape;1720;p42"/>
          <p:cNvSpPr/>
          <p:nvPr/>
        </p:nvSpPr>
        <p:spPr>
          <a:xfrm>
            <a:off x="4119372" y="1554480"/>
            <a:ext cx="402300" cy="4023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1" name="Google Shape;1721;p42"/>
          <p:cNvSpPr/>
          <p:nvPr/>
        </p:nvSpPr>
        <p:spPr>
          <a:xfrm>
            <a:off x="4631436" y="1554480"/>
            <a:ext cx="402300" cy="402300"/>
          </a:xfrm>
          <a:prstGeom prst="ellipse">
            <a:avLst/>
          </a:prstGeom>
          <a:solidFill>
            <a:srgbClr val="48C9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2" name="Google Shape;1722;p42"/>
          <p:cNvSpPr/>
          <p:nvPr/>
        </p:nvSpPr>
        <p:spPr>
          <a:xfrm>
            <a:off x="6496812" y="1572768"/>
            <a:ext cx="365700" cy="3657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723" name="Google Shape;1723;p42"/>
          <p:cNvCxnSpPr/>
          <p:nvPr/>
        </p:nvCxnSpPr>
        <p:spPr>
          <a:xfrm>
            <a:off x="6935724" y="1755648"/>
            <a:ext cx="530400" cy="0"/>
          </a:xfrm>
          <a:prstGeom prst="straightConnector1">
            <a:avLst/>
          </a:prstGeom>
          <a:noFill/>
          <a:ln w="19050" cap="flat" cmpd="sng">
            <a:solidFill>
              <a:srgbClr val="89611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724" name="Google Shape;1724;p42"/>
          <p:cNvSpPr/>
          <p:nvPr/>
        </p:nvSpPr>
        <p:spPr>
          <a:xfrm>
            <a:off x="7557516" y="1572768"/>
            <a:ext cx="365700" cy="365700"/>
          </a:xfrm>
          <a:prstGeom prst="ellipse">
            <a:avLst/>
          </a:prstGeom>
          <a:solidFill>
            <a:srgbClr val="5D6D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25" name="Google Shape;1725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6561" y="3246001"/>
            <a:ext cx="1890878" cy="164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6" name="Google Shape;1726;p42"/>
          <p:cNvPicPr preferRelativeResize="0"/>
          <p:nvPr/>
        </p:nvPicPr>
        <p:blipFill rotWithShape="1">
          <a:blip r:embed="rId5">
            <a:alphaModFix/>
          </a:blip>
          <a:srcRect l="24256" t="7433" r="10153"/>
          <a:stretch/>
        </p:blipFill>
        <p:spPr>
          <a:xfrm>
            <a:off x="1243303" y="3322200"/>
            <a:ext cx="1545934" cy="1567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7" name="Google Shape;1727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23175" y="3023677"/>
            <a:ext cx="3364835" cy="21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42"/>
          <p:cNvPicPr preferRelativeResize="0"/>
          <p:nvPr/>
        </p:nvPicPr>
        <p:blipFill rotWithShape="1">
          <a:blip r:embed="rId7">
            <a:alphaModFix/>
          </a:blip>
          <a:srcRect l="30295" r="29869"/>
          <a:stretch/>
        </p:blipFill>
        <p:spPr>
          <a:xfrm rot="944581">
            <a:off x="8355548" y="3496764"/>
            <a:ext cx="449326" cy="787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43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34" name="Google Shape;173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"/>
            <a:ext cx="913913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44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usually picture it</a:t>
            </a:r>
            <a:endParaRPr/>
          </a:p>
        </p:txBody>
      </p:sp>
      <p:sp>
        <p:nvSpPr>
          <p:cNvPr id="1740" name="Google Shape;1740;p44"/>
          <p:cNvSpPr/>
          <p:nvPr/>
        </p:nvSpPr>
        <p:spPr>
          <a:xfrm>
            <a:off x="7315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1" name="Google Shape;1741;p44"/>
          <p:cNvSpPr txBox="1"/>
          <p:nvPr/>
        </p:nvSpPr>
        <p:spPr>
          <a:xfrm>
            <a:off x="12984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One bacterium divides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2" name="Google Shape;1742;p44"/>
          <p:cNvSpPr/>
          <p:nvPr/>
        </p:nvSpPr>
        <p:spPr>
          <a:xfrm>
            <a:off x="33604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3" name="Google Shape;1743;p44"/>
          <p:cNvSpPr txBox="1"/>
          <p:nvPr/>
        </p:nvSpPr>
        <p:spPr>
          <a:xfrm>
            <a:off x="39273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Into a large population of identical copies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4" name="Google Shape;1744;p44"/>
          <p:cNvSpPr/>
          <p:nvPr/>
        </p:nvSpPr>
        <p:spPr>
          <a:xfrm>
            <a:off x="59893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 w="31750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5" name="Google Shape;1745;p44"/>
          <p:cNvSpPr txBox="1"/>
          <p:nvPr/>
        </p:nvSpPr>
        <p:spPr>
          <a:xfrm>
            <a:off x="65562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 specimen (here, a BAL) goes to the lab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6" name="Google Shape;1746;p44"/>
          <p:cNvSpPr/>
          <p:nvPr/>
        </p:nvSpPr>
        <p:spPr>
          <a:xfrm>
            <a:off x="7315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 w="31750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7" name="Google Shape;1747;p44"/>
          <p:cNvSpPr/>
          <p:nvPr/>
        </p:nvSpPr>
        <p:spPr>
          <a:xfrm>
            <a:off x="8595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8" name="Google Shape;1748;p44"/>
          <p:cNvSpPr txBox="1"/>
          <p:nvPr/>
        </p:nvSpPr>
        <p:spPr>
          <a:xfrm>
            <a:off x="12984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What grows on the plate is what’s in the patient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9" name="Google Shape;1749;p44"/>
          <p:cNvSpPr/>
          <p:nvPr/>
        </p:nvSpPr>
        <p:spPr>
          <a:xfrm>
            <a:off x="33604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0" name="Google Shape;1750;p44"/>
          <p:cNvSpPr/>
          <p:nvPr/>
        </p:nvSpPr>
        <p:spPr>
          <a:xfrm>
            <a:off x="34884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1" name="Google Shape;1751;p44"/>
          <p:cNvSpPr txBox="1"/>
          <p:nvPr/>
        </p:nvSpPr>
        <p:spPr>
          <a:xfrm>
            <a:off x="39273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 = it kills all of them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 = it kills none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2" name="Google Shape;1752;p44"/>
          <p:cNvSpPr/>
          <p:nvPr/>
        </p:nvSpPr>
        <p:spPr>
          <a:xfrm>
            <a:off x="59893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3" name="Google Shape;1753;p44"/>
          <p:cNvSpPr/>
          <p:nvPr/>
        </p:nvSpPr>
        <p:spPr>
          <a:xfrm>
            <a:off x="61173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4" name="Google Shape;1754;p44"/>
          <p:cNvSpPr txBox="1"/>
          <p:nvPr/>
        </p:nvSpPr>
        <p:spPr>
          <a:xfrm>
            <a:off x="65562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Give the S drug, and the patient is cured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5" name="Google Shape;1755;p44"/>
          <p:cNvSpPr txBox="1"/>
          <p:nvPr/>
        </p:nvSpPr>
        <p:spPr>
          <a:xfrm>
            <a:off x="5980022" y="4297675"/>
            <a:ext cx="2432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Next: steps 3–4, what the lab actually sees</a:t>
            </a:r>
            <a:endParaRPr sz="11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6" name="Google Shape;1756;p44"/>
          <p:cNvSpPr/>
          <p:nvPr/>
        </p:nvSpPr>
        <p:spPr>
          <a:xfrm>
            <a:off x="859536" y="185166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7" name="Google Shape;1757;p44"/>
          <p:cNvSpPr/>
          <p:nvPr/>
        </p:nvSpPr>
        <p:spPr>
          <a:xfrm>
            <a:off x="3488436" y="185166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58" name="Google Shape;1758;p44"/>
          <p:cNvSpPr/>
          <p:nvPr/>
        </p:nvSpPr>
        <p:spPr>
          <a:xfrm>
            <a:off x="6117336" y="185166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p45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goes into an antibiogram</a:t>
            </a:r>
            <a:endParaRPr/>
          </a:p>
        </p:txBody>
      </p:sp>
      <p:sp>
        <p:nvSpPr>
          <p:cNvPr id="1764" name="Google Shape;1764;p45"/>
          <p:cNvSpPr txBox="1"/>
          <p:nvPr/>
        </p:nvSpPr>
        <p:spPr>
          <a:xfrm>
            <a:off x="731520" y="1463040"/>
            <a:ext cx="35661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Several colonies that </a:t>
            </a:r>
            <a:r>
              <a:rPr lang="en" sz="13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look alike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are pooled into one inoculum, giving one MIC panel [5]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5" name="Google Shape;1765;p45"/>
          <p:cNvSpPr txBox="1"/>
          <p:nvPr/>
        </p:nvSpPr>
        <p:spPr>
          <a:xfrm>
            <a:off x="731520" y="2331720"/>
            <a:ext cx="3566100" cy="7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 colony that </a:t>
            </a:r>
            <a:r>
              <a:rPr lang="en" sz="13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looks different</a:t>
            </a: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gets its own panel: your lab's “isolate 2” and “isolate 3”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6" name="Google Shape;1766;p45"/>
          <p:cNvSpPr txBox="1"/>
          <p:nvPr/>
        </p:nvSpPr>
        <p:spPr>
          <a:xfrm>
            <a:off x="731520" y="3200400"/>
            <a:ext cx="35661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A8433D"/>
                </a:solidFill>
                <a:latin typeface="Open Sans"/>
                <a:ea typeface="Open Sans"/>
                <a:cs typeface="Open Sans"/>
                <a:sym typeface="Open Sans"/>
              </a:rPr>
              <a:t>A game of chance: </a:t>
            </a:r>
            <a:r>
              <a:rPr lang="en" sz="13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The plate doesn’t have the same selective pressure that is applied to the patient</a:t>
            </a:r>
            <a:endParaRPr sz="13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7" name="Google Shape;1767;p45"/>
          <p:cNvSpPr/>
          <p:nvPr/>
        </p:nvSpPr>
        <p:spPr>
          <a:xfrm>
            <a:off x="4507992" y="1399032"/>
            <a:ext cx="2962800" cy="2962800"/>
          </a:xfrm>
          <a:prstGeom prst="ellipse">
            <a:avLst/>
          </a:prstGeom>
          <a:solidFill>
            <a:srgbClr val="F1F2F3"/>
          </a:solidFill>
          <a:ln w="19050" cap="flat" cmpd="sng">
            <a:solidFill>
              <a:srgbClr val="9FA6B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8" name="Google Shape;1768;p45"/>
          <p:cNvSpPr/>
          <p:nvPr/>
        </p:nvSpPr>
        <p:spPr>
          <a:xfrm>
            <a:off x="4617720" y="1508760"/>
            <a:ext cx="2743200" cy="2743200"/>
          </a:xfrm>
          <a:prstGeom prst="ellipse">
            <a:avLst/>
          </a:prstGeom>
          <a:solidFill>
            <a:srgbClr val="FBF1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9" name="Google Shape;1769;p45"/>
          <p:cNvSpPr/>
          <p:nvPr/>
        </p:nvSpPr>
        <p:spPr>
          <a:xfrm>
            <a:off x="5010912" y="226771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0" name="Google Shape;1770;p45"/>
          <p:cNvSpPr/>
          <p:nvPr/>
        </p:nvSpPr>
        <p:spPr>
          <a:xfrm>
            <a:off x="5376672" y="190195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1" name="Google Shape;1771;p45"/>
          <p:cNvSpPr/>
          <p:nvPr/>
        </p:nvSpPr>
        <p:spPr>
          <a:xfrm>
            <a:off x="5650992" y="235915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2" name="Google Shape;1772;p45"/>
          <p:cNvSpPr/>
          <p:nvPr/>
        </p:nvSpPr>
        <p:spPr>
          <a:xfrm>
            <a:off x="4919472" y="290779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3" name="Google Shape;1773;p45"/>
          <p:cNvSpPr/>
          <p:nvPr/>
        </p:nvSpPr>
        <p:spPr>
          <a:xfrm>
            <a:off x="5330952" y="304495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4" name="Google Shape;1774;p45"/>
          <p:cNvSpPr/>
          <p:nvPr/>
        </p:nvSpPr>
        <p:spPr>
          <a:xfrm>
            <a:off x="6016752" y="181051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5" name="Google Shape;1775;p45"/>
          <p:cNvSpPr/>
          <p:nvPr/>
        </p:nvSpPr>
        <p:spPr>
          <a:xfrm>
            <a:off x="6336792" y="222199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6" name="Google Shape;1776;p45"/>
          <p:cNvSpPr/>
          <p:nvPr/>
        </p:nvSpPr>
        <p:spPr>
          <a:xfrm>
            <a:off x="6748272" y="254203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7" name="Google Shape;1777;p45"/>
          <p:cNvSpPr/>
          <p:nvPr/>
        </p:nvSpPr>
        <p:spPr>
          <a:xfrm>
            <a:off x="5605272" y="354787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8" name="Google Shape;1778;p45"/>
          <p:cNvSpPr/>
          <p:nvPr/>
        </p:nvSpPr>
        <p:spPr>
          <a:xfrm>
            <a:off x="6016752" y="2907792"/>
            <a:ext cx="219600" cy="2196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79" name="Google Shape;1779;p45"/>
          <p:cNvSpPr/>
          <p:nvPr/>
        </p:nvSpPr>
        <p:spPr>
          <a:xfrm>
            <a:off x="6409944" y="3209544"/>
            <a:ext cx="347400" cy="347400"/>
          </a:xfrm>
          <a:prstGeom prst="ellipse">
            <a:avLst/>
          </a:prstGeom>
          <a:solidFill>
            <a:srgbClr val="48C9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0" name="Google Shape;1780;p45"/>
          <p:cNvSpPr/>
          <p:nvPr/>
        </p:nvSpPr>
        <p:spPr>
          <a:xfrm>
            <a:off x="5998464" y="3575304"/>
            <a:ext cx="347400" cy="347400"/>
          </a:xfrm>
          <a:prstGeom prst="ellipse">
            <a:avLst/>
          </a:prstGeom>
          <a:solidFill>
            <a:srgbClr val="48C9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1" name="Google Shape;1781;p45"/>
          <p:cNvSpPr/>
          <p:nvPr/>
        </p:nvSpPr>
        <p:spPr>
          <a:xfrm>
            <a:off x="6821424" y="3026664"/>
            <a:ext cx="347400" cy="347400"/>
          </a:xfrm>
          <a:prstGeom prst="ellipse">
            <a:avLst/>
          </a:prstGeom>
          <a:solidFill>
            <a:srgbClr val="48C9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2" name="Google Shape;1782;p45"/>
          <p:cNvSpPr/>
          <p:nvPr/>
        </p:nvSpPr>
        <p:spPr>
          <a:xfrm>
            <a:off x="7589520" y="1417320"/>
            <a:ext cx="1188600" cy="5670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 w="12700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MIC panel</a:t>
            </a:r>
            <a:endParaRPr sz="10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“isolate 2”</a:t>
            </a:r>
            <a:endParaRPr sz="10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83" name="Google Shape;1783;p45"/>
          <p:cNvSpPr/>
          <p:nvPr/>
        </p:nvSpPr>
        <p:spPr>
          <a:xfrm>
            <a:off x="5961888" y="1755648"/>
            <a:ext cx="329100" cy="329100"/>
          </a:xfrm>
          <a:prstGeom prst="ellipse">
            <a:avLst/>
          </a:prstGeom>
          <a:noFill/>
          <a:ln w="22225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784" name="Google Shape;1784;p45"/>
          <p:cNvCxnSpPr/>
          <p:nvPr/>
        </p:nvCxnSpPr>
        <p:spPr>
          <a:xfrm rot="10800000" flipH="1">
            <a:off x="6291072" y="1700640"/>
            <a:ext cx="1298400" cy="219600"/>
          </a:xfrm>
          <a:prstGeom prst="straightConnector1">
            <a:avLst/>
          </a:prstGeom>
          <a:noFill/>
          <a:ln w="12700" cap="flat" cmpd="sng">
            <a:solidFill>
              <a:srgbClr val="3B71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85" name="Google Shape;1785;p45"/>
          <p:cNvSpPr/>
          <p:nvPr/>
        </p:nvSpPr>
        <p:spPr>
          <a:xfrm>
            <a:off x="6281928" y="2167128"/>
            <a:ext cx="329100" cy="329100"/>
          </a:xfrm>
          <a:prstGeom prst="ellipse">
            <a:avLst/>
          </a:prstGeom>
          <a:noFill/>
          <a:ln w="22225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786" name="Google Shape;1786;p45"/>
          <p:cNvCxnSpPr/>
          <p:nvPr/>
        </p:nvCxnSpPr>
        <p:spPr>
          <a:xfrm rot="10800000" flipH="1">
            <a:off x="6611112" y="1700820"/>
            <a:ext cx="978300" cy="630900"/>
          </a:xfrm>
          <a:prstGeom prst="straightConnector1">
            <a:avLst/>
          </a:prstGeom>
          <a:noFill/>
          <a:ln w="12700" cap="flat" cmpd="sng">
            <a:solidFill>
              <a:srgbClr val="3B71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87" name="Google Shape;1787;p45"/>
          <p:cNvSpPr/>
          <p:nvPr/>
        </p:nvSpPr>
        <p:spPr>
          <a:xfrm>
            <a:off x="6693408" y="2487168"/>
            <a:ext cx="329100" cy="329100"/>
          </a:xfrm>
          <a:prstGeom prst="ellipse">
            <a:avLst/>
          </a:prstGeom>
          <a:noFill/>
          <a:ln w="22225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788" name="Google Shape;1788;p45"/>
          <p:cNvCxnSpPr/>
          <p:nvPr/>
        </p:nvCxnSpPr>
        <p:spPr>
          <a:xfrm rot="10800000" flipH="1">
            <a:off x="7022592" y="1700760"/>
            <a:ext cx="567000" cy="951000"/>
          </a:xfrm>
          <a:prstGeom prst="straightConnector1">
            <a:avLst/>
          </a:prstGeom>
          <a:noFill/>
          <a:ln w="12700" cap="flat" cmpd="sng">
            <a:solidFill>
              <a:srgbClr val="3B71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89" name="Google Shape;1789;p45"/>
          <p:cNvSpPr/>
          <p:nvPr/>
        </p:nvSpPr>
        <p:spPr>
          <a:xfrm>
            <a:off x="7589520" y="2743200"/>
            <a:ext cx="1188600" cy="567000"/>
          </a:xfrm>
          <a:prstGeom prst="roundRect">
            <a:avLst>
              <a:gd name="adj" fmla="val 16667"/>
            </a:avLst>
          </a:prstGeom>
          <a:solidFill>
            <a:srgbClr val="E5F4F8"/>
          </a:solidFill>
          <a:ln w="12700" cap="flat" cmpd="sng">
            <a:solidFill>
              <a:srgbClr val="3B7E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MIC panel</a:t>
            </a:r>
            <a:endParaRPr sz="10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“isolate 3”</a:t>
            </a:r>
            <a:endParaRPr sz="10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0" name="Google Shape;1790;p45"/>
          <p:cNvSpPr/>
          <p:nvPr/>
        </p:nvSpPr>
        <p:spPr>
          <a:xfrm>
            <a:off x="6336792" y="3136392"/>
            <a:ext cx="493800" cy="493800"/>
          </a:xfrm>
          <a:prstGeom prst="ellipse">
            <a:avLst/>
          </a:prstGeom>
          <a:noFill/>
          <a:ln w="22225" cap="flat" cmpd="sng">
            <a:solidFill>
              <a:srgbClr val="3B7E9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791" name="Google Shape;1791;p45"/>
          <p:cNvCxnSpPr/>
          <p:nvPr/>
        </p:nvCxnSpPr>
        <p:spPr>
          <a:xfrm rot="10800000" flipH="1">
            <a:off x="6830568" y="3026580"/>
            <a:ext cx="759000" cy="356700"/>
          </a:xfrm>
          <a:prstGeom prst="straightConnector1">
            <a:avLst/>
          </a:prstGeom>
          <a:noFill/>
          <a:ln w="12700" cap="flat" cmpd="sng">
            <a:solidFill>
              <a:srgbClr val="3B7E9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92" name="Google Shape;1792;p45"/>
          <p:cNvSpPr/>
          <p:nvPr/>
        </p:nvSpPr>
        <p:spPr>
          <a:xfrm>
            <a:off x="6057900" y="1860804"/>
            <a:ext cx="63900" cy="639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3" name="Google Shape;1793;p45"/>
          <p:cNvSpPr/>
          <p:nvPr/>
        </p:nvSpPr>
        <p:spPr>
          <a:xfrm>
            <a:off x="6121908" y="1924812"/>
            <a:ext cx="63900" cy="639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4" name="Google Shape;1794;p45"/>
          <p:cNvSpPr/>
          <p:nvPr/>
        </p:nvSpPr>
        <p:spPr>
          <a:xfrm>
            <a:off x="6789420" y="2592324"/>
            <a:ext cx="63900" cy="639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5" name="Google Shape;1795;p45"/>
          <p:cNvSpPr/>
          <p:nvPr/>
        </p:nvSpPr>
        <p:spPr>
          <a:xfrm>
            <a:off x="6853428" y="2656332"/>
            <a:ext cx="63900" cy="639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6" name="Google Shape;1796;p45"/>
          <p:cNvSpPr/>
          <p:nvPr/>
        </p:nvSpPr>
        <p:spPr>
          <a:xfrm>
            <a:off x="635000" y="1295775"/>
            <a:ext cx="3754200" cy="8715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97" name="Google Shape;1797;p45"/>
          <p:cNvSpPr/>
          <p:nvPr/>
        </p:nvSpPr>
        <p:spPr>
          <a:xfrm>
            <a:off x="729450" y="2188525"/>
            <a:ext cx="3429900" cy="8715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p46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go back to the micro</a:t>
            </a:r>
            <a:endParaRPr/>
          </a:p>
        </p:txBody>
      </p:sp>
      <p:grpSp>
        <p:nvGrpSpPr>
          <p:cNvPr id="1803" name="Google Shape;1803;p46"/>
          <p:cNvGrpSpPr/>
          <p:nvPr/>
        </p:nvGrpSpPr>
        <p:grpSpPr>
          <a:xfrm>
            <a:off x="5792825" y="154325"/>
            <a:ext cx="2432400" cy="708600"/>
            <a:chOff x="731525" y="1417325"/>
            <a:chExt cx="2432400" cy="708600"/>
          </a:xfrm>
        </p:grpSpPr>
        <p:sp>
          <p:nvSpPr>
            <p:cNvPr id="1804" name="Google Shape;1804;p46"/>
            <p:cNvSpPr/>
            <p:nvPr/>
          </p:nvSpPr>
          <p:spPr>
            <a:xfrm>
              <a:off x="731525" y="1417325"/>
              <a:ext cx="2432400" cy="708600"/>
            </a:xfrm>
            <a:prstGeom prst="roundRect">
              <a:avLst>
                <a:gd name="adj" fmla="val 16667"/>
              </a:avLst>
            </a:prstGeom>
            <a:solidFill>
              <a:srgbClr val="F1F2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05" name="Google Shape;1805;p46"/>
            <p:cNvSpPr txBox="1"/>
            <p:nvPr/>
          </p:nvSpPr>
          <p:spPr>
            <a:xfrm>
              <a:off x="1298453" y="1469808"/>
              <a:ext cx="1810500" cy="6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9E9E9E"/>
                  </a:solidFill>
                  <a:latin typeface="Open Sans"/>
                  <a:ea typeface="Open Sans"/>
                  <a:cs typeface="Open Sans"/>
                  <a:sym typeface="Open Sans"/>
                </a:rPr>
                <a:t>One bacterium divides</a:t>
              </a:r>
              <a:endParaRPr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06" name="Google Shape;1806;p46"/>
            <p:cNvSpPr/>
            <p:nvPr/>
          </p:nvSpPr>
          <p:spPr>
            <a:xfrm>
              <a:off x="859536" y="1546860"/>
              <a:ext cx="365700" cy="365700"/>
            </a:xfrm>
            <a:prstGeom prst="ellipse">
              <a:avLst/>
            </a:pr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1</a:t>
              </a:r>
              <a:endPara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807" name="Google Shape;1807;p46"/>
          <p:cNvGrpSpPr/>
          <p:nvPr/>
        </p:nvGrpSpPr>
        <p:grpSpPr>
          <a:xfrm>
            <a:off x="5792825" y="990941"/>
            <a:ext cx="2432400" cy="708600"/>
            <a:chOff x="3360425" y="1417323"/>
            <a:chExt cx="2432400" cy="708600"/>
          </a:xfrm>
        </p:grpSpPr>
        <p:sp>
          <p:nvSpPr>
            <p:cNvPr id="1808" name="Google Shape;1808;p46"/>
            <p:cNvSpPr/>
            <p:nvPr/>
          </p:nvSpPr>
          <p:spPr>
            <a:xfrm>
              <a:off x="3360425" y="1417323"/>
              <a:ext cx="2432400" cy="708600"/>
            </a:xfrm>
            <a:prstGeom prst="roundRect">
              <a:avLst>
                <a:gd name="adj" fmla="val 16667"/>
              </a:avLst>
            </a:prstGeom>
            <a:solidFill>
              <a:srgbClr val="F1F2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09" name="Google Shape;1809;p46"/>
            <p:cNvSpPr txBox="1"/>
            <p:nvPr/>
          </p:nvSpPr>
          <p:spPr>
            <a:xfrm>
              <a:off x="3927353" y="1469809"/>
              <a:ext cx="1810500" cy="6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9E9E9E"/>
                  </a:solidFill>
                  <a:latin typeface="Open Sans"/>
                  <a:ea typeface="Open Sans"/>
                  <a:cs typeface="Open Sans"/>
                  <a:sym typeface="Open Sans"/>
                </a:rPr>
                <a:t>Into a large population of identical copies</a:t>
              </a:r>
              <a:endParaRPr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10" name="Google Shape;1810;p46"/>
            <p:cNvSpPr/>
            <p:nvPr/>
          </p:nvSpPr>
          <p:spPr>
            <a:xfrm>
              <a:off x="3488436" y="1546860"/>
              <a:ext cx="365700" cy="365700"/>
            </a:xfrm>
            <a:prstGeom prst="ellipse">
              <a:avLst/>
            </a:prstGeom>
            <a:solidFill>
              <a:srgbClr val="C4C4C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2</a:t>
              </a:r>
              <a:endPara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811" name="Google Shape;1811;p46"/>
          <p:cNvGrpSpPr/>
          <p:nvPr/>
        </p:nvGrpSpPr>
        <p:grpSpPr>
          <a:xfrm>
            <a:off x="5792825" y="1827557"/>
            <a:ext cx="2432400" cy="708600"/>
            <a:chOff x="5989325" y="1417323"/>
            <a:chExt cx="2432400" cy="708600"/>
          </a:xfrm>
        </p:grpSpPr>
        <p:sp>
          <p:nvSpPr>
            <p:cNvPr id="1812" name="Google Shape;1812;p46"/>
            <p:cNvSpPr/>
            <p:nvPr/>
          </p:nvSpPr>
          <p:spPr>
            <a:xfrm>
              <a:off x="5989325" y="1417323"/>
              <a:ext cx="2432400" cy="708600"/>
            </a:xfrm>
            <a:prstGeom prst="roundRect">
              <a:avLst>
                <a:gd name="adj" fmla="val 16667"/>
              </a:avLst>
            </a:prstGeom>
            <a:solidFill>
              <a:srgbClr val="E2EAF7"/>
            </a:solidFill>
            <a:ln w="31750" cap="flat" cmpd="sng">
              <a:solidFill>
                <a:srgbClr val="3B71C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13" name="Google Shape;1813;p46"/>
            <p:cNvSpPr txBox="1"/>
            <p:nvPr/>
          </p:nvSpPr>
          <p:spPr>
            <a:xfrm>
              <a:off x="6556253" y="1469809"/>
              <a:ext cx="1810500" cy="6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A specimen (here, a BAL) goes to the lab</a:t>
              </a:r>
              <a:endParaRPr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14" name="Google Shape;1814;p46"/>
            <p:cNvSpPr/>
            <p:nvPr/>
          </p:nvSpPr>
          <p:spPr>
            <a:xfrm>
              <a:off x="6117336" y="1546860"/>
              <a:ext cx="365700" cy="365700"/>
            </a:xfrm>
            <a:prstGeom prst="ellipse">
              <a:avLst/>
            </a:prstGeom>
            <a:solidFill>
              <a:srgbClr val="3B7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3</a:t>
              </a:r>
              <a:endPara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815" name="Google Shape;1815;p46"/>
          <p:cNvGrpSpPr/>
          <p:nvPr/>
        </p:nvGrpSpPr>
        <p:grpSpPr>
          <a:xfrm>
            <a:off x="5792825" y="2664173"/>
            <a:ext cx="2432400" cy="708600"/>
            <a:chOff x="731525" y="2880354"/>
            <a:chExt cx="2432400" cy="708600"/>
          </a:xfrm>
        </p:grpSpPr>
        <p:sp>
          <p:nvSpPr>
            <p:cNvPr id="1816" name="Google Shape;1816;p46"/>
            <p:cNvSpPr/>
            <p:nvPr/>
          </p:nvSpPr>
          <p:spPr>
            <a:xfrm>
              <a:off x="731525" y="2880354"/>
              <a:ext cx="2432400" cy="708600"/>
            </a:xfrm>
            <a:prstGeom prst="roundRect">
              <a:avLst>
                <a:gd name="adj" fmla="val 16667"/>
              </a:avLst>
            </a:prstGeom>
            <a:solidFill>
              <a:srgbClr val="E2EAF7"/>
            </a:solidFill>
            <a:ln w="31750" cap="flat" cmpd="sng">
              <a:solidFill>
                <a:srgbClr val="3B71C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17" name="Google Shape;1817;p46"/>
            <p:cNvSpPr txBox="1"/>
            <p:nvPr/>
          </p:nvSpPr>
          <p:spPr>
            <a:xfrm>
              <a:off x="1298453" y="2932841"/>
              <a:ext cx="1810500" cy="6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What grows on the plate is what’s in the patient</a:t>
              </a:r>
              <a:endParaRPr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18" name="Google Shape;1818;p46"/>
            <p:cNvSpPr/>
            <p:nvPr/>
          </p:nvSpPr>
          <p:spPr>
            <a:xfrm>
              <a:off x="859536" y="3025824"/>
              <a:ext cx="365700" cy="365700"/>
            </a:xfrm>
            <a:prstGeom prst="ellipse">
              <a:avLst/>
            </a:prstGeom>
            <a:solidFill>
              <a:srgbClr val="3B7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4</a:t>
              </a:r>
              <a:endPara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819" name="Google Shape;1819;p46"/>
          <p:cNvGrpSpPr/>
          <p:nvPr/>
        </p:nvGrpSpPr>
        <p:grpSpPr>
          <a:xfrm>
            <a:off x="5792825" y="3500788"/>
            <a:ext cx="2432400" cy="708600"/>
            <a:chOff x="3360425" y="2880354"/>
            <a:chExt cx="2432400" cy="708600"/>
          </a:xfrm>
        </p:grpSpPr>
        <p:sp>
          <p:nvSpPr>
            <p:cNvPr id="1820" name="Google Shape;1820;p46"/>
            <p:cNvSpPr/>
            <p:nvPr/>
          </p:nvSpPr>
          <p:spPr>
            <a:xfrm>
              <a:off x="3360425" y="2880354"/>
              <a:ext cx="2432400" cy="708600"/>
            </a:xfrm>
            <a:prstGeom prst="roundRect">
              <a:avLst>
                <a:gd name="adj" fmla="val 16667"/>
              </a:avLst>
            </a:prstGeom>
            <a:solidFill>
              <a:srgbClr val="F1F2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21" name="Google Shape;1821;p46"/>
            <p:cNvSpPr/>
            <p:nvPr/>
          </p:nvSpPr>
          <p:spPr>
            <a:xfrm>
              <a:off x="3488436" y="3025824"/>
              <a:ext cx="365700" cy="365700"/>
            </a:xfrm>
            <a:prstGeom prst="ellipse">
              <a:avLst/>
            </a:prstGeom>
            <a:solidFill>
              <a:srgbClr val="3B7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5</a:t>
              </a:r>
              <a:endPara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22" name="Google Shape;1822;p46"/>
            <p:cNvSpPr txBox="1"/>
            <p:nvPr/>
          </p:nvSpPr>
          <p:spPr>
            <a:xfrm>
              <a:off x="3927353" y="2932841"/>
              <a:ext cx="1810500" cy="6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rPr>
                <a:t>S = it kills all of them</a:t>
              </a:r>
              <a:endParaRPr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R = it kills none</a:t>
              </a:r>
              <a:endParaRPr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1823" name="Google Shape;1823;p46"/>
          <p:cNvGrpSpPr/>
          <p:nvPr/>
        </p:nvGrpSpPr>
        <p:grpSpPr>
          <a:xfrm>
            <a:off x="5792825" y="4337404"/>
            <a:ext cx="2432400" cy="708600"/>
            <a:chOff x="5989325" y="2880354"/>
            <a:chExt cx="2432400" cy="708600"/>
          </a:xfrm>
        </p:grpSpPr>
        <p:sp>
          <p:nvSpPr>
            <p:cNvPr id="1824" name="Google Shape;1824;p46"/>
            <p:cNvSpPr/>
            <p:nvPr/>
          </p:nvSpPr>
          <p:spPr>
            <a:xfrm>
              <a:off x="5989325" y="2880354"/>
              <a:ext cx="2432400" cy="708600"/>
            </a:xfrm>
            <a:prstGeom prst="roundRect">
              <a:avLst>
                <a:gd name="adj" fmla="val 16667"/>
              </a:avLst>
            </a:prstGeom>
            <a:solidFill>
              <a:srgbClr val="F1F2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25" name="Google Shape;1825;p46"/>
            <p:cNvSpPr/>
            <p:nvPr/>
          </p:nvSpPr>
          <p:spPr>
            <a:xfrm>
              <a:off x="6117336" y="3025824"/>
              <a:ext cx="365700" cy="365700"/>
            </a:xfrm>
            <a:prstGeom prst="ellipse">
              <a:avLst/>
            </a:prstGeom>
            <a:solidFill>
              <a:srgbClr val="3B71C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6</a:t>
              </a:r>
              <a:endParaRPr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26" name="Google Shape;1826;p46"/>
            <p:cNvSpPr txBox="1"/>
            <p:nvPr/>
          </p:nvSpPr>
          <p:spPr>
            <a:xfrm>
              <a:off x="6556253" y="2932841"/>
              <a:ext cx="1810500" cy="60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Give the S drug, and the patient is cured</a:t>
              </a:r>
              <a:endParaRPr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1" name="Google Shape;1831;p47"/>
          <p:cNvSpPr/>
          <p:nvPr/>
        </p:nvSpPr>
        <p:spPr>
          <a:xfrm>
            <a:off x="4424896" y="3584416"/>
            <a:ext cx="2883900" cy="10452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2" name="Google Shape;1832;p47"/>
          <p:cNvSpPr/>
          <p:nvPr/>
        </p:nvSpPr>
        <p:spPr>
          <a:xfrm>
            <a:off x="4424896" y="4393546"/>
            <a:ext cx="976800" cy="145500"/>
          </a:xfrm>
          <a:prstGeom prst="rect">
            <a:avLst/>
          </a:prstGeom>
          <a:solidFill>
            <a:srgbClr val="E4A11B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3" name="Google Shape;1833;p47"/>
          <p:cNvSpPr txBox="1"/>
          <p:nvPr/>
        </p:nvSpPr>
        <p:spPr>
          <a:xfrm>
            <a:off x="4472405" y="4347522"/>
            <a:ext cx="883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4" name="Google Shape;1834;p47"/>
          <p:cNvSpPr/>
          <p:nvPr/>
        </p:nvSpPr>
        <p:spPr>
          <a:xfrm>
            <a:off x="4950456" y="3922914"/>
            <a:ext cx="1503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5" name="Google Shape;1835;p47"/>
          <p:cNvSpPr txBox="1"/>
          <p:nvPr/>
        </p:nvSpPr>
        <p:spPr>
          <a:xfrm>
            <a:off x="4564452" y="3882829"/>
            <a:ext cx="46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6" name="Google Shape;1836;p47"/>
          <p:cNvSpPr/>
          <p:nvPr/>
        </p:nvSpPr>
        <p:spPr>
          <a:xfrm>
            <a:off x="5101888" y="3922914"/>
            <a:ext cx="8271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37" name="Google Shape;1837;p47"/>
          <p:cNvSpPr txBox="1"/>
          <p:nvPr/>
        </p:nvSpPr>
        <p:spPr>
          <a:xfrm>
            <a:off x="5130096" y="3876890"/>
            <a:ext cx="769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838" name="Google Shape;1838;p47"/>
          <p:cNvGrpSpPr/>
          <p:nvPr/>
        </p:nvGrpSpPr>
        <p:grpSpPr>
          <a:xfrm>
            <a:off x="4993510" y="4131906"/>
            <a:ext cx="1036334" cy="237300"/>
            <a:chOff x="1488310" y="4360506"/>
            <a:chExt cx="1036334" cy="237300"/>
          </a:xfrm>
        </p:grpSpPr>
        <p:sp>
          <p:nvSpPr>
            <p:cNvPr id="1839" name="Google Shape;1839;p47"/>
            <p:cNvSpPr/>
            <p:nvPr/>
          </p:nvSpPr>
          <p:spPr>
            <a:xfrm>
              <a:off x="1596688" y="4406530"/>
              <a:ext cx="299700" cy="145500"/>
            </a:xfrm>
            <a:prstGeom prst="rect">
              <a:avLst/>
            </a:prstGeom>
            <a:solidFill>
              <a:srgbClr val="8E9AA6"/>
            </a:solidFill>
            <a:ln w="74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37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40" name="Google Shape;1840;p47"/>
            <p:cNvSpPr txBox="1"/>
            <p:nvPr/>
          </p:nvSpPr>
          <p:spPr>
            <a:xfrm>
              <a:off x="1488310" y="4360506"/>
              <a:ext cx="5166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6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MTZ</a:t>
              </a:r>
              <a:endParaRPr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41" name="Google Shape;1841;p47"/>
            <p:cNvSpPr/>
            <p:nvPr/>
          </p:nvSpPr>
          <p:spPr>
            <a:xfrm>
              <a:off x="1896584" y="4406530"/>
              <a:ext cx="525600" cy="145500"/>
            </a:xfrm>
            <a:prstGeom prst="rect">
              <a:avLst/>
            </a:prstGeom>
            <a:solidFill>
              <a:srgbClr val="8E9AA6"/>
            </a:solidFill>
            <a:ln w="74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37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42" name="Google Shape;1842;p47"/>
            <p:cNvSpPr txBox="1"/>
            <p:nvPr/>
          </p:nvSpPr>
          <p:spPr>
            <a:xfrm>
              <a:off x="1794144" y="4360506"/>
              <a:ext cx="7305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6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ERV </a:t>
              </a:r>
              <a:r>
                <a:rPr lang="en" sz="76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· 7 d</a:t>
              </a:r>
              <a:endParaRPr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843" name="Google Shape;1843;p47"/>
          <p:cNvSpPr/>
          <p:nvPr/>
        </p:nvSpPr>
        <p:spPr>
          <a:xfrm>
            <a:off x="3929075" y="2913075"/>
            <a:ext cx="3627600" cy="2216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844" name="Google Shape;1844;p47"/>
          <p:cNvCxnSpPr/>
          <p:nvPr/>
        </p:nvCxnSpPr>
        <p:spPr>
          <a:xfrm>
            <a:off x="4876200" y="3073400"/>
            <a:ext cx="0" cy="1582500"/>
          </a:xfrm>
          <a:prstGeom prst="straightConnector1">
            <a:avLst/>
          </a:prstGeom>
          <a:noFill/>
          <a:ln w="74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845" name="Google Shape;1845;p47"/>
          <p:cNvSpPr/>
          <p:nvPr/>
        </p:nvSpPr>
        <p:spPr>
          <a:xfrm>
            <a:off x="4876224" y="4958817"/>
            <a:ext cx="2256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6" name="Google Shape;1846;p47"/>
          <p:cNvSpPr/>
          <p:nvPr/>
        </p:nvSpPr>
        <p:spPr>
          <a:xfrm>
            <a:off x="5251836" y="4958817"/>
            <a:ext cx="17283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7" name="Google Shape;1847;p47"/>
          <p:cNvSpPr/>
          <p:nvPr/>
        </p:nvSpPr>
        <p:spPr>
          <a:xfrm>
            <a:off x="5401784" y="3663102"/>
            <a:ext cx="601500" cy="197400"/>
          </a:xfrm>
          <a:prstGeom prst="rect">
            <a:avLst/>
          </a:prstGeom>
          <a:solidFill>
            <a:srgbClr val="FFF4D6"/>
          </a:solidFill>
          <a:ln w="7425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8" name="Google Shape;1848;p47"/>
          <p:cNvSpPr txBox="1"/>
          <p:nvPr/>
        </p:nvSpPr>
        <p:spPr>
          <a:xfrm>
            <a:off x="5484923" y="3642317"/>
            <a:ext cx="4368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76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49" name="Google Shape;1849;p47"/>
          <p:cNvSpPr/>
          <p:nvPr/>
        </p:nvSpPr>
        <p:spPr>
          <a:xfrm>
            <a:off x="4424896" y="3688341"/>
            <a:ext cx="6768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0" name="Google Shape;1850;p47"/>
          <p:cNvSpPr txBox="1"/>
          <p:nvPr/>
        </p:nvSpPr>
        <p:spPr>
          <a:xfrm>
            <a:off x="4332849" y="3642317"/>
            <a:ext cx="8610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1" name="Google Shape;1851;p47"/>
          <p:cNvSpPr/>
          <p:nvPr/>
        </p:nvSpPr>
        <p:spPr>
          <a:xfrm>
            <a:off x="5101888" y="3688341"/>
            <a:ext cx="2997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2" name="Google Shape;1852;p47"/>
          <p:cNvSpPr txBox="1"/>
          <p:nvPr/>
        </p:nvSpPr>
        <p:spPr>
          <a:xfrm>
            <a:off x="5015780" y="3642317"/>
            <a:ext cx="471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3" name="Google Shape;1853;p47"/>
          <p:cNvSpPr/>
          <p:nvPr/>
        </p:nvSpPr>
        <p:spPr>
          <a:xfrm>
            <a:off x="5655656" y="3202309"/>
            <a:ext cx="95100" cy="95100"/>
          </a:xfrm>
          <a:prstGeom prst="ellipse">
            <a:avLst/>
          </a:prstGeom>
          <a:solidFill>
            <a:srgbClr val="3B71C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4" name="Google Shape;1854;p47"/>
          <p:cNvSpPr/>
          <p:nvPr/>
        </p:nvSpPr>
        <p:spPr>
          <a:xfrm>
            <a:off x="5655656" y="3295842"/>
            <a:ext cx="95100" cy="95100"/>
          </a:xfrm>
          <a:prstGeom prst="ellipse">
            <a:avLst/>
          </a:prstGeom>
          <a:solidFill>
            <a:srgbClr val="9C5B2E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55" name="Google Shape;1855;p47"/>
          <p:cNvSpPr txBox="1"/>
          <p:nvPr/>
        </p:nvSpPr>
        <p:spPr>
          <a:xfrm>
            <a:off x="4451620" y="3061268"/>
            <a:ext cx="1238400" cy="4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1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701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856" name="Google Shape;1856;p47"/>
          <p:cNvCxnSpPr/>
          <p:nvPr/>
        </p:nvCxnSpPr>
        <p:spPr>
          <a:xfrm>
            <a:off x="4424896" y="4655950"/>
            <a:ext cx="2865300" cy="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7" name="Google Shape;1857;p47"/>
          <p:cNvCxnSpPr/>
          <p:nvPr/>
        </p:nvCxnSpPr>
        <p:spPr>
          <a:xfrm>
            <a:off x="4876224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58" name="Google Shape;1858;p47"/>
          <p:cNvSpPr txBox="1"/>
          <p:nvPr/>
        </p:nvSpPr>
        <p:spPr>
          <a:xfrm>
            <a:off x="4660953" y="4694551"/>
            <a:ext cx="430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859" name="Google Shape;1859;p47"/>
          <p:cNvCxnSpPr/>
          <p:nvPr/>
        </p:nvCxnSpPr>
        <p:spPr>
          <a:xfrm>
            <a:off x="5627448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60" name="Google Shape;1860;p47"/>
          <p:cNvSpPr txBox="1"/>
          <p:nvPr/>
        </p:nvSpPr>
        <p:spPr>
          <a:xfrm>
            <a:off x="5388422" y="4694551"/>
            <a:ext cx="4767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861" name="Google Shape;1861;p47"/>
          <p:cNvCxnSpPr/>
          <p:nvPr/>
        </p:nvCxnSpPr>
        <p:spPr>
          <a:xfrm>
            <a:off x="6378671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62" name="Google Shape;1862;p47"/>
          <p:cNvSpPr txBox="1"/>
          <p:nvPr/>
        </p:nvSpPr>
        <p:spPr>
          <a:xfrm>
            <a:off x="6129253" y="4694551"/>
            <a:ext cx="5004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863" name="Google Shape;1863;p47"/>
          <p:cNvCxnSpPr/>
          <p:nvPr/>
        </p:nvCxnSpPr>
        <p:spPr>
          <a:xfrm>
            <a:off x="7129895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64" name="Google Shape;1864;p47"/>
          <p:cNvSpPr txBox="1"/>
          <p:nvPr/>
        </p:nvSpPr>
        <p:spPr>
          <a:xfrm>
            <a:off x="6880477" y="4694551"/>
            <a:ext cx="501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5" name="Google Shape;1865;p47"/>
          <p:cNvSpPr txBox="1"/>
          <p:nvPr/>
        </p:nvSpPr>
        <p:spPr>
          <a:xfrm>
            <a:off x="3997323" y="4881616"/>
            <a:ext cx="475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6" name="Google Shape;1866;p47"/>
          <p:cNvSpPr txBox="1"/>
          <p:nvPr/>
        </p:nvSpPr>
        <p:spPr>
          <a:xfrm>
            <a:off x="3838467" y="3172616"/>
            <a:ext cx="634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7" name="Google Shape;1867;p47"/>
          <p:cNvSpPr/>
          <p:nvPr/>
        </p:nvSpPr>
        <p:spPr>
          <a:xfrm>
            <a:off x="6003060" y="3688341"/>
            <a:ext cx="1126800" cy="72600"/>
          </a:xfrm>
          <a:prstGeom prst="rect">
            <a:avLst/>
          </a:prstGeom>
          <a:solidFill>
            <a:srgbClr val="9C5B2E"/>
          </a:solidFill>
          <a:ln w="7425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8" name="Google Shape;1868;p47"/>
          <p:cNvSpPr/>
          <p:nvPr/>
        </p:nvSpPr>
        <p:spPr>
          <a:xfrm>
            <a:off x="6003060" y="3761088"/>
            <a:ext cx="1126800" cy="72600"/>
          </a:xfrm>
          <a:prstGeom prst="rect">
            <a:avLst/>
          </a:prstGeom>
          <a:solidFill>
            <a:srgbClr val="2F5AA2"/>
          </a:solidFill>
          <a:ln w="7425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69" name="Google Shape;1869;p47"/>
          <p:cNvSpPr txBox="1"/>
          <p:nvPr/>
        </p:nvSpPr>
        <p:spPr>
          <a:xfrm>
            <a:off x="6172308" y="3642317"/>
            <a:ext cx="789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870" name="Google Shape;1870;p47"/>
          <p:cNvGrpSpPr/>
          <p:nvPr/>
        </p:nvGrpSpPr>
        <p:grpSpPr>
          <a:xfrm>
            <a:off x="6423210" y="4111464"/>
            <a:ext cx="739200" cy="237300"/>
            <a:chOff x="6423210" y="4111464"/>
            <a:chExt cx="739200" cy="237300"/>
          </a:xfrm>
        </p:grpSpPr>
        <p:sp>
          <p:nvSpPr>
            <p:cNvPr id="1871" name="Google Shape;1871;p47"/>
            <p:cNvSpPr/>
            <p:nvPr/>
          </p:nvSpPr>
          <p:spPr>
            <a:xfrm>
              <a:off x="6454388" y="4158973"/>
              <a:ext cx="676800" cy="145500"/>
            </a:xfrm>
            <a:prstGeom prst="rect">
              <a:avLst/>
            </a:prstGeom>
            <a:solidFill>
              <a:srgbClr val="9C5B2E"/>
            </a:solidFill>
            <a:ln w="74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37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72" name="Google Shape;1872;p47"/>
            <p:cNvSpPr txBox="1"/>
            <p:nvPr/>
          </p:nvSpPr>
          <p:spPr>
            <a:xfrm>
              <a:off x="6423210" y="4111464"/>
              <a:ext cx="7392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6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SXT </a:t>
              </a:r>
              <a:r>
                <a:rPr lang="en" sz="76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· 9 d</a:t>
              </a:r>
              <a:endParaRPr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cxnSp>
        <p:nvCxnSpPr>
          <p:cNvPr id="1873" name="Google Shape;1873;p47"/>
          <p:cNvCxnSpPr/>
          <p:nvPr/>
        </p:nvCxnSpPr>
        <p:spPr>
          <a:xfrm>
            <a:off x="6378671" y="3869467"/>
            <a:ext cx="751200" cy="0"/>
          </a:xfrm>
          <a:prstGeom prst="straightConnector1">
            <a:avLst/>
          </a:prstGeom>
          <a:noFill/>
          <a:ln w="297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874" name="Google Shape;1874;p47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Pseudomonas: First 3 weeks</a:t>
            </a:r>
            <a:endParaRPr/>
          </a:p>
        </p:txBody>
      </p:sp>
      <p:sp>
        <p:nvSpPr>
          <p:cNvPr id="1875" name="Google Shape;1875;p47"/>
          <p:cNvSpPr/>
          <p:nvPr/>
        </p:nvSpPr>
        <p:spPr>
          <a:xfrm>
            <a:off x="4086975" y="1218325"/>
            <a:ext cx="3689700" cy="535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90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Day 11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: First time he grows a resistant pseudomonas (two phenotypes)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876" name="Google Shape;1876;p47"/>
          <p:cNvGrpSpPr/>
          <p:nvPr/>
        </p:nvGrpSpPr>
        <p:grpSpPr>
          <a:xfrm>
            <a:off x="7366444" y="1678736"/>
            <a:ext cx="1266000" cy="348900"/>
            <a:chOff x="6880475" y="1694648"/>
            <a:chExt cx="1266000" cy="348900"/>
          </a:xfrm>
        </p:grpSpPr>
        <p:sp>
          <p:nvSpPr>
            <p:cNvPr id="1877" name="Google Shape;1877;p47"/>
            <p:cNvSpPr/>
            <p:nvPr/>
          </p:nvSpPr>
          <p:spPr>
            <a:xfrm>
              <a:off x="7015811" y="1762316"/>
              <a:ext cx="995100" cy="213900"/>
            </a:xfrm>
            <a:prstGeom prst="rect">
              <a:avLst/>
            </a:prstGeom>
            <a:solidFill>
              <a:srgbClr val="3B71CA"/>
            </a:solidFill>
            <a:ln w="109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57125" tIns="157125" rIns="157125" bIns="1571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6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78" name="Google Shape;1878;p47"/>
            <p:cNvSpPr txBox="1"/>
            <p:nvPr/>
          </p:nvSpPr>
          <p:spPr>
            <a:xfrm>
              <a:off x="6880475" y="1694648"/>
              <a:ext cx="1266000" cy="348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7125" tIns="157125" rIns="157125" bIns="1571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17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Merrem</a:t>
              </a:r>
              <a:endParaRPr sz="111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879" name="Google Shape;1879;p47"/>
          <p:cNvSpPr/>
          <p:nvPr/>
        </p:nvSpPr>
        <p:spPr>
          <a:xfrm>
            <a:off x="4086975" y="1675525"/>
            <a:ext cx="4120500" cy="855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CRE, as expected since was recently on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 i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One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isolate </a:t>
            </a:r>
            <a:r>
              <a:rPr lang="en" sz="12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R-Avycaz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(ceftaz-avi) 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Started on 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○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Due to Burkholderia cepacia complex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880" name="Google Shape;1880;p47"/>
          <p:cNvGrpSpPr/>
          <p:nvPr/>
        </p:nvGrpSpPr>
        <p:grpSpPr>
          <a:xfrm>
            <a:off x="5429934" y="2083814"/>
            <a:ext cx="1036315" cy="295415"/>
            <a:chOff x="6155449" y="2575526"/>
            <a:chExt cx="1142700" cy="237300"/>
          </a:xfrm>
        </p:grpSpPr>
        <p:sp>
          <p:nvSpPr>
            <p:cNvPr id="1881" name="Google Shape;1881;p47"/>
            <p:cNvSpPr/>
            <p:nvPr/>
          </p:nvSpPr>
          <p:spPr>
            <a:xfrm>
              <a:off x="6155460" y="2621541"/>
              <a:ext cx="1126800" cy="72600"/>
            </a:xfrm>
            <a:prstGeom prst="rect">
              <a:avLst/>
            </a:prstGeom>
            <a:solidFill>
              <a:srgbClr val="9C5B2E"/>
            </a:solidFill>
            <a:ln w="9250" cap="flat" cmpd="sng">
              <a:solidFill>
                <a:srgbClr val="9C5B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3050" tIns="133050" rIns="133050" bIns="1330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38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82" name="Google Shape;1882;p47"/>
            <p:cNvSpPr/>
            <p:nvPr/>
          </p:nvSpPr>
          <p:spPr>
            <a:xfrm>
              <a:off x="6155460" y="2694288"/>
              <a:ext cx="1126800" cy="72600"/>
            </a:xfrm>
            <a:prstGeom prst="rect">
              <a:avLst/>
            </a:prstGeom>
            <a:solidFill>
              <a:srgbClr val="2F5AA2"/>
            </a:solidFill>
            <a:ln w="9250" cap="flat" cmpd="sng">
              <a:solidFill>
                <a:srgbClr val="2F5AA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3050" tIns="133050" rIns="133050" bIns="1330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38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83" name="Google Shape;1883;p47"/>
            <p:cNvSpPr txBox="1"/>
            <p:nvPr/>
          </p:nvSpPr>
          <p:spPr>
            <a:xfrm>
              <a:off x="6155449" y="2575526"/>
              <a:ext cx="11427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050" tIns="133050" rIns="133050" bIns="1330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46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Cefiderocol</a:t>
              </a:r>
              <a:endParaRPr sz="94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aphicFrame>
        <p:nvGraphicFramePr>
          <p:cNvPr id="1884" name="Google Shape;1884;p47"/>
          <p:cNvGraphicFramePr/>
          <p:nvPr/>
        </p:nvGraphicFramePr>
        <p:xfrm>
          <a:off x="731520" y="1252728"/>
          <a:ext cx="2441425" cy="364203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23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i="1">
                          <a:solidFill>
                            <a:srgbClr val="6B6B6B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 not tested</a:t>
                      </a:r>
                      <a:endParaRPr sz="800" i="1">
                        <a:solidFill>
                          <a:srgbClr val="6B6B6B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A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B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Cefepime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Pip-tazo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Meropenem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Ciprofloxacin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Levofloxacin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16/4</a:t>
                      </a:r>
                      <a:endParaRPr sz="900" b="1"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885" name="Google Shape;1885;p47"/>
          <p:cNvSpPr/>
          <p:nvPr/>
        </p:nvSpPr>
        <p:spPr>
          <a:xfrm>
            <a:off x="731375" y="1694650"/>
            <a:ext cx="2441400" cy="12801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6" name="Google Shape;1886;p47"/>
          <p:cNvSpPr/>
          <p:nvPr/>
        </p:nvSpPr>
        <p:spPr>
          <a:xfrm>
            <a:off x="731550" y="4254650"/>
            <a:ext cx="2441400" cy="3201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87" name="Google Shape;1887;p47"/>
          <p:cNvSpPr/>
          <p:nvPr/>
        </p:nvSpPr>
        <p:spPr>
          <a:xfrm>
            <a:off x="1965950" y="2974750"/>
            <a:ext cx="1206900" cy="6429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p48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Pseudomonas: First 3 weeks</a:t>
            </a:r>
            <a:endParaRPr/>
          </a:p>
        </p:txBody>
      </p:sp>
      <p:graphicFrame>
        <p:nvGraphicFramePr>
          <p:cNvPr id="1893" name="Google Shape;1893;p48"/>
          <p:cNvGraphicFramePr/>
          <p:nvPr/>
        </p:nvGraphicFramePr>
        <p:xfrm>
          <a:off x="731520" y="1252728"/>
          <a:ext cx="3044925" cy="364203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23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i="1">
                          <a:solidFill>
                            <a:srgbClr val="6B6B6B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 not tested</a:t>
                      </a:r>
                      <a:endParaRPr sz="800" i="1">
                        <a:solidFill>
                          <a:srgbClr val="6B6B6B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A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B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20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Cefepime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Pip-tazo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Meropenem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Ciprofloxacin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Levofloxacin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16/4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894" name="Google Shape;1894;p48"/>
          <p:cNvSpPr/>
          <p:nvPr/>
        </p:nvSpPr>
        <p:spPr>
          <a:xfrm>
            <a:off x="4086975" y="1218325"/>
            <a:ext cx="3689700" cy="5352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Day 20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: Five days into his                             he grows the </a:t>
            </a:r>
            <a:r>
              <a:rPr lang="en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same “bacteria”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5" name="Google Shape;1895;p48"/>
          <p:cNvSpPr/>
          <p:nvPr/>
        </p:nvSpPr>
        <p:spPr>
          <a:xfrm>
            <a:off x="4086975" y="1675525"/>
            <a:ext cx="4120500" cy="8556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Now </a:t>
            </a:r>
            <a:r>
              <a:rPr lang="en" sz="12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resistant to fluoroquinolones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(even though he did not receive any)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Still </a:t>
            </a:r>
            <a:r>
              <a:rPr lang="en" sz="1200" b="1">
                <a:solidFill>
                  <a:srgbClr val="356635"/>
                </a:solidFill>
                <a:latin typeface="Open Sans"/>
                <a:ea typeface="Open Sans"/>
                <a:cs typeface="Open Sans"/>
                <a:sym typeface="Open Sans"/>
              </a:rPr>
              <a:t>susceptible 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to cefiderocol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1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○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Maybe he just needs a longer course?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6" name="Google Shape;1896;p48"/>
          <p:cNvSpPr/>
          <p:nvPr/>
        </p:nvSpPr>
        <p:spPr>
          <a:xfrm>
            <a:off x="4424896" y="3584416"/>
            <a:ext cx="2883900" cy="10452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7" name="Google Shape;1897;p48"/>
          <p:cNvSpPr/>
          <p:nvPr/>
        </p:nvSpPr>
        <p:spPr>
          <a:xfrm>
            <a:off x="5401784" y="3663102"/>
            <a:ext cx="601500" cy="197400"/>
          </a:xfrm>
          <a:prstGeom prst="rect">
            <a:avLst/>
          </a:prstGeom>
          <a:solidFill>
            <a:srgbClr val="FFF4D6"/>
          </a:solidFill>
          <a:ln w="7425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8" name="Google Shape;1898;p48"/>
          <p:cNvSpPr txBox="1"/>
          <p:nvPr/>
        </p:nvSpPr>
        <p:spPr>
          <a:xfrm>
            <a:off x="5484923" y="3642317"/>
            <a:ext cx="4368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76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899" name="Google Shape;1899;p48"/>
          <p:cNvSpPr/>
          <p:nvPr/>
        </p:nvSpPr>
        <p:spPr>
          <a:xfrm>
            <a:off x="4424896" y="3688341"/>
            <a:ext cx="6768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0" name="Google Shape;1900;p48"/>
          <p:cNvSpPr/>
          <p:nvPr/>
        </p:nvSpPr>
        <p:spPr>
          <a:xfrm>
            <a:off x="5101888" y="3688341"/>
            <a:ext cx="299700" cy="145500"/>
          </a:xfrm>
          <a:prstGeom prst="rect">
            <a:avLst/>
          </a:prstGeom>
          <a:solidFill>
            <a:srgbClr val="3B71C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1" name="Google Shape;1901;p48"/>
          <p:cNvSpPr txBox="1"/>
          <p:nvPr/>
        </p:nvSpPr>
        <p:spPr>
          <a:xfrm>
            <a:off x="4332849" y="3642317"/>
            <a:ext cx="8610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2" name="Google Shape;1902;p48"/>
          <p:cNvSpPr txBox="1"/>
          <p:nvPr/>
        </p:nvSpPr>
        <p:spPr>
          <a:xfrm>
            <a:off x="5015780" y="3642317"/>
            <a:ext cx="4719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76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3" name="Google Shape;1903;p48"/>
          <p:cNvSpPr/>
          <p:nvPr/>
        </p:nvSpPr>
        <p:spPr>
          <a:xfrm>
            <a:off x="4424896" y="4393546"/>
            <a:ext cx="976800" cy="145500"/>
          </a:xfrm>
          <a:prstGeom prst="rect">
            <a:avLst/>
          </a:prstGeom>
          <a:solidFill>
            <a:srgbClr val="E4A11B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4" name="Google Shape;1904;p48"/>
          <p:cNvSpPr txBox="1"/>
          <p:nvPr/>
        </p:nvSpPr>
        <p:spPr>
          <a:xfrm>
            <a:off x="4472405" y="4347522"/>
            <a:ext cx="883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5" name="Google Shape;1905;p48"/>
          <p:cNvSpPr/>
          <p:nvPr/>
        </p:nvSpPr>
        <p:spPr>
          <a:xfrm>
            <a:off x="4950456" y="3922914"/>
            <a:ext cx="1503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6" name="Google Shape;1906;p48"/>
          <p:cNvSpPr txBox="1"/>
          <p:nvPr/>
        </p:nvSpPr>
        <p:spPr>
          <a:xfrm>
            <a:off x="4564452" y="3882829"/>
            <a:ext cx="46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7" name="Google Shape;1907;p48"/>
          <p:cNvSpPr/>
          <p:nvPr/>
        </p:nvSpPr>
        <p:spPr>
          <a:xfrm>
            <a:off x="5101888" y="3922914"/>
            <a:ext cx="827100" cy="145500"/>
          </a:xfrm>
          <a:prstGeom prst="rect">
            <a:avLst/>
          </a:prstGeom>
          <a:solidFill>
            <a:srgbClr val="1F8A8A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08" name="Google Shape;1908;p48"/>
          <p:cNvSpPr txBox="1"/>
          <p:nvPr/>
        </p:nvSpPr>
        <p:spPr>
          <a:xfrm>
            <a:off x="5130096" y="3876890"/>
            <a:ext cx="7692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09" name="Google Shape;1909;p48"/>
          <p:cNvGrpSpPr/>
          <p:nvPr/>
        </p:nvGrpSpPr>
        <p:grpSpPr>
          <a:xfrm>
            <a:off x="4993510" y="4131906"/>
            <a:ext cx="1036334" cy="237300"/>
            <a:chOff x="1488310" y="4360506"/>
            <a:chExt cx="1036334" cy="237300"/>
          </a:xfrm>
        </p:grpSpPr>
        <p:sp>
          <p:nvSpPr>
            <p:cNvPr id="1910" name="Google Shape;1910;p48"/>
            <p:cNvSpPr/>
            <p:nvPr/>
          </p:nvSpPr>
          <p:spPr>
            <a:xfrm>
              <a:off x="1596688" y="4406530"/>
              <a:ext cx="299700" cy="145500"/>
            </a:xfrm>
            <a:prstGeom prst="rect">
              <a:avLst/>
            </a:prstGeom>
            <a:solidFill>
              <a:srgbClr val="8E9AA6"/>
            </a:solidFill>
            <a:ln w="74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37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11" name="Google Shape;1911;p48"/>
            <p:cNvSpPr txBox="1"/>
            <p:nvPr/>
          </p:nvSpPr>
          <p:spPr>
            <a:xfrm>
              <a:off x="1488310" y="4360506"/>
              <a:ext cx="5166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6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MTZ</a:t>
              </a:r>
              <a:endParaRPr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12" name="Google Shape;1912;p48"/>
            <p:cNvSpPr/>
            <p:nvPr/>
          </p:nvSpPr>
          <p:spPr>
            <a:xfrm>
              <a:off x="1896584" y="4406530"/>
              <a:ext cx="525600" cy="145500"/>
            </a:xfrm>
            <a:prstGeom prst="rect">
              <a:avLst/>
            </a:prstGeom>
            <a:solidFill>
              <a:srgbClr val="8E9AA6"/>
            </a:solidFill>
            <a:ln w="74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37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13" name="Google Shape;1913;p48"/>
            <p:cNvSpPr txBox="1"/>
            <p:nvPr/>
          </p:nvSpPr>
          <p:spPr>
            <a:xfrm>
              <a:off x="1794144" y="4360506"/>
              <a:ext cx="7305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6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ERV </a:t>
              </a:r>
              <a:r>
                <a:rPr lang="en" sz="76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· 7 d</a:t>
              </a:r>
              <a:endParaRPr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914" name="Google Shape;1914;p48"/>
          <p:cNvSpPr txBox="1"/>
          <p:nvPr/>
        </p:nvSpPr>
        <p:spPr>
          <a:xfrm>
            <a:off x="4451620" y="3061268"/>
            <a:ext cx="1238400" cy="4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70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1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701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5" name="Google Shape;1915;p48"/>
          <p:cNvSpPr/>
          <p:nvPr/>
        </p:nvSpPr>
        <p:spPr>
          <a:xfrm>
            <a:off x="5655656" y="3202309"/>
            <a:ext cx="95100" cy="95100"/>
          </a:xfrm>
          <a:prstGeom prst="ellipse">
            <a:avLst/>
          </a:prstGeom>
          <a:solidFill>
            <a:srgbClr val="3B71C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16" name="Google Shape;1916;p48"/>
          <p:cNvSpPr/>
          <p:nvPr/>
        </p:nvSpPr>
        <p:spPr>
          <a:xfrm>
            <a:off x="5655656" y="3295842"/>
            <a:ext cx="95100" cy="95100"/>
          </a:xfrm>
          <a:prstGeom prst="ellipse">
            <a:avLst/>
          </a:prstGeom>
          <a:solidFill>
            <a:srgbClr val="9C5B2E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17" name="Google Shape;1917;p48"/>
          <p:cNvGrpSpPr/>
          <p:nvPr/>
        </p:nvGrpSpPr>
        <p:grpSpPr>
          <a:xfrm>
            <a:off x="6423210" y="4111464"/>
            <a:ext cx="739200" cy="237300"/>
            <a:chOff x="6423210" y="4111464"/>
            <a:chExt cx="739200" cy="237300"/>
          </a:xfrm>
        </p:grpSpPr>
        <p:sp>
          <p:nvSpPr>
            <p:cNvPr id="1918" name="Google Shape;1918;p48"/>
            <p:cNvSpPr/>
            <p:nvPr/>
          </p:nvSpPr>
          <p:spPr>
            <a:xfrm>
              <a:off x="6454388" y="4158973"/>
              <a:ext cx="676800" cy="145500"/>
            </a:xfrm>
            <a:prstGeom prst="rect">
              <a:avLst/>
            </a:prstGeom>
            <a:solidFill>
              <a:srgbClr val="9C5B2E"/>
            </a:solidFill>
            <a:ln w="74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37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19" name="Google Shape;1919;p48"/>
            <p:cNvSpPr txBox="1"/>
            <p:nvPr/>
          </p:nvSpPr>
          <p:spPr>
            <a:xfrm>
              <a:off x="6423210" y="4111464"/>
              <a:ext cx="7392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875" tIns="106875" rIns="106875" bIns="106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6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SXT </a:t>
              </a:r>
              <a:r>
                <a:rPr lang="en" sz="76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· 9 d</a:t>
              </a:r>
              <a:endParaRPr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920" name="Google Shape;1920;p48"/>
          <p:cNvSpPr/>
          <p:nvPr/>
        </p:nvSpPr>
        <p:spPr>
          <a:xfrm>
            <a:off x="3929075" y="2913075"/>
            <a:ext cx="3627600" cy="22164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21" name="Google Shape;1921;p48"/>
          <p:cNvCxnSpPr/>
          <p:nvPr/>
        </p:nvCxnSpPr>
        <p:spPr>
          <a:xfrm>
            <a:off x="4876200" y="3073400"/>
            <a:ext cx="0" cy="1582500"/>
          </a:xfrm>
          <a:prstGeom prst="straightConnector1">
            <a:avLst/>
          </a:prstGeom>
          <a:noFill/>
          <a:ln w="7425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922" name="Google Shape;1922;p48"/>
          <p:cNvSpPr/>
          <p:nvPr/>
        </p:nvSpPr>
        <p:spPr>
          <a:xfrm>
            <a:off x="4876224" y="4958817"/>
            <a:ext cx="2256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23" name="Google Shape;1923;p48"/>
          <p:cNvSpPr/>
          <p:nvPr/>
        </p:nvSpPr>
        <p:spPr>
          <a:xfrm>
            <a:off x="5251836" y="4958817"/>
            <a:ext cx="1728300" cy="93600"/>
          </a:xfrm>
          <a:prstGeom prst="rect">
            <a:avLst/>
          </a:prstGeom>
          <a:solidFill>
            <a:srgbClr val="5F6B76"/>
          </a:solidFill>
          <a:ln w="74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24" name="Google Shape;1924;p48"/>
          <p:cNvCxnSpPr/>
          <p:nvPr/>
        </p:nvCxnSpPr>
        <p:spPr>
          <a:xfrm>
            <a:off x="4424896" y="4655950"/>
            <a:ext cx="2865300" cy="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25" name="Google Shape;1925;p48"/>
          <p:cNvCxnSpPr/>
          <p:nvPr/>
        </p:nvCxnSpPr>
        <p:spPr>
          <a:xfrm>
            <a:off x="4876224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6" name="Google Shape;1926;p48"/>
          <p:cNvSpPr txBox="1"/>
          <p:nvPr/>
        </p:nvSpPr>
        <p:spPr>
          <a:xfrm>
            <a:off x="4660953" y="4694551"/>
            <a:ext cx="4305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27" name="Google Shape;1927;p48"/>
          <p:cNvCxnSpPr/>
          <p:nvPr/>
        </p:nvCxnSpPr>
        <p:spPr>
          <a:xfrm>
            <a:off x="5627448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8" name="Google Shape;1928;p48"/>
          <p:cNvSpPr txBox="1"/>
          <p:nvPr/>
        </p:nvSpPr>
        <p:spPr>
          <a:xfrm>
            <a:off x="5388422" y="4694551"/>
            <a:ext cx="4767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29" name="Google Shape;1929;p48"/>
          <p:cNvCxnSpPr/>
          <p:nvPr/>
        </p:nvCxnSpPr>
        <p:spPr>
          <a:xfrm>
            <a:off x="6378671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30" name="Google Shape;1930;p48"/>
          <p:cNvSpPr txBox="1"/>
          <p:nvPr/>
        </p:nvSpPr>
        <p:spPr>
          <a:xfrm>
            <a:off x="6129253" y="4694551"/>
            <a:ext cx="5004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31" name="Google Shape;1931;p48"/>
          <p:cNvCxnSpPr/>
          <p:nvPr/>
        </p:nvCxnSpPr>
        <p:spPr>
          <a:xfrm>
            <a:off x="7129895" y="4655950"/>
            <a:ext cx="0" cy="44400"/>
          </a:xfrm>
          <a:prstGeom prst="straightConnector1">
            <a:avLst/>
          </a:prstGeom>
          <a:noFill/>
          <a:ln w="11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32" name="Google Shape;1932;p48"/>
          <p:cNvSpPr txBox="1"/>
          <p:nvPr/>
        </p:nvSpPr>
        <p:spPr>
          <a:xfrm>
            <a:off x="6880477" y="4694551"/>
            <a:ext cx="5019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818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3" name="Google Shape;1933;p48"/>
          <p:cNvSpPr txBox="1"/>
          <p:nvPr/>
        </p:nvSpPr>
        <p:spPr>
          <a:xfrm>
            <a:off x="3997323" y="4881616"/>
            <a:ext cx="475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4" name="Google Shape;1934;p48"/>
          <p:cNvSpPr txBox="1"/>
          <p:nvPr/>
        </p:nvSpPr>
        <p:spPr>
          <a:xfrm>
            <a:off x="3838467" y="3172616"/>
            <a:ext cx="634200" cy="2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18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818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5" name="Google Shape;1935;p48"/>
          <p:cNvSpPr/>
          <p:nvPr/>
        </p:nvSpPr>
        <p:spPr>
          <a:xfrm>
            <a:off x="6003060" y="3688341"/>
            <a:ext cx="1126800" cy="72600"/>
          </a:xfrm>
          <a:prstGeom prst="rect">
            <a:avLst/>
          </a:prstGeom>
          <a:solidFill>
            <a:srgbClr val="9C5B2E"/>
          </a:solidFill>
          <a:ln w="7425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6" name="Google Shape;1936;p48"/>
          <p:cNvSpPr/>
          <p:nvPr/>
        </p:nvSpPr>
        <p:spPr>
          <a:xfrm>
            <a:off x="6003060" y="3761088"/>
            <a:ext cx="1126800" cy="72600"/>
          </a:xfrm>
          <a:prstGeom prst="rect">
            <a:avLst/>
          </a:prstGeom>
          <a:solidFill>
            <a:srgbClr val="2F5AA2"/>
          </a:solidFill>
          <a:ln w="7425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37" name="Google Shape;1937;p48"/>
          <p:cNvSpPr txBox="1"/>
          <p:nvPr/>
        </p:nvSpPr>
        <p:spPr>
          <a:xfrm>
            <a:off x="6172308" y="3642317"/>
            <a:ext cx="789600" cy="2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76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76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38" name="Google Shape;1938;p48"/>
          <p:cNvCxnSpPr/>
          <p:nvPr/>
        </p:nvCxnSpPr>
        <p:spPr>
          <a:xfrm>
            <a:off x="6378671" y="3869467"/>
            <a:ext cx="751200" cy="0"/>
          </a:xfrm>
          <a:prstGeom prst="straightConnector1">
            <a:avLst/>
          </a:prstGeom>
          <a:noFill/>
          <a:ln w="297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39" name="Google Shape;1939;p48"/>
          <p:cNvSpPr/>
          <p:nvPr/>
        </p:nvSpPr>
        <p:spPr>
          <a:xfrm>
            <a:off x="6331163" y="3202309"/>
            <a:ext cx="95100" cy="95100"/>
          </a:xfrm>
          <a:prstGeom prst="ellipse">
            <a:avLst/>
          </a:prstGeom>
          <a:solidFill>
            <a:srgbClr val="3B71CA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0" name="Google Shape;1940;p48"/>
          <p:cNvSpPr/>
          <p:nvPr/>
        </p:nvSpPr>
        <p:spPr>
          <a:xfrm>
            <a:off x="6331163" y="3295842"/>
            <a:ext cx="95100" cy="95100"/>
          </a:xfrm>
          <a:prstGeom prst="ellipse">
            <a:avLst/>
          </a:prstGeom>
          <a:solidFill>
            <a:srgbClr val="9C5B2E"/>
          </a:solidFill>
          <a:ln w="89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3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1" name="Google Shape;1941;p48"/>
          <p:cNvSpPr txBox="1"/>
          <p:nvPr/>
        </p:nvSpPr>
        <p:spPr>
          <a:xfrm>
            <a:off x="6392030" y="3122150"/>
            <a:ext cx="9168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6875" tIns="106875" rIns="106875" bIns="1068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: </a:t>
            </a:r>
            <a:r>
              <a:rPr lang="en" sz="70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70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01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2" name="Google Shape;1942;p48"/>
          <p:cNvSpPr/>
          <p:nvPr/>
        </p:nvSpPr>
        <p:spPr>
          <a:xfrm>
            <a:off x="731375" y="1694650"/>
            <a:ext cx="3045000" cy="12801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3" name="Google Shape;1943;p48"/>
          <p:cNvSpPr/>
          <p:nvPr/>
        </p:nvSpPr>
        <p:spPr>
          <a:xfrm>
            <a:off x="731500" y="4254650"/>
            <a:ext cx="3045000" cy="636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4" name="Google Shape;1944;p48"/>
          <p:cNvSpPr/>
          <p:nvPr/>
        </p:nvSpPr>
        <p:spPr>
          <a:xfrm>
            <a:off x="731525" y="2978525"/>
            <a:ext cx="2441400" cy="636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45" name="Google Shape;1945;p48"/>
          <p:cNvSpPr/>
          <p:nvPr/>
        </p:nvSpPr>
        <p:spPr>
          <a:xfrm>
            <a:off x="1965950" y="3618725"/>
            <a:ext cx="1206900" cy="6360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946" name="Google Shape;1946;p48"/>
          <p:cNvGrpSpPr/>
          <p:nvPr/>
        </p:nvGrpSpPr>
        <p:grpSpPr>
          <a:xfrm>
            <a:off x="6015722" y="1245614"/>
            <a:ext cx="1036315" cy="295415"/>
            <a:chOff x="6155449" y="2575526"/>
            <a:chExt cx="1142700" cy="237300"/>
          </a:xfrm>
        </p:grpSpPr>
        <p:sp>
          <p:nvSpPr>
            <p:cNvPr id="1947" name="Google Shape;1947;p48"/>
            <p:cNvSpPr/>
            <p:nvPr/>
          </p:nvSpPr>
          <p:spPr>
            <a:xfrm>
              <a:off x="6155460" y="2621541"/>
              <a:ext cx="1126800" cy="72600"/>
            </a:xfrm>
            <a:prstGeom prst="rect">
              <a:avLst/>
            </a:prstGeom>
            <a:solidFill>
              <a:srgbClr val="9C5B2E"/>
            </a:solidFill>
            <a:ln w="9250" cap="flat" cmpd="sng">
              <a:solidFill>
                <a:srgbClr val="9C5B2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3050" tIns="133050" rIns="133050" bIns="1330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38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48" name="Google Shape;1948;p48"/>
            <p:cNvSpPr/>
            <p:nvPr/>
          </p:nvSpPr>
          <p:spPr>
            <a:xfrm>
              <a:off x="6155460" y="2694288"/>
              <a:ext cx="1126800" cy="72600"/>
            </a:xfrm>
            <a:prstGeom prst="rect">
              <a:avLst/>
            </a:prstGeom>
            <a:solidFill>
              <a:srgbClr val="2F5AA2"/>
            </a:solidFill>
            <a:ln w="9250" cap="flat" cmpd="sng">
              <a:solidFill>
                <a:srgbClr val="2F5AA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3050" tIns="133050" rIns="133050" bIns="1330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038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49" name="Google Shape;1949;p48"/>
            <p:cNvSpPr txBox="1"/>
            <p:nvPr/>
          </p:nvSpPr>
          <p:spPr>
            <a:xfrm>
              <a:off x="6155449" y="2575526"/>
              <a:ext cx="1142700" cy="23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050" tIns="133050" rIns="133050" bIns="13305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46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Cefiderocol</a:t>
              </a:r>
              <a:endParaRPr sz="946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p49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Pseudomonas: After 6 weeks of </a:t>
            </a:r>
            <a:endParaRPr/>
          </a:p>
        </p:txBody>
      </p:sp>
      <p:sp>
        <p:nvSpPr>
          <p:cNvPr id="1955" name="Google Shape;1955;p49"/>
          <p:cNvSpPr txBox="1"/>
          <p:nvPr/>
        </p:nvSpPr>
        <p:spPr>
          <a:xfrm>
            <a:off x="5166350" y="1252726"/>
            <a:ext cx="3291000" cy="1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Day 66</a:t>
            </a:r>
            <a:endParaRPr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90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Two phenotypes in one BAL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Has been on </a:t>
            </a: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 weeks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of </a:t>
            </a: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cefiderocol at this point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Recall prolonged </a:t>
            </a:r>
            <a:r>
              <a:rPr lang="en" sz="1100" i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Burkholderia </a:t>
            </a:r>
            <a:r>
              <a:rPr lang="en"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bacteremia</a:t>
            </a:r>
            <a:endParaRPr sz="1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900"/>
              </a:spcBef>
              <a:spcAft>
                <a:spcPts val="9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Surely it must be R-cefiderocol??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956" name="Google Shape;1956;p49"/>
          <p:cNvGraphicFramePr/>
          <p:nvPr/>
        </p:nvGraphicFramePr>
        <p:xfrm>
          <a:off x="731520" y="1252728"/>
          <a:ext cx="4251925" cy="364203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23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i="1">
                        <a:solidFill>
                          <a:srgbClr val="6B6B6B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A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B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20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Cefepime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Pip-tazo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Meropenem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Ciprofloxacin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Levofloxacin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1957" name="Google Shape;1957;p49"/>
          <p:cNvPicPr preferRelativeResize="0"/>
          <p:nvPr/>
        </p:nvPicPr>
        <p:blipFill rotWithShape="1">
          <a:blip r:embed="rId3">
            <a:alphaModFix/>
          </a:blip>
          <a:srcRect l="26134" t="30073" b="35460"/>
          <a:stretch/>
        </p:blipFill>
        <p:spPr>
          <a:xfrm>
            <a:off x="6540500" y="420825"/>
            <a:ext cx="1601451" cy="74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8" name="Google Shape;1958;p49"/>
          <p:cNvSpPr/>
          <p:nvPr/>
        </p:nvSpPr>
        <p:spPr>
          <a:xfrm>
            <a:off x="1965950" y="1694650"/>
            <a:ext cx="3017400" cy="19200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59" name="Google Shape;1959;p49"/>
          <p:cNvSpPr/>
          <p:nvPr/>
        </p:nvSpPr>
        <p:spPr>
          <a:xfrm>
            <a:off x="1965875" y="4252725"/>
            <a:ext cx="3017400" cy="3219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0" name="Google Shape;1960;p49"/>
          <p:cNvSpPr/>
          <p:nvPr/>
        </p:nvSpPr>
        <p:spPr>
          <a:xfrm>
            <a:off x="3776450" y="4574625"/>
            <a:ext cx="1206900" cy="321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1" name="Google Shape;1961;p49"/>
          <p:cNvSpPr/>
          <p:nvPr/>
        </p:nvSpPr>
        <p:spPr>
          <a:xfrm>
            <a:off x="3776450" y="3614650"/>
            <a:ext cx="1206900" cy="638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2" name="Google Shape;1962;p49"/>
          <p:cNvSpPr txBox="1"/>
          <p:nvPr/>
        </p:nvSpPr>
        <p:spPr>
          <a:xfrm>
            <a:off x="5166350" y="3005325"/>
            <a:ext cx="32910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900"/>
              </a:spcAft>
              <a:buNone/>
            </a:pPr>
            <a:r>
              <a:rPr lang="en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Nope!</a:t>
            </a:r>
            <a:r>
              <a:rPr lang="en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MIC 0.12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3" name="Google Shape;1963;p49"/>
          <p:cNvSpPr txBox="1"/>
          <p:nvPr/>
        </p:nvSpPr>
        <p:spPr>
          <a:xfrm>
            <a:off x="5166350" y="3467288"/>
            <a:ext cx="32910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900"/>
              </a:spcAft>
              <a:buNone/>
            </a:pPr>
            <a:r>
              <a:rPr lang="en" sz="13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However…</a:t>
            </a:r>
            <a:endParaRPr sz="1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4" name="Google Shape;1964;p49"/>
          <p:cNvSpPr txBox="1"/>
          <p:nvPr/>
        </p:nvSpPr>
        <p:spPr>
          <a:xfrm>
            <a:off x="5166350" y="3772116"/>
            <a:ext cx="3291000" cy="9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Despite 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not having received either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(yet), he is now resistant to: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Avycaz 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(Ceftaz-avibactam)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Zerbaxa 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(ceftolozane-tazobactam)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1965" name="Google Shape;1965;p49"/>
          <p:cNvGraphicFramePr/>
          <p:nvPr/>
        </p:nvGraphicFramePr>
        <p:xfrm>
          <a:off x="731520" y="1252728"/>
          <a:ext cx="4251925" cy="364203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23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i="1">
                        <a:solidFill>
                          <a:srgbClr val="6B6B6B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A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B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20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Cefepime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Pip-tazo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Meropenem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Ciprofloxacin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Levofloxacin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966" name="Google Shape;1966;p49"/>
          <p:cNvSpPr/>
          <p:nvPr/>
        </p:nvSpPr>
        <p:spPr>
          <a:xfrm>
            <a:off x="1965950" y="1694650"/>
            <a:ext cx="3017400" cy="19200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7" name="Google Shape;1967;p49"/>
          <p:cNvSpPr/>
          <p:nvPr/>
        </p:nvSpPr>
        <p:spPr>
          <a:xfrm>
            <a:off x="1965875" y="4252725"/>
            <a:ext cx="3017400" cy="3219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2" name="Google Shape;1972;p50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Pseudomonas: 60-90%</a:t>
            </a:r>
            <a:endParaRPr/>
          </a:p>
        </p:txBody>
      </p:sp>
      <p:sp>
        <p:nvSpPr>
          <p:cNvPr id="1973" name="Google Shape;1973;p50"/>
          <p:cNvSpPr/>
          <p:nvPr/>
        </p:nvSpPr>
        <p:spPr>
          <a:xfrm>
            <a:off x="2397814" y="3368535"/>
            <a:ext cx="6606900" cy="11385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4" name="Google Shape;1974;p50"/>
          <p:cNvSpPr/>
          <p:nvPr/>
        </p:nvSpPr>
        <p:spPr>
          <a:xfrm>
            <a:off x="2889496" y="4822561"/>
            <a:ext cx="245700" cy="102000"/>
          </a:xfrm>
          <a:prstGeom prst="rect">
            <a:avLst/>
          </a:prstGeom>
          <a:solidFill>
            <a:srgbClr val="5F6B76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5" name="Google Shape;1975;p50"/>
          <p:cNvSpPr/>
          <p:nvPr/>
        </p:nvSpPr>
        <p:spPr>
          <a:xfrm>
            <a:off x="3298693" y="4822561"/>
            <a:ext cx="1882800" cy="102000"/>
          </a:xfrm>
          <a:prstGeom prst="rect">
            <a:avLst/>
          </a:prstGeom>
          <a:solidFill>
            <a:srgbClr val="5F6B76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6" name="Google Shape;1976;p50"/>
          <p:cNvSpPr/>
          <p:nvPr/>
        </p:nvSpPr>
        <p:spPr>
          <a:xfrm>
            <a:off x="5590516" y="4822561"/>
            <a:ext cx="1473600" cy="102000"/>
          </a:xfrm>
          <a:prstGeom prst="rect">
            <a:avLst/>
          </a:prstGeom>
          <a:solidFill>
            <a:srgbClr val="5F6B76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7" name="Google Shape;1977;p50"/>
          <p:cNvSpPr/>
          <p:nvPr/>
        </p:nvSpPr>
        <p:spPr>
          <a:xfrm>
            <a:off x="7311405" y="4822561"/>
            <a:ext cx="245700" cy="102000"/>
          </a:xfrm>
          <a:prstGeom prst="rect">
            <a:avLst/>
          </a:prstGeom>
          <a:solidFill>
            <a:srgbClr val="5F6B76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8" name="Google Shape;1978;p50"/>
          <p:cNvSpPr/>
          <p:nvPr/>
        </p:nvSpPr>
        <p:spPr>
          <a:xfrm>
            <a:off x="7964833" y="4822554"/>
            <a:ext cx="1040100" cy="102000"/>
          </a:xfrm>
          <a:prstGeom prst="rect">
            <a:avLst/>
          </a:prstGeom>
          <a:solidFill>
            <a:srgbClr val="5F6B76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79" name="Google Shape;1979;p50"/>
          <p:cNvSpPr/>
          <p:nvPr/>
        </p:nvSpPr>
        <p:spPr>
          <a:xfrm>
            <a:off x="3462048" y="3454256"/>
            <a:ext cx="655200" cy="215100"/>
          </a:xfrm>
          <a:prstGeom prst="rect">
            <a:avLst/>
          </a:prstGeom>
          <a:solidFill>
            <a:srgbClr val="FFF4D6"/>
          </a:solidFill>
          <a:ln w="8075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0" name="Google Shape;1980;p50"/>
          <p:cNvSpPr txBox="1"/>
          <p:nvPr/>
        </p:nvSpPr>
        <p:spPr>
          <a:xfrm>
            <a:off x="3552621" y="3431613"/>
            <a:ext cx="4758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828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1" name="Google Shape;1981;p50"/>
          <p:cNvSpPr/>
          <p:nvPr/>
        </p:nvSpPr>
        <p:spPr>
          <a:xfrm>
            <a:off x="5344674" y="3454256"/>
            <a:ext cx="326700" cy="215100"/>
          </a:xfrm>
          <a:prstGeom prst="rect">
            <a:avLst/>
          </a:prstGeom>
          <a:solidFill>
            <a:srgbClr val="FFF4D6"/>
          </a:solidFill>
          <a:ln w="8075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2" name="Google Shape;1982;p50"/>
          <p:cNvSpPr txBox="1"/>
          <p:nvPr/>
        </p:nvSpPr>
        <p:spPr>
          <a:xfrm>
            <a:off x="5270275" y="3431613"/>
            <a:ext cx="4788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828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3" name="Google Shape;1983;p50"/>
          <p:cNvSpPr/>
          <p:nvPr/>
        </p:nvSpPr>
        <p:spPr>
          <a:xfrm>
            <a:off x="2397814" y="3481751"/>
            <a:ext cx="737400" cy="158700"/>
          </a:xfrm>
          <a:prstGeom prst="rect">
            <a:avLst/>
          </a:prstGeom>
          <a:solidFill>
            <a:srgbClr val="3B71CA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4" name="Google Shape;1984;p50"/>
          <p:cNvSpPr txBox="1"/>
          <p:nvPr/>
        </p:nvSpPr>
        <p:spPr>
          <a:xfrm>
            <a:off x="2297536" y="3431613"/>
            <a:ext cx="9381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5" name="Google Shape;1985;p50"/>
          <p:cNvSpPr/>
          <p:nvPr/>
        </p:nvSpPr>
        <p:spPr>
          <a:xfrm>
            <a:off x="2397814" y="4250008"/>
            <a:ext cx="1064400" cy="158700"/>
          </a:xfrm>
          <a:prstGeom prst="rect">
            <a:avLst/>
          </a:prstGeom>
          <a:solidFill>
            <a:srgbClr val="E4A11B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6" name="Google Shape;1986;p50"/>
          <p:cNvSpPr txBox="1"/>
          <p:nvPr/>
        </p:nvSpPr>
        <p:spPr>
          <a:xfrm>
            <a:off x="2449570" y="4199869"/>
            <a:ext cx="9624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7" name="Google Shape;1987;p50"/>
          <p:cNvSpPr/>
          <p:nvPr/>
        </p:nvSpPr>
        <p:spPr>
          <a:xfrm>
            <a:off x="3135338" y="3481751"/>
            <a:ext cx="326700" cy="158700"/>
          </a:xfrm>
          <a:prstGeom prst="rect">
            <a:avLst/>
          </a:prstGeom>
          <a:solidFill>
            <a:srgbClr val="3B71CA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8" name="Google Shape;1988;p50"/>
          <p:cNvSpPr txBox="1"/>
          <p:nvPr/>
        </p:nvSpPr>
        <p:spPr>
          <a:xfrm>
            <a:off x="3041530" y="3431613"/>
            <a:ext cx="5142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828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89" name="Google Shape;1989;p50"/>
          <p:cNvSpPr/>
          <p:nvPr/>
        </p:nvSpPr>
        <p:spPr>
          <a:xfrm>
            <a:off x="2970365" y="3737298"/>
            <a:ext cx="163500" cy="158700"/>
          </a:xfrm>
          <a:prstGeom prst="rect">
            <a:avLst/>
          </a:prstGeom>
          <a:solidFill>
            <a:srgbClr val="1F8A8A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0" name="Google Shape;1990;p50"/>
          <p:cNvSpPr txBox="1"/>
          <p:nvPr/>
        </p:nvSpPr>
        <p:spPr>
          <a:xfrm>
            <a:off x="2549847" y="3693628"/>
            <a:ext cx="5046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64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1" name="Google Shape;1991;p50"/>
          <p:cNvSpPr/>
          <p:nvPr/>
        </p:nvSpPr>
        <p:spPr>
          <a:xfrm>
            <a:off x="3135338" y="3737298"/>
            <a:ext cx="900900" cy="158700"/>
          </a:xfrm>
          <a:prstGeom prst="rect">
            <a:avLst/>
          </a:prstGeom>
          <a:solidFill>
            <a:srgbClr val="1F8A8A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2" name="Google Shape;1992;p50"/>
          <p:cNvSpPr txBox="1"/>
          <p:nvPr/>
        </p:nvSpPr>
        <p:spPr>
          <a:xfrm>
            <a:off x="3166068" y="3687159"/>
            <a:ext cx="8379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3" name="Google Shape;1993;p50"/>
          <p:cNvSpPr/>
          <p:nvPr/>
        </p:nvSpPr>
        <p:spPr>
          <a:xfrm>
            <a:off x="4117085" y="3481751"/>
            <a:ext cx="1227600" cy="79200"/>
          </a:xfrm>
          <a:prstGeom prst="rect">
            <a:avLst/>
          </a:prstGeom>
          <a:solidFill>
            <a:srgbClr val="9C5B2E"/>
          </a:solidFill>
          <a:ln w="8075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4" name="Google Shape;1994;p50"/>
          <p:cNvSpPr/>
          <p:nvPr/>
        </p:nvSpPr>
        <p:spPr>
          <a:xfrm>
            <a:off x="4117085" y="3561003"/>
            <a:ext cx="1227600" cy="79200"/>
          </a:xfrm>
          <a:prstGeom prst="rect">
            <a:avLst/>
          </a:prstGeom>
          <a:solidFill>
            <a:srgbClr val="2F5AA2"/>
          </a:solidFill>
          <a:ln w="8075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5" name="Google Shape;1995;p50"/>
          <p:cNvSpPr txBox="1"/>
          <p:nvPr/>
        </p:nvSpPr>
        <p:spPr>
          <a:xfrm>
            <a:off x="4301466" y="3431613"/>
            <a:ext cx="8604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6" name="Google Shape;1996;p50"/>
          <p:cNvSpPr/>
          <p:nvPr/>
        </p:nvSpPr>
        <p:spPr>
          <a:xfrm>
            <a:off x="4608768" y="3994461"/>
            <a:ext cx="737400" cy="158700"/>
          </a:xfrm>
          <a:prstGeom prst="rect">
            <a:avLst/>
          </a:prstGeom>
          <a:solidFill>
            <a:srgbClr val="9C5B2E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7" name="Google Shape;1997;p50"/>
          <p:cNvSpPr txBox="1"/>
          <p:nvPr/>
        </p:nvSpPr>
        <p:spPr>
          <a:xfrm>
            <a:off x="4574803" y="3942705"/>
            <a:ext cx="8055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1998" name="Google Shape;1998;p50"/>
          <p:cNvCxnSpPr/>
          <p:nvPr/>
        </p:nvCxnSpPr>
        <p:spPr>
          <a:xfrm>
            <a:off x="4526282" y="3679072"/>
            <a:ext cx="818400" cy="0"/>
          </a:xfrm>
          <a:prstGeom prst="straightConnector1">
            <a:avLst/>
          </a:prstGeom>
          <a:noFill/>
          <a:ln w="3235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99" name="Google Shape;1999;p50"/>
          <p:cNvSpPr/>
          <p:nvPr/>
        </p:nvSpPr>
        <p:spPr>
          <a:xfrm>
            <a:off x="5100450" y="4250008"/>
            <a:ext cx="1227600" cy="158700"/>
          </a:xfrm>
          <a:prstGeom prst="rect">
            <a:avLst/>
          </a:prstGeom>
          <a:solidFill>
            <a:srgbClr val="E4A11B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0" name="Google Shape;2000;p50"/>
          <p:cNvSpPr txBox="1"/>
          <p:nvPr/>
        </p:nvSpPr>
        <p:spPr>
          <a:xfrm>
            <a:off x="5247632" y="4199869"/>
            <a:ext cx="9333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1" name="Google Shape;2001;p50"/>
          <p:cNvSpPr/>
          <p:nvPr/>
        </p:nvSpPr>
        <p:spPr>
          <a:xfrm>
            <a:off x="5263806" y="3737298"/>
            <a:ext cx="82500" cy="158700"/>
          </a:xfrm>
          <a:prstGeom prst="rect">
            <a:avLst/>
          </a:prstGeom>
          <a:solidFill>
            <a:srgbClr val="1F8A8A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2" name="Google Shape;2002;p50"/>
          <p:cNvSpPr txBox="1"/>
          <p:nvPr/>
        </p:nvSpPr>
        <p:spPr>
          <a:xfrm>
            <a:off x="4843288" y="3693628"/>
            <a:ext cx="5046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64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3" name="Google Shape;2003;p50"/>
          <p:cNvSpPr/>
          <p:nvPr/>
        </p:nvSpPr>
        <p:spPr>
          <a:xfrm>
            <a:off x="5673002" y="3737298"/>
            <a:ext cx="82500" cy="158700"/>
          </a:xfrm>
          <a:prstGeom prst="rect">
            <a:avLst/>
          </a:prstGeom>
          <a:solidFill>
            <a:srgbClr val="1F8A8A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4" name="Google Shape;2004;p50"/>
          <p:cNvSpPr txBox="1"/>
          <p:nvPr/>
        </p:nvSpPr>
        <p:spPr>
          <a:xfrm>
            <a:off x="5252484" y="3693628"/>
            <a:ext cx="5046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64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5" name="Google Shape;2005;p50"/>
          <p:cNvSpPr/>
          <p:nvPr/>
        </p:nvSpPr>
        <p:spPr>
          <a:xfrm>
            <a:off x="5918843" y="3994461"/>
            <a:ext cx="1965300" cy="158700"/>
          </a:xfrm>
          <a:prstGeom prst="rect">
            <a:avLst/>
          </a:prstGeom>
          <a:solidFill>
            <a:srgbClr val="9C5B2E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6" name="Google Shape;2006;p50"/>
          <p:cNvSpPr txBox="1"/>
          <p:nvPr/>
        </p:nvSpPr>
        <p:spPr>
          <a:xfrm>
            <a:off x="6226093" y="3942705"/>
            <a:ext cx="13926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7" name="Google Shape;2007;p50"/>
          <p:cNvSpPr/>
          <p:nvPr/>
        </p:nvSpPr>
        <p:spPr>
          <a:xfrm>
            <a:off x="6410526" y="3737298"/>
            <a:ext cx="82500" cy="158700"/>
          </a:xfrm>
          <a:prstGeom prst="rect">
            <a:avLst/>
          </a:prstGeom>
          <a:solidFill>
            <a:srgbClr val="1F8A8A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8" name="Google Shape;2008;p50"/>
          <p:cNvSpPr txBox="1"/>
          <p:nvPr/>
        </p:nvSpPr>
        <p:spPr>
          <a:xfrm>
            <a:off x="5988390" y="3693628"/>
            <a:ext cx="504600" cy="2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764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09" name="Google Shape;2009;p50"/>
          <p:cNvSpPr/>
          <p:nvPr/>
        </p:nvSpPr>
        <p:spPr>
          <a:xfrm>
            <a:off x="6491395" y="3737298"/>
            <a:ext cx="1392600" cy="158700"/>
          </a:xfrm>
          <a:prstGeom prst="rect">
            <a:avLst/>
          </a:prstGeom>
          <a:solidFill>
            <a:srgbClr val="1F8A8A"/>
          </a:solidFill>
          <a:ln w="80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0" name="Google Shape;2010;p50"/>
          <p:cNvSpPr txBox="1"/>
          <p:nvPr/>
        </p:nvSpPr>
        <p:spPr>
          <a:xfrm>
            <a:off x="6759879" y="3687159"/>
            <a:ext cx="8553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1" name="Google Shape;2011;p50"/>
          <p:cNvSpPr/>
          <p:nvPr/>
        </p:nvSpPr>
        <p:spPr>
          <a:xfrm>
            <a:off x="3738619" y="3022415"/>
            <a:ext cx="103500" cy="103500"/>
          </a:xfrm>
          <a:prstGeom prst="ellipse">
            <a:avLst/>
          </a:prstGeom>
          <a:solidFill>
            <a:srgbClr val="3B71CA"/>
          </a:solidFill>
          <a:ln w="9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2" name="Google Shape;2012;p50"/>
          <p:cNvSpPr/>
          <p:nvPr/>
        </p:nvSpPr>
        <p:spPr>
          <a:xfrm>
            <a:off x="3738619" y="3124310"/>
            <a:ext cx="103500" cy="103500"/>
          </a:xfrm>
          <a:prstGeom prst="ellipse">
            <a:avLst/>
          </a:prstGeom>
          <a:solidFill>
            <a:srgbClr val="9C5B2E"/>
          </a:solidFill>
          <a:ln w="9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3" name="Google Shape;2013;p50"/>
          <p:cNvSpPr txBox="1"/>
          <p:nvPr/>
        </p:nvSpPr>
        <p:spPr>
          <a:xfrm>
            <a:off x="2426927" y="2868764"/>
            <a:ext cx="1349100" cy="51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764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64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64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4" name="Google Shape;2014;p50"/>
          <p:cNvSpPr/>
          <p:nvPr/>
        </p:nvSpPr>
        <p:spPr>
          <a:xfrm>
            <a:off x="4474526" y="3022415"/>
            <a:ext cx="103500" cy="103500"/>
          </a:xfrm>
          <a:prstGeom prst="ellipse">
            <a:avLst/>
          </a:prstGeom>
          <a:solidFill>
            <a:srgbClr val="3B71CA"/>
          </a:solidFill>
          <a:ln w="9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5" name="Google Shape;2015;p50"/>
          <p:cNvSpPr/>
          <p:nvPr/>
        </p:nvSpPr>
        <p:spPr>
          <a:xfrm>
            <a:off x="4474526" y="3124310"/>
            <a:ext cx="103500" cy="103500"/>
          </a:xfrm>
          <a:prstGeom prst="ellipse">
            <a:avLst/>
          </a:prstGeom>
          <a:solidFill>
            <a:srgbClr val="9C5B2E"/>
          </a:solidFill>
          <a:ln w="9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6" name="Google Shape;2016;p50"/>
          <p:cNvSpPr txBox="1"/>
          <p:nvPr/>
        </p:nvSpPr>
        <p:spPr>
          <a:xfrm>
            <a:off x="4540838" y="2935076"/>
            <a:ext cx="22725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764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764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64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17" name="Google Shape;2017;p50"/>
          <p:cNvCxnSpPr/>
          <p:nvPr/>
        </p:nvCxnSpPr>
        <p:spPr>
          <a:xfrm>
            <a:off x="2397814" y="4492615"/>
            <a:ext cx="6617100" cy="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18" name="Google Shape;2018;p50"/>
          <p:cNvCxnSpPr/>
          <p:nvPr/>
        </p:nvCxnSpPr>
        <p:spPr>
          <a:xfrm>
            <a:off x="2889496" y="4492615"/>
            <a:ext cx="0" cy="4860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19" name="Google Shape;2019;p50"/>
          <p:cNvSpPr txBox="1"/>
          <p:nvPr/>
        </p:nvSpPr>
        <p:spPr>
          <a:xfrm>
            <a:off x="2654977" y="4534667"/>
            <a:ext cx="4692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89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20" name="Google Shape;2020;p50"/>
          <p:cNvCxnSpPr/>
          <p:nvPr/>
        </p:nvCxnSpPr>
        <p:spPr>
          <a:xfrm>
            <a:off x="3707889" y="4492615"/>
            <a:ext cx="0" cy="4860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1" name="Google Shape;2021;p50"/>
          <p:cNvCxnSpPr/>
          <p:nvPr/>
        </p:nvCxnSpPr>
        <p:spPr>
          <a:xfrm>
            <a:off x="4526282" y="4492615"/>
            <a:ext cx="0" cy="4860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2" name="Google Shape;2022;p50"/>
          <p:cNvCxnSpPr/>
          <p:nvPr/>
        </p:nvCxnSpPr>
        <p:spPr>
          <a:xfrm>
            <a:off x="5344674" y="4492615"/>
            <a:ext cx="0" cy="4860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3" name="Google Shape;2023;p50"/>
          <p:cNvSpPr txBox="1"/>
          <p:nvPr/>
        </p:nvSpPr>
        <p:spPr>
          <a:xfrm>
            <a:off x="5072955" y="4534667"/>
            <a:ext cx="546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89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24" name="Google Shape;2024;p50"/>
          <p:cNvCxnSpPr/>
          <p:nvPr/>
        </p:nvCxnSpPr>
        <p:spPr>
          <a:xfrm>
            <a:off x="6164684" y="4492615"/>
            <a:ext cx="0" cy="4860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5" name="Google Shape;2025;p50"/>
          <p:cNvSpPr txBox="1"/>
          <p:nvPr/>
        </p:nvSpPr>
        <p:spPr>
          <a:xfrm>
            <a:off x="5889730" y="4534667"/>
            <a:ext cx="5499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89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26" name="Google Shape;2026;p50"/>
          <p:cNvCxnSpPr/>
          <p:nvPr/>
        </p:nvCxnSpPr>
        <p:spPr>
          <a:xfrm>
            <a:off x="6983077" y="4492615"/>
            <a:ext cx="0" cy="4860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7" name="Google Shape;2027;p50"/>
          <p:cNvSpPr txBox="1"/>
          <p:nvPr/>
        </p:nvSpPr>
        <p:spPr>
          <a:xfrm>
            <a:off x="6709740" y="4534667"/>
            <a:ext cx="5451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89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28" name="Google Shape;2028;p50"/>
          <p:cNvCxnSpPr/>
          <p:nvPr/>
        </p:nvCxnSpPr>
        <p:spPr>
          <a:xfrm>
            <a:off x="7801470" y="4492615"/>
            <a:ext cx="0" cy="4860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9" name="Google Shape;2029;p50"/>
          <p:cNvSpPr txBox="1"/>
          <p:nvPr/>
        </p:nvSpPr>
        <p:spPr>
          <a:xfrm>
            <a:off x="7528133" y="4534667"/>
            <a:ext cx="5466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89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30" name="Google Shape;2030;p50"/>
          <p:cNvCxnSpPr/>
          <p:nvPr/>
        </p:nvCxnSpPr>
        <p:spPr>
          <a:xfrm>
            <a:off x="8621480" y="4492615"/>
            <a:ext cx="0" cy="48600"/>
          </a:xfrm>
          <a:prstGeom prst="straightConnector1">
            <a:avLst/>
          </a:prstGeom>
          <a:noFill/>
          <a:ln w="121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31" name="Google Shape;2031;p50"/>
          <p:cNvSpPr txBox="1"/>
          <p:nvPr/>
        </p:nvSpPr>
        <p:spPr>
          <a:xfrm>
            <a:off x="8351378" y="4534667"/>
            <a:ext cx="5388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D70</a:t>
            </a:r>
            <a:endParaRPr sz="89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32" name="Google Shape;2032;p50"/>
          <p:cNvSpPr txBox="1"/>
          <p:nvPr/>
        </p:nvSpPr>
        <p:spPr>
          <a:xfrm>
            <a:off x="1932009" y="4738457"/>
            <a:ext cx="5178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891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033" name="Google Shape;2033;p50"/>
          <p:cNvGraphicFramePr/>
          <p:nvPr/>
        </p:nvGraphicFramePr>
        <p:xfrm>
          <a:off x="4734570" y="496853"/>
          <a:ext cx="4251925" cy="173735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23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i="1">
                        <a:solidFill>
                          <a:srgbClr val="6B6B6B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A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B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20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Ciprofloxacin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Levofloxacin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???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45700" marB="45700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34" name="Google Shape;2034;p50"/>
          <p:cNvSpPr/>
          <p:nvPr/>
        </p:nvSpPr>
        <p:spPr>
          <a:xfrm>
            <a:off x="7777676" y="862600"/>
            <a:ext cx="1278900" cy="151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???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???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???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35" name="Google Shape;2035;p50"/>
          <p:cNvSpPr/>
          <p:nvPr/>
        </p:nvSpPr>
        <p:spPr>
          <a:xfrm>
            <a:off x="1785375" y="2935075"/>
            <a:ext cx="7323000" cy="21129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36" name="Google Shape;2036;p50"/>
          <p:cNvCxnSpPr/>
          <p:nvPr/>
        </p:nvCxnSpPr>
        <p:spPr>
          <a:xfrm>
            <a:off x="8293089" y="3189954"/>
            <a:ext cx="0" cy="1266900"/>
          </a:xfrm>
          <a:prstGeom prst="straightConnector1">
            <a:avLst/>
          </a:prstGeom>
          <a:noFill/>
          <a:ln w="8075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037" name="Google Shape;2037;p50"/>
          <p:cNvSpPr/>
          <p:nvPr/>
        </p:nvSpPr>
        <p:spPr>
          <a:xfrm>
            <a:off x="7883956" y="3454256"/>
            <a:ext cx="409200" cy="215100"/>
          </a:xfrm>
          <a:prstGeom prst="rect">
            <a:avLst/>
          </a:prstGeom>
          <a:solidFill>
            <a:srgbClr val="FFF4D6"/>
          </a:solidFill>
          <a:ln w="8075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38" name="Google Shape;2038;p50"/>
          <p:cNvSpPr txBox="1"/>
          <p:nvPr/>
        </p:nvSpPr>
        <p:spPr>
          <a:xfrm>
            <a:off x="7851608" y="3431613"/>
            <a:ext cx="4737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828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39" name="Google Shape;2039;p50"/>
          <p:cNvSpPr/>
          <p:nvPr/>
        </p:nvSpPr>
        <p:spPr>
          <a:xfrm>
            <a:off x="8233309" y="3064467"/>
            <a:ext cx="121500" cy="121500"/>
          </a:xfrm>
          <a:prstGeom prst="ellipse">
            <a:avLst/>
          </a:prstGeom>
          <a:solidFill>
            <a:srgbClr val="3B71CA"/>
          </a:solidFill>
          <a:ln w="9700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0" name="Google Shape;2040;p50"/>
          <p:cNvSpPr txBox="1"/>
          <p:nvPr/>
        </p:nvSpPr>
        <p:spPr>
          <a:xfrm>
            <a:off x="6565794" y="2935076"/>
            <a:ext cx="17127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764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764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64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764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1" name="Google Shape;2041;p50"/>
          <p:cNvSpPr txBox="1"/>
          <p:nvPr/>
        </p:nvSpPr>
        <p:spPr>
          <a:xfrm>
            <a:off x="746750" y="1257516"/>
            <a:ext cx="3291000" cy="9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Of course, so you don’t know these results immediately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Team 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assumes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that cefiderocol won’t work after 6 weeks of exposure (fair)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2" name="Google Shape;2042;p50"/>
          <p:cNvSpPr txBox="1"/>
          <p:nvPr/>
        </p:nvSpPr>
        <p:spPr>
          <a:xfrm>
            <a:off x="3447491" y="4534667"/>
            <a:ext cx="5193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89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3" name="Google Shape;2043;p50"/>
          <p:cNvSpPr txBox="1"/>
          <p:nvPr/>
        </p:nvSpPr>
        <p:spPr>
          <a:xfrm>
            <a:off x="4254562" y="4534667"/>
            <a:ext cx="545100" cy="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9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89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4" name="Google Shape;2044;p50"/>
          <p:cNvSpPr txBox="1"/>
          <p:nvPr/>
        </p:nvSpPr>
        <p:spPr>
          <a:xfrm>
            <a:off x="6310325" y="2571750"/>
            <a:ext cx="1573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You are here</a:t>
            </a:r>
            <a:endParaRPr sz="1300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045" name="Google Shape;2045;p50"/>
          <p:cNvCxnSpPr>
            <a:stCxn id="2044" idx="3"/>
            <a:endCxn id="2040" idx="3"/>
          </p:cNvCxnSpPr>
          <p:nvPr/>
        </p:nvCxnSpPr>
        <p:spPr>
          <a:xfrm>
            <a:off x="7883825" y="2764200"/>
            <a:ext cx="394800" cy="360900"/>
          </a:xfrm>
          <a:prstGeom prst="bentConnector3">
            <a:avLst>
              <a:gd name="adj1" fmla="val 160282"/>
            </a:avLst>
          </a:prstGeom>
          <a:noFill/>
          <a:ln w="19050" cap="flat" cmpd="sng">
            <a:solidFill>
              <a:srgbClr val="DF382C"/>
            </a:solidFill>
            <a:prstDash val="dash"/>
            <a:round/>
            <a:headEnd type="none" w="med" len="med"/>
            <a:tailEnd type="stealth" w="med" len="med"/>
          </a:ln>
        </p:spPr>
      </p:cxnSp>
      <p:sp>
        <p:nvSpPr>
          <p:cNvPr id="2046" name="Google Shape;2046;p50"/>
          <p:cNvSpPr txBox="1"/>
          <p:nvPr/>
        </p:nvSpPr>
        <p:spPr>
          <a:xfrm>
            <a:off x="289550" y="2171925"/>
            <a:ext cx="3965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They start him on Avycaz</a:t>
            </a:r>
            <a:r>
              <a:rPr lang="en" sz="10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 (CZA;  </a:t>
            </a:r>
            <a:r>
              <a:rPr lang="en" sz="1000" b="1" u="sng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c</a:t>
            </a:r>
            <a:r>
              <a:rPr lang="en" sz="10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efta</a:t>
            </a:r>
            <a:r>
              <a:rPr lang="en" sz="1000" b="1" u="sng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z</a:t>
            </a:r>
            <a:r>
              <a:rPr lang="en" sz="10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idime-</a:t>
            </a:r>
            <a:r>
              <a:rPr lang="en" sz="1000" b="1" u="sng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a</a:t>
            </a:r>
            <a:r>
              <a:rPr lang="en" sz="10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vibactam)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7" name="Google Shape;2047;p50"/>
          <p:cNvSpPr txBox="1"/>
          <p:nvPr/>
        </p:nvSpPr>
        <p:spPr>
          <a:xfrm>
            <a:off x="746750" y="2458538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Only 2k &amp; 4k cfu on qBAL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He gets better</a:t>
            </a:r>
            <a:endParaRPr/>
          </a:p>
        </p:txBody>
      </p:sp>
      <p:sp>
        <p:nvSpPr>
          <p:cNvPr id="2048" name="Google Shape;2048;p50"/>
          <p:cNvSpPr txBox="1"/>
          <p:nvPr/>
        </p:nvSpPr>
        <p:spPr>
          <a:xfrm>
            <a:off x="277825" y="3097925"/>
            <a:ext cx="2149200" cy="14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They say they have source control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 apply STOP-IT with Zerbaxa </a:t>
            </a: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(the least wrong answer abx wise)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9" name="Google Shape;2049;p50"/>
          <p:cNvSpPr/>
          <p:nvPr/>
        </p:nvSpPr>
        <p:spPr>
          <a:xfrm>
            <a:off x="7761288" y="4207583"/>
            <a:ext cx="140100" cy="1401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125825" tIns="125825" rIns="125825" bIns="1258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27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0" name="Google Shape;2050;p50"/>
          <p:cNvSpPr txBox="1"/>
          <p:nvPr/>
        </p:nvSpPr>
        <p:spPr>
          <a:xfrm>
            <a:off x="7838185" y="4064268"/>
            <a:ext cx="912300" cy="2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5825" tIns="125825" rIns="125825" bIns="12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6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826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endParaRPr sz="826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1" name="Google Shape;2051;p50"/>
          <p:cNvSpPr txBox="1"/>
          <p:nvPr/>
        </p:nvSpPr>
        <p:spPr>
          <a:xfrm>
            <a:off x="7838185" y="4225060"/>
            <a:ext cx="987600" cy="2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5825" tIns="125825" rIns="125825" bIns="1258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6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826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52" name="Google Shape;2052;p50"/>
          <p:cNvGrpSpPr/>
          <p:nvPr/>
        </p:nvGrpSpPr>
        <p:grpSpPr>
          <a:xfrm>
            <a:off x="8786599" y="3431600"/>
            <a:ext cx="245702" cy="258600"/>
            <a:chOff x="8786599" y="3431600"/>
            <a:chExt cx="245702" cy="258600"/>
          </a:xfrm>
        </p:grpSpPr>
        <p:sp>
          <p:nvSpPr>
            <p:cNvPr id="2053" name="Google Shape;2053;p50"/>
            <p:cNvSpPr/>
            <p:nvPr/>
          </p:nvSpPr>
          <p:spPr>
            <a:xfrm>
              <a:off x="8786599" y="3454247"/>
              <a:ext cx="245700" cy="215100"/>
            </a:xfrm>
            <a:prstGeom prst="rect">
              <a:avLst/>
            </a:prstGeom>
            <a:solidFill>
              <a:srgbClr val="FFF4D6"/>
            </a:solidFill>
            <a:ln w="6350" cap="flat" cmpd="sng">
              <a:solidFill>
                <a:srgbClr val="E4A11B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54" name="Google Shape;2054;p50"/>
            <p:cNvSpPr txBox="1"/>
            <p:nvPr/>
          </p:nvSpPr>
          <p:spPr>
            <a:xfrm>
              <a:off x="8786601" y="3431600"/>
              <a:ext cx="245700" cy="25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425" tIns="116425" rIns="116425" bIns="116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28">
                  <a:solidFill>
                    <a:srgbClr val="896110"/>
                  </a:solidFill>
                  <a:latin typeface="Open Sans"/>
                  <a:ea typeface="Open Sans"/>
                  <a:cs typeface="Open Sans"/>
                  <a:sym typeface="Open Sans"/>
                </a:rPr>
                <a:t>?</a:t>
              </a:r>
              <a:endParaRPr sz="828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055" name="Google Shape;2055;p50"/>
          <p:cNvSpPr/>
          <p:nvPr/>
        </p:nvSpPr>
        <p:spPr>
          <a:xfrm>
            <a:off x="5673002" y="3481751"/>
            <a:ext cx="2211000" cy="79200"/>
          </a:xfrm>
          <a:prstGeom prst="rect">
            <a:avLst/>
          </a:prstGeom>
          <a:solidFill>
            <a:srgbClr val="9C5B2E"/>
          </a:solidFill>
          <a:ln w="8075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6" name="Google Shape;2056;p50"/>
          <p:cNvSpPr/>
          <p:nvPr/>
        </p:nvSpPr>
        <p:spPr>
          <a:xfrm>
            <a:off x="5673002" y="3561003"/>
            <a:ext cx="2211000" cy="79200"/>
          </a:xfrm>
          <a:prstGeom prst="rect">
            <a:avLst/>
          </a:prstGeom>
          <a:solidFill>
            <a:srgbClr val="2F5AA2"/>
          </a:solidFill>
          <a:ln w="8075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83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7" name="Google Shape;2057;p50"/>
          <p:cNvSpPr txBox="1"/>
          <p:nvPr/>
        </p:nvSpPr>
        <p:spPr>
          <a:xfrm>
            <a:off x="5755530" y="3431606"/>
            <a:ext cx="2058900" cy="25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425" tIns="116425" rIns="116425" bIns="116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828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828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58" name="Google Shape;2058;p50"/>
          <p:cNvGrpSpPr/>
          <p:nvPr/>
        </p:nvGrpSpPr>
        <p:grpSpPr>
          <a:xfrm>
            <a:off x="8181553" y="3431613"/>
            <a:ext cx="603426" cy="258600"/>
            <a:chOff x="8181553" y="3431613"/>
            <a:chExt cx="603426" cy="258600"/>
          </a:xfrm>
        </p:grpSpPr>
        <p:sp>
          <p:nvSpPr>
            <p:cNvPr id="2059" name="Google Shape;2059;p50"/>
            <p:cNvSpPr/>
            <p:nvPr/>
          </p:nvSpPr>
          <p:spPr>
            <a:xfrm>
              <a:off x="8293152" y="3481751"/>
              <a:ext cx="326700" cy="158700"/>
            </a:xfrm>
            <a:prstGeom prst="rect">
              <a:avLst/>
            </a:prstGeom>
            <a:solidFill>
              <a:srgbClr val="3B71CA"/>
            </a:solidFill>
            <a:ln w="80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25" tIns="116425" rIns="116425" bIns="116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83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60" name="Google Shape;2060;p50"/>
            <p:cNvSpPr txBox="1"/>
            <p:nvPr/>
          </p:nvSpPr>
          <p:spPr>
            <a:xfrm>
              <a:off x="8181553" y="3431613"/>
              <a:ext cx="549900" cy="25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425" tIns="116425" rIns="116425" bIns="116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28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CZA</a:t>
              </a:r>
              <a:endParaRPr sz="828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61" name="Google Shape;2061;p50"/>
            <p:cNvSpPr/>
            <p:nvPr/>
          </p:nvSpPr>
          <p:spPr>
            <a:xfrm>
              <a:off x="8621480" y="3481751"/>
              <a:ext cx="163500" cy="158700"/>
            </a:xfrm>
            <a:prstGeom prst="rect">
              <a:avLst/>
            </a:prstGeom>
            <a:solidFill>
              <a:srgbClr val="3B71CA"/>
            </a:solidFill>
            <a:ln w="80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6425" tIns="116425" rIns="116425" bIns="116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783"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Google Shape;2066;p51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Wrong duration of abx</a:t>
            </a:r>
            <a:endParaRPr/>
          </a:p>
        </p:txBody>
      </p:sp>
      <p:grpSp>
        <p:nvGrpSpPr>
          <p:cNvPr id="2067" name="Google Shape;2067;p51"/>
          <p:cNvGrpSpPr/>
          <p:nvPr/>
        </p:nvGrpSpPr>
        <p:grpSpPr>
          <a:xfrm>
            <a:off x="301752" y="1856232"/>
            <a:ext cx="8531496" cy="3035952"/>
            <a:chOff x="301752" y="1856232"/>
            <a:chExt cx="8531496" cy="3035952"/>
          </a:xfrm>
        </p:grpSpPr>
        <p:sp>
          <p:nvSpPr>
            <p:cNvPr id="2068" name="Google Shape;2068;p51"/>
            <p:cNvSpPr/>
            <p:nvPr/>
          </p:nvSpPr>
          <p:spPr>
            <a:xfrm>
              <a:off x="3040380" y="1965960"/>
              <a:ext cx="850500" cy="2505600"/>
            </a:xfrm>
            <a:prstGeom prst="rect">
              <a:avLst/>
            </a:prstGeom>
            <a:solidFill>
              <a:srgbClr val="FBF1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69" name="Google Shape;2069;p51"/>
            <p:cNvSpPr/>
            <p:nvPr/>
          </p:nvSpPr>
          <p:spPr>
            <a:xfrm>
              <a:off x="914400" y="2747772"/>
              <a:ext cx="7370100" cy="60810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2070" name="Google Shape;2070;p51"/>
            <p:cNvCxnSpPr/>
            <p:nvPr/>
          </p:nvCxnSpPr>
          <p:spPr>
            <a:xfrm>
              <a:off x="1339596" y="1965960"/>
              <a:ext cx="0" cy="1737300"/>
            </a:xfrm>
            <a:prstGeom prst="straightConnector1">
              <a:avLst/>
            </a:prstGeom>
            <a:noFill/>
            <a:ln w="12700" cap="flat" cmpd="sng">
              <a:solidFill>
                <a:srgbClr val="9E9E9E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2071" name="Google Shape;2071;p51"/>
            <p:cNvCxnSpPr/>
            <p:nvPr/>
          </p:nvCxnSpPr>
          <p:spPr>
            <a:xfrm>
              <a:off x="3323844" y="1965960"/>
              <a:ext cx="0" cy="1737300"/>
            </a:xfrm>
            <a:prstGeom prst="straightConnector1">
              <a:avLst/>
            </a:prstGeom>
            <a:noFill/>
            <a:ln w="12700" cap="flat" cmpd="sng">
              <a:solidFill>
                <a:srgbClr val="E4A11B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2072" name="Google Shape;2072;p51"/>
            <p:cNvCxnSpPr/>
            <p:nvPr/>
          </p:nvCxnSpPr>
          <p:spPr>
            <a:xfrm>
              <a:off x="3890772" y="1965960"/>
              <a:ext cx="0" cy="1737300"/>
            </a:xfrm>
            <a:prstGeom prst="straightConnector1">
              <a:avLst/>
            </a:prstGeom>
            <a:noFill/>
            <a:ln w="12700" cap="flat" cmpd="sng">
              <a:solidFill>
                <a:srgbClr val="E4A11B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2073" name="Google Shape;2073;p51"/>
            <p:cNvCxnSpPr/>
            <p:nvPr/>
          </p:nvCxnSpPr>
          <p:spPr>
            <a:xfrm>
              <a:off x="7575804" y="1965960"/>
              <a:ext cx="0" cy="1737300"/>
            </a:xfrm>
            <a:prstGeom prst="straightConnector1">
              <a:avLst/>
            </a:prstGeom>
            <a:noFill/>
            <a:ln w="12700" cap="flat" cmpd="sng">
              <a:solidFill>
                <a:srgbClr val="9E9E9E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2074" name="Google Shape;2074;p51"/>
            <p:cNvCxnSpPr/>
            <p:nvPr/>
          </p:nvCxnSpPr>
          <p:spPr>
            <a:xfrm>
              <a:off x="914400" y="1965960"/>
              <a:ext cx="0" cy="1737300"/>
            </a:xfrm>
            <a:prstGeom prst="straightConnector1">
              <a:avLst/>
            </a:prstGeom>
            <a:noFill/>
            <a:ln w="9525" cap="flat" cmpd="sng">
              <a:solidFill>
                <a:srgbClr val="4042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5" name="Google Shape;2075;p51"/>
            <p:cNvCxnSpPr/>
            <p:nvPr/>
          </p:nvCxnSpPr>
          <p:spPr>
            <a:xfrm>
              <a:off x="8284464" y="1965960"/>
              <a:ext cx="0" cy="1737300"/>
            </a:xfrm>
            <a:prstGeom prst="straightConnector1">
              <a:avLst/>
            </a:prstGeom>
            <a:noFill/>
            <a:ln w="9525" cap="flat" cmpd="sng">
              <a:solidFill>
                <a:srgbClr val="4042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6" name="Google Shape;2076;p51"/>
            <p:cNvCxnSpPr/>
            <p:nvPr/>
          </p:nvCxnSpPr>
          <p:spPr>
            <a:xfrm>
              <a:off x="914400" y="3703320"/>
              <a:ext cx="7370100" cy="0"/>
            </a:xfrm>
            <a:prstGeom prst="straightConnector1">
              <a:avLst/>
            </a:prstGeom>
            <a:noFill/>
            <a:ln w="9525" cap="flat" cmpd="sng">
              <a:solidFill>
                <a:srgbClr val="4042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77" name="Google Shape;2077;p51"/>
            <p:cNvCxnSpPr/>
            <p:nvPr/>
          </p:nvCxnSpPr>
          <p:spPr>
            <a:xfrm>
              <a:off x="914400" y="4498848"/>
              <a:ext cx="7370100" cy="0"/>
            </a:xfrm>
            <a:prstGeom prst="straightConnector1">
              <a:avLst/>
            </a:prstGeom>
            <a:noFill/>
            <a:ln w="9525" cap="flat" cmpd="sng">
              <a:solidFill>
                <a:srgbClr val="404247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78" name="Google Shape;2078;p51"/>
            <p:cNvSpPr/>
            <p:nvPr/>
          </p:nvSpPr>
          <p:spPr>
            <a:xfrm>
              <a:off x="1339596" y="3831336"/>
              <a:ext cx="1134000" cy="201300"/>
            </a:xfrm>
            <a:prstGeom prst="rect">
              <a:avLst/>
            </a:prstGeom>
            <a:solidFill>
              <a:srgbClr val="C9D6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Ceftaz-avibactam</a:t>
              </a:r>
              <a:endParaRPr sz="8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79" name="Google Shape;2079;p51"/>
            <p:cNvSpPr/>
            <p:nvPr/>
          </p:nvSpPr>
          <p:spPr>
            <a:xfrm>
              <a:off x="2473452" y="3831336"/>
              <a:ext cx="567000" cy="201300"/>
            </a:xfrm>
            <a:prstGeom prst="rect">
              <a:avLst/>
            </a:prstGeom>
            <a:solidFill>
              <a:srgbClr val="B8C8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80" name="Google Shape;2080;p51"/>
            <p:cNvSpPr/>
            <p:nvPr/>
          </p:nvSpPr>
          <p:spPr>
            <a:xfrm>
              <a:off x="3890772" y="3831336"/>
              <a:ext cx="4393800" cy="201300"/>
            </a:xfrm>
            <a:prstGeom prst="rect">
              <a:avLst/>
            </a:prstGeom>
            <a:solidFill>
              <a:srgbClr val="E8D3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Cefiderocol</a:t>
              </a:r>
              <a:endParaRPr sz="8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81" name="Google Shape;2081;p51"/>
            <p:cNvSpPr/>
            <p:nvPr/>
          </p:nvSpPr>
          <p:spPr>
            <a:xfrm>
              <a:off x="3890772" y="4050792"/>
              <a:ext cx="3968400" cy="201300"/>
            </a:xfrm>
            <a:prstGeom prst="rect">
              <a:avLst/>
            </a:prstGeom>
            <a:solidFill>
              <a:srgbClr val="CDE7E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Linezolid</a:t>
              </a:r>
              <a:endParaRPr sz="8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82" name="Google Shape;2082;p51"/>
            <p:cNvSpPr/>
            <p:nvPr/>
          </p:nvSpPr>
          <p:spPr>
            <a:xfrm>
              <a:off x="3890772" y="4270248"/>
              <a:ext cx="4393800" cy="201300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Metronidazole</a:t>
              </a:r>
              <a:endParaRPr sz="8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83" name="Google Shape;2083;p51"/>
            <p:cNvSpPr txBox="1"/>
            <p:nvPr/>
          </p:nvSpPr>
          <p:spPr>
            <a:xfrm>
              <a:off x="2948940" y="4050792"/>
              <a:ext cx="1033200" cy="42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8A6A1E"/>
                  </a:solidFill>
                  <a:latin typeface="Open Sans"/>
                  <a:ea typeface="Open Sans"/>
                  <a:cs typeface="Open Sans"/>
                  <a:sym typeface="Open Sans"/>
                </a:rPr>
                <a:t>off</a:t>
              </a:r>
              <a:endParaRPr sz="750">
                <a:solidFill>
                  <a:srgbClr val="8A6A1E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8A6A1E"/>
                  </a:solidFill>
                  <a:latin typeface="Open Sans"/>
                  <a:ea typeface="Open Sans"/>
                  <a:cs typeface="Open Sans"/>
                  <a:sym typeface="Open Sans"/>
                </a:rPr>
                <a:t>antibiotics</a:t>
              </a:r>
              <a:endParaRPr sz="750">
                <a:solidFill>
                  <a:srgbClr val="8A6A1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cxnSp>
          <p:nvCxnSpPr>
            <p:cNvPr id="2084" name="Google Shape;2084;p51"/>
            <p:cNvCxnSpPr/>
            <p:nvPr/>
          </p:nvCxnSpPr>
          <p:spPr>
            <a:xfrm>
              <a:off x="1339596" y="2574036"/>
              <a:ext cx="283500" cy="3126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5" name="Google Shape;2085;p51"/>
            <p:cNvCxnSpPr/>
            <p:nvPr/>
          </p:nvCxnSpPr>
          <p:spPr>
            <a:xfrm>
              <a:off x="1623060" y="2886761"/>
              <a:ext cx="567000" cy="1302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6" name="Google Shape;2086;p51"/>
            <p:cNvCxnSpPr/>
            <p:nvPr/>
          </p:nvCxnSpPr>
          <p:spPr>
            <a:xfrm rot="10800000" flipH="1">
              <a:off x="2189988" y="2912963"/>
              <a:ext cx="567000" cy="1041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7" name="Google Shape;2087;p51"/>
            <p:cNvCxnSpPr/>
            <p:nvPr/>
          </p:nvCxnSpPr>
          <p:spPr>
            <a:xfrm rot="10800000" flipH="1">
              <a:off x="2756916" y="2591521"/>
              <a:ext cx="567000" cy="3213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8" name="Google Shape;2088;p51"/>
            <p:cNvCxnSpPr/>
            <p:nvPr/>
          </p:nvCxnSpPr>
          <p:spPr>
            <a:xfrm>
              <a:off x="3323844" y="2591410"/>
              <a:ext cx="567000" cy="1302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89" name="Google Shape;2089;p51"/>
            <p:cNvCxnSpPr/>
            <p:nvPr/>
          </p:nvCxnSpPr>
          <p:spPr>
            <a:xfrm>
              <a:off x="3890772" y="2721712"/>
              <a:ext cx="283500" cy="2085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0" name="Google Shape;2090;p51"/>
            <p:cNvCxnSpPr/>
            <p:nvPr/>
          </p:nvCxnSpPr>
          <p:spPr>
            <a:xfrm>
              <a:off x="4174236" y="2930195"/>
              <a:ext cx="283500" cy="174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1" name="Google Shape;2091;p51"/>
            <p:cNvCxnSpPr/>
            <p:nvPr/>
          </p:nvCxnSpPr>
          <p:spPr>
            <a:xfrm rot="10800000" flipH="1">
              <a:off x="7008876" y="2287400"/>
              <a:ext cx="283500" cy="5733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2" name="Google Shape;2092;p51"/>
            <p:cNvCxnSpPr/>
            <p:nvPr/>
          </p:nvCxnSpPr>
          <p:spPr>
            <a:xfrm>
              <a:off x="7292340" y="2287372"/>
              <a:ext cx="283500" cy="2868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3" name="Google Shape;2093;p51"/>
            <p:cNvCxnSpPr/>
            <p:nvPr/>
          </p:nvCxnSpPr>
          <p:spPr>
            <a:xfrm>
              <a:off x="7575804" y="2574036"/>
              <a:ext cx="283500" cy="425700"/>
            </a:xfrm>
            <a:prstGeom prst="straightConnector1">
              <a:avLst/>
            </a:prstGeom>
            <a:noFill/>
            <a:ln w="25400" cap="flat" cmpd="sng">
              <a:solidFill>
                <a:srgbClr val="2F5AA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4" name="Google Shape;2094;p51"/>
            <p:cNvCxnSpPr/>
            <p:nvPr/>
          </p:nvCxnSpPr>
          <p:spPr>
            <a:xfrm rot="10800000" flipH="1">
              <a:off x="4457700" y="2860568"/>
              <a:ext cx="2551200" cy="87000"/>
            </a:xfrm>
            <a:prstGeom prst="straightConnector1">
              <a:avLst/>
            </a:prstGeom>
            <a:noFill/>
            <a:ln w="15875" cap="flat" cmpd="sng">
              <a:solidFill>
                <a:srgbClr val="2F5AA2">
                  <a:alpha val="60000"/>
                </a:srgbClr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2095" name="Google Shape;2095;p51"/>
            <p:cNvCxnSpPr/>
            <p:nvPr/>
          </p:nvCxnSpPr>
          <p:spPr>
            <a:xfrm>
              <a:off x="3890772" y="2574036"/>
              <a:ext cx="283500" cy="156300"/>
            </a:xfrm>
            <a:prstGeom prst="straightConnector1">
              <a:avLst/>
            </a:prstGeom>
            <a:noFill/>
            <a:ln w="19050" cap="flat" cmpd="sng">
              <a:solidFill>
                <a:srgbClr val="A8433D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cxnSp>
          <p:nvCxnSpPr>
            <p:cNvPr id="2096" name="Google Shape;2096;p51"/>
            <p:cNvCxnSpPr/>
            <p:nvPr/>
          </p:nvCxnSpPr>
          <p:spPr>
            <a:xfrm>
              <a:off x="4174236" y="2730398"/>
              <a:ext cx="283500" cy="269400"/>
            </a:xfrm>
            <a:prstGeom prst="straightConnector1">
              <a:avLst/>
            </a:prstGeom>
            <a:noFill/>
            <a:ln w="19050" cap="flat" cmpd="sng">
              <a:solidFill>
                <a:srgbClr val="A8433D"/>
              </a:solidFill>
              <a:prstDash val="dash"/>
              <a:round/>
              <a:headEnd type="none" w="med" len="med"/>
              <a:tailEnd type="none" w="med" len="med"/>
            </a:ln>
          </p:spPr>
        </p:cxnSp>
        <p:sp>
          <p:nvSpPr>
            <p:cNvPr id="2097" name="Google Shape;2097;p51"/>
            <p:cNvSpPr/>
            <p:nvPr/>
          </p:nvSpPr>
          <p:spPr>
            <a:xfrm>
              <a:off x="1303020" y="2537460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98" name="Google Shape;2098;p51"/>
            <p:cNvSpPr/>
            <p:nvPr/>
          </p:nvSpPr>
          <p:spPr>
            <a:xfrm>
              <a:off x="1586484" y="2850185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099" name="Google Shape;2099;p51"/>
            <p:cNvSpPr/>
            <p:nvPr/>
          </p:nvSpPr>
          <p:spPr>
            <a:xfrm>
              <a:off x="2153412" y="2980487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0" name="Google Shape;2100;p51"/>
            <p:cNvSpPr/>
            <p:nvPr/>
          </p:nvSpPr>
          <p:spPr>
            <a:xfrm>
              <a:off x="2720340" y="2876245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1" name="Google Shape;2101;p51"/>
            <p:cNvSpPr/>
            <p:nvPr/>
          </p:nvSpPr>
          <p:spPr>
            <a:xfrm>
              <a:off x="3287268" y="2554834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2" name="Google Shape;2102;p51"/>
            <p:cNvSpPr/>
            <p:nvPr/>
          </p:nvSpPr>
          <p:spPr>
            <a:xfrm>
              <a:off x="3854196" y="2685136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3" name="Google Shape;2103;p51"/>
            <p:cNvSpPr/>
            <p:nvPr/>
          </p:nvSpPr>
          <p:spPr>
            <a:xfrm>
              <a:off x="4137660" y="2893619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4" name="Google Shape;2104;p51"/>
            <p:cNvSpPr/>
            <p:nvPr/>
          </p:nvSpPr>
          <p:spPr>
            <a:xfrm>
              <a:off x="4421124" y="2910992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5" name="Google Shape;2105;p51"/>
            <p:cNvSpPr/>
            <p:nvPr/>
          </p:nvSpPr>
          <p:spPr>
            <a:xfrm>
              <a:off x="6972300" y="2824124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6" name="Google Shape;2106;p51"/>
            <p:cNvSpPr/>
            <p:nvPr/>
          </p:nvSpPr>
          <p:spPr>
            <a:xfrm>
              <a:off x="7255764" y="2250796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7" name="Google Shape;2107;p51"/>
            <p:cNvSpPr/>
            <p:nvPr/>
          </p:nvSpPr>
          <p:spPr>
            <a:xfrm>
              <a:off x="7539228" y="2537460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8" name="Google Shape;2108;p51"/>
            <p:cNvSpPr/>
            <p:nvPr/>
          </p:nvSpPr>
          <p:spPr>
            <a:xfrm>
              <a:off x="7822692" y="2963113"/>
              <a:ext cx="73200" cy="73200"/>
            </a:xfrm>
            <a:prstGeom prst="ellipse">
              <a:avLst/>
            </a:prstGeom>
            <a:solidFill>
              <a:srgbClr val="2F5AA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09" name="Google Shape;2109;p51"/>
            <p:cNvSpPr/>
            <p:nvPr/>
          </p:nvSpPr>
          <p:spPr>
            <a:xfrm>
              <a:off x="3854196" y="2537460"/>
              <a:ext cx="73200" cy="73200"/>
            </a:xfrm>
            <a:prstGeom prst="rect">
              <a:avLst/>
            </a:prstGeom>
            <a:solidFill>
              <a:srgbClr val="A843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0" name="Google Shape;2110;p51"/>
            <p:cNvSpPr/>
            <p:nvPr/>
          </p:nvSpPr>
          <p:spPr>
            <a:xfrm>
              <a:off x="4137660" y="2693822"/>
              <a:ext cx="73200" cy="73200"/>
            </a:xfrm>
            <a:prstGeom prst="rect">
              <a:avLst/>
            </a:prstGeom>
            <a:solidFill>
              <a:srgbClr val="A843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1" name="Google Shape;2111;p51"/>
            <p:cNvSpPr/>
            <p:nvPr/>
          </p:nvSpPr>
          <p:spPr>
            <a:xfrm>
              <a:off x="4421124" y="2963113"/>
              <a:ext cx="73200" cy="73200"/>
            </a:xfrm>
            <a:prstGeom prst="rect">
              <a:avLst/>
            </a:prstGeom>
            <a:solidFill>
              <a:srgbClr val="A8433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2" name="Google Shape;2112;p51"/>
            <p:cNvSpPr txBox="1"/>
            <p:nvPr/>
          </p:nvSpPr>
          <p:spPr>
            <a:xfrm>
              <a:off x="1275588" y="1947672"/>
              <a:ext cx="10974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9E9E9E"/>
                  </a:solidFill>
                  <a:latin typeface="Open Sans"/>
                  <a:ea typeface="Open Sans"/>
                  <a:cs typeface="Open Sans"/>
                  <a:sym typeface="Open Sans"/>
                </a:rPr>
                <a:t>D66 VARD</a:t>
              </a:r>
              <a:endParaRPr sz="75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3" name="Google Shape;2113;p51"/>
            <p:cNvSpPr txBox="1"/>
            <p:nvPr/>
          </p:nvSpPr>
          <p:spPr>
            <a:xfrm>
              <a:off x="2240280" y="1947672"/>
              <a:ext cx="10974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8A6A1E"/>
                  </a:solidFill>
                  <a:latin typeface="Open Sans"/>
                  <a:ea typeface="Open Sans"/>
                  <a:cs typeface="Open Sans"/>
                  <a:sym typeface="Open Sans"/>
                </a:rPr>
                <a:t>D73 fever</a:t>
              </a:r>
              <a:endParaRPr sz="750">
                <a:solidFill>
                  <a:srgbClr val="8A6A1E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8A6A1E"/>
                  </a:solidFill>
                  <a:latin typeface="Open Sans"/>
                  <a:ea typeface="Open Sans"/>
                  <a:cs typeface="Open Sans"/>
                  <a:sym typeface="Open Sans"/>
                </a:rPr>
                <a:t>(one spike)</a:t>
              </a:r>
              <a:endParaRPr sz="750">
                <a:solidFill>
                  <a:srgbClr val="8A6A1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4" name="Google Shape;2114;p51"/>
            <p:cNvSpPr txBox="1"/>
            <p:nvPr/>
          </p:nvSpPr>
          <p:spPr>
            <a:xfrm>
              <a:off x="3826764" y="1947672"/>
              <a:ext cx="10974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 b="1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D75 restart</a:t>
              </a:r>
              <a:endParaRPr sz="8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5" name="Google Shape;2115;p51"/>
            <p:cNvSpPr txBox="1"/>
            <p:nvPr/>
          </p:nvSpPr>
          <p:spPr>
            <a:xfrm>
              <a:off x="7511796" y="1947672"/>
              <a:ext cx="9144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9E9E9E"/>
                  </a:solidFill>
                  <a:latin typeface="Open Sans"/>
                  <a:ea typeface="Open Sans"/>
                  <a:cs typeface="Open Sans"/>
                  <a:sym typeface="Open Sans"/>
                </a:rPr>
                <a:t>D88 BAL</a:t>
              </a:r>
              <a:endParaRPr sz="75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6" name="Google Shape;2116;p51"/>
            <p:cNvSpPr txBox="1"/>
            <p:nvPr/>
          </p:nvSpPr>
          <p:spPr>
            <a:xfrm>
              <a:off x="2958084" y="2344522"/>
              <a:ext cx="7314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1">
                  <a:solidFill>
                    <a:srgbClr val="2F5AA2"/>
                  </a:solidFill>
                  <a:latin typeface="Open Sans"/>
                  <a:ea typeface="Open Sans"/>
                  <a:cs typeface="Open Sans"/>
                  <a:sym typeface="Open Sans"/>
                </a:rPr>
                <a:t>12.8</a:t>
              </a:r>
              <a:endParaRPr sz="85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7" name="Google Shape;2117;p51"/>
            <p:cNvSpPr txBox="1"/>
            <p:nvPr/>
          </p:nvSpPr>
          <p:spPr>
            <a:xfrm>
              <a:off x="6469380" y="2173072"/>
              <a:ext cx="7590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1">
                  <a:solidFill>
                    <a:srgbClr val="2F5AA2"/>
                  </a:solidFill>
                  <a:latin typeface="Open Sans"/>
                  <a:ea typeface="Open Sans"/>
                  <a:cs typeface="Open Sans"/>
                  <a:sym typeface="Open Sans"/>
                </a:rPr>
                <a:t>16.3</a:t>
              </a:r>
              <a:endParaRPr sz="85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8" name="Google Shape;2118;p51"/>
            <p:cNvSpPr txBox="1"/>
            <p:nvPr/>
          </p:nvSpPr>
          <p:spPr>
            <a:xfrm>
              <a:off x="4434840" y="2203704"/>
              <a:ext cx="1463100" cy="36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A8433D"/>
                  </a:solidFill>
                  <a:latin typeface="Open Sans"/>
                  <a:ea typeface="Open Sans"/>
                  <a:cs typeface="Open Sans"/>
                  <a:sym typeface="Open Sans"/>
                </a:rPr>
                <a:t>CRP 130, PCT 0.6</a:t>
              </a:r>
              <a:endParaRPr sz="750">
                <a:solidFill>
                  <a:srgbClr val="A8433D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A8433D"/>
                  </a:solidFill>
                  <a:latin typeface="Open Sans"/>
                  <a:ea typeface="Open Sans"/>
                  <a:cs typeface="Open Sans"/>
                  <a:sym typeface="Open Sans"/>
                </a:rPr>
                <a:t>(no recent baseline)</a:t>
              </a:r>
              <a:endParaRPr sz="750">
                <a:solidFill>
                  <a:srgbClr val="A8433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19" name="Google Shape;2119;p51"/>
            <p:cNvSpPr txBox="1"/>
            <p:nvPr/>
          </p:nvSpPr>
          <p:spPr>
            <a:xfrm>
              <a:off x="4636008" y="2605583"/>
              <a:ext cx="21945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9E9E9E"/>
                  </a:solidFill>
                  <a:latin typeface="Open Sans"/>
                  <a:ea typeface="Open Sans"/>
                  <a:cs typeface="Open Sans"/>
                  <a:sym typeface="Open Sans"/>
                </a:rPr>
                <a:t>WBC stable D78–85 (not plotted)</a:t>
              </a:r>
              <a:endParaRPr sz="7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0" name="Google Shape;2120;p51"/>
            <p:cNvSpPr txBox="1"/>
            <p:nvPr/>
          </p:nvSpPr>
          <p:spPr>
            <a:xfrm>
              <a:off x="5185410" y="3118104"/>
              <a:ext cx="10974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9E9E9E"/>
                  </a:solidFill>
                  <a:latin typeface="Open Sans"/>
                  <a:ea typeface="Open Sans"/>
                  <a:cs typeface="Open Sans"/>
                  <a:sym typeface="Open Sans"/>
                </a:rPr>
                <a:t>normal WBC</a:t>
              </a:r>
              <a:endParaRPr sz="7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1" name="Google Shape;2121;p51"/>
            <p:cNvSpPr txBox="1"/>
            <p:nvPr/>
          </p:nvSpPr>
          <p:spPr>
            <a:xfrm>
              <a:off x="457200" y="3593592"/>
              <a:ext cx="4845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2" name="Google Shape;2122;p51"/>
            <p:cNvSpPr txBox="1"/>
            <p:nvPr/>
          </p:nvSpPr>
          <p:spPr>
            <a:xfrm>
              <a:off x="457200" y="2724912"/>
              <a:ext cx="4845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10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3" name="Google Shape;2123;p51"/>
            <p:cNvSpPr txBox="1"/>
            <p:nvPr/>
          </p:nvSpPr>
          <p:spPr>
            <a:xfrm>
              <a:off x="457200" y="1856232"/>
              <a:ext cx="4845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20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4" name="Google Shape;2124;p51"/>
            <p:cNvSpPr txBox="1"/>
            <p:nvPr/>
          </p:nvSpPr>
          <p:spPr>
            <a:xfrm>
              <a:off x="8247888" y="3593592"/>
              <a:ext cx="5028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5" name="Google Shape;2125;p51"/>
            <p:cNvSpPr txBox="1"/>
            <p:nvPr/>
          </p:nvSpPr>
          <p:spPr>
            <a:xfrm>
              <a:off x="8247888" y="2724912"/>
              <a:ext cx="5028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100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6" name="Google Shape;2126;p51"/>
            <p:cNvSpPr txBox="1"/>
            <p:nvPr/>
          </p:nvSpPr>
          <p:spPr>
            <a:xfrm>
              <a:off x="8247888" y="1856232"/>
              <a:ext cx="5028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200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7" name="Google Shape;2127;p51"/>
            <p:cNvSpPr txBox="1"/>
            <p:nvPr/>
          </p:nvSpPr>
          <p:spPr>
            <a:xfrm rot="-5400000">
              <a:off x="-457098" y="2724870"/>
              <a:ext cx="17373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2F5AA2"/>
                  </a:solidFill>
                  <a:latin typeface="Open Sans"/>
                  <a:ea typeface="Open Sans"/>
                  <a:cs typeface="Open Sans"/>
                  <a:sym typeface="Open Sans"/>
                </a:rPr>
                <a:t>WBC (×10³/µL)</a:t>
              </a:r>
              <a:endParaRPr sz="75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8" name="Google Shape;2128;p51"/>
            <p:cNvSpPr txBox="1"/>
            <p:nvPr/>
          </p:nvSpPr>
          <p:spPr>
            <a:xfrm rot="-5400000">
              <a:off x="7854798" y="2724870"/>
              <a:ext cx="17373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A8433D"/>
                  </a:solidFill>
                  <a:latin typeface="Open Sans"/>
                  <a:ea typeface="Open Sans"/>
                  <a:cs typeface="Open Sans"/>
                  <a:sym typeface="Open Sans"/>
                </a:rPr>
                <a:t>CRP (mg/L)</a:t>
              </a:r>
              <a:endParaRPr sz="750">
                <a:solidFill>
                  <a:srgbClr val="A8433D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29" name="Google Shape;2129;p51"/>
            <p:cNvSpPr txBox="1"/>
            <p:nvPr/>
          </p:nvSpPr>
          <p:spPr>
            <a:xfrm>
              <a:off x="1110996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66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0" name="Google Shape;2130;p51"/>
            <p:cNvSpPr txBox="1"/>
            <p:nvPr/>
          </p:nvSpPr>
          <p:spPr>
            <a:xfrm>
              <a:off x="1677924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68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1" name="Google Shape;2131;p51"/>
            <p:cNvSpPr txBox="1"/>
            <p:nvPr/>
          </p:nvSpPr>
          <p:spPr>
            <a:xfrm>
              <a:off x="2244852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70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2" name="Google Shape;2132;p51"/>
            <p:cNvSpPr txBox="1"/>
            <p:nvPr/>
          </p:nvSpPr>
          <p:spPr>
            <a:xfrm>
              <a:off x="2811780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72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3" name="Google Shape;2133;p51"/>
            <p:cNvSpPr txBox="1"/>
            <p:nvPr/>
          </p:nvSpPr>
          <p:spPr>
            <a:xfrm>
              <a:off x="3378708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74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4" name="Google Shape;2134;p51"/>
            <p:cNvSpPr txBox="1"/>
            <p:nvPr/>
          </p:nvSpPr>
          <p:spPr>
            <a:xfrm>
              <a:off x="3945636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76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5" name="Google Shape;2135;p51"/>
            <p:cNvSpPr txBox="1"/>
            <p:nvPr/>
          </p:nvSpPr>
          <p:spPr>
            <a:xfrm>
              <a:off x="4512564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78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6" name="Google Shape;2136;p51"/>
            <p:cNvSpPr txBox="1"/>
            <p:nvPr/>
          </p:nvSpPr>
          <p:spPr>
            <a:xfrm>
              <a:off x="5079492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80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7" name="Google Shape;2137;p51"/>
            <p:cNvSpPr txBox="1"/>
            <p:nvPr/>
          </p:nvSpPr>
          <p:spPr>
            <a:xfrm>
              <a:off x="5646420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82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8" name="Google Shape;2138;p51"/>
            <p:cNvSpPr txBox="1"/>
            <p:nvPr/>
          </p:nvSpPr>
          <p:spPr>
            <a:xfrm>
              <a:off x="6213348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84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39" name="Google Shape;2139;p51"/>
            <p:cNvSpPr txBox="1"/>
            <p:nvPr/>
          </p:nvSpPr>
          <p:spPr>
            <a:xfrm>
              <a:off x="6780276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86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40" name="Google Shape;2140;p51"/>
            <p:cNvSpPr txBox="1"/>
            <p:nvPr/>
          </p:nvSpPr>
          <p:spPr>
            <a:xfrm>
              <a:off x="7347204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88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41" name="Google Shape;2141;p51"/>
            <p:cNvSpPr txBox="1"/>
            <p:nvPr/>
          </p:nvSpPr>
          <p:spPr>
            <a:xfrm>
              <a:off x="7914132" y="4507992"/>
              <a:ext cx="4572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5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90</a:t>
              </a:r>
              <a:endParaRPr sz="7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42" name="Google Shape;2142;p51"/>
            <p:cNvSpPr txBox="1"/>
            <p:nvPr/>
          </p:nvSpPr>
          <p:spPr>
            <a:xfrm>
              <a:off x="3867912" y="4672584"/>
              <a:ext cx="1463100" cy="21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Hospital day</a:t>
              </a:r>
              <a:endParaRPr sz="8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143" name="Google Shape;2143;p51"/>
            <p:cNvSpPr txBox="1"/>
            <p:nvPr/>
          </p:nvSpPr>
          <p:spPr>
            <a:xfrm>
              <a:off x="2299716" y="3831336"/>
              <a:ext cx="914400" cy="20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Ceftolozane-</a:t>
              </a:r>
              <a:endParaRPr sz="6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1A1A1A"/>
                  </a:solidFill>
                  <a:latin typeface="Open Sans"/>
                  <a:ea typeface="Open Sans"/>
                  <a:cs typeface="Open Sans"/>
                  <a:sym typeface="Open Sans"/>
                </a:rPr>
                <a:t>tazo</a:t>
              </a:r>
              <a:endParaRPr sz="6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grpSp>
        <p:nvGrpSpPr>
          <p:cNvPr id="2144" name="Google Shape;2144;p51"/>
          <p:cNvGrpSpPr/>
          <p:nvPr/>
        </p:nvGrpSpPr>
        <p:grpSpPr>
          <a:xfrm>
            <a:off x="3896525" y="3824019"/>
            <a:ext cx="4389558" cy="210161"/>
            <a:chOff x="3896525" y="3519219"/>
            <a:chExt cx="4389558" cy="210161"/>
          </a:xfrm>
        </p:grpSpPr>
        <p:grpSp>
          <p:nvGrpSpPr>
            <p:cNvPr id="2145" name="Google Shape;2145;p51"/>
            <p:cNvGrpSpPr/>
            <p:nvPr/>
          </p:nvGrpSpPr>
          <p:grpSpPr>
            <a:xfrm>
              <a:off x="3896525" y="3521674"/>
              <a:ext cx="4389558" cy="207706"/>
              <a:chOff x="6021070" y="3244850"/>
              <a:chExt cx="1414800" cy="124330"/>
            </a:xfrm>
          </p:grpSpPr>
          <p:sp>
            <p:nvSpPr>
              <p:cNvPr id="2146" name="Google Shape;2146;p51"/>
              <p:cNvSpPr/>
              <p:nvPr/>
            </p:nvSpPr>
            <p:spPr>
              <a:xfrm>
                <a:off x="6021070" y="3244850"/>
                <a:ext cx="1414800" cy="62100"/>
              </a:xfrm>
              <a:prstGeom prst="rect">
                <a:avLst/>
              </a:prstGeom>
              <a:solidFill>
                <a:srgbClr val="9C5B2E"/>
              </a:solidFill>
              <a:ln w="10600" cap="flat" cmpd="sng">
                <a:solidFill>
                  <a:srgbClr val="9C5B2E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52725" tIns="152725" rIns="152725" bIns="1527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39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2147" name="Google Shape;2147;p51"/>
              <p:cNvSpPr/>
              <p:nvPr/>
            </p:nvSpPr>
            <p:spPr>
              <a:xfrm>
                <a:off x="6021070" y="3307080"/>
                <a:ext cx="1414800" cy="62100"/>
              </a:xfrm>
              <a:prstGeom prst="rect">
                <a:avLst/>
              </a:prstGeom>
              <a:solidFill>
                <a:srgbClr val="2F5AA2"/>
              </a:solidFill>
              <a:ln w="10600" cap="flat" cmpd="sng">
                <a:solidFill>
                  <a:srgbClr val="2F5AA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52725" tIns="152725" rIns="152725" bIns="1527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339"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sp>
          <p:nvSpPr>
            <p:cNvPr id="2148" name="Google Shape;2148;p51"/>
            <p:cNvSpPr txBox="1"/>
            <p:nvPr/>
          </p:nvSpPr>
          <p:spPr>
            <a:xfrm>
              <a:off x="4292950" y="3519219"/>
              <a:ext cx="3778800" cy="20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Cefiderocol </a:t>
              </a:r>
              <a:r>
                <a:rPr lang="en" sz="85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· 14+ d</a:t>
              </a:r>
              <a:endParaRPr sz="8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149" name="Google Shape;2149;p51"/>
          <p:cNvSpPr/>
          <p:nvPr/>
        </p:nvSpPr>
        <p:spPr>
          <a:xfrm>
            <a:off x="3896550" y="4050428"/>
            <a:ext cx="3956100" cy="1947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50" name="Google Shape;2150;p51"/>
          <p:cNvSpPr txBox="1"/>
          <p:nvPr/>
        </p:nvSpPr>
        <p:spPr>
          <a:xfrm>
            <a:off x="4398795" y="3988875"/>
            <a:ext cx="2940900" cy="3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8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8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" name="Google Shape;2155;p52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Pseudomonas: 8 weeks of </a:t>
            </a:r>
            <a:endParaRPr/>
          </a:p>
        </p:txBody>
      </p:sp>
      <p:sp>
        <p:nvSpPr>
          <p:cNvPr id="2156" name="Google Shape;2156;p52"/>
          <p:cNvSpPr txBox="1"/>
          <p:nvPr/>
        </p:nvSpPr>
        <p:spPr>
          <a:xfrm>
            <a:off x="6355075" y="1252726"/>
            <a:ext cx="2469000" cy="17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Day 88</a:t>
            </a:r>
            <a:endParaRPr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Has </a:t>
            </a:r>
            <a:r>
              <a:rPr lang="en" sz="12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PEA arrest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so another BAL is done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90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2,000 cfu Pseudomonas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5,000 cfu Pseudomonas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1000" i="1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That’s 2,000 not &gt;100,000 cfu</a:t>
            </a:r>
            <a:endParaRPr sz="1000" i="1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900"/>
              </a:spcBef>
              <a:spcAft>
                <a:spcPts val="900"/>
              </a:spcAft>
              <a:buNone/>
            </a:pP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157" name="Google Shape;2157;p52"/>
          <p:cNvGraphicFramePr/>
          <p:nvPr/>
        </p:nvGraphicFramePr>
        <p:xfrm>
          <a:off x="731520" y="1252728"/>
          <a:ext cx="5458925" cy="364203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23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i="1">
                          <a:solidFill>
                            <a:srgbClr val="6B6B6B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 not tested</a:t>
                      </a:r>
                      <a:endParaRPr sz="800" i="1">
                        <a:solidFill>
                          <a:srgbClr val="6B6B6B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A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B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20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88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88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Cefepime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Pip-tazo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9E9E9E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</a:t>
                      </a:r>
                      <a:endParaRPr sz="900">
                        <a:solidFill>
                          <a:srgbClr val="9E9E9E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9E9E9E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</a:t>
                      </a:r>
                      <a:endParaRPr sz="900">
                        <a:solidFill>
                          <a:srgbClr val="9E9E9E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Meropenem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Ciprofloxacin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Levofloxacin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158" name="Google Shape;2158;p52"/>
          <p:cNvPicPr preferRelativeResize="0"/>
          <p:nvPr/>
        </p:nvPicPr>
        <p:blipFill rotWithShape="1">
          <a:blip r:embed="rId3">
            <a:alphaModFix/>
          </a:blip>
          <a:srcRect l="26134" t="30073" b="35460"/>
          <a:stretch/>
        </p:blipFill>
        <p:spPr>
          <a:xfrm>
            <a:off x="5586950" y="349150"/>
            <a:ext cx="1601451" cy="74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9" name="Google Shape;2159;p52"/>
          <p:cNvSpPr/>
          <p:nvPr/>
        </p:nvSpPr>
        <p:spPr>
          <a:xfrm>
            <a:off x="4983450" y="3614650"/>
            <a:ext cx="1278900" cy="639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???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60" name="Google Shape;2160;p52"/>
          <p:cNvSpPr/>
          <p:nvPr/>
        </p:nvSpPr>
        <p:spPr>
          <a:xfrm>
            <a:off x="1965950" y="1694650"/>
            <a:ext cx="3017400" cy="12801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61" name="Google Shape;2161;p52"/>
          <p:cNvSpPr/>
          <p:nvPr/>
        </p:nvSpPr>
        <p:spPr>
          <a:xfrm>
            <a:off x="1965950" y="4254650"/>
            <a:ext cx="3017400" cy="6399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62" name="Google Shape;2162;p52"/>
          <p:cNvSpPr txBox="1"/>
          <p:nvPr/>
        </p:nvSpPr>
        <p:spPr>
          <a:xfrm>
            <a:off x="6355075" y="3203250"/>
            <a:ext cx="2626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9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This is the most divergent pair so far </a:t>
            </a: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(can’t call them strains since no sequencing done)</a:t>
            </a:r>
            <a:endParaRPr>
              <a:solidFill>
                <a:srgbClr val="9E9E9E"/>
              </a:solidFill>
            </a:endParaRPr>
          </a:p>
        </p:txBody>
      </p:sp>
      <p:sp>
        <p:nvSpPr>
          <p:cNvPr id="2163" name="Google Shape;2163;p52"/>
          <p:cNvSpPr/>
          <p:nvPr/>
        </p:nvSpPr>
        <p:spPr>
          <a:xfrm>
            <a:off x="3172950" y="1694650"/>
            <a:ext cx="1810500" cy="19200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64" name="Google Shape;2164;p52"/>
          <p:cNvSpPr txBox="1"/>
          <p:nvPr/>
        </p:nvSpPr>
        <p:spPr>
          <a:xfrm>
            <a:off x="6423900" y="2833950"/>
            <a:ext cx="2400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9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Kinda looks like the original</a:t>
            </a:r>
            <a:endParaRPr/>
          </a:p>
        </p:txBody>
      </p:sp>
      <p:sp>
        <p:nvSpPr>
          <p:cNvPr id="2165" name="Google Shape;2165;p52"/>
          <p:cNvSpPr/>
          <p:nvPr/>
        </p:nvSpPr>
        <p:spPr>
          <a:xfrm>
            <a:off x="4983450" y="4574650"/>
            <a:ext cx="1278900" cy="31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???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66" name="Google Shape;2166;p52"/>
          <p:cNvSpPr/>
          <p:nvPr/>
        </p:nvSpPr>
        <p:spPr>
          <a:xfrm>
            <a:off x="1966625" y="2977825"/>
            <a:ext cx="1206300" cy="639900"/>
          </a:xfrm>
          <a:prstGeom prst="rect">
            <a:avLst/>
          </a:prstGeom>
          <a:noFill/>
          <a:ln w="38100" cap="flat" cmpd="sng">
            <a:solidFill>
              <a:srgbClr val="DF38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67" name="Google Shape;2167;p52"/>
          <p:cNvSpPr/>
          <p:nvPr/>
        </p:nvSpPr>
        <p:spPr>
          <a:xfrm>
            <a:off x="4983475" y="2977825"/>
            <a:ext cx="1206300" cy="639900"/>
          </a:xfrm>
          <a:prstGeom prst="rect">
            <a:avLst/>
          </a:prstGeom>
          <a:noFill/>
          <a:ln w="38100" cap="flat" cmpd="sng">
            <a:solidFill>
              <a:srgbClr val="DF38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168" name="Google Shape;2168;p52"/>
          <p:cNvGraphicFramePr/>
          <p:nvPr/>
        </p:nvGraphicFramePr>
        <p:xfrm>
          <a:off x="731520" y="1252728"/>
          <a:ext cx="5458925" cy="364203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23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i="1">
                          <a:solidFill>
                            <a:srgbClr val="6B6B6B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 not tested</a:t>
                      </a:r>
                      <a:endParaRPr sz="800" i="1">
                        <a:solidFill>
                          <a:srgbClr val="6B6B6B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A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B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20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88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88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Cefepime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Pip-tazo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9E9E9E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</a:t>
                      </a:r>
                      <a:endParaRPr sz="900">
                        <a:solidFill>
                          <a:srgbClr val="9E9E9E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9E9E9E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</a:t>
                      </a:r>
                      <a:endParaRPr sz="900">
                        <a:solidFill>
                          <a:srgbClr val="9E9E9E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Meropenem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Ciprofloxacin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Levofloxacin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169" name="Google Shape;2169;p52"/>
          <p:cNvSpPr/>
          <p:nvPr/>
        </p:nvSpPr>
        <p:spPr>
          <a:xfrm>
            <a:off x="1965950" y="1694650"/>
            <a:ext cx="3017400" cy="12801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70" name="Google Shape;2170;p52"/>
          <p:cNvSpPr/>
          <p:nvPr/>
        </p:nvSpPr>
        <p:spPr>
          <a:xfrm>
            <a:off x="1965950" y="4254650"/>
            <a:ext cx="3017400" cy="6399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71" name="Google Shape;2171;p52"/>
          <p:cNvSpPr/>
          <p:nvPr/>
        </p:nvSpPr>
        <p:spPr>
          <a:xfrm>
            <a:off x="3172950" y="1694650"/>
            <a:ext cx="1810500" cy="1920000"/>
          </a:xfrm>
          <a:prstGeom prst="rect">
            <a:avLst/>
          </a:prstGeom>
          <a:solidFill>
            <a:srgbClr val="FFFFFF">
              <a:alpha val="65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6" name="Google Shape;2176;p53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7:</a:t>
            </a:r>
            <a:r>
              <a:rPr lang="en"/>
              <a:t> Another flare of the belly?</a:t>
            </a:r>
            <a:endParaRPr/>
          </a:p>
        </p:txBody>
      </p:sp>
      <p:sp>
        <p:nvSpPr>
          <p:cNvPr id="2177" name="Google Shape;2177;p53"/>
          <p:cNvSpPr/>
          <p:nvPr/>
        </p:nvSpPr>
        <p:spPr>
          <a:xfrm>
            <a:off x="812800" y="2131060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78" name="Google Shape;2178;p53"/>
          <p:cNvSpPr/>
          <p:nvPr/>
        </p:nvSpPr>
        <p:spPr>
          <a:xfrm>
            <a:off x="812800" y="3155950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79" name="Google Shape;2179;p53"/>
          <p:cNvSpPr/>
          <p:nvPr/>
        </p:nvSpPr>
        <p:spPr>
          <a:xfrm>
            <a:off x="812800" y="4080510"/>
            <a:ext cx="8229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180" name="Google Shape;2180;p53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181" name="Google Shape;2181;p53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2" name="Google Shape;2182;p53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3" name="Google Shape;2183;p53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4" name="Google Shape;2184;p53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5" name="Google Shape;2185;p53"/>
          <p:cNvSpPr/>
          <p:nvPr/>
        </p:nvSpPr>
        <p:spPr>
          <a:xfrm>
            <a:off x="5184140" y="4983480"/>
            <a:ext cx="12852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6" name="Google Shape;2186;p53"/>
          <p:cNvSpPr/>
          <p:nvPr/>
        </p:nvSpPr>
        <p:spPr>
          <a:xfrm>
            <a:off x="6856724" y="4983475"/>
            <a:ext cx="2057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7" name="Google Shape;2187;p53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8" name="Google Shape;2188;p53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89" name="Google Shape;2189;p53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0" name="Google Shape;2190;p53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1" name="Google Shape;2191;p53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2" name="Google Shape;2192;p53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3" name="Google Shape;2193;p53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4" name="Google Shape;2194;p53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195" name="Google Shape;2195;p53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196" name="Google Shape;2196;p53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7" name="Google Shape;2197;p53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8" name="Google Shape;2198;p53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9" name="Google Shape;2199;p53"/>
          <p:cNvSpPr/>
          <p:nvPr/>
        </p:nvSpPr>
        <p:spPr>
          <a:xfrm>
            <a:off x="3963670" y="1651000"/>
            <a:ext cx="2565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0" name="Google Shape;2200;p53"/>
          <p:cNvSpPr txBox="1"/>
          <p:nvPr/>
        </p:nvSpPr>
        <p:spPr>
          <a:xfrm>
            <a:off x="3945890" y="1616710"/>
            <a:ext cx="29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1" name="Google Shape;2201;p53"/>
          <p:cNvSpPr txBox="1"/>
          <p:nvPr/>
        </p:nvSpPr>
        <p:spPr>
          <a:xfrm>
            <a:off x="4180840" y="1616710"/>
            <a:ext cx="103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Recurrent VRE BSI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2" name="Google Shape;2202;p53"/>
          <p:cNvSpPr/>
          <p:nvPr/>
        </p:nvSpPr>
        <p:spPr>
          <a:xfrm>
            <a:off x="5441950" y="1752600"/>
            <a:ext cx="1992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3" name="Google Shape;2203;p53"/>
          <p:cNvSpPr txBox="1"/>
          <p:nvPr/>
        </p:nvSpPr>
        <p:spPr>
          <a:xfrm>
            <a:off x="5382260" y="1718310"/>
            <a:ext cx="1959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  Recurrent MDR pulmonary / IAI flares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4" name="Google Shape;2204;p53"/>
          <p:cNvSpPr/>
          <p:nvPr/>
        </p:nvSpPr>
        <p:spPr>
          <a:xfrm>
            <a:off x="7780710" y="1748835"/>
            <a:ext cx="7722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05" name="Google Shape;2205;p53"/>
          <p:cNvSpPr txBox="1"/>
          <p:nvPr/>
        </p:nvSpPr>
        <p:spPr>
          <a:xfrm>
            <a:off x="7794604" y="1715825"/>
            <a:ext cx="77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7  abd flare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206" name="Google Shape;2206;p53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07" name="Google Shape;2207;p53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08" name="Google Shape;2208;p53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09" name="Google Shape;2209;p53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10" name="Google Shape;2210;p53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11" name="Google Shape;2211;p53"/>
          <p:cNvCxnSpPr/>
          <p:nvPr/>
        </p:nvCxnSpPr>
        <p:spPr>
          <a:xfrm>
            <a:off x="396367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212" name="Google Shape;2212;p53"/>
          <p:cNvCxnSpPr/>
          <p:nvPr/>
        </p:nvCxnSpPr>
        <p:spPr>
          <a:xfrm>
            <a:off x="544195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213" name="Google Shape;2213;p53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4" name="Google Shape;2214;p53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5" name="Google Shape;2215;p53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6" name="Google Shape;2216;p53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7" name="Google Shape;2217;p53"/>
          <p:cNvSpPr/>
          <p:nvPr/>
        </p:nvSpPr>
        <p:spPr>
          <a:xfrm>
            <a:off x="5120640" y="3223260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8" name="Google Shape;2218;p53"/>
          <p:cNvSpPr txBox="1"/>
          <p:nvPr/>
        </p:nvSpPr>
        <p:spPr>
          <a:xfrm>
            <a:off x="5095240" y="3205480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19" name="Google Shape;2219;p53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0" name="Google Shape;2220;p53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1" name="Google Shape;2221;p53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2" name="Google Shape;2222;p53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3" name="Google Shape;2223;p53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4" name="Google Shape;2224;p53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5" name="Google Shape;2225;p53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6" name="Google Shape;2226;p53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7" name="Google Shape;2227;p53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8" name="Google Shape;2228;p53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29" name="Google Shape;2229;p53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0" name="Google Shape;2230;p53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1" name="Google Shape;2231;p53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2" name="Google Shape;2232;p53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3" name="Google Shape;2233;p53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4" name="Google Shape;2234;p53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5" name="Google Shape;2235;p53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6" name="Google Shape;2236;p53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7" name="Google Shape;2237;p53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238" name="Google Shape;2238;p53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239" name="Google Shape;2239;p53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0" name="Google Shape;2240;p53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1" name="Google Shape;2241;p53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2" name="Google Shape;2242;p53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3" name="Google Shape;2243;p53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4" name="Google Shape;2244;p53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5" name="Google Shape;2245;p53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6" name="Google Shape;2246;p53"/>
          <p:cNvSpPr/>
          <p:nvPr/>
        </p:nvSpPr>
        <p:spPr>
          <a:xfrm>
            <a:off x="338455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7" name="Google Shape;2247;p53"/>
          <p:cNvSpPr txBox="1"/>
          <p:nvPr/>
        </p:nvSpPr>
        <p:spPr>
          <a:xfrm>
            <a:off x="305435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8" name="Google Shape;2248;p53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49" name="Google Shape;2249;p53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0" name="Google Shape;2250;p53"/>
          <p:cNvSpPr/>
          <p:nvPr/>
        </p:nvSpPr>
        <p:spPr>
          <a:xfrm>
            <a:off x="396367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1" name="Google Shape;2251;p53"/>
          <p:cNvSpPr txBox="1"/>
          <p:nvPr/>
        </p:nvSpPr>
        <p:spPr>
          <a:xfrm>
            <a:off x="363220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2" name="Google Shape;2252;p53"/>
          <p:cNvSpPr/>
          <p:nvPr/>
        </p:nvSpPr>
        <p:spPr>
          <a:xfrm>
            <a:off x="4027170" y="3445510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3" name="Google Shape;2253;p53"/>
          <p:cNvSpPr txBox="1"/>
          <p:nvPr/>
        </p:nvSpPr>
        <p:spPr>
          <a:xfrm>
            <a:off x="4237990" y="3406140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4" name="Google Shape;2254;p53"/>
          <p:cNvSpPr/>
          <p:nvPr/>
        </p:nvSpPr>
        <p:spPr>
          <a:xfrm>
            <a:off x="4155440" y="4511040"/>
            <a:ext cx="9639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5" name="Google Shape;2255;p53"/>
          <p:cNvSpPr txBox="1"/>
          <p:nvPr/>
        </p:nvSpPr>
        <p:spPr>
          <a:xfrm>
            <a:off x="4291330" y="4471670"/>
            <a:ext cx="694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Flagyl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6" name="Google Shape;2256;p53"/>
          <p:cNvSpPr/>
          <p:nvPr/>
        </p:nvSpPr>
        <p:spPr>
          <a:xfrm>
            <a:off x="544195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7" name="Google Shape;2257;p53"/>
          <p:cNvSpPr txBox="1"/>
          <p:nvPr/>
        </p:nvSpPr>
        <p:spPr>
          <a:xfrm>
            <a:off x="5354320" y="3205480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58" name="Google Shape;2258;p53"/>
          <p:cNvSpPr/>
          <p:nvPr/>
        </p:nvSpPr>
        <p:spPr>
          <a:xfrm>
            <a:off x="5699760" y="3244850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259" name="Google Shape;2259;p53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60" name="Google Shape;2260;p53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1" name="Google Shape;2261;p53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2" name="Google Shape;2262;p53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3" name="Google Shape;2263;p53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4" name="Google Shape;2264;p53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5" name="Google Shape;2265;p53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6" name="Google Shape;2266;p53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7" name="Google Shape;2267;p53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8" name="Google Shape;2268;p53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69" name="Google Shape;2269;p53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0" name="Google Shape;2270;p53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1" name="Google Shape;2271;p53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2" name="Google Shape;2272;p53"/>
          <p:cNvSpPr/>
          <p:nvPr/>
        </p:nvSpPr>
        <p:spPr>
          <a:xfrm>
            <a:off x="391541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3" name="Google Shape;2273;p53"/>
          <p:cNvSpPr/>
          <p:nvPr/>
        </p:nvSpPr>
        <p:spPr>
          <a:xfrm>
            <a:off x="404368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4" name="Google Shape;2274;p53"/>
          <p:cNvSpPr/>
          <p:nvPr/>
        </p:nvSpPr>
        <p:spPr>
          <a:xfrm>
            <a:off x="417195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5" name="Google Shape;2275;p53"/>
          <p:cNvSpPr txBox="1"/>
          <p:nvPr/>
        </p:nvSpPr>
        <p:spPr>
          <a:xfrm>
            <a:off x="4257040" y="2132330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6" name="Google Shape;2276;p53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7" name="Google Shape;2277;p53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8" name="Google Shape;2278;p53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79" name="Google Shape;2279;p53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0" name="Google Shape;2280;p53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1" name="Google Shape;2281;p53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2" name="Google Shape;2282;p53"/>
          <p:cNvSpPr/>
          <p:nvPr/>
        </p:nvSpPr>
        <p:spPr>
          <a:xfrm>
            <a:off x="539496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3" name="Google Shape;2283;p53"/>
          <p:cNvSpPr txBox="1"/>
          <p:nvPr/>
        </p:nvSpPr>
        <p:spPr>
          <a:xfrm>
            <a:off x="4085590" y="2434590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4" name="Google Shape;2284;p53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5" name="Google Shape;2285;p53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6" name="Google Shape;2286;p53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7" name="Google Shape;2287;p53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8" name="Google Shape;2288;p53"/>
          <p:cNvSpPr/>
          <p:nvPr/>
        </p:nvSpPr>
        <p:spPr>
          <a:xfrm>
            <a:off x="43624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89" name="Google Shape;2289;p53"/>
          <p:cNvSpPr/>
          <p:nvPr/>
        </p:nvSpPr>
        <p:spPr>
          <a:xfrm>
            <a:off x="53911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0" name="Google Shape;2290;p53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1" name="Google Shape;2291;p53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2" name="Google Shape;2292;p53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3" name="Google Shape;2293;p53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4" name="Google Shape;2294;p53"/>
          <p:cNvSpPr txBox="1"/>
          <p:nvPr/>
        </p:nvSpPr>
        <p:spPr>
          <a:xfrm>
            <a:off x="4418330" y="4157980"/>
            <a:ext cx="7392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D50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IR 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5" name="Google Shape;2295;p53"/>
          <p:cNvSpPr txBox="1"/>
          <p:nvPr/>
        </p:nvSpPr>
        <p:spPr>
          <a:xfrm>
            <a:off x="44183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6" name="Google Shape;2296;p53"/>
          <p:cNvSpPr txBox="1"/>
          <p:nvPr/>
        </p:nvSpPr>
        <p:spPr>
          <a:xfrm>
            <a:off x="5447030" y="4157980"/>
            <a:ext cx="663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7" name="Google Shape;2297;p53"/>
          <p:cNvSpPr txBox="1"/>
          <p:nvPr/>
        </p:nvSpPr>
        <p:spPr>
          <a:xfrm>
            <a:off x="54470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298" name="Google Shape;2298;p53"/>
          <p:cNvCxnSpPr/>
          <p:nvPr/>
        </p:nvCxnSpPr>
        <p:spPr>
          <a:xfrm>
            <a:off x="812800" y="4724400"/>
            <a:ext cx="82296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99" name="Google Shape;2299;p53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0" name="Google Shape;2300;p53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01" name="Google Shape;2301;p53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2" name="Google Shape;2302;p53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03" name="Google Shape;2303;p53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4" name="Google Shape;2304;p53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05" name="Google Shape;2305;p53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6" name="Google Shape;2306;p53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07" name="Google Shape;2307;p53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08" name="Google Shape;2308;p53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09" name="Google Shape;2309;p53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0" name="Google Shape;2310;p53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11" name="Google Shape;2311;p53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2" name="Google Shape;2312;p53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13" name="Google Shape;2313;p53"/>
          <p:cNvCxnSpPr/>
          <p:nvPr/>
        </p:nvCxnSpPr>
        <p:spPr>
          <a:xfrm>
            <a:off x="569976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4" name="Google Shape;2314;p53"/>
          <p:cNvSpPr txBox="1"/>
          <p:nvPr/>
        </p:nvSpPr>
        <p:spPr>
          <a:xfrm>
            <a:off x="5487670" y="4757420"/>
            <a:ext cx="423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D70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15" name="Google Shape;2315;p53"/>
          <p:cNvCxnSpPr/>
          <p:nvPr/>
        </p:nvCxnSpPr>
        <p:spPr>
          <a:xfrm>
            <a:off x="63423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6" name="Google Shape;2316;p53"/>
          <p:cNvSpPr txBox="1"/>
          <p:nvPr/>
        </p:nvSpPr>
        <p:spPr>
          <a:xfrm>
            <a:off x="612775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D80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17" name="Google Shape;2317;p53"/>
          <p:cNvCxnSpPr/>
          <p:nvPr/>
        </p:nvCxnSpPr>
        <p:spPr>
          <a:xfrm>
            <a:off x="69850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8" name="Google Shape;2318;p53"/>
          <p:cNvSpPr txBox="1"/>
          <p:nvPr/>
        </p:nvSpPr>
        <p:spPr>
          <a:xfrm>
            <a:off x="677037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D90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19" name="Google Shape;2319;p53"/>
          <p:cNvCxnSpPr/>
          <p:nvPr/>
        </p:nvCxnSpPr>
        <p:spPr>
          <a:xfrm>
            <a:off x="76276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20" name="Google Shape;2320;p53"/>
          <p:cNvSpPr txBox="1"/>
          <p:nvPr/>
        </p:nvSpPr>
        <p:spPr>
          <a:xfrm>
            <a:off x="7392670" y="4757420"/>
            <a:ext cx="471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21" name="Google Shape;2321;p53"/>
          <p:cNvCxnSpPr/>
          <p:nvPr/>
        </p:nvCxnSpPr>
        <p:spPr>
          <a:xfrm>
            <a:off x="82702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22" name="Google Shape;2322;p53"/>
          <p:cNvSpPr txBox="1"/>
          <p:nvPr/>
        </p:nvSpPr>
        <p:spPr>
          <a:xfrm>
            <a:off x="8046720" y="4757420"/>
            <a:ext cx="448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23" name="Google Shape;2323;p53"/>
          <p:cNvCxnSpPr/>
          <p:nvPr/>
        </p:nvCxnSpPr>
        <p:spPr>
          <a:xfrm>
            <a:off x="89141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24" name="Google Shape;2324;p53"/>
          <p:cNvSpPr txBox="1"/>
          <p:nvPr/>
        </p:nvSpPr>
        <p:spPr>
          <a:xfrm>
            <a:off x="8679180" y="4757420"/>
            <a:ext cx="4686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5" name="Google Shape;2325;p53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6" name="Google Shape;2326;p53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7" name="Google Shape;2327;p53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8" name="Google Shape;2328;p53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29" name="Google Shape;2329;p53"/>
          <p:cNvSpPr/>
          <p:nvPr/>
        </p:nvSpPr>
        <p:spPr>
          <a:xfrm>
            <a:off x="812800" y="1270000"/>
            <a:ext cx="152400" cy="101700"/>
          </a:xfrm>
          <a:prstGeom prst="rect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0" name="Google Shape;2330;p53"/>
          <p:cNvSpPr txBox="1"/>
          <p:nvPr/>
        </p:nvSpPr>
        <p:spPr>
          <a:xfrm>
            <a:off x="911860" y="1214120"/>
            <a:ext cx="870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P. aeruginosa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1" name="Google Shape;2331;p53"/>
          <p:cNvSpPr/>
          <p:nvPr/>
        </p:nvSpPr>
        <p:spPr>
          <a:xfrm>
            <a:off x="1734820" y="1270000"/>
            <a:ext cx="152400" cy="101700"/>
          </a:xfrm>
          <a:prstGeom prst="rect">
            <a:avLst/>
          </a:prstGeom>
          <a:solidFill>
            <a:srgbClr val="1F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2" name="Google Shape;2332;p53"/>
          <p:cNvSpPr txBox="1"/>
          <p:nvPr/>
        </p:nvSpPr>
        <p:spPr>
          <a:xfrm>
            <a:off x="1833880" y="1214120"/>
            <a:ext cx="1017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E. faecium (VRE)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3" name="Google Shape;2333;p53"/>
          <p:cNvSpPr/>
          <p:nvPr/>
        </p:nvSpPr>
        <p:spPr>
          <a:xfrm>
            <a:off x="2783840" y="1270000"/>
            <a:ext cx="152400" cy="101700"/>
          </a:xfrm>
          <a:prstGeom prst="rect">
            <a:avLst/>
          </a:prstGeom>
          <a:solidFill>
            <a:srgbClr val="9C5B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4" name="Google Shape;2334;p53"/>
          <p:cNvSpPr txBox="1"/>
          <p:nvPr/>
        </p:nvSpPr>
        <p:spPr>
          <a:xfrm>
            <a:off x="2882900" y="1214120"/>
            <a:ext cx="44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5" name="Google Shape;2335;p53"/>
          <p:cNvSpPr/>
          <p:nvPr/>
        </p:nvSpPr>
        <p:spPr>
          <a:xfrm>
            <a:off x="3335020" y="1270000"/>
            <a:ext cx="152400" cy="101700"/>
          </a:xfrm>
          <a:prstGeom prst="rect">
            <a:avLst/>
          </a:prstGeom>
          <a:solidFill>
            <a:srgbClr val="E4A1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6" name="Google Shape;2336;p53"/>
          <p:cNvSpPr txBox="1"/>
          <p:nvPr/>
        </p:nvSpPr>
        <p:spPr>
          <a:xfrm>
            <a:off x="3434080" y="1214120"/>
            <a:ext cx="621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37" name="Google Shape;2337;p53"/>
          <p:cNvCxnSpPr/>
          <p:nvPr/>
        </p:nvCxnSpPr>
        <p:spPr>
          <a:xfrm>
            <a:off x="4039870" y="1320800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2F5AA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338" name="Google Shape;2338;p53"/>
          <p:cNvSpPr txBox="1"/>
          <p:nvPr/>
        </p:nvSpPr>
        <p:spPr>
          <a:xfrm>
            <a:off x="4138930" y="1214120"/>
            <a:ext cx="1124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inhaled tobramycin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39" name="Google Shape;2339;p53"/>
          <p:cNvSpPr/>
          <p:nvPr/>
        </p:nvSpPr>
        <p:spPr>
          <a:xfrm>
            <a:off x="5208270" y="127254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0" name="Google Shape;2340;p53"/>
          <p:cNvSpPr txBox="1"/>
          <p:nvPr/>
        </p:nvSpPr>
        <p:spPr>
          <a:xfrm>
            <a:off x="5281930" y="1214120"/>
            <a:ext cx="10629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negative blood cx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1" name="Google Shape;2341;p53"/>
          <p:cNvSpPr/>
          <p:nvPr/>
        </p:nvSpPr>
        <p:spPr>
          <a:xfrm>
            <a:off x="6272530" y="1270000"/>
            <a:ext cx="152400" cy="1017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2" name="Google Shape;2342;p53"/>
          <p:cNvSpPr txBox="1"/>
          <p:nvPr/>
        </p:nvSpPr>
        <p:spPr>
          <a:xfrm>
            <a:off x="6371590" y="1214120"/>
            <a:ext cx="14718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no PsAr-directed β-lactam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3" name="Google Shape;2343;p53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4" name="Google Shape;2344;p53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5" name="Google Shape;2345;p53"/>
          <p:cNvSpPr/>
          <p:nvPr/>
        </p:nvSpPr>
        <p:spPr>
          <a:xfrm>
            <a:off x="6021070" y="4511040"/>
            <a:ext cx="14148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6" name="Google Shape;2346;p53"/>
          <p:cNvSpPr txBox="1"/>
          <p:nvPr/>
        </p:nvSpPr>
        <p:spPr>
          <a:xfrm>
            <a:off x="6371590" y="4471670"/>
            <a:ext cx="712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47" name="Google Shape;2347;p53"/>
          <p:cNvSpPr/>
          <p:nvPr/>
        </p:nvSpPr>
        <p:spPr>
          <a:xfrm>
            <a:off x="86400" y="2059950"/>
            <a:ext cx="9057600" cy="30693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48" name="Google Shape;2348;p53"/>
          <p:cNvCxnSpPr/>
          <p:nvPr/>
        </p:nvCxnSpPr>
        <p:spPr>
          <a:xfrm>
            <a:off x="775716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349" name="Google Shape;2349;p53"/>
          <p:cNvCxnSpPr/>
          <p:nvPr/>
        </p:nvCxnSpPr>
        <p:spPr>
          <a:xfrm>
            <a:off x="782066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350" name="Google Shape;2350;p53"/>
          <p:cNvCxnSpPr/>
          <p:nvPr/>
        </p:nvCxnSpPr>
        <p:spPr>
          <a:xfrm>
            <a:off x="7948930" y="2934970"/>
            <a:ext cx="0" cy="10758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351" name="Google Shape;2351;p53"/>
          <p:cNvSpPr/>
          <p:nvPr/>
        </p:nvSpPr>
        <p:spPr>
          <a:xfrm>
            <a:off x="770890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2" name="Google Shape;2352;p53"/>
          <p:cNvSpPr/>
          <p:nvPr/>
        </p:nvSpPr>
        <p:spPr>
          <a:xfrm>
            <a:off x="783717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3" name="Google Shape;2353;p53"/>
          <p:cNvSpPr txBox="1"/>
          <p:nvPr/>
        </p:nvSpPr>
        <p:spPr>
          <a:xfrm>
            <a:off x="6473190" y="2132330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4" name="Google Shape;2354;p53"/>
          <p:cNvSpPr/>
          <p:nvPr/>
        </p:nvSpPr>
        <p:spPr>
          <a:xfrm>
            <a:off x="77736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5" name="Google Shape;2355;p53"/>
          <p:cNvSpPr/>
          <p:nvPr/>
        </p:nvSpPr>
        <p:spPr>
          <a:xfrm>
            <a:off x="78371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6" name="Google Shape;2356;p53"/>
          <p:cNvSpPr txBox="1"/>
          <p:nvPr/>
        </p:nvSpPr>
        <p:spPr>
          <a:xfrm>
            <a:off x="7922260" y="2434590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7" name="Google Shape;2357;p53"/>
          <p:cNvSpPr/>
          <p:nvPr/>
        </p:nvSpPr>
        <p:spPr>
          <a:xfrm>
            <a:off x="7908290" y="280416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8" name="Google Shape;2358;p53"/>
          <p:cNvSpPr/>
          <p:nvPr/>
        </p:nvSpPr>
        <p:spPr>
          <a:xfrm>
            <a:off x="7908290" y="288417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59" name="Google Shape;2359;p53"/>
          <p:cNvSpPr/>
          <p:nvPr/>
        </p:nvSpPr>
        <p:spPr>
          <a:xfrm>
            <a:off x="7769860" y="4262120"/>
            <a:ext cx="101700" cy="101700"/>
          </a:xfrm>
          <a:prstGeom prst="diamond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0" name="Google Shape;2360;p53"/>
          <p:cNvSpPr/>
          <p:nvPr/>
        </p:nvSpPr>
        <p:spPr>
          <a:xfrm>
            <a:off x="7898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1" name="Google Shape;2361;p53"/>
          <p:cNvSpPr txBox="1"/>
          <p:nvPr/>
        </p:nvSpPr>
        <p:spPr>
          <a:xfrm>
            <a:off x="6972300" y="421513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D103 drain lost</a:t>
            </a:r>
            <a:endParaRPr sz="6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2" name="Google Shape;2362;p53"/>
          <p:cNvSpPr txBox="1"/>
          <p:nvPr/>
        </p:nvSpPr>
        <p:spPr>
          <a:xfrm>
            <a:off x="7954010" y="4215130"/>
            <a:ext cx="1059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D105 drain replaced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3" name="Google Shape;2363;p53"/>
          <p:cNvSpPr/>
          <p:nvPr/>
        </p:nvSpPr>
        <p:spPr>
          <a:xfrm>
            <a:off x="7908290" y="444881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4" name="Google Shape;2364;p53"/>
          <p:cNvSpPr/>
          <p:nvPr/>
        </p:nvSpPr>
        <p:spPr>
          <a:xfrm>
            <a:off x="7908290" y="452882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5" name="Google Shape;2365;p53"/>
          <p:cNvSpPr txBox="1"/>
          <p:nvPr/>
        </p:nvSpPr>
        <p:spPr>
          <a:xfrm>
            <a:off x="8046724" y="4367475"/>
            <a:ext cx="976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2+ PsAr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3+ VRE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6" name="Google Shape;2366;p53"/>
          <p:cNvSpPr/>
          <p:nvPr/>
        </p:nvSpPr>
        <p:spPr>
          <a:xfrm>
            <a:off x="405225" y="2131049"/>
            <a:ext cx="3913800" cy="2593200"/>
          </a:xfrm>
          <a:prstGeom prst="rect">
            <a:avLst/>
          </a:prstGeom>
          <a:solidFill>
            <a:srgbClr val="FFFFFF">
              <a:alpha val="8038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7" name="Google Shape;2367;p53"/>
          <p:cNvSpPr txBox="1"/>
          <p:nvPr/>
        </p:nvSpPr>
        <p:spPr>
          <a:xfrm>
            <a:off x="6744970" y="2735580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68" name="Google Shape;2368;p53"/>
          <p:cNvSpPr txBox="1"/>
          <p:nvPr/>
        </p:nvSpPr>
        <p:spPr>
          <a:xfrm>
            <a:off x="420150" y="2116350"/>
            <a:ext cx="3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One week after stopping abx: fever, low O2</a:t>
            </a:r>
            <a:endParaRPr/>
          </a:p>
        </p:txBody>
      </p:sp>
      <p:sp>
        <p:nvSpPr>
          <p:cNvPr id="2369" name="Google Shape;2369;p53"/>
          <p:cNvSpPr txBox="1"/>
          <p:nvPr/>
        </p:nvSpPr>
        <p:spPr>
          <a:xfrm>
            <a:off x="420150" y="2497350"/>
            <a:ext cx="391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BCx: E faecium, linezolid resistant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BAL: Pseudomonas, susecpt pending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0" name="Google Shape;2370;p53"/>
          <p:cNvSpPr txBox="1"/>
          <p:nvPr/>
        </p:nvSpPr>
        <p:spPr>
          <a:xfrm>
            <a:off x="420150" y="3183150"/>
            <a:ext cx="391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IR drain comes out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Char char="●"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Gets replaced, and micro was sent!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1" name="Google Shape;2371;p53"/>
          <p:cNvSpPr/>
          <p:nvPr/>
        </p:nvSpPr>
        <p:spPr>
          <a:xfrm>
            <a:off x="5828030" y="3223260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2" name="Google Shape;2372;p53"/>
          <p:cNvSpPr/>
          <p:nvPr/>
        </p:nvSpPr>
        <p:spPr>
          <a:xfrm>
            <a:off x="6021070" y="3244850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3" name="Google Shape;2373;p53"/>
          <p:cNvSpPr/>
          <p:nvPr/>
        </p:nvSpPr>
        <p:spPr>
          <a:xfrm>
            <a:off x="6021070" y="3307080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4" name="Google Shape;2374;p53"/>
          <p:cNvSpPr txBox="1"/>
          <p:nvPr/>
        </p:nvSpPr>
        <p:spPr>
          <a:xfrm>
            <a:off x="6381750" y="3205480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5" name="Google Shape;2375;p53"/>
          <p:cNvSpPr/>
          <p:nvPr/>
        </p:nvSpPr>
        <p:spPr>
          <a:xfrm>
            <a:off x="6021070" y="3445510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6" name="Google Shape;2376;p53"/>
          <p:cNvSpPr txBox="1"/>
          <p:nvPr/>
        </p:nvSpPr>
        <p:spPr>
          <a:xfrm>
            <a:off x="6135370" y="3406140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77" name="Google Shape;2377;p53"/>
          <p:cNvCxnSpPr/>
          <p:nvPr/>
        </p:nvCxnSpPr>
        <p:spPr>
          <a:xfrm>
            <a:off x="6985000" y="3399790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78" name="Google Shape;2378;p53"/>
          <p:cNvSpPr/>
          <p:nvPr/>
        </p:nvSpPr>
        <p:spPr>
          <a:xfrm>
            <a:off x="7434580" y="3223260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9" name="Google Shape;2379;p53"/>
          <p:cNvSpPr txBox="1"/>
          <p:nvPr/>
        </p:nvSpPr>
        <p:spPr>
          <a:xfrm>
            <a:off x="744093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80" name="Google Shape;2380;p53"/>
          <p:cNvSpPr/>
          <p:nvPr/>
        </p:nvSpPr>
        <p:spPr>
          <a:xfrm>
            <a:off x="6985000" y="3647440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81" name="Google Shape;2381;p53"/>
          <p:cNvSpPr txBox="1"/>
          <p:nvPr/>
        </p:nvSpPr>
        <p:spPr>
          <a:xfrm>
            <a:off x="6897370" y="3606800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82" name="Google Shape;2382;p53"/>
          <p:cNvSpPr/>
          <p:nvPr/>
        </p:nvSpPr>
        <p:spPr>
          <a:xfrm>
            <a:off x="7820660" y="3244850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83" name="Google Shape;2383;p53"/>
          <p:cNvSpPr txBox="1"/>
          <p:nvPr/>
        </p:nvSpPr>
        <p:spPr>
          <a:xfrm>
            <a:off x="7849870" y="3205480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84" name="Google Shape;2384;p53"/>
          <p:cNvSpPr/>
          <p:nvPr/>
        </p:nvSpPr>
        <p:spPr>
          <a:xfrm>
            <a:off x="782066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85" name="Google Shape;2385;p53"/>
          <p:cNvSpPr txBox="1"/>
          <p:nvPr/>
        </p:nvSpPr>
        <p:spPr>
          <a:xfrm>
            <a:off x="784479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86" name="Google Shape;2386;p53"/>
          <p:cNvCxnSpPr/>
          <p:nvPr/>
        </p:nvCxnSpPr>
        <p:spPr>
          <a:xfrm>
            <a:off x="8013700" y="3399790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87" name="Google Shape;2387;p53"/>
          <p:cNvSpPr/>
          <p:nvPr/>
        </p:nvSpPr>
        <p:spPr>
          <a:xfrm>
            <a:off x="68084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88" name="Google Shape;2388;p53"/>
          <p:cNvSpPr txBox="1"/>
          <p:nvPr/>
        </p:nvSpPr>
        <p:spPr>
          <a:xfrm>
            <a:off x="5557520" y="2434590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389" name="Google Shape;2389;p53"/>
          <p:cNvCxnSpPr/>
          <p:nvPr/>
        </p:nvCxnSpPr>
        <p:spPr>
          <a:xfrm>
            <a:off x="685673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4" name="Google Shape;2394;p54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Pseudomonas, Day 11 to Day 105</a:t>
            </a:r>
            <a:endParaRPr/>
          </a:p>
        </p:txBody>
      </p:sp>
      <p:sp>
        <p:nvSpPr>
          <p:cNvPr id="2395" name="Google Shape;2395;p54"/>
          <p:cNvSpPr txBox="1"/>
          <p:nvPr/>
        </p:nvSpPr>
        <p:spPr>
          <a:xfrm>
            <a:off x="7543800" y="1252728"/>
            <a:ext cx="138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Days 103–105</a:t>
            </a:r>
            <a:endParaRPr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Airway and drain isolates nearly identical, both DTR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Both novel β-lactam combinations now resistant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900"/>
              </a:spcBef>
              <a:spcAft>
                <a:spcPts val="900"/>
              </a:spcAft>
              <a:buNone/>
            </a:pPr>
            <a:r>
              <a:rPr lang="en" sz="1000">
                <a:solidFill>
                  <a:srgbClr val="6B6B6B"/>
                </a:solidFill>
                <a:latin typeface="Open Sans"/>
                <a:ea typeface="Open Sans"/>
                <a:cs typeface="Open Sans"/>
                <a:sym typeface="Open Sans"/>
              </a:rPr>
              <a:t>Phenotypes only: without typing, “same strain” is not established</a:t>
            </a:r>
            <a:endParaRPr sz="1000">
              <a:solidFill>
                <a:srgbClr val="6B6B6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396" name="Google Shape;2396;p54"/>
          <p:cNvGraphicFramePr/>
          <p:nvPr/>
        </p:nvGraphicFramePr>
        <p:xfrm>
          <a:off x="731520" y="1252728"/>
          <a:ext cx="6665925" cy="377157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234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3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i="1">
                          <a:solidFill>
                            <a:srgbClr val="6B6B6B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 not tested</a:t>
                      </a:r>
                      <a:endParaRPr sz="800" i="1">
                        <a:solidFill>
                          <a:srgbClr val="6B6B6B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A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11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 B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20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asp.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88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88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103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BAL ×2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105</a:t>
                      </a:r>
                      <a:endParaRPr sz="85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50" b="1">
                          <a:solidFill>
                            <a:srgbClr val="DF382C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drain</a:t>
                      </a:r>
                      <a:endParaRPr sz="850" b="1">
                        <a:solidFill>
                          <a:srgbClr val="DF382C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Cefepime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Ceftazidime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Pip-tazo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9E9E9E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</a:t>
                      </a:r>
                      <a:endParaRPr sz="900">
                        <a:solidFill>
                          <a:srgbClr val="9E9E9E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9E9E9E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</a:t>
                      </a:r>
                      <a:endParaRPr sz="900">
                        <a:solidFill>
                          <a:srgbClr val="9E9E9E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Meropenem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Ciprofloxacin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Levofloxacin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Ceftaz-avibactam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Ceftolozane-tazo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BF1D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E4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Tobramycin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Cefiderocol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0D3D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9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9E9E9E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—</a:t>
                      </a:r>
                      <a:endParaRPr sz="900">
                        <a:solidFill>
                          <a:srgbClr val="9E9E9E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04247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397" name="Google Shape;2397;p54"/>
          <p:cNvSpPr/>
          <p:nvPr/>
        </p:nvSpPr>
        <p:spPr>
          <a:xfrm>
            <a:off x="6102600" y="1168050"/>
            <a:ext cx="1380000" cy="38565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DF38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2" name="Google Shape;2402;p55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7:</a:t>
            </a:r>
            <a:r>
              <a:rPr lang="en"/>
              <a:t> Another flare of the belly?</a:t>
            </a:r>
            <a:endParaRPr/>
          </a:p>
        </p:txBody>
      </p:sp>
      <p:sp>
        <p:nvSpPr>
          <p:cNvPr id="2403" name="Google Shape;2403;p55"/>
          <p:cNvSpPr/>
          <p:nvPr/>
        </p:nvSpPr>
        <p:spPr>
          <a:xfrm>
            <a:off x="812800" y="2131060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04" name="Google Shape;2404;p55"/>
          <p:cNvSpPr/>
          <p:nvPr/>
        </p:nvSpPr>
        <p:spPr>
          <a:xfrm>
            <a:off x="812800" y="3155950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05" name="Google Shape;2405;p55"/>
          <p:cNvSpPr/>
          <p:nvPr/>
        </p:nvSpPr>
        <p:spPr>
          <a:xfrm>
            <a:off x="812800" y="4080510"/>
            <a:ext cx="8229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06" name="Google Shape;2406;p55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407" name="Google Shape;2407;p55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08" name="Google Shape;2408;p55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09" name="Google Shape;2409;p55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0" name="Google Shape;2410;p55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1" name="Google Shape;2411;p55"/>
          <p:cNvSpPr/>
          <p:nvPr/>
        </p:nvSpPr>
        <p:spPr>
          <a:xfrm>
            <a:off x="5184140" y="4983480"/>
            <a:ext cx="12852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2" name="Google Shape;2412;p55"/>
          <p:cNvSpPr/>
          <p:nvPr/>
        </p:nvSpPr>
        <p:spPr>
          <a:xfrm>
            <a:off x="6856724" y="4983475"/>
            <a:ext cx="2057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3" name="Google Shape;2413;p55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4" name="Google Shape;2414;p55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5" name="Google Shape;2415;p55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6" name="Google Shape;2416;p55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7" name="Google Shape;2417;p55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8" name="Google Shape;2418;p55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19" name="Google Shape;2419;p55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0" name="Google Shape;2420;p55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21" name="Google Shape;2421;p55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422" name="Google Shape;2422;p55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3" name="Google Shape;2423;p55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4" name="Google Shape;2424;p55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5" name="Google Shape;2425;p55"/>
          <p:cNvSpPr/>
          <p:nvPr/>
        </p:nvSpPr>
        <p:spPr>
          <a:xfrm>
            <a:off x="3963670" y="1651000"/>
            <a:ext cx="2565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6" name="Google Shape;2426;p55"/>
          <p:cNvSpPr txBox="1"/>
          <p:nvPr/>
        </p:nvSpPr>
        <p:spPr>
          <a:xfrm>
            <a:off x="3945890" y="1616710"/>
            <a:ext cx="29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7" name="Google Shape;2427;p55"/>
          <p:cNvSpPr txBox="1"/>
          <p:nvPr/>
        </p:nvSpPr>
        <p:spPr>
          <a:xfrm>
            <a:off x="4180840" y="1616710"/>
            <a:ext cx="103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Recurrent VRE BSI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8" name="Google Shape;2428;p55"/>
          <p:cNvSpPr/>
          <p:nvPr/>
        </p:nvSpPr>
        <p:spPr>
          <a:xfrm>
            <a:off x="5441950" y="1752600"/>
            <a:ext cx="1992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29" name="Google Shape;2429;p55"/>
          <p:cNvSpPr txBox="1"/>
          <p:nvPr/>
        </p:nvSpPr>
        <p:spPr>
          <a:xfrm>
            <a:off x="5382260" y="1718310"/>
            <a:ext cx="1959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  Recurrent MDR pulmonary / IAI flares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30" name="Google Shape;2430;p55"/>
          <p:cNvSpPr/>
          <p:nvPr/>
        </p:nvSpPr>
        <p:spPr>
          <a:xfrm>
            <a:off x="7780710" y="1748835"/>
            <a:ext cx="7722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31" name="Google Shape;2431;p55"/>
          <p:cNvSpPr txBox="1"/>
          <p:nvPr/>
        </p:nvSpPr>
        <p:spPr>
          <a:xfrm>
            <a:off x="7794604" y="1715825"/>
            <a:ext cx="77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7  abd flare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32" name="Google Shape;2432;p55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33" name="Google Shape;2433;p55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34" name="Google Shape;2434;p55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35" name="Google Shape;2435;p55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36" name="Google Shape;2436;p55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37" name="Google Shape;2437;p55"/>
          <p:cNvCxnSpPr/>
          <p:nvPr/>
        </p:nvCxnSpPr>
        <p:spPr>
          <a:xfrm>
            <a:off x="396367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38" name="Google Shape;2438;p55"/>
          <p:cNvCxnSpPr/>
          <p:nvPr/>
        </p:nvCxnSpPr>
        <p:spPr>
          <a:xfrm>
            <a:off x="544195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439" name="Google Shape;2439;p55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0" name="Google Shape;2440;p55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1" name="Google Shape;2441;p55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2" name="Google Shape;2442;p55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3" name="Google Shape;2443;p55"/>
          <p:cNvSpPr/>
          <p:nvPr/>
        </p:nvSpPr>
        <p:spPr>
          <a:xfrm>
            <a:off x="5120640" y="3223260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4" name="Google Shape;2444;p55"/>
          <p:cNvSpPr txBox="1"/>
          <p:nvPr/>
        </p:nvSpPr>
        <p:spPr>
          <a:xfrm>
            <a:off x="5095240" y="3205480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5" name="Google Shape;2445;p55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6" name="Google Shape;2446;p55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7" name="Google Shape;2447;p55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8" name="Google Shape;2448;p55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49" name="Google Shape;2449;p55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0" name="Google Shape;2450;p55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1" name="Google Shape;2451;p55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2" name="Google Shape;2452;p55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3" name="Google Shape;2453;p55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4" name="Google Shape;2454;p55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5" name="Google Shape;2455;p55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6" name="Google Shape;2456;p55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7" name="Google Shape;2457;p55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8" name="Google Shape;2458;p55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59" name="Google Shape;2459;p55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0" name="Google Shape;2460;p55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1" name="Google Shape;2461;p55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2" name="Google Shape;2462;p55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3" name="Google Shape;2463;p55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64" name="Google Shape;2464;p55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465" name="Google Shape;2465;p55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6" name="Google Shape;2466;p55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7" name="Google Shape;2467;p55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8" name="Google Shape;2468;p55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69" name="Google Shape;2469;p55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0" name="Google Shape;2470;p55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1" name="Google Shape;2471;p55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2" name="Google Shape;2472;p55"/>
          <p:cNvSpPr/>
          <p:nvPr/>
        </p:nvSpPr>
        <p:spPr>
          <a:xfrm>
            <a:off x="338455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3" name="Google Shape;2473;p55"/>
          <p:cNvSpPr txBox="1"/>
          <p:nvPr/>
        </p:nvSpPr>
        <p:spPr>
          <a:xfrm>
            <a:off x="305435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4" name="Google Shape;2474;p55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5" name="Google Shape;2475;p55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6" name="Google Shape;2476;p55"/>
          <p:cNvSpPr/>
          <p:nvPr/>
        </p:nvSpPr>
        <p:spPr>
          <a:xfrm>
            <a:off x="396367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7" name="Google Shape;2477;p55"/>
          <p:cNvSpPr txBox="1"/>
          <p:nvPr/>
        </p:nvSpPr>
        <p:spPr>
          <a:xfrm>
            <a:off x="363220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8" name="Google Shape;2478;p55"/>
          <p:cNvSpPr/>
          <p:nvPr/>
        </p:nvSpPr>
        <p:spPr>
          <a:xfrm>
            <a:off x="4027170" y="3445510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79" name="Google Shape;2479;p55"/>
          <p:cNvSpPr txBox="1"/>
          <p:nvPr/>
        </p:nvSpPr>
        <p:spPr>
          <a:xfrm>
            <a:off x="4237990" y="3406140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0" name="Google Shape;2480;p55"/>
          <p:cNvSpPr/>
          <p:nvPr/>
        </p:nvSpPr>
        <p:spPr>
          <a:xfrm>
            <a:off x="4155440" y="4511040"/>
            <a:ext cx="9639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1" name="Google Shape;2481;p55"/>
          <p:cNvSpPr txBox="1"/>
          <p:nvPr/>
        </p:nvSpPr>
        <p:spPr>
          <a:xfrm>
            <a:off x="4291330" y="4471670"/>
            <a:ext cx="694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Flagyl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2" name="Google Shape;2482;p55"/>
          <p:cNvSpPr/>
          <p:nvPr/>
        </p:nvSpPr>
        <p:spPr>
          <a:xfrm>
            <a:off x="544195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3" name="Google Shape;2483;p55"/>
          <p:cNvSpPr txBox="1"/>
          <p:nvPr/>
        </p:nvSpPr>
        <p:spPr>
          <a:xfrm>
            <a:off x="5354320" y="3205480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4" name="Google Shape;2484;p55"/>
          <p:cNvSpPr/>
          <p:nvPr/>
        </p:nvSpPr>
        <p:spPr>
          <a:xfrm>
            <a:off x="5699760" y="3244850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485" name="Google Shape;2485;p55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86" name="Google Shape;2486;p55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7" name="Google Shape;2487;p55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8" name="Google Shape;2488;p55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89" name="Google Shape;2489;p55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0" name="Google Shape;2490;p55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1" name="Google Shape;2491;p55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2" name="Google Shape;2492;p55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3" name="Google Shape;2493;p55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4" name="Google Shape;2494;p55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5" name="Google Shape;2495;p55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6" name="Google Shape;2496;p55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7" name="Google Shape;2497;p55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8" name="Google Shape;2498;p55"/>
          <p:cNvSpPr/>
          <p:nvPr/>
        </p:nvSpPr>
        <p:spPr>
          <a:xfrm>
            <a:off x="391541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499" name="Google Shape;2499;p55"/>
          <p:cNvSpPr/>
          <p:nvPr/>
        </p:nvSpPr>
        <p:spPr>
          <a:xfrm>
            <a:off x="404368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0" name="Google Shape;2500;p55"/>
          <p:cNvSpPr/>
          <p:nvPr/>
        </p:nvSpPr>
        <p:spPr>
          <a:xfrm>
            <a:off x="417195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1" name="Google Shape;2501;p55"/>
          <p:cNvSpPr txBox="1"/>
          <p:nvPr/>
        </p:nvSpPr>
        <p:spPr>
          <a:xfrm>
            <a:off x="4257040" y="2132330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2" name="Google Shape;2502;p55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3" name="Google Shape;2503;p55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4" name="Google Shape;2504;p55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5" name="Google Shape;2505;p55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6" name="Google Shape;2506;p55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7" name="Google Shape;2507;p55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8" name="Google Shape;2508;p55"/>
          <p:cNvSpPr/>
          <p:nvPr/>
        </p:nvSpPr>
        <p:spPr>
          <a:xfrm>
            <a:off x="539496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09" name="Google Shape;2509;p55"/>
          <p:cNvSpPr txBox="1"/>
          <p:nvPr/>
        </p:nvSpPr>
        <p:spPr>
          <a:xfrm>
            <a:off x="4085590" y="2434590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0" name="Google Shape;2510;p55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1" name="Google Shape;2511;p55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2" name="Google Shape;2512;p55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3" name="Google Shape;2513;p55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4" name="Google Shape;2514;p55"/>
          <p:cNvSpPr/>
          <p:nvPr/>
        </p:nvSpPr>
        <p:spPr>
          <a:xfrm>
            <a:off x="43624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5" name="Google Shape;2515;p55"/>
          <p:cNvSpPr/>
          <p:nvPr/>
        </p:nvSpPr>
        <p:spPr>
          <a:xfrm>
            <a:off x="53911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6" name="Google Shape;2516;p55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7" name="Google Shape;2517;p55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8" name="Google Shape;2518;p55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9" name="Google Shape;2519;p55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20" name="Google Shape;2520;p55"/>
          <p:cNvSpPr txBox="1"/>
          <p:nvPr/>
        </p:nvSpPr>
        <p:spPr>
          <a:xfrm>
            <a:off x="4418330" y="4157980"/>
            <a:ext cx="7392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D50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IR 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21" name="Google Shape;2521;p55"/>
          <p:cNvSpPr txBox="1"/>
          <p:nvPr/>
        </p:nvSpPr>
        <p:spPr>
          <a:xfrm>
            <a:off x="44183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22" name="Google Shape;2522;p55"/>
          <p:cNvSpPr txBox="1"/>
          <p:nvPr/>
        </p:nvSpPr>
        <p:spPr>
          <a:xfrm>
            <a:off x="5447030" y="4157980"/>
            <a:ext cx="663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23" name="Google Shape;2523;p55"/>
          <p:cNvSpPr txBox="1"/>
          <p:nvPr/>
        </p:nvSpPr>
        <p:spPr>
          <a:xfrm>
            <a:off x="54470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24" name="Google Shape;2524;p55"/>
          <p:cNvCxnSpPr/>
          <p:nvPr/>
        </p:nvCxnSpPr>
        <p:spPr>
          <a:xfrm>
            <a:off x="812800" y="4724400"/>
            <a:ext cx="82296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25" name="Google Shape;2525;p55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26" name="Google Shape;2526;p55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27" name="Google Shape;2527;p55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28" name="Google Shape;2528;p55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29" name="Google Shape;2529;p55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30" name="Google Shape;2530;p55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31" name="Google Shape;2531;p55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32" name="Google Shape;2532;p55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33" name="Google Shape;2533;p55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34" name="Google Shape;2534;p55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35" name="Google Shape;2535;p55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36" name="Google Shape;2536;p55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37" name="Google Shape;2537;p55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38" name="Google Shape;2538;p55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39" name="Google Shape;2539;p55"/>
          <p:cNvCxnSpPr/>
          <p:nvPr/>
        </p:nvCxnSpPr>
        <p:spPr>
          <a:xfrm>
            <a:off x="569976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40" name="Google Shape;2540;p55"/>
          <p:cNvSpPr txBox="1"/>
          <p:nvPr/>
        </p:nvSpPr>
        <p:spPr>
          <a:xfrm>
            <a:off x="5487670" y="4757420"/>
            <a:ext cx="423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D70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41" name="Google Shape;2541;p55"/>
          <p:cNvCxnSpPr/>
          <p:nvPr/>
        </p:nvCxnSpPr>
        <p:spPr>
          <a:xfrm>
            <a:off x="63423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42" name="Google Shape;2542;p55"/>
          <p:cNvSpPr txBox="1"/>
          <p:nvPr/>
        </p:nvSpPr>
        <p:spPr>
          <a:xfrm>
            <a:off x="612775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D80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43" name="Google Shape;2543;p55"/>
          <p:cNvCxnSpPr/>
          <p:nvPr/>
        </p:nvCxnSpPr>
        <p:spPr>
          <a:xfrm>
            <a:off x="69850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44" name="Google Shape;2544;p55"/>
          <p:cNvSpPr txBox="1"/>
          <p:nvPr/>
        </p:nvSpPr>
        <p:spPr>
          <a:xfrm>
            <a:off x="677037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D90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45" name="Google Shape;2545;p55"/>
          <p:cNvCxnSpPr/>
          <p:nvPr/>
        </p:nvCxnSpPr>
        <p:spPr>
          <a:xfrm>
            <a:off x="76276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46" name="Google Shape;2546;p55"/>
          <p:cNvSpPr txBox="1"/>
          <p:nvPr/>
        </p:nvSpPr>
        <p:spPr>
          <a:xfrm>
            <a:off x="7392670" y="4757420"/>
            <a:ext cx="471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47" name="Google Shape;2547;p55"/>
          <p:cNvCxnSpPr/>
          <p:nvPr/>
        </p:nvCxnSpPr>
        <p:spPr>
          <a:xfrm>
            <a:off x="82702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48" name="Google Shape;2548;p55"/>
          <p:cNvSpPr txBox="1"/>
          <p:nvPr/>
        </p:nvSpPr>
        <p:spPr>
          <a:xfrm>
            <a:off x="8046720" y="4757420"/>
            <a:ext cx="448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49" name="Google Shape;2549;p55"/>
          <p:cNvCxnSpPr/>
          <p:nvPr/>
        </p:nvCxnSpPr>
        <p:spPr>
          <a:xfrm>
            <a:off x="89141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50" name="Google Shape;2550;p55"/>
          <p:cNvSpPr txBox="1"/>
          <p:nvPr/>
        </p:nvSpPr>
        <p:spPr>
          <a:xfrm>
            <a:off x="8679180" y="4757420"/>
            <a:ext cx="4686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1" name="Google Shape;2551;p55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2" name="Google Shape;2552;p55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3" name="Google Shape;2553;p55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4" name="Google Shape;2554;p55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5" name="Google Shape;2555;p55"/>
          <p:cNvSpPr/>
          <p:nvPr/>
        </p:nvSpPr>
        <p:spPr>
          <a:xfrm>
            <a:off x="812800" y="1270000"/>
            <a:ext cx="152400" cy="101700"/>
          </a:xfrm>
          <a:prstGeom prst="rect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6" name="Google Shape;2556;p55"/>
          <p:cNvSpPr txBox="1"/>
          <p:nvPr/>
        </p:nvSpPr>
        <p:spPr>
          <a:xfrm>
            <a:off x="911860" y="1214120"/>
            <a:ext cx="870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P. aeruginosa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7" name="Google Shape;2557;p55"/>
          <p:cNvSpPr/>
          <p:nvPr/>
        </p:nvSpPr>
        <p:spPr>
          <a:xfrm>
            <a:off x="1734820" y="1270000"/>
            <a:ext cx="152400" cy="101700"/>
          </a:xfrm>
          <a:prstGeom prst="rect">
            <a:avLst/>
          </a:prstGeom>
          <a:solidFill>
            <a:srgbClr val="1F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8" name="Google Shape;2558;p55"/>
          <p:cNvSpPr txBox="1"/>
          <p:nvPr/>
        </p:nvSpPr>
        <p:spPr>
          <a:xfrm>
            <a:off x="1833880" y="1214120"/>
            <a:ext cx="1017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E. faecium (VRE)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59" name="Google Shape;2559;p55"/>
          <p:cNvSpPr/>
          <p:nvPr/>
        </p:nvSpPr>
        <p:spPr>
          <a:xfrm>
            <a:off x="2783840" y="1270000"/>
            <a:ext cx="152400" cy="101700"/>
          </a:xfrm>
          <a:prstGeom prst="rect">
            <a:avLst/>
          </a:prstGeom>
          <a:solidFill>
            <a:srgbClr val="9C5B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0" name="Google Shape;2560;p55"/>
          <p:cNvSpPr txBox="1"/>
          <p:nvPr/>
        </p:nvSpPr>
        <p:spPr>
          <a:xfrm>
            <a:off x="2882900" y="1214120"/>
            <a:ext cx="44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1" name="Google Shape;2561;p55"/>
          <p:cNvSpPr/>
          <p:nvPr/>
        </p:nvSpPr>
        <p:spPr>
          <a:xfrm>
            <a:off x="3335020" y="1270000"/>
            <a:ext cx="152400" cy="101700"/>
          </a:xfrm>
          <a:prstGeom prst="rect">
            <a:avLst/>
          </a:prstGeom>
          <a:solidFill>
            <a:srgbClr val="E4A1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2" name="Google Shape;2562;p55"/>
          <p:cNvSpPr txBox="1"/>
          <p:nvPr/>
        </p:nvSpPr>
        <p:spPr>
          <a:xfrm>
            <a:off x="3434080" y="1214120"/>
            <a:ext cx="621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63" name="Google Shape;2563;p55"/>
          <p:cNvCxnSpPr/>
          <p:nvPr/>
        </p:nvCxnSpPr>
        <p:spPr>
          <a:xfrm>
            <a:off x="4039870" y="1320800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2F5AA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64" name="Google Shape;2564;p55"/>
          <p:cNvSpPr txBox="1"/>
          <p:nvPr/>
        </p:nvSpPr>
        <p:spPr>
          <a:xfrm>
            <a:off x="4138930" y="1214120"/>
            <a:ext cx="1124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inhaled tobramycin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5" name="Google Shape;2565;p55"/>
          <p:cNvSpPr/>
          <p:nvPr/>
        </p:nvSpPr>
        <p:spPr>
          <a:xfrm>
            <a:off x="5208270" y="127254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6" name="Google Shape;2566;p55"/>
          <p:cNvSpPr txBox="1"/>
          <p:nvPr/>
        </p:nvSpPr>
        <p:spPr>
          <a:xfrm>
            <a:off x="5281930" y="1214120"/>
            <a:ext cx="10629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negative blood cx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7" name="Google Shape;2567;p55"/>
          <p:cNvSpPr/>
          <p:nvPr/>
        </p:nvSpPr>
        <p:spPr>
          <a:xfrm>
            <a:off x="6272530" y="1270000"/>
            <a:ext cx="152400" cy="1017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8" name="Google Shape;2568;p55"/>
          <p:cNvSpPr txBox="1"/>
          <p:nvPr/>
        </p:nvSpPr>
        <p:spPr>
          <a:xfrm>
            <a:off x="6371590" y="1214120"/>
            <a:ext cx="14718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no PsAr-directed β-lactam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69" name="Google Shape;2569;p55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0" name="Google Shape;2570;p55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1" name="Google Shape;2571;p55"/>
          <p:cNvSpPr/>
          <p:nvPr/>
        </p:nvSpPr>
        <p:spPr>
          <a:xfrm>
            <a:off x="6021070" y="4511040"/>
            <a:ext cx="14148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2" name="Google Shape;2572;p55"/>
          <p:cNvSpPr txBox="1"/>
          <p:nvPr/>
        </p:nvSpPr>
        <p:spPr>
          <a:xfrm>
            <a:off x="6371590" y="4471670"/>
            <a:ext cx="712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3" name="Google Shape;2573;p55"/>
          <p:cNvSpPr/>
          <p:nvPr/>
        </p:nvSpPr>
        <p:spPr>
          <a:xfrm>
            <a:off x="86400" y="2059950"/>
            <a:ext cx="9057600" cy="30693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574" name="Google Shape;2574;p55"/>
          <p:cNvCxnSpPr/>
          <p:nvPr/>
        </p:nvCxnSpPr>
        <p:spPr>
          <a:xfrm>
            <a:off x="775716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575" name="Google Shape;2575;p55"/>
          <p:cNvCxnSpPr/>
          <p:nvPr/>
        </p:nvCxnSpPr>
        <p:spPr>
          <a:xfrm>
            <a:off x="782066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576" name="Google Shape;2576;p55"/>
          <p:cNvCxnSpPr/>
          <p:nvPr/>
        </p:nvCxnSpPr>
        <p:spPr>
          <a:xfrm>
            <a:off x="7948930" y="2934970"/>
            <a:ext cx="0" cy="10758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577" name="Google Shape;2577;p55"/>
          <p:cNvSpPr/>
          <p:nvPr/>
        </p:nvSpPr>
        <p:spPr>
          <a:xfrm>
            <a:off x="770890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8" name="Google Shape;2578;p55"/>
          <p:cNvSpPr/>
          <p:nvPr/>
        </p:nvSpPr>
        <p:spPr>
          <a:xfrm>
            <a:off x="783717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79" name="Google Shape;2579;p55"/>
          <p:cNvSpPr txBox="1"/>
          <p:nvPr/>
        </p:nvSpPr>
        <p:spPr>
          <a:xfrm>
            <a:off x="6473190" y="2132330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0" name="Google Shape;2580;p55"/>
          <p:cNvSpPr/>
          <p:nvPr/>
        </p:nvSpPr>
        <p:spPr>
          <a:xfrm>
            <a:off x="77736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1" name="Google Shape;2581;p55"/>
          <p:cNvSpPr/>
          <p:nvPr/>
        </p:nvSpPr>
        <p:spPr>
          <a:xfrm>
            <a:off x="78371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2" name="Google Shape;2582;p55"/>
          <p:cNvSpPr txBox="1"/>
          <p:nvPr/>
        </p:nvSpPr>
        <p:spPr>
          <a:xfrm>
            <a:off x="7922260" y="2434590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3" name="Google Shape;2583;p55"/>
          <p:cNvSpPr/>
          <p:nvPr/>
        </p:nvSpPr>
        <p:spPr>
          <a:xfrm>
            <a:off x="7908290" y="280416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4" name="Google Shape;2584;p55"/>
          <p:cNvSpPr/>
          <p:nvPr/>
        </p:nvSpPr>
        <p:spPr>
          <a:xfrm>
            <a:off x="7908290" y="288417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5" name="Google Shape;2585;p55"/>
          <p:cNvSpPr/>
          <p:nvPr/>
        </p:nvSpPr>
        <p:spPr>
          <a:xfrm>
            <a:off x="7769860" y="4262120"/>
            <a:ext cx="101700" cy="101700"/>
          </a:xfrm>
          <a:prstGeom prst="diamond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6" name="Google Shape;2586;p55"/>
          <p:cNvSpPr/>
          <p:nvPr/>
        </p:nvSpPr>
        <p:spPr>
          <a:xfrm>
            <a:off x="7898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7" name="Google Shape;2587;p55"/>
          <p:cNvSpPr txBox="1"/>
          <p:nvPr/>
        </p:nvSpPr>
        <p:spPr>
          <a:xfrm>
            <a:off x="6972300" y="421513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D103 drain lost</a:t>
            </a:r>
            <a:endParaRPr sz="6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8" name="Google Shape;2588;p55"/>
          <p:cNvSpPr txBox="1"/>
          <p:nvPr/>
        </p:nvSpPr>
        <p:spPr>
          <a:xfrm>
            <a:off x="7954010" y="4215130"/>
            <a:ext cx="1059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D105 drain replaced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89" name="Google Shape;2589;p55"/>
          <p:cNvSpPr/>
          <p:nvPr/>
        </p:nvSpPr>
        <p:spPr>
          <a:xfrm>
            <a:off x="7908290" y="444881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0" name="Google Shape;2590;p55"/>
          <p:cNvSpPr/>
          <p:nvPr/>
        </p:nvSpPr>
        <p:spPr>
          <a:xfrm>
            <a:off x="7908290" y="452882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1" name="Google Shape;2591;p55"/>
          <p:cNvSpPr txBox="1"/>
          <p:nvPr/>
        </p:nvSpPr>
        <p:spPr>
          <a:xfrm>
            <a:off x="8046724" y="4367475"/>
            <a:ext cx="976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2+ PsAr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3+ VRE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2" name="Google Shape;2592;p55"/>
          <p:cNvSpPr/>
          <p:nvPr/>
        </p:nvSpPr>
        <p:spPr>
          <a:xfrm>
            <a:off x="405225" y="2131049"/>
            <a:ext cx="3913800" cy="2593200"/>
          </a:xfrm>
          <a:prstGeom prst="rect">
            <a:avLst/>
          </a:prstGeom>
          <a:solidFill>
            <a:srgbClr val="FFFFFF">
              <a:alpha val="80380"/>
            </a:srgbClr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3" name="Google Shape;2593;p55"/>
          <p:cNvSpPr txBox="1"/>
          <p:nvPr/>
        </p:nvSpPr>
        <p:spPr>
          <a:xfrm>
            <a:off x="6744970" y="2735580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4" name="Google Shape;2594;p55"/>
          <p:cNvSpPr txBox="1"/>
          <p:nvPr/>
        </p:nvSpPr>
        <p:spPr>
          <a:xfrm>
            <a:off x="420150" y="2116350"/>
            <a:ext cx="3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One week after stopping abx: fever, low O2</a:t>
            </a:r>
            <a:endParaRPr>
              <a:solidFill>
                <a:srgbClr val="858585"/>
              </a:solidFill>
            </a:endParaRPr>
          </a:p>
        </p:txBody>
      </p:sp>
      <p:sp>
        <p:nvSpPr>
          <p:cNvPr id="2595" name="Google Shape;2595;p55"/>
          <p:cNvSpPr txBox="1"/>
          <p:nvPr/>
        </p:nvSpPr>
        <p:spPr>
          <a:xfrm>
            <a:off x="420150" y="2497350"/>
            <a:ext cx="391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BCx: E faecium, linezolid resistant</a:t>
            </a:r>
            <a:endParaRPr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BAL: Pseudomonas, susecpt pending</a:t>
            </a:r>
            <a:endParaRPr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6" name="Google Shape;2596;p55"/>
          <p:cNvSpPr txBox="1"/>
          <p:nvPr/>
        </p:nvSpPr>
        <p:spPr>
          <a:xfrm>
            <a:off x="420150" y="3183150"/>
            <a:ext cx="3913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IR drain comes out</a:t>
            </a:r>
            <a:endParaRPr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Open Sans"/>
              <a:buChar char="●"/>
            </a:pPr>
            <a:r>
              <a:rPr lang="en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Gets replaced, and micro was sent!</a:t>
            </a:r>
            <a:endParaRPr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7" name="Google Shape;2597;p55"/>
          <p:cNvSpPr txBox="1"/>
          <p:nvPr/>
        </p:nvSpPr>
        <p:spPr>
          <a:xfrm>
            <a:off x="397225" y="3812575"/>
            <a:ext cx="3913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ID decides to do dapto &amp; </a:t>
            </a:r>
            <a:r>
              <a:rPr lang="en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zosyn</a:t>
            </a:r>
            <a:endParaRPr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…but he still does just fine..? Why???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8" name="Google Shape;2598;p55"/>
          <p:cNvSpPr/>
          <p:nvPr/>
        </p:nvSpPr>
        <p:spPr>
          <a:xfrm>
            <a:off x="5828030" y="3223260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99" name="Google Shape;2599;p55"/>
          <p:cNvSpPr/>
          <p:nvPr/>
        </p:nvSpPr>
        <p:spPr>
          <a:xfrm>
            <a:off x="6021070" y="3244850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0" name="Google Shape;2600;p55"/>
          <p:cNvSpPr/>
          <p:nvPr/>
        </p:nvSpPr>
        <p:spPr>
          <a:xfrm>
            <a:off x="6021070" y="3307080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1" name="Google Shape;2601;p55"/>
          <p:cNvSpPr txBox="1"/>
          <p:nvPr/>
        </p:nvSpPr>
        <p:spPr>
          <a:xfrm>
            <a:off x="6381750" y="3205480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2" name="Google Shape;2602;p55"/>
          <p:cNvSpPr/>
          <p:nvPr/>
        </p:nvSpPr>
        <p:spPr>
          <a:xfrm>
            <a:off x="6021070" y="3445510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3" name="Google Shape;2603;p55"/>
          <p:cNvSpPr txBox="1"/>
          <p:nvPr/>
        </p:nvSpPr>
        <p:spPr>
          <a:xfrm>
            <a:off x="6135370" y="3406140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04" name="Google Shape;2604;p55"/>
          <p:cNvCxnSpPr/>
          <p:nvPr/>
        </p:nvCxnSpPr>
        <p:spPr>
          <a:xfrm>
            <a:off x="6985000" y="3399790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05" name="Google Shape;2605;p55"/>
          <p:cNvSpPr/>
          <p:nvPr/>
        </p:nvSpPr>
        <p:spPr>
          <a:xfrm>
            <a:off x="7434580" y="3223260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6" name="Google Shape;2606;p55"/>
          <p:cNvSpPr txBox="1"/>
          <p:nvPr/>
        </p:nvSpPr>
        <p:spPr>
          <a:xfrm>
            <a:off x="744093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7" name="Google Shape;2607;p55"/>
          <p:cNvSpPr/>
          <p:nvPr/>
        </p:nvSpPr>
        <p:spPr>
          <a:xfrm>
            <a:off x="6985000" y="3647440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8" name="Google Shape;2608;p55"/>
          <p:cNvSpPr txBox="1"/>
          <p:nvPr/>
        </p:nvSpPr>
        <p:spPr>
          <a:xfrm>
            <a:off x="6897370" y="3606800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09" name="Google Shape;2609;p55"/>
          <p:cNvSpPr/>
          <p:nvPr/>
        </p:nvSpPr>
        <p:spPr>
          <a:xfrm>
            <a:off x="7820660" y="3244850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10" name="Google Shape;2610;p55"/>
          <p:cNvSpPr txBox="1"/>
          <p:nvPr/>
        </p:nvSpPr>
        <p:spPr>
          <a:xfrm>
            <a:off x="7849870" y="3205480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11" name="Google Shape;2611;p55"/>
          <p:cNvSpPr/>
          <p:nvPr/>
        </p:nvSpPr>
        <p:spPr>
          <a:xfrm>
            <a:off x="782066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12" name="Google Shape;2612;p55"/>
          <p:cNvSpPr txBox="1"/>
          <p:nvPr/>
        </p:nvSpPr>
        <p:spPr>
          <a:xfrm>
            <a:off x="784479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13" name="Google Shape;2613;p55"/>
          <p:cNvCxnSpPr/>
          <p:nvPr/>
        </p:nvCxnSpPr>
        <p:spPr>
          <a:xfrm>
            <a:off x="8013700" y="3399790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14" name="Google Shape;2614;p55"/>
          <p:cNvSpPr/>
          <p:nvPr/>
        </p:nvSpPr>
        <p:spPr>
          <a:xfrm>
            <a:off x="68084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15" name="Google Shape;2615;p55"/>
          <p:cNvSpPr txBox="1"/>
          <p:nvPr/>
        </p:nvSpPr>
        <p:spPr>
          <a:xfrm>
            <a:off x="5557520" y="2434590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16" name="Google Shape;2616;p55"/>
          <p:cNvCxnSpPr/>
          <p:nvPr/>
        </p:nvCxnSpPr>
        <p:spPr>
          <a:xfrm>
            <a:off x="685673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" name="Google Shape;2621;p56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this is a weird case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Google Shape;2626;p57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isolates don’t follow the script</a:t>
            </a:r>
            <a:endParaRPr/>
          </a:p>
        </p:txBody>
      </p:sp>
      <p:sp>
        <p:nvSpPr>
          <p:cNvPr id="2627" name="Google Shape;2627;p57"/>
          <p:cNvSpPr/>
          <p:nvPr/>
        </p:nvSpPr>
        <p:spPr>
          <a:xfrm>
            <a:off x="731520" y="1371600"/>
            <a:ext cx="2377500" cy="1600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Inhaled tobramycin, three courses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 on every isolate since Day 20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28" name="Google Shape;2628;p57"/>
          <p:cNvSpPr/>
          <p:nvPr/>
        </p:nvSpPr>
        <p:spPr>
          <a:xfrm>
            <a:off x="812800" y="3168227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29" name="Google Shape;2629;p57"/>
          <p:cNvSpPr/>
          <p:nvPr/>
        </p:nvSpPr>
        <p:spPr>
          <a:xfrm>
            <a:off x="812800" y="4193117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0" name="Google Shape;2630;p57"/>
          <p:cNvSpPr/>
          <p:nvPr/>
        </p:nvSpPr>
        <p:spPr>
          <a:xfrm>
            <a:off x="1648460" y="4260427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1" name="Google Shape;2631;p57"/>
          <p:cNvSpPr txBox="1"/>
          <p:nvPr/>
        </p:nvSpPr>
        <p:spPr>
          <a:xfrm>
            <a:off x="1719580" y="4242647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2" name="Google Shape;2632;p57"/>
          <p:cNvSpPr/>
          <p:nvPr/>
        </p:nvSpPr>
        <p:spPr>
          <a:xfrm>
            <a:off x="3126740" y="4260427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3" name="Google Shape;2633;p57"/>
          <p:cNvSpPr txBox="1"/>
          <p:nvPr/>
        </p:nvSpPr>
        <p:spPr>
          <a:xfrm>
            <a:off x="3068320" y="4242647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4" name="Google Shape;2634;p57"/>
          <p:cNvSpPr/>
          <p:nvPr/>
        </p:nvSpPr>
        <p:spPr>
          <a:xfrm>
            <a:off x="5120640" y="4260427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5" name="Google Shape;2635;p57"/>
          <p:cNvSpPr txBox="1"/>
          <p:nvPr/>
        </p:nvSpPr>
        <p:spPr>
          <a:xfrm>
            <a:off x="5095240" y="4242647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6" name="Google Shape;2636;p57"/>
          <p:cNvSpPr/>
          <p:nvPr/>
        </p:nvSpPr>
        <p:spPr>
          <a:xfrm>
            <a:off x="5828030" y="4260427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7" name="Google Shape;2637;p57"/>
          <p:cNvSpPr/>
          <p:nvPr/>
        </p:nvSpPr>
        <p:spPr>
          <a:xfrm>
            <a:off x="812800" y="4282017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8" name="Google Shape;2638;p57"/>
          <p:cNvSpPr txBox="1"/>
          <p:nvPr/>
        </p:nvSpPr>
        <p:spPr>
          <a:xfrm>
            <a:off x="734060" y="4242647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39" name="Google Shape;2639;p57"/>
          <p:cNvSpPr/>
          <p:nvPr/>
        </p:nvSpPr>
        <p:spPr>
          <a:xfrm>
            <a:off x="812800" y="4885267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0" name="Google Shape;2640;p57"/>
          <p:cNvSpPr txBox="1"/>
          <p:nvPr/>
        </p:nvSpPr>
        <p:spPr>
          <a:xfrm>
            <a:off x="853440" y="4845897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1" name="Google Shape;2641;p57"/>
          <p:cNvSpPr/>
          <p:nvPr/>
        </p:nvSpPr>
        <p:spPr>
          <a:xfrm>
            <a:off x="1391920" y="4282017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2" name="Google Shape;2642;p57"/>
          <p:cNvSpPr txBox="1"/>
          <p:nvPr/>
        </p:nvSpPr>
        <p:spPr>
          <a:xfrm>
            <a:off x="1318260" y="4242647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3" name="Google Shape;2643;p57"/>
          <p:cNvSpPr/>
          <p:nvPr/>
        </p:nvSpPr>
        <p:spPr>
          <a:xfrm>
            <a:off x="1262380" y="4482677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4" name="Google Shape;2644;p57"/>
          <p:cNvSpPr txBox="1"/>
          <p:nvPr/>
        </p:nvSpPr>
        <p:spPr>
          <a:xfrm>
            <a:off x="93218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5" name="Google Shape;2645;p57"/>
          <p:cNvSpPr/>
          <p:nvPr/>
        </p:nvSpPr>
        <p:spPr>
          <a:xfrm>
            <a:off x="1391920" y="4482677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6" name="Google Shape;2646;p57"/>
          <p:cNvSpPr txBox="1"/>
          <p:nvPr/>
        </p:nvSpPr>
        <p:spPr>
          <a:xfrm>
            <a:off x="1416050" y="4443307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7" name="Google Shape;2647;p57"/>
          <p:cNvSpPr/>
          <p:nvPr/>
        </p:nvSpPr>
        <p:spPr>
          <a:xfrm>
            <a:off x="2162810" y="4282017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8" name="Google Shape;2648;p57"/>
          <p:cNvSpPr/>
          <p:nvPr/>
        </p:nvSpPr>
        <p:spPr>
          <a:xfrm>
            <a:off x="2162810" y="4344247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49" name="Google Shape;2649;p57"/>
          <p:cNvSpPr txBox="1"/>
          <p:nvPr/>
        </p:nvSpPr>
        <p:spPr>
          <a:xfrm>
            <a:off x="2307590" y="4242647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0" name="Google Shape;2650;p57"/>
          <p:cNvSpPr/>
          <p:nvPr/>
        </p:nvSpPr>
        <p:spPr>
          <a:xfrm>
            <a:off x="2548890" y="4684607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1" name="Google Shape;2651;p57"/>
          <p:cNvSpPr txBox="1"/>
          <p:nvPr/>
        </p:nvSpPr>
        <p:spPr>
          <a:xfrm>
            <a:off x="2522220" y="4643967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2" name="Google Shape;2652;p57"/>
          <p:cNvSpPr/>
          <p:nvPr/>
        </p:nvSpPr>
        <p:spPr>
          <a:xfrm>
            <a:off x="2934970" y="4885267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3" name="Google Shape;2653;p57"/>
          <p:cNvSpPr txBox="1"/>
          <p:nvPr/>
        </p:nvSpPr>
        <p:spPr>
          <a:xfrm>
            <a:off x="3050540" y="4845897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4" name="Google Shape;2654;p57"/>
          <p:cNvSpPr/>
          <p:nvPr/>
        </p:nvSpPr>
        <p:spPr>
          <a:xfrm>
            <a:off x="306324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5" name="Google Shape;2655;p57"/>
          <p:cNvSpPr txBox="1"/>
          <p:nvPr/>
        </p:nvSpPr>
        <p:spPr>
          <a:xfrm>
            <a:off x="273304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6" name="Google Shape;2656;p57"/>
          <p:cNvSpPr/>
          <p:nvPr/>
        </p:nvSpPr>
        <p:spPr>
          <a:xfrm>
            <a:off x="3384550" y="4282017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7" name="Google Shape;2657;p57"/>
          <p:cNvSpPr/>
          <p:nvPr/>
        </p:nvSpPr>
        <p:spPr>
          <a:xfrm>
            <a:off x="3384550" y="4344247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8" name="Google Shape;2658;p57"/>
          <p:cNvSpPr txBox="1"/>
          <p:nvPr/>
        </p:nvSpPr>
        <p:spPr>
          <a:xfrm>
            <a:off x="3449353" y="4242642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59" name="Google Shape;2659;p57"/>
          <p:cNvSpPr/>
          <p:nvPr/>
        </p:nvSpPr>
        <p:spPr>
          <a:xfrm>
            <a:off x="338455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0" name="Google Shape;2660;p57"/>
          <p:cNvSpPr txBox="1"/>
          <p:nvPr/>
        </p:nvSpPr>
        <p:spPr>
          <a:xfrm>
            <a:off x="305435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1" name="Google Shape;2661;p57"/>
          <p:cNvSpPr/>
          <p:nvPr/>
        </p:nvSpPr>
        <p:spPr>
          <a:xfrm>
            <a:off x="3577590" y="4684607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2" name="Google Shape;2662;p57"/>
          <p:cNvSpPr txBox="1"/>
          <p:nvPr/>
        </p:nvSpPr>
        <p:spPr>
          <a:xfrm>
            <a:off x="3818849" y="4643967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3" name="Google Shape;2663;p57"/>
          <p:cNvSpPr/>
          <p:nvPr/>
        </p:nvSpPr>
        <p:spPr>
          <a:xfrm>
            <a:off x="396367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4" name="Google Shape;2664;p57"/>
          <p:cNvSpPr txBox="1"/>
          <p:nvPr/>
        </p:nvSpPr>
        <p:spPr>
          <a:xfrm>
            <a:off x="363220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5" name="Google Shape;2665;p57"/>
          <p:cNvSpPr/>
          <p:nvPr/>
        </p:nvSpPr>
        <p:spPr>
          <a:xfrm>
            <a:off x="4027170" y="4482677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6" name="Google Shape;2666;p57"/>
          <p:cNvSpPr txBox="1"/>
          <p:nvPr/>
        </p:nvSpPr>
        <p:spPr>
          <a:xfrm>
            <a:off x="4237990" y="4443307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7" name="Google Shape;2667;p57"/>
          <p:cNvSpPr/>
          <p:nvPr/>
        </p:nvSpPr>
        <p:spPr>
          <a:xfrm>
            <a:off x="5441950" y="4282017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8" name="Google Shape;2668;p57"/>
          <p:cNvSpPr txBox="1"/>
          <p:nvPr/>
        </p:nvSpPr>
        <p:spPr>
          <a:xfrm>
            <a:off x="5354320" y="4242647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9" name="Google Shape;2669;p57"/>
          <p:cNvSpPr/>
          <p:nvPr/>
        </p:nvSpPr>
        <p:spPr>
          <a:xfrm>
            <a:off x="5699760" y="4282017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0" name="Google Shape;2670;p57"/>
          <p:cNvSpPr/>
          <p:nvPr/>
        </p:nvSpPr>
        <p:spPr>
          <a:xfrm>
            <a:off x="6021070" y="4282017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1" name="Google Shape;2671;p57"/>
          <p:cNvSpPr/>
          <p:nvPr/>
        </p:nvSpPr>
        <p:spPr>
          <a:xfrm>
            <a:off x="6021070" y="4344247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2" name="Google Shape;2672;p57"/>
          <p:cNvSpPr txBox="1"/>
          <p:nvPr/>
        </p:nvSpPr>
        <p:spPr>
          <a:xfrm>
            <a:off x="6381750" y="4242647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3" name="Google Shape;2673;p57"/>
          <p:cNvSpPr/>
          <p:nvPr/>
        </p:nvSpPr>
        <p:spPr>
          <a:xfrm>
            <a:off x="6021070" y="4482677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4" name="Google Shape;2674;p57"/>
          <p:cNvSpPr txBox="1"/>
          <p:nvPr/>
        </p:nvSpPr>
        <p:spPr>
          <a:xfrm>
            <a:off x="6135370" y="4443307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675" name="Google Shape;2675;p57"/>
          <p:cNvCxnSpPr/>
          <p:nvPr/>
        </p:nvCxnSpPr>
        <p:spPr>
          <a:xfrm>
            <a:off x="3256280" y="3319357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76" name="Google Shape;2676;p57"/>
          <p:cNvSpPr/>
          <p:nvPr/>
        </p:nvSpPr>
        <p:spPr>
          <a:xfrm>
            <a:off x="115062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7" name="Google Shape;2677;p57"/>
          <p:cNvSpPr/>
          <p:nvPr/>
        </p:nvSpPr>
        <p:spPr>
          <a:xfrm>
            <a:off x="127889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8" name="Google Shape;2678;p57"/>
          <p:cNvSpPr txBox="1"/>
          <p:nvPr/>
        </p:nvSpPr>
        <p:spPr>
          <a:xfrm>
            <a:off x="1363980" y="3169497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79" name="Google Shape;2679;p57"/>
          <p:cNvSpPr/>
          <p:nvPr/>
        </p:nvSpPr>
        <p:spPr>
          <a:xfrm>
            <a:off x="2821940" y="3271097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0" name="Google Shape;2680;p57"/>
          <p:cNvSpPr/>
          <p:nvPr/>
        </p:nvSpPr>
        <p:spPr>
          <a:xfrm>
            <a:off x="295021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1" name="Google Shape;2681;p57"/>
          <p:cNvSpPr txBox="1"/>
          <p:nvPr/>
        </p:nvSpPr>
        <p:spPr>
          <a:xfrm>
            <a:off x="2023110" y="3169497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2" name="Google Shape;2682;p57"/>
          <p:cNvSpPr/>
          <p:nvPr/>
        </p:nvSpPr>
        <p:spPr>
          <a:xfrm>
            <a:off x="320802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3" name="Google Shape;2683;p57"/>
          <p:cNvSpPr/>
          <p:nvPr/>
        </p:nvSpPr>
        <p:spPr>
          <a:xfrm>
            <a:off x="333756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4" name="Google Shape;2684;p57"/>
          <p:cNvSpPr/>
          <p:nvPr/>
        </p:nvSpPr>
        <p:spPr>
          <a:xfrm>
            <a:off x="346583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5" name="Google Shape;2685;p57"/>
          <p:cNvSpPr/>
          <p:nvPr/>
        </p:nvSpPr>
        <p:spPr>
          <a:xfrm>
            <a:off x="365887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6" name="Google Shape;2686;p57"/>
          <p:cNvSpPr txBox="1"/>
          <p:nvPr/>
        </p:nvSpPr>
        <p:spPr>
          <a:xfrm>
            <a:off x="3070950" y="3097117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7" name="Google Shape;2687;p57"/>
          <p:cNvSpPr txBox="1"/>
          <p:nvPr/>
        </p:nvSpPr>
        <p:spPr>
          <a:xfrm>
            <a:off x="2785110" y="3346027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8" name="Google Shape;2688;p57"/>
          <p:cNvSpPr/>
          <p:nvPr/>
        </p:nvSpPr>
        <p:spPr>
          <a:xfrm>
            <a:off x="391541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89" name="Google Shape;2689;p57"/>
          <p:cNvSpPr/>
          <p:nvPr/>
        </p:nvSpPr>
        <p:spPr>
          <a:xfrm>
            <a:off x="404368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0" name="Google Shape;2690;p57"/>
          <p:cNvSpPr/>
          <p:nvPr/>
        </p:nvSpPr>
        <p:spPr>
          <a:xfrm>
            <a:off x="417195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1" name="Google Shape;2691;p57"/>
          <p:cNvSpPr txBox="1"/>
          <p:nvPr/>
        </p:nvSpPr>
        <p:spPr>
          <a:xfrm>
            <a:off x="4257040" y="3169497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2" name="Google Shape;2692;p57"/>
          <p:cNvSpPr/>
          <p:nvPr/>
        </p:nvSpPr>
        <p:spPr>
          <a:xfrm>
            <a:off x="1865630" y="3620347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3" name="Google Shape;2693;p57"/>
          <p:cNvSpPr/>
          <p:nvPr/>
        </p:nvSpPr>
        <p:spPr>
          <a:xfrm>
            <a:off x="2443480" y="3620347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4" name="Google Shape;2694;p57"/>
          <p:cNvSpPr txBox="1"/>
          <p:nvPr/>
        </p:nvSpPr>
        <p:spPr>
          <a:xfrm>
            <a:off x="355600" y="3212677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5" name="Google Shape;2695;p57"/>
          <p:cNvSpPr txBox="1"/>
          <p:nvPr/>
        </p:nvSpPr>
        <p:spPr>
          <a:xfrm>
            <a:off x="311150" y="3514937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6" name="Google Shape;2696;p57"/>
          <p:cNvSpPr txBox="1"/>
          <p:nvPr/>
        </p:nvSpPr>
        <p:spPr>
          <a:xfrm>
            <a:off x="180340" y="3815927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7" name="Google Shape;2697;p57"/>
          <p:cNvSpPr/>
          <p:nvPr/>
        </p:nvSpPr>
        <p:spPr>
          <a:xfrm>
            <a:off x="7434580" y="4260427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8" name="Google Shape;2698;p57"/>
          <p:cNvSpPr txBox="1"/>
          <p:nvPr/>
        </p:nvSpPr>
        <p:spPr>
          <a:xfrm>
            <a:off x="7440930" y="4242647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99" name="Google Shape;2699;p57"/>
          <p:cNvSpPr/>
          <p:nvPr/>
        </p:nvSpPr>
        <p:spPr>
          <a:xfrm>
            <a:off x="6985000" y="4684607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0" name="Google Shape;2700;p57"/>
          <p:cNvSpPr txBox="1"/>
          <p:nvPr/>
        </p:nvSpPr>
        <p:spPr>
          <a:xfrm>
            <a:off x="6897370" y="4643967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1" name="Google Shape;2701;p57"/>
          <p:cNvSpPr/>
          <p:nvPr/>
        </p:nvSpPr>
        <p:spPr>
          <a:xfrm>
            <a:off x="7820660" y="4282017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2" name="Google Shape;2702;p57"/>
          <p:cNvSpPr txBox="1"/>
          <p:nvPr/>
        </p:nvSpPr>
        <p:spPr>
          <a:xfrm>
            <a:off x="7849870" y="4242647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3" name="Google Shape;2703;p57"/>
          <p:cNvSpPr/>
          <p:nvPr/>
        </p:nvSpPr>
        <p:spPr>
          <a:xfrm>
            <a:off x="7820660" y="4482677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4" name="Google Shape;2704;p57"/>
          <p:cNvSpPr txBox="1"/>
          <p:nvPr/>
        </p:nvSpPr>
        <p:spPr>
          <a:xfrm>
            <a:off x="7844790" y="4443307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5" name="Google Shape;2705;p57"/>
          <p:cNvSpPr/>
          <p:nvPr/>
        </p:nvSpPr>
        <p:spPr>
          <a:xfrm>
            <a:off x="770890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6" name="Google Shape;2706;p57"/>
          <p:cNvSpPr/>
          <p:nvPr/>
        </p:nvSpPr>
        <p:spPr>
          <a:xfrm>
            <a:off x="783717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7" name="Google Shape;2707;p57"/>
          <p:cNvSpPr txBox="1"/>
          <p:nvPr/>
        </p:nvSpPr>
        <p:spPr>
          <a:xfrm>
            <a:off x="6473190" y="3169497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8" name="Google Shape;2708;p57"/>
          <p:cNvSpPr/>
          <p:nvPr/>
        </p:nvSpPr>
        <p:spPr>
          <a:xfrm>
            <a:off x="7908290" y="3921337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09" name="Google Shape;2709;p57"/>
          <p:cNvSpPr/>
          <p:nvPr/>
        </p:nvSpPr>
        <p:spPr>
          <a:xfrm>
            <a:off x="355600" y="3031767"/>
            <a:ext cx="8796600" cy="10848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0" name="Google Shape;2710;p57"/>
          <p:cNvSpPr/>
          <p:nvPr/>
        </p:nvSpPr>
        <p:spPr>
          <a:xfrm>
            <a:off x="77736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1" name="Google Shape;2711;p57"/>
          <p:cNvSpPr/>
          <p:nvPr/>
        </p:nvSpPr>
        <p:spPr>
          <a:xfrm>
            <a:off x="78371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2" name="Google Shape;2712;p57"/>
          <p:cNvSpPr txBox="1"/>
          <p:nvPr/>
        </p:nvSpPr>
        <p:spPr>
          <a:xfrm>
            <a:off x="7922260" y="3471757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3" name="Google Shape;2713;p57"/>
          <p:cNvSpPr/>
          <p:nvPr/>
        </p:nvSpPr>
        <p:spPr>
          <a:xfrm>
            <a:off x="7908290" y="384132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4" name="Google Shape;2714;p57"/>
          <p:cNvSpPr/>
          <p:nvPr/>
        </p:nvSpPr>
        <p:spPr>
          <a:xfrm>
            <a:off x="68084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5" name="Google Shape;2715;p57"/>
          <p:cNvSpPr txBox="1"/>
          <p:nvPr/>
        </p:nvSpPr>
        <p:spPr>
          <a:xfrm>
            <a:off x="5557520" y="3471757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6" name="Google Shape;2716;p57"/>
          <p:cNvSpPr txBox="1"/>
          <p:nvPr/>
        </p:nvSpPr>
        <p:spPr>
          <a:xfrm>
            <a:off x="6744970" y="3772747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7" name="Google Shape;2717;p57"/>
          <p:cNvSpPr/>
          <p:nvPr/>
        </p:nvSpPr>
        <p:spPr>
          <a:xfrm>
            <a:off x="2443480" y="354033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8" name="Google Shape;2718;p57"/>
          <p:cNvSpPr txBox="1"/>
          <p:nvPr/>
        </p:nvSpPr>
        <p:spPr>
          <a:xfrm>
            <a:off x="2495550" y="3471757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19" name="Google Shape;2719;p57"/>
          <p:cNvSpPr/>
          <p:nvPr/>
        </p:nvSpPr>
        <p:spPr>
          <a:xfrm>
            <a:off x="539496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0" name="Google Shape;2720;p57"/>
          <p:cNvSpPr txBox="1"/>
          <p:nvPr/>
        </p:nvSpPr>
        <p:spPr>
          <a:xfrm>
            <a:off x="4085590" y="3471757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1" name="Google Shape;2721;p57"/>
          <p:cNvSpPr/>
          <p:nvPr/>
        </p:nvSpPr>
        <p:spPr>
          <a:xfrm>
            <a:off x="1865630" y="354033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2" name="Google Shape;2722;p57"/>
          <p:cNvSpPr txBox="1"/>
          <p:nvPr/>
        </p:nvSpPr>
        <p:spPr>
          <a:xfrm>
            <a:off x="835660" y="3419687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23" name="Google Shape;2723;p57"/>
          <p:cNvSpPr/>
          <p:nvPr/>
        </p:nvSpPr>
        <p:spPr>
          <a:xfrm>
            <a:off x="355600" y="4116578"/>
            <a:ext cx="8796600" cy="9618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724" name="Google Shape;2724;p57"/>
          <p:cNvCxnSpPr/>
          <p:nvPr/>
        </p:nvCxnSpPr>
        <p:spPr>
          <a:xfrm>
            <a:off x="2484120" y="4436957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725" name="Google Shape;2725;p57"/>
          <p:cNvCxnSpPr/>
          <p:nvPr/>
        </p:nvCxnSpPr>
        <p:spPr>
          <a:xfrm>
            <a:off x="6985000" y="4436957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726" name="Google Shape;2726;p57"/>
          <p:cNvCxnSpPr/>
          <p:nvPr/>
        </p:nvCxnSpPr>
        <p:spPr>
          <a:xfrm>
            <a:off x="8013700" y="4436957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727" name="Google Shape;2727;p57"/>
          <p:cNvCxnSpPr/>
          <p:nvPr/>
        </p:nvCxnSpPr>
        <p:spPr>
          <a:xfrm>
            <a:off x="1648420" y="2668482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2" name="Google Shape;2732;p58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isolates don’t follow the script</a:t>
            </a:r>
            <a:endParaRPr/>
          </a:p>
        </p:txBody>
      </p:sp>
      <p:sp>
        <p:nvSpPr>
          <p:cNvPr id="2733" name="Google Shape;2733;p58"/>
          <p:cNvSpPr/>
          <p:nvPr/>
        </p:nvSpPr>
        <p:spPr>
          <a:xfrm>
            <a:off x="731520" y="1371600"/>
            <a:ext cx="2377500" cy="1600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Inhaled tobramycin, three courses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 on every isolate since Day 20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4" name="Google Shape;2734;p58"/>
          <p:cNvSpPr/>
          <p:nvPr/>
        </p:nvSpPr>
        <p:spPr>
          <a:xfrm>
            <a:off x="3383280" y="1371600"/>
            <a:ext cx="2377500" cy="1600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Cefiderocol, ~9 weeks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Still S on Day 103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5" name="Google Shape;2735;p58"/>
          <p:cNvSpPr/>
          <p:nvPr/>
        </p:nvSpPr>
        <p:spPr>
          <a:xfrm>
            <a:off x="812800" y="3168227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6" name="Google Shape;2736;p58"/>
          <p:cNvSpPr/>
          <p:nvPr/>
        </p:nvSpPr>
        <p:spPr>
          <a:xfrm>
            <a:off x="812800" y="4193117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7" name="Google Shape;2737;p58"/>
          <p:cNvSpPr/>
          <p:nvPr/>
        </p:nvSpPr>
        <p:spPr>
          <a:xfrm>
            <a:off x="1648460" y="4260427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8" name="Google Shape;2738;p58"/>
          <p:cNvSpPr txBox="1"/>
          <p:nvPr/>
        </p:nvSpPr>
        <p:spPr>
          <a:xfrm>
            <a:off x="1719580" y="4242647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39" name="Google Shape;2739;p58"/>
          <p:cNvSpPr/>
          <p:nvPr/>
        </p:nvSpPr>
        <p:spPr>
          <a:xfrm>
            <a:off x="3126740" y="4260427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0" name="Google Shape;2740;p58"/>
          <p:cNvSpPr txBox="1"/>
          <p:nvPr/>
        </p:nvSpPr>
        <p:spPr>
          <a:xfrm>
            <a:off x="3068320" y="4242647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1" name="Google Shape;2741;p58"/>
          <p:cNvSpPr/>
          <p:nvPr/>
        </p:nvSpPr>
        <p:spPr>
          <a:xfrm>
            <a:off x="5120640" y="4260427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2" name="Google Shape;2742;p58"/>
          <p:cNvSpPr txBox="1"/>
          <p:nvPr/>
        </p:nvSpPr>
        <p:spPr>
          <a:xfrm>
            <a:off x="5095240" y="4242647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3" name="Google Shape;2743;p58"/>
          <p:cNvSpPr/>
          <p:nvPr/>
        </p:nvSpPr>
        <p:spPr>
          <a:xfrm>
            <a:off x="5828030" y="4260427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4" name="Google Shape;2744;p58"/>
          <p:cNvSpPr/>
          <p:nvPr/>
        </p:nvSpPr>
        <p:spPr>
          <a:xfrm>
            <a:off x="812800" y="4282017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5" name="Google Shape;2745;p58"/>
          <p:cNvSpPr txBox="1"/>
          <p:nvPr/>
        </p:nvSpPr>
        <p:spPr>
          <a:xfrm>
            <a:off x="734060" y="4242647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6" name="Google Shape;2746;p58"/>
          <p:cNvSpPr/>
          <p:nvPr/>
        </p:nvSpPr>
        <p:spPr>
          <a:xfrm>
            <a:off x="812800" y="4885267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7" name="Google Shape;2747;p58"/>
          <p:cNvSpPr txBox="1"/>
          <p:nvPr/>
        </p:nvSpPr>
        <p:spPr>
          <a:xfrm>
            <a:off x="853440" y="4845897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8" name="Google Shape;2748;p58"/>
          <p:cNvSpPr/>
          <p:nvPr/>
        </p:nvSpPr>
        <p:spPr>
          <a:xfrm>
            <a:off x="1391920" y="4282017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49" name="Google Shape;2749;p58"/>
          <p:cNvSpPr txBox="1"/>
          <p:nvPr/>
        </p:nvSpPr>
        <p:spPr>
          <a:xfrm>
            <a:off x="1318260" y="4242647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0" name="Google Shape;2750;p58"/>
          <p:cNvSpPr/>
          <p:nvPr/>
        </p:nvSpPr>
        <p:spPr>
          <a:xfrm>
            <a:off x="1262380" y="4482677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1" name="Google Shape;2751;p58"/>
          <p:cNvSpPr txBox="1"/>
          <p:nvPr/>
        </p:nvSpPr>
        <p:spPr>
          <a:xfrm>
            <a:off x="93218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2" name="Google Shape;2752;p58"/>
          <p:cNvSpPr/>
          <p:nvPr/>
        </p:nvSpPr>
        <p:spPr>
          <a:xfrm>
            <a:off x="1391920" y="4482677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3" name="Google Shape;2753;p58"/>
          <p:cNvSpPr txBox="1"/>
          <p:nvPr/>
        </p:nvSpPr>
        <p:spPr>
          <a:xfrm>
            <a:off x="1416050" y="4443307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4" name="Google Shape;2754;p58"/>
          <p:cNvSpPr/>
          <p:nvPr/>
        </p:nvSpPr>
        <p:spPr>
          <a:xfrm>
            <a:off x="2548890" y="4684607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5" name="Google Shape;2755;p58"/>
          <p:cNvSpPr txBox="1"/>
          <p:nvPr/>
        </p:nvSpPr>
        <p:spPr>
          <a:xfrm>
            <a:off x="2522220" y="4643967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6" name="Google Shape;2756;p58"/>
          <p:cNvSpPr/>
          <p:nvPr/>
        </p:nvSpPr>
        <p:spPr>
          <a:xfrm>
            <a:off x="2934970" y="4885267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7" name="Google Shape;2757;p58"/>
          <p:cNvSpPr txBox="1"/>
          <p:nvPr/>
        </p:nvSpPr>
        <p:spPr>
          <a:xfrm>
            <a:off x="3050540" y="4845897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8" name="Google Shape;2758;p58"/>
          <p:cNvSpPr/>
          <p:nvPr/>
        </p:nvSpPr>
        <p:spPr>
          <a:xfrm>
            <a:off x="306324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59" name="Google Shape;2759;p58"/>
          <p:cNvSpPr txBox="1"/>
          <p:nvPr/>
        </p:nvSpPr>
        <p:spPr>
          <a:xfrm>
            <a:off x="273304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0" name="Google Shape;2760;p58"/>
          <p:cNvSpPr/>
          <p:nvPr/>
        </p:nvSpPr>
        <p:spPr>
          <a:xfrm>
            <a:off x="338455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1" name="Google Shape;2761;p58"/>
          <p:cNvSpPr txBox="1"/>
          <p:nvPr/>
        </p:nvSpPr>
        <p:spPr>
          <a:xfrm>
            <a:off x="305435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2" name="Google Shape;2762;p58"/>
          <p:cNvSpPr/>
          <p:nvPr/>
        </p:nvSpPr>
        <p:spPr>
          <a:xfrm>
            <a:off x="3577590" y="4684607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3" name="Google Shape;2763;p58"/>
          <p:cNvSpPr txBox="1"/>
          <p:nvPr/>
        </p:nvSpPr>
        <p:spPr>
          <a:xfrm>
            <a:off x="3818849" y="4643967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4" name="Google Shape;2764;p58"/>
          <p:cNvSpPr/>
          <p:nvPr/>
        </p:nvSpPr>
        <p:spPr>
          <a:xfrm>
            <a:off x="396367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5" name="Google Shape;2765;p58"/>
          <p:cNvSpPr txBox="1"/>
          <p:nvPr/>
        </p:nvSpPr>
        <p:spPr>
          <a:xfrm>
            <a:off x="363220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6" name="Google Shape;2766;p58"/>
          <p:cNvSpPr/>
          <p:nvPr/>
        </p:nvSpPr>
        <p:spPr>
          <a:xfrm>
            <a:off x="4027170" y="4482677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7" name="Google Shape;2767;p58"/>
          <p:cNvSpPr txBox="1"/>
          <p:nvPr/>
        </p:nvSpPr>
        <p:spPr>
          <a:xfrm>
            <a:off x="4237990" y="4443307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8" name="Google Shape;2768;p58"/>
          <p:cNvSpPr/>
          <p:nvPr/>
        </p:nvSpPr>
        <p:spPr>
          <a:xfrm>
            <a:off x="5441950" y="4282017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9" name="Google Shape;2769;p58"/>
          <p:cNvSpPr txBox="1"/>
          <p:nvPr/>
        </p:nvSpPr>
        <p:spPr>
          <a:xfrm>
            <a:off x="5354320" y="4242647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0" name="Google Shape;2770;p58"/>
          <p:cNvSpPr/>
          <p:nvPr/>
        </p:nvSpPr>
        <p:spPr>
          <a:xfrm>
            <a:off x="5699760" y="4282017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1" name="Google Shape;2771;p58"/>
          <p:cNvSpPr/>
          <p:nvPr/>
        </p:nvSpPr>
        <p:spPr>
          <a:xfrm>
            <a:off x="6021070" y="4482677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2" name="Google Shape;2772;p58"/>
          <p:cNvSpPr txBox="1"/>
          <p:nvPr/>
        </p:nvSpPr>
        <p:spPr>
          <a:xfrm>
            <a:off x="6135370" y="4443307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773" name="Google Shape;2773;p58"/>
          <p:cNvCxnSpPr/>
          <p:nvPr/>
        </p:nvCxnSpPr>
        <p:spPr>
          <a:xfrm>
            <a:off x="3256280" y="3319357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74" name="Google Shape;2774;p58"/>
          <p:cNvSpPr/>
          <p:nvPr/>
        </p:nvSpPr>
        <p:spPr>
          <a:xfrm>
            <a:off x="115062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5" name="Google Shape;2775;p58"/>
          <p:cNvSpPr/>
          <p:nvPr/>
        </p:nvSpPr>
        <p:spPr>
          <a:xfrm>
            <a:off x="127889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6" name="Google Shape;2776;p58"/>
          <p:cNvSpPr txBox="1"/>
          <p:nvPr/>
        </p:nvSpPr>
        <p:spPr>
          <a:xfrm>
            <a:off x="1363980" y="3169497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7" name="Google Shape;2777;p58"/>
          <p:cNvSpPr/>
          <p:nvPr/>
        </p:nvSpPr>
        <p:spPr>
          <a:xfrm>
            <a:off x="2821940" y="3271097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8" name="Google Shape;2778;p58"/>
          <p:cNvSpPr/>
          <p:nvPr/>
        </p:nvSpPr>
        <p:spPr>
          <a:xfrm>
            <a:off x="295021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79" name="Google Shape;2779;p58"/>
          <p:cNvSpPr txBox="1"/>
          <p:nvPr/>
        </p:nvSpPr>
        <p:spPr>
          <a:xfrm>
            <a:off x="2023110" y="3169497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0" name="Google Shape;2780;p58"/>
          <p:cNvSpPr/>
          <p:nvPr/>
        </p:nvSpPr>
        <p:spPr>
          <a:xfrm>
            <a:off x="320802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1" name="Google Shape;2781;p58"/>
          <p:cNvSpPr/>
          <p:nvPr/>
        </p:nvSpPr>
        <p:spPr>
          <a:xfrm>
            <a:off x="333756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2" name="Google Shape;2782;p58"/>
          <p:cNvSpPr/>
          <p:nvPr/>
        </p:nvSpPr>
        <p:spPr>
          <a:xfrm>
            <a:off x="346583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3" name="Google Shape;2783;p58"/>
          <p:cNvSpPr/>
          <p:nvPr/>
        </p:nvSpPr>
        <p:spPr>
          <a:xfrm>
            <a:off x="365887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4" name="Google Shape;2784;p58"/>
          <p:cNvSpPr txBox="1"/>
          <p:nvPr/>
        </p:nvSpPr>
        <p:spPr>
          <a:xfrm>
            <a:off x="3070950" y="3097117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5" name="Google Shape;2785;p58"/>
          <p:cNvSpPr txBox="1"/>
          <p:nvPr/>
        </p:nvSpPr>
        <p:spPr>
          <a:xfrm>
            <a:off x="2785110" y="3346027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6" name="Google Shape;2786;p58"/>
          <p:cNvSpPr/>
          <p:nvPr/>
        </p:nvSpPr>
        <p:spPr>
          <a:xfrm>
            <a:off x="391541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7" name="Google Shape;2787;p58"/>
          <p:cNvSpPr/>
          <p:nvPr/>
        </p:nvSpPr>
        <p:spPr>
          <a:xfrm>
            <a:off x="404368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8" name="Google Shape;2788;p58"/>
          <p:cNvSpPr/>
          <p:nvPr/>
        </p:nvSpPr>
        <p:spPr>
          <a:xfrm>
            <a:off x="417195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89" name="Google Shape;2789;p58"/>
          <p:cNvSpPr txBox="1"/>
          <p:nvPr/>
        </p:nvSpPr>
        <p:spPr>
          <a:xfrm>
            <a:off x="4257040" y="3169497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0" name="Google Shape;2790;p58"/>
          <p:cNvSpPr/>
          <p:nvPr/>
        </p:nvSpPr>
        <p:spPr>
          <a:xfrm>
            <a:off x="1865630" y="3620347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1" name="Google Shape;2791;p58"/>
          <p:cNvSpPr/>
          <p:nvPr/>
        </p:nvSpPr>
        <p:spPr>
          <a:xfrm>
            <a:off x="2443480" y="3620347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2" name="Google Shape;2792;p58"/>
          <p:cNvSpPr txBox="1"/>
          <p:nvPr/>
        </p:nvSpPr>
        <p:spPr>
          <a:xfrm>
            <a:off x="355600" y="3212677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3" name="Google Shape;2793;p58"/>
          <p:cNvSpPr txBox="1"/>
          <p:nvPr/>
        </p:nvSpPr>
        <p:spPr>
          <a:xfrm>
            <a:off x="311150" y="3514937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4" name="Google Shape;2794;p58"/>
          <p:cNvSpPr txBox="1"/>
          <p:nvPr/>
        </p:nvSpPr>
        <p:spPr>
          <a:xfrm>
            <a:off x="180340" y="3815927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5" name="Google Shape;2795;p58"/>
          <p:cNvSpPr/>
          <p:nvPr/>
        </p:nvSpPr>
        <p:spPr>
          <a:xfrm>
            <a:off x="7434580" y="4260427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6" name="Google Shape;2796;p58"/>
          <p:cNvSpPr txBox="1"/>
          <p:nvPr/>
        </p:nvSpPr>
        <p:spPr>
          <a:xfrm>
            <a:off x="7440930" y="4242647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7" name="Google Shape;2797;p58"/>
          <p:cNvSpPr/>
          <p:nvPr/>
        </p:nvSpPr>
        <p:spPr>
          <a:xfrm>
            <a:off x="6985000" y="4684607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8" name="Google Shape;2798;p58"/>
          <p:cNvSpPr txBox="1"/>
          <p:nvPr/>
        </p:nvSpPr>
        <p:spPr>
          <a:xfrm>
            <a:off x="6897370" y="4643967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9" name="Google Shape;2799;p58"/>
          <p:cNvSpPr/>
          <p:nvPr/>
        </p:nvSpPr>
        <p:spPr>
          <a:xfrm>
            <a:off x="7820660" y="4282017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0" name="Google Shape;2800;p58"/>
          <p:cNvSpPr txBox="1"/>
          <p:nvPr/>
        </p:nvSpPr>
        <p:spPr>
          <a:xfrm>
            <a:off x="7849870" y="4242647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1" name="Google Shape;2801;p58"/>
          <p:cNvSpPr/>
          <p:nvPr/>
        </p:nvSpPr>
        <p:spPr>
          <a:xfrm>
            <a:off x="7820660" y="4482677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2" name="Google Shape;2802;p58"/>
          <p:cNvSpPr txBox="1"/>
          <p:nvPr/>
        </p:nvSpPr>
        <p:spPr>
          <a:xfrm>
            <a:off x="7844790" y="4443307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3" name="Google Shape;2803;p58"/>
          <p:cNvSpPr/>
          <p:nvPr/>
        </p:nvSpPr>
        <p:spPr>
          <a:xfrm>
            <a:off x="770890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4" name="Google Shape;2804;p58"/>
          <p:cNvSpPr/>
          <p:nvPr/>
        </p:nvSpPr>
        <p:spPr>
          <a:xfrm>
            <a:off x="783717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5" name="Google Shape;2805;p58"/>
          <p:cNvSpPr txBox="1"/>
          <p:nvPr/>
        </p:nvSpPr>
        <p:spPr>
          <a:xfrm>
            <a:off x="6473190" y="3169497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6" name="Google Shape;2806;p58"/>
          <p:cNvSpPr/>
          <p:nvPr/>
        </p:nvSpPr>
        <p:spPr>
          <a:xfrm>
            <a:off x="7908290" y="3921337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7" name="Google Shape;2807;p58"/>
          <p:cNvSpPr/>
          <p:nvPr/>
        </p:nvSpPr>
        <p:spPr>
          <a:xfrm>
            <a:off x="355600" y="3031775"/>
            <a:ext cx="8735400" cy="10848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8" name="Google Shape;2808;p58"/>
          <p:cNvSpPr/>
          <p:nvPr/>
        </p:nvSpPr>
        <p:spPr>
          <a:xfrm>
            <a:off x="77736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09" name="Google Shape;2809;p58"/>
          <p:cNvSpPr/>
          <p:nvPr/>
        </p:nvSpPr>
        <p:spPr>
          <a:xfrm>
            <a:off x="78371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0" name="Google Shape;2810;p58"/>
          <p:cNvSpPr txBox="1"/>
          <p:nvPr/>
        </p:nvSpPr>
        <p:spPr>
          <a:xfrm>
            <a:off x="7922260" y="3471757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1" name="Google Shape;2811;p58"/>
          <p:cNvSpPr/>
          <p:nvPr/>
        </p:nvSpPr>
        <p:spPr>
          <a:xfrm>
            <a:off x="7908290" y="384132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2" name="Google Shape;2812;p58"/>
          <p:cNvSpPr/>
          <p:nvPr/>
        </p:nvSpPr>
        <p:spPr>
          <a:xfrm>
            <a:off x="68084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3" name="Google Shape;2813;p58"/>
          <p:cNvSpPr txBox="1"/>
          <p:nvPr/>
        </p:nvSpPr>
        <p:spPr>
          <a:xfrm>
            <a:off x="5557520" y="3471757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4" name="Google Shape;2814;p58"/>
          <p:cNvSpPr txBox="1"/>
          <p:nvPr/>
        </p:nvSpPr>
        <p:spPr>
          <a:xfrm>
            <a:off x="6744970" y="3772747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5" name="Google Shape;2815;p58"/>
          <p:cNvSpPr/>
          <p:nvPr/>
        </p:nvSpPr>
        <p:spPr>
          <a:xfrm>
            <a:off x="2443480" y="354033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6" name="Google Shape;2816;p58"/>
          <p:cNvSpPr txBox="1"/>
          <p:nvPr/>
        </p:nvSpPr>
        <p:spPr>
          <a:xfrm>
            <a:off x="2495550" y="3471757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7" name="Google Shape;2817;p58"/>
          <p:cNvSpPr/>
          <p:nvPr/>
        </p:nvSpPr>
        <p:spPr>
          <a:xfrm>
            <a:off x="539496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8" name="Google Shape;2818;p58"/>
          <p:cNvSpPr txBox="1"/>
          <p:nvPr/>
        </p:nvSpPr>
        <p:spPr>
          <a:xfrm>
            <a:off x="4085590" y="3471757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19" name="Google Shape;2819;p58"/>
          <p:cNvSpPr/>
          <p:nvPr/>
        </p:nvSpPr>
        <p:spPr>
          <a:xfrm>
            <a:off x="1865630" y="354033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0" name="Google Shape;2820;p58"/>
          <p:cNvSpPr txBox="1"/>
          <p:nvPr/>
        </p:nvSpPr>
        <p:spPr>
          <a:xfrm>
            <a:off x="835660" y="3419687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821" name="Google Shape;2821;p58"/>
          <p:cNvCxnSpPr/>
          <p:nvPr/>
        </p:nvCxnSpPr>
        <p:spPr>
          <a:xfrm>
            <a:off x="2484120" y="4436957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22" name="Google Shape;2822;p58"/>
          <p:cNvCxnSpPr/>
          <p:nvPr/>
        </p:nvCxnSpPr>
        <p:spPr>
          <a:xfrm>
            <a:off x="6985000" y="4436957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823" name="Google Shape;2823;p58"/>
          <p:cNvCxnSpPr/>
          <p:nvPr/>
        </p:nvCxnSpPr>
        <p:spPr>
          <a:xfrm>
            <a:off x="8013700" y="4436957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24" name="Google Shape;2824;p58"/>
          <p:cNvSpPr/>
          <p:nvPr/>
        </p:nvSpPr>
        <p:spPr>
          <a:xfrm>
            <a:off x="355600" y="4176550"/>
            <a:ext cx="8735400" cy="9018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5" name="Google Shape;2825;p58"/>
          <p:cNvSpPr/>
          <p:nvPr/>
        </p:nvSpPr>
        <p:spPr>
          <a:xfrm>
            <a:off x="2162810" y="4282017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6" name="Google Shape;2826;p58"/>
          <p:cNvSpPr/>
          <p:nvPr/>
        </p:nvSpPr>
        <p:spPr>
          <a:xfrm>
            <a:off x="2162810" y="4344247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7" name="Google Shape;2827;p58"/>
          <p:cNvSpPr txBox="1"/>
          <p:nvPr/>
        </p:nvSpPr>
        <p:spPr>
          <a:xfrm>
            <a:off x="2307590" y="4242647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8" name="Google Shape;2828;p58"/>
          <p:cNvSpPr/>
          <p:nvPr/>
        </p:nvSpPr>
        <p:spPr>
          <a:xfrm>
            <a:off x="3384550" y="4282017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29" name="Google Shape;2829;p58"/>
          <p:cNvSpPr/>
          <p:nvPr/>
        </p:nvSpPr>
        <p:spPr>
          <a:xfrm>
            <a:off x="3384550" y="4344247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0" name="Google Shape;2830;p58"/>
          <p:cNvSpPr txBox="1"/>
          <p:nvPr/>
        </p:nvSpPr>
        <p:spPr>
          <a:xfrm>
            <a:off x="3449353" y="4242642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1" name="Google Shape;2831;p58"/>
          <p:cNvSpPr/>
          <p:nvPr/>
        </p:nvSpPr>
        <p:spPr>
          <a:xfrm>
            <a:off x="6021070" y="4282017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2" name="Google Shape;2832;p58"/>
          <p:cNvSpPr/>
          <p:nvPr/>
        </p:nvSpPr>
        <p:spPr>
          <a:xfrm>
            <a:off x="6021070" y="4344247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3" name="Google Shape;2833;p58"/>
          <p:cNvSpPr txBox="1"/>
          <p:nvPr/>
        </p:nvSpPr>
        <p:spPr>
          <a:xfrm>
            <a:off x="6381750" y="4242647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4" name="Google Shape;2834;p58"/>
          <p:cNvSpPr/>
          <p:nvPr/>
        </p:nvSpPr>
        <p:spPr>
          <a:xfrm>
            <a:off x="3621088" y="2713567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5" name="Google Shape;2835;p58"/>
          <p:cNvSpPr/>
          <p:nvPr/>
        </p:nvSpPr>
        <p:spPr>
          <a:xfrm>
            <a:off x="3621088" y="2775797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36" name="Google Shape;2836;p58"/>
          <p:cNvSpPr txBox="1"/>
          <p:nvPr/>
        </p:nvSpPr>
        <p:spPr>
          <a:xfrm>
            <a:off x="3685890" y="2674192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64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837" name="Google Shape;2837;p58"/>
          <p:cNvCxnSpPr/>
          <p:nvPr/>
        </p:nvCxnSpPr>
        <p:spPr>
          <a:xfrm>
            <a:off x="1648420" y="2668482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838" name="Google Shape;2838;p58"/>
          <p:cNvSpPr/>
          <p:nvPr/>
        </p:nvSpPr>
        <p:spPr>
          <a:xfrm>
            <a:off x="486850" y="1298475"/>
            <a:ext cx="2769300" cy="17988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3" name="Google Shape;2843;p59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isolates don’t follow the script</a:t>
            </a:r>
            <a:endParaRPr/>
          </a:p>
        </p:txBody>
      </p:sp>
      <p:sp>
        <p:nvSpPr>
          <p:cNvPr id="2844" name="Google Shape;2844;p59"/>
          <p:cNvSpPr/>
          <p:nvPr/>
        </p:nvSpPr>
        <p:spPr>
          <a:xfrm>
            <a:off x="731520" y="1371600"/>
            <a:ext cx="2377500" cy="1600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Inhaled tobramycin, three courses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 on every isolate since Day 20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5" name="Google Shape;2845;p59"/>
          <p:cNvSpPr/>
          <p:nvPr/>
        </p:nvSpPr>
        <p:spPr>
          <a:xfrm>
            <a:off x="3383280" y="1371600"/>
            <a:ext cx="2377500" cy="1600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Cefiderocol, ~9 weeks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Still S on Day 103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6" name="Google Shape;2846;p59"/>
          <p:cNvSpPr/>
          <p:nvPr/>
        </p:nvSpPr>
        <p:spPr>
          <a:xfrm>
            <a:off x="6035052" y="1371600"/>
            <a:ext cx="2738400" cy="1600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Avycaz (CZA) &amp; Zerbaxa (C/T)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60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 on a Day 88 isolate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 by Day 103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no exposure in between </a:t>
            </a:r>
            <a:r>
              <a:rPr lang="en" sz="1200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(last was: 6 days, starting Day 66)</a:t>
            </a:r>
            <a:endParaRPr sz="1200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7" name="Google Shape;2847;p59"/>
          <p:cNvSpPr/>
          <p:nvPr/>
        </p:nvSpPr>
        <p:spPr>
          <a:xfrm>
            <a:off x="812800" y="3168227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8" name="Google Shape;2848;p59"/>
          <p:cNvSpPr/>
          <p:nvPr/>
        </p:nvSpPr>
        <p:spPr>
          <a:xfrm>
            <a:off x="812800" y="4193117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49" name="Google Shape;2849;p59"/>
          <p:cNvSpPr/>
          <p:nvPr/>
        </p:nvSpPr>
        <p:spPr>
          <a:xfrm>
            <a:off x="1648460" y="4260427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0" name="Google Shape;2850;p59"/>
          <p:cNvSpPr txBox="1"/>
          <p:nvPr/>
        </p:nvSpPr>
        <p:spPr>
          <a:xfrm>
            <a:off x="1719580" y="4242647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1" name="Google Shape;2851;p59"/>
          <p:cNvSpPr/>
          <p:nvPr/>
        </p:nvSpPr>
        <p:spPr>
          <a:xfrm>
            <a:off x="3126740" y="4260427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2" name="Google Shape;2852;p59"/>
          <p:cNvSpPr txBox="1"/>
          <p:nvPr/>
        </p:nvSpPr>
        <p:spPr>
          <a:xfrm>
            <a:off x="3068320" y="4242647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3" name="Google Shape;2853;p59"/>
          <p:cNvSpPr/>
          <p:nvPr/>
        </p:nvSpPr>
        <p:spPr>
          <a:xfrm>
            <a:off x="5120640" y="4260427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4" name="Google Shape;2854;p59"/>
          <p:cNvSpPr txBox="1"/>
          <p:nvPr/>
        </p:nvSpPr>
        <p:spPr>
          <a:xfrm>
            <a:off x="5095240" y="4242647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5" name="Google Shape;2855;p59"/>
          <p:cNvSpPr/>
          <p:nvPr/>
        </p:nvSpPr>
        <p:spPr>
          <a:xfrm>
            <a:off x="5828030" y="4260427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6" name="Google Shape;2856;p59"/>
          <p:cNvSpPr/>
          <p:nvPr/>
        </p:nvSpPr>
        <p:spPr>
          <a:xfrm>
            <a:off x="812800" y="4282017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7" name="Google Shape;2857;p59"/>
          <p:cNvSpPr txBox="1"/>
          <p:nvPr/>
        </p:nvSpPr>
        <p:spPr>
          <a:xfrm>
            <a:off x="734060" y="4242647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8" name="Google Shape;2858;p59"/>
          <p:cNvSpPr/>
          <p:nvPr/>
        </p:nvSpPr>
        <p:spPr>
          <a:xfrm>
            <a:off x="812800" y="4885267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9" name="Google Shape;2859;p59"/>
          <p:cNvSpPr txBox="1"/>
          <p:nvPr/>
        </p:nvSpPr>
        <p:spPr>
          <a:xfrm>
            <a:off x="853440" y="4845897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0" name="Google Shape;2860;p59"/>
          <p:cNvSpPr/>
          <p:nvPr/>
        </p:nvSpPr>
        <p:spPr>
          <a:xfrm>
            <a:off x="1391920" y="4282017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1" name="Google Shape;2861;p59"/>
          <p:cNvSpPr txBox="1"/>
          <p:nvPr/>
        </p:nvSpPr>
        <p:spPr>
          <a:xfrm>
            <a:off x="1318260" y="4242647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2" name="Google Shape;2862;p59"/>
          <p:cNvSpPr/>
          <p:nvPr/>
        </p:nvSpPr>
        <p:spPr>
          <a:xfrm>
            <a:off x="1262380" y="4482677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3" name="Google Shape;2863;p59"/>
          <p:cNvSpPr txBox="1"/>
          <p:nvPr/>
        </p:nvSpPr>
        <p:spPr>
          <a:xfrm>
            <a:off x="93218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4" name="Google Shape;2864;p59"/>
          <p:cNvSpPr/>
          <p:nvPr/>
        </p:nvSpPr>
        <p:spPr>
          <a:xfrm>
            <a:off x="1391920" y="4482677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5" name="Google Shape;2865;p59"/>
          <p:cNvSpPr txBox="1"/>
          <p:nvPr/>
        </p:nvSpPr>
        <p:spPr>
          <a:xfrm>
            <a:off x="1416050" y="4443307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6" name="Google Shape;2866;p59"/>
          <p:cNvSpPr/>
          <p:nvPr/>
        </p:nvSpPr>
        <p:spPr>
          <a:xfrm>
            <a:off x="2548890" y="4684607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7" name="Google Shape;2867;p59"/>
          <p:cNvSpPr txBox="1"/>
          <p:nvPr/>
        </p:nvSpPr>
        <p:spPr>
          <a:xfrm>
            <a:off x="2522220" y="4643967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8" name="Google Shape;2868;p59"/>
          <p:cNvSpPr/>
          <p:nvPr/>
        </p:nvSpPr>
        <p:spPr>
          <a:xfrm>
            <a:off x="2934970" y="4885267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9" name="Google Shape;2869;p59"/>
          <p:cNvSpPr txBox="1"/>
          <p:nvPr/>
        </p:nvSpPr>
        <p:spPr>
          <a:xfrm>
            <a:off x="3050540" y="4845897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0" name="Google Shape;2870;p59"/>
          <p:cNvSpPr/>
          <p:nvPr/>
        </p:nvSpPr>
        <p:spPr>
          <a:xfrm>
            <a:off x="306324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1" name="Google Shape;2871;p59"/>
          <p:cNvSpPr txBox="1"/>
          <p:nvPr/>
        </p:nvSpPr>
        <p:spPr>
          <a:xfrm>
            <a:off x="273304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2" name="Google Shape;2872;p59"/>
          <p:cNvSpPr/>
          <p:nvPr/>
        </p:nvSpPr>
        <p:spPr>
          <a:xfrm>
            <a:off x="338455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3" name="Google Shape;2873;p59"/>
          <p:cNvSpPr txBox="1"/>
          <p:nvPr/>
        </p:nvSpPr>
        <p:spPr>
          <a:xfrm>
            <a:off x="305435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4" name="Google Shape;2874;p59"/>
          <p:cNvSpPr/>
          <p:nvPr/>
        </p:nvSpPr>
        <p:spPr>
          <a:xfrm>
            <a:off x="3577590" y="4684607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5" name="Google Shape;2875;p59"/>
          <p:cNvSpPr txBox="1"/>
          <p:nvPr/>
        </p:nvSpPr>
        <p:spPr>
          <a:xfrm>
            <a:off x="3818849" y="4643967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6" name="Google Shape;2876;p59"/>
          <p:cNvSpPr/>
          <p:nvPr/>
        </p:nvSpPr>
        <p:spPr>
          <a:xfrm>
            <a:off x="3963670" y="4482677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7" name="Google Shape;2877;p59"/>
          <p:cNvSpPr txBox="1"/>
          <p:nvPr/>
        </p:nvSpPr>
        <p:spPr>
          <a:xfrm>
            <a:off x="3632200" y="4448387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8" name="Google Shape;2878;p59"/>
          <p:cNvSpPr/>
          <p:nvPr/>
        </p:nvSpPr>
        <p:spPr>
          <a:xfrm>
            <a:off x="4027170" y="4482677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9" name="Google Shape;2879;p59"/>
          <p:cNvSpPr txBox="1"/>
          <p:nvPr/>
        </p:nvSpPr>
        <p:spPr>
          <a:xfrm>
            <a:off x="4237990" y="4443307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0" name="Google Shape;2880;p59"/>
          <p:cNvSpPr/>
          <p:nvPr/>
        </p:nvSpPr>
        <p:spPr>
          <a:xfrm>
            <a:off x="6021070" y="4482677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1" name="Google Shape;2881;p59"/>
          <p:cNvSpPr txBox="1"/>
          <p:nvPr/>
        </p:nvSpPr>
        <p:spPr>
          <a:xfrm>
            <a:off x="6135370" y="4443307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882" name="Google Shape;2882;p59"/>
          <p:cNvCxnSpPr/>
          <p:nvPr/>
        </p:nvCxnSpPr>
        <p:spPr>
          <a:xfrm>
            <a:off x="3256280" y="3319357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83" name="Google Shape;2883;p59"/>
          <p:cNvSpPr/>
          <p:nvPr/>
        </p:nvSpPr>
        <p:spPr>
          <a:xfrm>
            <a:off x="115062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4" name="Google Shape;2884;p59"/>
          <p:cNvSpPr/>
          <p:nvPr/>
        </p:nvSpPr>
        <p:spPr>
          <a:xfrm>
            <a:off x="127889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5" name="Google Shape;2885;p59"/>
          <p:cNvSpPr txBox="1"/>
          <p:nvPr/>
        </p:nvSpPr>
        <p:spPr>
          <a:xfrm>
            <a:off x="1363980" y="3169497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6" name="Google Shape;2886;p59"/>
          <p:cNvSpPr/>
          <p:nvPr/>
        </p:nvSpPr>
        <p:spPr>
          <a:xfrm>
            <a:off x="2821940" y="3271097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7" name="Google Shape;2887;p59"/>
          <p:cNvSpPr/>
          <p:nvPr/>
        </p:nvSpPr>
        <p:spPr>
          <a:xfrm>
            <a:off x="295021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8" name="Google Shape;2888;p59"/>
          <p:cNvSpPr txBox="1"/>
          <p:nvPr/>
        </p:nvSpPr>
        <p:spPr>
          <a:xfrm>
            <a:off x="2023110" y="3169497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9" name="Google Shape;2889;p59"/>
          <p:cNvSpPr/>
          <p:nvPr/>
        </p:nvSpPr>
        <p:spPr>
          <a:xfrm>
            <a:off x="320802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0" name="Google Shape;2890;p59"/>
          <p:cNvSpPr/>
          <p:nvPr/>
        </p:nvSpPr>
        <p:spPr>
          <a:xfrm>
            <a:off x="333756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1" name="Google Shape;2891;p59"/>
          <p:cNvSpPr/>
          <p:nvPr/>
        </p:nvSpPr>
        <p:spPr>
          <a:xfrm>
            <a:off x="346583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2" name="Google Shape;2892;p59"/>
          <p:cNvSpPr/>
          <p:nvPr/>
        </p:nvSpPr>
        <p:spPr>
          <a:xfrm>
            <a:off x="3658870" y="3271097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3" name="Google Shape;2893;p59"/>
          <p:cNvSpPr txBox="1"/>
          <p:nvPr/>
        </p:nvSpPr>
        <p:spPr>
          <a:xfrm>
            <a:off x="3070950" y="3097117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4" name="Google Shape;2894;p59"/>
          <p:cNvSpPr txBox="1"/>
          <p:nvPr/>
        </p:nvSpPr>
        <p:spPr>
          <a:xfrm>
            <a:off x="2785110" y="3346027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5" name="Google Shape;2895;p59"/>
          <p:cNvSpPr/>
          <p:nvPr/>
        </p:nvSpPr>
        <p:spPr>
          <a:xfrm>
            <a:off x="391541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6" name="Google Shape;2896;p59"/>
          <p:cNvSpPr/>
          <p:nvPr/>
        </p:nvSpPr>
        <p:spPr>
          <a:xfrm>
            <a:off x="404368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7" name="Google Shape;2897;p59"/>
          <p:cNvSpPr/>
          <p:nvPr/>
        </p:nvSpPr>
        <p:spPr>
          <a:xfrm>
            <a:off x="417195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8" name="Google Shape;2898;p59"/>
          <p:cNvSpPr txBox="1"/>
          <p:nvPr/>
        </p:nvSpPr>
        <p:spPr>
          <a:xfrm>
            <a:off x="4257040" y="3169497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9" name="Google Shape;2899;p59"/>
          <p:cNvSpPr/>
          <p:nvPr/>
        </p:nvSpPr>
        <p:spPr>
          <a:xfrm>
            <a:off x="1865630" y="3620347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0" name="Google Shape;2900;p59"/>
          <p:cNvSpPr/>
          <p:nvPr/>
        </p:nvSpPr>
        <p:spPr>
          <a:xfrm>
            <a:off x="2443480" y="3620347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1" name="Google Shape;2901;p59"/>
          <p:cNvSpPr txBox="1"/>
          <p:nvPr/>
        </p:nvSpPr>
        <p:spPr>
          <a:xfrm>
            <a:off x="355600" y="3212677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2" name="Google Shape;2902;p59"/>
          <p:cNvSpPr txBox="1"/>
          <p:nvPr/>
        </p:nvSpPr>
        <p:spPr>
          <a:xfrm>
            <a:off x="311150" y="3514937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3" name="Google Shape;2903;p59"/>
          <p:cNvSpPr txBox="1"/>
          <p:nvPr/>
        </p:nvSpPr>
        <p:spPr>
          <a:xfrm>
            <a:off x="180340" y="3815927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4" name="Google Shape;2904;p59"/>
          <p:cNvSpPr/>
          <p:nvPr/>
        </p:nvSpPr>
        <p:spPr>
          <a:xfrm>
            <a:off x="7434580" y="4260427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5" name="Google Shape;2905;p59"/>
          <p:cNvSpPr txBox="1"/>
          <p:nvPr/>
        </p:nvSpPr>
        <p:spPr>
          <a:xfrm>
            <a:off x="7440930" y="4242647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6" name="Google Shape;2906;p59"/>
          <p:cNvSpPr/>
          <p:nvPr/>
        </p:nvSpPr>
        <p:spPr>
          <a:xfrm>
            <a:off x="6985000" y="4684607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7" name="Google Shape;2907;p59"/>
          <p:cNvSpPr txBox="1"/>
          <p:nvPr/>
        </p:nvSpPr>
        <p:spPr>
          <a:xfrm>
            <a:off x="6897370" y="4643967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8" name="Google Shape;2908;p59"/>
          <p:cNvSpPr/>
          <p:nvPr/>
        </p:nvSpPr>
        <p:spPr>
          <a:xfrm>
            <a:off x="7820660" y="4282017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09" name="Google Shape;2909;p59"/>
          <p:cNvSpPr txBox="1"/>
          <p:nvPr/>
        </p:nvSpPr>
        <p:spPr>
          <a:xfrm>
            <a:off x="7849870" y="4242647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0" name="Google Shape;2910;p59"/>
          <p:cNvSpPr/>
          <p:nvPr/>
        </p:nvSpPr>
        <p:spPr>
          <a:xfrm>
            <a:off x="7820660" y="4482677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1" name="Google Shape;2911;p59"/>
          <p:cNvSpPr txBox="1"/>
          <p:nvPr/>
        </p:nvSpPr>
        <p:spPr>
          <a:xfrm>
            <a:off x="7844790" y="4443307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2" name="Google Shape;2912;p59"/>
          <p:cNvSpPr/>
          <p:nvPr/>
        </p:nvSpPr>
        <p:spPr>
          <a:xfrm>
            <a:off x="7708900" y="3271097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3" name="Google Shape;2913;p59"/>
          <p:cNvSpPr/>
          <p:nvPr/>
        </p:nvSpPr>
        <p:spPr>
          <a:xfrm>
            <a:off x="7837170" y="3271097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4" name="Google Shape;2914;p59"/>
          <p:cNvSpPr txBox="1"/>
          <p:nvPr/>
        </p:nvSpPr>
        <p:spPr>
          <a:xfrm>
            <a:off x="6473190" y="3169497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5" name="Google Shape;2915;p59"/>
          <p:cNvSpPr/>
          <p:nvPr/>
        </p:nvSpPr>
        <p:spPr>
          <a:xfrm>
            <a:off x="7908290" y="3921337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6" name="Google Shape;2916;p59"/>
          <p:cNvSpPr/>
          <p:nvPr/>
        </p:nvSpPr>
        <p:spPr>
          <a:xfrm>
            <a:off x="355600" y="3031775"/>
            <a:ext cx="8735400" cy="10848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7" name="Google Shape;2917;p59"/>
          <p:cNvSpPr/>
          <p:nvPr/>
        </p:nvSpPr>
        <p:spPr>
          <a:xfrm>
            <a:off x="77736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8" name="Google Shape;2918;p59"/>
          <p:cNvSpPr/>
          <p:nvPr/>
        </p:nvSpPr>
        <p:spPr>
          <a:xfrm>
            <a:off x="78371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19" name="Google Shape;2919;p59"/>
          <p:cNvSpPr txBox="1"/>
          <p:nvPr/>
        </p:nvSpPr>
        <p:spPr>
          <a:xfrm>
            <a:off x="7922260" y="3471757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0" name="Google Shape;2920;p59"/>
          <p:cNvSpPr/>
          <p:nvPr/>
        </p:nvSpPr>
        <p:spPr>
          <a:xfrm>
            <a:off x="7908290" y="384132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1" name="Google Shape;2921;p59"/>
          <p:cNvSpPr/>
          <p:nvPr/>
        </p:nvSpPr>
        <p:spPr>
          <a:xfrm>
            <a:off x="680847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2" name="Google Shape;2922;p59"/>
          <p:cNvSpPr txBox="1"/>
          <p:nvPr/>
        </p:nvSpPr>
        <p:spPr>
          <a:xfrm>
            <a:off x="5557520" y="3471757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3" name="Google Shape;2923;p59"/>
          <p:cNvSpPr txBox="1"/>
          <p:nvPr/>
        </p:nvSpPr>
        <p:spPr>
          <a:xfrm>
            <a:off x="6744970" y="3772747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4" name="Google Shape;2924;p59"/>
          <p:cNvSpPr/>
          <p:nvPr/>
        </p:nvSpPr>
        <p:spPr>
          <a:xfrm>
            <a:off x="2443480" y="354033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5" name="Google Shape;2925;p59"/>
          <p:cNvSpPr txBox="1"/>
          <p:nvPr/>
        </p:nvSpPr>
        <p:spPr>
          <a:xfrm>
            <a:off x="2495550" y="3471757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6" name="Google Shape;2926;p59"/>
          <p:cNvSpPr/>
          <p:nvPr/>
        </p:nvSpPr>
        <p:spPr>
          <a:xfrm>
            <a:off x="5394960" y="3573357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7" name="Google Shape;2927;p59"/>
          <p:cNvSpPr txBox="1"/>
          <p:nvPr/>
        </p:nvSpPr>
        <p:spPr>
          <a:xfrm>
            <a:off x="4085590" y="3471757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8" name="Google Shape;2928;p59"/>
          <p:cNvSpPr/>
          <p:nvPr/>
        </p:nvSpPr>
        <p:spPr>
          <a:xfrm>
            <a:off x="1865630" y="3540337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9" name="Google Shape;2929;p59"/>
          <p:cNvSpPr txBox="1"/>
          <p:nvPr/>
        </p:nvSpPr>
        <p:spPr>
          <a:xfrm>
            <a:off x="835660" y="3419687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30" name="Google Shape;2930;p59"/>
          <p:cNvCxnSpPr/>
          <p:nvPr/>
        </p:nvCxnSpPr>
        <p:spPr>
          <a:xfrm>
            <a:off x="2484120" y="4436957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31" name="Google Shape;2931;p59"/>
          <p:cNvCxnSpPr/>
          <p:nvPr/>
        </p:nvCxnSpPr>
        <p:spPr>
          <a:xfrm>
            <a:off x="6985000" y="4436957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32" name="Google Shape;2932;p59"/>
          <p:cNvCxnSpPr/>
          <p:nvPr/>
        </p:nvCxnSpPr>
        <p:spPr>
          <a:xfrm>
            <a:off x="8013700" y="4436957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933" name="Google Shape;2933;p59"/>
          <p:cNvSpPr/>
          <p:nvPr/>
        </p:nvSpPr>
        <p:spPr>
          <a:xfrm>
            <a:off x="2162810" y="4282017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4" name="Google Shape;2934;p59"/>
          <p:cNvSpPr/>
          <p:nvPr/>
        </p:nvSpPr>
        <p:spPr>
          <a:xfrm>
            <a:off x="2162810" y="4344247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5" name="Google Shape;2935;p59"/>
          <p:cNvSpPr txBox="1"/>
          <p:nvPr/>
        </p:nvSpPr>
        <p:spPr>
          <a:xfrm>
            <a:off x="2307590" y="4242647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6" name="Google Shape;2936;p59"/>
          <p:cNvSpPr/>
          <p:nvPr/>
        </p:nvSpPr>
        <p:spPr>
          <a:xfrm>
            <a:off x="3384550" y="4282017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7" name="Google Shape;2937;p59"/>
          <p:cNvSpPr/>
          <p:nvPr/>
        </p:nvSpPr>
        <p:spPr>
          <a:xfrm>
            <a:off x="3384550" y="4344247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8" name="Google Shape;2938;p59"/>
          <p:cNvSpPr txBox="1"/>
          <p:nvPr/>
        </p:nvSpPr>
        <p:spPr>
          <a:xfrm>
            <a:off x="3449353" y="4242642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39" name="Google Shape;2939;p59"/>
          <p:cNvSpPr/>
          <p:nvPr/>
        </p:nvSpPr>
        <p:spPr>
          <a:xfrm>
            <a:off x="6021070" y="4282017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0" name="Google Shape;2940;p59"/>
          <p:cNvSpPr/>
          <p:nvPr/>
        </p:nvSpPr>
        <p:spPr>
          <a:xfrm>
            <a:off x="6021070" y="4344247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1" name="Google Shape;2941;p59"/>
          <p:cNvSpPr txBox="1"/>
          <p:nvPr/>
        </p:nvSpPr>
        <p:spPr>
          <a:xfrm>
            <a:off x="6381750" y="4242647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2" name="Google Shape;2942;p59"/>
          <p:cNvSpPr/>
          <p:nvPr/>
        </p:nvSpPr>
        <p:spPr>
          <a:xfrm>
            <a:off x="3621088" y="2713567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3" name="Google Shape;2943;p59"/>
          <p:cNvSpPr/>
          <p:nvPr/>
        </p:nvSpPr>
        <p:spPr>
          <a:xfrm>
            <a:off x="3621088" y="2775797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4" name="Google Shape;2944;p59"/>
          <p:cNvSpPr txBox="1"/>
          <p:nvPr/>
        </p:nvSpPr>
        <p:spPr>
          <a:xfrm>
            <a:off x="3685890" y="2674192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64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2945" name="Google Shape;2945;p59"/>
          <p:cNvCxnSpPr/>
          <p:nvPr/>
        </p:nvCxnSpPr>
        <p:spPr>
          <a:xfrm>
            <a:off x="1648420" y="2668482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946" name="Google Shape;2946;p59"/>
          <p:cNvSpPr/>
          <p:nvPr/>
        </p:nvSpPr>
        <p:spPr>
          <a:xfrm>
            <a:off x="486850" y="1298475"/>
            <a:ext cx="5429100" cy="17988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7" name="Google Shape;2947;p59"/>
          <p:cNvSpPr/>
          <p:nvPr/>
        </p:nvSpPr>
        <p:spPr>
          <a:xfrm>
            <a:off x="355600" y="4168900"/>
            <a:ext cx="8735400" cy="9096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8" name="Google Shape;2948;p59"/>
          <p:cNvSpPr/>
          <p:nvPr/>
        </p:nvSpPr>
        <p:spPr>
          <a:xfrm>
            <a:off x="5441950" y="4282017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49" name="Google Shape;2949;p59"/>
          <p:cNvSpPr txBox="1"/>
          <p:nvPr/>
        </p:nvSpPr>
        <p:spPr>
          <a:xfrm>
            <a:off x="5354320" y="4242647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50" name="Google Shape;2950;p59"/>
          <p:cNvSpPr/>
          <p:nvPr/>
        </p:nvSpPr>
        <p:spPr>
          <a:xfrm>
            <a:off x="5699760" y="4282017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51" name="Google Shape;2951;p59"/>
          <p:cNvSpPr/>
          <p:nvPr/>
        </p:nvSpPr>
        <p:spPr>
          <a:xfrm>
            <a:off x="5760775" y="3468000"/>
            <a:ext cx="1211400" cy="298500"/>
          </a:xfrm>
          <a:prstGeom prst="rect">
            <a:avLst/>
          </a:prstGeom>
          <a:noFill/>
          <a:ln w="28575" cap="flat" cmpd="sng">
            <a:solidFill>
              <a:srgbClr val="DF38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52" name="Google Shape;2952;p59"/>
          <p:cNvSpPr/>
          <p:nvPr/>
        </p:nvSpPr>
        <p:spPr>
          <a:xfrm>
            <a:off x="7744600" y="3443225"/>
            <a:ext cx="1179900" cy="298500"/>
          </a:xfrm>
          <a:prstGeom prst="rect">
            <a:avLst/>
          </a:prstGeom>
          <a:noFill/>
          <a:ln w="28575" cap="flat" cmpd="sng">
            <a:solidFill>
              <a:srgbClr val="DF38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53" name="Google Shape;2953;p59"/>
          <p:cNvSpPr/>
          <p:nvPr/>
        </p:nvSpPr>
        <p:spPr>
          <a:xfrm>
            <a:off x="5378500" y="4176550"/>
            <a:ext cx="542400" cy="298500"/>
          </a:xfrm>
          <a:prstGeom prst="rect">
            <a:avLst/>
          </a:prstGeom>
          <a:noFill/>
          <a:ln w="28575" cap="flat" cmpd="sng">
            <a:solidFill>
              <a:srgbClr val="DF382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p60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usually picture it</a:t>
            </a:r>
            <a:endParaRPr/>
          </a:p>
        </p:txBody>
      </p:sp>
      <p:sp>
        <p:nvSpPr>
          <p:cNvPr id="2959" name="Google Shape;2959;p60"/>
          <p:cNvSpPr/>
          <p:nvPr/>
        </p:nvSpPr>
        <p:spPr>
          <a:xfrm>
            <a:off x="7315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0" name="Google Shape;2960;p60"/>
          <p:cNvSpPr txBox="1"/>
          <p:nvPr/>
        </p:nvSpPr>
        <p:spPr>
          <a:xfrm>
            <a:off x="12984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One bacterium divides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1" name="Google Shape;2961;p60"/>
          <p:cNvSpPr/>
          <p:nvPr/>
        </p:nvSpPr>
        <p:spPr>
          <a:xfrm>
            <a:off x="33604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2" name="Google Shape;2962;p60"/>
          <p:cNvSpPr txBox="1"/>
          <p:nvPr/>
        </p:nvSpPr>
        <p:spPr>
          <a:xfrm>
            <a:off x="39273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Into a large population of identical copies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3" name="Google Shape;2963;p60"/>
          <p:cNvSpPr/>
          <p:nvPr/>
        </p:nvSpPr>
        <p:spPr>
          <a:xfrm>
            <a:off x="59893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4" name="Google Shape;2964;p60"/>
          <p:cNvSpPr txBox="1"/>
          <p:nvPr/>
        </p:nvSpPr>
        <p:spPr>
          <a:xfrm>
            <a:off x="65562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A specimen (here, a BAL) goes to the lab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5" name="Google Shape;2965;p60"/>
          <p:cNvSpPr/>
          <p:nvPr/>
        </p:nvSpPr>
        <p:spPr>
          <a:xfrm>
            <a:off x="7315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6" name="Google Shape;2966;p60"/>
          <p:cNvSpPr/>
          <p:nvPr/>
        </p:nvSpPr>
        <p:spPr>
          <a:xfrm>
            <a:off x="859536" y="331470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7" name="Google Shape;2967;p60"/>
          <p:cNvSpPr txBox="1"/>
          <p:nvPr/>
        </p:nvSpPr>
        <p:spPr>
          <a:xfrm>
            <a:off x="12984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What grows on the plate is what’s in the patient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8" name="Google Shape;2968;p60"/>
          <p:cNvSpPr/>
          <p:nvPr/>
        </p:nvSpPr>
        <p:spPr>
          <a:xfrm>
            <a:off x="33604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 w="31750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9" name="Google Shape;2969;p60"/>
          <p:cNvSpPr/>
          <p:nvPr/>
        </p:nvSpPr>
        <p:spPr>
          <a:xfrm>
            <a:off x="34884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0" name="Google Shape;2970;p60"/>
          <p:cNvSpPr txBox="1"/>
          <p:nvPr/>
        </p:nvSpPr>
        <p:spPr>
          <a:xfrm>
            <a:off x="39273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 = it kills all of them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 = it kills none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1" name="Google Shape;2971;p60"/>
          <p:cNvSpPr/>
          <p:nvPr/>
        </p:nvSpPr>
        <p:spPr>
          <a:xfrm>
            <a:off x="59893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2" name="Google Shape;2972;p60"/>
          <p:cNvSpPr/>
          <p:nvPr/>
        </p:nvSpPr>
        <p:spPr>
          <a:xfrm>
            <a:off x="61173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3" name="Google Shape;2973;p60"/>
          <p:cNvSpPr txBox="1"/>
          <p:nvPr/>
        </p:nvSpPr>
        <p:spPr>
          <a:xfrm>
            <a:off x="65562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Give the S drug, and the patient is cured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4" name="Google Shape;2974;p60"/>
          <p:cNvSpPr txBox="1"/>
          <p:nvPr/>
        </p:nvSpPr>
        <p:spPr>
          <a:xfrm>
            <a:off x="5980022" y="4297675"/>
            <a:ext cx="2432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Next: step 5, when S is suspect</a:t>
            </a:r>
            <a:endParaRPr sz="11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5" name="Google Shape;2975;p60"/>
          <p:cNvSpPr/>
          <p:nvPr/>
        </p:nvSpPr>
        <p:spPr>
          <a:xfrm>
            <a:off x="859536" y="185166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6" name="Google Shape;2976;p60"/>
          <p:cNvSpPr/>
          <p:nvPr/>
        </p:nvSpPr>
        <p:spPr>
          <a:xfrm>
            <a:off x="3488436" y="185166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7" name="Google Shape;2977;p60"/>
          <p:cNvSpPr/>
          <p:nvPr/>
        </p:nvSpPr>
        <p:spPr>
          <a:xfrm>
            <a:off x="6117336" y="185166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2" name="Google Shape;2982;p61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[Q2] New Gram-negative rods in the blood. What do you start?</a:t>
            </a:r>
            <a:endParaRPr/>
          </a:p>
        </p:txBody>
      </p:sp>
      <p:sp>
        <p:nvSpPr>
          <p:cNvPr id="2983" name="Google Shape;2983;p61"/>
          <p:cNvSpPr txBox="1">
            <a:spLocks noGrp="1"/>
          </p:cNvSpPr>
          <p:nvPr>
            <p:ph type="body" idx="1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 most recent Pseudomonas (Day 103): meropenem R, CZA R, C/T R, pip-tazo I, tobramycin S, cefiderocol 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A. Cefiderocol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B. High-dose extended-infusion pip-tazo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C. Cefiderocol + tobramycin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D. Something else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E. At this point, Ivermectin</a:t>
            </a:r>
            <a:endParaRPr/>
          </a:p>
        </p:txBody>
      </p:sp>
      <p:sp>
        <p:nvSpPr>
          <p:cNvPr id="2984" name="Google Shape;2984;p61"/>
          <p:cNvSpPr txBox="1">
            <a:spLocks noGrp="1"/>
          </p:cNvSpPr>
          <p:nvPr>
            <p:ph type="subTitle" idx="2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Multiple choice  ·  hypothetical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9" name="Google Shape;2989;p62"/>
          <p:cNvSpPr/>
          <p:nvPr/>
        </p:nvSpPr>
        <p:spPr>
          <a:xfrm>
            <a:off x="155448" y="155448"/>
            <a:ext cx="8833200" cy="4169700"/>
          </a:xfrm>
          <a:prstGeom prst="rect">
            <a:avLst/>
          </a:prstGeom>
          <a:solidFill>
            <a:srgbClr val="F1F2F3"/>
          </a:solidFill>
          <a:ln w="12700" cap="flat" cmpd="sng">
            <a:solidFill>
              <a:srgbClr val="9FA6B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IMAGE: Mentimeter results, [q2]</a:t>
            </a:r>
            <a:endParaRPr dirty="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2" name="Add-in 1" title="Interactive content from Mentimeter">
                <a:extLst>
                  <a:ext uri="{FF2B5EF4-FFF2-40B4-BE49-F238E27FC236}">
                    <a16:creationId xmlns:a16="http://schemas.microsoft.com/office/drawing/2014/main" id="{A3E640FB-C1BB-4194-903F-6529602A7BA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4772494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4"/>
              </a:graphicData>
            </a:graphic>
          </p:graphicFrame>
        </mc:Choice>
        <mc:Fallback xmlns="">
          <p:pic>
            <p:nvPicPr>
              <p:cNvPr id="2" name="Add-in 1" title="Interactive content from Mentimeter">
                <a:extLst>
                  <a:ext uri="{FF2B5EF4-FFF2-40B4-BE49-F238E27FC236}">
                    <a16:creationId xmlns:a16="http://schemas.microsoft.com/office/drawing/2014/main" id="{A3E640FB-C1BB-4194-903F-6529602A7BA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4" name="Google Shape;2994;p63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highlight>
                  <a:schemeClr val="lt1"/>
                </a:highlight>
              </a:rPr>
              <a:t>Cefiderocol heteroresistance: S on the disk, failure in mice</a:t>
            </a:r>
            <a:endParaRPr>
              <a:highlight>
                <a:schemeClr val="lt1"/>
              </a:highlight>
            </a:endParaRPr>
          </a:p>
        </p:txBody>
      </p:sp>
      <p:graphicFrame>
        <p:nvGraphicFramePr>
          <p:cNvPr id="2995" name="Google Shape;2995;p63"/>
          <p:cNvGraphicFramePr/>
          <p:nvPr/>
        </p:nvGraphicFramePr>
        <p:xfrm>
          <a:off x="731520" y="1600200"/>
          <a:ext cx="4297650" cy="109725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Isolates</a:t>
                      </a:r>
                      <a:endParaRPr sz="12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Prior cefiderocol</a:t>
                      </a:r>
                      <a:endParaRPr sz="12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Result</a:t>
                      </a:r>
                      <a:endParaRPr sz="12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D66 BAL (both)</a:t>
                      </a:r>
                      <a:endParaRPr sz="12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2 courses, ~6 weeks</a:t>
                      </a:r>
                      <a:endParaRPr sz="12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12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D103 BAL (both)</a:t>
                      </a:r>
                      <a:endParaRPr sz="12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3 courses, ~9 weeks</a:t>
                      </a:r>
                      <a:endParaRPr sz="12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12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FBFB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CF1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96" name="Google Shape;2996;p63"/>
          <p:cNvSpPr txBox="1"/>
          <p:nvPr/>
        </p:nvSpPr>
        <p:spPr>
          <a:xfrm>
            <a:off x="731520" y="2697480"/>
            <a:ext cx="42978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Also S on the D11, D20 and D88 isolates; not reported on D105</a:t>
            </a:r>
            <a:endParaRPr sz="10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7" name="Google Shape;2997;p63"/>
          <p:cNvSpPr/>
          <p:nvPr/>
        </p:nvSpPr>
        <p:spPr>
          <a:xfrm>
            <a:off x="5257800" y="1371600"/>
            <a:ext cx="3163800" cy="2651700"/>
          </a:xfrm>
          <a:prstGeom prst="roundRect">
            <a:avLst>
              <a:gd name="adj" fmla="val 16667"/>
            </a:avLst>
          </a:prstGeom>
          <a:solidFill>
            <a:srgbClr val="E8EC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8" name="Google Shape;2998;p63"/>
          <p:cNvSpPr txBox="1"/>
          <p:nvPr/>
        </p:nvSpPr>
        <p:spPr>
          <a:xfrm>
            <a:off x="5367528" y="1444752"/>
            <a:ext cx="2944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2C3E50"/>
                </a:solidFill>
                <a:latin typeface="Open Sans"/>
                <a:ea typeface="Open Sans"/>
                <a:cs typeface="Open Sans"/>
                <a:sym typeface="Open Sans"/>
              </a:rPr>
              <a:t>407 isolates, two hospitals in China, 2018–2022 </a:t>
            </a:r>
            <a:r>
              <a:rPr lang="en" sz="1200" b="1">
                <a:solidFill>
                  <a:srgbClr val="2C3E50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[6]</a:t>
            </a:r>
            <a:endParaRPr sz="1200" b="1">
              <a:solidFill>
                <a:srgbClr val="2C3E5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9" name="Google Shape;2999;p63"/>
          <p:cNvSpPr txBox="1"/>
          <p:nvPr/>
        </p:nvSpPr>
        <p:spPr>
          <a:xfrm>
            <a:off x="731520" y="4465320"/>
            <a:ext cx="76902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After prolonged exposure, treat a cefiderocol S as a </a:t>
            </a:r>
            <a:r>
              <a:rPr lang="en" sz="15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“soft” susceptible</a:t>
            </a:r>
            <a:endParaRPr sz="15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Not: “cefiderocol doesn’t work”</a:t>
            </a:r>
            <a:endParaRPr sz="11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0" name="Google Shape;3000;p63"/>
          <p:cNvSpPr txBox="1"/>
          <p:nvPr/>
        </p:nvSpPr>
        <p:spPr>
          <a:xfrm>
            <a:off x="5367526" y="1901950"/>
            <a:ext cx="29445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27.9% </a:t>
            </a:r>
            <a:r>
              <a:rPr lang="en"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of carbapenem-resistant Pseudomonas were heteroresistant (14.5% overall)</a:t>
            </a:r>
            <a:endParaRPr sz="1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1" name="Google Shape;3001;p63"/>
          <p:cNvSpPr txBox="1"/>
          <p:nvPr/>
        </p:nvSpPr>
        <p:spPr>
          <a:xfrm>
            <a:off x="5367528" y="2514600"/>
            <a:ext cx="29445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2" name="Google Shape;3002;p63"/>
          <p:cNvSpPr txBox="1"/>
          <p:nvPr/>
        </p:nvSpPr>
        <p:spPr>
          <a:xfrm>
            <a:off x="5367528" y="2697480"/>
            <a:ext cx="2944500" cy="8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-22225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Open Sans"/>
              <a:buChar char="●"/>
            </a:pPr>
            <a:r>
              <a:rPr lang="en" sz="11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73% of heteroresistant isolates tested S by disk diffusion</a:t>
            </a: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-22225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100"/>
              <a:buFont typeface="Open Sans"/>
              <a:buChar char="●"/>
            </a:pPr>
            <a:r>
              <a:rPr lang="en" sz="11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Mouse peritonitis: cefiderocol failed against them</a:t>
            </a: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3" name="Google Shape;3003;p63"/>
          <p:cNvSpPr txBox="1"/>
          <p:nvPr/>
        </p:nvSpPr>
        <p:spPr>
          <a:xfrm>
            <a:off x="5367528" y="3703320"/>
            <a:ext cx="2944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First reported as widespread in US isolates </a:t>
            </a:r>
            <a:r>
              <a:rPr lang="en" sz="1000">
                <a:solidFill>
                  <a:srgbClr val="404247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[7]</a:t>
            </a:r>
            <a:endParaRPr sz="10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4" name="Google Shape;3004;p63"/>
          <p:cNvSpPr/>
          <p:nvPr/>
        </p:nvSpPr>
        <p:spPr>
          <a:xfrm>
            <a:off x="518575" y="1534575"/>
            <a:ext cx="4614300" cy="2529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005" name="Google Shape;3005;p63"/>
          <p:cNvGrpSpPr/>
          <p:nvPr/>
        </p:nvGrpSpPr>
        <p:grpSpPr>
          <a:xfrm>
            <a:off x="1000645" y="1522057"/>
            <a:ext cx="3311637" cy="2817061"/>
            <a:chOff x="437250" y="1522075"/>
            <a:chExt cx="3875072" cy="3296350"/>
          </a:xfrm>
        </p:grpSpPr>
        <p:pic>
          <p:nvPicPr>
            <p:cNvPr id="3006" name="Google Shape;3006;p63"/>
            <p:cNvPicPr preferRelativeResize="0"/>
            <p:nvPr/>
          </p:nvPicPr>
          <p:blipFill rotWithShape="1">
            <a:blip r:embed="rId5">
              <a:alphaModFix/>
            </a:blip>
            <a:srcRect t="49804" r="50421"/>
            <a:stretch/>
          </p:blipFill>
          <p:spPr>
            <a:xfrm>
              <a:off x="437250" y="1522076"/>
              <a:ext cx="1580874" cy="1600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7" name="Google Shape;3007;p63"/>
            <p:cNvPicPr preferRelativeResize="0"/>
            <p:nvPr/>
          </p:nvPicPr>
          <p:blipFill rotWithShape="1">
            <a:blip r:embed="rId6">
              <a:alphaModFix/>
            </a:blip>
            <a:srcRect l="15132" t="11308"/>
            <a:stretch/>
          </p:blipFill>
          <p:spPr>
            <a:xfrm>
              <a:off x="2018125" y="3122626"/>
              <a:ext cx="2294197" cy="1600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8" name="Google Shape;3008;p63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2082250" y="1522075"/>
              <a:ext cx="1651518" cy="1600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9" name="Google Shape;3009;p63"/>
            <p:cNvPicPr preferRelativeResize="0"/>
            <p:nvPr/>
          </p:nvPicPr>
          <p:blipFill rotWithShape="1">
            <a:blip r:embed="rId5">
              <a:alphaModFix/>
            </a:blip>
            <a:srcRect r="50421" b="49804"/>
            <a:stretch/>
          </p:blipFill>
          <p:spPr>
            <a:xfrm>
              <a:off x="437250" y="3122625"/>
              <a:ext cx="1580874" cy="1600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10" name="Google Shape;3010;p63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2876550" y="3683900"/>
              <a:ext cx="1134525" cy="1134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p64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Cefiderocol is hard to test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[8]</a:t>
            </a:r>
            <a:endParaRPr/>
          </a:p>
        </p:txBody>
      </p:sp>
      <p:sp>
        <p:nvSpPr>
          <p:cNvPr id="3016" name="Google Shape;3016;p64"/>
          <p:cNvSpPr/>
          <p:nvPr/>
        </p:nvSpPr>
        <p:spPr>
          <a:xfrm>
            <a:off x="731520" y="2133600"/>
            <a:ext cx="2368200" cy="1783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41%</a:t>
            </a:r>
            <a:endParaRPr sz="30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very major errors with gradient strips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Authors advise limiting their use</a:t>
            </a:r>
            <a:endParaRPr sz="11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7" name="Google Shape;3017;p64"/>
          <p:cNvSpPr/>
          <p:nvPr/>
        </p:nvSpPr>
        <p:spPr>
          <a:xfrm>
            <a:off x="3392424" y="2133600"/>
            <a:ext cx="2368200" cy="1783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14%</a:t>
            </a:r>
            <a:endParaRPr sz="30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very major errors, disks pooled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Disks also overcall R: 29% major errors</a:t>
            </a:r>
            <a:endParaRPr sz="11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8" name="Google Shape;3018;p64"/>
          <p:cNvSpPr/>
          <p:nvPr/>
        </p:nvSpPr>
        <p:spPr>
          <a:xfrm>
            <a:off x="6053328" y="2133600"/>
            <a:ext cx="2368200" cy="1783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75–85%</a:t>
            </a:r>
            <a:endParaRPr sz="30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essential agreement, commercial MIC panels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Target is ≥90%; the reference broth method needs iron-depleted media and lacks reproducibility</a:t>
            </a:r>
            <a:endParaRPr sz="11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19" name="Google Shape;3019;p64"/>
          <p:cNvSpPr txBox="1"/>
          <p:nvPr/>
        </p:nvSpPr>
        <p:spPr>
          <a:xfrm>
            <a:off x="731523" y="4312925"/>
            <a:ext cx="50292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Very major error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: the test says S, the reference says R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0" name="Google Shape;3020;p64"/>
          <p:cNvSpPr/>
          <p:nvPr/>
        </p:nvSpPr>
        <p:spPr>
          <a:xfrm>
            <a:off x="726895" y="1394081"/>
            <a:ext cx="7690200" cy="5487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 w="12700" cap="flat" cmpd="sng">
            <a:solidFill>
              <a:srgbClr val="E4A1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400"/>
              </a:spcAft>
              <a:buNone/>
            </a:pPr>
            <a:r>
              <a:rPr lang="en" b="1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Systematic review</a:t>
            </a:r>
            <a:r>
              <a:rPr lang="en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 (2025) of cefiderocol susceptibility testing methods</a:t>
            </a:r>
            <a:endParaRPr sz="15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5" name="Google Shape;3025;p65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Resistance can move together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[9]</a:t>
            </a:r>
            <a:endParaRPr/>
          </a:p>
        </p:txBody>
      </p:sp>
      <p:sp>
        <p:nvSpPr>
          <p:cNvPr id="3026" name="Google Shape;3026;p65"/>
          <p:cNvSpPr/>
          <p:nvPr/>
        </p:nvSpPr>
        <p:spPr>
          <a:xfrm>
            <a:off x="731520" y="1325880"/>
            <a:ext cx="3749100" cy="26976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16 patients, before and after ceftolozane-tazobactam</a:t>
            </a:r>
            <a:endParaRPr sz="1300" b="1" dirty="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 of 16 pairs: </a:t>
            </a:r>
            <a:r>
              <a:rPr lang="en" sz="1200" b="1" dirty="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cefiderocol MIC rose </a:t>
            </a:r>
            <a:r>
              <a:rPr lang="en" sz="1200" dirty="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≥4-fold; only 1 left S</a:t>
            </a:r>
            <a:endParaRPr sz="1200" dirty="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dirty="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isolates with one AmpC change (E247K): </a:t>
            </a:r>
            <a:endParaRPr sz="1200" dirty="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60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 dirty="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C/T (Zerbaxa) 0.5 → 256</a:t>
            </a:r>
            <a:endParaRPr sz="1200" dirty="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 dirty="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CZA rose too (16 → 64, 8 → 32)</a:t>
            </a:r>
            <a:endParaRPr sz="1200" dirty="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 dirty="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i="1" dirty="0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Small and exploratory</a:t>
            </a:r>
            <a:endParaRPr sz="1200" i="1" dirty="0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28" name="Google Shape;3028;p65"/>
          <p:cNvSpPr txBox="1"/>
          <p:nvPr/>
        </p:nvSpPr>
        <p:spPr>
          <a:xfrm>
            <a:off x="1106075" y="35873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Zerbaxa drove cefiderocol resistance?</a:t>
            </a:r>
            <a:endParaRPr/>
          </a:p>
        </p:txBody>
      </p:sp>
      <p:pic>
        <p:nvPicPr>
          <p:cNvPr id="3029" name="Google Shape;3029;p65"/>
          <p:cNvPicPr preferRelativeResize="0"/>
          <p:nvPr/>
        </p:nvPicPr>
        <p:blipFill rotWithShape="1">
          <a:blip r:embed="rId4">
            <a:alphaModFix/>
          </a:blip>
          <a:srcRect l="14665" t="8609" r="6700" b="5562"/>
          <a:stretch/>
        </p:blipFill>
        <p:spPr>
          <a:xfrm>
            <a:off x="4804733" y="1909382"/>
            <a:ext cx="1239425" cy="1324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0" name="Google Shape;3030;p65"/>
          <p:cNvPicPr preferRelativeResize="0"/>
          <p:nvPr/>
        </p:nvPicPr>
        <p:blipFill rotWithShape="1">
          <a:blip r:embed="rId5">
            <a:alphaModFix/>
          </a:blip>
          <a:srcRect l="10603"/>
          <a:stretch/>
        </p:blipFill>
        <p:spPr>
          <a:xfrm>
            <a:off x="7623449" y="1859925"/>
            <a:ext cx="1341100" cy="1423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31" name="Google Shape;3031;p65"/>
          <p:cNvCxnSpPr>
            <a:stCxn id="3029" idx="3"/>
            <a:endCxn id="3030" idx="1"/>
          </p:cNvCxnSpPr>
          <p:nvPr/>
        </p:nvCxnSpPr>
        <p:spPr>
          <a:xfrm>
            <a:off x="6044158" y="2571757"/>
            <a:ext cx="1579200" cy="0"/>
          </a:xfrm>
          <a:prstGeom prst="straightConnector1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3032" name="Google Shape;3032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82925" y="1231337"/>
            <a:ext cx="608025" cy="1277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3" name="Google Shape;3033;p6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59525" y="1231337"/>
            <a:ext cx="608025" cy="1277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4" name="Google Shape;3034;p65"/>
          <p:cNvPicPr preferRelativeResize="0"/>
          <p:nvPr/>
        </p:nvPicPr>
        <p:blipFill rotWithShape="1">
          <a:blip r:embed="rId7">
            <a:alphaModFix/>
          </a:blip>
          <a:srcRect l="26134" t="30073" b="35460"/>
          <a:stretch/>
        </p:blipFill>
        <p:spPr>
          <a:xfrm>
            <a:off x="4573648" y="3283563"/>
            <a:ext cx="1701576" cy="793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5" name="Google Shape;3035;p6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916075" y="3587300"/>
            <a:ext cx="6858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6" name="Google Shape;3036;p65"/>
          <p:cNvPicPr preferRelativeResize="0"/>
          <p:nvPr/>
        </p:nvPicPr>
        <p:blipFill rotWithShape="1">
          <a:blip r:embed="rId7">
            <a:alphaModFix/>
          </a:blip>
          <a:srcRect l="26134" t="30073" b="35460"/>
          <a:stretch/>
        </p:blipFill>
        <p:spPr>
          <a:xfrm>
            <a:off x="6936323" y="3277175"/>
            <a:ext cx="1701576" cy="793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7" name="Google Shape;3037;p6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8278750" y="3587300"/>
            <a:ext cx="685800" cy="68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2" name="Google Shape;3042;p66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Resistance can move together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[9]</a:t>
            </a:r>
            <a:endParaRPr/>
          </a:p>
        </p:txBody>
      </p:sp>
      <p:sp>
        <p:nvSpPr>
          <p:cNvPr id="3043" name="Google Shape;3043;p66"/>
          <p:cNvSpPr/>
          <p:nvPr/>
        </p:nvSpPr>
        <p:spPr>
          <a:xfrm>
            <a:off x="731520" y="1325880"/>
            <a:ext cx="3749100" cy="26976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16 patients, before and after ceftolozane-tazobactam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 of 16 pairs: </a:t>
            </a: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cefiderocol MIC rose 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≥4-fold; only 1 left 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isolates with one AmpC change (E247K): 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60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C/T (Zerbaxa) 0.5 → 256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CZA rose too (16 → 64, 8 → 32)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Small and exploratory</a:t>
            </a:r>
            <a:endParaRPr sz="12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3044" name="Google Shape;3044;p66"/>
          <p:cNvGraphicFramePr/>
          <p:nvPr/>
        </p:nvGraphicFramePr>
        <p:xfrm>
          <a:off x="4672584" y="1645920"/>
          <a:ext cx="3749000" cy="1798170"/>
        </p:xfrm>
        <a:graphic>
          <a:graphicData uri="http://schemas.openxmlformats.org/drawingml/2006/table">
            <a:tbl>
              <a:tblPr>
                <a:noFill/>
                <a:tableStyleId>{618673D9-3CAA-499C-9C88-68B837E76D31}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7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FDC MIC</a:t>
                      </a:r>
                      <a:endParaRPr sz="11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CZA</a:t>
                      </a:r>
                      <a:endParaRPr sz="11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C/T</a:t>
                      </a:r>
                      <a:endParaRPr sz="11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66 (×2)</a:t>
                      </a:r>
                      <a:endParaRPr sz="11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0.12</a:t>
                      </a:r>
                      <a:endParaRPr sz="11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A8433D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R, R</a:t>
                      </a:r>
                      <a:endParaRPr sz="1100">
                        <a:solidFill>
                          <a:srgbClr val="A8433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I, R</a:t>
                      </a:r>
                      <a:endParaRPr sz="11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88 #1</a:t>
                      </a:r>
                      <a:endParaRPr sz="11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0.12</a:t>
                      </a:r>
                      <a:endParaRPr sz="11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11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</a:t>
                      </a:r>
                      <a:endParaRPr sz="11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88 #2</a:t>
                      </a:r>
                      <a:endParaRPr sz="11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0.5</a:t>
                      </a:r>
                      <a:endParaRPr sz="11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A8433D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1100">
                        <a:solidFill>
                          <a:srgbClr val="A8433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A8433D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</a:t>
                      </a:r>
                      <a:endParaRPr sz="1100">
                        <a:solidFill>
                          <a:srgbClr val="A8433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1A1A1A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Day 103 (×2)</a:t>
                      </a:r>
                      <a:endParaRPr sz="1100" b="1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rgbClr val="1A1A1A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A8433D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R, R</a:t>
                      </a:r>
                      <a:endParaRPr sz="1100">
                        <a:solidFill>
                          <a:srgbClr val="A8433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A8433D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R, R</a:t>
                      </a:r>
                      <a:endParaRPr sz="1100">
                        <a:solidFill>
                          <a:srgbClr val="A8433D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45" name="Google Shape;3045;p66"/>
          <p:cNvSpPr txBox="1"/>
          <p:nvPr/>
        </p:nvSpPr>
        <p:spPr>
          <a:xfrm>
            <a:off x="4672584" y="1298448"/>
            <a:ext cx="37491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Our patient</a:t>
            </a:r>
            <a:endParaRPr sz="13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46" name="Google Shape;3046;p66"/>
          <p:cNvSpPr/>
          <p:nvPr/>
        </p:nvSpPr>
        <p:spPr>
          <a:xfrm>
            <a:off x="731520" y="4312920"/>
            <a:ext cx="7690200" cy="5028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 w="12700" cap="flat" cmpd="sng">
            <a:solidFill>
              <a:srgbClr val="E4A1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Speculation: 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was the isolate whose cefiderocol MIC rose 4-fold is the one already R to CZA and C/T? 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Would have been cool to sequence them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47" name="Google Shape;3047;p66"/>
          <p:cNvSpPr txBox="1"/>
          <p:nvPr/>
        </p:nvSpPr>
        <p:spPr>
          <a:xfrm>
            <a:off x="1106075" y="358730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Zerbaxa drove cefiderocol resistance?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" name="Google Shape;3062;p68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CREDIBLE-CR: cefiderocol vs BAT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[10]</a:t>
            </a:r>
            <a:endParaRPr/>
          </a:p>
        </p:txBody>
      </p:sp>
      <p:sp>
        <p:nvSpPr>
          <p:cNvPr id="3063" name="Google Shape;3063;p68"/>
          <p:cNvSpPr txBox="1"/>
          <p:nvPr/>
        </p:nvSpPr>
        <p:spPr>
          <a:xfrm>
            <a:off x="731520" y="1280160"/>
            <a:ext cx="7690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sng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Population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: serious carbapenem-resistant Gram-negative infections (HAP/VAP, BSI/sepsis, cUTI); 150 enrolled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400"/>
              </a:spcAft>
              <a:buNone/>
            </a:pPr>
            <a:r>
              <a:rPr lang="en" sz="1200" b="1" u="sng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Intervention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: cefiderocol 2 g q8h      </a:t>
            </a:r>
            <a:r>
              <a:rPr lang="en" sz="1200" b="1" u="sng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Comparator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: best available therapy (66% colistin-based)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4" name="Google Shape;3064;p68"/>
          <p:cNvSpPr/>
          <p:nvPr/>
        </p:nvSpPr>
        <p:spPr>
          <a:xfrm>
            <a:off x="4714645" y="2240255"/>
            <a:ext cx="3703200" cy="10059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 w="12700" cap="flat" cmpd="sng">
            <a:solidFill>
              <a:srgbClr val="E4A1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Best available therapy (n=38)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26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18%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 all-cause mortality, end of study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5" name="Google Shape;3065;p68"/>
          <p:cNvSpPr/>
          <p:nvPr/>
        </p:nvSpPr>
        <p:spPr>
          <a:xfrm>
            <a:off x="731529" y="2240255"/>
            <a:ext cx="3703200" cy="1005900"/>
          </a:xfrm>
          <a:prstGeom prst="roundRect">
            <a:avLst>
              <a:gd name="adj" fmla="val 16667"/>
            </a:avLst>
          </a:prstGeom>
          <a:solidFill>
            <a:srgbClr val="DCF1E4"/>
          </a:solidFill>
          <a:ln w="12700" cap="flat" cmpd="sng">
            <a:solidFill>
              <a:srgbClr val="14A4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Cefiderocol (n=80)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26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34%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 all-cause mortality, end of study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66" name="Google Shape;3066;p68"/>
          <p:cNvSpPr txBox="1"/>
          <p:nvPr/>
        </p:nvSpPr>
        <p:spPr>
          <a:xfrm>
            <a:off x="731525" y="3657600"/>
            <a:ext cx="7690200" cy="12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Hypothesis (Weiss lab): </a:t>
            </a:r>
            <a:r>
              <a:rPr lang="en" sz="1100" i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cefiderocol heteroresistance</a:t>
            </a:r>
            <a:r>
              <a:rPr lang="en" sz="11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could explain the gap. Inferred from regional prevalence; trial isolates not tested </a:t>
            </a:r>
            <a:r>
              <a:rPr lang="en" sz="1100" i="1">
                <a:solidFill>
                  <a:srgbClr val="1A1A1A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[7]</a:t>
            </a:r>
            <a:endParaRPr sz="1100" i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sz="1100" i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1100" b="1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Counterpoint: </a:t>
            </a:r>
            <a:r>
              <a:rPr lang="en" sz="11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APEKS-NP (double-blind, nosocomial pneumonia, n=300): 14-day mortality 12.4% vs 11.6% with high-dose extended-infusion meropenem; non-inferior </a:t>
            </a:r>
            <a:r>
              <a:rPr lang="en" sz="1100">
                <a:solidFill>
                  <a:srgbClr val="9E9E9E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[11]</a:t>
            </a:r>
            <a:endParaRPr sz="11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1" name="Google Shape;3071;p69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specimen, more than one answer</a:t>
            </a:r>
            <a:endParaRPr/>
          </a:p>
        </p:txBody>
      </p:sp>
      <p:sp>
        <p:nvSpPr>
          <p:cNvPr id="3072" name="Google Shape;3072;p69"/>
          <p:cNvSpPr/>
          <p:nvPr/>
        </p:nvSpPr>
        <p:spPr>
          <a:xfrm>
            <a:off x="731520" y="1371600"/>
            <a:ext cx="2423100" cy="2103000"/>
          </a:xfrm>
          <a:prstGeom prst="roundRect">
            <a:avLst>
              <a:gd name="adj" fmla="val 16667"/>
            </a:avLst>
          </a:prstGeom>
          <a:solidFill>
            <a:srgbClr val="F0E6F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3" name="Google Shape;3073;p69"/>
          <p:cNvSpPr txBox="1"/>
          <p:nvPr/>
        </p:nvSpPr>
        <p:spPr>
          <a:xfrm>
            <a:off x="868680" y="2057400"/>
            <a:ext cx="2148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6C3483"/>
                </a:solidFill>
                <a:latin typeface="Open Sans"/>
                <a:ea typeface="Open Sans"/>
                <a:cs typeface="Open Sans"/>
                <a:sym typeface="Open Sans"/>
              </a:rPr>
              <a:t>Heteroresistance</a:t>
            </a:r>
            <a:r>
              <a:rPr lang="en" sz="11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1100">
                <a:solidFill>
                  <a:srgbClr val="1A1A1A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[3]</a:t>
            </a: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4" name="Google Shape;3074;p69"/>
          <p:cNvSpPr txBox="1"/>
          <p:nvPr/>
        </p:nvSpPr>
        <p:spPr>
          <a:xfrm>
            <a:off x="868680" y="2395728"/>
            <a:ext cx="21489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One strain, with a small resistant subpopulation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Often unstable: can fade off the drug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5" name="Google Shape;3075;p69"/>
          <p:cNvSpPr/>
          <p:nvPr/>
        </p:nvSpPr>
        <p:spPr>
          <a:xfrm>
            <a:off x="3364992" y="1371600"/>
            <a:ext cx="2423100" cy="2103000"/>
          </a:xfrm>
          <a:prstGeom prst="roundRect">
            <a:avLst>
              <a:gd name="adj" fmla="val 16667"/>
            </a:avLst>
          </a:prstGeom>
          <a:solidFill>
            <a:srgbClr val="E5F4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6" name="Google Shape;3076;p69"/>
          <p:cNvSpPr txBox="1"/>
          <p:nvPr/>
        </p:nvSpPr>
        <p:spPr>
          <a:xfrm>
            <a:off x="3502152" y="2057400"/>
            <a:ext cx="2148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3B7E94"/>
                </a:solidFill>
                <a:latin typeface="Open Sans"/>
                <a:ea typeface="Open Sans"/>
                <a:cs typeface="Open Sans"/>
                <a:sym typeface="Open Sans"/>
              </a:rPr>
              <a:t>Mixed strains</a:t>
            </a:r>
            <a:endParaRPr b="1">
              <a:solidFill>
                <a:srgbClr val="3B7E9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7" name="Google Shape;3077;p69"/>
          <p:cNvSpPr txBox="1"/>
          <p:nvPr/>
        </p:nvSpPr>
        <p:spPr>
          <a:xfrm>
            <a:off x="3502152" y="2395728"/>
            <a:ext cx="21489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Two or more strains in one specimen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Each can carry different resistance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8" name="Google Shape;3078;p69"/>
          <p:cNvSpPr/>
          <p:nvPr/>
        </p:nvSpPr>
        <p:spPr>
          <a:xfrm>
            <a:off x="5998464" y="1371600"/>
            <a:ext cx="2423100" cy="21030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79" name="Google Shape;3079;p69"/>
          <p:cNvSpPr txBox="1"/>
          <p:nvPr/>
        </p:nvSpPr>
        <p:spPr>
          <a:xfrm>
            <a:off x="6135624" y="2057400"/>
            <a:ext cx="21489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Evolution</a:t>
            </a:r>
            <a:endParaRPr b="1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0" name="Google Shape;3080;p69"/>
          <p:cNvSpPr txBox="1"/>
          <p:nvPr/>
        </p:nvSpPr>
        <p:spPr>
          <a:xfrm>
            <a:off x="6135624" y="2395728"/>
            <a:ext cx="21489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Resistance arises in the patient during therapy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600"/>
              </a:spcBef>
              <a:spcAft>
                <a:spcPts val="6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Last week’s isolate may not be today’s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1" name="Google Shape;3081;p69"/>
          <p:cNvSpPr/>
          <p:nvPr/>
        </p:nvSpPr>
        <p:spPr>
          <a:xfrm>
            <a:off x="1696212" y="1517904"/>
            <a:ext cx="493800" cy="4938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2" name="Google Shape;3082;p69"/>
          <p:cNvSpPr/>
          <p:nvPr/>
        </p:nvSpPr>
        <p:spPr>
          <a:xfrm>
            <a:off x="1815084" y="1673352"/>
            <a:ext cx="73200" cy="732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3" name="Google Shape;3083;p69"/>
          <p:cNvSpPr/>
          <p:nvPr/>
        </p:nvSpPr>
        <p:spPr>
          <a:xfrm>
            <a:off x="1979676" y="1746504"/>
            <a:ext cx="73200" cy="732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4" name="Google Shape;3084;p69"/>
          <p:cNvSpPr/>
          <p:nvPr/>
        </p:nvSpPr>
        <p:spPr>
          <a:xfrm>
            <a:off x="1888236" y="1837944"/>
            <a:ext cx="73200" cy="73200"/>
          </a:xfrm>
          <a:prstGeom prst="ellipse">
            <a:avLst/>
          </a:prstGeom>
          <a:solidFill>
            <a:srgbClr val="D0625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5" name="Google Shape;3085;p69"/>
          <p:cNvSpPr/>
          <p:nvPr/>
        </p:nvSpPr>
        <p:spPr>
          <a:xfrm>
            <a:off x="4119372" y="1554480"/>
            <a:ext cx="402300" cy="4023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6" name="Google Shape;3086;p69"/>
          <p:cNvSpPr/>
          <p:nvPr/>
        </p:nvSpPr>
        <p:spPr>
          <a:xfrm>
            <a:off x="4631436" y="1554480"/>
            <a:ext cx="402300" cy="402300"/>
          </a:xfrm>
          <a:prstGeom prst="ellipse">
            <a:avLst/>
          </a:prstGeom>
          <a:solidFill>
            <a:srgbClr val="48C9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87" name="Google Shape;3087;p69"/>
          <p:cNvSpPr/>
          <p:nvPr/>
        </p:nvSpPr>
        <p:spPr>
          <a:xfrm>
            <a:off x="6496812" y="1572768"/>
            <a:ext cx="365700" cy="365700"/>
          </a:xfrm>
          <a:prstGeom prst="ellipse">
            <a:avLst/>
          </a:prstGeom>
          <a:solidFill>
            <a:srgbClr val="9FA6B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088" name="Google Shape;3088;p69"/>
          <p:cNvCxnSpPr/>
          <p:nvPr/>
        </p:nvCxnSpPr>
        <p:spPr>
          <a:xfrm>
            <a:off x="6935724" y="1755648"/>
            <a:ext cx="530400" cy="0"/>
          </a:xfrm>
          <a:prstGeom prst="straightConnector1">
            <a:avLst/>
          </a:prstGeom>
          <a:noFill/>
          <a:ln w="19050" cap="flat" cmpd="sng">
            <a:solidFill>
              <a:srgbClr val="89611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3089" name="Google Shape;3089;p69"/>
          <p:cNvSpPr/>
          <p:nvPr/>
        </p:nvSpPr>
        <p:spPr>
          <a:xfrm>
            <a:off x="7557516" y="1572768"/>
            <a:ext cx="365700" cy="365700"/>
          </a:xfrm>
          <a:prstGeom prst="ellipse">
            <a:avLst/>
          </a:prstGeom>
          <a:solidFill>
            <a:srgbClr val="5D6D7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0" name="Google Shape;3090;p69"/>
          <p:cNvSpPr/>
          <p:nvPr/>
        </p:nvSpPr>
        <p:spPr>
          <a:xfrm>
            <a:off x="731520" y="3657600"/>
            <a:ext cx="7690200" cy="7314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Key principle: 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 routine antibiogram can’t tell these apart, and the bedside consequence is the same. The panel you get may not describe the population you’re treating.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1" name="Google Shape;3091;p69"/>
          <p:cNvSpPr/>
          <p:nvPr/>
        </p:nvSpPr>
        <p:spPr>
          <a:xfrm>
            <a:off x="731520" y="3639312"/>
            <a:ext cx="7690200" cy="7497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 w="12700" cap="flat" cmpd="sng">
            <a:solidFill>
              <a:srgbClr val="E4A1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Day 88: two Pseudomonas from one BAL, cefiderocol MIC 0.12 and 0.5.</a:t>
            </a:r>
            <a:endParaRPr sz="13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200"/>
              </a:spcBef>
              <a:spcAft>
                <a:spcPts val="200"/>
              </a:spcAft>
              <a:buNone/>
            </a:pPr>
            <a:r>
              <a:rPr lang="en" sz="13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Which card is it? The antibiogram can't say.</a:t>
            </a:r>
            <a:endParaRPr sz="13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Google Shape;3096;p70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looks familiar</a:t>
            </a:r>
            <a:endParaRPr/>
          </a:p>
        </p:txBody>
      </p:sp>
      <p:sp>
        <p:nvSpPr>
          <p:cNvPr id="3097" name="Google Shape;3097;p70"/>
          <p:cNvSpPr/>
          <p:nvPr/>
        </p:nvSpPr>
        <p:spPr>
          <a:xfrm>
            <a:off x="731520" y="1325880"/>
            <a:ext cx="3703200" cy="2743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MERINO </a:t>
            </a:r>
            <a:r>
              <a:rPr lang="en" sz="1500" b="1">
                <a:solidFill>
                  <a:srgbClr val="404247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[12]</a:t>
            </a:r>
            <a:r>
              <a:rPr lang="en" sz="1500" b="1">
                <a:solidFill>
                  <a:srgbClr val="404247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[13]</a:t>
            </a:r>
            <a:endParaRPr sz="15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Ceftriaxone-R 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E. coli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/ 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Klebsiella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bacteremia, all pip-tazo 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30-day mortality: </a:t>
            </a: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12.3%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pip-tazo vs </a:t>
            </a: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3.7%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meropenem </a:t>
            </a:r>
            <a:r>
              <a:rPr lang="en" sz="1200">
                <a:solidFill>
                  <a:srgbClr val="1A1A1A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[12]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Reanalysis by reference MIC: ~6% weren't S, and excluding them shrank the gap to 5% (CI crossed 0) </a:t>
            </a:r>
            <a:r>
              <a:rPr lang="en" sz="1200">
                <a:solidFill>
                  <a:srgbClr val="9E9E9E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[13]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8" name="Google Shape;3098;p70"/>
          <p:cNvSpPr/>
          <p:nvPr/>
        </p:nvSpPr>
        <p:spPr>
          <a:xfrm>
            <a:off x="4718304" y="1325880"/>
            <a:ext cx="3703200" cy="27432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Inducible AmpC </a:t>
            </a:r>
            <a:r>
              <a:rPr lang="en" sz="1500" b="1">
                <a:solidFill>
                  <a:srgbClr val="404247"/>
                </a:solidFill>
                <a:uFill>
                  <a:noFill/>
                </a:u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[14]</a:t>
            </a:r>
            <a:endParaRPr sz="15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E. cloacae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K. aerogenes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C. freundii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: test S to ceftriaxone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Resistance can emerge on therapy (about 1 in 5 in clinical reports)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IDSA: avoid ceftriaxone for invasive infections; cefepime instead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100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His </a:t>
            </a:r>
            <a:r>
              <a:rPr lang="en" sz="11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Serratia</a:t>
            </a:r>
            <a:r>
              <a:rPr lang="en" sz="1100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: low-risk group (&lt;5%)</a:t>
            </a:r>
            <a:endParaRPr sz="1100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99" name="Google Shape;3099;p70"/>
          <p:cNvSpPr txBox="1"/>
          <p:nvPr/>
        </p:nvSpPr>
        <p:spPr>
          <a:xfrm>
            <a:off x="2484120" y="4145280"/>
            <a:ext cx="4206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Susceptible isolate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treated with that drug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00" name="Google Shape;3100;p70"/>
          <p:cNvSpPr/>
          <p:nvPr/>
        </p:nvSpPr>
        <p:spPr>
          <a:xfrm>
            <a:off x="2223770" y="4532270"/>
            <a:ext cx="4206300" cy="502800"/>
          </a:xfrm>
          <a:prstGeom prst="rect">
            <a:avLst/>
          </a:prstGeom>
          <a:solidFill>
            <a:srgbClr val="9C5B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01" name="Google Shape;3101;p70"/>
          <p:cNvSpPr/>
          <p:nvPr/>
        </p:nvSpPr>
        <p:spPr>
          <a:xfrm>
            <a:off x="2223770" y="4532270"/>
            <a:ext cx="3785700" cy="502800"/>
          </a:xfrm>
          <a:prstGeom prst="rect">
            <a:avLst/>
          </a:prstGeom>
          <a:solidFill>
            <a:srgbClr val="DCF1E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~90% respond</a:t>
            </a:r>
            <a:endParaRPr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02" name="Google Shape;3102;p70"/>
          <p:cNvSpPr txBox="1"/>
          <p:nvPr/>
        </p:nvSpPr>
        <p:spPr>
          <a:xfrm>
            <a:off x="5899658" y="4532270"/>
            <a:ext cx="6402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10%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Google Shape;3107;p71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Does BCC susceptibility predict outcome?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[15]</a:t>
            </a:r>
            <a:endParaRPr/>
          </a:p>
        </p:txBody>
      </p:sp>
      <p:sp>
        <p:nvSpPr>
          <p:cNvPr id="3108" name="Google Shape;3108;p71"/>
          <p:cNvSpPr txBox="1"/>
          <p:nvPr/>
        </p:nvSpPr>
        <p:spPr>
          <a:xfrm>
            <a:off x="731520" y="1325880"/>
            <a:ext cx="3931800" cy="24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Population: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47 patients with 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B. cepacia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complex infection (</a:t>
            </a: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27 bloodstream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20 respiratory); one hospital in Beijing, 2014–2024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Outcome: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unfavorable = death, treatment failure, worsening, or discharge for terminal illness. 11 of 47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 u="sng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Analysis: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 susceptibility to meropenem, ceftazidime, TMP-SMX and minocycline vs outcome, adjusted (Firth and Bayesian regression)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09" name="Google Shape;3109;p71"/>
          <p:cNvSpPr/>
          <p:nvPr/>
        </p:nvSpPr>
        <p:spPr>
          <a:xfrm>
            <a:off x="4892040" y="1325880"/>
            <a:ext cx="3529500" cy="1097400"/>
          </a:xfrm>
          <a:prstGeom prst="roundRect">
            <a:avLst>
              <a:gd name="adj" fmla="val 16667"/>
            </a:avLst>
          </a:prstGeom>
          <a:solidFill>
            <a:srgbClr val="E8ECF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No susceptibility result independently predicted outcome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Only age did: OR 0.86 per year for a favorable outcome (95% CI 0.76–0.94)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10" name="Google Shape;3110;p71"/>
          <p:cNvSpPr/>
          <p:nvPr/>
        </p:nvSpPr>
        <p:spPr>
          <a:xfrm>
            <a:off x="4892040" y="2560320"/>
            <a:ext cx="3529500" cy="12345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 w="12700" cap="flat" cmpd="sng">
            <a:solidFill>
              <a:srgbClr val="E4A1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No detectable association ≠ no predictive value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400"/>
              </a:spcBef>
              <a:spcAft>
                <a:spcPts val="400"/>
              </a:spcAft>
              <a:buNone/>
            </a:pPr>
            <a:r>
              <a:rPr lang="en" sz="11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Meropenem non-susceptible, unfavorable outcome: OR 1.90 (95% CI 0.45–8.30), unadjusted. With 11 events, that interval runs from half to 8 times the odds</a:t>
            </a:r>
            <a:endParaRPr sz="11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11" name="Google Shape;3111;p71"/>
          <p:cNvSpPr txBox="1"/>
          <p:nvPr/>
        </p:nvSpPr>
        <p:spPr>
          <a:xfrm>
            <a:off x="731520" y="3977640"/>
            <a:ext cx="76902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Authors: “AST results should be interpreted cautiously and integrated with host risk assessment, </a:t>
            </a:r>
            <a:r>
              <a:rPr lang="en" sz="1200" i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source control</a:t>
            </a:r>
            <a:r>
              <a:rPr lang="en" sz="1200" i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and overall clinical status rather than used in isolation.”</a:t>
            </a:r>
            <a:endParaRPr sz="1200" i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6" name="Google Shape;3116;p72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we usually picture it</a:t>
            </a:r>
            <a:endParaRPr/>
          </a:p>
        </p:txBody>
      </p:sp>
      <p:sp>
        <p:nvSpPr>
          <p:cNvPr id="3117" name="Google Shape;3117;p72"/>
          <p:cNvSpPr/>
          <p:nvPr/>
        </p:nvSpPr>
        <p:spPr>
          <a:xfrm>
            <a:off x="7315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18" name="Google Shape;3118;p72"/>
          <p:cNvSpPr txBox="1"/>
          <p:nvPr/>
        </p:nvSpPr>
        <p:spPr>
          <a:xfrm>
            <a:off x="12984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One bacterium divides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19" name="Google Shape;3119;p72"/>
          <p:cNvSpPr/>
          <p:nvPr/>
        </p:nvSpPr>
        <p:spPr>
          <a:xfrm>
            <a:off x="33604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0" name="Google Shape;3120;p72"/>
          <p:cNvSpPr txBox="1"/>
          <p:nvPr/>
        </p:nvSpPr>
        <p:spPr>
          <a:xfrm>
            <a:off x="39273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Into a large population of identical copies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1" name="Google Shape;3121;p72"/>
          <p:cNvSpPr/>
          <p:nvPr/>
        </p:nvSpPr>
        <p:spPr>
          <a:xfrm>
            <a:off x="5989320" y="141732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2" name="Google Shape;3122;p72"/>
          <p:cNvSpPr txBox="1"/>
          <p:nvPr/>
        </p:nvSpPr>
        <p:spPr>
          <a:xfrm>
            <a:off x="6556248" y="150876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A specimen (here, a BAL) goes to the lab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3" name="Google Shape;3123;p72"/>
          <p:cNvSpPr/>
          <p:nvPr/>
        </p:nvSpPr>
        <p:spPr>
          <a:xfrm>
            <a:off x="7315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4" name="Google Shape;3124;p72"/>
          <p:cNvSpPr/>
          <p:nvPr/>
        </p:nvSpPr>
        <p:spPr>
          <a:xfrm>
            <a:off x="859536" y="331470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5" name="Google Shape;3125;p72"/>
          <p:cNvSpPr txBox="1"/>
          <p:nvPr/>
        </p:nvSpPr>
        <p:spPr>
          <a:xfrm>
            <a:off x="12984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What grows on the plate is what’s in the patient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6" name="Google Shape;3126;p72"/>
          <p:cNvSpPr/>
          <p:nvPr/>
        </p:nvSpPr>
        <p:spPr>
          <a:xfrm>
            <a:off x="33604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7" name="Google Shape;3127;p72"/>
          <p:cNvSpPr/>
          <p:nvPr/>
        </p:nvSpPr>
        <p:spPr>
          <a:xfrm>
            <a:off x="3488436" y="331470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8" name="Google Shape;3128;p72"/>
          <p:cNvSpPr txBox="1"/>
          <p:nvPr/>
        </p:nvSpPr>
        <p:spPr>
          <a:xfrm>
            <a:off x="39273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S = it kills all of them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rPr>
              <a:t>R = it kills none</a:t>
            </a:r>
            <a:endParaRPr sz="1200">
              <a:solidFill>
                <a:srgbClr val="9E9E9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29" name="Google Shape;3129;p72"/>
          <p:cNvSpPr/>
          <p:nvPr/>
        </p:nvSpPr>
        <p:spPr>
          <a:xfrm>
            <a:off x="5989320" y="2880360"/>
            <a:ext cx="2432400" cy="12345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 w="31750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0" name="Google Shape;3130;p72"/>
          <p:cNvSpPr/>
          <p:nvPr/>
        </p:nvSpPr>
        <p:spPr>
          <a:xfrm>
            <a:off x="6117336" y="3314700"/>
            <a:ext cx="365700" cy="365700"/>
          </a:xfrm>
          <a:prstGeom prst="ellipse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6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1" name="Google Shape;3131;p72"/>
          <p:cNvSpPr txBox="1"/>
          <p:nvPr/>
        </p:nvSpPr>
        <p:spPr>
          <a:xfrm>
            <a:off x="6556248" y="2971800"/>
            <a:ext cx="1810500" cy="10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Give the S drug, and the patient is cured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2" name="Google Shape;3132;p72"/>
          <p:cNvSpPr txBox="1"/>
          <p:nvPr/>
        </p:nvSpPr>
        <p:spPr>
          <a:xfrm>
            <a:off x="5980022" y="4297675"/>
            <a:ext cx="24324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Next: step 6, back to the patient</a:t>
            </a:r>
            <a:endParaRPr sz="11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3" name="Google Shape;3133;p72"/>
          <p:cNvSpPr/>
          <p:nvPr/>
        </p:nvSpPr>
        <p:spPr>
          <a:xfrm>
            <a:off x="859536" y="185166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4" name="Google Shape;3134;p72"/>
          <p:cNvSpPr/>
          <p:nvPr/>
        </p:nvSpPr>
        <p:spPr>
          <a:xfrm>
            <a:off x="3488436" y="185166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35" name="Google Shape;3135;p72"/>
          <p:cNvSpPr/>
          <p:nvPr/>
        </p:nvSpPr>
        <p:spPr>
          <a:xfrm>
            <a:off x="6117336" y="1851660"/>
            <a:ext cx="365700" cy="365700"/>
          </a:xfrm>
          <a:prstGeom prst="ellipse">
            <a:avLst/>
          </a:prstGeom>
          <a:solidFill>
            <a:srgbClr val="C4C4C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0" name="Google Shape;3140;p73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90-60 rule </a:t>
            </a:r>
            <a:r>
              <a:rPr lang="en">
                <a:solidFill>
                  <a:schemeClr val="hlink"/>
                </a:solidFill>
                <a:uFill>
                  <a:noFill/>
                </a:uFill>
                <a:hlinkClick r:id="rId3"/>
              </a:rPr>
              <a:t>[1]</a:t>
            </a:r>
            <a:endParaRPr/>
          </a:p>
        </p:txBody>
      </p:sp>
      <p:sp>
        <p:nvSpPr>
          <p:cNvPr id="3141" name="Google Shape;3141;p73"/>
          <p:cNvSpPr txBox="1"/>
          <p:nvPr/>
        </p:nvSpPr>
        <p:spPr>
          <a:xfrm>
            <a:off x="731520" y="1325880"/>
            <a:ext cx="4206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Susceptible isolate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treated with that drug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2" name="Google Shape;3142;p73"/>
          <p:cNvSpPr/>
          <p:nvPr/>
        </p:nvSpPr>
        <p:spPr>
          <a:xfrm>
            <a:off x="731520" y="1645920"/>
            <a:ext cx="4206300" cy="502800"/>
          </a:xfrm>
          <a:prstGeom prst="rect">
            <a:avLst/>
          </a:prstGeom>
          <a:solidFill>
            <a:srgbClr val="9C5B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3" name="Google Shape;3143;p73"/>
          <p:cNvSpPr/>
          <p:nvPr/>
        </p:nvSpPr>
        <p:spPr>
          <a:xfrm>
            <a:off x="731520" y="1645920"/>
            <a:ext cx="3785700" cy="502800"/>
          </a:xfrm>
          <a:prstGeom prst="rect">
            <a:avLst/>
          </a:prstGeom>
          <a:solidFill>
            <a:srgbClr val="DCF1E4"/>
          </a:solidFill>
          <a:ln w="9525" cap="flat" cmpd="sng">
            <a:solidFill>
              <a:srgbClr val="DCF1E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~90% respond</a:t>
            </a:r>
            <a:endParaRPr b="1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4" name="Google Shape;3144;p73"/>
          <p:cNvSpPr txBox="1"/>
          <p:nvPr/>
        </p:nvSpPr>
        <p:spPr>
          <a:xfrm>
            <a:off x="731520" y="2377440"/>
            <a:ext cx="4206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Resistant isolate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treated with that drug anyway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5" name="Google Shape;3145;p73"/>
          <p:cNvSpPr/>
          <p:nvPr/>
        </p:nvSpPr>
        <p:spPr>
          <a:xfrm>
            <a:off x="731520" y="2697480"/>
            <a:ext cx="4206300" cy="5028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6" name="Google Shape;3146;p73"/>
          <p:cNvSpPr/>
          <p:nvPr/>
        </p:nvSpPr>
        <p:spPr>
          <a:xfrm>
            <a:off x="731520" y="2697480"/>
            <a:ext cx="2523600" cy="502800"/>
          </a:xfrm>
          <a:prstGeom prst="rect">
            <a:avLst/>
          </a:prstGeom>
          <a:solidFill>
            <a:srgbClr val="2F5AA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~60% respond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7" name="Google Shape;3147;p73"/>
          <p:cNvSpPr txBox="1"/>
          <p:nvPr/>
        </p:nvSpPr>
        <p:spPr>
          <a:xfrm>
            <a:off x="3255264" y="2697480"/>
            <a:ext cx="16824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40%</a:t>
            </a:r>
            <a:endParaRPr sz="11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8" name="Google Shape;3148;p73"/>
          <p:cNvSpPr/>
          <p:nvPr/>
        </p:nvSpPr>
        <p:spPr>
          <a:xfrm>
            <a:off x="731520" y="3429000"/>
            <a:ext cx="2011800" cy="6585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 w="12700" cap="flat" cmpd="sng">
            <a:solidFill>
              <a:srgbClr val="E4A1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S, and still failed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the 10%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49" name="Google Shape;3149;p73"/>
          <p:cNvSpPr/>
          <p:nvPr/>
        </p:nvSpPr>
        <p:spPr>
          <a:xfrm>
            <a:off x="2926080" y="3429000"/>
            <a:ext cx="2011800" cy="6585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 w="12700" cap="flat" cmpd="sng">
            <a:solidFill>
              <a:srgbClr val="3B71C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R, and got better</a:t>
            </a:r>
            <a:endParaRPr sz="12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the 60%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0" name="Google Shape;3150;p73"/>
          <p:cNvSpPr txBox="1"/>
          <p:nvPr/>
        </p:nvSpPr>
        <p:spPr>
          <a:xfrm>
            <a:off x="731520" y="4206240"/>
            <a:ext cx="42063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The 30-point gap is why we test. The 10% and the 60% are why the test doesn’t settle it.</a:t>
            </a:r>
            <a:endParaRPr sz="1100" i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1" name="Google Shape;3151;p73"/>
          <p:cNvSpPr/>
          <p:nvPr/>
        </p:nvSpPr>
        <p:spPr>
          <a:xfrm>
            <a:off x="5349240" y="1325880"/>
            <a:ext cx="3072300" cy="2880300"/>
          </a:xfrm>
          <a:prstGeom prst="roundRect">
            <a:avLst>
              <a:gd name="adj" fmla="val 16667"/>
            </a:avLst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2" name="Google Shape;3152;p73"/>
          <p:cNvSpPr txBox="1"/>
          <p:nvPr/>
        </p:nvSpPr>
        <p:spPr>
          <a:xfrm>
            <a:off x="5458968" y="1417320"/>
            <a:ext cx="2853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Why an S can still fail</a:t>
            </a:r>
            <a:endParaRPr sz="1300" b="1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3" name="Google Shape;3153;p73"/>
          <p:cNvSpPr txBox="1"/>
          <p:nvPr/>
        </p:nvSpPr>
        <p:spPr>
          <a:xfrm>
            <a:off x="5458968" y="1828800"/>
            <a:ext cx="28530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2400" lvl="0" indent="-2286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Host: immune status, comorbidity, severity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-2286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Dose and pharmacokinetics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-2286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Drug penetration to the site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-2286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Inoculum and biofilm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-228600" algn="l" rtl="0">
              <a:spcBef>
                <a:spcPts val="0"/>
              </a:spcBef>
              <a:spcAft>
                <a:spcPts val="0"/>
              </a:spcAft>
              <a:buClr>
                <a:srgbClr val="1A1A1A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Heteroresistance, mixed populations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52400" lvl="0" indent="-228600" algn="l" rtl="0">
              <a:spcBef>
                <a:spcPts val="0"/>
              </a:spcBef>
              <a:spcAft>
                <a:spcPts val="0"/>
              </a:spcAft>
              <a:buClr>
                <a:srgbClr val="DF382C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An undrained collection</a:t>
            </a:r>
            <a:endParaRPr sz="1200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4" name="Google Shape;3154;p73"/>
          <p:cNvSpPr txBox="1"/>
          <p:nvPr/>
        </p:nvSpPr>
        <p:spPr>
          <a:xfrm>
            <a:off x="4407408" y="1645920"/>
            <a:ext cx="6402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10%</a:t>
            </a:r>
            <a:endParaRPr sz="11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9" name="Google Shape;3159;p74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Cure is more than the drug</a:t>
            </a:r>
            <a:endParaRPr/>
          </a:p>
        </p:txBody>
      </p:sp>
      <p:sp>
        <p:nvSpPr>
          <p:cNvPr id="3160" name="Google Shape;3160;p74"/>
          <p:cNvSpPr/>
          <p:nvPr/>
        </p:nvSpPr>
        <p:spPr>
          <a:xfrm>
            <a:off x="731525" y="1371600"/>
            <a:ext cx="2377500" cy="1784100"/>
          </a:xfrm>
          <a:prstGeom prst="roundRect">
            <a:avLst>
              <a:gd name="adj" fmla="val 16667"/>
            </a:avLst>
          </a:prstGeom>
          <a:solidFill>
            <a:srgbClr val="DCF1E4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0C622E"/>
                </a:solidFill>
                <a:latin typeface="Open Sans"/>
                <a:ea typeface="Open Sans"/>
                <a:cs typeface="Open Sans"/>
                <a:sym typeface="Open Sans"/>
              </a:rPr>
              <a:t>When the intuition holds</a:t>
            </a:r>
            <a:endParaRPr sz="1300" b="1">
              <a:solidFill>
                <a:srgbClr val="0C62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An uncomplicated infection, an active drug, and a host that finishes the job</a:t>
            </a:r>
            <a:endParaRPr sz="1200" i="1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1" name="Google Shape;3161;p74"/>
          <p:cNvSpPr/>
          <p:nvPr/>
        </p:nvSpPr>
        <p:spPr>
          <a:xfrm>
            <a:off x="3383275" y="1371600"/>
            <a:ext cx="2377500" cy="1784100"/>
          </a:xfrm>
          <a:prstGeom prst="roundRect">
            <a:avLst>
              <a:gd name="adj" fmla="val 16667"/>
            </a:avLst>
          </a:prstGeom>
          <a:solidFill>
            <a:srgbClr val="E2EAF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R, and got better</a:t>
            </a:r>
            <a:endParaRPr sz="1300"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Immune clearance plus </a:t>
            </a:r>
            <a:r>
              <a:rPr lang="en" sz="1200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drainage</a:t>
            </a:r>
            <a:endParaRPr sz="1200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2" name="Google Shape;3162;p74"/>
          <p:cNvSpPr/>
          <p:nvPr/>
        </p:nvSpPr>
        <p:spPr>
          <a:xfrm>
            <a:off x="6035050" y="1371600"/>
            <a:ext cx="2377500" cy="1784100"/>
          </a:xfrm>
          <a:prstGeom prst="roundRect">
            <a:avLst>
              <a:gd name="adj" fmla="val 16667"/>
            </a:avLst>
          </a:prstGeom>
          <a:solidFill>
            <a:srgbClr val="FBF1DD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Prolonged pressure, </a:t>
            </a:r>
            <a:r>
              <a:rPr lang="en" sz="13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no drainage</a:t>
            </a:r>
            <a:endParaRPr sz="13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Survivors are selected; resistance can become stable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3" name="Google Shape;3163;p74"/>
          <p:cNvSpPr txBox="1"/>
          <p:nvPr/>
        </p:nvSpPr>
        <p:spPr>
          <a:xfrm>
            <a:off x="3383280" y="3200400"/>
            <a:ext cx="23775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The 60%</a:t>
            </a:r>
            <a:endParaRPr b="1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64" name="Google Shape;3164;p74"/>
          <p:cNvSpPr txBox="1"/>
          <p:nvPr/>
        </p:nvSpPr>
        <p:spPr>
          <a:xfrm>
            <a:off x="731525" y="2673625"/>
            <a:ext cx="2377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e.g. cystitis</a:t>
            </a:r>
            <a:endParaRPr/>
          </a:p>
        </p:txBody>
      </p:sp>
      <p:sp>
        <p:nvSpPr>
          <p:cNvPr id="3165" name="Google Shape;3165;p74"/>
          <p:cNvSpPr txBox="1"/>
          <p:nvPr/>
        </p:nvSpPr>
        <p:spPr>
          <a:xfrm>
            <a:off x="3398525" y="2673625"/>
            <a:ext cx="2377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e.g. empyema</a:t>
            </a:r>
            <a:endParaRPr/>
          </a:p>
        </p:txBody>
      </p:sp>
      <p:grpSp>
        <p:nvGrpSpPr>
          <p:cNvPr id="3166" name="Google Shape;3166;p74"/>
          <p:cNvGrpSpPr/>
          <p:nvPr/>
        </p:nvGrpSpPr>
        <p:grpSpPr>
          <a:xfrm>
            <a:off x="198775" y="1219437"/>
            <a:ext cx="5794500" cy="3700363"/>
            <a:chOff x="198775" y="1219437"/>
            <a:chExt cx="5794500" cy="3700363"/>
          </a:xfrm>
        </p:grpSpPr>
        <p:sp>
          <p:nvSpPr>
            <p:cNvPr id="3167" name="Google Shape;3167;p74"/>
            <p:cNvSpPr/>
            <p:nvPr/>
          </p:nvSpPr>
          <p:spPr>
            <a:xfrm>
              <a:off x="198775" y="1283800"/>
              <a:ext cx="5794500" cy="3636000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pic>
          <p:nvPicPr>
            <p:cNvPr id="3168" name="Google Shape;3168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28175" y="1219437"/>
              <a:ext cx="5314099" cy="35427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169" name="Google Shape;3169;p74"/>
          <p:cNvSpPr txBox="1"/>
          <p:nvPr/>
        </p:nvSpPr>
        <p:spPr>
          <a:xfrm>
            <a:off x="3992225" y="4041900"/>
            <a:ext cx="19017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AI generated (GPT-6)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" name="Google Shape;3174;p75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60-90%</a:t>
            </a:r>
            <a:endParaRPr/>
          </a:p>
        </p:txBody>
      </p:sp>
      <p:sp>
        <p:nvSpPr>
          <p:cNvPr id="3175" name="Google Shape;3175;p75"/>
          <p:cNvSpPr/>
          <p:nvPr/>
        </p:nvSpPr>
        <p:spPr>
          <a:xfrm>
            <a:off x="812800" y="2131060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6" name="Google Shape;3176;p75"/>
          <p:cNvSpPr/>
          <p:nvPr/>
        </p:nvSpPr>
        <p:spPr>
          <a:xfrm>
            <a:off x="812800" y="3155950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77" name="Google Shape;3177;p75"/>
          <p:cNvSpPr/>
          <p:nvPr/>
        </p:nvSpPr>
        <p:spPr>
          <a:xfrm>
            <a:off x="812800" y="4080510"/>
            <a:ext cx="8229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178" name="Google Shape;3178;p75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179" name="Google Shape;3179;p75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0" name="Google Shape;3180;p75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1" name="Google Shape;3181;p75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2" name="Google Shape;3182;p75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3" name="Google Shape;3183;p75"/>
          <p:cNvSpPr/>
          <p:nvPr/>
        </p:nvSpPr>
        <p:spPr>
          <a:xfrm>
            <a:off x="5184140" y="4983480"/>
            <a:ext cx="12852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4" name="Google Shape;3184;p75"/>
          <p:cNvSpPr/>
          <p:nvPr/>
        </p:nvSpPr>
        <p:spPr>
          <a:xfrm>
            <a:off x="6856724" y="4983475"/>
            <a:ext cx="2057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5" name="Google Shape;3185;p75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6" name="Google Shape;3186;p75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7" name="Google Shape;3187;p75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8" name="Google Shape;3188;p75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89" name="Google Shape;3189;p75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0" name="Google Shape;3190;p75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1" name="Google Shape;3191;p75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2" name="Google Shape;3192;p75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193" name="Google Shape;3193;p75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194" name="Google Shape;3194;p75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5" name="Google Shape;3195;p75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6" name="Google Shape;3196;p75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7" name="Google Shape;3197;p75"/>
          <p:cNvSpPr/>
          <p:nvPr/>
        </p:nvSpPr>
        <p:spPr>
          <a:xfrm>
            <a:off x="3963670" y="1651000"/>
            <a:ext cx="2565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8" name="Google Shape;3198;p75"/>
          <p:cNvSpPr txBox="1"/>
          <p:nvPr/>
        </p:nvSpPr>
        <p:spPr>
          <a:xfrm>
            <a:off x="3945890" y="1616710"/>
            <a:ext cx="29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99" name="Google Shape;3199;p75"/>
          <p:cNvSpPr txBox="1"/>
          <p:nvPr/>
        </p:nvSpPr>
        <p:spPr>
          <a:xfrm>
            <a:off x="4180840" y="1616710"/>
            <a:ext cx="103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Recurrent VRE BSI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0" name="Google Shape;3200;p75"/>
          <p:cNvSpPr/>
          <p:nvPr/>
        </p:nvSpPr>
        <p:spPr>
          <a:xfrm>
            <a:off x="5441950" y="1752600"/>
            <a:ext cx="1992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1" name="Google Shape;3201;p75"/>
          <p:cNvSpPr txBox="1"/>
          <p:nvPr/>
        </p:nvSpPr>
        <p:spPr>
          <a:xfrm>
            <a:off x="5382260" y="1718310"/>
            <a:ext cx="1959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  Recurrent MDR pulmonary / IAI flares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2" name="Google Shape;3202;p75"/>
          <p:cNvSpPr/>
          <p:nvPr/>
        </p:nvSpPr>
        <p:spPr>
          <a:xfrm>
            <a:off x="7780710" y="1748835"/>
            <a:ext cx="7722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03" name="Google Shape;3203;p75"/>
          <p:cNvSpPr txBox="1"/>
          <p:nvPr/>
        </p:nvSpPr>
        <p:spPr>
          <a:xfrm>
            <a:off x="7794604" y="1715825"/>
            <a:ext cx="77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7  abd flare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204" name="Google Shape;3204;p75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205" name="Google Shape;3205;p75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206" name="Google Shape;3206;p75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207" name="Google Shape;3207;p75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208" name="Google Shape;3208;p75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209" name="Google Shape;3209;p75"/>
          <p:cNvCxnSpPr/>
          <p:nvPr/>
        </p:nvCxnSpPr>
        <p:spPr>
          <a:xfrm>
            <a:off x="396367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210" name="Google Shape;3210;p75"/>
          <p:cNvCxnSpPr/>
          <p:nvPr/>
        </p:nvCxnSpPr>
        <p:spPr>
          <a:xfrm>
            <a:off x="544195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211" name="Google Shape;3211;p75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2" name="Google Shape;3212;p75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3" name="Google Shape;3213;p75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4" name="Google Shape;3214;p75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5" name="Google Shape;3215;p75"/>
          <p:cNvSpPr/>
          <p:nvPr/>
        </p:nvSpPr>
        <p:spPr>
          <a:xfrm>
            <a:off x="5120640" y="3223260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6" name="Google Shape;3216;p75"/>
          <p:cNvSpPr txBox="1"/>
          <p:nvPr/>
        </p:nvSpPr>
        <p:spPr>
          <a:xfrm>
            <a:off x="5095240" y="3205480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7" name="Google Shape;3217;p75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8" name="Google Shape;3218;p75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19" name="Google Shape;3219;p75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0" name="Google Shape;3220;p75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1" name="Google Shape;3221;p75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2" name="Google Shape;3222;p75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3" name="Google Shape;3223;p75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4" name="Google Shape;3224;p75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5" name="Google Shape;3225;p75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6" name="Google Shape;3226;p75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7" name="Google Shape;3227;p75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8" name="Google Shape;3228;p75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29" name="Google Shape;3229;p75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0" name="Google Shape;3230;p75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1" name="Google Shape;3231;p75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2" name="Google Shape;3232;p75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3" name="Google Shape;3233;p75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4" name="Google Shape;3234;p75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5" name="Google Shape;3235;p75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236" name="Google Shape;3236;p75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37" name="Google Shape;3237;p75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8" name="Google Shape;3238;p75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39" name="Google Shape;3239;p75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0" name="Google Shape;3240;p75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1" name="Google Shape;3241;p75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2" name="Google Shape;3242;p75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3" name="Google Shape;3243;p75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4" name="Google Shape;3244;p75"/>
          <p:cNvSpPr/>
          <p:nvPr/>
        </p:nvSpPr>
        <p:spPr>
          <a:xfrm>
            <a:off x="338455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5" name="Google Shape;3245;p75"/>
          <p:cNvSpPr txBox="1"/>
          <p:nvPr/>
        </p:nvSpPr>
        <p:spPr>
          <a:xfrm>
            <a:off x="305435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6" name="Google Shape;3246;p75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7" name="Google Shape;3247;p75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8" name="Google Shape;3248;p75"/>
          <p:cNvSpPr/>
          <p:nvPr/>
        </p:nvSpPr>
        <p:spPr>
          <a:xfrm>
            <a:off x="396367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49" name="Google Shape;3249;p75"/>
          <p:cNvSpPr txBox="1"/>
          <p:nvPr/>
        </p:nvSpPr>
        <p:spPr>
          <a:xfrm>
            <a:off x="363220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0" name="Google Shape;3250;p75"/>
          <p:cNvSpPr/>
          <p:nvPr/>
        </p:nvSpPr>
        <p:spPr>
          <a:xfrm>
            <a:off x="4027170" y="3445510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1" name="Google Shape;3251;p75"/>
          <p:cNvSpPr txBox="1"/>
          <p:nvPr/>
        </p:nvSpPr>
        <p:spPr>
          <a:xfrm>
            <a:off x="4237990" y="3406140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2" name="Google Shape;3252;p75"/>
          <p:cNvSpPr/>
          <p:nvPr/>
        </p:nvSpPr>
        <p:spPr>
          <a:xfrm>
            <a:off x="4155440" y="4511040"/>
            <a:ext cx="9639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3" name="Google Shape;3253;p75"/>
          <p:cNvSpPr txBox="1"/>
          <p:nvPr/>
        </p:nvSpPr>
        <p:spPr>
          <a:xfrm>
            <a:off x="4291330" y="4471670"/>
            <a:ext cx="694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Flagyl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4" name="Google Shape;3254;p75"/>
          <p:cNvSpPr/>
          <p:nvPr/>
        </p:nvSpPr>
        <p:spPr>
          <a:xfrm>
            <a:off x="544195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5" name="Google Shape;3255;p75"/>
          <p:cNvSpPr txBox="1"/>
          <p:nvPr/>
        </p:nvSpPr>
        <p:spPr>
          <a:xfrm>
            <a:off x="5354320" y="3205480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6" name="Google Shape;3256;p75"/>
          <p:cNvSpPr/>
          <p:nvPr/>
        </p:nvSpPr>
        <p:spPr>
          <a:xfrm>
            <a:off x="5699760" y="3244850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257" name="Google Shape;3257;p75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58" name="Google Shape;3258;p75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59" name="Google Shape;3259;p75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0" name="Google Shape;3260;p75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1" name="Google Shape;3261;p75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2" name="Google Shape;3262;p75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3" name="Google Shape;3263;p75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4" name="Google Shape;3264;p75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5" name="Google Shape;3265;p75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6" name="Google Shape;3266;p75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7" name="Google Shape;3267;p75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8" name="Google Shape;3268;p75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69" name="Google Shape;3269;p75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0" name="Google Shape;3270;p75"/>
          <p:cNvSpPr/>
          <p:nvPr/>
        </p:nvSpPr>
        <p:spPr>
          <a:xfrm>
            <a:off x="391541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1" name="Google Shape;3271;p75"/>
          <p:cNvSpPr/>
          <p:nvPr/>
        </p:nvSpPr>
        <p:spPr>
          <a:xfrm>
            <a:off x="404368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2" name="Google Shape;3272;p75"/>
          <p:cNvSpPr/>
          <p:nvPr/>
        </p:nvSpPr>
        <p:spPr>
          <a:xfrm>
            <a:off x="417195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3" name="Google Shape;3273;p75"/>
          <p:cNvSpPr txBox="1"/>
          <p:nvPr/>
        </p:nvSpPr>
        <p:spPr>
          <a:xfrm>
            <a:off x="4257040" y="2132330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4" name="Google Shape;3274;p75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5" name="Google Shape;3275;p75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6" name="Google Shape;3276;p75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7" name="Google Shape;3277;p75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8" name="Google Shape;3278;p75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79" name="Google Shape;3279;p75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0" name="Google Shape;3280;p75"/>
          <p:cNvSpPr/>
          <p:nvPr/>
        </p:nvSpPr>
        <p:spPr>
          <a:xfrm>
            <a:off x="539496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1" name="Google Shape;3281;p75"/>
          <p:cNvSpPr txBox="1"/>
          <p:nvPr/>
        </p:nvSpPr>
        <p:spPr>
          <a:xfrm>
            <a:off x="4085590" y="2434590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2" name="Google Shape;3282;p75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3" name="Google Shape;3283;p75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4" name="Google Shape;3284;p75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5" name="Google Shape;3285;p75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6" name="Google Shape;3286;p75"/>
          <p:cNvSpPr/>
          <p:nvPr/>
        </p:nvSpPr>
        <p:spPr>
          <a:xfrm>
            <a:off x="43624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7" name="Google Shape;3287;p75"/>
          <p:cNvSpPr/>
          <p:nvPr/>
        </p:nvSpPr>
        <p:spPr>
          <a:xfrm>
            <a:off x="53911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8" name="Google Shape;3288;p75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89" name="Google Shape;3289;p75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0" name="Google Shape;3290;p75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1" name="Google Shape;3291;p75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2" name="Google Shape;3292;p75"/>
          <p:cNvSpPr txBox="1"/>
          <p:nvPr/>
        </p:nvSpPr>
        <p:spPr>
          <a:xfrm>
            <a:off x="4418330" y="4157980"/>
            <a:ext cx="7392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D50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IR 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3" name="Google Shape;3293;p75"/>
          <p:cNvSpPr txBox="1"/>
          <p:nvPr/>
        </p:nvSpPr>
        <p:spPr>
          <a:xfrm>
            <a:off x="44183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4" name="Google Shape;3294;p75"/>
          <p:cNvSpPr txBox="1"/>
          <p:nvPr/>
        </p:nvSpPr>
        <p:spPr>
          <a:xfrm>
            <a:off x="5447030" y="4157980"/>
            <a:ext cx="663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295" name="Google Shape;3295;p75"/>
          <p:cNvSpPr txBox="1"/>
          <p:nvPr/>
        </p:nvSpPr>
        <p:spPr>
          <a:xfrm>
            <a:off x="54470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296" name="Google Shape;3296;p75"/>
          <p:cNvCxnSpPr/>
          <p:nvPr/>
        </p:nvCxnSpPr>
        <p:spPr>
          <a:xfrm>
            <a:off x="812800" y="4724400"/>
            <a:ext cx="82296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97" name="Google Shape;3297;p75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98" name="Google Shape;3298;p75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299" name="Google Shape;3299;p75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00" name="Google Shape;3300;p75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01" name="Google Shape;3301;p75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02" name="Google Shape;3302;p75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03" name="Google Shape;3303;p75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04" name="Google Shape;3304;p75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05" name="Google Shape;3305;p75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06" name="Google Shape;3306;p75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07" name="Google Shape;3307;p75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08" name="Google Shape;3308;p75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09" name="Google Shape;3309;p75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0" name="Google Shape;3310;p75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11" name="Google Shape;3311;p75"/>
          <p:cNvCxnSpPr/>
          <p:nvPr/>
        </p:nvCxnSpPr>
        <p:spPr>
          <a:xfrm>
            <a:off x="569976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2" name="Google Shape;3312;p75"/>
          <p:cNvSpPr txBox="1"/>
          <p:nvPr/>
        </p:nvSpPr>
        <p:spPr>
          <a:xfrm>
            <a:off x="5487670" y="4757420"/>
            <a:ext cx="423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D70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13" name="Google Shape;3313;p75"/>
          <p:cNvCxnSpPr/>
          <p:nvPr/>
        </p:nvCxnSpPr>
        <p:spPr>
          <a:xfrm>
            <a:off x="63423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4" name="Google Shape;3314;p75"/>
          <p:cNvSpPr txBox="1"/>
          <p:nvPr/>
        </p:nvSpPr>
        <p:spPr>
          <a:xfrm>
            <a:off x="612775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D80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15" name="Google Shape;3315;p75"/>
          <p:cNvCxnSpPr/>
          <p:nvPr/>
        </p:nvCxnSpPr>
        <p:spPr>
          <a:xfrm>
            <a:off x="69850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6" name="Google Shape;3316;p75"/>
          <p:cNvSpPr txBox="1"/>
          <p:nvPr/>
        </p:nvSpPr>
        <p:spPr>
          <a:xfrm>
            <a:off x="677037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D90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17" name="Google Shape;3317;p75"/>
          <p:cNvCxnSpPr/>
          <p:nvPr/>
        </p:nvCxnSpPr>
        <p:spPr>
          <a:xfrm>
            <a:off x="76276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18" name="Google Shape;3318;p75"/>
          <p:cNvSpPr txBox="1"/>
          <p:nvPr/>
        </p:nvSpPr>
        <p:spPr>
          <a:xfrm>
            <a:off x="7392670" y="4757420"/>
            <a:ext cx="471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19" name="Google Shape;3319;p75"/>
          <p:cNvCxnSpPr/>
          <p:nvPr/>
        </p:nvCxnSpPr>
        <p:spPr>
          <a:xfrm>
            <a:off x="82702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0" name="Google Shape;3320;p75"/>
          <p:cNvSpPr txBox="1"/>
          <p:nvPr/>
        </p:nvSpPr>
        <p:spPr>
          <a:xfrm>
            <a:off x="8046720" y="4757420"/>
            <a:ext cx="448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21" name="Google Shape;3321;p75"/>
          <p:cNvCxnSpPr/>
          <p:nvPr/>
        </p:nvCxnSpPr>
        <p:spPr>
          <a:xfrm>
            <a:off x="89141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2" name="Google Shape;3322;p75"/>
          <p:cNvSpPr txBox="1"/>
          <p:nvPr/>
        </p:nvSpPr>
        <p:spPr>
          <a:xfrm>
            <a:off x="8679180" y="4757420"/>
            <a:ext cx="4686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3" name="Google Shape;3323;p75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4" name="Google Shape;3324;p75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5" name="Google Shape;3325;p75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6" name="Google Shape;3326;p75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7" name="Google Shape;3327;p75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8" name="Google Shape;3328;p75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29" name="Google Shape;3329;p75"/>
          <p:cNvSpPr/>
          <p:nvPr/>
        </p:nvSpPr>
        <p:spPr>
          <a:xfrm>
            <a:off x="6021070" y="4511040"/>
            <a:ext cx="14148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0" name="Google Shape;3330;p75"/>
          <p:cNvSpPr txBox="1"/>
          <p:nvPr/>
        </p:nvSpPr>
        <p:spPr>
          <a:xfrm>
            <a:off x="6371590" y="4471670"/>
            <a:ext cx="712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1" name="Google Shape;3331;p75"/>
          <p:cNvSpPr/>
          <p:nvPr/>
        </p:nvSpPr>
        <p:spPr>
          <a:xfrm>
            <a:off x="86400" y="1468125"/>
            <a:ext cx="9057600" cy="3661200"/>
          </a:xfrm>
          <a:prstGeom prst="rect">
            <a:avLst/>
          </a:prstGeom>
          <a:solidFill>
            <a:srgbClr val="FFFFFF">
              <a:alpha val="80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32" name="Google Shape;3332;p75"/>
          <p:cNvCxnSpPr/>
          <p:nvPr/>
        </p:nvCxnSpPr>
        <p:spPr>
          <a:xfrm>
            <a:off x="775716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333" name="Google Shape;3333;p75"/>
          <p:cNvCxnSpPr/>
          <p:nvPr/>
        </p:nvCxnSpPr>
        <p:spPr>
          <a:xfrm>
            <a:off x="782066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334" name="Google Shape;3334;p75"/>
          <p:cNvCxnSpPr/>
          <p:nvPr/>
        </p:nvCxnSpPr>
        <p:spPr>
          <a:xfrm>
            <a:off x="7948930" y="2934970"/>
            <a:ext cx="0" cy="10758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335" name="Google Shape;3335;p75"/>
          <p:cNvSpPr/>
          <p:nvPr/>
        </p:nvSpPr>
        <p:spPr>
          <a:xfrm>
            <a:off x="770890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6" name="Google Shape;3336;p75"/>
          <p:cNvSpPr/>
          <p:nvPr/>
        </p:nvSpPr>
        <p:spPr>
          <a:xfrm>
            <a:off x="783717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7" name="Google Shape;3337;p75"/>
          <p:cNvSpPr txBox="1"/>
          <p:nvPr/>
        </p:nvSpPr>
        <p:spPr>
          <a:xfrm>
            <a:off x="6473190" y="2132330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8" name="Google Shape;3338;p75"/>
          <p:cNvSpPr/>
          <p:nvPr/>
        </p:nvSpPr>
        <p:spPr>
          <a:xfrm>
            <a:off x="77736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39" name="Google Shape;3339;p75"/>
          <p:cNvSpPr/>
          <p:nvPr/>
        </p:nvSpPr>
        <p:spPr>
          <a:xfrm>
            <a:off x="78371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0" name="Google Shape;3340;p75"/>
          <p:cNvSpPr txBox="1"/>
          <p:nvPr/>
        </p:nvSpPr>
        <p:spPr>
          <a:xfrm>
            <a:off x="7922260" y="2434590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1" name="Google Shape;3341;p75"/>
          <p:cNvSpPr/>
          <p:nvPr/>
        </p:nvSpPr>
        <p:spPr>
          <a:xfrm>
            <a:off x="7908290" y="280416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2" name="Google Shape;3342;p75"/>
          <p:cNvSpPr/>
          <p:nvPr/>
        </p:nvSpPr>
        <p:spPr>
          <a:xfrm>
            <a:off x="7908290" y="288417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3" name="Google Shape;3343;p75"/>
          <p:cNvSpPr/>
          <p:nvPr/>
        </p:nvSpPr>
        <p:spPr>
          <a:xfrm>
            <a:off x="7769860" y="4262120"/>
            <a:ext cx="101700" cy="101700"/>
          </a:xfrm>
          <a:prstGeom prst="diamond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4" name="Google Shape;3344;p75"/>
          <p:cNvSpPr/>
          <p:nvPr/>
        </p:nvSpPr>
        <p:spPr>
          <a:xfrm>
            <a:off x="7898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5" name="Google Shape;3345;p75"/>
          <p:cNvSpPr txBox="1"/>
          <p:nvPr/>
        </p:nvSpPr>
        <p:spPr>
          <a:xfrm>
            <a:off x="6972300" y="421513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D103 drain lost</a:t>
            </a:r>
            <a:endParaRPr sz="6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6" name="Google Shape;3346;p75"/>
          <p:cNvSpPr txBox="1"/>
          <p:nvPr/>
        </p:nvSpPr>
        <p:spPr>
          <a:xfrm>
            <a:off x="7954010" y="4215130"/>
            <a:ext cx="1059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D105 drain replaced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7" name="Google Shape;3347;p75"/>
          <p:cNvSpPr/>
          <p:nvPr/>
        </p:nvSpPr>
        <p:spPr>
          <a:xfrm>
            <a:off x="7908290" y="444881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8" name="Google Shape;3348;p75"/>
          <p:cNvSpPr/>
          <p:nvPr/>
        </p:nvSpPr>
        <p:spPr>
          <a:xfrm>
            <a:off x="7908290" y="452882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49" name="Google Shape;3349;p75"/>
          <p:cNvSpPr txBox="1"/>
          <p:nvPr/>
        </p:nvSpPr>
        <p:spPr>
          <a:xfrm>
            <a:off x="8046724" y="4367475"/>
            <a:ext cx="976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2+ PsAr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3+ VRE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0" name="Google Shape;3350;p75"/>
          <p:cNvSpPr txBox="1"/>
          <p:nvPr/>
        </p:nvSpPr>
        <p:spPr>
          <a:xfrm>
            <a:off x="6744970" y="2735580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351" name="Google Shape;3351;p75"/>
          <p:cNvGrpSpPr/>
          <p:nvPr/>
        </p:nvGrpSpPr>
        <p:grpSpPr>
          <a:xfrm>
            <a:off x="2670350" y="4109762"/>
            <a:ext cx="3913800" cy="903000"/>
            <a:chOff x="405225" y="2131050"/>
            <a:chExt cx="3913800" cy="903000"/>
          </a:xfrm>
        </p:grpSpPr>
        <p:sp>
          <p:nvSpPr>
            <p:cNvPr id="3352" name="Google Shape;3352;p75"/>
            <p:cNvSpPr/>
            <p:nvPr/>
          </p:nvSpPr>
          <p:spPr>
            <a:xfrm>
              <a:off x="405225" y="2131050"/>
              <a:ext cx="3913800" cy="903000"/>
            </a:xfrm>
            <a:prstGeom prst="rect">
              <a:avLst/>
            </a:prstGeom>
            <a:solidFill>
              <a:srgbClr val="FFFFFF">
                <a:alpha val="80380"/>
              </a:srgbClr>
            </a:solidFill>
            <a:ln w="19050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353" name="Google Shape;3353;p75"/>
            <p:cNvSpPr txBox="1"/>
            <p:nvPr/>
          </p:nvSpPr>
          <p:spPr>
            <a:xfrm>
              <a:off x="405225" y="2156700"/>
              <a:ext cx="39138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Open Sans"/>
                  <a:ea typeface="Open Sans"/>
                  <a:cs typeface="Open Sans"/>
                  <a:sym typeface="Open Sans"/>
                </a:rPr>
                <a:t>ID decides to do dapto &amp; </a:t>
              </a:r>
              <a:r>
                <a:rPr lang="en" b="1">
                  <a:solidFill>
                    <a:srgbClr val="DF382C"/>
                  </a:solidFill>
                  <a:latin typeface="Open Sans"/>
                  <a:ea typeface="Open Sans"/>
                  <a:cs typeface="Open Sans"/>
                  <a:sym typeface="Open Sans"/>
                </a:rPr>
                <a:t>zosyn</a:t>
              </a:r>
              <a:endParaRPr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Open Sans"/>
                <a:ea typeface="Open Sans"/>
                <a:cs typeface="Open Sans"/>
                <a:sym typeface="Open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Open Sans"/>
                  <a:ea typeface="Open Sans"/>
                  <a:cs typeface="Open Sans"/>
                  <a:sym typeface="Open Sans"/>
                </a:rPr>
                <a:t>…but he still does just fine..? </a:t>
              </a:r>
              <a:r>
                <a:rPr lang="en">
                  <a:solidFill>
                    <a:srgbClr val="3B71CA"/>
                  </a:solidFill>
                  <a:latin typeface="Open Sans"/>
                  <a:ea typeface="Open Sans"/>
                  <a:cs typeface="Open Sans"/>
                  <a:sym typeface="Open Sans"/>
                </a:rPr>
                <a:t>Why???</a:t>
              </a:r>
              <a:r>
                <a:rPr lang="en">
                  <a:latin typeface="Open Sans"/>
                  <a:ea typeface="Open Sans"/>
                  <a:cs typeface="Open Sans"/>
                  <a:sym typeface="Open Sans"/>
                </a:rPr>
                <a:t> </a:t>
              </a:r>
              <a:r>
                <a:rPr lang="en">
                  <a:solidFill>
                    <a:srgbClr val="9E9E9E"/>
                  </a:solidFill>
                  <a:latin typeface="Open Sans"/>
                  <a:ea typeface="Open Sans"/>
                  <a:cs typeface="Open Sans"/>
                  <a:sym typeface="Open Sans"/>
                </a:rPr>
                <a:t>(drain)</a:t>
              </a:r>
              <a:endParaRPr>
                <a:solidFill>
                  <a:srgbClr val="9E9E9E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3354" name="Google Shape;3354;p75"/>
          <p:cNvSpPr/>
          <p:nvPr/>
        </p:nvSpPr>
        <p:spPr>
          <a:xfrm>
            <a:off x="5828030" y="3223260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5" name="Google Shape;3355;p75"/>
          <p:cNvSpPr/>
          <p:nvPr/>
        </p:nvSpPr>
        <p:spPr>
          <a:xfrm>
            <a:off x="6021070" y="3244850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6" name="Google Shape;3356;p75"/>
          <p:cNvSpPr/>
          <p:nvPr/>
        </p:nvSpPr>
        <p:spPr>
          <a:xfrm>
            <a:off x="6021070" y="3307080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7" name="Google Shape;3357;p75"/>
          <p:cNvSpPr txBox="1"/>
          <p:nvPr/>
        </p:nvSpPr>
        <p:spPr>
          <a:xfrm>
            <a:off x="6381750" y="3205480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8" name="Google Shape;3358;p75"/>
          <p:cNvSpPr/>
          <p:nvPr/>
        </p:nvSpPr>
        <p:spPr>
          <a:xfrm>
            <a:off x="6021070" y="3445510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59" name="Google Shape;3359;p75"/>
          <p:cNvSpPr txBox="1"/>
          <p:nvPr/>
        </p:nvSpPr>
        <p:spPr>
          <a:xfrm>
            <a:off x="6135370" y="3406140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60" name="Google Shape;3360;p75"/>
          <p:cNvCxnSpPr/>
          <p:nvPr/>
        </p:nvCxnSpPr>
        <p:spPr>
          <a:xfrm>
            <a:off x="6985000" y="3399790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361" name="Google Shape;3361;p75"/>
          <p:cNvSpPr/>
          <p:nvPr/>
        </p:nvSpPr>
        <p:spPr>
          <a:xfrm>
            <a:off x="7434580" y="3223260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2" name="Google Shape;3362;p75"/>
          <p:cNvSpPr txBox="1"/>
          <p:nvPr/>
        </p:nvSpPr>
        <p:spPr>
          <a:xfrm>
            <a:off x="744093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3" name="Google Shape;3363;p75"/>
          <p:cNvSpPr/>
          <p:nvPr/>
        </p:nvSpPr>
        <p:spPr>
          <a:xfrm>
            <a:off x="6985000" y="3647440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4" name="Google Shape;3364;p75"/>
          <p:cNvSpPr txBox="1"/>
          <p:nvPr/>
        </p:nvSpPr>
        <p:spPr>
          <a:xfrm>
            <a:off x="6897370" y="3606800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5" name="Google Shape;3365;p75"/>
          <p:cNvSpPr/>
          <p:nvPr/>
        </p:nvSpPr>
        <p:spPr>
          <a:xfrm>
            <a:off x="7820660" y="3244850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6" name="Google Shape;3366;p75"/>
          <p:cNvSpPr txBox="1"/>
          <p:nvPr/>
        </p:nvSpPr>
        <p:spPr>
          <a:xfrm>
            <a:off x="7849870" y="3205480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7" name="Google Shape;3367;p75"/>
          <p:cNvSpPr/>
          <p:nvPr/>
        </p:nvSpPr>
        <p:spPr>
          <a:xfrm>
            <a:off x="782066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68" name="Google Shape;3368;p75"/>
          <p:cNvSpPr txBox="1"/>
          <p:nvPr/>
        </p:nvSpPr>
        <p:spPr>
          <a:xfrm>
            <a:off x="784479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69" name="Google Shape;3369;p75"/>
          <p:cNvCxnSpPr/>
          <p:nvPr/>
        </p:nvCxnSpPr>
        <p:spPr>
          <a:xfrm>
            <a:off x="8013700" y="3399790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370" name="Google Shape;3370;p75"/>
          <p:cNvSpPr/>
          <p:nvPr/>
        </p:nvSpPr>
        <p:spPr>
          <a:xfrm>
            <a:off x="68084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71" name="Google Shape;3371;p75"/>
          <p:cNvSpPr txBox="1"/>
          <p:nvPr/>
        </p:nvSpPr>
        <p:spPr>
          <a:xfrm>
            <a:off x="5557520" y="2434590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72" name="Google Shape;3372;p75"/>
          <p:cNvCxnSpPr/>
          <p:nvPr/>
        </p:nvCxnSpPr>
        <p:spPr>
          <a:xfrm>
            <a:off x="685673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373" name="Google Shape;3373;p75"/>
          <p:cNvSpPr txBox="1"/>
          <p:nvPr/>
        </p:nvSpPr>
        <p:spPr>
          <a:xfrm>
            <a:off x="4753020" y="613465"/>
            <a:ext cx="4206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Resistant isolate</a:t>
            </a: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, treated with that drug anyway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74" name="Google Shape;3374;p75"/>
          <p:cNvSpPr/>
          <p:nvPr/>
        </p:nvSpPr>
        <p:spPr>
          <a:xfrm>
            <a:off x="4753020" y="933505"/>
            <a:ext cx="4206300" cy="5028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75" name="Google Shape;3375;p75"/>
          <p:cNvSpPr/>
          <p:nvPr/>
        </p:nvSpPr>
        <p:spPr>
          <a:xfrm>
            <a:off x="4753020" y="933505"/>
            <a:ext cx="2523600" cy="502800"/>
          </a:xfrm>
          <a:prstGeom prst="rect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~60% respond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76" name="Google Shape;3376;p75"/>
          <p:cNvSpPr txBox="1"/>
          <p:nvPr/>
        </p:nvSpPr>
        <p:spPr>
          <a:xfrm>
            <a:off x="7276764" y="933505"/>
            <a:ext cx="1682400" cy="5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40%</a:t>
            </a:r>
            <a:endParaRPr sz="11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" name="Google Shape;3381;p76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points &amp; take aways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Google Shape;3386;p77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53106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Learning points &amp; take aways</a:t>
            </a:r>
            <a:endParaRPr/>
          </a:p>
        </p:txBody>
      </p:sp>
      <p:sp>
        <p:nvSpPr>
          <p:cNvPr id="3387" name="Google Shape;3387;p77"/>
          <p:cNvSpPr txBox="1">
            <a:spLocks noGrp="1"/>
          </p:cNvSpPr>
          <p:nvPr>
            <p:ph type="body" idx="1"/>
          </p:nvPr>
        </p:nvSpPr>
        <p:spPr>
          <a:xfrm>
            <a:off x="729450" y="1393075"/>
            <a:ext cx="7688700" cy="323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The antibiogram describes the colonies the lab picked, not the population in the patient. </a:t>
            </a:r>
            <a:r>
              <a:rPr lang="en" b="1"/>
              <a:t>Heteroresistance, mixed strains and evolution</a:t>
            </a:r>
            <a:r>
              <a:rPr lang="en"/>
              <a:t> in the patient </a:t>
            </a:r>
            <a:r>
              <a:rPr lang="en" b="1"/>
              <a:t>all look the same</a:t>
            </a:r>
            <a:r>
              <a:rPr lang="en"/>
              <a:t> on a panel.</a:t>
            </a:r>
            <a:endParaRPr/>
          </a:p>
          <a:p>
            <a:pPr marL="457200" lvl="0" indent="-311150" algn="l" rtl="0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 b="1"/>
              <a:t>S isn’t cure, and R isn’t failure</a:t>
            </a:r>
            <a:r>
              <a:rPr lang="en"/>
              <a:t> (90-60). When the result and the patient’s course disagree, check the source, host, site and dose before switching drugs to match the panel.</a:t>
            </a:r>
            <a:endParaRPr/>
          </a:p>
          <a:p>
            <a:pPr marL="457200" lvl="0" indent="-311150" algn="l" rtl="0">
              <a:spcBef>
                <a:spcPts val="100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After long exposure, </a:t>
            </a:r>
            <a:r>
              <a:rPr lang="en" b="1"/>
              <a:t>treat an S as a soft S</a:t>
            </a:r>
            <a:r>
              <a:rPr lang="en"/>
              <a:t>, especially for </a:t>
            </a:r>
            <a:r>
              <a:rPr lang="en" b="1"/>
              <a:t>cefiderocol</a:t>
            </a:r>
            <a:r>
              <a:rPr lang="en"/>
              <a:t>: the testing is unreliable and heteroresistance is common. That doesn’t mean the drug doesn’t work.</a:t>
            </a:r>
            <a:endParaRPr/>
          </a:p>
          <a:p>
            <a:pPr marL="457200" lvl="0" indent="-311150" algn="l" rtl="0">
              <a:spcBef>
                <a:spcPts val="1000"/>
              </a:spcBef>
              <a:spcAft>
                <a:spcPts val="1000"/>
              </a:spcAft>
              <a:buSzPts val="1300"/>
              <a:buChar char="●"/>
            </a:pPr>
            <a:r>
              <a:rPr lang="en" b="1"/>
              <a:t>Resistance has a cost, but it isn’t always temporary</a:t>
            </a:r>
            <a:r>
              <a:rPr lang="en"/>
              <a:t>. Off the drug, costly resistance can fade, but compensatory mutations can lock it in. Time off antibiotics doesn’t guarantee susceptibility comes back.</a:t>
            </a:r>
            <a:endParaRPr/>
          </a:p>
        </p:txBody>
      </p:sp>
      <p:sp>
        <p:nvSpPr>
          <p:cNvPr id="3388" name="Google Shape;3388;p77"/>
          <p:cNvSpPr txBox="1"/>
          <p:nvPr/>
        </p:nvSpPr>
        <p:spPr>
          <a:xfrm>
            <a:off x="724950" y="4372551"/>
            <a:ext cx="76974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20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Slides available on </a:t>
            </a:r>
            <a:r>
              <a:rPr lang="en" sz="1200" u="sng">
                <a:solidFill>
                  <a:srgbClr val="1C3678"/>
                </a:solidFill>
                <a:latin typeface="Open Sans"/>
                <a:ea typeface="Open Sans"/>
                <a:cs typeface="Open Sans"/>
                <a:sym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hunterratliff1.com/talk/</a:t>
            </a:r>
            <a:endParaRPr sz="120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3" name="Google Shape;3393;p78"/>
          <p:cNvSpPr txBox="1">
            <a:spLocks noGrp="1"/>
          </p:cNvSpPr>
          <p:nvPr>
            <p:ph type="title"/>
          </p:nvPr>
        </p:nvSpPr>
        <p:spPr>
          <a:xfrm>
            <a:off x="729450" y="6328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56635"/>
                </a:solidFill>
              </a:rPr>
              <a:t>Case 1:</a:t>
            </a:r>
            <a:r>
              <a:rPr lang="en"/>
              <a:t> Overview timeline</a:t>
            </a:r>
            <a:endParaRPr/>
          </a:p>
        </p:txBody>
      </p:sp>
      <p:sp>
        <p:nvSpPr>
          <p:cNvPr id="3394" name="Google Shape;3394;p78"/>
          <p:cNvSpPr/>
          <p:nvPr/>
        </p:nvSpPr>
        <p:spPr>
          <a:xfrm>
            <a:off x="812800" y="2131060"/>
            <a:ext cx="8229600" cy="894000"/>
          </a:xfrm>
          <a:prstGeom prst="rect">
            <a:avLst/>
          </a:prstGeom>
          <a:solidFill>
            <a:srgbClr val="F3F5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95" name="Google Shape;3395;p78"/>
          <p:cNvSpPr/>
          <p:nvPr/>
        </p:nvSpPr>
        <p:spPr>
          <a:xfrm>
            <a:off x="812800" y="3155950"/>
            <a:ext cx="8229600" cy="894000"/>
          </a:xfrm>
          <a:prstGeom prst="rect">
            <a:avLst/>
          </a:prstGeom>
          <a:solidFill>
            <a:srgbClr val="EFF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96" name="Google Shape;3396;p78"/>
          <p:cNvSpPr/>
          <p:nvPr/>
        </p:nvSpPr>
        <p:spPr>
          <a:xfrm>
            <a:off x="812800" y="4080510"/>
            <a:ext cx="8229600" cy="633600"/>
          </a:xfrm>
          <a:prstGeom prst="rect">
            <a:avLst/>
          </a:prstGeom>
          <a:solidFill>
            <a:srgbClr val="F1F2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397" name="Google Shape;3397;p78"/>
          <p:cNvCxnSpPr/>
          <p:nvPr/>
        </p:nvCxnSpPr>
        <p:spPr>
          <a:xfrm>
            <a:off x="1198880" y="1468120"/>
            <a:ext cx="0" cy="3256200"/>
          </a:xfrm>
          <a:prstGeom prst="straightConnector1">
            <a:avLst/>
          </a:prstGeom>
          <a:noFill/>
          <a:ln w="6350" cap="flat" cmpd="sng">
            <a:solidFill>
              <a:srgbClr val="9E9E9E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398" name="Google Shape;3398;p78"/>
          <p:cNvSpPr/>
          <p:nvPr/>
        </p:nvSpPr>
        <p:spPr>
          <a:xfrm>
            <a:off x="119888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99" name="Google Shape;3399;p78"/>
          <p:cNvSpPr/>
          <p:nvPr/>
        </p:nvSpPr>
        <p:spPr>
          <a:xfrm>
            <a:off x="1520190" y="4983480"/>
            <a:ext cx="1478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0" name="Google Shape;3400;p78"/>
          <p:cNvSpPr/>
          <p:nvPr/>
        </p:nvSpPr>
        <p:spPr>
          <a:xfrm>
            <a:off x="3319780" y="4983480"/>
            <a:ext cx="11571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1" name="Google Shape;3401;p78"/>
          <p:cNvSpPr/>
          <p:nvPr/>
        </p:nvSpPr>
        <p:spPr>
          <a:xfrm>
            <a:off x="4671060" y="4983480"/>
            <a:ext cx="1929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2" name="Google Shape;3402;p78"/>
          <p:cNvSpPr/>
          <p:nvPr/>
        </p:nvSpPr>
        <p:spPr>
          <a:xfrm>
            <a:off x="5184140" y="4983480"/>
            <a:ext cx="12852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3" name="Google Shape;3403;p78"/>
          <p:cNvSpPr/>
          <p:nvPr/>
        </p:nvSpPr>
        <p:spPr>
          <a:xfrm>
            <a:off x="6856724" y="4983475"/>
            <a:ext cx="2057400" cy="80100"/>
          </a:xfrm>
          <a:prstGeom prst="rect">
            <a:avLst/>
          </a:prstGeom>
          <a:solidFill>
            <a:srgbClr val="5F6B7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4" name="Google Shape;3404;p78"/>
          <p:cNvSpPr/>
          <p:nvPr/>
        </p:nvSpPr>
        <p:spPr>
          <a:xfrm>
            <a:off x="1198880" y="1651000"/>
            <a:ext cx="9003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5" name="Google Shape;3405;p78"/>
          <p:cNvSpPr txBox="1"/>
          <p:nvPr/>
        </p:nvSpPr>
        <p:spPr>
          <a:xfrm>
            <a:off x="1139190" y="1616710"/>
            <a:ext cx="90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1  VRE BSI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6" name="Google Shape;3406;p78"/>
          <p:cNvSpPr/>
          <p:nvPr/>
        </p:nvSpPr>
        <p:spPr>
          <a:xfrm>
            <a:off x="1906270" y="1851660"/>
            <a:ext cx="1221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7" name="Google Shape;3407;p78"/>
          <p:cNvSpPr txBox="1"/>
          <p:nvPr/>
        </p:nvSpPr>
        <p:spPr>
          <a:xfrm>
            <a:off x="1846580" y="1818640"/>
            <a:ext cx="1031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2  MDR VAP / HAP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8" name="Google Shape;3408;p78"/>
          <p:cNvSpPr/>
          <p:nvPr/>
        </p:nvSpPr>
        <p:spPr>
          <a:xfrm>
            <a:off x="2998470" y="1651000"/>
            <a:ext cx="900300" cy="137100"/>
          </a:xfrm>
          <a:prstGeom prst="rect">
            <a:avLst/>
          </a:prstGeom>
          <a:solidFill>
            <a:srgbClr val="EEF0F2"/>
          </a:solidFill>
          <a:ln w="6350" cap="flat" cmpd="sng">
            <a:solidFill>
              <a:srgbClr val="7C879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09" name="Google Shape;3409;p78"/>
          <p:cNvSpPr/>
          <p:nvPr/>
        </p:nvSpPr>
        <p:spPr>
          <a:xfrm>
            <a:off x="2870200" y="1651000"/>
            <a:ext cx="1284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0" name="Google Shape;3410;p78"/>
          <p:cNvSpPr txBox="1"/>
          <p:nvPr/>
        </p:nvSpPr>
        <p:spPr>
          <a:xfrm>
            <a:off x="2787650" y="1616710"/>
            <a:ext cx="293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1" name="Google Shape;3411;p78"/>
          <p:cNvSpPr txBox="1"/>
          <p:nvPr/>
        </p:nvSpPr>
        <p:spPr>
          <a:xfrm>
            <a:off x="2946400" y="1616710"/>
            <a:ext cx="750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Candidemia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12" name="Google Shape;3412;p78"/>
          <p:cNvCxnSpPr/>
          <p:nvPr/>
        </p:nvCxnSpPr>
        <p:spPr>
          <a:xfrm>
            <a:off x="3705860" y="1920240"/>
            <a:ext cx="256500" cy="0"/>
          </a:xfrm>
          <a:prstGeom prst="straightConnector1">
            <a:avLst/>
          </a:prstGeom>
          <a:noFill/>
          <a:ln w="10150" cap="flat" cmpd="sng">
            <a:solidFill>
              <a:srgbClr val="7C879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413" name="Google Shape;3413;p78"/>
          <p:cNvSpPr/>
          <p:nvPr/>
        </p:nvSpPr>
        <p:spPr>
          <a:xfrm>
            <a:off x="3256280" y="1851660"/>
            <a:ext cx="4497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4" name="Google Shape;3414;p78"/>
          <p:cNvSpPr txBox="1"/>
          <p:nvPr/>
        </p:nvSpPr>
        <p:spPr>
          <a:xfrm>
            <a:off x="3332480" y="1818640"/>
            <a:ext cx="295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4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5" name="Google Shape;3415;p78"/>
          <p:cNvSpPr txBox="1"/>
          <p:nvPr/>
        </p:nvSpPr>
        <p:spPr>
          <a:xfrm>
            <a:off x="3923027" y="1818650"/>
            <a:ext cx="1441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BCC bacteremia  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6" name="Google Shape;3416;p78"/>
          <p:cNvSpPr/>
          <p:nvPr/>
        </p:nvSpPr>
        <p:spPr>
          <a:xfrm>
            <a:off x="3963670" y="1651000"/>
            <a:ext cx="2565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7" name="Google Shape;3417;p78"/>
          <p:cNvSpPr txBox="1"/>
          <p:nvPr/>
        </p:nvSpPr>
        <p:spPr>
          <a:xfrm>
            <a:off x="3945890" y="1616710"/>
            <a:ext cx="29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sz="65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8" name="Google Shape;3418;p78"/>
          <p:cNvSpPr txBox="1"/>
          <p:nvPr/>
        </p:nvSpPr>
        <p:spPr>
          <a:xfrm>
            <a:off x="4180840" y="1616710"/>
            <a:ext cx="103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Recurrent VRE BSI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19" name="Google Shape;3419;p78"/>
          <p:cNvSpPr/>
          <p:nvPr/>
        </p:nvSpPr>
        <p:spPr>
          <a:xfrm>
            <a:off x="5441950" y="1752600"/>
            <a:ext cx="19926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20" name="Google Shape;3420;p78"/>
          <p:cNvSpPr txBox="1"/>
          <p:nvPr/>
        </p:nvSpPr>
        <p:spPr>
          <a:xfrm>
            <a:off x="5382260" y="1718310"/>
            <a:ext cx="1959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6  Recurrent MDR pulmonary / IAI flares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21" name="Google Shape;3421;p78"/>
          <p:cNvSpPr/>
          <p:nvPr/>
        </p:nvSpPr>
        <p:spPr>
          <a:xfrm>
            <a:off x="7780710" y="1748835"/>
            <a:ext cx="772200" cy="137100"/>
          </a:xfrm>
          <a:prstGeom prst="rect">
            <a:avLst/>
          </a:prstGeom>
          <a:solidFill>
            <a:srgbClr val="D9DEE3"/>
          </a:solidFill>
          <a:ln w="7625" cap="flat" cmpd="sng">
            <a:solidFill>
              <a:srgbClr val="7C879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22" name="Google Shape;3422;p78"/>
          <p:cNvSpPr txBox="1"/>
          <p:nvPr/>
        </p:nvSpPr>
        <p:spPr>
          <a:xfrm>
            <a:off x="7794604" y="1715825"/>
            <a:ext cx="7722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7  abd flare</a:t>
            </a:r>
            <a:endParaRPr sz="650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23" name="Google Shape;3423;p78"/>
          <p:cNvCxnSpPr/>
          <p:nvPr/>
        </p:nvCxnSpPr>
        <p:spPr>
          <a:xfrm>
            <a:off x="11988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24" name="Google Shape;3424;p78"/>
          <p:cNvCxnSpPr/>
          <p:nvPr/>
        </p:nvCxnSpPr>
        <p:spPr>
          <a:xfrm>
            <a:off x="190627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25" name="Google Shape;3425;p78"/>
          <p:cNvCxnSpPr/>
          <p:nvPr/>
        </p:nvCxnSpPr>
        <p:spPr>
          <a:xfrm>
            <a:off x="248412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26" name="Google Shape;3426;p78"/>
          <p:cNvCxnSpPr/>
          <p:nvPr/>
        </p:nvCxnSpPr>
        <p:spPr>
          <a:xfrm>
            <a:off x="287020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E4A11B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27" name="Google Shape;3427;p78"/>
          <p:cNvCxnSpPr/>
          <p:nvPr/>
        </p:nvCxnSpPr>
        <p:spPr>
          <a:xfrm>
            <a:off x="325628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9C5B2E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28" name="Google Shape;3428;p78"/>
          <p:cNvCxnSpPr/>
          <p:nvPr/>
        </p:nvCxnSpPr>
        <p:spPr>
          <a:xfrm>
            <a:off x="396367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29" name="Google Shape;3429;p78"/>
          <p:cNvCxnSpPr/>
          <p:nvPr/>
        </p:nvCxnSpPr>
        <p:spPr>
          <a:xfrm>
            <a:off x="544195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30" name="Google Shape;3430;p78"/>
          <p:cNvCxnSpPr/>
          <p:nvPr/>
        </p:nvCxnSpPr>
        <p:spPr>
          <a:xfrm>
            <a:off x="685673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31" name="Google Shape;3431;p78"/>
          <p:cNvCxnSpPr/>
          <p:nvPr/>
        </p:nvCxnSpPr>
        <p:spPr>
          <a:xfrm>
            <a:off x="7757160" y="2331720"/>
            <a:ext cx="0" cy="1678800"/>
          </a:xfrm>
          <a:prstGeom prst="straightConnector1">
            <a:avLst/>
          </a:prstGeom>
          <a:noFill/>
          <a:ln w="6350" cap="flat" cmpd="sng">
            <a:solidFill>
              <a:srgbClr val="1F8A8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32" name="Google Shape;3432;p78"/>
          <p:cNvCxnSpPr/>
          <p:nvPr/>
        </p:nvCxnSpPr>
        <p:spPr>
          <a:xfrm>
            <a:off x="7820660" y="2633980"/>
            <a:ext cx="0" cy="13767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3433" name="Google Shape;3433;p78"/>
          <p:cNvCxnSpPr/>
          <p:nvPr/>
        </p:nvCxnSpPr>
        <p:spPr>
          <a:xfrm>
            <a:off x="7948930" y="2934970"/>
            <a:ext cx="0" cy="1075800"/>
          </a:xfrm>
          <a:prstGeom prst="straightConnector1">
            <a:avLst/>
          </a:prstGeom>
          <a:noFill/>
          <a:ln w="6350" cap="flat" cmpd="sng">
            <a:solidFill>
              <a:srgbClr val="3B71CA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434" name="Google Shape;3434;p78"/>
          <p:cNvSpPr/>
          <p:nvPr/>
        </p:nvSpPr>
        <p:spPr>
          <a:xfrm>
            <a:off x="1648460" y="3223260"/>
            <a:ext cx="514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35" name="Google Shape;3435;p78"/>
          <p:cNvSpPr txBox="1"/>
          <p:nvPr/>
        </p:nvSpPr>
        <p:spPr>
          <a:xfrm>
            <a:off x="171958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8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36" name="Google Shape;3436;p78"/>
          <p:cNvSpPr/>
          <p:nvPr/>
        </p:nvSpPr>
        <p:spPr>
          <a:xfrm>
            <a:off x="3126740" y="3223260"/>
            <a:ext cx="2565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37" name="Google Shape;3437;p78"/>
          <p:cNvSpPr txBox="1"/>
          <p:nvPr/>
        </p:nvSpPr>
        <p:spPr>
          <a:xfrm>
            <a:off x="3068320" y="3205480"/>
            <a:ext cx="375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4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38" name="Google Shape;3438;p78"/>
          <p:cNvSpPr/>
          <p:nvPr/>
        </p:nvSpPr>
        <p:spPr>
          <a:xfrm>
            <a:off x="5120640" y="3223260"/>
            <a:ext cx="3213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39" name="Google Shape;3439;p78"/>
          <p:cNvSpPr txBox="1"/>
          <p:nvPr/>
        </p:nvSpPr>
        <p:spPr>
          <a:xfrm>
            <a:off x="5095240" y="3205480"/>
            <a:ext cx="3720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5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0" name="Google Shape;3440;p78"/>
          <p:cNvSpPr/>
          <p:nvPr/>
        </p:nvSpPr>
        <p:spPr>
          <a:xfrm>
            <a:off x="5828030" y="3223260"/>
            <a:ext cx="1929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1" name="Google Shape;3441;p78"/>
          <p:cNvSpPr/>
          <p:nvPr/>
        </p:nvSpPr>
        <p:spPr>
          <a:xfrm>
            <a:off x="7434580" y="3223260"/>
            <a:ext cx="386100" cy="1689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2" name="Google Shape;3442;p78"/>
          <p:cNvSpPr txBox="1"/>
          <p:nvPr/>
        </p:nvSpPr>
        <p:spPr>
          <a:xfrm>
            <a:off x="7440930" y="3205480"/>
            <a:ext cx="37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>
                <a:solidFill>
                  <a:srgbClr val="896110"/>
                </a:solidFill>
                <a:latin typeface="Open Sans"/>
                <a:ea typeface="Open Sans"/>
                <a:cs typeface="Open Sans"/>
                <a:sym typeface="Open Sans"/>
              </a:rPr>
              <a:t>6 d</a:t>
            </a:r>
            <a:endParaRPr sz="650">
              <a:solidFill>
                <a:srgbClr val="89611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3" name="Google Shape;3443;p78"/>
          <p:cNvSpPr/>
          <p:nvPr/>
        </p:nvSpPr>
        <p:spPr>
          <a:xfrm>
            <a:off x="812800" y="3244850"/>
            <a:ext cx="5790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4" name="Google Shape;3444;p78"/>
          <p:cNvSpPr txBox="1"/>
          <p:nvPr/>
        </p:nvSpPr>
        <p:spPr>
          <a:xfrm>
            <a:off x="734060" y="3205480"/>
            <a:ext cx="736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30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5" name="Google Shape;3445;p78"/>
          <p:cNvSpPr/>
          <p:nvPr/>
        </p:nvSpPr>
        <p:spPr>
          <a:xfrm>
            <a:off x="812800" y="3848100"/>
            <a:ext cx="8358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6" name="Google Shape;3446;p78"/>
          <p:cNvSpPr txBox="1"/>
          <p:nvPr/>
        </p:nvSpPr>
        <p:spPr>
          <a:xfrm>
            <a:off x="853440" y="3808730"/>
            <a:ext cx="755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34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7" name="Google Shape;3447;p78"/>
          <p:cNvSpPr/>
          <p:nvPr/>
        </p:nvSpPr>
        <p:spPr>
          <a:xfrm>
            <a:off x="139192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8" name="Google Shape;3448;p78"/>
          <p:cNvSpPr txBox="1"/>
          <p:nvPr/>
        </p:nvSpPr>
        <p:spPr>
          <a:xfrm>
            <a:off x="1318260" y="3205480"/>
            <a:ext cx="403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FEP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9" name="Google Shape;3449;p78"/>
          <p:cNvSpPr/>
          <p:nvPr/>
        </p:nvSpPr>
        <p:spPr>
          <a:xfrm>
            <a:off x="1391920" y="4511040"/>
            <a:ext cx="2565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0" name="Google Shape;3450;p78"/>
          <p:cNvSpPr txBox="1"/>
          <p:nvPr/>
        </p:nvSpPr>
        <p:spPr>
          <a:xfrm>
            <a:off x="1299210" y="4471670"/>
            <a:ext cx="441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1" name="Google Shape;3451;p78"/>
          <p:cNvSpPr/>
          <p:nvPr/>
        </p:nvSpPr>
        <p:spPr>
          <a:xfrm>
            <a:off x="1262380" y="3445510"/>
            <a:ext cx="128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2" name="Google Shape;3452;p78"/>
          <p:cNvSpPr txBox="1"/>
          <p:nvPr/>
        </p:nvSpPr>
        <p:spPr>
          <a:xfrm>
            <a:off x="93218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3" name="Google Shape;3453;p78"/>
          <p:cNvSpPr/>
          <p:nvPr/>
        </p:nvSpPr>
        <p:spPr>
          <a:xfrm>
            <a:off x="139192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4" name="Google Shape;3454;p78"/>
          <p:cNvSpPr txBox="1"/>
          <p:nvPr/>
        </p:nvSpPr>
        <p:spPr>
          <a:xfrm>
            <a:off x="141605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5" name="Google Shape;3455;p78"/>
          <p:cNvSpPr/>
          <p:nvPr/>
        </p:nvSpPr>
        <p:spPr>
          <a:xfrm>
            <a:off x="1648460" y="4511040"/>
            <a:ext cx="4497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6" name="Google Shape;3456;p78"/>
          <p:cNvSpPr txBox="1"/>
          <p:nvPr/>
        </p:nvSpPr>
        <p:spPr>
          <a:xfrm>
            <a:off x="1560830" y="4471670"/>
            <a:ext cx="624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ERV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7" name="Google Shape;3457;p78"/>
          <p:cNvSpPr/>
          <p:nvPr/>
        </p:nvSpPr>
        <p:spPr>
          <a:xfrm>
            <a:off x="2162810" y="3244850"/>
            <a:ext cx="9639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8" name="Google Shape;3458;p78"/>
          <p:cNvSpPr/>
          <p:nvPr/>
        </p:nvSpPr>
        <p:spPr>
          <a:xfrm>
            <a:off x="2162810" y="3307080"/>
            <a:ext cx="9639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59" name="Google Shape;3459;p78"/>
          <p:cNvSpPr txBox="1"/>
          <p:nvPr/>
        </p:nvSpPr>
        <p:spPr>
          <a:xfrm>
            <a:off x="2307590" y="3205480"/>
            <a:ext cx="6756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0" name="Google Shape;3460;p78"/>
          <p:cNvSpPr/>
          <p:nvPr/>
        </p:nvSpPr>
        <p:spPr>
          <a:xfrm>
            <a:off x="2548890" y="3647440"/>
            <a:ext cx="5790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1" name="Google Shape;3461;p78"/>
          <p:cNvSpPr txBox="1"/>
          <p:nvPr/>
        </p:nvSpPr>
        <p:spPr>
          <a:xfrm>
            <a:off x="2522220" y="3606800"/>
            <a:ext cx="6324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9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62" name="Google Shape;3462;p78"/>
          <p:cNvCxnSpPr/>
          <p:nvPr/>
        </p:nvCxnSpPr>
        <p:spPr>
          <a:xfrm>
            <a:off x="2484120" y="3399790"/>
            <a:ext cx="6426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463" name="Google Shape;3463;p78"/>
          <p:cNvSpPr/>
          <p:nvPr/>
        </p:nvSpPr>
        <p:spPr>
          <a:xfrm>
            <a:off x="2934970" y="3848100"/>
            <a:ext cx="963900" cy="124500"/>
          </a:xfrm>
          <a:prstGeom prst="rect">
            <a:avLst/>
          </a:prstGeom>
          <a:solidFill>
            <a:srgbClr val="E4A11B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4" name="Google Shape;3464;p78"/>
          <p:cNvSpPr txBox="1"/>
          <p:nvPr/>
        </p:nvSpPr>
        <p:spPr>
          <a:xfrm>
            <a:off x="3050540" y="3808730"/>
            <a:ext cx="732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MICA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5" name="Google Shape;3465;p78"/>
          <p:cNvSpPr/>
          <p:nvPr/>
        </p:nvSpPr>
        <p:spPr>
          <a:xfrm>
            <a:off x="306324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6" name="Google Shape;3466;p78"/>
          <p:cNvSpPr txBox="1"/>
          <p:nvPr/>
        </p:nvSpPr>
        <p:spPr>
          <a:xfrm>
            <a:off x="273304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7" name="Google Shape;3467;p78"/>
          <p:cNvSpPr/>
          <p:nvPr/>
        </p:nvSpPr>
        <p:spPr>
          <a:xfrm>
            <a:off x="3384550" y="3244850"/>
            <a:ext cx="17361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8" name="Google Shape;3468;p78"/>
          <p:cNvSpPr/>
          <p:nvPr/>
        </p:nvSpPr>
        <p:spPr>
          <a:xfrm>
            <a:off x="3384550" y="3307080"/>
            <a:ext cx="17361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69" name="Google Shape;3469;p78"/>
          <p:cNvSpPr txBox="1"/>
          <p:nvPr/>
        </p:nvSpPr>
        <p:spPr>
          <a:xfrm>
            <a:off x="3449353" y="3205475"/>
            <a:ext cx="1616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Cefiderocol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0" name="Google Shape;3470;p78"/>
          <p:cNvSpPr/>
          <p:nvPr/>
        </p:nvSpPr>
        <p:spPr>
          <a:xfrm>
            <a:off x="338455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1" name="Google Shape;3471;p78"/>
          <p:cNvSpPr txBox="1"/>
          <p:nvPr/>
        </p:nvSpPr>
        <p:spPr>
          <a:xfrm>
            <a:off x="305435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2" name="Google Shape;3472;p78"/>
          <p:cNvSpPr/>
          <p:nvPr/>
        </p:nvSpPr>
        <p:spPr>
          <a:xfrm>
            <a:off x="3577590" y="3647440"/>
            <a:ext cx="15432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3" name="Google Shape;3473;p78"/>
          <p:cNvSpPr txBox="1"/>
          <p:nvPr/>
        </p:nvSpPr>
        <p:spPr>
          <a:xfrm>
            <a:off x="3818849" y="3606800"/>
            <a:ext cx="1093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Bactrim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4" name="Google Shape;3474;p78"/>
          <p:cNvSpPr/>
          <p:nvPr/>
        </p:nvSpPr>
        <p:spPr>
          <a:xfrm>
            <a:off x="3963670" y="3445510"/>
            <a:ext cx="648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5" name="Google Shape;3475;p78"/>
          <p:cNvSpPr txBox="1"/>
          <p:nvPr/>
        </p:nvSpPr>
        <p:spPr>
          <a:xfrm>
            <a:off x="3632200" y="3411220"/>
            <a:ext cx="396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LZD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6" name="Google Shape;3476;p78"/>
          <p:cNvSpPr/>
          <p:nvPr/>
        </p:nvSpPr>
        <p:spPr>
          <a:xfrm>
            <a:off x="4027170" y="3445510"/>
            <a:ext cx="10935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7" name="Google Shape;3477;p78"/>
          <p:cNvSpPr txBox="1"/>
          <p:nvPr/>
        </p:nvSpPr>
        <p:spPr>
          <a:xfrm>
            <a:off x="4237990" y="3406140"/>
            <a:ext cx="67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8" name="Google Shape;3478;p78"/>
          <p:cNvSpPr/>
          <p:nvPr/>
        </p:nvSpPr>
        <p:spPr>
          <a:xfrm>
            <a:off x="4155440" y="4511040"/>
            <a:ext cx="9639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79" name="Google Shape;3479;p78"/>
          <p:cNvSpPr txBox="1"/>
          <p:nvPr/>
        </p:nvSpPr>
        <p:spPr>
          <a:xfrm>
            <a:off x="4291330" y="4471670"/>
            <a:ext cx="6948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Flagyl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15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0" name="Google Shape;3480;p78"/>
          <p:cNvSpPr/>
          <p:nvPr/>
        </p:nvSpPr>
        <p:spPr>
          <a:xfrm>
            <a:off x="5441950" y="3244850"/>
            <a:ext cx="2565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1" name="Google Shape;3481;p78"/>
          <p:cNvSpPr txBox="1"/>
          <p:nvPr/>
        </p:nvSpPr>
        <p:spPr>
          <a:xfrm>
            <a:off x="5354320" y="3205480"/>
            <a:ext cx="4317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CZA</a:t>
            </a:r>
            <a:endParaRPr sz="650"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2" name="Google Shape;3482;p78"/>
          <p:cNvSpPr/>
          <p:nvPr/>
        </p:nvSpPr>
        <p:spPr>
          <a:xfrm>
            <a:off x="5699760" y="3244850"/>
            <a:ext cx="128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3" name="Google Shape;3483;p78"/>
          <p:cNvSpPr/>
          <p:nvPr/>
        </p:nvSpPr>
        <p:spPr>
          <a:xfrm>
            <a:off x="6021070" y="3244850"/>
            <a:ext cx="1414800" cy="621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9C5B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4" name="Google Shape;3484;p78"/>
          <p:cNvSpPr/>
          <p:nvPr/>
        </p:nvSpPr>
        <p:spPr>
          <a:xfrm>
            <a:off x="6021070" y="3307080"/>
            <a:ext cx="1414800" cy="62100"/>
          </a:xfrm>
          <a:prstGeom prst="rect">
            <a:avLst/>
          </a:prstGeom>
          <a:solidFill>
            <a:srgbClr val="2F5AA2"/>
          </a:solidFill>
          <a:ln w="6350" cap="flat" cmpd="sng">
            <a:solidFill>
              <a:srgbClr val="2F5AA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5" name="Google Shape;3485;p78"/>
          <p:cNvSpPr txBox="1"/>
          <p:nvPr/>
        </p:nvSpPr>
        <p:spPr>
          <a:xfrm>
            <a:off x="6381750" y="3205480"/>
            <a:ext cx="692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FDC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6" name="Google Shape;3486;p78"/>
          <p:cNvSpPr/>
          <p:nvPr/>
        </p:nvSpPr>
        <p:spPr>
          <a:xfrm>
            <a:off x="6021070" y="3445510"/>
            <a:ext cx="9003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7" name="Google Shape;3487;p78"/>
          <p:cNvSpPr txBox="1"/>
          <p:nvPr/>
        </p:nvSpPr>
        <p:spPr>
          <a:xfrm>
            <a:off x="6135370" y="3406140"/>
            <a:ext cx="669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LZD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14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8" name="Google Shape;3488;p78"/>
          <p:cNvSpPr/>
          <p:nvPr/>
        </p:nvSpPr>
        <p:spPr>
          <a:xfrm>
            <a:off x="6021070" y="4511040"/>
            <a:ext cx="1414800" cy="124500"/>
          </a:xfrm>
          <a:prstGeom prst="rect">
            <a:avLst/>
          </a:prstGeom>
          <a:solidFill>
            <a:srgbClr val="8E9AA6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9" name="Google Shape;3489;p78"/>
          <p:cNvSpPr txBox="1"/>
          <p:nvPr/>
        </p:nvSpPr>
        <p:spPr>
          <a:xfrm>
            <a:off x="6371590" y="4471670"/>
            <a:ext cx="7125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MTZ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· 22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90" name="Google Shape;3490;p78"/>
          <p:cNvSpPr/>
          <p:nvPr/>
        </p:nvSpPr>
        <p:spPr>
          <a:xfrm>
            <a:off x="6985000" y="3647440"/>
            <a:ext cx="449700" cy="124500"/>
          </a:xfrm>
          <a:prstGeom prst="rect">
            <a:avLst/>
          </a:prstGeom>
          <a:solidFill>
            <a:srgbClr val="9C5B2E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91" name="Google Shape;3491;p78"/>
          <p:cNvSpPr txBox="1"/>
          <p:nvPr/>
        </p:nvSpPr>
        <p:spPr>
          <a:xfrm>
            <a:off x="6897370" y="3606800"/>
            <a:ext cx="6261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7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92" name="Google Shape;3492;p78"/>
          <p:cNvCxnSpPr/>
          <p:nvPr/>
        </p:nvCxnSpPr>
        <p:spPr>
          <a:xfrm>
            <a:off x="6985000" y="3399790"/>
            <a:ext cx="4497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493" name="Google Shape;3493;p78"/>
          <p:cNvSpPr/>
          <p:nvPr/>
        </p:nvSpPr>
        <p:spPr>
          <a:xfrm>
            <a:off x="7820660" y="3244850"/>
            <a:ext cx="707400" cy="124500"/>
          </a:xfrm>
          <a:prstGeom prst="rect">
            <a:avLst/>
          </a:prstGeom>
          <a:solidFill>
            <a:srgbClr val="3B71C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94" name="Google Shape;3494;p78"/>
          <p:cNvSpPr txBox="1"/>
          <p:nvPr/>
        </p:nvSpPr>
        <p:spPr>
          <a:xfrm>
            <a:off x="7849870" y="3205480"/>
            <a:ext cx="648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TZP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95" name="Google Shape;3495;p78"/>
          <p:cNvSpPr/>
          <p:nvPr/>
        </p:nvSpPr>
        <p:spPr>
          <a:xfrm>
            <a:off x="7820660" y="3445510"/>
            <a:ext cx="707400" cy="124500"/>
          </a:xfrm>
          <a:prstGeom prst="rect">
            <a:avLst/>
          </a:prstGeom>
          <a:solidFill>
            <a:srgbClr val="1F8A8A"/>
          </a:solidFill>
          <a:ln w="6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96" name="Google Shape;3496;p78"/>
          <p:cNvSpPr txBox="1"/>
          <p:nvPr/>
        </p:nvSpPr>
        <p:spPr>
          <a:xfrm>
            <a:off x="7844790" y="3406140"/>
            <a:ext cx="6579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DAP </a:t>
            </a:r>
            <a:r>
              <a:rPr lang="en" sz="6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· 11 d</a:t>
            </a:r>
            <a:endParaRPr sz="65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497" name="Google Shape;3497;p78"/>
          <p:cNvCxnSpPr/>
          <p:nvPr/>
        </p:nvCxnSpPr>
        <p:spPr>
          <a:xfrm>
            <a:off x="8013700" y="3399790"/>
            <a:ext cx="514500" cy="0"/>
          </a:xfrm>
          <a:prstGeom prst="straightConnector1">
            <a:avLst/>
          </a:prstGeom>
          <a:noFill/>
          <a:ln w="25400" cap="flat" cmpd="sng">
            <a:solidFill>
              <a:srgbClr val="2F5AA2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3498" name="Google Shape;3498;p78"/>
          <p:cNvCxnSpPr/>
          <p:nvPr/>
        </p:nvCxnSpPr>
        <p:spPr>
          <a:xfrm>
            <a:off x="3256280" y="2282190"/>
            <a:ext cx="449700" cy="0"/>
          </a:xfrm>
          <a:prstGeom prst="straightConnector1">
            <a:avLst/>
          </a:prstGeom>
          <a:noFill/>
          <a:ln w="13975" cap="flat" cmpd="sng">
            <a:solidFill>
              <a:srgbClr val="9C5B2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499" name="Google Shape;3499;p78"/>
          <p:cNvSpPr/>
          <p:nvPr/>
        </p:nvSpPr>
        <p:spPr>
          <a:xfrm>
            <a:off x="115062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0" name="Google Shape;3500;p78"/>
          <p:cNvSpPr/>
          <p:nvPr/>
        </p:nvSpPr>
        <p:spPr>
          <a:xfrm>
            <a:off x="127889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1" name="Google Shape;3501;p78"/>
          <p:cNvSpPr txBox="1"/>
          <p:nvPr/>
        </p:nvSpPr>
        <p:spPr>
          <a:xfrm>
            <a:off x="1363980" y="2132330"/>
            <a:ext cx="947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D0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(on MEM +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2" name="Google Shape;3502;p78"/>
          <p:cNvSpPr/>
          <p:nvPr/>
        </p:nvSpPr>
        <p:spPr>
          <a:xfrm>
            <a:off x="2821940" y="2233930"/>
            <a:ext cx="95400" cy="95400"/>
          </a:xfrm>
          <a:prstGeom prst="ellipse">
            <a:avLst/>
          </a:prstGeom>
          <a:solidFill>
            <a:srgbClr val="E4A11B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3" name="Google Shape;3503;p78"/>
          <p:cNvSpPr/>
          <p:nvPr/>
        </p:nvSpPr>
        <p:spPr>
          <a:xfrm>
            <a:off x="295021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4" name="Google Shape;3504;p78"/>
          <p:cNvSpPr txBox="1"/>
          <p:nvPr/>
        </p:nvSpPr>
        <p:spPr>
          <a:xfrm>
            <a:off x="2023110" y="2132330"/>
            <a:ext cx="8358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D26 </a:t>
            </a:r>
            <a:r>
              <a:rPr lang="en" sz="600">
                <a:solidFill>
                  <a:srgbClr val="E4A11B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600">
              <a:solidFill>
                <a:srgbClr val="E4A1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(19 d off MICA)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5" name="Google Shape;3505;p78"/>
          <p:cNvSpPr/>
          <p:nvPr/>
        </p:nvSpPr>
        <p:spPr>
          <a:xfrm>
            <a:off x="320802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6" name="Google Shape;3506;p78"/>
          <p:cNvSpPr/>
          <p:nvPr/>
        </p:nvSpPr>
        <p:spPr>
          <a:xfrm>
            <a:off x="333756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7" name="Google Shape;3507;p78"/>
          <p:cNvSpPr/>
          <p:nvPr/>
        </p:nvSpPr>
        <p:spPr>
          <a:xfrm>
            <a:off x="346583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8" name="Google Shape;3508;p78"/>
          <p:cNvSpPr/>
          <p:nvPr/>
        </p:nvSpPr>
        <p:spPr>
          <a:xfrm>
            <a:off x="3658870" y="2233930"/>
            <a:ext cx="95400" cy="954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09" name="Google Shape;3509;p78"/>
          <p:cNvSpPr txBox="1"/>
          <p:nvPr/>
        </p:nvSpPr>
        <p:spPr>
          <a:xfrm>
            <a:off x="3070950" y="2059950"/>
            <a:ext cx="870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D32–39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BCx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0" name="Google Shape;3510;p78"/>
          <p:cNvSpPr txBox="1"/>
          <p:nvPr/>
        </p:nvSpPr>
        <p:spPr>
          <a:xfrm>
            <a:off x="2785110" y="2308860"/>
            <a:ext cx="139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2 d after FDC + SXT stopped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1" name="Google Shape;3511;p78"/>
          <p:cNvSpPr/>
          <p:nvPr/>
        </p:nvSpPr>
        <p:spPr>
          <a:xfrm>
            <a:off x="391541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2" name="Google Shape;3512;p78"/>
          <p:cNvSpPr/>
          <p:nvPr/>
        </p:nvSpPr>
        <p:spPr>
          <a:xfrm>
            <a:off x="404368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3" name="Google Shape;3513;p78"/>
          <p:cNvSpPr/>
          <p:nvPr/>
        </p:nvSpPr>
        <p:spPr>
          <a:xfrm>
            <a:off x="417195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4" name="Google Shape;3514;p78"/>
          <p:cNvSpPr txBox="1"/>
          <p:nvPr/>
        </p:nvSpPr>
        <p:spPr>
          <a:xfrm>
            <a:off x="4257040" y="2132330"/>
            <a:ext cx="104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D43–45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(8 d since LZD/DAP)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5" name="Google Shape;3515;p78"/>
          <p:cNvSpPr/>
          <p:nvPr/>
        </p:nvSpPr>
        <p:spPr>
          <a:xfrm>
            <a:off x="7708900" y="2233930"/>
            <a:ext cx="95400" cy="954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6" name="Google Shape;3516;p78"/>
          <p:cNvSpPr/>
          <p:nvPr/>
        </p:nvSpPr>
        <p:spPr>
          <a:xfrm>
            <a:off x="7837170" y="223393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7" name="Google Shape;3517;p78"/>
          <p:cNvSpPr txBox="1"/>
          <p:nvPr/>
        </p:nvSpPr>
        <p:spPr>
          <a:xfrm>
            <a:off x="6473190" y="2132330"/>
            <a:ext cx="127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D102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S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E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LZD-R</a:t>
            </a:r>
            <a:endParaRPr sz="600">
              <a:solidFill>
                <a:srgbClr val="1F8A8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(1 of 2 BCx; 13 d off LZD)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8" name="Google Shape;3518;p78"/>
          <p:cNvSpPr/>
          <p:nvPr/>
        </p:nvSpPr>
        <p:spPr>
          <a:xfrm>
            <a:off x="186563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19" name="Google Shape;3519;p78"/>
          <p:cNvSpPr/>
          <p:nvPr/>
        </p:nvSpPr>
        <p:spPr>
          <a:xfrm>
            <a:off x="186563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0" name="Google Shape;3520;p78"/>
          <p:cNvSpPr txBox="1"/>
          <p:nvPr/>
        </p:nvSpPr>
        <p:spPr>
          <a:xfrm>
            <a:off x="835660" y="2382520"/>
            <a:ext cx="1059300" cy="4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D11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tracheal aspirate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</a:t>
            </a: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started D15</a:t>
            </a:r>
            <a:endParaRPr sz="600">
              <a:solidFill>
                <a:srgbClr val="9FA6B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1" name="Google Shape;3521;p78"/>
          <p:cNvSpPr/>
          <p:nvPr/>
        </p:nvSpPr>
        <p:spPr>
          <a:xfrm>
            <a:off x="2443480" y="250317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2" name="Google Shape;3522;p78"/>
          <p:cNvSpPr/>
          <p:nvPr/>
        </p:nvSpPr>
        <p:spPr>
          <a:xfrm>
            <a:off x="2443480" y="2583180"/>
            <a:ext cx="81300" cy="81300"/>
          </a:xfrm>
          <a:prstGeom prst="ellipse">
            <a:avLst/>
          </a:prstGeom>
          <a:solidFill>
            <a:srgbClr val="9C5B2E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3" name="Google Shape;3523;p78"/>
          <p:cNvSpPr txBox="1"/>
          <p:nvPr/>
        </p:nvSpPr>
        <p:spPr>
          <a:xfrm>
            <a:off x="2495550" y="2434590"/>
            <a:ext cx="1784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repeat: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(C/T I, TOB S)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600">
              <a:solidFill>
                <a:srgbClr val="9C5B2E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→ FDC + </a:t>
            </a:r>
            <a:r>
              <a:rPr lang="en" sz="600">
                <a:solidFill>
                  <a:srgbClr val="9C5B2E"/>
                </a:solidFill>
                <a:latin typeface="Open Sans"/>
                <a:ea typeface="Open Sans"/>
                <a:cs typeface="Open Sans"/>
                <a:sym typeface="Open Sans"/>
              </a:rPr>
              <a:t>SXT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+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inhaled TOB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4" name="Google Shape;3524;p78"/>
          <p:cNvSpPr/>
          <p:nvPr/>
        </p:nvSpPr>
        <p:spPr>
          <a:xfrm>
            <a:off x="539496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5" name="Google Shape;3525;p78"/>
          <p:cNvSpPr txBox="1"/>
          <p:nvPr/>
        </p:nvSpPr>
        <p:spPr>
          <a:xfrm>
            <a:off x="4085590" y="2434590"/>
            <a:ext cx="1344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post-VARD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PsAr, low burden)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6" name="Google Shape;3526;p78"/>
          <p:cNvSpPr/>
          <p:nvPr/>
        </p:nvSpPr>
        <p:spPr>
          <a:xfrm>
            <a:off x="68084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7" name="Google Shape;3527;p78"/>
          <p:cNvSpPr txBox="1"/>
          <p:nvPr/>
        </p:nvSpPr>
        <p:spPr>
          <a:xfrm>
            <a:off x="5557520" y="2434590"/>
            <a:ext cx="1287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D88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BAL post-aspiration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(x2 PsAr + Achromobacter)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8" name="Google Shape;3528;p78"/>
          <p:cNvSpPr/>
          <p:nvPr/>
        </p:nvSpPr>
        <p:spPr>
          <a:xfrm>
            <a:off x="77736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9" name="Google Shape;3529;p78"/>
          <p:cNvSpPr/>
          <p:nvPr/>
        </p:nvSpPr>
        <p:spPr>
          <a:xfrm>
            <a:off x="7837170" y="2536190"/>
            <a:ext cx="95400" cy="954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0" name="Google Shape;3530;p78"/>
          <p:cNvSpPr txBox="1"/>
          <p:nvPr/>
        </p:nvSpPr>
        <p:spPr>
          <a:xfrm>
            <a:off x="7922260" y="2434590"/>
            <a:ext cx="11214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D103–104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 BAL: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x2 PsAr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(20k → 5–6k CFU/mL)</a:t>
            </a:r>
            <a:endParaRPr sz="600">
              <a:solidFill>
                <a:srgbClr val="2F5AA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1" name="Google Shape;3531;p78"/>
          <p:cNvSpPr/>
          <p:nvPr/>
        </p:nvSpPr>
        <p:spPr>
          <a:xfrm>
            <a:off x="7908290" y="280416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2" name="Google Shape;3532;p78"/>
          <p:cNvSpPr/>
          <p:nvPr/>
        </p:nvSpPr>
        <p:spPr>
          <a:xfrm>
            <a:off x="7908290" y="288417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3" name="Google Shape;3533;p78"/>
          <p:cNvSpPr txBox="1"/>
          <p:nvPr/>
        </p:nvSpPr>
        <p:spPr>
          <a:xfrm>
            <a:off x="6744970" y="2735580"/>
            <a:ext cx="11799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D105 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" sz="600">
                <a:solidFill>
                  <a:srgbClr val="1F8A8A"/>
                </a:solidFill>
                <a:latin typeface="Open Sans"/>
                <a:ea typeface="Open Sans"/>
                <a:cs typeface="Open Sans"/>
                <a:sym typeface="Open Sans"/>
              </a:rPr>
              <a:t>VRE 3+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" sz="600">
                <a:solidFill>
                  <a:srgbClr val="2F5AA2"/>
                </a:solidFill>
                <a:latin typeface="Open Sans"/>
                <a:ea typeface="Open Sans"/>
                <a:cs typeface="Open Sans"/>
                <a:sym typeface="Open Sans"/>
              </a:rPr>
              <a:t>PsAr 2+</a:t>
            </a: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4" name="Google Shape;3534;p78"/>
          <p:cNvSpPr/>
          <p:nvPr/>
        </p:nvSpPr>
        <p:spPr>
          <a:xfrm>
            <a:off x="179070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5" name="Google Shape;3535;p78"/>
          <p:cNvSpPr/>
          <p:nvPr/>
        </p:nvSpPr>
        <p:spPr>
          <a:xfrm>
            <a:off x="224028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6" name="Google Shape;3536;p78"/>
          <p:cNvSpPr/>
          <p:nvPr/>
        </p:nvSpPr>
        <p:spPr>
          <a:xfrm>
            <a:off x="249809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7" name="Google Shape;3537;p78"/>
          <p:cNvSpPr/>
          <p:nvPr/>
        </p:nvSpPr>
        <p:spPr>
          <a:xfrm>
            <a:off x="2691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8" name="Google Shape;3538;p78"/>
          <p:cNvSpPr/>
          <p:nvPr/>
        </p:nvSpPr>
        <p:spPr>
          <a:xfrm>
            <a:off x="43624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39" name="Google Shape;3539;p78"/>
          <p:cNvSpPr/>
          <p:nvPr/>
        </p:nvSpPr>
        <p:spPr>
          <a:xfrm>
            <a:off x="539115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0" name="Google Shape;3540;p78"/>
          <p:cNvSpPr/>
          <p:nvPr/>
        </p:nvSpPr>
        <p:spPr>
          <a:xfrm>
            <a:off x="7769860" y="4262120"/>
            <a:ext cx="101700" cy="101700"/>
          </a:xfrm>
          <a:prstGeom prst="diamond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1" name="Google Shape;3541;p78"/>
          <p:cNvSpPr/>
          <p:nvPr/>
        </p:nvSpPr>
        <p:spPr>
          <a:xfrm>
            <a:off x="7898130" y="4262120"/>
            <a:ext cx="101700" cy="101700"/>
          </a:xfrm>
          <a:prstGeom prst="diamond">
            <a:avLst/>
          </a:prstGeom>
          <a:solidFill>
            <a:srgbClr val="DF382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2" name="Google Shape;3542;p78"/>
          <p:cNvSpPr txBox="1"/>
          <p:nvPr/>
        </p:nvSpPr>
        <p:spPr>
          <a:xfrm>
            <a:off x="1099820" y="4033520"/>
            <a:ext cx="916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 upsize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3" name="Google Shape;3543;p78"/>
          <p:cNvSpPr txBox="1"/>
          <p:nvPr/>
        </p:nvSpPr>
        <p:spPr>
          <a:xfrm>
            <a:off x="1700530" y="4339590"/>
            <a:ext cx="11811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D17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4" name="Google Shape;3544;p78"/>
          <p:cNvSpPr txBox="1"/>
          <p:nvPr/>
        </p:nvSpPr>
        <p:spPr>
          <a:xfrm>
            <a:off x="2456205" y="4038520"/>
            <a:ext cx="12789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D21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abd wall abscess I&amp;D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5" name="Google Shape;3545;p78"/>
          <p:cNvSpPr txBox="1"/>
          <p:nvPr/>
        </p:nvSpPr>
        <p:spPr>
          <a:xfrm>
            <a:off x="2753360" y="4163060"/>
            <a:ext cx="1441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D24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 cystic duct embolization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+ biloma drain exchange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6" name="Google Shape;3546;p78"/>
          <p:cNvSpPr txBox="1"/>
          <p:nvPr/>
        </p:nvSpPr>
        <p:spPr>
          <a:xfrm>
            <a:off x="4418330" y="4157980"/>
            <a:ext cx="7392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D50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IR drain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7" name="Google Shape;3547;p78"/>
          <p:cNvSpPr txBox="1"/>
          <p:nvPr/>
        </p:nvSpPr>
        <p:spPr>
          <a:xfrm>
            <a:off x="44183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8" name="Google Shape;3548;p78"/>
          <p:cNvSpPr txBox="1"/>
          <p:nvPr/>
        </p:nvSpPr>
        <p:spPr>
          <a:xfrm>
            <a:off x="5447030" y="4157980"/>
            <a:ext cx="6630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9FA6B2"/>
                </a:solidFill>
                <a:latin typeface="Open Sans"/>
                <a:ea typeface="Open Sans"/>
                <a:cs typeface="Open Sans"/>
                <a:sym typeface="Open Sans"/>
              </a:rPr>
              <a:t>D66 </a:t>
            </a: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VARD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49" name="Google Shape;3549;p78"/>
          <p:cNvSpPr txBox="1"/>
          <p:nvPr/>
        </p:nvSpPr>
        <p:spPr>
          <a:xfrm>
            <a:off x="5447030" y="4274820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50" name="Google Shape;3550;p78"/>
          <p:cNvSpPr txBox="1"/>
          <p:nvPr/>
        </p:nvSpPr>
        <p:spPr>
          <a:xfrm>
            <a:off x="6972300" y="421513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1A1A1A"/>
                </a:solidFill>
                <a:latin typeface="Open Sans"/>
                <a:ea typeface="Open Sans"/>
                <a:cs typeface="Open Sans"/>
                <a:sym typeface="Open Sans"/>
              </a:rPr>
              <a:t>D103 drain lost</a:t>
            </a:r>
            <a:endParaRPr sz="600" b="1">
              <a:solidFill>
                <a:srgbClr val="1A1A1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51" name="Google Shape;3551;p78"/>
          <p:cNvSpPr txBox="1"/>
          <p:nvPr/>
        </p:nvSpPr>
        <p:spPr>
          <a:xfrm>
            <a:off x="7954010" y="4215130"/>
            <a:ext cx="10593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1">
                <a:solidFill>
                  <a:srgbClr val="DF382C"/>
                </a:solidFill>
                <a:latin typeface="Open Sans"/>
                <a:ea typeface="Open Sans"/>
                <a:cs typeface="Open Sans"/>
                <a:sym typeface="Open Sans"/>
              </a:rPr>
              <a:t>D105 drain replaced</a:t>
            </a:r>
            <a:endParaRPr sz="600" b="1">
              <a:solidFill>
                <a:srgbClr val="DF382C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52" name="Google Shape;3552;p78"/>
          <p:cNvCxnSpPr/>
          <p:nvPr/>
        </p:nvCxnSpPr>
        <p:spPr>
          <a:xfrm>
            <a:off x="812800" y="4724400"/>
            <a:ext cx="8229600" cy="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53" name="Google Shape;3553;p78"/>
          <p:cNvCxnSpPr/>
          <p:nvPr/>
        </p:nvCxnSpPr>
        <p:spPr>
          <a:xfrm>
            <a:off x="11988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54" name="Google Shape;3554;p78"/>
          <p:cNvSpPr txBox="1"/>
          <p:nvPr/>
        </p:nvSpPr>
        <p:spPr>
          <a:xfrm>
            <a:off x="1014730" y="4757420"/>
            <a:ext cx="368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55" name="Google Shape;3555;p78"/>
          <p:cNvCxnSpPr/>
          <p:nvPr/>
        </p:nvCxnSpPr>
        <p:spPr>
          <a:xfrm>
            <a:off x="18415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56" name="Google Shape;3556;p78"/>
          <p:cNvSpPr txBox="1"/>
          <p:nvPr/>
        </p:nvSpPr>
        <p:spPr>
          <a:xfrm>
            <a:off x="1637030" y="4757420"/>
            <a:ext cx="40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57" name="Google Shape;3557;p78"/>
          <p:cNvCxnSpPr/>
          <p:nvPr/>
        </p:nvCxnSpPr>
        <p:spPr>
          <a:xfrm>
            <a:off x="24841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58" name="Google Shape;3558;p78"/>
          <p:cNvSpPr txBox="1"/>
          <p:nvPr/>
        </p:nvSpPr>
        <p:spPr>
          <a:xfrm>
            <a:off x="227076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59" name="Google Shape;3559;p78"/>
          <p:cNvCxnSpPr/>
          <p:nvPr/>
        </p:nvCxnSpPr>
        <p:spPr>
          <a:xfrm>
            <a:off x="31267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60" name="Google Shape;3560;p78"/>
          <p:cNvSpPr txBox="1"/>
          <p:nvPr/>
        </p:nvSpPr>
        <p:spPr>
          <a:xfrm>
            <a:off x="291338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D30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61" name="Google Shape;3561;p78"/>
          <p:cNvCxnSpPr/>
          <p:nvPr/>
        </p:nvCxnSpPr>
        <p:spPr>
          <a:xfrm>
            <a:off x="37706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62" name="Google Shape;3562;p78"/>
          <p:cNvSpPr txBox="1"/>
          <p:nvPr/>
        </p:nvSpPr>
        <p:spPr>
          <a:xfrm>
            <a:off x="3554730" y="4757420"/>
            <a:ext cx="431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D40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63" name="Google Shape;3563;p78"/>
          <p:cNvCxnSpPr/>
          <p:nvPr/>
        </p:nvCxnSpPr>
        <p:spPr>
          <a:xfrm>
            <a:off x="441325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64" name="Google Shape;3564;p78"/>
          <p:cNvSpPr txBox="1"/>
          <p:nvPr/>
        </p:nvSpPr>
        <p:spPr>
          <a:xfrm>
            <a:off x="4198620" y="4757420"/>
            <a:ext cx="428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D50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65" name="Google Shape;3565;p78"/>
          <p:cNvCxnSpPr/>
          <p:nvPr/>
        </p:nvCxnSpPr>
        <p:spPr>
          <a:xfrm>
            <a:off x="505587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66" name="Google Shape;3566;p78"/>
          <p:cNvSpPr txBox="1"/>
          <p:nvPr/>
        </p:nvSpPr>
        <p:spPr>
          <a:xfrm>
            <a:off x="484124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D60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67" name="Google Shape;3567;p78"/>
          <p:cNvCxnSpPr/>
          <p:nvPr/>
        </p:nvCxnSpPr>
        <p:spPr>
          <a:xfrm>
            <a:off x="569976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68" name="Google Shape;3568;p78"/>
          <p:cNvSpPr txBox="1"/>
          <p:nvPr/>
        </p:nvSpPr>
        <p:spPr>
          <a:xfrm>
            <a:off x="5487670" y="4757420"/>
            <a:ext cx="423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D70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69" name="Google Shape;3569;p78"/>
          <p:cNvCxnSpPr/>
          <p:nvPr/>
        </p:nvCxnSpPr>
        <p:spPr>
          <a:xfrm>
            <a:off x="634238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70" name="Google Shape;3570;p78"/>
          <p:cNvSpPr txBox="1"/>
          <p:nvPr/>
        </p:nvSpPr>
        <p:spPr>
          <a:xfrm>
            <a:off x="612775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D80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71" name="Google Shape;3571;p78"/>
          <p:cNvCxnSpPr/>
          <p:nvPr/>
        </p:nvCxnSpPr>
        <p:spPr>
          <a:xfrm>
            <a:off x="698500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72" name="Google Shape;3572;p78"/>
          <p:cNvSpPr txBox="1"/>
          <p:nvPr/>
        </p:nvSpPr>
        <p:spPr>
          <a:xfrm>
            <a:off x="6770370" y="4757420"/>
            <a:ext cx="429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D90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73" name="Google Shape;3573;p78"/>
          <p:cNvCxnSpPr/>
          <p:nvPr/>
        </p:nvCxnSpPr>
        <p:spPr>
          <a:xfrm>
            <a:off x="762762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74" name="Google Shape;3574;p78"/>
          <p:cNvSpPr txBox="1"/>
          <p:nvPr/>
        </p:nvSpPr>
        <p:spPr>
          <a:xfrm>
            <a:off x="7392670" y="4757420"/>
            <a:ext cx="471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D100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75" name="Google Shape;3575;p78"/>
          <p:cNvCxnSpPr/>
          <p:nvPr/>
        </p:nvCxnSpPr>
        <p:spPr>
          <a:xfrm>
            <a:off x="827024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76" name="Google Shape;3576;p78"/>
          <p:cNvSpPr txBox="1"/>
          <p:nvPr/>
        </p:nvSpPr>
        <p:spPr>
          <a:xfrm>
            <a:off x="8046720" y="4757420"/>
            <a:ext cx="448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D110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77" name="Google Shape;3577;p78"/>
          <p:cNvCxnSpPr/>
          <p:nvPr/>
        </p:nvCxnSpPr>
        <p:spPr>
          <a:xfrm>
            <a:off x="8914130" y="4724400"/>
            <a:ext cx="0" cy="38100"/>
          </a:xfrm>
          <a:prstGeom prst="straightConnector1">
            <a:avLst/>
          </a:prstGeom>
          <a:noFill/>
          <a:ln w="9525" cap="flat" cmpd="sng">
            <a:solidFill>
              <a:srgbClr val="9E9E9E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78" name="Google Shape;3578;p78"/>
          <p:cNvSpPr txBox="1"/>
          <p:nvPr/>
        </p:nvSpPr>
        <p:spPr>
          <a:xfrm>
            <a:off x="8679180" y="4757420"/>
            <a:ext cx="4686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D120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79" name="Google Shape;3579;p78"/>
          <p:cNvSpPr txBox="1"/>
          <p:nvPr/>
        </p:nvSpPr>
        <p:spPr>
          <a:xfrm>
            <a:off x="447040" y="4917440"/>
            <a:ext cx="4065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ICU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0" name="Google Shape;3580;p78"/>
          <p:cNvSpPr txBox="1"/>
          <p:nvPr/>
        </p:nvSpPr>
        <p:spPr>
          <a:xfrm>
            <a:off x="355600" y="2175510"/>
            <a:ext cx="4977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blood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1" name="Google Shape;3581;p78"/>
          <p:cNvSpPr txBox="1"/>
          <p:nvPr/>
        </p:nvSpPr>
        <p:spPr>
          <a:xfrm>
            <a:off x="311150" y="2477770"/>
            <a:ext cx="5424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airway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2" name="Google Shape;3582;p78"/>
          <p:cNvSpPr txBox="1"/>
          <p:nvPr/>
        </p:nvSpPr>
        <p:spPr>
          <a:xfrm>
            <a:off x="180340" y="2778760"/>
            <a:ext cx="6732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55555"/>
                </a:solidFill>
                <a:latin typeface="Open Sans"/>
                <a:ea typeface="Open Sans"/>
                <a:cs typeface="Open Sans"/>
                <a:sym typeface="Open Sans"/>
              </a:rPr>
              <a:t>abdomen</a:t>
            </a:r>
            <a:endParaRPr sz="700">
              <a:solidFill>
                <a:srgbClr val="55555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3" name="Google Shape;3583;p78"/>
          <p:cNvSpPr/>
          <p:nvPr/>
        </p:nvSpPr>
        <p:spPr>
          <a:xfrm>
            <a:off x="812800" y="1270000"/>
            <a:ext cx="152400" cy="101700"/>
          </a:xfrm>
          <a:prstGeom prst="rect">
            <a:avLst/>
          </a:prstGeom>
          <a:solidFill>
            <a:srgbClr val="3B71C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4" name="Google Shape;3584;p78"/>
          <p:cNvSpPr txBox="1"/>
          <p:nvPr/>
        </p:nvSpPr>
        <p:spPr>
          <a:xfrm>
            <a:off x="911860" y="1214120"/>
            <a:ext cx="870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P. aeruginosa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5" name="Google Shape;3585;p78"/>
          <p:cNvSpPr/>
          <p:nvPr/>
        </p:nvSpPr>
        <p:spPr>
          <a:xfrm>
            <a:off x="1734820" y="1270000"/>
            <a:ext cx="152400" cy="101700"/>
          </a:xfrm>
          <a:prstGeom prst="rect">
            <a:avLst/>
          </a:prstGeom>
          <a:solidFill>
            <a:srgbClr val="1F8A8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6" name="Google Shape;3586;p78"/>
          <p:cNvSpPr txBox="1"/>
          <p:nvPr/>
        </p:nvSpPr>
        <p:spPr>
          <a:xfrm>
            <a:off x="1833880" y="1214120"/>
            <a:ext cx="10173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E. faecium (VRE)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7" name="Google Shape;3587;p78"/>
          <p:cNvSpPr/>
          <p:nvPr/>
        </p:nvSpPr>
        <p:spPr>
          <a:xfrm>
            <a:off x="2783840" y="1270000"/>
            <a:ext cx="152400" cy="101700"/>
          </a:xfrm>
          <a:prstGeom prst="rect">
            <a:avLst/>
          </a:prstGeom>
          <a:solidFill>
            <a:srgbClr val="9C5B2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8" name="Google Shape;3588;p78"/>
          <p:cNvSpPr txBox="1"/>
          <p:nvPr/>
        </p:nvSpPr>
        <p:spPr>
          <a:xfrm>
            <a:off x="2882900" y="1214120"/>
            <a:ext cx="443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BCC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89" name="Google Shape;3589;p78"/>
          <p:cNvSpPr/>
          <p:nvPr/>
        </p:nvSpPr>
        <p:spPr>
          <a:xfrm>
            <a:off x="3335020" y="1270000"/>
            <a:ext cx="152400" cy="101700"/>
          </a:xfrm>
          <a:prstGeom prst="rect">
            <a:avLst/>
          </a:prstGeom>
          <a:solidFill>
            <a:srgbClr val="E4A1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0" name="Google Shape;3590;p78"/>
          <p:cNvSpPr txBox="1"/>
          <p:nvPr/>
        </p:nvSpPr>
        <p:spPr>
          <a:xfrm>
            <a:off x="3434080" y="1214120"/>
            <a:ext cx="6210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Candida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591" name="Google Shape;3591;p78"/>
          <p:cNvCxnSpPr/>
          <p:nvPr/>
        </p:nvCxnSpPr>
        <p:spPr>
          <a:xfrm>
            <a:off x="4039870" y="1320800"/>
            <a:ext cx="152400" cy="0"/>
          </a:xfrm>
          <a:prstGeom prst="straightConnector1">
            <a:avLst/>
          </a:prstGeom>
          <a:noFill/>
          <a:ln w="9525" cap="flat" cmpd="sng">
            <a:solidFill>
              <a:srgbClr val="2F5AA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592" name="Google Shape;3592;p78"/>
          <p:cNvSpPr txBox="1"/>
          <p:nvPr/>
        </p:nvSpPr>
        <p:spPr>
          <a:xfrm>
            <a:off x="4138930" y="1214120"/>
            <a:ext cx="11241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inhaled tobramycin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3" name="Google Shape;3593;p78"/>
          <p:cNvSpPr/>
          <p:nvPr/>
        </p:nvSpPr>
        <p:spPr>
          <a:xfrm>
            <a:off x="5208270" y="1272540"/>
            <a:ext cx="96600" cy="96600"/>
          </a:xfrm>
          <a:prstGeom prst="mathMultiply">
            <a:avLst>
              <a:gd name="adj1" fmla="val 23520"/>
            </a:avLst>
          </a:prstGeom>
          <a:solidFill>
            <a:srgbClr val="6B707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4" name="Google Shape;3594;p78"/>
          <p:cNvSpPr txBox="1"/>
          <p:nvPr/>
        </p:nvSpPr>
        <p:spPr>
          <a:xfrm>
            <a:off x="5281930" y="1214120"/>
            <a:ext cx="10629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negative blood cx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5" name="Google Shape;3595;p78"/>
          <p:cNvSpPr/>
          <p:nvPr/>
        </p:nvSpPr>
        <p:spPr>
          <a:xfrm>
            <a:off x="6272530" y="1270000"/>
            <a:ext cx="152400" cy="101700"/>
          </a:xfrm>
          <a:prstGeom prst="rect">
            <a:avLst/>
          </a:prstGeom>
          <a:solidFill>
            <a:srgbClr val="FFF4D6"/>
          </a:solidFill>
          <a:ln w="6350" cap="flat" cmpd="sng">
            <a:solidFill>
              <a:srgbClr val="E4A11B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6" name="Google Shape;3596;p78"/>
          <p:cNvSpPr txBox="1"/>
          <p:nvPr/>
        </p:nvSpPr>
        <p:spPr>
          <a:xfrm>
            <a:off x="6371590" y="1214120"/>
            <a:ext cx="1471800" cy="2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no PsAr-directed β-lactam</a:t>
            </a:r>
            <a:endParaRPr sz="7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7" name="Google Shape;3597;p78"/>
          <p:cNvSpPr txBox="1"/>
          <p:nvPr/>
        </p:nvSpPr>
        <p:spPr>
          <a:xfrm>
            <a:off x="3482374" y="4043700"/>
            <a:ext cx="8508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Cx lost in transit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8" name="Google Shape;3598;p78"/>
          <p:cNvSpPr/>
          <p:nvPr/>
        </p:nvSpPr>
        <p:spPr>
          <a:xfrm>
            <a:off x="7908290" y="4448810"/>
            <a:ext cx="81300" cy="81300"/>
          </a:xfrm>
          <a:prstGeom prst="ellipse">
            <a:avLst/>
          </a:prstGeom>
          <a:solidFill>
            <a:srgbClr val="3B71C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99" name="Google Shape;3599;p78"/>
          <p:cNvSpPr/>
          <p:nvPr/>
        </p:nvSpPr>
        <p:spPr>
          <a:xfrm>
            <a:off x="7908290" y="4528820"/>
            <a:ext cx="81300" cy="81300"/>
          </a:xfrm>
          <a:prstGeom prst="ellipse">
            <a:avLst/>
          </a:prstGeom>
          <a:solidFill>
            <a:srgbClr val="1F8A8A"/>
          </a:solidFill>
          <a:ln w="7625" cap="flat" cmpd="sng">
            <a:solidFill>
              <a:srgbClr val="33333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00" name="Google Shape;3600;p78"/>
          <p:cNvSpPr txBox="1"/>
          <p:nvPr/>
        </p:nvSpPr>
        <p:spPr>
          <a:xfrm>
            <a:off x="8046724" y="4367475"/>
            <a:ext cx="976500" cy="29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2+ PsAr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404247"/>
                </a:solidFill>
                <a:latin typeface="Open Sans"/>
                <a:ea typeface="Open Sans"/>
                <a:cs typeface="Open Sans"/>
                <a:sym typeface="Open Sans"/>
              </a:rPr>
              <a:t>3+ VRE</a:t>
            </a:r>
            <a:endParaRPr sz="600">
              <a:solidFill>
                <a:srgbClr val="4042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01" name="Google Shape;3601;p78"/>
          <p:cNvSpPr txBox="1"/>
          <p:nvPr/>
        </p:nvSpPr>
        <p:spPr>
          <a:xfrm>
            <a:off x="1811705" y="4109033"/>
            <a:ext cx="717600" cy="19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i="1">
                <a:solidFill>
                  <a:srgbClr val="858585"/>
                </a:solidFill>
                <a:latin typeface="Open Sans"/>
                <a:ea typeface="Open Sans"/>
                <a:cs typeface="Open Sans"/>
                <a:sym typeface="Open Sans"/>
              </a:rPr>
              <a:t>not cultured</a:t>
            </a:r>
            <a:endParaRPr sz="600" i="1">
              <a:solidFill>
                <a:srgbClr val="85858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SERIES_ID_KEY" val="ali8htv1j2jw62oqwqi19732u9jqcet7"/>
  <p:tag name="MENTI_PPT_SLIDE_MAP" val="{&quot;256&quot;:&quot;fqe31e662219&quot;,&quot;275&quot;:&quot;11b2cz2aqv5p&quot;,&quot;304&quot;:&quot;hd4dijat3eig&quot;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QUESTION_ID_KEY" val="fqe31e66221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QUESTION_ID_KEY" val="11b2cz2aqv5p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NTIMETER_QUESTION_ID_KEY" val="hd4dijat3eig"/>
</p:tagLst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webextensions/webextension1.xml><?xml version="1.0" encoding="utf-8"?>
<we:webextension xmlns:we="http://schemas.microsoft.com/office/webextensions/webextension/2010/11" id="{8D3F2B22-5D97-4260-BDAE-C8E64378FAE5}">
  <we:reference id="4f6160f0-3339-47d0-9fd2-7d10a3e86c34" version="4.4.0.0" store="EXCatalog" storeType="EXCatalog"/>
  <we:alternateReferences>
    <we:reference id="WA104379261" version="4.4.0.0" store="en-US" storeType="OMEX"/>
  </we:alternateReferences>
  <we:properties>
    <we:property name="MENTIMETER_QUESTION_ID_KEY" value="&quot;11b2cz2aqv5p&quot;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9ACF8B64-2371-4ED5-B8D3-469D18807967}">
  <we:reference id="4f6160f0-3339-47d0-9fd2-7d10a3e86c34" version="4.4.0.0" store="EXCatalog" storeType="EXCatalog"/>
  <we:alternateReferences>
    <we:reference id="WA104379261" version="4.4.0.0" store="en-US" storeType="OMEX"/>
  </we:alternateReferences>
  <we:properties>
    <we:property name="MENTIMETER_QUESTION_ID_KEY" value="&quot;hd4dijat3eig&quot;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11361</Words>
  <Application>Microsoft Office PowerPoint</Application>
  <PresentationFormat>On-screen Show (16:9)</PresentationFormat>
  <Paragraphs>2454</Paragraphs>
  <Slides>64</Slides>
  <Notes>64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5" baseType="lpstr">
      <vt:lpstr>Open Sans</vt:lpstr>
      <vt:lpstr>Arial</vt:lpstr>
      <vt:lpstr>IBM Plex Sans</vt:lpstr>
      <vt:lpstr>Lato</vt:lpstr>
      <vt:lpstr>Impact</vt:lpstr>
      <vt:lpstr>Raleway</vt:lpstr>
      <vt:lpstr>Calibri</vt:lpstr>
      <vt:lpstr>Open Sans Light</vt:lpstr>
      <vt:lpstr>Source Serif 4</vt:lpstr>
      <vt:lpstr>Open Sans Medium</vt:lpstr>
      <vt:lpstr>Streamline</vt:lpstr>
      <vt:lpstr>PowerPoint Presentation</vt:lpstr>
      <vt:lpstr>Shortcuts</vt:lpstr>
      <vt:lpstr>Can we do it? Yes we can (maybe)</vt:lpstr>
      <vt:lpstr>Case 1: Never achieved source control</vt:lpstr>
      <vt:lpstr>Case 1: Post-ERCP pancreatitis and the ICU</vt:lpstr>
      <vt:lpstr>Case 1: Infected necrosis, ongoing leak</vt:lpstr>
      <vt:lpstr>Day 0</vt:lpstr>
      <vt:lpstr>1: Admitted for VRE bacteremia</vt:lpstr>
      <vt:lpstr>2: MDRO gram negative pneumonia</vt:lpstr>
      <vt:lpstr>2: MDRO gram negative pneumonia</vt:lpstr>
      <vt:lpstr>2: MDRO gram negative pneumonia</vt:lpstr>
      <vt:lpstr>3-5: Series of bacteremias</vt:lpstr>
      <vt:lpstr>3-5: Series of bacteremias</vt:lpstr>
      <vt:lpstr>3-5: Series of bacteremias</vt:lpstr>
      <vt:lpstr>6: VARD → pneumonias &amp;/or IAI</vt:lpstr>
      <vt:lpstr>7: Another flare of the belly?</vt:lpstr>
      <vt:lpstr>7: Another flare of the belly?</vt:lpstr>
      <vt:lpstr>Discussion</vt:lpstr>
      <vt:lpstr>[Q1] What % of infections with a resistant isolate still respond?</vt:lpstr>
      <vt:lpstr>PowerPoint Presentation</vt:lpstr>
      <vt:lpstr>The 90-60 rule [1]</vt:lpstr>
      <vt:lpstr>The isolate, not the patient</vt:lpstr>
      <vt:lpstr>How we usually picture it</vt:lpstr>
      <vt:lpstr>How we usually picture it</vt:lpstr>
      <vt:lpstr>Clonal isn’t uniform</vt:lpstr>
      <vt:lpstr>Selection: on drug, off drug [2][3]</vt:lpstr>
      <vt:lpstr>Selection: on drug, off drug [2][3]</vt:lpstr>
      <vt:lpstr>Case 1: Ongoing leak</vt:lpstr>
      <vt:lpstr>One specimen, more than one answer</vt:lpstr>
      <vt:lpstr>PowerPoint Presentation</vt:lpstr>
      <vt:lpstr>How we usually picture it</vt:lpstr>
      <vt:lpstr>What goes into an antibiogram</vt:lpstr>
      <vt:lpstr>Let’s go back to the micro</vt:lpstr>
      <vt:lpstr>His Pseudomonas: First 3 weeks</vt:lpstr>
      <vt:lpstr>His Pseudomonas: First 3 weeks</vt:lpstr>
      <vt:lpstr>His Pseudomonas: After 6 weeks of </vt:lpstr>
      <vt:lpstr>His Pseudomonas: 60-90%</vt:lpstr>
      <vt:lpstr>Wrong duration of abx</vt:lpstr>
      <vt:lpstr>His Pseudomonas: 8 weeks of </vt:lpstr>
      <vt:lpstr>7: Another flare of the belly?</vt:lpstr>
      <vt:lpstr>His Pseudomonas, Day 11 to Day 105</vt:lpstr>
      <vt:lpstr>7: Another flare of the belly?</vt:lpstr>
      <vt:lpstr>Why this is a weird case</vt:lpstr>
      <vt:lpstr>His isolates don’t follow the script</vt:lpstr>
      <vt:lpstr>His isolates don’t follow the script</vt:lpstr>
      <vt:lpstr>His isolates don’t follow the script</vt:lpstr>
      <vt:lpstr>How we usually picture it</vt:lpstr>
      <vt:lpstr>[Q2] New Gram-negative rods in the blood. What do you start?</vt:lpstr>
      <vt:lpstr>PowerPoint Presentation</vt:lpstr>
      <vt:lpstr>Cefiderocol heteroresistance: S on the disk, failure in mice</vt:lpstr>
      <vt:lpstr>Cefiderocol is hard to test [8]</vt:lpstr>
      <vt:lpstr>Resistance can move together [9]</vt:lpstr>
      <vt:lpstr>Resistance can move together [9]</vt:lpstr>
      <vt:lpstr>CREDIBLE-CR: cefiderocol vs BAT [10]</vt:lpstr>
      <vt:lpstr>One specimen, more than one answer</vt:lpstr>
      <vt:lpstr>This looks familiar</vt:lpstr>
      <vt:lpstr>Does BCC susceptibility predict outcome? [15]</vt:lpstr>
      <vt:lpstr>How we usually picture it</vt:lpstr>
      <vt:lpstr>The 90-60 rule [1]</vt:lpstr>
      <vt:lpstr>Cure is more than the drug</vt:lpstr>
      <vt:lpstr>60-90%</vt:lpstr>
      <vt:lpstr>Learning points &amp; take aways</vt:lpstr>
      <vt:lpstr>Learning points &amp; take aways</vt:lpstr>
      <vt:lpstr>Case 1: Overview timeline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Ratliff, Hunter</cp:lastModifiedBy>
  <cp:revision>3</cp:revision>
  <dcterms:modified xsi:type="dcterms:W3CDTF">2026-10-29T14:54:22Z</dcterms:modified>
</cp:coreProperties>
</file>