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WAY83piL1HyMbwBabOLrM9zk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268A3F-D834-4820-9BB5-5284C1CCB4D1}">
  <a:tblStyle styleId="{B3268A3F-D834-4820-9BB5-5284C1CCB4D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FEA481-84EB-40A1-9A21-A405F1F68FF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take away: Screening can be positive without antibody being positive</a:t>
            </a:r>
            <a:endParaRPr/>
          </a:p>
        </p:txBody>
      </p:sp>
      <p:sp>
        <p:nvSpPr>
          <p:cNvPr id="254" name="Google Shape;2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During eclipse period, </a:t>
            </a:r>
            <a:r>
              <a:rPr lang="en-US"/>
              <a:t>virus is replicating in sub-mucosal cells and not the blood</a:t>
            </a:r>
            <a:endParaRPr b="0"/>
          </a:p>
        </p:txBody>
      </p:sp>
      <p:sp>
        <p:nvSpPr>
          <p:cNvPr id="264" name="Google Shape;26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B: NAT</a:t>
            </a:r>
            <a:endParaRPr/>
          </a:p>
        </p:txBody>
      </p:sp>
      <p:sp>
        <p:nvSpPr>
          <p:cNvPr id="275" name="Google Shape;27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https://www.cdc.gov/hiv/pdf/guidelines_testing_recommendedLabTestingAlgorithm.pdf</a:t>
            </a:r>
            <a:endParaRPr/>
          </a:p>
        </p:txBody>
      </p:sp>
      <p:sp>
        <p:nvSpPr>
          <p:cNvPr id="285" name="Google Shape;2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Admitted 9/4.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This patient was initially admitted to HCA west in July with SOB fevers and chills where he was diagnosed with multifocal pneumonia and discharged on a course of Levaquin which he completed. He reported feeling well for several weeks but began feeling chills, fevers and a dry cough towards the end of August for which he returned to HCA west and was re-admitted on 8/23 with an elevated white count and mixed interstitial and airspace opacities on chest x-ray. He was treated with Bactrim and cefepime, however, his respiratory status continued to deteriorate until he was intubated on 9/3. He was transferred to Memorial Hermann for a higher level of care and to receive a bronchoscopy for further workup of his illness</a:t>
            </a: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B: NAT</a:t>
            </a:r>
            <a:endParaRPr/>
          </a:p>
        </p:txBody>
      </p:sp>
      <p:sp>
        <p:nvSpPr>
          <p:cNvPr id="301" name="Google Shape;30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B: NAT</a:t>
            </a:r>
            <a:endParaRPr/>
          </a:p>
        </p:txBody>
      </p:sp>
      <p:sp>
        <p:nvSpPr>
          <p:cNvPr id="311" name="Google Shape;31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B: NAT</a:t>
            </a:r>
            <a:endParaRPr/>
          </a:p>
        </p:txBody>
      </p:sp>
      <p:sp>
        <p:nvSpPr>
          <p:cNvPr id="318" name="Google Shape;31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B: NAT</a:t>
            </a:r>
            <a:endParaRPr/>
          </a:p>
        </p:txBody>
      </p:sp>
      <p:sp>
        <p:nvSpPr>
          <p:cNvPr id="327" name="Google Shape;32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D: Safe sex, as always</a:t>
            </a:r>
            <a:endParaRPr/>
          </a:p>
        </p:txBody>
      </p:sp>
      <p:sp>
        <p:nvSpPr>
          <p:cNvPr id="337" name="Google Shape;33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D: Safe sex, as always</a:t>
            </a:r>
            <a:endParaRPr/>
          </a:p>
        </p:txBody>
      </p:sp>
      <p:sp>
        <p:nvSpPr>
          <p:cNvPr id="346" name="Google Shape;34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1308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4448175" y="-762000"/>
            <a:ext cx="329565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617618" y="2440781"/>
            <a:ext cx="4843464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2283619" y="-111919"/>
            <a:ext cx="484346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1308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2847975"/>
            <a:ext cx="10515600" cy="32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1308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61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1308101"/>
            <a:ext cx="105156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2600325"/>
            <a:ext cx="51816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172200" y="2600325"/>
            <a:ext cx="5181600" cy="35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952625"/>
            <a:ext cx="515778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871786"/>
            <a:ext cx="5157787" cy="325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952625"/>
            <a:ext cx="518318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871786"/>
            <a:ext cx="5183188" cy="325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8200" y="1247775"/>
            <a:ext cx="3932237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1247775"/>
            <a:ext cx="6172200" cy="462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543174"/>
            <a:ext cx="3932237" cy="332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1409700"/>
            <a:ext cx="3932237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1409700"/>
            <a:ext cx="6172200" cy="44513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552700"/>
            <a:ext cx="3932237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1308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2847975"/>
            <a:ext cx="10515600" cy="32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81263" y="1636895"/>
            <a:ext cx="10186737" cy="94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Case Conference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81263" y="3689744"/>
            <a:ext cx="9144000" cy="5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Hunter Ratliff – 12/22/23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62965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 Course/Diagnosis</a:t>
            </a:r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528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 b="16465"/>
          <a:stretch/>
        </p:blipFill>
        <p:spPr>
          <a:xfrm>
            <a:off x="1007622" y="4414684"/>
            <a:ext cx="9736814" cy="231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423286"/>
            <a:ext cx="10096388" cy="227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1"/>
          <p:cNvGrpSpPr/>
          <p:nvPr/>
        </p:nvGrpSpPr>
        <p:grpSpPr>
          <a:xfrm>
            <a:off x="637921" y="1286245"/>
            <a:ext cx="8359770" cy="4285507"/>
            <a:chOff x="2556387" y="1264393"/>
            <a:chExt cx="8359770" cy="4285507"/>
          </a:xfrm>
        </p:grpSpPr>
        <p:pic>
          <p:nvPicPr>
            <p:cNvPr id="216" name="Google Shape;216;p11"/>
            <p:cNvPicPr preferRelativeResize="0"/>
            <p:nvPr/>
          </p:nvPicPr>
          <p:blipFill rotWithShape="1">
            <a:blip r:embed="rId3">
              <a:alphaModFix/>
            </a:blip>
            <a:srcRect b="39270"/>
            <a:stretch/>
          </p:blipFill>
          <p:spPr>
            <a:xfrm>
              <a:off x="2556387" y="1264393"/>
              <a:ext cx="3515247" cy="4285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1"/>
            <p:cNvPicPr preferRelativeResize="0"/>
            <p:nvPr/>
          </p:nvPicPr>
          <p:blipFill rotWithShape="1">
            <a:blip r:embed="rId3">
              <a:alphaModFix/>
            </a:blip>
            <a:srcRect t="60674"/>
            <a:stretch/>
          </p:blipFill>
          <p:spPr>
            <a:xfrm>
              <a:off x="6182267" y="1538583"/>
              <a:ext cx="4733890" cy="373712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18" name="Google Shape;218;p11"/>
          <p:cNvGraphicFramePr/>
          <p:nvPr/>
        </p:nvGraphicFramePr>
        <p:xfrm>
          <a:off x="9639266" y="2818276"/>
          <a:ext cx="1733550" cy="2145325"/>
        </p:xfrm>
        <a:graphic>
          <a:graphicData uri="http://schemas.openxmlformats.org/drawingml/2006/table">
            <a:tbl>
              <a:tblPr firstRow="1" bandRow="1">
                <a:noFill/>
                <a:tableStyleId>{B3268A3F-D834-4820-9BB5-5284C1CCB4D1}</a:tableStyleId>
              </a:tblPr>
              <a:tblGrid>
                <a:gridCol w="95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Lactate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ALT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Pro / Alb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1.7</a:t>
                      </a:r>
                      <a:endParaRPr sz="1200" b="1">
                        <a:solidFill>
                          <a:srgbClr val="AE604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Procal</a:t>
                      </a:r>
                      <a:endParaRPr sz="12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0.90</a:t>
                      </a:r>
                      <a:endParaRPr sz="12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ESR / 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CRP</a:t>
                      </a:r>
                      <a:endParaRPr sz="12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/ 14.3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LDH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405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Cv/flu/RSV</a:t>
                      </a:r>
                      <a:endParaRPr sz="12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</a:t>
                      </a:r>
                      <a:endParaRPr sz="1200" b="1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9" name="Google Shape;219;p11"/>
          <p:cNvSpPr txBox="1"/>
          <p:nvPr/>
        </p:nvSpPr>
        <p:spPr>
          <a:xfrm>
            <a:off x="9215960" y="1684845"/>
            <a:ext cx="2808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7.37   /  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/   </a:t>
            </a:r>
            <a:r>
              <a:rPr lang="en-US" sz="1800" b="1" dirty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/   31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   /   pCO2   / pO2   / HCO3</a:t>
            </a: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236362" y="-1278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Pneumocystis jirovecii pneumonia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0" y="6430910"/>
            <a:ext cx="10515600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999"/>
              </a:buClr>
              <a:buSzPts val="2000"/>
              <a:buNone/>
            </a:pPr>
            <a:r>
              <a:rPr lang="en-US" sz="2000">
                <a:solidFill>
                  <a:srgbClr val="B6A999"/>
                </a:solidFill>
                <a:latin typeface="Arial"/>
                <a:ea typeface="Arial"/>
                <a:cs typeface="Arial"/>
                <a:sym typeface="Arial"/>
              </a:rPr>
              <a:t>Source: @GeraldMD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/>
        </p:nvSpPr>
        <p:spPr>
          <a:xfrm>
            <a:off x="62965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Acute HIV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471948" y="1182687"/>
            <a:ext cx="6032769" cy="496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Acute HIV: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Most folks have some symptoms, but they’re </a:t>
            </a:r>
            <a:r>
              <a:rPr lang="en-US" sz="2800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nonspecific</a:t>
            </a:r>
            <a:endParaRPr sz="2800" b="1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DDx: Other acute viral syndromes (EBV, CMV, hepatitis), syphilis</a:t>
            </a:r>
            <a:endParaRPr/>
          </a:p>
          <a:p>
            <a:pPr marL="228600" marR="0" lvl="0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endParaRPr sz="280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8" name="Google Shape;228;p12"/>
          <p:cNvGraphicFramePr/>
          <p:nvPr/>
        </p:nvGraphicFramePr>
        <p:xfrm>
          <a:off x="8003459" y="1524000"/>
          <a:ext cx="3369375" cy="3439625"/>
        </p:xfrm>
        <a:graphic>
          <a:graphicData uri="http://schemas.openxmlformats.org/drawingml/2006/table">
            <a:tbl>
              <a:tblPr firstRow="1" bandRow="1">
                <a:noFill/>
                <a:tableStyleId>{B3268A3F-D834-4820-9BB5-5284C1CCB4D1}</a:tableStyleId>
              </a:tblPr>
              <a:tblGrid>
                <a:gridCol w="207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Fever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Fatigue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68%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Myalgia / arthralgia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– 49%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Rash</a:t>
                      </a:r>
                      <a:endParaRPr sz="16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48%</a:t>
                      </a:r>
                      <a:endParaRPr sz="16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Headache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45%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Sore throat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Lymphadenopathy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39%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9" name="Google Shape;229;p12"/>
          <p:cNvSpPr txBox="1">
            <a:spLocks noGrp="1"/>
          </p:cNvSpPr>
          <p:nvPr>
            <p:ph type="body" idx="1"/>
          </p:nvPr>
        </p:nvSpPr>
        <p:spPr>
          <a:xfrm>
            <a:off x="8003459" y="4963632"/>
            <a:ext cx="2636874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999"/>
              </a:buClr>
              <a:buSzPts val="1600"/>
              <a:buNone/>
            </a:pPr>
            <a:r>
              <a:rPr lang="en-US" sz="1600">
                <a:solidFill>
                  <a:srgbClr val="B6A999"/>
                </a:solidFill>
                <a:latin typeface="Arial"/>
                <a:ea typeface="Arial"/>
                <a:cs typeface="Arial"/>
                <a:sym typeface="Arial"/>
              </a:rPr>
              <a:t>Source: MKSAP-19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/>
          <p:nvPr/>
        </p:nvSpPr>
        <p:spPr>
          <a:xfrm>
            <a:off x="62965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Acute HIV</a:t>
            </a:r>
            <a:endParaRPr/>
          </a:p>
        </p:txBody>
      </p:sp>
      <p:pic>
        <p:nvPicPr>
          <p:cNvPr id="235" name="Google Shape;235;p13" descr="Millenials and HIV/AIDS as Told by Memes | HuffPost Impac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94171" y="1182688"/>
            <a:ext cx="3777274" cy="49609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471948" y="1182687"/>
            <a:ext cx="6032769" cy="496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Acute HIV: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Most folks have some symptoms, but they’re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nonspecific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High levels of viremia (&gt;100k) and </a:t>
            </a:r>
            <a:r>
              <a:rPr lang="en-US" sz="2800" b="1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transient</a:t>
            </a:r>
            <a:r>
              <a:rPr lang="en-US" sz="28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CD4 drop</a:t>
            </a:r>
            <a:endParaRPr/>
          </a:p>
        </p:txBody>
      </p:sp>
      <p:pic>
        <p:nvPicPr>
          <p:cNvPr id="237" name="Google Shape;237;p13" descr="Core Concepts - Initial Evaluation - Basic HIV Primary Care - National HIV  Curricul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653" y="3933731"/>
            <a:ext cx="5795958" cy="276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/>
        </p:nvSpPr>
        <p:spPr>
          <a:xfrm>
            <a:off x="62965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Acute HIV</a:t>
            </a:r>
            <a:endParaRPr/>
          </a:p>
        </p:txBody>
      </p:sp>
      <p:pic>
        <p:nvPicPr>
          <p:cNvPr id="243" name="Google Shape;243;p14" descr="Millenials and HIV/AIDS as Told by Memes | HuffPost Impac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94171" y="1182688"/>
            <a:ext cx="3777274" cy="49609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 txBox="1"/>
          <p:nvPr/>
        </p:nvSpPr>
        <p:spPr>
          <a:xfrm>
            <a:off x="471948" y="1182687"/>
            <a:ext cx="6032769" cy="496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Acute HIV: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Most folks have some symptoms, but they’re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nonspecific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High levels of viremia (&gt;100k) and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transient</a:t>
            </a:r>
            <a:r>
              <a:rPr lang="en-US" sz="28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CD4 drop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AIDS defining illnesses (such as PJP) </a:t>
            </a:r>
            <a:r>
              <a:rPr lang="en-US" sz="2400" b="1" i="0" u="none" strike="noStrike" cap="none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400" b="1" i="0" u="sng" strike="noStrike" cap="none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uncommon</a:t>
            </a:r>
            <a:r>
              <a:rPr lang="en-US" sz="2400" b="0" i="0" u="none" strike="noStrike" cap="none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in acute HIV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This case is an </a:t>
            </a:r>
            <a:r>
              <a:rPr lang="en-US" sz="2400" b="1" i="0" u="none" strike="noStrike" cap="none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exception</a:t>
            </a:r>
            <a:r>
              <a:rPr lang="en-US" sz="2400" b="0" i="0" u="none" strike="noStrike" cap="none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, not the rule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/>
        </p:nvSpPr>
        <p:spPr>
          <a:xfrm>
            <a:off x="62965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 for HIV</a:t>
            </a:r>
            <a:endParaRPr/>
          </a:p>
        </p:txBody>
      </p:sp>
      <p:pic>
        <p:nvPicPr>
          <p:cNvPr id="250" name="Google Shape;250;p15" descr="Rarely do I ever - Imgu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16841" y="1119026"/>
            <a:ext cx="5558319" cy="555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/>
        </p:nvSpPr>
        <p:spPr>
          <a:xfrm>
            <a:off x="62965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 for HIV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432619" y="1205915"/>
            <a:ext cx="11287433" cy="54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endParaRPr sz="2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p16"/>
          <p:cNvGraphicFramePr/>
          <p:nvPr/>
        </p:nvGraphicFramePr>
        <p:xfrm>
          <a:off x="2005889" y="2531478"/>
          <a:ext cx="3313475" cy="2570520"/>
        </p:xfrm>
        <a:graphic>
          <a:graphicData uri="http://schemas.openxmlformats.org/drawingml/2006/table">
            <a:tbl>
              <a:tblPr firstRow="1" bandRow="1">
                <a:noFill/>
                <a:tableStyleId>{94FEA481-84EB-40A1-9A21-A405F1F68FF5}</a:tableStyleId>
              </a:tblPr>
              <a:tblGrid>
                <a:gridCol w="14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Generation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Biomarkers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18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&amp; 2</a:t>
                      </a:r>
                      <a:r>
                        <a:rPr lang="en-US" sz="18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nd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0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IgG antibodies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0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en-US" sz="18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rd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3F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IgM antibodies +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IgG antibodies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3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n-US" sz="1800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0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p24 antigen +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IgM antibodies +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IgG antibodies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0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9" name="Google Shape;2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2630" y="1032386"/>
            <a:ext cx="5215336" cy="58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6"/>
          <p:cNvSpPr txBox="1">
            <a:spLocks noGrp="1"/>
          </p:cNvSpPr>
          <p:nvPr>
            <p:ph type="body" idx="1"/>
          </p:nvPr>
        </p:nvSpPr>
        <p:spPr>
          <a:xfrm>
            <a:off x="0" y="6430910"/>
            <a:ext cx="6676103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999"/>
              </a:buClr>
              <a:buSzPts val="2000"/>
              <a:buNone/>
            </a:pPr>
            <a:r>
              <a:rPr lang="en-US" sz="2000">
                <a:solidFill>
                  <a:srgbClr val="B6A999"/>
                </a:solidFill>
                <a:latin typeface="Arial"/>
                <a:ea typeface="Arial"/>
                <a:cs typeface="Arial"/>
                <a:sym typeface="Arial"/>
              </a:rPr>
              <a:t>Source: https://www.grepmed.com/GeraldMD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/>
          <p:nvPr/>
        </p:nvSpPr>
        <p:spPr>
          <a:xfrm>
            <a:off x="62965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Window period</a:t>
            </a:r>
            <a:endParaRPr/>
          </a:p>
        </p:txBody>
      </p:sp>
      <p:sp>
        <p:nvSpPr>
          <p:cNvPr id="267" name="Google Shape;267;p17"/>
          <p:cNvSpPr txBox="1"/>
          <p:nvPr/>
        </p:nvSpPr>
        <p:spPr>
          <a:xfrm>
            <a:off x="471947" y="1234234"/>
            <a:ext cx="5230763" cy="159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Window: </a:t>
            </a: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time between infection and when a test can reliably detect infection</a:t>
            </a:r>
            <a:endParaRPr/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4240" y="3018503"/>
            <a:ext cx="6020221" cy="361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926" y="3121114"/>
            <a:ext cx="6117541" cy="343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>
            <a:spLocks noGrp="1"/>
          </p:cNvSpPr>
          <p:nvPr>
            <p:ph type="body" idx="1"/>
          </p:nvPr>
        </p:nvSpPr>
        <p:spPr>
          <a:xfrm>
            <a:off x="0" y="6430910"/>
            <a:ext cx="10515600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999"/>
              </a:buClr>
              <a:buSzPts val="2000"/>
              <a:buNone/>
            </a:pPr>
            <a:r>
              <a:rPr lang="en-US" sz="2000">
                <a:solidFill>
                  <a:srgbClr val="B6A999"/>
                </a:solidFill>
                <a:latin typeface="Arial"/>
                <a:ea typeface="Arial"/>
                <a:cs typeface="Arial"/>
                <a:sym typeface="Arial"/>
              </a:rPr>
              <a:t>Source: @TakaMatsuo_ID</a:t>
            </a:r>
            <a:endParaRPr/>
          </a:p>
        </p:txBody>
      </p:sp>
      <p:sp>
        <p:nvSpPr>
          <p:cNvPr id="271" name="Google Shape;271;p17"/>
          <p:cNvSpPr txBox="1"/>
          <p:nvPr/>
        </p:nvSpPr>
        <p:spPr>
          <a:xfrm>
            <a:off x="5928851" y="1167596"/>
            <a:ext cx="5633495" cy="1850907"/>
          </a:xfrm>
          <a:prstGeom prst="rect">
            <a:avLst/>
          </a:prstGeom>
          <a:noFill/>
          <a:ln w="12700" cap="flat" cmpd="sng">
            <a:solidFill>
              <a:srgbClr val="587E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Window period is determined by:</a:t>
            </a:r>
            <a:endParaRPr/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rabicPeriod"/>
            </a:pPr>
            <a:r>
              <a:rPr lang="en-US" sz="20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Eclipse period</a:t>
            </a: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: Early period where no test or lab can detect the virus/disease</a:t>
            </a:r>
            <a:endParaRPr/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rabicPeriod"/>
            </a:pPr>
            <a:r>
              <a:rPr lang="en-US" sz="20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The type of test: </a:t>
            </a: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 baseline="30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gen, 3</a:t>
            </a:r>
            <a:r>
              <a:rPr lang="en-US" sz="2000" baseline="30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gen, etc</a:t>
            </a:r>
            <a:endParaRPr sz="200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Characteristics of the virus &amp; host</a:t>
            </a:r>
            <a:endParaRPr sz="200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Window Duration</a:t>
            </a:r>
            <a:endParaRPr/>
          </a:p>
        </p:txBody>
      </p:sp>
      <p:sp>
        <p:nvSpPr>
          <p:cNvPr id="278" name="Google Shape;278;p18"/>
          <p:cNvSpPr txBox="1">
            <a:spLocks noGrp="1"/>
          </p:cNvSpPr>
          <p:nvPr>
            <p:ph type="body" idx="1"/>
          </p:nvPr>
        </p:nvSpPr>
        <p:spPr>
          <a:xfrm>
            <a:off x="0" y="6430910"/>
            <a:ext cx="10515600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999"/>
              </a:buClr>
              <a:buSzPts val="2000"/>
              <a:buNone/>
            </a:pPr>
            <a:r>
              <a:rPr lang="en-US" sz="2000">
                <a:solidFill>
                  <a:srgbClr val="B6A999"/>
                </a:solidFill>
                <a:latin typeface="Arial"/>
                <a:ea typeface="Arial"/>
                <a:cs typeface="Arial"/>
                <a:sym typeface="Arial"/>
              </a:rPr>
              <a:t>Source: hiv.uw.edu – HIV diagnostic testing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endParaRPr sz="2000">
              <a:solidFill>
                <a:srgbClr val="B6A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8" descr="This graphic shows estimates for the mean number of days for HIV diagnostic tests to become positive after acquisition of HIV.&lt;br /&gt;&#10;Abbreviation: POC = point-of-c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88" y="1711435"/>
            <a:ext cx="6277351" cy="370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8614" y="1711435"/>
            <a:ext cx="4836587" cy="230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8614" y="4348718"/>
            <a:ext cx="5023385" cy="24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/>
        </p:nvSpPr>
        <p:spPr>
          <a:xfrm>
            <a:off x="62965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HIV Screening Algorithm</a:t>
            </a:r>
            <a:endParaRPr/>
          </a:p>
        </p:txBody>
      </p:sp>
      <p:pic>
        <p:nvPicPr>
          <p:cNvPr id="288" name="Google Shape;288;p1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12" y="1563327"/>
            <a:ext cx="6624512" cy="452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/>
          <p:nvPr/>
        </p:nvSpPr>
        <p:spPr>
          <a:xfrm>
            <a:off x="7195639" y="2592685"/>
            <a:ext cx="257140" cy="257140"/>
          </a:xfrm>
          <a:prstGeom prst="ellipse">
            <a:avLst/>
          </a:prstGeom>
          <a:solidFill>
            <a:srgbClr val="AE6042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7194451" y="2909348"/>
            <a:ext cx="257140" cy="257140"/>
          </a:xfrm>
          <a:prstGeom prst="ellipse">
            <a:avLst/>
          </a:prstGeom>
          <a:solidFill>
            <a:srgbClr val="002856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2418694" y="2635987"/>
            <a:ext cx="257140" cy="257140"/>
          </a:xfrm>
          <a:prstGeom prst="ellipse">
            <a:avLst/>
          </a:prstGeom>
          <a:solidFill>
            <a:srgbClr val="AE6042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4248800" y="4114197"/>
            <a:ext cx="257140" cy="257140"/>
          </a:xfrm>
          <a:prstGeom prst="ellipse">
            <a:avLst/>
          </a:prstGeom>
          <a:solidFill>
            <a:srgbClr val="002856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3861173" y="5409458"/>
            <a:ext cx="257140" cy="257140"/>
          </a:xfrm>
          <a:prstGeom prst="ellipse">
            <a:avLst/>
          </a:prstGeom>
          <a:solidFill>
            <a:srgbClr val="587E6A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7194451" y="3787447"/>
            <a:ext cx="257140" cy="257140"/>
          </a:xfrm>
          <a:prstGeom prst="ellipse">
            <a:avLst/>
          </a:prstGeom>
          <a:solidFill>
            <a:srgbClr val="587E6A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95" name="Google Shape;295;p19"/>
          <p:cNvSpPr txBox="1">
            <a:spLocks noGrp="1"/>
          </p:cNvSpPr>
          <p:nvPr>
            <p:ph type="body" idx="1"/>
          </p:nvPr>
        </p:nvSpPr>
        <p:spPr>
          <a:xfrm>
            <a:off x="0" y="6430910"/>
            <a:ext cx="10515600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999"/>
              </a:buClr>
              <a:buSzPts val="2000"/>
              <a:buNone/>
            </a:pPr>
            <a:r>
              <a:rPr lang="en-US" sz="2000">
                <a:solidFill>
                  <a:srgbClr val="B6A999"/>
                </a:solidFill>
                <a:latin typeface="Arial"/>
                <a:ea typeface="Arial"/>
                <a:cs typeface="Arial"/>
                <a:sym typeface="Arial"/>
              </a:rPr>
              <a:t>Source: https://www.cdc.gov/hiv/pdf/guidelines_testing_recommendedLabTestingAlgorithm.pdf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endParaRPr sz="2000">
              <a:solidFill>
                <a:srgbClr val="B6A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6603" y="2592685"/>
            <a:ext cx="4312885" cy="7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9"/>
          <p:cNvPicPr preferRelativeResize="0"/>
          <p:nvPr/>
        </p:nvPicPr>
        <p:blipFill rotWithShape="1">
          <a:blip r:embed="rId5">
            <a:alphaModFix/>
          </a:blip>
          <a:srcRect b="85767"/>
          <a:stretch/>
        </p:blipFill>
        <p:spPr>
          <a:xfrm>
            <a:off x="7451591" y="3743027"/>
            <a:ext cx="4269044" cy="51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-1196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HPI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32619" y="1205915"/>
            <a:ext cx="11287433" cy="54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ct val="100000"/>
              <a:buNone/>
            </a:pP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CC: </a:t>
            </a:r>
            <a:r>
              <a:rPr lang="en-US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ARDS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from HCA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B3838"/>
              </a:buClr>
              <a:buSzPct val="100000"/>
              <a:buNone/>
            </a:pP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34 y/o male transferred from OSH to MICU for hypoxemic resp failure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3B3838"/>
              </a:buClr>
              <a:buSzPct val="100000"/>
              <a:buNone/>
            </a:pP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Admitted to </a:t>
            </a:r>
            <a:r>
              <a:rPr lang="en-US" b="1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OSH 12 days ago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b="1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three weeks</a:t>
            </a:r>
            <a:r>
              <a:rPr lang="en-US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f/c</a:t>
            </a:r>
            <a:r>
              <a:rPr lang="en-US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dyspnea</a:t>
            </a:r>
            <a:r>
              <a:rPr lang="en-US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dry cough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prior to admission at OSH; had similar symptoms </a:t>
            </a:r>
            <a:r>
              <a:rPr lang="en-US" b="1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two month ago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(which somewhat improved after Tx w/ LVX)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. On admission had </a:t>
            </a:r>
            <a:r>
              <a:rPr lang="en-US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leukocytosis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b/l GGO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on CXR. Was treated with VAN + CEF + TMP/SMX (&amp; 4 days of solumedrol) at OSH but had </a:t>
            </a:r>
            <a:r>
              <a:rPr lang="en-US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progressive hypoxia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3B3838"/>
              </a:buClr>
              <a:buSzPct val="100000"/>
              <a:buNone/>
            </a:pPr>
            <a:r>
              <a:rPr lang="en-US" b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Intubated </a:t>
            </a:r>
            <a:r>
              <a:rPr lang="en-US" b="1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one day PTA </a:t>
            </a:r>
            <a:r>
              <a:rPr lang="en-US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&amp; transferred to ECMO capable facility for bronch &amp; further care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rgbClr val="3A3838"/>
              </a:buClr>
              <a:buSzPct val="100000"/>
              <a:buChar char="•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PMH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 Asthma, recent ?CAP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ct val="100000"/>
              <a:buChar char="•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Meds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 None </a:t>
            </a: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(that we know about)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ct val="100000"/>
              <a:buChar char="•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Smokes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vapes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ct val="100000"/>
              <a:buChar char="•"/>
            </a:pP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FMHx / PSxHx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Unable to obtain</a:t>
            </a:r>
            <a:endParaRPr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about the OSH labs?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8133348" y="1262341"/>
            <a:ext cx="40586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OSH labs: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Resp PCR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Negative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BCx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NGTD</a:t>
            </a: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RCx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NGTD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screen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Negative</a:t>
            </a:r>
            <a:endParaRPr sz="1800" dirty="0">
              <a:solidFill>
                <a:srgbClr val="7F7F7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8078598" y="1217878"/>
            <a:ext cx="3742733" cy="1607196"/>
          </a:xfrm>
          <a:prstGeom prst="roundRect">
            <a:avLst>
              <a:gd name="adj" fmla="val 6620"/>
            </a:avLst>
          </a:prstGeom>
          <a:noFill/>
          <a:ln w="28575" cap="flat" cmpd="sng">
            <a:solidFill>
              <a:srgbClr val="587E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471947" y="1234233"/>
            <a:ext cx="6407318" cy="464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False negative? 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In the US, approved tests all have </a:t>
            </a:r>
            <a:r>
              <a:rPr lang="en-US" sz="24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&gt;98% sensitivity</a:t>
            </a: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for detecting </a:t>
            </a:r>
            <a:r>
              <a:rPr lang="en-US" sz="24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chronic HIV</a:t>
            </a: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(4</a:t>
            </a:r>
            <a:r>
              <a:rPr lang="en-US" sz="2400" baseline="30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gen)</a:t>
            </a:r>
            <a:endParaRPr sz="2400" b="1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endParaRPr sz="240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Reasons for a </a:t>
            </a:r>
            <a:r>
              <a:rPr lang="en-US" sz="2400" b="1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false negative</a:t>
            </a: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Testing in acute HIV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Lab error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Receiving potent ART very early after HIV acquisition or while on PrEP</a:t>
            </a:r>
            <a:endParaRPr sz="240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Immunodeficiencies  or immunosuppressants (rare)</a:t>
            </a: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body" idx="1"/>
          </p:nvPr>
        </p:nvSpPr>
        <p:spPr>
          <a:xfrm>
            <a:off x="0" y="6430910"/>
            <a:ext cx="10515600" cy="4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999"/>
              </a:buClr>
              <a:buSzPts val="2000"/>
              <a:buNone/>
            </a:pPr>
            <a:r>
              <a:rPr lang="en-US" sz="2000">
                <a:solidFill>
                  <a:srgbClr val="B6A999"/>
                </a:solidFill>
                <a:latin typeface="Arial"/>
                <a:ea typeface="Arial"/>
                <a:cs typeface="Arial"/>
                <a:sym typeface="Arial"/>
              </a:rPr>
              <a:t>Source: hiv.uw.edu – HIV diagnostic testing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endParaRPr sz="2000">
              <a:solidFill>
                <a:srgbClr val="B6A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MKSAP Questions</a:t>
            </a:r>
            <a:endParaRPr/>
          </a:p>
        </p:txBody>
      </p:sp>
      <p:pic>
        <p:nvPicPr>
          <p:cNvPr id="314" name="Google Shape;314;p21" descr="come on, it's easy question :-P - m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602" y="1807822"/>
            <a:ext cx="722879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MKSAP Question</a:t>
            </a: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6732639" cy="505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 36-year-old man is evaluated for fatigue, headache, myalgia, arthralgia, and sore throat of 2 days' duration. He is also seeking HIV pre-exposure prophylaxis initiation. He has had multiple male and female sexual partners, with rare condom use. His last sexual encounter was approximately 2 weeks ago. He takes no medications.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On physical examination, vital signs are normal. Examination of the head and neck reveals anterior cervical and occipital lymphadenopathy; the remainder of the examination is unremarkable.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Laboratory testing shows a negative fourth-generation HIV-1/2 antigen/antibody combination immunoassay and negative serum rapid plasma reagin test.</a:t>
            </a:r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7836310" y="1101213"/>
            <a:ext cx="4129548" cy="2989006"/>
          </a:xfrm>
          <a:prstGeom prst="roundRect">
            <a:avLst>
              <a:gd name="adj" fmla="val 4856"/>
            </a:avLst>
          </a:prstGeom>
          <a:noFill/>
          <a:ln w="28575" cap="flat" cmpd="sng">
            <a:solidFill>
              <a:srgbClr val="AE6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2"/>
          <p:cNvSpPr txBox="1"/>
          <p:nvPr/>
        </p:nvSpPr>
        <p:spPr>
          <a:xfrm>
            <a:off x="7969045" y="1229953"/>
            <a:ext cx="386407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MKSAP19: #86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Check absolute CD4 cell count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Perform HIV-1 RNA nucleic acid amplification testing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Start tenofovir-emtricitabine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Start tenofovir-emtricitabine plus dolutegravir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MKSAP Question</a:t>
            </a:r>
            <a:endParaRPr/>
          </a:p>
        </p:txBody>
      </p:sp>
      <p:sp>
        <p:nvSpPr>
          <p:cNvPr id="330" name="Google Shape;330;p23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6732639" cy="505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 36-year-old man is evaluated for </a:t>
            </a:r>
            <a:r>
              <a:rPr lang="en-US" b="1" i="0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fatigue, headache, myalgia, arthralgia, and sore throat of 2 days' duration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. He is also seeking HIV pre-exposure prophylaxis initiation. He has had multiple male and female sexual partners, with rare condom use. His last </a:t>
            </a:r>
            <a:r>
              <a:rPr lang="en-US" b="1" i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sexual encounter was approximately 2 weeks ago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. He takes no medications.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b="0"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On physical examination, vital signs are normal. Examination of the head and neck reveals </a:t>
            </a:r>
            <a:r>
              <a:rPr lang="en-US" b="1" i="0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anterior cervical and occipital lymphadenopathy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; the remainder of the examination is unremarkable.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b="0"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Laboratory testing shows a </a:t>
            </a:r>
            <a:r>
              <a:rPr lang="en-US" b="1" i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negative fourth-generation </a:t>
            </a:r>
            <a:r>
              <a:rPr lang="en-US" b="1" i="0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HIV-1/2 antigen/antibody combination immunoassay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 and negative serum rapid plasma reagin test.</a:t>
            </a:r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7969045" y="1229953"/>
            <a:ext cx="386407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MKSAP19: #86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Check absolute CD4 cell count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AE6042"/>
              </a:buClr>
              <a:buSzPts val="2000"/>
              <a:buFont typeface="Calibri"/>
              <a:buAutoNum type="alphaUcPeriod"/>
            </a:pPr>
            <a:r>
              <a:rPr lang="en-US" sz="2000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Perform HIV-1 RNA nucleic acid amplification testing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Start tenofovir-emtricitabine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Start tenofovir-emtricitabine plus dolutegravir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9497" y="3995667"/>
            <a:ext cx="4394964" cy="2642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2;p22">
            <a:extLst>
              <a:ext uri="{FF2B5EF4-FFF2-40B4-BE49-F238E27FC236}">
                <a16:creationId xmlns:a16="http://schemas.microsoft.com/office/drawing/2014/main" id="{5F9F6286-BA79-5F44-39F3-41EF2A0E63A5}"/>
              </a:ext>
            </a:extLst>
          </p:cNvPr>
          <p:cNvSpPr/>
          <p:nvPr/>
        </p:nvSpPr>
        <p:spPr>
          <a:xfrm>
            <a:off x="7836310" y="1101213"/>
            <a:ext cx="4129548" cy="2989006"/>
          </a:xfrm>
          <a:prstGeom prst="roundRect">
            <a:avLst>
              <a:gd name="adj" fmla="val 4856"/>
            </a:avLst>
          </a:prstGeom>
          <a:noFill/>
          <a:ln w="28575" cap="flat" cmpd="sng">
            <a:solidFill>
              <a:srgbClr val="AE6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MKSAP Question</a:t>
            </a:r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6732639" cy="505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 31-year-old man is seen for follow-up discussion of HIV testing. He reports a single extra-marital encounter 6 weeks ago without the use of a condom. He has never been diagnosed with a sexually transmitted infection. He has been symptom free and takes no medications.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b="0"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The physical examination is unremarkable.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b="0"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Subsequent testing shows a: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Char char="•"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reactive fourth generation HIV-1/2 antigen/antibody combination assay,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Char char="•"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negative HIV-1 differentiation immunoassay, and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Char char="•"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negative HIV-1/2 RNA nucleic acid amplification test.</a:t>
            </a:r>
            <a:endParaRPr/>
          </a:p>
        </p:txBody>
      </p:sp>
      <p:sp>
        <p:nvSpPr>
          <p:cNvPr id="341" name="Google Shape;341;p24"/>
          <p:cNvSpPr/>
          <p:nvPr/>
        </p:nvSpPr>
        <p:spPr>
          <a:xfrm>
            <a:off x="7836310" y="1101213"/>
            <a:ext cx="4129548" cy="2812026"/>
          </a:xfrm>
          <a:prstGeom prst="roundRect">
            <a:avLst>
              <a:gd name="adj" fmla="val 4856"/>
            </a:avLst>
          </a:prstGeom>
          <a:noFill/>
          <a:ln w="28575" cap="flat" cmpd="sng">
            <a:solidFill>
              <a:srgbClr val="AE6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4"/>
          <p:cNvSpPr txBox="1"/>
          <p:nvPr/>
        </p:nvSpPr>
        <p:spPr>
          <a:xfrm>
            <a:off x="7969045" y="1229953"/>
            <a:ext cx="399681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MKSAP19: #93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Check CD4 cell count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Provide HIV postexposure prophylaxis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Repeat testing in 1 month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Reinforce safe sexual practice counseling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MKSAP Question</a:t>
            </a:r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6732639" cy="505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A 31-year-old man is seen for follow-up discussion of HIV testing. He reports a single extra-marital encounter </a:t>
            </a:r>
            <a:r>
              <a:rPr lang="en-US" b="1" i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6 weeks ago 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without the use of a condom. He has never been diagnosed with a sexually transmitted infection. He has been symptom free and takes no medications.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b="0"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The physical examination is unremarkable.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None/>
            </a:pPr>
            <a:endParaRPr b="0" i="0">
              <a:solidFill>
                <a:srgbClr val="181D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None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Subsequent testing shows a: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Char char="•"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reactive </a:t>
            </a:r>
            <a:r>
              <a:rPr lang="en-US" b="1" i="0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fourth generation </a:t>
            </a:r>
            <a:r>
              <a:rPr lang="en-US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HIV-1/2 antigen/antibody combination assay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Char char="•"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negative </a:t>
            </a:r>
            <a:r>
              <a:rPr lang="en-US" b="1" i="0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HIV-1 differentiation immunoassay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, and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1D23"/>
              </a:buClr>
              <a:buSzPct val="100000"/>
              <a:buChar char="•"/>
            </a:pP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negative </a:t>
            </a:r>
            <a:r>
              <a:rPr lang="en-US" b="1" i="0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HIV-1/2 RNA </a:t>
            </a:r>
            <a:r>
              <a:rPr lang="en-US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nucleic acid amplification test.</a:t>
            </a:r>
            <a:endParaRPr/>
          </a:p>
        </p:txBody>
      </p:sp>
      <p:sp>
        <p:nvSpPr>
          <p:cNvPr id="350" name="Google Shape;350;p25"/>
          <p:cNvSpPr/>
          <p:nvPr/>
        </p:nvSpPr>
        <p:spPr>
          <a:xfrm>
            <a:off x="7836310" y="1101213"/>
            <a:ext cx="4129548" cy="2812026"/>
          </a:xfrm>
          <a:prstGeom prst="roundRect">
            <a:avLst>
              <a:gd name="adj" fmla="val 4856"/>
            </a:avLst>
          </a:prstGeom>
          <a:noFill/>
          <a:ln w="28575" cap="flat" cmpd="sng">
            <a:solidFill>
              <a:srgbClr val="AE6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5"/>
          <p:cNvSpPr txBox="1"/>
          <p:nvPr/>
        </p:nvSpPr>
        <p:spPr>
          <a:xfrm>
            <a:off x="7969045" y="1229953"/>
            <a:ext cx="399681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MKSAP19: #93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Check CD4 cell count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Provide HIV postexposure prophylaxis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81D23"/>
              </a:buClr>
              <a:buSzPts val="2000"/>
              <a:buFont typeface="Calibri"/>
              <a:buAutoNum type="alphaUcPeriod"/>
            </a:pPr>
            <a:r>
              <a:rPr lang="en-US" sz="2000" b="0" i="0">
                <a:solidFill>
                  <a:srgbClr val="181D23"/>
                </a:solidFill>
                <a:latin typeface="Arial"/>
                <a:ea typeface="Arial"/>
                <a:cs typeface="Arial"/>
                <a:sym typeface="Arial"/>
              </a:rPr>
              <a:t>Repeat testing in 1 month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AE6042"/>
              </a:buClr>
              <a:buSzPts val="2000"/>
              <a:buFont typeface="Calibri"/>
              <a:buAutoNum type="alphaUcPeriod"/>
            </a:pPr>
            <a:r>
              <a:rPr lang="en-US" sz="2000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Reinforce safe sexual practice counseling</a:t>
            </a:r>
            <a:endParaRPr/>
          </a:p>
        </p:txBody>
      </p:sp>
      <p:pic>
        <p:nvPicPr>
          <p:cNvPr id="352" name="Google Shape;352;p25" descr="Image"/>
          <p:cNvPicPr preferRelativeResize="0"/>
          <p:nvPr/>
        </p:nvPicPr>
        <p:blipFill rotWithShape="1">
          <a:blip r:embed="rId3">
            <a:alphaModFix/>
          </a:blip>
          <a:srcRect l="5158" t="10620" r="4453" b="3366"/>
          <a:stretch/>
        </p:blipFill>
        <p:spPr>
          <a:xfrm>
            <a:off x="7800705" y="4041978"/>
            <a:ext cx="4096326" cy="2663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66173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Exam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06116" y="2276826"/>
            <a:ext cx="10515600" cy="419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Intubated &amp; sedated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HEENT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NC/AT, constricted pupils, no scleral icterus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Lungs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Symmetric chest rise, no wheeze, </a:t>
            </a:r>
            <a:r>
              <a:rPr lang="en-US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plateau pressure 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RRR, 2+ pulses, BSUS unremarkable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Abd: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Soft, NTND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Heme/MSK: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No palpable LAD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Skin: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No rash or wounds (aside from scratches on RLE)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Sedated but </a:t>
            </a:r>
            <a:r>
              <a:rPr lang="en-US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asynch w/ vent 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(on propofol, versed, fentanyl)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endParaRPr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29389" y="1325563"/>
            <a:ext cx="110209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</a:t>
            </a:r>
            <a:r>
              <a:rPr lang="en-US" sz="2400" b="1" i="0" u="none" strike="noStrike" cap="none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35.9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HR: 91     BP: 105/73 (84) </a:t>
            </a:r>
            <a:r>
              <a:rPr lang="en-US" sz="2400" b="0" i="0" u="none" strike="noStrike" cap="none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on NE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BMI: 20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AC/VC 20/450/14/100%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597568" y="-1196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Initial Labs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4"/>
          <p:cNvCxnSpPr/>
          <p:nvPr/>
        </p:nvCxnSpPr>
        <p:spPr>
          <a:xfrm rot="10800000" flipH="1">
            <a:off x="597568" y="2147054"/>
            <a:ext cx="3268579" cy="160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4"/>
          <p:cNvCxnSpPr/>
          <p:nvPr/>
        </p:nvCxnSpPr>
        <p:spPr>
          <a:xfrm>
            <a:off x="1652337" y="1713917"/>
            <a:ext cx="0" cy="113898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4"/>
          <p:cNvCxnSpPr/>
          <p:nvPr/>
        </p:nvCxnSpPr>
        <p:spPr>
          <a:xfrm>
            <a:off x="2815390" y="1713917"/>
            <a:ext cx="0" cy="113898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4"/>
          <p:cNvCxnSpPr/>
          <p:nvPr/>
        </p:nvCxnSpPr>
        <p:spPr>
          <a:xfrm rot="10800000" flipH="1">
            <a:off x="3866147" y="1537454"/>
            <a:ext cx="854244" cy="609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4"/>
          <p:cNvCxnSpPr/>
          <p:nvPr/>
        </p:nvCxnSpPr>
        <p:spPr>
          <a:xfrm>
            <a:off x="3862138" y="2155075"/>
            <a:ext cx="858253" cy="60157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4"/>
          <p:cNvCxnSpPr/>
          <p:nvPr/>
        </p:nvCxnSpPr>
        <p:spPr>
          <a:xfrm>
            <a:off x="8109283" y="2131012"/>
            <a:ext cx="121118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4"/>
          <p:cNvCxnSpPr/>
          <p:nvPr/>
        </p:nvCxnSpPr>
        <p:spPr>
          <a:xfrm rot="10800000" flipH="1">
            <a:off x="9320463" y="1537454"/>
            <a:ext cx="673769" cy="59355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4"/>
          <p:cNvCxnSpPr/>
          <p:nvPr/>
        </p:nvCxnSpPr>
        <p:spPr>
          <a:xfrm>
            <a:off x="7415463" y="1537454"/>
            <a:ext cx="693820" cy="609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4"/>
          <p:cNvCxnSpPr/>
          <p:nvPr/>
        </p:nvCxnSpPr>
        <p:spPr>
          <a:xfrm rot="10800000" flipH="1">
            <a:off x="7331242" y="2151064"/>
            <a:ext cx="778041" cy="605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4"/>
          <p:cNvCxnSpPr/>
          <p:nvPr/>
        </p:nvCxnSpPr>
        <p:spPr>
          <a:xfrm>
            <a:off x="9310437" y="2131012"/>
            <a:ext cx="812131" cy="59355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4"/>
          <p:cNvSpPr txBox="1"/>
          <p:nvPr/>
        </p:nvSpPr>
        <p:spPr>
          <a:xfrm>
            <a:off x="808121" y="1777722"/>
            <a:ext cx="1106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808121" y="2283411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E6042"/>
                </a:solidFill>
                <a:latin typeface="Calibri"/>
                <a:ea typeface="Calibri"/>
                <a:cs typeface="Calibri"/>
                <a:sym typeface="Calibri"/>
              </a:rPr>
              <a:t>5.3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2007266" y="1745820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2023311" y="2323335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E6042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126207" y="1745820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3126207" y="2323153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4318333" y="1970409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128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7281107" y="1953821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AE6042"/>
                </a:solidFill>
                <a:latin typeface="Calibri"/>
                <a:ea typeface="Calibri"/>
                <a:cs typeface="Calibri"/>
                <a:sym typeface="Calibri"/>
              </a:rPr>
              <a:t>16.7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8422106" y="1713917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11.2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8116940" y="2164147"/>
            <a:ext cx="11958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MCV: 85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Neut: </a:t>
            </a:r>
            <a:r>
              <a:rPr lang="en-US" sz="1800" b="1">
                <a:solidFill>
                  <a:srgbClr val="AE6042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9841823" y="1953821"/>
            <a:ext cx="13154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2946733" y="4760453"/>
            <a:ext cx="40586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OSH labs: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Resp PCR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Negative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BCx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NGTD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RCx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NGTD </a:t>
            </a: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(but unable to do BAL)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screen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Negative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4"/>
          <p:cNvGraphicFramePr/>
          <p:nvPr>
            <p:extLst>
              <p:ext uri="{D42A27DB-BD31-4B8C-83A1-F6EECF244321}">
                <p14:modId xmlns:p14="http://schemas.microsoft.com/office/powerpoint/2010/main" val="2251227153"/>
              </p:ext>
            </p:extLst>
          </p:nvPr>
        </p:nvGraphicFramePr>
        <p:xfrm>
          <a:off x="515390" y="3656313"/>
          <a:ext cx="1450124" cy="2595950"/>
        </p:xfrm>
        <a:graphic>
          <a:graphicData uri="http://schemas.openxmlformats.org/drawingml/2006/table">
            <a:tbl>
              <a:tblPr firstRow="1" bandRow="1">
                <a:noFill/>
                <a:tableStyleId>{B3268A3F-D834-4820-9BB5-5284C1CCB4D1}</a:tableStyleId>
              </a:tblPr>
              <a:tblGrid>
                <a:gridCol w="775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LFTs</a:t>
                      </a:r>
                      <a:endParaRPr/>
                    </a:p>
                  </a:txBody>
                  <a:tcPr marL="91450" marR="91450" marT="45725" marB="45725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AST</a:t>
                      </a:r>
                      <a:endParaRPr/>
                    </a:p>
                  </a:txBody>
                  <a:tcPr marL="91450" marR="91450" marT="45725" marB="45725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L="91450" marR="91450" marT="45725" marB="45725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ALT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</a:t>
                      </a:r>
                      <a:endParaRPr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AkP</a:t>
                      </a:r>
                      <a:endParaRPr sz="18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Bili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Alb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1.7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Pro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</a:t>
                      </a:r>
                      <a:endParaRPr dirty="0"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2" name="Google Shape;132;p4"/>
          <p:cNvGraphicFramePr/>
          <p:nvPr>
            <p:extLst>
              <p:ext uri="{D42A27DB-BD31-4B8C-83A1-F6EECF244321}">
                <p14:modId xmlns:p14="http://schemas.microsoft.com/office/powerpoint/2010/main" val="2846454362"/>
              </p:ext>
            </p:extLst>
          </p:nvPr>
        </p:nvGraphicFramePr>
        <p:xfrm>
          <a:off x="7561185" y="3656313"/>
          <a:ext cx="2561383" cy="2595950"/>
        </p:xfrm>
        <a:graphic>
          <a:graphicData uri="http://schemas.openxmlformats.org/drawingml/2006/table">
            <a:tbl>
              <a:tblPr firstRow="1" bandRow="1">
                <a:noFill/>
                <a:tableStyleId>{B3268A3F-D834-4820-9BB5-5284C1CCB4D1}</a:tableStyleId>
              </a:tblPr>
              <a:tblGrid>
                <a:gridCol w="140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Lactate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Coags</a:t>
                      </a:r>
                      <a:endParaRPr sz="18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  <a:endParaRPr sz="1800" b="1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UA</a:t>
                      </a:r>
                      <a:endParaRPr sz="18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</a:t>
                      </a:r>
                      <a:endParaRPr sz="18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Procal</a:t>
                      </a:r>
                      <a:endParaRPr sz="18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0.90</a:t>
                      </a:r>
                      <a:endParaRPr sz="1800" b="1">
                        <a:solidFill>
                          <a:srgbClr val="AE604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ESR / 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CRP</a:t>
                      </a:r>
                      <a:endParaRPr sz="18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/ 14.3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LDH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Cv/flu/RSV</a:t>
                      </a:r>
                      <a:endParaRPr sz="18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</a:t>
                      </a:r>
                      <a:endParaRPr sz="1800" b="1" dirty="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" name="Google Shape;133;p4"/>
          <p:cNvSpPr txBox="1"/>
          <p:nvPr/>
        </p:nvSpPr>
        <p:spPr>
          <a:xfrm>
            <a:off x="3322719" y="3441385"/>
            <a:ext cx="29502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7.37   /   </a:t>
            </a:r>
            <a:r>
              <a:rPr lang="en-US" sz="1800" b="1" dirty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/   </a:t>
            </a:r>
            <a:r>
              <a:rPr lang="en-US" sz="1800" b="1" dirty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/   31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   /   pCO2   / pO2   / HCO3</a:t>
            </a: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891983" y="4715990"/>
            <a:ext cx="4113402" cy="1607196"/>
          </a:xfrm>
          <a:prstGeom prst="roundRect">
            <a:avLst>
              <a:gd name="adj" fmla="val 6620"/>
            </a:avLst>
          </a:prstGeom>
          <a:noFill/>
          <a:ln w="28575" cap="flat" cmpd="sng">
            <a:solidFill>
              <a:srgbClr val="587E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62965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Initial Imaging</a:t>
            </a:r>
            <a:endParaRPr/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r="9309"/>
          <a:stretch/>
        </p:blipFill>
        <p:spPr>
          <a:xfrm>
            <a:off x="7563136" y="1165437"/>
            <a:ext cx="4476464" cy="338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r="14072"/>
          <a:stretch/>
        </p:blipFill>
        <p:spPr>
          <a:xfrm>
            <a:off x="331304" y="1165437"/>
            <a:ext cx="6904383" cy="5513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8348870" y="4770141"/>
            <a:ext cx="3690730" cy="143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some reason, the patient got a CXR (shown above) at MHSW the day before his HCA admission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-273056" y="119673"/>
            <a:ext cx="7642782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 Statement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10462" y="2354289"/>
            <a:ext cx="6961829" cy="474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34 y/o male PMH vaping &amp; smoking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4 weeks of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f/c, dyspnea, dry cough</a:t>
            </a:r>
            <a:r>
              <a:rPr lang="en-US" sz="16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. Similar episode -2 </a:t>
            </a:r>
            <a:r>
              <a:rPr lang="en-US" sz="1600" dirty="0" err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r>
              <a:rPr lang="en-US" sz="16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(Tx w/ LVX)</a:t>
            </a:r>
            <a:endParaRPr sz="1600" dirty="0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Worsening despite VAN + CEF + TMP/SMX + steroids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Hypotensive on </a:t>
            </a:r>
            <a:r>
              <a:rPr lang="en-US" sz="1600" dirty="0" err="1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levophed</a:t>
            </a:r>
            <a:endParaRPr sz="1600" dirty="0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DDx: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Rheum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</a:t>
            </a:r>
            <a:endParaRPr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Heme/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6"/>
          <p:cNvCxnSpPr/>
          <p:nvPr/>
        </p:nvCxnSpPr>
        <p:spPr>
          <a:xfrm rot="10800000" flipH="1">
            <a:off x="8582911" y="3213478"/>
            <a:ext cx="1417953" cy="3171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6"/>
          <p:cNvCxnSpPr/>
          <p:nvPr/>
        </p:nvCxnSpPr>
        <p:spPr>
          <a:xfrm>
            <a:off x="9018156" y="2896243"/>
            <a:ext cx="26849" cy="7299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6"/>
          <p:cNvCxnSpPr/>
          <p:nvPr/>
        </p:nvCxnSpPr>
        <p:spPr>
          <a:xfrm>
            <a:off x="9597676" y="2925743"/>
            <a:ext cx="0" cy="6347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6"/>
          <p:cNvSpPr txBox="1"/>
          <p:nvPr/>
        </p:nvSpPr>
        <p:spPr>
          <a:xfrm>
            <a:off x="8568730" y="2911202"/>
            <a:ext cx="46669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</a:t>
            </a:r>
            <a:endParaRPr sz="1200" dirty="0"/>
          </a:p>
        </p:txBody>
      </p:sp>
      <p:sp>
        <p:nvSpPr>
          <p:cNvPr id="153" name="Google Shape;153;p6"/>
          <p:cNvSpPr txBox="1"/>
          <p:nvPr/>
        </p:nvSpPr>
        <p:spPr>
          <a:xfrm>
            <a:off x="8609760" y="3275571"/>
            <a:ext cx="4352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5.3</a:t>
            </a:r>
            <a:endParaRPr sz="1200"/>
          </a:p>
        </p:txBody>
      </p:sp>
      <p:sp>
        <p:nvSpPr>
          <p:cNvPr id="154" name="Google Shape;154;p6"/>
          <p:cNvSpPr txBox="1"/>
          <p:nvPr/>
        </p:nvSpPr>
        <p:spPr>
          <a:xfrm>
            <a:off x="9045006" y="2896243"/>
            <a:ext cx="61942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</a:t>
            </a:r>
            <a:endParaRPr sz="1200" dirty="0"/>
          </a:p>
        </p:txBody>
      </p:sp>
      <p:sp>
        <p:nvSpPr>
          <p:cNvPr id="155" name="Google Shape;155;p6"/>
          <p:cNvSpPr txBox="1"/>
          <p:nvPr/>
        </p:nvSpPr>
        <p:spPr>
          <a:xfrm>
            <a:off x="9028447" y="3275111"/>
            <a:ext cx="5822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200"/>
          </a:p>
        </p:txBody>
      </p:sp>
      <p:sp>
        <p:nvSpPr>
          <p:cNvPr id="156" name="Google Shape;156;p6"/>
          <p:cNvSpPr txBox="1"/>
          <p:nvPr/>
        </p:nvSpPr>
        <p:spPr>
          <a:xfrm>
            <a:off x="9636556" y="2925743"/>
            <a:ext cx="4316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200" dirty="0"/>
          </a:p>
        </p:txBody>
      </p:sp>
      <p:sp>
        <p:nvSpPr>
          <p:cNvPr id="157" name="Google Shape;157;p6"/>
          <p:cNvSpPr txBox="1"/>
          <p:nvPr/>
        </p:nvSpPr>
        <p:spPr>
          <a:xfrm>
            <a:off x="9591294" y="3279963"/>
            <a:ext cx="45236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0.8</a:t>
            </a:r>
            <a:endParaRPr sz="1200"/>
          </a:p>
        </p:txBody>
      </p:sp>
      <p:cxnSp>
        <p:nvCxnSpPr>
          <p:cNvPr id="158" name="Google Shape;158;p6"/>
          <p:cNvCxnSpPr/>
          <p:nvPr/>
        </p:nvCxnSpPr>
        <p:spPr>
          <a:xfrm>
            <a:off x="8897992" y="2062769"/>
            <a:ext cx="693820" cy="609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6"/>
          <p:cNvCxnSpPr/>
          <p:nvPr/>
        </p:nvCxnSpPr>
        <p:spPr>
          <a:xfrm flipH="1">
            <a:off x="8940786" y="2062769"/>
            <a:ext cx="637262" cy="5830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6"/>
          <p:cNvSpPr txBox="1"/>
          <p:nvPr/>
        </p:nvSpPr>
        <p:spPr>
          <a:xfrm>
            <a:off x="9029064" y="1908880"/>
            <a:ext cx="431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9382857" y="2213680"/>
            <a:ext cx="5607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8568730" y="2223984"/>
            <a:ext cx="535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16.7</a:t>
            </a:r>
            <a:endParaRPr/>
          </a:p>
        </p:txBody>
      </p:sp>
      <p:graphicFrame>
        <p:nvGraphicFramePr>
          <p:cNvPr id="163" name="Google Shape;163;p6"/>
          <p:cNvGraphicFramePr/>
          <p:nvPr/>
        </p:nvGraphicFramePr>
        <p:xfrm>
          <a:off x="10303778" y="1448780"/>
          <a:ext cx="1733550" cy="2145325"/>
        </p:xfrm>
        <a:graphic>
          <a:graphicData uri="http://schemas.openxmlformats.org/drawingml/2006/table">
            <a:tbl>
              <a:tblPr firstRow="1" bandRow="1">
                <a:noFill/>
                <a:tableStyleId>{B3268A3F-D834-4820-9BB5-5284C1CCB4D1}</a:tableStyleId>
              </a:tblPr>
              <a:tblGrid>
                <a:gridCol w="95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Lactate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ALT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Pro / Alb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</a:t>
                      </a:r>
                      <a:r>
                        <a:rPr lang="en-US" sz="12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1.7</a:t>
                      </a:r>
                      <a:endParaRPr sz="1200" b="1">
                        <a:solidFill>
                          <a:srgbClr val="AE604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Procal</a:t>
                      </a:r>
                      <a:endParaRPr sz="12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0.90</a:t>
                      </a:r>
                      <a:endParaRPr sz="1200" b="1">
                        <a:solidFill>
                          <a:srgbClr val="AE604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ESR / 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CRP</a:t>
                      </a:r>
                      <a:endParaRPr sz="12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/ 14.3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LDH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AE60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405</a:t>
                      </a:r>
                      <a:endParaRPr/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Cv/flu/RSV</a:t>
                      </a:r>
                      <a:endParaRPr sz="12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</a:t>
                      </a:r>
                      <a:endParaRPr sz="1200" b="1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700" marR="68700" marT="37775" marB="377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" name="Google Shape;164;p6"/>
          <p:cNvSpPr txBox="1"/>
          <p:nvPr/>
        </p:nvSpPr>
        <p:spPr>
          <a:xfrm>
            <a:off x="7824750" y="1362270"/>
            <a:ext cx="22434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7.37   /   </a:t>
            </a:r>
            <a:r>
              <a:rPr lang="en-US" sz="1400" b="1" dirty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/   </a:t>
            </a:r>
            <a:r>
              <a:rPr lang="en-US" sz="1400" b="1" dirty="0">
                <a:solidFill>
                  <a:srgbClr val="AE6042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/   31</a:t>
            </a:r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r="14072"/>
          <a:stretch/>
        </p:blipFill>
        <p:spPr>
          <a:xfrm>
            <a:off x="8519815" y="3860532"/>
            <a:ext cx="3533776" cy="282171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104078" y="1082020"/>
            <a:ext cx="6518787" cy="1272269"/>
          </a:xfrm>
          <a:prstGeom prst="roundRect">
            <a:avLst>
              <a:gd name="adj" fmla="val 6620"/>
            </a:avLst>
          </a:prstGeom>
          <a:noFill/>
          <a:ln w="12700" cap="flat" cmpd="sng">
            <a:solidFill>
              <a:srgbClr val="AE60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E738A"/>
                </a:solidFill>
                <a:latin typeface="Arial"/>
                <a:ea typeface="Arial"/>
                <a:cs typeface="Arial"/>
                <a:sym typeface="Arial"/>
              </a:rPr>
              <a:t>Summary: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 y/o M</a:t>
            </a:r>
            <a:endParaRPr sz="1800">
              <a:solidFill>
                <a:srgbClr val="4E738A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5132387" y="5409974"/>
            <a:ext cx="2692363" cy="1272269"/>
          </a:xfrm>
          <a:prstGeom prst="roundRect">
            <a:avLst>
              <a:gd name="adj" fmla="val 6620"/>
            </a:avLst>
          </a:prstGeom>
          <a:noFill/>
          <a:ln w="28575" cap="flat" cmpd="sng">
            <a:solidFill>
              <a:srgbClr val="587E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steps?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-273056" y="119673"/>
            <a:ext cx="7642782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 / Differential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229362" y="1864992"/>
            <a:ext cx="185623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1999369" y="1864992"/>
            <a:ext cx="240853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Cardiovascular: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229362" y="4801118"/>
            <a:ext cx="1856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Pulmonary: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6778251" y="1864991"/>
            <a:ext cx="185623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Rheum: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2209351" y="4801132"/>
            <a:ext cx="2408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GI/hepatology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4650676" y="1837560"/>
            <a:ext cx="185623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8877252" y="1864990"/>
            <a:ext cx="331474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Infectious Disease: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9951018" y="4732117"/>
            <a:ext cx="1856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Msk: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1036743" y="4732131"/>
            <a:ext cx="1856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202676" y="1058195"/>
            <a:ext cx="816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Summary: 34 y/o M asthma, vaper p/w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961326" y="4732132"/>
            <a:ext cx="2408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Heme/Onc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7642782" y="6143425"/>
            <a:ext cx="3610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Steps????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493615" y="4732117"/>
            <a:ext cx="2408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440" y="643466"/>
            <a:ext cx="7503120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597568" y="-1196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Labs</a:t>
            </a:r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41" y="1624397"/>
            <a:ext cx="4223510" cy="58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4" y="2621916"/>
            <a:ext cx="4249667" cy="54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353" y="3731254"/>
            <a:ext cx="4184285" cy="215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9811" y="1518677"/>
            <a:ext cx="4312885" cy="7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39811" y="2681555"/>
            <a:ext cx="4269044" cy="36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22327" y="155592"/>
            <a:ext cx="2499012" cy="2130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9"/>
          <p:cNvCxnSpPr>
            <a:endCxn id="199" idx="1"/>
          </p:cNvCxnSpPr>
          <p:nvPr/>
        </p:nvCxnSpPr>
        <p:spPr>
          <a:xfrm>
            <a:off x="5034011" y="1518639"/>
            <a:ext cx="1405800" cy="3837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Widescreen</PresentationFormat>
  <Paragraphs>309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Times New Roman</vt:lpstr>
      <vt:lpstr>Tahoma</vt:lpstr>
      <vt:lpstr>Arial</vt:lpstr>
      <vt:lpstr>Gill Sans</vt:lpstr>
      <vt:lpstr>Office Theme</vt:lpstr>
      <vt:lpstr>Case Conference</vt:lpstr>
      <vt:lpstr>HPI</vt:lpstr>
      <vt:lpstr>Physical Exam</vt:lpstr>
      <vt:lpstr>Initial Labs</vt:lpstr>
      <vt:lpstr>Initial Imaging</vt:lpstr>
      <vt:lpstr>Summary Statement</vt:lpstr>
      <vt:lpstr>Summary / Differential</vt:lpstr>
      <vt:lpstr>PowerPoint Presentation</vt:lpstr>
      <vt:lpstr>Labs</vt:lpstr>
      <vt:lpstr>Hospital Course/Diagnosis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 Duration</vt:lpstr>
      <vt:lpstr>PowerPoint Presentation</vt:lpstr>
      <vt:lpstr>What about the OSH labs?</vt:lpstr>
      <vt:lpstr>MKSAP Questions</vt:lpstr>
      <vt:lpstr>MKSAP Question</vt:lpstr>
      <vt:lpstr>MKSAP Question</vt:lpstr>
      <vt:lpstr>MKSAP Question</vt:lpstr>
      <vt:lpstr>MKSAP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Conference</dc:title>
  <dc:creator>Prince, Mia Lauren</dc:creator>
  <cp:lastModifiedBy>Hunter RATLIFF</cp:lastModifiedBy>
  <cp:revision>1</cp:revision>
  <dcterms:created xsi:type="dcterms:W3CDTF">2019-10-16T15:22:15Z</dcterms:created>
  <dcterms:modified xsi:type="dcterms:W3CDTF">2023-12-21T00:56:02Z</dcterms:modified>
</cp:coreProperties>
</file>