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</p:sldIdLst>
  <p:sldSz cy="5143500" cx="9144000"/>
  <p:notesSz cx="6858000" cy="9144000"/>
  <p:embeddedFontLst>
    <p:embeddedFont>
      <p:font typeface="Raleway"/>
      <p:regular r:id="rId54"/>
      <p:bold r:id="rId55"/>
      <p:italic r:id="rId56"/>
      <p:boldItalic r:id="rId57"/>
    </p:embeddedFont>
    <p:embeddedFont>
      <p:font typeface="Lato"/>
      <p:regular r:id="rId58"/>
      <p:bold r:id="rId59"/>
      <p:italic r:id="rId60"/>
      <p:boldItalic r:id="rId61"/>
    </p:embeddedFont>
    <p:embeddedFont>
      <p:font typeface="PT Sans Narrow"/>
      <p:regular r:id="rId62"/>
      <p:bold r:id="rId63"/>
    </p:embeddedFont>
    <p:embeddedFont>
      <p:font typeface="PT Serif"/>
      <p:regular r:id="rId64"/>
      <p:bold r:id="rId65"/>
      <p:italic r:id="rId66"/>
      <p:boldItalic r:id="rId67"/>
    </p:embeddedFont>
    <p:embeddedFont>
      <p:font typeface="PT Sans"/>
      <p:regular r:id="rId68"/>
      <p:bold r:id="rId69"/>
      <p:italic r:id="rId70"/>
      <p:boldItalic r:id="rId71"/>
    </p:embeddedFont>
    <p:embeddedFont>
      <p:font typeface="Open Sans Light"/>
      <p:regular r:id="rId72"/>
      <p:bold r:id="rId73"/>
      <p:italic r:id="rId74"/>
      <p:boldItalic r:id="rId75"/>
    </p:embeddedFont>
    <p:embeddedFont>
      <p:font typeface="Open Sans"/>
      <p:regular r:id="rId76"/>
      <p:bold r:id="rId77"/>
      <p:italic r:id="rId78"/>
      <p:boldItalic r:id="rId7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BE21312-91A9-4384-85F2-5ADBED29A2E4}">
  <a:tblStyle styleId="{DBE21312-91A9-4384-85F2-5ADBED29A2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25D588E-3105-48DA-9E09-E97A9AF8269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OpenSansLight-bold.fntdata"/><Relationship Id="rId72" Type="http://schemas.openxmlformats.org/officeDocument/2006/relationships/font" Target="fonts/OpenSansLight-regular.fntdata"/><Relationship Id="rId31" Type="http://schemas.openxmlformats.org/officeDocument/2006/relationships/slide" Target="slides/slide25.xml"/><Relationship Id="rId75" Type="http://schemas.openxmlformats.org/officeDocument/2006/relationships/font" Target="fonts/OpenSansLight-boldItalic.fntdata"/><Relationship Id="rId30" Type="http://schemas.openxmlformats.org/officeDocument/2006/relationships/slide" Target="slides/slide24.xml"/><Relationship Id="rId74" Type="http://schemas.openxmlformats.org/officeDocument/2006/relationships/font" Target="fonts/OpenSansLight-italic.fntdata"/><Relationship Id="rId33" Type="http://schemas.openxmlformats.org/officeDocument/2006/relationships/slide" Target="slides/slide27.xml"/><Relationship Id="rId77" Type="http://schemas.openxmlformats.org/officeDocument/2006/relationships/font" Target="fonts/OpenSans-bold.fntdata"/><Relationship Id="rId32" Type="http://schemas.openxmlformats.org/officeDocument/2006/relationships/slide" Target="slides/slide26.xml"/><Relationship Id="rId76" Type="http://schemas.openxmlformats.org/officeDocument/2006/relationships/font" Target="fonts/OpenSans-regular.fntdata"/><Relationship Id="rId35" Type="http://schemas.openxmlformats.org/officeDocument/2006/relationships/slide" Target="slides/slide29.xml"/><Relationship Id="rId79" Type="http://schemas.openxmlformats.org/officeDocument/2006/relationships/font" Target="fonts/OpenSans-boldItalic.fntdata"/><Relationship Id="rId34" Type="http://schemas.openxmlformats.org/officeDocument/2006/relationships/slide" Target="slides/slide28.xml"/><Relationship Id="rId78" Type="http://schemas.openxmlformats.org/officeDocument/2006/relationships/font" Target="fonts/OpenSans-italic.fntdata"/><Relationship Id="rId71" Type="http://schemas.openxmlformats.org/officeDocument/2006/relationships/font" Target="fonts/PTSans-boldItalic.fntdata"/><Relationship Id="rId70" Type="http://schemas.openxmlformats.org/officeDocument/2006/relationships/font" Target="fonts/PTSans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PTSansNarrow-regular.fntdata"/><Relationship Id="rId61" Type="http://schemas.openxmlformats.org/officeDocument/2006/relationships/font" Target="fonts/Lato-boldItalic.fntdata"/><Relationship Id="rId20" Type="http://schemas.openxmlformats.org/officeDocument/2006/relationships/slide" Target="slides/slide14.xml"/><Relationship Id="rId64" Type="http://schemas.openxmlformats.org/officeDocument/2006/relationships/font" Target="fonts/PTSerif-regular.fntdata"/><Relationship Id="rId63" Type="http://schemas.openxmlformats.org/officeDocument/2006/relationships/font" Target="fonts/PTSansNarrow-bold.fntdata"/><Relationship Id="rId22" Type="http://schemas.openxmlformats.org/officeDocument/2006/relationships/slide" Target="slides/slide16.xml"/><Relationship Id="rId66" Type="http://schemas.openxmlformats.org/officeDocument/2006/relationships/font" Target="fonts/PTSerif-italic.fntdata"/><Relationship Id="rId21" Type="http://schemas.openxmlformats.org/officeDocument/2006/relationships/slide" Target="slides/slide15.xml"/><Relationship Id="rId65" Type="http://schemas.openxmlformats.org/officeDocument/2006/relationships/font" Target="fonts/PTSerif-bold.fntdata"/><Relationship Id="rId24" Type="http://schemas.openxmlformats.org/officeDocument/2006/relationships/slide" Target="slides/slide18.xml"/><Relationship Id="rId68" Type="http://schemas.openxmlformats.org/officeDocument/2006/relationships/font" Target="fonts/PTSans-regular.fntdata"/><Relationship Id="rId23" Type="http://schemas.openxmlformats.org/officeDocument/2006/relationships/slide" Target="slides/slide17.xml"/><Relationship Id="rId67" Type="http://schemas.openxmlformats.org/officeDocument/2006/relationships/font" Target="fonts/PTSerif-boldItalic.fntdata"/><Relationship Id="rId60" Type="http://schemas.openxmlformats.org/officeDocument/2006/relationships/font" Target="fonts/Lato-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PTSans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Raleway-bold.fntdata"/><Relationship Id="rId10" Type="http://schemas.openxmlformats.org/officeDocument/2006/relationships/slide" Target="slides/slide4.xml"/><Relationship Id="rId54" Type="http://schemas.openxmlformats.org/officeDocument/2006/relationships/font" Target="fonts/Raleway-regular.fntdata"/><Relationship Id="rId13" Type="http://schemas.openxmlformats.org/officeDocument/2006/relationships/slide" Target="slides/slide7.xml"/><Relationship Id="rId57" Type="http://schemas.openxmlformats.org/officeDocument/2006/relationships/font" Target="fonts/Raleway-boldItalic.fntdata"/><Relationship Id="rId12" Type="http://schemas.openxmlformats.org/officeDocument/2006/relationships/slide" Target="slides/slide6.xml"/><Relationship Id="rId56" Type="http://schemas.openxmlformats.org/officeDocument/2006/relationships/font" Target="fonts/Raleway-italic.fntdata"/><Relationship Id="rId15" Type="http://schemas.openxmlformats.org/officeDocument/2006/relationships/slide" Target="slides/slide9.xml"/><Relationship Id="rId59" Type="http://schemas.openxmlformats.org/officeDocument/2006/relationships/font" Target="fonts/Lato-bold.fntdata"/><Relationship Id="rId14" Type="http://schemas.openxmlformats.org/officeDocument/2006/relationships/slide" Target="slides/slide8.xml"/><Relationship Id="rId58" Type="http://schemas.openxmlformats.org/officeDocument/2006/relationships/font" Target="fonts/Lato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27201747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27201747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6ef56e1a5a_0_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6ef56e1a5a_0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6ef56e1a5a_0_6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6ef56e1a5a_0_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6ef56e1a5a_0_6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6ef56e1a5a_0_6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6ef56e1a5a_0_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6ef56e1a5a_0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6ef56e1a5a_0_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6ef56e1a5a_0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6ef56e1a5a_0_6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6ef56e1a5a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6ef56e1a5a_0_6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6ef56e1a5a_0_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44b3d56c6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44b3d56c6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6ef56e1a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6ef56e1a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6ef56e1a5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6ef56e1a5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4b3d56c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44b3d56c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6ef56e1a5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6ef56e1a5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6ef56e1a5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6ef56e1a5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6ef56e1a5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6ef56e1a5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6ef56e1a5a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6ef56e1a5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6ef56e1a5a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6ef56e1a5a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6ef56e1a5a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6ef56e1a5a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6ef56e1a5a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6ef56e1a5a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6ef56e1a5a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6ef56e1a5a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6ef56e1a5a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6ef56e1a5a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6ef56e1a5a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6ef56e1a5a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6ef56e1a5a_0_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6ef56e1a5a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6ef56e1a5a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6ef56e1a5a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6ef56e1a5a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6ef56e1a5a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6ef56e1a5a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6ef56e1a5a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6ef56e1a5a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6ef56e1a5a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6ef56e1a5a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6ef56e1a5a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6ef56e1a5a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6ef56e1a5a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6ef56e1a5a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6ef56e1a5a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6ef56e1a5a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6ef56e1a5a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6ef56e1a5a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6ef56e1a5a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6ef56e1a5a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6ef56e1a5a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4b3d56c6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44b3d56c6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6ef56e1a5a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6ef56e1a5a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6ef56e1a5a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6ef56e1a5a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ef56e1a5a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ef56e1a5a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6ef56e1a5a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6ef56e1a5a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6ef56e1a5a_0_4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36ef56e1a5a_0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6ef56e1a5a_0_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6ef56e1a5a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6ef56e1a5a_0_4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6ef56e1a5a_0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44ad9acf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344ad9acf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ef56e1a5a_0_5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ef56e1a5a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6ef56e1a5a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6ef56e1a5a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6ef56e1a5a_0_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6ef56e1a5a_0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6ef56e1a5a_0_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6ef56e1a5a_0_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6ef56e1a5a_0_6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6ef56e1a5a_0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eamline2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6328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0959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/>
        </p:nvSpPr>
        <p:spPr>
          <a:xfrm>
            <a:off x="729450" y="1322450"/>
            <a:ext cx="38424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Journal Club</a:t>
            </a:r>
            <a:endParaRPr b="1" sz="38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729625" y="2987150"/>
            <a:ext cx="7688100" cy="13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Hunter Ratliff &amp; Matt Lokant</a:t>
            </a:r>
            <a:endParaRPr sz="1600">
              <a:solidFill>
                <a:srgbClr val="1A1A1A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07</a:t>
            </a:r>
            <a:r>
              <a:rPr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/16/2025</a:t>
            </a:r>
            <a:endParaRPr i="1" sz="16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4325" y="1322450"/>
            <a:ext cx="2943226" cy="294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191" name="Google Shape;191;p22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22"/>
          <p:cNvPicPr preferRelativeResize="0"/>
          <p:nvPr/>
        </p:nvPicPr>
        <p:blipFill rotWithShape="1">
          <a:blip r:embed="rId3">
            <a:alphaModFix/>
          </a:blip>
          <a:srcRect b="11854" l="0" r="35471" t="28333"/>
          <a:stretch/>
        </p:blipFill>
        <p:spPr>
          <a:xfrm>
            <a:off x="729325" y="1393075"/>
            <a:ext cx="6403451" cy="335037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2"/>
          <p:cNvSpPr txBox="1"/>
          <p:nvPr/>
        </p:nvSpPr>
        <p:spPr>
          <a:xfrm>
            <a:off x="7248525" y="1876425"/>
            <a:ext cx="1914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Measured as individual antibiotic days during first 72-hours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94" name="Google Shape;194;p22"/>
          <p:cNvCxnSpPr/>
          <p:nvPr/>
        </p:nvCxnSpPr>
        <p:spPr>
          <a:xfrm rot="5400000">
            <a:off x="6695775" y="2976375"/>
            <a:ext cx="1624800" cy="1395300"/>
          </a:xfrm>
          <a:prstGeom prst="bentConnector3">
            <a:avLst>
              <a:gd fmla="val 99405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/>
          <p:nvPr>
            <p:ph type="title"/>
          </p:nvPr>
        </p:nvSpPr>
        <p:spPr>
          <a:xfrm>
            <a:off x="729450" y="632850"/>
            <a:ext cx="3842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grpSp>
        <p:nvGrpSpPr>
          <p:cNvPr id="200" name="Google Shape;200;p23"/>
          <p:cNvGrpSpPr/>
          <p:nvPr/>
        </p:nvGrpSpPr>
        <p:grpSpPr>
          <a:xfrm>
            <a:off x="0" y="910475"/>
            <a:ext cx="9144001" cy="3627351"/>
            <a:chOff x="0" y="1291475"/>
            <a:chExt cx="9144001" cy="3627351"/>
          </a:xfrm>
        </p:grpSpPr>
        <p:pic>
          <p:nvPicPr>
            <p:cNvPr id="201" name="Google Shape;201;p23"/>
            <p:cNvPicPr preferRelativeResize="0"/>
            <p:nvPr/>
          </p:nvPicPr>
          <p:blipFill rotWithShape="1">
            <a:blip r:embed="rId3">
              <a:alphaModFix/>
            </a:blip>
            <a:srcRect b="0" l="0" r="0" t="13502"/>
            <a:stretch/>
          </p:blipFill>
          <p:spPr>
            <a:xfrm>
              <a:off x="0" y="1781176"/>
              <a:ext cx="9144001" cy="3137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23"/>
            <p:cNvPicPr preferRelativeResize="0"/>
            <p:nvPr/>
          </p:nvPicPr>
          <p:blipFill rotWithShape="1">
            <a:blip r:embed="rId3">
              <a:alphaModFix/>
            </a:blip>
            <a:srcRect b="86499" l="36147" r="0" t="0"/>
            <a:stretch/>
          </p:blipFill>
          <p:spPr>
            <a:xfrm>
              <a:off x="3305175" y="1291475"/>
              <a:ext cx="5838826" cy="489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/>
          <p:nvPr>
            <p:ph type="title"/>
          </p:nvPr>
        </p:nvSpPr>
        <p:spPr>
          <a:xfrm>
            <a:off x="729450" y="632850"/>
            <a:ext cx="3842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graphicFrame>
        <p:nvGraphicFramePr>
          <p:cNvPr id="208" name="Google Shape;208;p24"/>
          <p:cNvGraphicFramePr/>
          <p:nvPr/>
        </p:nvGraphicFramePr>
        <p:xfrm>
          <a:off x="585750" y="145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{DBE21312-91A9-4384-85F2-5ADBED29A2E4}</a:tableStyleId>
              </a:tblPr>
              <a:tblGrid>
                <a:gridCol w="1743875"/>
                <a:gridCol w="587200"/>
                <a:gridCol w="522225"/>
                <a:gridCol w="834375"/>
                <a:gridCol w="568625"/>
                <a:gridCol w="587200"/>
                <a:gridCol w="778675"/>
                <a:gridCol w="2350325"/>
              </a:tblGrid>
              <a:tr h="1143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Outcome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 u="sng">
                          <a:solidFill>
                            <a:srgbClr val="896110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CPOE group</a:t>
                      </a:r>
                      <a:endParaRPr b="1" sz="1300" u="sng">
                        <a:solidFill>
                          <a:srgbClr val="896110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 u="sng">
                          <a:solidFill>
                            <a:srgbClr val="0C622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Control group</a:t>
                      </a:r>
                      <a:endParaRPr b="1" sz="1300" u="sng">
                        <a:solidFill>
                          <a:srgbClr val="0C622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Rate/Hazard Ratio</a:t>
                      </a: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 of difference-in-differences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3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Before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After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RR/HR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Before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After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RR/HR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(1)</a:t>
                      </a: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 Extended spec days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614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429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0.68*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633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615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0.94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0.72*</a:t>
                      </a: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 (0.66-0.78)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9" name="Google Shape;209;p24"/>
          <p:cNvSpPr txBox="1"/>
          <p:nvPr/>
        </p:nvSpPr>
        <p:spPr>
          <a:xfrm>
            <a:off x="685800" y="3219450"/>
            <a:ext cx="7667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Primary outcome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lang="en" sz="13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CPOE bundle group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experienced a </a:t>
            </a:r>
            <a:r>
              <a:rPr b="1" lang="en" sz="1300">
                <a:solidFill>
                  <a:srgbClr val="C1443C"/>
                </a:solidFill>
                <a:latin typeface="Open Sans"/>
                <a:ea typeface="Open Sans"/>
                <a:cs typeface="Open Sans"/>
                <a:sym typeface="Open Sans"/>
              </a:rPr>
              <a:t>28.4% reduction</a:t>
            </a: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 empiric extended spectrum days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of therapy (within first 72 hours)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b="1" lang="en" sz="13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12.5% of prompts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resulted in </a:t>
            </a: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extended → standard-spectrum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antibiotic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/>
          <p:nvPr>
            <p:ph type="title"/>
          </p:nvPr>
        </p:nvSpPr>
        <p:spPr>
          <a:xfrm>
            <a:off x="729450" y="632850"/>
            <a:ext cx="3842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graphicFrame>
        <p:nvGraphicFramePr>
          <p:cNvPr id="215" name="Google Shape;215;p25"/>
          <p:cNvGraphicFramePr/>
          <p:nvPr/>
        </p:nvGraphicFramePr>
        <p:xfrm>
          <a:off x="585750" y="145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{DBE21312-91A9-4384-85F2-5ADBED29A2E4}</a:tableStyleId>
              </a:tblPr>
              <a:tblGrid>
                <a:gridCol w="1743875"/>
                <a:gridCol w="587200"/>
                <a:gridCol w="522225"/>
                <a:gridCol w="834375"/>
                <a:gridCol w="568625"/>
                <a:gridCol w="587200"/>
                <a:gridCol w="778675"/>
                <a:gridCol w="2350325"/>
              </a:tblGrid>
              <a:tr h="1143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Outcome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 u="sng">
                          <a:solidFill>
                            <a:srgbClr val="896110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CPOE group</a:t>
                      </a:r>
                      <a:endParaRPr b="1" sz="1300" u="sng">
                        <a:solidFill>
                          <a:srgbClr val="896110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 u="sng">
                          <a:solidFill>
                            <a:srgbClr val="0C622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Control group</a:t>
                      </a:r>
                      <a:endParaRPr b="1" sz="1300" u="sng">
                        <a:solidFill>
                          <a:srgbClr val="0C622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Rate/Hazard Ratio</a:t>
                      </a: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 of difference-in-differences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3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Before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After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RR/HR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Before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After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RR/HR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(1)</a:t>
                      </a: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 Extended spec days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614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429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0.68*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633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615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0.94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0.72*</a:t>
                      </a: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 (0.66-0.78)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Vanco days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235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161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0.68*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241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219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0.89*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0.77*</a:t>
                      </a: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 (0.71-0.83)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Anti-pseud days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342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240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0.67*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357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361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0.98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0.68*</a:t>
                      </a: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 (0.61-0.75)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6" name="Google Shape;216;p25"/>
          <p:cNvSpPr txBox="1"/>
          <p:nvPr/>
        </p:nvSpPr>
        <p:spPr>
          <a:xfrm>
            <a:off x="685800" y="3219450"/>
            <a:ext cx="7667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Secondary </a:t>
            </a:r>
            <a:r>
              <a:rPr lang="en" sz="13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outcomes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lang="en" sz="13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CPOE bundle group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had reduction in anti-MRSA and anti-pseudomonal antibiotics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/>
          <p:nvPr>
            <p:ph type="title"/>
          </p:nvPr>
        </p:nvSpPr>
        <p:spPr>
          <a:xfrm>
            <a:off x="729450" y="632850"/>
            <a:ext cx="3842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graphicFrame>
        <p:nvGraphicFramePr>
          <p:cNvPr id="222" name="Google Shape;222;p26"/>
          <p:cNvGraphicFramePr/>
          <p:nvPr/>
        </p:nvGraphicFramePr>
        <p:xfrm>
          <a:off x="585750" y="145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{DBE21312-91A9-4384-85F2-5ADBED29A2E4}</a:tableStyleId>
              </a:tblPr>
              <a:tblGrid>
                <a:gridCol w="1743875"/>
                <a:gridCol w="587200"/>
                <a:gridCol w="522225"/>
                <a:gridCol w="834375"/>
                <a:gridCol w="568625"/>
                <a:gridCol w="587200"/>
                <a:gridCol w="778675"/>
                <a:gridCol w="2350325"/>
              </a:tblGrid>
              <a:tr h="1143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Outcome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 u="sng">
                          <a:solidFill>
                            <a:srgbClr val="896110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CPOE group</a:t>
                      </a:r>
                      <a:endParaRPr b="1" sz="1300" u="sng">
                        <a:solidFill>
                          <a:srgbClr val="896110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 u="sng">
                          <a:solidFill>
                            <a:srgbClr val="0C622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Control group</a:t>
                      </a:r>
                      <a:endParaRPr b="1" sz="1300" u="sng">
                        <a:solidFill>
                          <a:srgbClr val="0C622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Rate/Hazard Ratio</a:t>
                      </a: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 of difference-in-differences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3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Before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After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RR/HR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Before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After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RR/HR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(1)</a:t>
                      </a: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 Extended spec days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614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429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0.68*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633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615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0.94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0.72*</a:t>
                      </a: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 (0.66-0.78)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Vanco days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235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161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0.68*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241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219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0.89*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0.77*</a:t>
                      </a: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 (0.71-0.83)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Anti-pseud days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342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240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0.67*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357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361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0.98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0.68*</a:t>
                      </a: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 (0.61-0.75)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Length of stay (days)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6.9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7.1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1.00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6.9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6.8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1.04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0.96 (0.91-1.01)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Days to ICU transfer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6.6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7.1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1.06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6.7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6.5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1.02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1.04 (0.89-1.21)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Days to ABX escalation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5.5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6.1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0.81*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5.4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5.3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0.99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0.82*</a:t>
                      </a: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 (0.69-0.97)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3" name="Google Shape;223;p26"/>
          <p:cNvSpPr txBox="1"/>
          <p:nvPr/>
        </p:nvSpPr>
        <p:spPr>
          <a:xfrm>
            <a:off x="685800" y="3219450"/>
            <a:ext cx="7667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Safety</a:t>
            </a:r>
            <a:r>
              <a:rPr lang="en" sz="13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3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outcomes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Similar LOS &amp; time to ICU transfer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b="1" lang="en" sz="13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CPOE group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had </a:t>
            </a: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delayed time to ABX escalation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(18% longer), but didn’t affect other safety outcomes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/>
          <p:nvPr>
            <p:ph type="title"/>
          </p:nvPr>
        </p:nvSpPr>
        <p:spPr>
          <a:xfrm>
            <a:off x="729450" y="632850"/>
            <a:ext cx="3842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graphicFrame>
        <p:nvGraphicFramePr>
          <p:cNvPr id="229" name="Google Shape;229;p27"/>
          <p:cNvGraphicFramePr/>
          <p:nvPr/>
        </p:nvGraphicFramePr>
        <p:xfrm>
          <a:off x="585750" y="145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{DBE21312-91A9-4384-85F2-5ADBED29A2E4}</a:tableStyleId>
              </a:tblPr>
              <a:tblGrid>
                <a:gridCol w="1743875"/>
                <a:gridCol w="587200"/>
                <a:gridCol w="522225"/>
                <a:gridCol w="834375"/>
                <a:gridCol w="568625"/>
                <a:gridCol w="587200"/>
                <a:gridCol w="778675"/>
                <a:gridCol w="2350325"/>
              </a:tblGrid>
              <a:tr h="1143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Outcome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 u="sng">
                          <a:solidFill>
                            <a:srgbClr val="896110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CPOE group</a:t>
                      </a:r>
                      <a:endParaRPr b="1" sz="1300" u="sng">
                        <a:solidFill>
                          <a:srgbClr val="896110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 u="sng">
                          <a:solidFill>
                            <a:srgbClr val="0C622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Control group</a:t>
                      </a:r>
                      <a:endParaRPr b="1" sz="1300" u="sng">
                        <a:solidFill>
                          <a:srgbClr val="0C622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Rate/Hazard Ratio</a:t>
                      </a: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 of difference-in-differences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3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Before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After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RR/HR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Before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After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RR/HR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(1)</a:t>
                      </a: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 Extended spec days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614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429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0.68*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633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615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0.94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0.72*</a:t>
                      </a: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 (0.66-0.78)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Vanco days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235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161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0.68*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241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219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0.89*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0.77*</a:t>
                      </a: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 (0.71-0.83)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Anti-pseud days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342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240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0.67*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357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361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0.98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0.68*</a:t>
                      </a: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 (0.61-0.75)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Length of stay (days)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6.9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7.1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1.00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6.9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6.8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1.04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0.96 (0.91-1.01)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Days to ICU transfer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6.6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7.1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1.06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6.7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6.5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1.02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1.04 (0.89-1.21)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Days to ABX escalation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5.5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6.1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0.81*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5.4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5.3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0.99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0.82*</a:t>
                      </a: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 (0.69-0.97)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0" name="Google Shape;230;p27"/>
          <p:cNvSpPr txBox="1"/>
          <p:nvPr/>
        </p:nvSpPr>
        <p:spPr>
          <a:xfrm>
            <a:off x="685800" y="3219450"/>
            <a:ext cx="7667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 notable findings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Algorithm classified </a:t>
            </a: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96% of patients as low risk of MDRO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Less than 2% of these patients grew MDROs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&amp; Limitations</a:t>
            </a:r>
            <a:endParaRPr/>
          </a:p>
        </p:txBody>
      </p:sp>
      <p:sp>
        <p:nvSpPr>
          <p:cNvPr id="236" name="Google Shape;236;p28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AI assisted </a:t>
            </a:r>
            <a:r>
              <a:rPr b="1" lang="en">
                <a:solidFill>
                  <a:srgbClr val="896110"/>
                </a:solidFill>
              </a:rPr>
              <a:t>computerized provider order entry prompts</a:t>
            </a:r>
            <a:r>
              <a:rPr b="1" lang="en"/>
              <a:t> seems to be an effective</a:t>
            </a:r>
            <a:r>
              <a:rPr lang="en"/>
              <a:t> (and likely safe) </a:t>
            </a:r>
            <a:r>
              <a:rPr b="1" lang="en"/>
              <a:t>intervention</a:t>
            </a:r>
            <a:r>
              <a:rPr lang="en"/>
              <a:t> to improve  antibiotic stewardship in pneumonia treatment</a:t>
            </a:r>
            <a:endParaRPr/>
          </a:p>
        </p:txBody>
      </p:sp>
      <p:sp>
        <p:nvSpPr>
          <p:cNvPr id="237" name="Google Shape;237;p28"/>
          <p:cNvSpPr txBox="1"/>
          <p:nvPr>
            <p:ph idx="2" type="body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8"/>
          <p:cNvSpPr/>
          <p:nvPr/>
        </p:nvSpPr>
        <p:spPr>
          <a:xfrm>
            <a:off x="4643600" y="1393075"/>
            <a:ext cx="3774300" cy="2261100"/>
          </a:xfrm>
          <a:prstGeom prst="rect">
            <a:avLst/>
          </a:prstGeom>
          <a:solidFill>
            <a:srgbClr val="FAE4E8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Limitations</a:t>
            </a:r>
            <a:endParaRPr sz="1500">
              <a:solidFill>
                <a:srgbClr val="DC4C6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b="1" lang="en" sz="12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COVID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: Intervention period occurred during COVID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b="1" lang="en" sz="12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Hawthorne effect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: Getting prompts may have contributed to stewardship (irrespective of patient risk)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But does it matter why providers changed behavior?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b="1" lang="en" sz="12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Is 10% the right cut off?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Is  a 5% risk of MRSA the same in a COPD patient vs neutropenic fever?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2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2</a:t>
            </a:r>
            <a:endParaRPr/>
          </a:p>
        </p:txBody>
      </p:sp>
      <p:sp>
        <p:nvSpPr>
          <p:cNvPr id="249" name="Google Shape;249;p30"/>
          <p:cNvSpPr txBox="1"/>
          <p:nvPr>
            <p:ph idx="1" type="subTitle"/>
          </p:nvPr>
        </p:nvSpPr>
        <p:spPr>
          <a:xfrm>
            <a:off x="730000" y="2005500"/>
            <a:ext cx="3300900" cy="11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Artificial intelligence (AI) use for personal protective equipment training, remediation, and education in health care</a:t>
            </a:r>
            <a:endParaRPr sz="1700"/>
          </a:p>
        </p:txBody>
      </p:sp>
      <p:sp>
        <p:nvSpPr>
          <p:cNvPr id="250" name="Google Shape;250;p30"/>
          <p:cNvSpPr txBox="1"/>
          <p:nvPr>
            <p:ph idx="2" type="body"/>
          </p:nvPr>
        </p:nvSpPr>
        <p:spPr>
          <a:xfrm>
            <a:off x="5061850" y="1436450"/>
            <a:ext cx="3486900" cy="29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/>
              <a:t>Veronica Preda [a], Zehurn Ong [a], Chandana Wijeweera [b], Terence Carney [c], Robyn Clay-Williams [d], Denuka Kankanamge [a], Tamara Preda [e], Ioannis Kopsidas [f], Michael Keith Wilson [a,c]</a:t>
            </a:r>
            <a:endParaRPr sz="1200"/>
          </a:p>
        </p:txBody>
      </p:sp>
      <p:pic>
        <p:nvPicPr>
          <p:cNvPr id="251" name="Google Shape;25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5425" y="-7"/>
            <a:ext cx="4571999" cy="1436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1844" y="2777243"/>
            <a:ext cx="3532425" cy="1973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&amp; purpose</a:t>
            </a:r>
            <a:endParaRPr/>
          </a:p>
        </p:txBody>
      </p:sp>
      <p:sp>
        <p:nvSpPr>
          <p:cNvPr id="258" name="Google Shape;258;p31"/>
          <p:cNvSpPr txBox="1"/>
          <p:nvPr>
            <p:ph idx="1" type="body"/>
          </p:nvPr>
        </p:nvSpPr>
        <p:spPr>
          <a:xfrm>
            <a:off x="729325" y="1393075"/>
            <a:ext cx="39144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Donning and doffing PPE correctly</a:t>
            </a:r>
            <a:r>
              <a:rPr lang="en"/>
              <a:t> are critical skills for HCWs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Failure to do so → </a:t>
            </a:r>
            <a:r>
              <a:rPr b="1" lang="en">
                <a:solidFill>
                  <a:srgbClr val="C1443C"/>
                </a:solidFill>
              </a:rPr>
              <a:t>nosocomial infections</a:t>
            </a:r>
            <a:endParaRPr b="1">
              <a:solidFill>
                <a:srgbClr val="C1443C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Many </a:t>
            </a:r>
            <a:r>
              <a:rPr b="1" lang="en"/>
              <a:t>may not know</a:t>
            </a:r>
            <a:r>
              <a:rPr lang="en"/>
              <a:t> there are </a:t>
            </a:r>
            <a:r>
              <a:rPr b="1" lang="en">
                <a:solidFill>
                  <a:srgbClr val="C1443C"/>
                </a:solidFill>
              </a:rPr>
              <a:t>doing it incorrectly</a:t>
            </a:r>
            <a:endParaRPr b="1">
              <a:solidFill>
                <a:srgbClr val="C1443C"/>
              </a:solidFill>
            </a:endParaRPr>
          </a:p>
        </p:txBody>
      </p:sp>
      <p:sp>
        <p:nvSpPr>
          <p:cNvPr id="259" name="Google Shape;259;p31"/>
          <p:cNvSpPr txBox="1"/>
          <p:nvPr>
            <p:ph idx="2" type="body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0" name="Google Shape;2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1725" y="1116725"/>
            <a:ext cx="2414500" cy="24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&amp; purpose</a:t>
            </a:r>
            <a:endParaRPr/>
          </a:p>
        </p:txBody>
      </p:sp>
      <p:sp>
        <p:nvSpPr>
          <p:cNvPr id="266" name="Google Shape;266;p32"/>
          <p:cNvSpPr txBox="1"/>
          <p:nvPr>
            <p:ph idx="1" type="body"/>
          </p:nvPr>
        </p:nvSpPr>
        <p:spPr>
          <a:xfrm>
            <a:off x="729325" y="1393075"/>
            <a:ext cx="39144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Donning and doffing PPE correctly</a:t>
            </a:r>
            <a:r>
              <a:rPr lang="en"/>
              <a:t> are critical skills for HCWs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Failure to do so → </a:t>
            </a:r>
            <a:r>
              <a:rPr b="1" lang="en"/>
              <a:t>nosocomial infections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Many </a:t>
            </a:r>
            <a:r>
              <a:rPr b="1" lang="en"/>
              <a:t>may not know</a:t>
            </a:r>
            <a:r>
              <a:rPr lang="en"/>
              <a:t> there are </a:t>
            </a:r>
            <a:r>
              <a:rPr b="1" lang="en"/>
              <a:t>doing it incorrectly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3B71CA"/>
                </a:solidFill>
              </a:rPr>
              <a:t>Regular training</a:t>
            </a:r>
            <a:r>
              <a:rPr b="1" lang="en"/>
              <a:t> &amp; </a:t>
            </a:r>
            <a:r>
              <a:rPr b="1" lang="en">
                <a:solidFill>
                  <a:srgbClr val="3B71CA"/>
                </a:solidFill>
              </a:rPr>
              <a:t>monitoring</a:t>
            </a:r>
            <a:r>
              <a:rPr lang="en"/>
              <a:t> can improve rates of correct PPE usage</a:t>
            </a:r>
            <a:endParaRPr/>
          </a:p>
        </p:txBody>
      </p:sp>
      <p:sp>
        <p:nvSpPr>
          <p:cNvPr id="267" name="Google Shape;267;p32"/>
          <p:cNvSpPr txBox="1"/>
          <p:nvPr>
            <p:ph idx="2" type="body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8" name="Google Shape;26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1725" y="1116725"/>
            <a:ext cx="2414500" cy="24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8813" y="3444725"/>
            <a:ext cx="1415975" cy="141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3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&amp; purpose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3"/>
          <p:cNvSpPr txBox="1"/>
          <p:nvPr>
            <p:ph idx="2" type="body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Google Shape;27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825" y="3358200"/>
            <a:ext cx="1589025" cy="15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9450" y="2351550"/>
            <a:ext cx="3321299" cy="279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3"/>
          <p:cNvSpPr txBox="1"/>
          <p:nvPr>
            <p:ph idx="1" type="body"/>
          </p:nvPr>
        </p:nvSpPr>
        <p:spPr>
          <a:xfrm>
            <a:off x="729325" y="1393075"/>
            <a:ext cx="39144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b="1" lang="en">
                <a:solidFill>
                  <a:srgbClr val="9E9E9E"/>
                </a:solidFill>
              </a:rPr>
              <a:t>Donning and doffing PPE correctly</a:t>
            </a:r>
            <a:r>
              <a:rPr lang="en">
                <a:solidFill>
                  <a:srgbClr val="9E9E9E"/>
                </a:solidFill>
              </a:rPr>
              <a:t> are critical skills for HCWs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Failure to do so → </a:t>
            </a:r>
            <a:r>
              <a:rPr b="1" lang="en">
                <a:solidFill>
                  <a:srgbClr val="9E9E9E"/>
                </a:solidFill>
              </a:rPr>
              <a:t>nosocomial infections</a:t>
            </a:r>
            <a:endParaRPr b="1"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Many </a:t>
            </a:r>
            <a:r>
              <a:rPr b="1" lang="en">
                <a:solidFill>
                  <a:srgbClr val="9E9E9E"/>
                </a:solidFill>
              </a:rPr>
              <a:t>may not know</a:t>
            </a:r>
            <a:r>
              <a:rPr lang="en">
                <a:solidFill>
                  <a:srgbClr val="9E9E9E"/>
                </a:solidFill>
              </a:rPr>
              <a:t> there are </a:t>
            </a:r>
            <a:r>
              <a:rPr b="1" lang="en">
                <a:solidFill>
                  <a:srgbClr val="9E9E9E"/>
                </a:solidFill>
              </a:rPr>
              <a:t>doing it incorrectly</a:t>
            </a:r>
            <a:endParaRPr b="1"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b="1" lang="en">
                <a:solidFill>
                  <a:srgbClr val="9E9E9E"/>
                </a:solidFill>
              </a:rPr>
              <a:t>Regular training &amp; monitoring</a:t>
            </a:r>
            <a:r>
              <a:rPr lang="en">
                <a:solidFill>
                  <a:srgbClr val="9E9E9E"/>
                </a:solidFill>
              </a:rPr>
              <a:t> can improve rates of correct PPE usage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C1443C"/>
                </a:solidFill>
              </a:rPr>
              <a:t>Costs money</a:t>
            </a:r>
            <a:r>
              <a:rPr lang="en"/>
              <a:t> &amp; </a:t>
            </a:r>
            <a:r>
              <a:rPr b="1" lang="en">
                <a:solidFill>
                  <a:srgbClr val="C1443C"/>
                </a:solidFill>
              </a:rPr>
              <a:t>time </a:t>
            </a:r>
            <a:r>
              <a:rPr lang="en"/>
              <a:t>to do so</a:t>
            </a:r>
            <a:endParaRPr/>
          </a:p>
        </p:txBody>
      </p:sp>
      <p:pic>
        <p:nvPicPr>
          <p:cNvPr id="279" name="Google Shape;27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1725" y="1116725"/>
            <a:ext cx="2414500" cy="24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&amp; purpose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4"/>
          <p:cNvSpPr txBox="1"/>
          <p:nvPr>
            <p:ph idx="2" type="body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4"/>
          <p:cNvSpPr/>
          <p:nvPr/>
        </p:nvSpPr>
        <p:spPr>
          <a:xfrm>
            <a:off x="5465950" y="1393075"/>
            <a:ext cx="2952000" cy="19650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Purpose</a:t>
            </a:r>
            <a:endParaRPr sz="16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To </a:t>
            </a:r>
            <a:r>
              <a:rPr b="1" lang="en">
                <a:solidFill>
                  <a:srgbClr val="C1443C"/>
                </a:solidFill>
                <a:latin typeface="Open Sans"/>
                <a:ea typeface="Open Sans"/>
                <a:cs typeface="Open Sans"/>
                <a:sym typeface="Open Sans"/>
              </a:rPr>
              <a:t>assess the efficacy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of </a:t>
            </a:r>
            <a:r>
              <a:rPr b="1"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Surgical XR AI-PPE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(SXR AI-PPE) in</a:t>
            </a:r>
            <a:r>
              <a:rPr b="1" lang="en">
                <a:solidFill>
                  <a:srgbClr val="C1443C"/>
                </a:solidFill>
                <a:latin typeface="Open Sans"/>
                <a:ea typeface="Open Sans"/>
                <a:cs typeface="Open Sans"/>
                <a:sym typeface="Open Sans"/>
              </a:rPr>
              <a:t> training and remediating HCW 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health care workers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) in correct personal protective equipment (</a:t>
            </a:r>
            <a:r>
              <a:rPr b="1"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PPE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) </a:t>
            </a:r>
            <a:r>
              <a:rPr b="1"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donning and doffing 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techniques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" name="Google Shape;287;p34"/>
          <p:cNvSpPr txBox="1"/>
          <p:nvPr>
            <p:ph idx="1" type="body"/>
          </p:nvPr>
        </p:nvSpPr>
        <p:spPr>
          <a:xfrm>
            <a:off x="729325" y="1393075"/>
            <a:ext cx="39144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b="1" lang="en">
                <a:solidFill>
                  <a:srgbClr val="9E9E9E"/>
                </a:solidFill>
              </a:rPr>
              <a:t>Donning and doffing PPE correctly</a:t>
            </a:r>
            <a:r>
              <a:rPr lang="en">
                <a:solidFill>
                  <a:srgbClr val="9E9E9E"/>
                </a:solidFill>
              </a:rPr>
              <a:t> are critical skills for HCWs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Failure to do so → </a:t>
            </a:r>
            <a:r>
              <a:rPr b="1" lang="en">
                <a:solidFill>
                  <a:srgbClr val="9E9E9E"/>
                </a:solidFill>
              </a:rPr>
              <a:t>nosocomial infections</a:t>
            </a:r>
            <a:endParaRPr b="1"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Many </a:t>
            </a:r>
            <a:r>
              <a:rPr b="1" lang="en">
                <a:solidFill>
                  <a:srgbClr val="9E9E9E"/>
                </a:solidFill>
              </a:rPr>
              <a:t>may not know</a:t>
            </a:r>
            <a:r>
              <a:rPr lang="en">
                <a:solidFill>
                  <a:srgbClr val="9E9E9E"/>
                </a:solidFill>
              </a:rPr>
              <a:t> there are </a:t>
            </a:r>
            <a:r>
              <a:rPr b="1" lang="en">
                <a:solidFill>
                  <a:srgbClr val="9E9E9E"/>
                </a:solidFill>
              </a:rPr>
              <a:t>doing it incorrectly</a:t>
            </a:r>
            <a:endParaRPr b="1"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b="1" lang="en">
                <a:solidFill>
                  <a:srgbClr val="9E9E9E"/>
                </a:solidFill>
              </a:rPr>
              <a:t>Regular training &amp; monitoring</a:t>
            </a:r>
            <a:r>
              <a:rPr lang="en">
                <a:solidFill>
                  <a:srgbClr val="9E9E9E"/>
                </a:solidFill>
              </a:rPr>
              <a:t> can improve rates of correct PPE usage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b="1" lang="en">
                <a:solidFill>
                  <a:srgbClr val="9E9E9E"/>
                </a:solidFill>
              </a:rPr>
              <a:t>Costs money</a:t>
            </a:r>
            <a:r>
              <a:rPr lang="en">
                <a:solidFill>
                  <a:srgbClr val="9E9E9E"/>
                </a:solidFill>
              </a:rPr>
              <a:t> &amp; </a:t>
            </a:r>
            <a:r>
              <a:rPr b="1" lang="en">
                <a:solidFill>
                  <a:srgbClr val="9E9E9E"/>
                </a:solidFill>
              </a:rPr>
              <a:t>time </a:t>
            </a:r>
            <a:r>
              <a:rPr lang="en">
                <a:solidFill>
                  <a:srgbClr val="9E9E9E"/>
                </a:solidFill>
              </a:rPr>
              <a:t>to do so</a:t>
            </a:r>
            <a:endParaRPr>
              <a:solidFill>
                <a:srgbClr val="9E9E9E"/>
              </a:solidFill>
            </a:endParaRPr>
          </a:p>
        </p:txBody>
      </p:sp>
      <p:pic>
        <p:nvPicPr>
          <p:cNvPr id="288" name="Google Shape;28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325" y="3236525"/>
            <a:ext cx="1834525" cy="183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9450" y="2351550"/>
            <a:ext cx="3321299" cy="27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5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SXR AI-PPE Platform</a:t>
            </a:r>
            <a:endParaRPr/>
          </a:p>
        </p:txBody>
      </p:sp>
      <p:sp>
        <p:nvSpPr>
          <p:cNvPr id="295" name="Google Shape;295;p35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Utilizes</a:t>
            </a:r>
            <a:r>
              <a:rPr b="1" lang="en"/>
              <a:t> AI and computer vision</a:t>
            </a:r>
            <a:r>
              <a:rPr lang="en"/>
              <a:t> to analyze and assess user donning and doffing</a:t>
            </a:r>
            <a:endParaRPr/>
          </a:p>
        </p:txBody>
      </p:sp>
      <p:sp>
        <p:nvSpPr>
          <p:cNvPr id="296" name="Google Shape;296;p35"/>
          <p:cNvSpPr txBox="1"/>
          <p:nvPr>
            <p:ph idx="2" type="body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7" name="Google Shape;29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600" y="1393075"/>
            <a:ext cx="4221798" cy="295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SXR AI-PPE Platform</a:t>
            </a:r>
            <a:endParaRPr/>
          </a:p>
        </p:txBody>
      </p:sp>
      <p:sp>
        <p:nvSpPr>
          <p:cNvPr id="303" name="Google Shape;303;p36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Utilizes</a:t>
            </a:r>
            <a:r>
              <a:rPr b="1" lang="en"/>
              <a:t> AI and computer vision</a:t>
            </a:r>
            <a:r>
              <a:rPr lang="en"/>
              <a:t> to analyze and assess user donning and doffing</a:t>
            </a:r>
            <a:endParaRPr/>
          </a:p>
        </p:txBody>
      </p:sp>
      <p:sp>
        <p:nvSpPr>
          <p:cNvPr id="304" name="Google Shape;304;p36"/>
          <p:cNvSpPr txBox="1"/>
          <p:nvPr>
            <p:ph idx="2" type="body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5" name="Google Shape;30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600" y="1393075"/>
            <a:ext cx="4221798" cy="295610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6"/>
          <p:cNvSpPr txBox="1"/>
          <p:nvPr>
            <p:ph idx="1" type="body"/>
          </p:nvPr>
        </p:nvSpPr>
        <p:spPr>
          <a:xfrm>
            <a:off x="774575" y="2280750"/>
            <a:ext cx="3486900" cy="24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rgbClr val="858585"/>
                </a:solidFill>
              </a:rPr>
              <a:t>Veronica Preda [a], Zehurn Ong [a], Chandana Wijeweera [b], </a:t>
            </a:r>
            <a:r>
              <a:rPr b="1" lang="en" sz="1000"/>
              <a:t>Terence Carney [</a:t>
            </a:r>
            <a:r>
              <a:rPr b="1" lang="en" sz="1000">
                <a:solidFill>
                  <a:srgbClr val="C1443C"/>
                </a:solidFill>
              </a:rPr>
              <a:t>c</a:t>
            </a:r>
            <a:r>
              <a:rPr b="1" lang="en" sz="1000"/>
              <a:t>]</a:t>
            </a:r>
            <a:r>
              <a:rPr lang="en" sz="1000">
                <a:solidFill>
                  <a:srgbClr val="858585"/>
                </a:solidFill>
              </a:rPr>
              <a:t>, Robyn Clay-Williams [d], Denuka Kankanamge [a], Tamara Preda [e], Ioannis Kopsidas [f], </a:t>
            </a:r>
            <a:r>
              <a:rPr b="1" lang="en" sz="1000"/>
              <a:t>Michael Keith Wilson [a,</a:t>
            </a:r>
            <a:r>
              <a:rPr b="1" lang="en" sz="1000">
                <a:solidFill>
                  <a:srgbClr val="C1443C"/>
                </a:solidFill>
              </a:rPr>
              <a:t>c</a:t>
            </a:r>
            <a:r>
              <a:rPr b="1" lang="en" sz="1000"/>
              <a:t>]</a:t>
            </a:r>
            <a:endParaRPr b="1" sz="1000"/>
          </a:p>
        </p:txBody>
      </p:sp>
      <p:pic>
        <p:nvPicPr>
          <p:cNvPr id="307" name="Google Shape;30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400" y="3178500"/>
            <a:ext cx="3363251" cy="187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6"/>
          <p:cNvSpPr/>
          <p:nvPr/>
        </p:nvSpPr>
        <p:spPr>
          <a:xfrm>
            <a:off x="836325" y="3798650"/>
            <a:ext cx="3363300" cy="3381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7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/>
              <a:t>SXR AI-PPE Platform</a:t>
            </a:r>
            <a:endParaRPr/>
          </a:p>
        </p:txBody>
      </p:sp>
      <p:sp>
        <p:nvSpPr>
          <p:cNvPr id="314" name="Google Shape;314;p37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Utilizes</a:t>
            </a:r>
            <a:r>
              <a:rPr b="1" lang="en"/>
              <a:t> AI and computer vision</a:t>
            </a:r>
            <a:r>
              <a:rPr lang="en"/>
              <a:t> to analyze and assess user donning and doffing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C1443C"/>
                </a:solidFill>
              </a:rPr>
              <a:t>Real-time Feedback</a:t>
            </a:r>
            <a:r>
              <a:rPr lang="en"/>
              <a:t>: Provides real-time feedback on the user’s performance, helping to identify and remediate user errors promptly for improved technique</a:t>
            </a:r>
            <a:endParaRPr/>
          </a:p>
        </p:txBody>
      </p:sp>
      <p:sp>
        <p:nvSpPr>
          <p:cNvPr id="315" name="Google Shape;315;p37"/>
          <p:cNvSpPr txBox="1"/>
          <p:nvPr>
            <p:ph idx="2" type="body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6" name="Google Shape;31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600" y="1393075"/>
            <a:ext cx="4221798" cy="2875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8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SXR AI-PPE Platform</a:t>
            </a:r>
            <a:endParaRPr/>
          </a:p>
        </p:txBody>
      </p:sp>
      <p:sp>
        <p:nvSpPr>
          <p:cNvPr id="322" name="Google Shape;322;p38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500" u="sng">
                <a:solidFill>
                  <a:srgbClr val="3B71CA"/>
                </a:solidFill>
              </a:rPr>
              <a:t>Guided Mode</a:t>
            </a:r>
            <a:r>
              <a:rPr lang="en" sz="1500"/>
              <a:t>: Offers a step-by-step walkthrough of the PPE donning/doffing process, ideal for those unfamiliar with PPE protocols or needing a refresher</a:t>
            </a:r>
            <a:endParaRPr sz="1500"/>
          </a:p>
        </p:txBody>
      </p:sp>
      <p:pic>
        <p:nvPicPr>
          <p:cNvPr id="323" name="Google Shape;32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7463" y="2776225"/>
            <a:ext cx="1898025" cy="189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9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SXR AI-PPE Platform</a:t>
            </a:r>
            <a:endParaRPr/>
          </a:p>
        </p:txBody>
      </p:sp>
      <p:sp>
        <p:nvSpPr>
          <p:cNvPr id="329" name="Google Shape;329;p39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500" u="sng">
                <a:solidFill>
                  <a:srgbClr val="858585"/>
                </a:solidFill>
              </a:rPr>
              <a:t>Guided Mode</a:t>
            </a:r>
            <a:r>
              <a:rPr lang="en" sz="1500">
                <a:solidFill>
                  <a:srgbClr val="858585"/>
                </a:solidFill>
              </a:rPr>
              <a:t>: Offers a step-by-step walkthrough of the PPE donning/doffing process, ideal for those unfamiliar with PPE protocols or needing a refresher</a:t>
            </a:r>
            <a:endParaRPr sz="1500">
              <a:solidFill>
                <a:srgbClr val="858585"/>
              </a:solidFill>
            </a:endParaRPr>
          </a:p>
        </p:txBody>
      </p:sp>
      <p:sp>
        <p:nvSpPr>
          <p:cNvPr id="330" name="Google Shape;330;p39"/>
          <p:cNvSpPr txBox="1"/>
          <p:nvPr>
            <p:ph idx="2" type="body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500" u="sng">
                <a:solidFill>
                  <a:srgbClr val="3B71CA"/>
                </a:solidFill>
              </a:rPr>
              <a:t>Unguided Mode</a:t>
            </a:r>
            <a:r>
              <a:rPr lang="en" sz="1500"/>
              <a:t>: designed for more experienced users and providing a quicker, more streamlined assessment</a:t>
            </a:r>
            <a:endParaRPr sz="1500"/>
          </a:p>
        </p:txBody>
      </p:sp>
      <p:pic>
        <p:nvPicPr>
          <p:cNvPr id="331" name="Google Shape;33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7463" y="2776225"/>
            <a:ext cx="1898025" cy="189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1750" y="2776238"/>
            <a:ext cx="1898000" cy="189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design</a:t>
            </a:r>
            <a:endParaRPr/>
          </a:p>
        </p:txBody>
      </p:sp>
      <p:sp>
        <p:nvSpPr>
          <p:cNvPr id="338" name="Google Shape;338;p40"/>
          <p:cNvSpPr txBox="1"/>
          <p:nvPr>
            <p:ph idx="1" type="body"/>
          </p:nvPr>
        </p:nvSpPr>
        <p:spPr>
          <a:xfrm>
            <a:off x="729450" y="1393075"/>
            <a:ext cx="76887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“</a:t>
            </a:r>
            <a:r>
              <a:rPr lang="en"/>
              <a:t>Single-center, mixed-methods, prospective cohort study </a:t>
            </a:r>
            <a:r>
              <a:rPr lang="en">
                <a:solidFill>
                  <a:srgbClr val="858585"/>
                </a:solidFill>
              </a:rPr>
              <a:t>(?)</a:t>
            </a:r>
            <a:r>
              <a:rPr lang="en"/>
              <a:t> involving 293 HCWs </a:t>
            </a:r>
            <a:r>
              <a:rPr lang="en">
                <a:solidFill>
                  <a:srgbClr val="858585"/>
                </a:solidFill>
              </a:rPr>
              <a:t>(?)</a:t>
            </a:r>
            <a:r>
              <a:rPr lang="en"/>
              <a:t> in Sydney, Australia”</a:t>
            </a:r>
            <a:endParaRPr/>
          </a:p>
        </p:txBody>
      </p:sp>
      <p:sp>
        <p:nvSpPr>
          <p:cNvPr id="339" name="Google Shape;339;p40"/>
          <p:cNvSpPr txBox="1"/>
          <p:nvPr>
            <p:ph idx="1" type="body"/>
          </p:nvPr>
        </p:nvSpPr>
        <p:spPr>
          <a:xfrm>
            <a:off x="729450" y="1793275"/>
            <a:ext cx="7688700" cy="21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1"/>
          <p:cNvSpPr txBox="1"/>
          <p:nvPr>
            <p:ph idx="1" type="body"/>
          </p:nvPr>
        </p:nvSpPr>
        <p:spPr>
          <a:xfrm>
            <a:off x="729450" y="1393075"/>
            <a:ext cx="76887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“Single-center, mixed-methods, prospective cohort study </a:t>
            </a:r>
            <a:r>
              <a:rPr lang="en">
                <a:solidFill>
                  <a:srgbClr val="858585"/>
                </a:solidFill>
              </a:rPr>
              <a:t>(?)</a:t>
            </a:r>
            <a:r>
              <a:rPr lang="en"/>
              <a:t> involving 293 HCWs </a:t>
            </a:r>
            <a:r>
              <a:rPr lang="en">
                <a:solidFill>
                  <a:srgbClr val="858585"/>
                </a:solidFill>
              </a:rPr>
              <a:t>(?)</a:t>
            </a:r>
            <a:r>
              <a:rPr lang="en"/>
              <a:t> in Sydney, Australia”</a:t>
            </a:r>
            <a:endParaRPr/>
          </a:p>
        </p:txBody>
      </p:sp>
      <p:sp>
        <p:nvSpPr>
          <p:cNvPr id="345" name="Google Shape;345;p41"/>
          <p:cNvSpPr txBox="1"/>
          <p:nvPr>
            <p:ph idx="1" type="body"/>
          </p:nvPr>
        </p:nvSpPr>
        <p:spPr>
          <a:xfrm>
            <a:off x="729450" y="1793275"/>
            <a:ext cx="5625300" cy="21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Assessed </a:t>
            </a:r>
            <a:r>
              <a:rPr b="1" lang="en" sz="1400">
                <a:solidFill>
                  <a:srgbClr val="0C622E"/>
                </a:solidFill>
              </a:rPr>
              <a:t>donning </a:t>
            </a:r>
            <a:r>
              <a:rPr b="1" lang="en" sz="1400"/>
              <a:t>&amp; </a:t>
            </a:r>
            <a:r>
              <a:rPr b="1" lang="en" sz="1400">
                <a:solidFill>
                  <a:srgbClr val="0C622E"/>
                </a:solidFill>
              </a:rPr>
              <a:t>doffing</a:t>
            </a:r>
            <a:endParaRPr sz="1200">
              <a:solidFill>
                <a:srgbClr val="0C622E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46" name="Google Shape;346;p41"/>
          <p:cNvSpPr/>
          <p:nvPr/>
        </p:nvSpPr>
        <p:spPr>
          <a:xfrm>
            <a:off x="6354750" y="601500"/>
            <a:ext cx="2063400" cy="5979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This differs some from what is in the text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" name="Google Shape;347;p41"/>
          <p:cNvSpPr/>
          <p:nvPr/>
        </p:nvSpPr>
        <p:spPr>
          <a:xfrm>
            <a:off x="6426750" y="1830450"/>
            <a:ext cx="1991400" cy="17130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Components of donning &amp; doffing</a:t>
            </a:r>
            <a:endParaRPr sz="1500">
              <a:solidFill>
                <a:srgbClr val="14A4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Hand hygiene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Gown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Mask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Eyewear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Hat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Gloves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" name="Google Shape;348;p4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design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42975"/>
            <a:ext cx="8839203" cy="2626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"/>
          <p:cNvSpPr txBox="1"/>
          <p:nvPr>
            <p:ph idx="1" type="body"/>
          </p:nvPr>
        </p:nvSpPr>
        <p:spPr>
          <a:xfrm>
            <a:off x="729450" y="1393075"/>
            <a:ext cx="76887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“Single-center, mixed-methods, prospective cohort study </a:t>
            </a:r>
            <a:r>
              <a:rPr lang="en">
                <a:solidFill>
                  <a:srgbClr val="858585"/>
                </a:solidFill>
              </a:rPr>
              <a:t>(?)</a:t>
            </a:r>
            <a:r>
              <a:rPr lang="en"/>
              <a:t> involving 293 HCWs </a:t>
            </a:r>
            <a:r>
              <a:rPr lang="en">
                <a:solidFill>
                  <a:srgbClr val="858585"/>
                </a:solidFill>
              </a:rPr>
              <a:t>(?)</a:t>
            </a:r>
            <a:r>
              <a:rPr lang="en"/>
              <a:t> in Sydney, Australia”</a:t>
            </a:r>
            <a:endParaRPr/>
          </a:p>
        </p:txBody>
      </p:sp>
      <p:sp>
        <p:nvSpPr>
          <p:cNvPr id="354" name="Google Shape;354;p42"/>
          <p:cNvSpPr txBox="1"/>
          <p:nvPr>
            <p:ph idx="1" type="body"/>
          </p:nvPr>
        </p:nvSpPr>
        <p:spPr>
          <a:xfrm>
            <a:off x="729450" y="1793275"/>
            <a:ext cx="5625300" cy="21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Assessed </a:t>
            </a:r>
            <a:r>
              <a:rPr b="1" lang="en" sz="1400"/>
              <a:t>donning &amp; doffing</a:t>
            </a:r>
            <a:endParaRPr b="1"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rgbClr val="896110"/>
                </a:solidFill>
              </a:rPr>
              <a:t>Accuracy </a:t>
            </a:r>
            <a:r>
              <a:rPr lang="en" sz="1400"/>
              <a:t>- Did they do it correctly?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rgbClr val="896110"/>
                </a:solidFill>
              </a:rPr>
              <a:t>Speed </a:t>
            </a:r>
            <a:r>
              <a:rPr lang="en" sz="1400"/>
              <a:t>- How long did it take?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rgbClr val="3B71CA"/>
                </a:solidFill>
              </a:rPr>
              <a:t>Longitudinal component</a:t>
            </a:r>
            <a:r>
              <a:rPr b="1" lang="en" sz="1400"/>
              <a:t> </a:t>
            </a:r>
            <a:r>
              <a:rPr lang="en" sz="1400"/>
              <a:t>- Did they remember over time?</a:t>
            </a:r>
            <a:endParaRPr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More on this later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55" name="Google Shape;355;p42"/>
          <p:cNvSpPr/>
          <p:nvPr/>
        </p:nvSpPr>
        <p:spPr>
          <a:xfrm>
            <a:off x="6354750" y="601500"/>
            <a:ext cx="2063400" cy="5979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This differs some from what is in the text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6" name="Google Shape;356;p42"/>
          <p:cNvSpPr/>
          <p:nvPr/>
        </p:nvSpPr>
        <p:spPr>
          <a:xfrm>
            <a:off x="6426750" y="1830450"/>
            <a:ext cx="1991400" cy="17130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Components of donning &amp; doffing</a:t>
            </a:r>
            <a:endParaRPr sz="1500">
              <a:solidFill>
                <a:srgbClr val="14A4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Hand hygiene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Gown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Mask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Eyewear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Hat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Gloves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" name="Google Shape;357;p4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design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3"/>
          <p:cNvSpPr txBox="1"/>
          <p:nvPr>
            <p:ph idx="1" type="body"/>
          </p:nvPr>
        </p:nvSpPr>
        <p:spPr>
          <a:xfrm>
            <a:off x="729450" y="1393075"/>
            <a:ext cx="76887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“Single-center, </a:t>
            </a:r>
            <a:r>
              <a:rPr lang="en">
                <a:solidFill>
                  <a:srgbClr val="C1443C"/>
                </a:solidFill>
              </a:rPr>
              <a:t>mixed-methods</a:t>
            </a:r>
            <a:r>
              <a:rPr lang="en"/>
              <a:t>, prospective cohort study </a:t>
            </a:r>
            <a:r>
              <a:rPr lang="en">
                <a:solidFill>
                  <a:srgbClr val="858585"/>
                </a:solidFill>
              </a:rPr>
              <a:t>(?)</a:t>
            </a:r>
            <a:r>
              <a:rPr lang="en"/>
              <a:t> involving 293 HCWs </a:t>
            </a:r>
            <a:r>
              <a:rPr lang="en">
                <a:solidFill>
                  <a:srgbClr val="858585"/>
                </a:solidFill>
              </a:rPr>
              <a:t>(?)</a:t>
            </a:r>
            <a:r>
              <a:rPr lang="en"/>
              <a:t> in Sydney, Australia”</a:t>
            </a:r>
            <a:endParaRPr/>
          </a:p>
        </p:txBody>
      </p:sp>
      <p:sp>
        <p:nvSpPr>
          <p:cNvPr id="363" name="Google Shape;363;p43"/>
          <p:cNvSpPr txBox="1"/>
          <p:nvPr>
            <p:ph idx="1" type="body"/>
          </p:nvPr>
        </p:nvSpPr>
        <p:spPr>
          <a:xfrm>
            <a:off x="729450" y="1793275"/>
            <a:ext cx="5625300" cy="21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Assessed </a:t>
            </a:r>
            <a:r>
              <a:rPr b="1" lang="en" sz="1400"/>
              <a:t>donning &amp; doffing</a:t>
            </a:r>
            <a:endParaRPr b="1"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rgbClr val="896110"/>
                </a:solidFill>
              </a:rPr>
              <a:t>Accuracy </a:t>
            </a:r>
            <a:r>
              <a:rPr lang="en" sz="1400"/>
              <a:t>- Did they do it correctly?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rgbClr val="896110"/>
                </a:solidFill>
              </a:rPr>
              <a:t>Speed </a:t>
            </a:r>
            <a:r>
              <a:rPr lang="en" sz="1400"/>
              <a:t>- How long did it take?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rgbClr val="3B71CA"/>
                </a:solidFill>
              </a:rPr>
              <a:t>Longitudinal component</a:t>
            </a:r>
            <a:r>
              <a:rPr b="1" lang="en" sz="1400"/>
              <a:t> </a:t>
            </a:r>
            <a:r>
              <a:rPr lang="en" sz="1400"/>
              <a:t>- Did they remember over time?</a:t>
            </a:r>
            <a:endParaRPr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More on this later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Also did </a:t>
            </a:r>
            <a:r>
              <a:rPr b="1" lang="en" sz="1400">
                <a:solidFill>
                  <a:srgbClr val="C1443C"/>
                </a:solidFill>
              </a:rPr>
              <a:t>before-after surveys</a:t>
            </a:r>
            <a:r>
              <a:rPr lang="en" sz="1400"/>
              <a:t> to assess confidence in correct PPE use</a:t>
            </a:r>
            <a:endParaRPr sz="1400"/>
          </a:p>
        </p:txBody>
      </p:sp>
      <p:sp>
        <p:nvSpPr>
          <p:cNvPr id="364" name="Google Shape;364;p43"/>
          <p:cNvSpPr/>
          <p:nvPr/>
        </p:nvSpPr>
        <p:spPr>
          <a:xfrm>
            <a:off x="6354750" y="601500"/>
            <a:ext cx="2063400" cy="5979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This differs some from what is in the text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" name="Google Shape;365;p43"/>
          <p:cNvSpPr/>
          <p:nvPr/>
        </p:nvSpPr>
        <p:spPr>
          <a:xfrm>
            <a:off x="6426750" y="1830450"/>
            <a:ext cx="1991400" cy="17130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Components of donning &amp; doffing</a:t>
            </a:r>
            <a:endParaRPr sz="1500">
              <a:solidFill>
                <a:srgbClr val="14A4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Hand hygiene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Gown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Mask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Eyewear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Hat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Gloves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" name="Google Shape;366;p4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design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4"/>
          <p:cNvSpPr txBox="1"/>
          <p:nvPr>
            <p:ph idx="1" type="body"/>
          </p:nvPr>
        </p:nvSpPr>
        <p:spPr>
          <a:xfrm>
            <a:off x="729450" y="1393075"/>
            <a:ext cx="76887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858585"/>
                </a:solidFill>
              </a:rPr>
              <a:t>“Single-center, mixed-methods, prospective cohort study (?) involving</a:t>
            </a:r>
            <a:r>
              <a:rPr lang="en"/>
              <a:t> </a:t>
            </a:r>
            <a:r>
              <a:rPr b="1" lang="en">
                <a:solidFill>
                  <a:srgbClr val="896110"/>
                </a:solidFill>
              </a:rPr>
              <a:t>293 HCWs</a:t>
            </a:r>
            <a:r>
              <a:rPr lang="en"/>
              <a:t> </a:t>
            </a:r>
            <a:r>
              <a:rPr lang="en">
                <a:solidFill>
                  <a:srgbClr val="858585"/>
                </a:solidFill>
              </a:rPr>
              <a:t>(</a:t>
            </a:r>
            <a:r>
              <a:rPr b="1" lang="en">
                <a:solidFill>
                  <a:srgbClr val="3B71CA"/>
                </a:solidFill>
              </a:rPr>
              <a:t>???</a:t>
            </a:r>
            <a:r>
              <a:rPr lang="en">
                <a:solidFill>
                  <a:srgbClr val="858585"/>
                </a:solidFill>
              </a:rPr>
              <a:t>) in Sydney, Australia”</a:t>
            </a:r>
            <a:endParaRPr>
              <a:solidFill>
                <a:srgbClr val="858585"/>
              </a:solidFill>
            </a:endParaRPr>
          </a:p>
        </p:txBody>
      </p:sp>
      <p:sp>
        <p:nvSpPr>
          <p:cNvPr id="372" name="Google Shape;372;p44"/>
          <p:cNvSpPr txBox="1"/>
          <p:nvPr>
            <p:ph idx="1" type="body"/>
          </p:nvPr>
        </p:nvSpPr>
        <p:spPr>
          <a:xfrm>
            <a:off x="729450" y="1793275"/>
            <a:ext cx="5625300" cy="21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858585"/>
                </a:solidFill>
              </a:rPr>
              <a:t>Assessed </a:t>
            </a:r>
            <a:r>
              <a:rPr b="1" lang="en" sz="1400">
                <a:solidFill>
                  <a:srgbClr val="858585"/>
                </a:solidFill>
              </a:rPr>
              <a:t>donning &amp; doffing</a:t>
            </a:r>
            <a:endParaRPr b="1" sz="1400">
              <a:solidFill>
                <a:srgbClr val="858585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rgbClr val="896110"/>
                </a:solidFill>
              </a:rPr>
              <a:t>Accuracy</a:t>
            </a:r>
            <a:r>
              <a:rPr b="1" lang="en" sz="1400">
                <a:solidFill>
                  <a:srgbClr val="C1443C"/>
                </a:solidFill>
              </a:rPr>
              <a:t> </a:t>
            </a:r>
            <a:endParaRPr sz="1400">
              <a:solidFill>
                <a:srgbClr val="858585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rgbClr val="896110"/>
                </a:solidFill>
              </a:rPr>
              <a:t>Speed</a:t>
            </a:r>
            <a:r>
              <a:rPr b="1" lang="en" sz="1400">
                <a:solidFill>
                  <a:srgbClr val="C1443C"/>
                </a:solidFill>
              </a:rPr>
              <a:t> </a:t>
            </a:r>
            <a:endParaRPr sz="1400">
              <a:solidFill>
                <a:srgbClr val="858585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rgbClr val="3B71CA"/>
                </a:solidFill>
              </a:rPr>
              <a:t>Longitudinal component</a:t>
            </a:r>
            <a:r>
              <a:rPr b="1" lang="en" sz="1400"/>
              <a:t> </a:t>
            </a:r>
            <a:endParaRPr sz="1400">
              <a:solidFill>
                <a:srgbClr val="85858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73" name="Google Shape;373;p44"/>
          <p:cNvSpPr/>
          <p:nvPr/>
        </p:nvSpPr>
        <p:spPr>
          <a:xfrm>
            <a:off x="6354750" y="601500"/>
            <a:ext cx="2063400" cy="5979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This differs some from what is in the text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4" name="Google Shape;374;p44"/>
          <p:cNvSpPr/>
          <p:nvPr/>
        </p:nvSpPr>
        <p:spPr>
          <a:xfrm rot="10800000">
            <a:off x="2152725" y="2295525"/>
            <a:ext cx="142800" cy="4596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" name="Google Shape;375;p44"/>
          <p:cNvSpPr/>
          <p:nvPr/>
        </p:nvSpPr>
        <p:spPr>
          <a:xfrm rot="10800000">
            <a:off x="3457400" y="2770450"/>
            <a:ext cx="142800" cy="2304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6" name="Google Shape;376;p44"/>
          <p:cNvSpPr txBox="1"/>
          <p:nvPr/>
        </p:nvSpPr>
        <p:spPr>
          <a:xfrm>
            <a:off x="2339850" y="2332875"/>
            <a:ext cx="4125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7" name="Google Shape;377;p44"/>
          <p:cNvSpPr txBox="1"/>
          <p:nvPr/>
        </p:nvSpPr>
        <p:spPr>
          <a:xfrm>
            <a:off x="3611550" y="2693200"/>
            <a:ext cx="235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Only </a:t>
            </a:r>
            <a:r>
              <a:rPr b="1" lang="en" sz="13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20 medical students</a:t>
            </a:r>
            <a:endParaRPr b="1" sz="13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p44"/>
          <p:cNvSpPr/>
          <p:nvPr/>
        </p:nvSpPr>
        <p:spPr>
          <a:xfrm>
            <a:off x="3955650" y="1793275"/>
            <a:ext cx="2559300" cy="778500"/>
          </a:xfrm>
          <a:prstGeom prst="rect">
            <a:avLst/>
          </a:prstGeom>
          <a:solidFill>
            <a:srgbClr val="FBF1DD"/>
          </a:solidFill>
          <a:ln cap="flat" cmpd="sng" w="19050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Done for the </a:t>
            </a:r>
            <a:r>
              <a:rPr b="1" lang="en" sz="13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entire </a:t>
            </a:r>
            <a:endParaRPr b="1" sz="13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group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(n=293) on 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guided mode</a:t>
            </a:r>
            <a:endParaRPr b="1" sz="1200">
              <a:solidFill>
                <a:srgbClr val="B03D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9" name="Google Shape;37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9301" y="1802800"/>
            <a:ext cx="778500" cy="778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0" name="Google Shape;380;p44"/>
          <p:cNvCxnSpPr>
            <a:stCxn id="378" idx="1"/>
            <a:endCxn id="376" idx="1"/>
          </p:cNvCxnSpPr>
          <p:nvPr/>
        </p:nvCxnSpPr>
        <p:spPr>
          <a:xfrm flipH="1">
            <a:off x="2339850" y="2182525"/>
            <a:ext cx="1615800" cy="342900"/>
          </a:xfrm>
          <a:prstGeom prst="bentConnector3">
            <a:avLst>
              <a:gd fmla="val 73269" name="adj1"/>
            </a:avLst>
          </a:prstGeom>
          <a:noFill/>
          <a:ln cap="flat" cmpd="sng" w="19050">
            <a:solidFill>
              <a:srgbClr val="89611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1" name="Google Shape;381;p4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design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5"/>
          <p:cNvSpPr txBox="1"/>
          <p:nvPr>
            <p:ph idx="1" type="body"/>
          </p:nvPr>
        </p:nvSpPr>
        <p:spPr>
          <a:xfrm>
            <a:off x="729450" y="1793275"/>
            <a:ext cx="5625300" cy="14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858585"/>
                </a:solidFill>
              </a:rPr>
              <a:t>Assessed </a:t>
            </a:r>
            <a:r>
              <a:rPr b="1" lang="en" sz="1400">
                <a:solidFill>
                  <a:srgbClr val="858585"/>
                </a:solidFill>
              </a:rPr>
              <a:t>donning &amp; doffing</a:t>
            </a:r>
            <a:endParaRPr b="1" sz="1400">
              <a:solidFill>
                <a:srgbClr val="858585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rgbClr val="896110"/>
                </a:solidFill>
              </a:rPr>
              <a:t>Accuracy</a:t>
            </a:r>
            <a:r>
              <a:rPr b="1" lang="en" sz="1400">
                <a:solidFill>
                  <a:srgbClr val="C1443C"/>
                </a:solidFill>
              </a:rPr>
              <a:t> </a:t>
            </a:r>
            <a:endParaRPr sz="1400">
              <a:solidFill>
                <a:srgbClr val="858585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rgbClr val="896110"/>
                </a:solidFill>
              </a:rPr>
              <a:t>Speed</a:t>
            </a:r>
            <a:r>
              <a:rPr b="1" lang="en" sz="1400">
                <a:solidFill>
                  <a:srgbClr val="C1443C"/>
                </a:solidFill>
              </a:rPr>
              <a:t> </a:t>
            </a:r>
            <a:endParaRPr sz="1400">
              <a:solidFill>
                <a:srgbClr val="858585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rgbClr val="3B71CA"/>
                </a:solidFill>
              </a:rPr>
              <a:t>Longitudinal component</a:t>
            </a:r>
            <a:r>
              <a:rPr b="1" lang="en" sz="1400"/>
              <a:t> </a:t>
            </a:r>
            <a:endParaRPr sz="1400"/>
          </a:p>
        </p:txBody>
      </p:sp>
      <p:sp>
        <p:nvSpPr>
          <p:cNvPr id="387" name="Google Shape;387;p45"/>
          <p:cNvSpPr/>
          <p:nvPr/>
        </p:nvSpPr>
        <p:spPr>
          <a:xfrm>
            <a:off x="6354750" y="601500"/>
            <a:ext cx="2063400" cy="5979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This differs some from what is in the text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8" name="Google Shape;388;p45"/>
          <p:cNvSpPr/>
          <p:nvPr/>
        </p:nvSpPr>
        <p:spPr>
          <a:xfrm rot="10800000">
            <a:off x="2152725" y="2295525"/>
            <a:ext cx="142800" cy="4596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" name="Google Shape;389;p45"/>
          <p:cNvSpPr/>
          <p:nvPr/>
        </p:nvSpPr>
        <p:spPr>
          <a:xfrm rot="10800000">
            <a:off x="3457400" y="2770450"/>
            <a:ext cx="142800" cy="2304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0" name="Google Shape;390;p45"/>
          <p:cNvSpPr txBox="1"/>
          <p:nvPr/>
        </p:nvSpPr>
        <p:spPr>
          <a:xfrm>
            <a:off x="2339850" y="2332875"/>
            <a:ext cx="4765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Done for the </a:t>
            </a:r>
            <a:r>
              <a:rPr b="1" lang="en" sz="13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entire group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(n=293) on </a:t>
            </a: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guided mode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1" name="Google Shape;391;p45"/>
          <p:cNvSpPr txBox="1"/>
          <p:nvPr/>
        </p:nvSpPr>
        <p:spPr>
          <a:xfrm>
            <a:off x="3611550" y="2693200"/>
            <a:ext cx="235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Only </a:t>
            </a:r>
            <a:r>
              <a:rPr b="1" lang="en" sz="13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20 medical students</a:t>
            </a:r>
            <a:endParaRPr b="1" sz="13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" name="Google Shape;392;p45"/>
          <p:cNvSpPr txBox="1"/>
          <p:nvPr>
            <p:ph idx="1" type="body"/>
          </p:nvPr>
        </p:nvSpPr>
        <p:spPr>
          <a:xfrm>
            <a:off x="729450" y="1393075"/>
            <a:ext cx="76887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858585"/>
                </a:solidFill>
              </a:rPr>
              <a:t>“Single-center, mixed-methods, prospective cohort study (?) involving</a:t>
            </a:r>
            <a:r>
              <a:rPr lang="en"/>
              <a:t> </a:t>
            </a:r>
            <a:r>
              <a:rPr b="1" lang="en">
                <a:solidFill>
                  <a:srgbClr val="896110"/>
                </a:solidFill>
              </a:rPr>
              <a:t>293 HCWs</a:t>
            </a:r>
            <a:r>
              <a:rPr lang="en"/>
              <a:t> </a:t>
            </a:r>
            <a:r>
              <a:rPr lang="en">
                <a:solidFill>
                  <a:srgbClr val="858585"/>
                </a:solidFill>
              </a:rPr>
              <a:t>(</a:t>
            </a:r>
            <a:r>
              <a:rPr b="1" lang="en">
                <a:solidFill>
                  <a:srgbClr val="3B71CA"/>
                </a:solidFill>
              </a:rPr>
              <a:t>???</a:t>
            </a:r>
            <a:r>
              <a:rPr lang="en">
                <a:solidFill>
                  <a:srgbClr val="858585"/>
                </a:solidFill>
              </a:rPr>
              <a:t>) in Sydney, Australia”</a:t>
            </a:r>
            <a:endParaRPr>
              <a:solidFill>
                <a:srgbClr val="858585"/>
              </a:solidFill>
            </a:endParaRPr>
          </a:p>
        </p:txBody>
      </p:sp>
      <p:pic>
        <p:nvPicPr>
          <p:cNvPr id="393" name="Google Shape;393;p45"/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6574651" y="1914700"/>
            <a:ext cx="778500" cy="77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896110">
                <a:alpha val="72000"/>
              </a:srgbClr>
            </a:outerShdw>
          </a:effectLst>
        </p:spPr>
      </p:pic>
      <p:pic>
        <p:nvPicPr>
          <p:cNvPr id="394" name="Google Shape;39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7850" y="3257375"/>
            <a:ext cx="959625" cy="9596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3B71CA">
                <a:alpha val="75000"/>
              </a:srgbClr>
            </a:outerShdw>
          </a:effectLst>
        </p:spPr>
      </p:pic>
      <p:pic>
        <p:nvPicPr>
          <p:cNvPr id="395" name="Google Shape;39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1450" y="3288975"/>
            <a:ext cx="820250" cy="820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3B71CA">
                <a:alpha val="75000"/>
              </a:srgbClr>
            </a:outerShdw>
          </a:effectLst>
        </p:spPr>
      </p:pic>
      <p:pic>
        <p:nvPicPr>
          <p:cNvPr id="396" name="Google Shape;39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675" y="3288987"/>
            <a:ext cx="820250" cy="820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3B71CA">
                <a:alpha val="75000"/>
              </a:srgbClr>
            </a:outerShdw>
          </a:effectLst>
        </p:spPr>
      </p:pic>
      <p:cxnSp>
        <p:nvCxnSpPr>
          <p:cNvPr id="397" name="Google Shape;397;p45"/>
          <p:cNvCxnSpPr/>
          <p:nvPr/>
        </p:nvCxnSpPr>
        <p:spPr>
          <a:xfrm>
            <a:off x="2776775" y="3729275"/>
            <a:ext cx="1093800" cy="0"/>
          </a:xfrm>
          <a:prstGeom prst="straightConnector1">
            <a:avLst/>
          </a:prstGeom>
          <a:noFill/>
          <a:ln cap="flat" cmpd="sng" w="19050">
            <a:solidFill>
              <a:srgbClr val="1A1A1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8" name="Google Shape;398;p45"/>
          <p:cNvCxnSpPr/>
          <p:nvPr/>
        </p:nvCxnSpPr>
        <p:spPr>
          <a:xfrm>
            <a:off x="4916788" y="3699100"/>
            <a:ext cx="1093800" cy="0"/>
          </a:xfrm>
          <a:prstGeom prst="straightConnector1">
            <a:avLst/>
          </a:prstGeom>
          <a:noFill/>
          <a:ln cap="flat" cmpd="sng" w="19050">
            <a:solidFill>
              <a:srgbClr val="1A1A1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9" name="Google Shape;399;p45"/>
          <p:cNvSpPr txBox="1"/>
          <p:nvPr/>
        </p:nvSpPr>
        <p:spPr>
          <a:xfrm>
            <a:off x="1393463" y="4289825"/>
            <a:ext cx="1568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Guided mode</a:t>
            </a:r>
            <a:endParaRPr b="1"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t = 0</a:t>
            </a:r>
            <a:endParaRPr sz="13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" name="Google Shape;400;p45"/>
          <p:cNvSpPr txBox="1"/>
          <p:nvPr/>
        </p:nvSpPr>
        <p:spPr>
          <a:xfrm>
            <a:off x="3607363" y="4320100"/>
            <a:ext cx="1568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Ung</a:t>
            </a: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uided mode</a:t>
            </a:r>
            <a:endParaRPr b="1"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 t = 3 months</a:t>
            </a:r>
            <a:endParaRPr sz="13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1" name="Google Shape;401;p45"/>
          <p:cNvSpPr txBox="1"/>
          <p:nvPr/>
        </p:nvSpPr>
        <p:spPr>
          <a:xfrm>
            <a:off x="5751588" y="4289825"/>
            <a:ext cx="1568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Unguided mode</a:t>
            </a:r>
            <a:endParaRPr b="1"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 t = 6 months</a:t>
            </a:r>
            <a:endParaRPr b="1"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2" name="Google Shape;402;p45"/>
          <p:cNvSpPr txBox="1"/>
          <p:nvPr/>
        </p:nvSpPr>
        <p:spPr>
          <a:xfrm>
            <a:off x="2772563" y="3326488"/>
            <a:ext cx="1093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 mo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" name="Google Shape;403;p45"/>
          <p:cNvSpPr txBox="1"/>
          <p:nvPr/>
        </p:nvSpPr>
        <p:spPr>
          <a:xfrm>
            <a:off x="4916775" y="3326475"/>
            <a:ext cx="1093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 mo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" name="Google Shape;404;p4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design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design</a:t>
            </a:r>
            <a:endParaRPr/>
          </a:p>
        </p:txBody>
      </p:sp>
      <p:sp>
        <p:nvSpPr>
          <p:cNvPr id="410" name="Google Shape;410;p46"/>
          <p:cNvSpPr txBox="1"/>
          <p:nvPr>
            <p:ph idx="1" type="body"/>
          </p:nvPr>
        </p:nvSpPr>
        <p:spPr>
          <a:xfrm>
            <a:off x="729450" y="1393075"/>
            <a:ext cx="76887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“Single-center, mixed-methods, </a:t>
            </a:r>
            <a:r>
              <a:rPr b="1" lang="en"/>
              <a:t>prospective </a:t>
            </a:r>
            <a:r>
              <a:rPr b="1" lang="en" strike="sngStrike">
                <a:solidFill>
                  <a:srgbClr val="C1443C"/>
                </a:solidFill>
              </a:rPr>
              <a:t>cohort</a:t>
            </a:r>
            <a:r>
              <a:rPr b="1" lang="en"/>
              <a:t> study</a:t>
            </a:r>
            <a:r>
              <a:rPr lang="en"/>
              <a:t> </a:t>
            </a:r>
            <a:r>
              <a:rPr lang="en">
                <a:solidFill>
                  <a:srgbClr val="858585"/>
                </a:solidFill>
              </a:rPr>
              <a:t>(?)</a:t>
            </a:r>
            <a:r>
              <a:rPr lang="en"/>
              <a:t> involving 293 HCWs </a:t>
            </a:r>
            <a:r>
              <a:rPr lang="en">
                <a:solidFill>
                  <a:srgbClr val="858585"/>
                </a:solidFill>
              </a:rPr>
              <a:t>(?)</a:t>
            </a:r>
            <a:r>
              <a:rPr lang="en"/>
              <a:t> in Sydney, Australia”</a:t>
            </a:r>
            <a:endParaRPr/>
          </a:p>
        </p:txBody>
      </p:sp>
      <p:sp>
        <p:nvSpPr>
          <p:cNvPr id="411" name="Google Shape;411;p46"/>
          <p:cNvSpPr txBox="1"/>
          <p:nvPr>
            <p:ph idx="1" type="body"/>
          </p:nvPr>
        </p:nvSpPr>
        <p:spPr>
          <a:xfrm>
            <a:off x="729450" y="1793275"/>
            <a:ext cx="7688700" cy="21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Paper calls this </a:t>
            </a:r>
            <a:r>
              <a:rPr lang="en"/>
              <a:t>prospective</a:t>
            </a:r>
            <a:r>
              <a:rPr lang="en"/>
              <a:t> cohort…</a:t>
            </a:r>
            <a:endParaRPr b="1">
              <a:solidFill>
                <a:srgbClr val="C1443C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design</a:t>
            </a:r>
            <a:endParaRPr/>
          </a:p>
        </p:txBody>
      </p:sp>
      <p:sp>
        <p:nvSpPr>
          <p:cNvPr id="417" name="Google Shape;417;p47"/>
          <p:cNvSpPr txBox="1"/>
          <p:nvPr>
            <p:ph idx="1" type="body"/>
          </p:nvPr>
        </p:nvSpPr>
        <p:spPr>
          <a:xfrm>
            <a:off x="729450" y="1393075"/>
            <a:ext cx="76887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858585"/>
                </a:solidFill>
              </a:rPr>
              <a:t>“Single-center, mixed-methods, </a:t>
            </a:r>
            <a:r>
              <a:rPr b="1" lang="en" strike="sngStrike"/>
              <a:t>prospective cohort study</a:t>
            </a:r>
            <a:r>
              <a:rPr lang="en">
                <a:solidFill>
                  <a:srgbClr val="858585"/>
                </a:solidFill>
              </a:rPr>
              <a:t> (?) involving 293 HCWs (?) in Sydney, Australia”</a:t>
            </a:r>
            <a:endParaRPr>
              <a:solidFill>
                <a:srgbClr val="858585"/>
              </a:solidFill>
            </a:endParaRPr>
          </a:p>
        </p:txBody>
      </p:sp>
      <p:sp>
        <p:nvSpPr>
          <p:cNvPr id="418" name="Google Shape;418;p47"/>
          <p:cNvSpPr txBox="1"/>
          <p:nvPr>
            <p:ph idx="1" type="body"/>
          </p:nvPr>
        </p:nvSpPr>
        <p:spPr>
          <a:xfrm>
            <a:off x="729450" y="1793275"/>
            <a:ext cx="7688700" cy="21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Paper calls this prospective cohort, but </a:t>
            </a:r>
            <a:r>
              <a:rPr b="1" lang="en">
                <a:solidFill>
                  <a:srgbClr val="C1443C"/>
                </a:solidFill>
              </a:rPr>
              <a:t>I disagree</a:t>
            </a:r>
            <a:endParaRPr/>
          </a:p>
        </p:txBody>
      </p:sp>
      <p:sp>
        <p:nvSpPr>
          <p:cNvPr id="419" name="Google Shape;419;p47"/>
          <p:cNvSpPr txBox="1"/>
          <p:nvPr/>
        </p:nvSpPr>
        <p:spPr>
          <a:xfrm>
            <a:off x="690125" y="4062075"/>
            <a:ext cx="3460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Gordis Epidemiology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(Chapter 8)</a:t>
            </a: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, probs </a:t>
            </a: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like the 2019 version</a:t>
            </a:r>
            <a:endParaRPr sz="13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20" name="Google Shape;42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3" y="2438044"/>
            <a:ext cx="3614766" cy="16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7"/>
          <p:cNvSpPr/>
          <p:nvPr/>
        </p:nvSpPr>
        <p:spPr>
          <a:xfrm>
            <a:off x="5049100" y="1974000"/>
            <a:ext cx="3783000" cy="17616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Prospective cohort studies</a:t>
            </a:r>
            <a:endParaRPr>
              <a:solidFill>
                <a:srgbClr val="2F5A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Select individuals </a:t>
            </a:r>
            <a:r>
              <a:rPr b="1" i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without the outcome</a:t>
            </a:r>
            <a:r>
              <a:rPr i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of interest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but at risk for it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and following them over time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aim is to compare the 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incidence of outcomes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between groups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based on exposure status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lang="en" sz="12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Exposure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smokers vs non-smokers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lang="en" sz="12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Outcome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lung cancer vs no cancer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design</a:t>
            </a:r>
            <a:endParaRPr/>
          </a:p>
        </p:txBody>
      </p:sp>
      <p:sp>
        <p:nvSpPr>
          <p:cNvPr id="427" name="Google Shape;427;p48"/>
          <p:cNvSpPr txBox="1"/>
          <p:nvPr>
            <p:ph idx="1" type="body"/>
          </p:nvPr>
        </p:nvSpPr>
        <p:spPr>
          <a:xfrm>
            <a:off x="729450" y="1393075"/>
            <a:ext cx="76887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858585"/>
                </a:solidFill>
              </a:rPr>
              <a:t>“Single-center, mixed-methods, </a:t>
            </a:r>
            <a:r>
              <a:rPr b="1" lang="en" strike="sngStrike"/>
              <a:t>prospective cohort study</a:t>
            </a:r>
            <a:r>
              <a:rPr lang="en">
                <a:solidFill>
                  <a:srgbClr val="858585"/>
                </a:solidFill>
              </a:rPr>
              <a:t> (?) involving 293 HCWs (?) in Sydney, Australia”</a:t>
            </a:r>
            <a:endParaRPr/>
          </a:p>
        </p:txBody>
      </p:sp>
      <p:sp>
        <p:nvSpPr>
          <p:cNvPr id="428" name="Google Shape;428;p48"/>
          <p:cNvSpPr/>
          <p:nvPr/>
        </p:nvSpPr>
        <p:spPr>
          <a:xfrm>
            <a:off x="2373200" y="2116700"/>
            <a:ext cx="699900" cy="4002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HCWs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9" name="Google Shape;429;p48"/>
          <p:cNvSpPr/>
          <p:nvPr/>
        </p:nvSpPr>
        <p:spPr>
          <a:xfrm>
            <a:off x="1681100" y="3503850"/>
            <a:ext cx="917100" cy="400200"/>
          </a:xfrm>
          <a:prstGeom prst="rect">
            <a:avLst/>
          </a:prstGeom>
          <a:solidFill>
            <a:srgbClr val="FAE4E8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Poor PPE use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0" name="Google Shape;430;p48"/>
          <p:cNvSpPr/>
          <p:nvPr/>
        </p:nvSpPr>
        <p:spPr>
          <a:xfrm>
            <a:off x="2848050" y="3503850"/>
            <a:ext cx="917100" cy="4002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Good </a:t>
            </a: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PPE use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1" name="Google Shape;431;p48"/>
          <p:cNvSpPr/>
          <p:nvPr/>
        </p:nvSpPr>
        <p:spPr>
          <a:xfrm>
            <a:off x="5049100" y="1974000"/>
            <a:ext cx="3783000" cy="17616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Prospective cohort studies</a:t>
            </a:r>
            <a:endParaRPr>
              <a:solidFill>
                <a:srgbClr val="2F5A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Select individuals </a:t>
            </a:r>
            <a:r>
              <a:rPr b="1" i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without the outcome</a:t>
            </a:r>
            <a:r>
              <a:rPr i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of interest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but at risk for it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and following them over time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This part checks out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The aim is to compare the </a:t>
            </a:r>
            <a:r>
              <a:rPr b="1"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incidence of outcomes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between groups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 based on exposure status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FA6B2"/>
              </a:buClr>
              <a:buSzPts val="1200"/>
              <a:buFont typeface="Open Sans"/>
              <a:buChar char="●"/>
            </a:pPr>
            <a:r>
              <a:rPr lang="en" sz="1200" u="sng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Exposure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: …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FA6B2"/>
              </a:buClr>
              <a:buSzPts val="1200"/>
              <a:buFont typeface="Open Sans"/>
              <a:buChar char="●"/>
            </a:pPr>
            <a:r>
              <a:rPr lang="en" sz="1200" u="sng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Outcome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: Good vs poor PPE use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32" name="Google Shape;432;p48"/>
          <p:cNvCxnSpPr>
            <a:stCxn id="428" idx="2"/>
            <a:endCxn id="430" idx="0"/>
          </p:cNvCxnSpPr>
          <p:nvPr/>
        </p:nvCxnSpPr>
        <p:spPr>
          <a:xfrm>
            <a:off x="2723150" y="2516900"/>
            <a:ext cx="583500" cy="98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3" name="Google Shape;433;p48"/>
          <p:cNvCxnSpPr>
            <a:stCxn id="428" idx="2"/>
            <a:endCxn id="429" idx="0"/>
          </p:cNvCxnSpPr>
          <p:nvPr/>
        </p:nvCxnSpPr>
        <p:spPr>
          <a:xfrm flipH="1">
            <a:off x="2139650" y="2516900"/>
            <a:ext cx="583500" cy="98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4" name="Google Shape;434;p48"/>
          <p:cNvSpPr/>
          <p:nvPr/>
        </p:nvSpPr>
        <p:spPr>
          <a:xfrm>
            <a:off x="3470600" y="2116700"/>
            <a:ext cx="117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No exposures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35" name="Google Shape;435;p48"/>
          <p:cNvCxnSpPr/>
          <p:nvPr/>
        </p:nvCxnSpPr>
        <p:spPr>
          <a:xfrm rot="10800000">
            <a:off x="3168825" y="2324100"/>
            <a:ext cx="251100" cy="0"/>
          </a:xfrm>
          <a:prstGeom prst="straightConnector1">
            <a:avLst/>
          </a:prstGeom>
          <a:noFill/>
          <a:ln cap="flat" cmpd="sng" w="9525">
            <a:solidFill>
              <a:srgbClr val="85858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6" name="Google Shape;436;p48"/>
          <p:cNvSpPr/>
          <p:nvPr/>
        </p:nvSpPr>
        <p:spPr>
          <a:xfrm>
            <a:off x="309125" y="2116700"/>
            <a:ext cx="108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Population</a:t>
            </a:r>
            <a:endParaRPr b="1"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7" name="Google Shape;437;p48"/>
          <p:cNvSpPr/>
          <p:nvPr/>
        </p:nvSpPr>
        <p:spPr>
          <a:xfrm>
            <a:off x="348450" y="3503850"/>
            <a:ext cx="108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Outcome</a:t>
            </a:r>
            <a:endParaRPr b="1"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8" name="Google Shape;438;p48"/>
          <p:cNvSpPr/>
          <p:nvPr/>
        </p:nvSpPr>
        <p:spPr>
          <a:xfrm>
            <a:off x="348450" y="2810275"/>
            <a:ext cx="108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Exposure</a:t>
            </a:r>
            <a:endParaRPr b="1"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design</a:t>
            </a:r>
            <a:endParaRPr/>
          </a:p>
        </p:txBody>
      </p:sp>
      <p:sp>
        <p:nvSpPr>
          <p:cNvPr id="444" name="Google Shape;444;p49"/>
          <p:cNvSpPr txBox="1"/>
          <p:nvPr>
            <p:ph idx="1" type="body"/>
          </p:nvPr>
        </p:nvSpPr>
        <p:spPr>
          <a:xfrm>
            <a:off x="729450" y="1393075"/>
            <a:ext cx="76887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858585"/>
                </a:solidFill>
              </a:rPr>
              <a:t>“Single-center, mixed-methods, </a:t>
            </a:r>
            <a:r>
              <a:rPr b="1" lang="en" strike="sngStrike"/>
              <a:t>prospective cohort study</a:t>
            </a:r>
            <a:r>
              <a:rPr lang="en">
                <a:solidFill>
                  <a:srgbClr val="858585"/>
                </a:solidFill>
              </a:rPr>
              <a:t> (?) involving 293 HCWs (?) in Sydney, Australia”</a:t>
            </a:r>
            <a:endParaRPr/>
          </a:p>
        </p:txBody>
      </p:sp>
      <p:sp>
        <p:nvSpPr>
          <p:cNvPr id="445" name="Google Shape;445;p49"/>
          <p:cNvSpPr/>
          <p:nvPr/>
        </p:nvSpPr>
        <p:spPr>
          <a:xfrm>
            <a:off x="2423600" y="2116700"/>
            <a:ext cx="699900" cy="4002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HCWs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" name="Google Shape;446;p49"/>
          <p:cNvSpPr/>
          <p:nvPr/>
        </p:nvSpPr>
        <p:spPr>
          <a:xfrm>
            <a:off x="309125" y="2116700"/>
            <a:ext cx="108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Population</a:t>
            </a:r>
            <a:endParaRPr b="1"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" name="Google Shape;447;p49"/>
          <p:cNvSpPr/>
          <p:nvPr/>
        </p:nvSpPr>
        <p:spPr>
          <a:xfrm>
            <a:off x="1300100" y="3503850"/>
            <a:ext cx="633600" cy="400200"/>
          </a:xfrm>
          <a:prstGeom prst="rect">
            <a:avLst/>
          </a:prstGeom>
          <a:solidFill>
            <a:srgbClr val="FAE4E8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Poor PPE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8" name="Google Shape;448;p49"/>
          <p:cNvSpPr/>
          <p:nvPr/>
        </p:nvSpPr>
        <p:spPr>
          <a:xfrm>
            <a:off x="2025350" y="3503850"/>
            <a:ext cx="633600" cy="4002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Good PPE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9" name="Google Shape;449;p49"/>
          <p:cNvSpPr/>
          <p:nvPr/>
        </p:nvSpPr>
        <p:spPr>
          <a:xfrm>
            <a:off x="348450" y="3503850"/>
            <a:ext cx="108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Outcome</a:t>
            </a:r>
            <a:endParaRPr b="1"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" name="Google Shape;450;p49"/>
          <p:cNvSpPr/>
          <p:nvPr/>
        </p:nvSpPr>
        <p:spPr>
          <a:xfrm>
            <a:off x="348450" y="2810275"/>
            <a:ext cx="108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Exposure</a:t>
            </a:r>
            <a:endParaRPr b="1"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" name="Google Shape;451;p49"/>
          <p:cNvSpPr/>
          <p:nvPr/>
        </p:nvSpPr>
        <p:spPr>
          <a:xfrm>
            <a:off x="5049100" y="1974000"/>
            <a:ext cx="3783000" cy="17616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Prospective cohort studies</a:t>
            </a:r>
            <a:endParaRPr>
              <a:solidFill>
                <a:srgbClr val="2F5A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Select individuals </a:t>
            </a:r>
            <a:r>
              <a:rPr b="1" i="1"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without the outcome</a:t>
            </a:r>
            <a:r>
              <a:rPr i="1"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 of interest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but at risk for it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, and following them over time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aim is to compare the 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incidence of </a:t>
            </a:r>
            <a:r>
              <a:rPr b="1" lang="en" sz="1200">
                <a:solidFill>
                  <a:srgbClr val="C1443C"/>
                </a:solidFill>
                <a:latin typeface="Open Sans"/>
                <a:ea typeface="Open Sans"/>
                <a:cs typeface="Open Sans"/>
                <a:sym typeface="Open Sans"/>
              </a:rPr>
              <a:t>outcomes</a:t>
            </a:r>
            <a:r>
              <a:rPr lang="en" sz="1200">
                <a:solidFill>
                  <a:srgbClr val="C1443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200" u="sng">
                <a:solidFill>
                  <a:srgbClr val="2F5AA2"/>
                </a:solidFill>
                <a:latin typeface="PT Serif"/>
                <a:ea typeface="PT Serif"/>
                <a:cs typeface="PT Serif"/>
                <a:sym typeface="PT Serif"/>
              </a:rPr>
              <a:t>between groups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based on </a:t>
            </a:r>
            <a:r>
              <a:rPr b="1" lang="en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exposure status</a:t>
            </a:r>
            <a:endParaRPr b="1" sz="12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lang="en" sz="12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Exposure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PPE training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vs 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???</a:t>
            </a:r>
            <a:endParaRPr b="1"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lang="en" sz="12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Outcome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Good vs poor PPE use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52" name="Google Shape;452;p49"/>
          <p:cNvCxnSpPr>
            <a:stCxn id="445" idx="2"/>
            <a:endCxn id="453" idx="0"/>
          </p:cNvCxnSpPr>
          <p:nvPr/>
        </p:nvCxnSpPr>
        <p:spPr>
          <a:xfrm>
            <a:off x="2773550" y="2516900"/>
            <a:ext cx="794100" cy="29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454" name="Google Shape;454;p49"/>
          <p:cNvCxnSpPr>
            <a:stCxn id="445" idx="2"/>
            <a:endCxn id="455" idx="0"/>
          </p:cNvCxnSpPr>
          <p:nvPr/>
        </p:nvCxnSpPr>
        <p:spPr>
          <a:xfrm flipH="1">
            <a:off x="1979750" y="2516900"/>
            <a:ext cx="793800" cy="29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5" name="Google Shape;455;p49"/>
          <p:cNvSpPr/>
          <p:nvPr/>
        </p:nvSpPr>
        <p:spPr>
          <a:xfrm>
            <a:off x="1436000" y="2810275"/>
            <a:ext cx="1087200" cy="4002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AI training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6" name="Google Shape;456;p49"/>
          <p:cNvSpPr/>
          <p:nvPr/>
        </p:nvSpPr>
        <p:spPr>
          <a:xfrm>
            <a:off x="2888175" y="3503850"/>
            <a:ext cx="633600" cy="400200"/>
          </a:xfrm>
          <a:prstGeom prst="rect">
            <a:avLst/>
          </a:prstGeom>
          <a:noFill/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Poor PPE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" name="Google Shape;457;p49"/>
          <p:cNvSpPr/>
          <p:nvPr/>
        </p:nvSpPr>
        <p:spPr>
          <a:xfrm>
            <a:off x="3613425" y="3503850"/>
            <a:ext cx="633600" cy="400200"/>
          </a:xfrm>
          <a:prstGeom prst="rect">
            <a:avLst/>
          </a:prstGeom>
          <a:noFill/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Good PPE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3" name="Google Shape;453;p49"/>
          <p:cNvSpPr/>
          <p:nvPr/>
        </p:nvSpPr>
        <p:spPr>
          <a:xfrm>
            <a:off x="3273075" y="2810300"/>
            <a:ext cx="589200" cy="400200"/>
          </a:xfrm>
          <a:prstGeom prst="rect">
            <a:avLst/>
          </a:prstGeom>
          <a:noFill/>
          <a:ln cap="flat" cmpd="sng" w="19050">
            <a:solidFill>
              <a:srgbClr val="DC4C6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???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58" name="Google Shape;458;p49"/>
          <p:cNvCxnSpPr>
            <a:stCxn id="455" idx="2"/>
            <a:endCxn id="448" idx="0"/>
          </p:cNvCxnSpPr>
          <p:nvPr/>
        </p:nvCxnSpPr>
        <p:spPr>
          <a:xfrm>
            <a:off x="1979600" y="3210475"/>
            <a:ext cx="362700" cy="29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9" name="Google Shape;459;p49"/>
          <p:cNvCxnSpPr>
            <a:stCxn id="455" idx="2"/>
            <a:endCxn id="447" idx="0"/>
          </p:cNvCxnSpPr>
          <p:nvPr/>
        </p:nvCxnSpPr>
        <p:spPr>
          <a:xfrm flipH="1">
            <a:off x="1616900" y="3210475"/>
            <a:ext cx="362700" cy="29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0" name="Google Shape;460;p49"/>
          <p:cNvCxnSpPr>
            <a:stCxn id="453" idx="2"/>
            <a:endCxn id="457" idx="0"/>
          </p:cNvCxnSpPr>
          <p:nvPr/>
        </p:nvCxnSpPr>
        <p:spPr>
          <a:xfrm>
            <a:off x="3567675" y="3210500"/>
            <a:ext cx="362700" cy="29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461" name="Google Shape;461;p49"/>
          <p:cNvCxnSpPr>
            <a:stCxn id="453" idx="2"/>
            <a:endCxn id="456" idx="0"/>
          </p:cNvCxnSpPr>
          <p:nvPr/>
        </p:nvCxnSpPr>
        <p:spPr>
          <a:xfrm flipH="1">
            <a:off x="3204975" y="3210500"/>
            <a:ext cx="362700" cy="29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462" name="Google Shape;462;p49"/>
          <p:cNvSpPr/>
          <p:nvPr/>
        </p:nvSpPr>
        <p:spPr>
          <a:xfrm rot="-5400000">
            <a:off x="1835900" y="3502875"/>
            <a:ext cx="257100" cy="13287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3" name="Google Shape;463;p49"/>
          <p:cNvSpPr/>
          <p:nvPr/>
        </p:nvSpPr>
        <p:spPr>
          <a:xfrm rot="-5400000">
            <a:off x="3415875" y="3510975"/>
            <a:ext cx="257100" cy="13125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" name="Google Shape;464;p49"/>
          <p:cNvSpPr/>
          <p:nvPr/>
        </p:nvSpPr>
        <p:spPr>
          <a:xfrm>
            <a:off x="1420850" y="4353325"/>
            <a:ext cx="108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Exposed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5" name="Google Shape;465;p49"/>
          <p:cNvSpPr/>
          <p:nvPr/>
        </p:nvSpPr>
        <p:spPr>
          <a:xfrm>
            <a:off x="3024075" y="4295775"/>
            <a:ext cx="108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" sz="12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xposed</a:t>
            </a:r>
            <a:endParaRPr sz="12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design</a:t>
            </a:r>
            <a:endParaRPr/>
          </a:p>
        </p:txBody>
      </p:sp>
      <p:sp>
        <p:nvSpPr>
          <p:cNvPr id="471" name="Google Shape;471;p50"/>
          <p:cNvSpPr txBox="1"/>
          <p:nvPr>
            <p:ph idx="1" type="body"/>
          </p:nvPr>
        </p:nvSpPr>
        <p:spPr>
          <a:xfrm>
            <a:off x="729450" y="1393075"/>
            <a:ext cx="76887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858585"/>
                </a:solidFill>
              </a:rPr>
              <a:t>“Single-center, mixed-methods, </a:t>
            </a:r>
            <a:r>
              <a:rPr b="1" lang="en" strike="sngStrike"/>
              <a:t>prospective cohort study</a:t>
            </a:r>
            <a:r>
              <a:rPr lang="en">
                <a:solidFill>
                  <a:srgbClr val="858585"/>
                </a:solidFill>
              </a:rPr>
              <a:t> (?) involving 293 HCWs (?) in Sydney, Australia”</a:t>
            </a:r>
            <a:endParaRPr/>
          </a:p>
        </p:txBody>
      </p:sp>
      <p:sp>
        <p:nvSpPr>
          <p:cNvPr id="472" name="Google Shape;472;p50"/>
          <p:cNvSpPr/>
          <p:nvPr/>
        </p:nvSpPr>
        <p:spPr>
          <a:xfrm>
            <a:off x="1305775" y="3273000"/>
            <a:ext cx="951600" cy="4497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HCWs</a:t>
            </a:r>
            <a:endParaRPr b="1"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(untrained)</a:t>
            </a:r>
            <a:endParaRPr sz="11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3" name="Google Shape;473;p50"/>
          <p:cNvSpPr/>
          <p:nvPr/>
        </p:nvSpPr>
        <p:spPr>
          <a:xfrm>
            <a:off x="204350" y="3297750"/>
            <a:ext cx="108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Population</a:t>
            </a:r>
            <a:endParaRPr b="1"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4" name="Google Shape;474;p50"/>
          <p:cNvSpPr/>
          <p:nvPr/>
        </p:nvSpPr>
        <p:spPr>
          <a:xfrm>
            <a:off x="204350" y="2606500"/>
            <a:ext cx="108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Outcome</a:t>
            </a:r>
            <a:endParaRPr b="1"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5" name="Google Shape;475;p50"/>
          <p:cNvSpPr/>
          <p:nvPr/>
        </p:nvSpPr>
        <p:spPr>
          <a:xfrm>
            <a:off x="2257450" y="3097650"/>
            <a:ext cx="139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AI training</a:t>
            </a:r>
            <a:endParaRPr sz="12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6" name="Google Shape;476;p50"/>
          <p:cNvSpPr/>
          <p:nvPr/>
        </p:nvSpPr>
        <p:spPr>
          <a:xfrm>
            <a:off x="1285675" y="2606488"/>
            <a:ext cx="99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Before outcomes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7" name="Google Shape;477;p50"/>
          <p:cNvSpPr/>
          <p:nvPr/>
        </p:nvSpPr>
        <p:spPr>
          <a:xfrm rot="5400000">
            <a:off x="1653025" y="1980263"/>
            <a:ext cx="257100" cy="10176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8585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8" name="Google Shape;478;p50"/>
          <p:cNvSpPr/>
          <p:nvPr/>
        </p:nvSpPr>
        <p:spPr>
          <a:xfrm>
            <a:off x="3581125" y="1944225"/>
            <a:ext cx="108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Exposed</a:t>
            </a:r>
            <a:endParaRPr sz="10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9" name="Google Shape;479;p50"/>
          <p:cNvSpPr/>
          <p:nvPr/>
        </p:nvSpPr>
        <p:spPr>
          <a:xfrm>
            <a:off x="1237975" y="1944225"/>
            <a:ext cx="108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Unexposed</a:t>
            </a:r>
            <a:endParaRPr sz="10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0" name="Google Shape;480;p50"/>
          <p:cNvSpPr/>
          <p:nvPr/>
        </p:nvSpPr>
        <p:spPr>
          <a:xfrm>
            <a:off x="5049100" y="1974000"/>
            <a:ext cx="3783000" cy="13122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Pre-post study</a:t>
            </a:r>
            <a:endParaRPr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Follows a </a:t>
            </a:r>
            <a:r>
              <a:rPr b="1" lang="en" sz="1200">
                <a:solidFill>
                  <a:srgbClr val="C1443C"/>
                </a:solidFill>
                <a:latin typeface="Open Sans"/>
                <a:ea typeface="Open Sans"/>
                <a:cs typeface="Open Sans"/>
                <a:sym typeface="Open Sans"/>
              </a:rPr>
              <a:t>single group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over time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and measures outcomes before and after an intervention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Measures 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within-subject change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(no separate control group)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1" name="Google Shape;481;p50"/>
          <p:cNvSpPr/>
          <p:nvPr/>
        </p:nvSpPr>
        <p:spPr>
          <a:xfrm>
            <a:off x="3648925" y="3273000"/>
            <a:ext cx="951600" cy="4497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HCWs</a:t>
            </a:r>
            <a:endParaRPr b="1"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(trained)</a:t>
            </a:r>
            <a:endParaRPr sz="11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2" name="Google Shape;482;p50"/>
          <p:cNvSpPr/>
          <p:nvPr/>
        </p:nvSpPr>
        <p:spPr>
          <a:xfrm>
            <a:off x="3628825" y="2606488"/>
            <a:ext cx="99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After </a:t>
            </a: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outcomes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3" name="Google Shape;483;p50"/>
          <p:cNvSpPr/>
          <p:nvPr/>
        </p:nvSpPr>
        <p:spPr>
          <a:xfrm rot="5400000">
            <a:off x="3996175" y="1959513"/>
            <a:ext cx="257100" cy="10176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8585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84" name="Google Shape;484;p50"/>
          <p:cNvCxnSpPr>
            <a:stCxn id="472" idx="3"/>
            <a:endCxn id="481" idx="1"/>
          </p:cNvCxnSpPr>
          <p:nvPr/>
        </p:nvCxnSpPr>
        <p:spPr>
          <a:xfrm>
            <a:off x="2257375" y="3497850"/>
            <a:ext cx="1391700" cy="0"/>
          </a:xfrm>
          <a:prstGeom prst="straightConnector1">
            <a:avLst/>
          </a:prstGeom>
          <a:noFill/>
          <a:ln cap="flat" cmpd="sng" w="19050">
            <a:solidFill>
              <a:srgbClr val="89611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5" name="Google Shape;485;p50"/>
          <p:cNvCxnSpPr>
            <a:stCxn id="472" idx="0"/>
            <a:endCxn id="476" idx="2"/>
          </p:cNvCxnSpPr>
          <p:nvPr/>
        </p:nvCxnSpPr>
        <p:spPr>
          <a:xfrm rot="10800000">
            <a:off x="1781575" y="3006600"/>
            <a:ext cx="0" cy="26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6" name="Google Shape;486;p50"/>
          <p:cNvCxnSpPr>
            <a:stCxn id="481" idx="0"/>
            <a:endCxn id="482" idx="2"/>
          </p:cNvCxnSpPr>
          <p:nvPr/>
        </p:nvCxnSpPr>
        <p:spPr>
          <a:xfrm rot="10800000">
            <a:off x="4124725" y="3006600"/>
            <a:ext cx="0" cy="26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7" name="Google Shape;487;p50"/>
          <p:cNvCxnSpPr>
            <a:stCxn id="476" idx="3"/>
            <a:endCxn id="482" idx="1"/>
          </p:cNvCxnSpPr>
          <p:nvPr/>
        </p:nvCxnSpPr>
        <p:spPr>
          <a:xfrm>
            <a:off x="2277475" y="2806588"/>
            <a:ext cx="135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triangle"/>
            <a:tailEnd len="med" w="med" type="triangle"/>
          </a:ln>
        </p:spPr>
      </p:cxnSp>
      <p:sp>
        <p:nvSpPr>
          <p:cNvPr id="488" name="Google Shape;488;p50"/>
          <p:cNvSpPr/>
          <p:nvPr/>
        </p:nvSpPr>
        <p:spPr>
          <a:xfrm>
            <a:off x="2257375" y="2375413"/>
            <a:ext cx="139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Within </a:t>
            </a:r>
            <a:r>
              <a:rPr lang="en" sz="10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subject comparison</a:t>
            </a:r>
            <a:endParaRPr sz="10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design</a:t>
            </a:r>
            <a:endParaRPr/>
          </a:p>
        </p:txBody>
      </p:sp>
      <p:sp>
        <p:nvSpPr>
          <p:cNvPr id="494" name="Google Shape;494;p51"/>
          <p:cNvSpPr txBox="1"/>
          <p:nvPr>
            <p:ph idx="1" type="body"/>
          </p:nvPr>
        </p:nvSpPr>
        <p:spPr>
          <a:xfrm>
            <a:off x="729450" y="1393075"/>
            <a:ext cx="76887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858585"/>
                </a:solidFill>
              </a:rPr>
              <a:t>“Single-center, mixed-methods, </a:t>
            </a:r>
            <a:r>
              <a:rPr b="1" lang="en" strike="sngStrike"/>
              <a:t>prospective cohort study</a:t>
            </a:r>
            <a:r>
              <a:rPr lang="en">
                <a:solidFill>
                  <a:srgbClr val="858585"/>
                </a:solidFill>
              </a:rPr>
              <a:t> (?) involving 293 HCWs (?) in Sydney, Australia”</a:t>
            </a:r>
            <a:endParaRPr/>
          </a:p>
        </p:txBody>
      </p:sp>
      <p:sp>
        <p:nvSpPr>
          <p:cNvPr id="495" name="Google Shape;495;p51"/>
          <p:cNvSpPr/>
          <p:nvPr/>
        </p:nvSpPr>
        <p:spPr>
          <a:xfrm>
            <a:off x="5049100" y="1974000"/>
            <a:ext cx="3783000" cy="13122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Prospective cohort studies</a:t>
            </a:r>
            <a:endParaRPr>
              <a:solidFill>
                <a:srgbClr val="2F5A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Select individuals </a:t>
            </a:r>
            <a:r>
              <a:rPr b="1" i="1"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without the outcome</a:t>
            </a:r>
            <a:r>
              <a:rPr i="1"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 of interest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but at risk for it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, and following them over time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aim is to compare the 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incidence of </a:t>
            </a:r>
            <a:r>
              <a:rPr b="1" lang="en" sz="1200">
                <a:solidFill>
                  <a:srgbClr val="C1443C"/>
                </a:solidFill>
                <a:latin typeface="Open Sans"/>
                <a:ea typeface="Open Sans"/>
                <a:cs typeface="Open Sans"/>
                <a:sym typeface="Open Sans"/>
              </a:rPr>
              <a:t>outcomes</a:t>
            </a:r>
            <a:r>
              <a:rPr lang="en" sz="1200">
                <a:solidFill>
                  <a:srgbClr val="C1443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200" u="sng">
                <a:solidFill>
                  <a:srgbClr val="2F5AA2"/>
                </a:solidFill>
                <a:latin typeface="PT Serif"/>
                <a:ea typeface="PT Serif"/>
                <a:cs typeface="PT Serif"/>
                <a:sym typeface="PT Serif"/>
              </a:rPr>
              <a:t>between groups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based on </a:t>
            </a:r>
            <a:r>
              <a:rPr b="1" lang="en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exposure status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6" name="Google Shape;496;p51"/>
          <p:cNvSpPr/>
          <p:nvPr/>
        </p:nvSpPr>
        <p:spPr>
          <a:xfrm>
            <a:off x="5049100" y="3503900"/>
            <a:ext cx="3783000" cy="13122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Pre-post study</a:t>
            </a:r>
            <a:endParaRPr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Follows a single group over time and measures outcomes before and after an intervention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Measures within-person change (no separate control group)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7" name="Google Shape;497;p51"/>
          <p:cNvSpPr/>
          <p:nvPr/>
        </p:nvSpPr>
        <p:spPr>
          <a:xfrm>
            <a:off x="934300" y="2659650"/>
            <a:ext cx="3294900" cy="883800"/>
          </a:xfrm>
          <a:prstGeom prst="rect">
            <a:avLst/>
          </a:prstGeom>
          <a:solidFill>
            <a:srgbClr val="FAE4E8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Just because an </a:t>
            </a:r>
            <a:r>
              <a:rPr b="1" lang="en" sz="15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investigation is </a:t>
            </a:r>
            <a:r>
              <a:rPr b="1" i="1" lang="en" sz="15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prospective</a:t>
            </a:r>
            <a:r>
              <a:rPr lang="en" sz="15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doesn’t make it a </a:t>
            </a:r>
            <a:r>
              <a:rPr b="1" lang="en" sz="15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prospective cohort</a:t>
            </a:r>
            <a:endParaRPr b="1" sz="1500">
              <a:solidFill>
                <a:srgbClr val="B03D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&amp; purpose</a:t>
            </a:r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729325" y="1393075"/>
            <a:ext cx="45951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HCA developed a </a:t>
            </a:r>
            <a:r>
              <a:rPr b="1" lang="en"/>
              <a:t>classification algorithm using AI</a:t>
            </a:r>
            <a:r>
              <a:rPr lang="en"/>
              <a:t> to </a:t>
            </a:r>
            <a:r>
              <a:rPr b="1" lang="en">
                <a:solidFill>
                  <a:srgbClr val="C1443C"/>
                </a:solidFill>
              </a:rPr>
              <a:t>predict a patient’s risk</a:t>
            </a:r>
            <a:r>
              <a:rPr b="1" lang="en"/>
              <a:t> of various </a:t>
            </a:r>
            <a:r>
              <a:rPr b="1" lang="en">
                <a:solidFill>
                  <a:srgbClr val="C1443C"/>
                </a:solidFill>
              </a:rPr>
              <a:t>MRDOs</a:t>
            </a:r>
            <a:r>
              <a:rPr lang="en">
                <a:solidFill>
                  <a:srgbClr val="C1443C"/>
                </a:solidFill>
              </a:rPr>
              <a:t> </a:t>
            </a:r>
            <a:endParaRPr>
              <a:solidFill>
                <a:srgbClr val="C1443C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MRSA, pseudomonas, ESBL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Prediction based on over 50 variables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Demographics,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Healthcare exposures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Prior antibiotic use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Hx of MDROs, comorbidities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Hospital-specific MDRO prevalence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Prediction was incorporated AI into their CPOE for pneumonia</a:t>
            </a:r>
            <a:endParaRPr/>
          </a:p>
        </p:txBody>
      </p:sp>
      <p:sp>
        <p:nvSpPr>
          <p:cNvPr id="105" name="Google Shape;105;p16"/>
          <p:cNvSpPr/>
          <p:nvPr/>
        </p:nvSpPr>
        <p:spPr>
          <a:xfrm>
            <a:off x="5465950" y="1393075"/>
            <a:ext cx="2952000" cy="23025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Purpose</a:t>
            </a:r>
            <a:endParaRPr sz="16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"/>
                <a:ea typeface="PT Sans"/>
                <a:cs typeface="PT Sans"/>
                <a:sym typeface="PT Sans"/>
              </a:rPr>
              <a:t>Evaluate whether </a:t>
            </a:r>
            <a:r>
              <a:rPr b="1" lang="en">
                <a:latin typeface="PT Sans"/>
                <a:ea typeface="PT Sans"/>
                <a:cs typeface="PT Sans"/>
                <a:sym typeface="PT Sans"/>
              </a:rPr>
              <a:t>computerized provider order entry (</a:t>
            </a:r>
            <a:r>
              <a:rPr b="1" lang="en">
                <a:solidFill>
                  <a:srgbClr val="DC4C64"/>
                </a:solidFill>
                <a:latin typeface="PT Sans"/>
                <a:ea typeface="PT Sans"/>
                <a:cs typeface="PT Sans"/>
                <a:sym typeface="PT Sans"/>
              </a:rPr>
              <a:t>CPOE</a:t>
            </a:r>
            <a:r>
              <a:rPr b="1" lang="en">
                <a:latin typeface="PT Sans"/>
                <a:ea typeface="PT Sans"/>
                <a:cs typeface="PT Sans"/>
                <a:sym typeface="PT Sans"/>
              </a:rPr>
              <a:t>) prompts</a:t>
            </a:r>
            <a:r>
              <a:rPr lang="en">
                <a:latin typeface="PT Sans"/>
                <a:ea typeface="PT Sans"/>
                <a:cs typeface="PT Sans"/>
                <a:sym typeface="PT Sans"/>
              </a:rPr>
              <a:t> providing patient- and pathogen-specific MDRO infection risk estimates could </a:t>
            </a:r>
            <a:r>
              <a:rPr b="1" lang="en">
                <a:latin typeface="PT Sans"/>
                <a:ea typeface="PT Sans"/>
                <a:cs typeface="PT Sans"/>
                <a:sym typeface="PT Sans"/>
              </a:rPr>
              <a:t>reduce empiric extended-spectrum antibiotics</a:t>
            </a:r>
            <a:r>
              <a:rPr lang="en">
                <a:latin typeface="PT Sans"/>
                <a:ea typeface="PT Sans"/>
                <a:cs typeface="PT Sans"/>
                <a:sym typeface="PT Sans"/>
              </a:rPr>
              <a:t> for non–critically ill patients admitted with pneumonia</a:t>
            </a:r>
            <a:endParaRPr sz="18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graphicFrame>
        <p:nvGraphicFramePr>
          <p:cNvPr id="503" name="Google Shape;503;p52"/>
          <p:cNvGraphicFramePr/>
          <p:nvPr/>
        </p:nvGraphicFramePr>
        <p:xfrm>
          <a:off x="1276350" y="15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{E25D588E-3105-48DA-9E09-E97A9AF8269D}</a:tableStyleId>
              </a:tblPr>
              <a:tblGrid>
                <a:gridCol w="1891525"/>
                <a:gridCol w="497275"/>
                <a:gridCol w="906850"/>
              </a:tblGrid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Table 1</a:t>
                      </a:r>
                      <a:endParaRPr i="1"/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No</a:t>
                      </a:r>
                      <a:endParaRPr b="1"/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Percent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1A1A1A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Medical </a:t>
                      </a:r>
                      <a:r>
                        <a:rPr b="1" lang="en" sz="1300">
                          <a:solidFill>
                            <a:srgbClr val="1A1A1A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student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221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75%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1DD"/>
                    </a:solidFill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Nursing</a:t>
                      </a:r>
                      <a:endParaRPr/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7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2%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Administrative staff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15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5%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Junior medical officer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13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4%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Surgeon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3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1%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Path/lab science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31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11%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1DD"/>
                    </a:solidFill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Physician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3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1%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504" name="Google Shape;504;p52"/>
          <p:cNvGrpSpPr/>
          <p:nvPr/>
        </p:nvGrpSpPr>
        <p:grpSpPr>
          <a:xfrm>
            <a:off x="3921900" y="582637"/>
            <a:ext cx="2114400" cy="788025"/>
            <a:chOff x="676275" y="1783725"/>
            <a:chExt cx="2114400" cy="788025"/>
          </a:xfrm>
        </p:grpSpPr>
        <p:sp>
          <p:nvSpPr>
            <p:cNvPr id="505" name="Google Shape;505;p52"/>
            <p:cNvSpPr/>
            <p:nvPr/>
          </p:nvSpPr>
          <p:spPr>
            <a:xfrm>
              <a:off x="676275" y="1783725"/>
              <a:ext cx="2114400" cy="778500"/>
            </a:xfrm>
            <a:prstGeom prst="rect">
              <a:avLst/>
            </a:prstGeom>
            <a:solidFill>
              <a:srgbClr val="FBF1DD"/>
            </a:solidFill>
            <a:ln cap="flat" cmpd="sng" w="19050">
              <a:solidFill>
                <a:srgbClr val="896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896110"/>
                  </a:solidFill>
                  <a:latin typeface="Open Sans"/>
                  <a:ea typeface="Open Sans"/>
                  <a:cs typeface="Open Sans"/>
                  <a:sym typeface="Open Sans"/>
                </a:rPr>
                <a:t>Entire group</a:t>
              </a:r>
              <a:r>
                <a:rPr lang="en" sz="13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(n=293) on </a:t>
              </a:r>
              <a:endPara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guided mode</a:t>
              </a:r>
              <a:endParaRPr b="1" sz="12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506" name="Google Shape;506;p5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55026" y="1793250"/>
              <a:ext cx="778500" cy="77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grpSp>
        <p:nvGrpSpPr>
          <p:cNvPr id="512" name="Google Shape;512;p53"/>
          <p:cNvGrpSpPr/>
          <p:nvPr/>
        </p:nvGrpSpPr>
        <p:grpSpPr>
          <a:xfrm>
            <a:off x="3921900" y="582637"/>
            <a:ext cx="2114400" cy="788025"/>
            <a:chOff x="676275" y="1783725"/>
            <a:chExt cx="2114400" cy="788025"/>
          </a:xfrm>
        </p:grpSpPr>
        <p:sp>
          <p:nvSpPr>
            <p:cNvPr id="513" name="Google Shape;513;p53"/>
            <p:cNvSpPr/>
            <p:nvPr/>
          </p:nvSpPr>
          <p:spPr>
            <a:xfrm>
              <a:off x="676275" y="1783725"/>
              <a:ext cx="2114400" cy="778500"/>
            </a:xfrm>
            <a:prstGeom prst="rect">
              <a:avLst/>
            </a:prstGeom>
            <a:solidFill>
              <a:srgbClr val="FBF1DD"/>
            </a:solidFill>
            <a:ln cap="flat" cmpd="sng" w="19050">
              <a:solidFill>
                <a:srgbClr val="896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896110"/>
                  </a:solidFill>
                  <a:latin typeface="Open Sans"/>
                  <a:ea typeface="Open Sans"/>
                  <a:cs typeface="Open Sans"/>
                  <a:sym typeface="Open Sans"/>
                </a:rPr>
                <a:t>Entire group</a:t>
              </a:r>
              <a:r>
                <a:rPr lang="en" sz="13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(n=293) on </a:t>
              </a:r>
              <a:endPara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guided mode</a:t>
              </a:r>
              <a:endParaRPr b="1" sz="12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514" name="Google Shape;514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55026" y="1793250"/>
              <a:ext cx="778500" cy="77850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515" name="Google Shape;515;p53"/>
          <p:cNvGraphicFramePr/>
          <p:nvPr/>
        </p:nvGraphicFramePr>
        <p:xfrm>
          <a:off x="1276350" y="15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{E25D588E-3105-48DA-9E09-E97A9AF8269D}</a:tableStyleId>
              </a:tblPr>
              <a:tblGrid>
                <a:gridCol w="1891525"/>
                <a:gridCol w="497275"/>
                <a:gridCol w="906850"/>
              </a:tblGrid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Table 1</a:t>
                      </a:r>
                      <a:endParaRPr i="1">
                        <a:solidFill>
                          <a:srgbClr val="9E9E9E"/>
                        </a:solidFill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No</a:t>
                      </a:r>
                      <a:endParaRPr b="1">
                        <a:solidFill>
                          <a:srgbClr val="9E9E9E"/>
                        </a:solidFill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Percent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Medical student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221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75%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Nursing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7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2%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Administrative staff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15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5%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Junior medical officer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13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4%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Surgeon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3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1%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Path/lab science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31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11%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Physician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3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1%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16" name="Google Shape;516;p53"/>
          <p:cNvGraphicFramePr/>
          <p:nvPr/>
        </p:nvGraphicFramePr>
        <p:xfrm>
          <a:off x="5569650" y="1505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{E25D588E-3105-48DA-9E09-E97A9AF8269D}</a:tableStyleId>
              </a:tblPr>
              <a:tblGrid>
                <a:gridCol w="1276350"/>
                <a:gridCol w="781050"/>
                <a:gridCol w="742950"/>
              </a:tblGrid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Percent failed</a:t>
                      </a:r>
                      <a:endParaRPr i="1"/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Donning</a:t>
                      </a:r>
                      <a:endParaRPr b="1"/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Doffing</a:t>
                      </a:r>
                      <a:endParaRPr b="1"/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Hand hygiene</a:t>
                      </a:r>
                      <a:endParaRPr/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1A1A1A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29%</a:t>
                      </a:r>
                      <a:endParaRPr b="1" sz="1300">
                        <a:solidFill>
                          <a:srgbClr val="1A1A1A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4%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Gown</a:t>
                      </a:r>
                      <a:endParaRPr/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C1443C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50%</a:t>
                      </a:r>
                      <a:endParaRPr b="1" sz="1300">
                        <a:solidFill>
                          <a:srgbClr val="C1443C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0%</a:t>
                      </a:r>
                      <a:endParaRPr sz="1300">
                        <a:solidFill>
                          <a:srgbClr val="858585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Mask</a:t>
                      </a:r>
                      <a:endParaRPr/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1A1A1A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23%</a:t>
                      </a:r>
                      <a:endParaRPr b="1" sz="1300">
                        <a:solidFill>
                          <a:srgbClr val="1A1A1A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1%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Eyewear</a:t>
                      </a:r>
                      <a:endParaRPr/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C1443C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43%</a:t>
                      </a:r>
                      <a:endParaRPr b="1" sz="1300">
                        <a:solidFill>
                          <a:srgbClr val="C1443C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0%</a:t>
                      </a:r>
                      <a:endParaRPr sz="1300">
                        <a:solidFill>
                          <a:srgbClr val="858585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Hat</a:t>
                      </a:r>
                      <a:endParaRPr/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10%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1A1A1A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21%</a:t>
                      </a:r>
                      <a:endParaRPr b="1" sz="1300">
                        <a:solidFill>
                          <a:srgbClr val="1A1A1A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Gloves</a:t>
                      </a:r>
                      <a:endParaRPr/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14%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0%</a:t>
                      </a:r>
                      <a:endParaRPr sz="1300">
                        <a:solidFill>
                          <a:srgbClr val="858585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grpSp>
        <p:nvGrpSpPr>
          <p:cNvPr id="522" name="Google Shape;522;p54"/>
          <p:cNvGrpSpPr/>
          <p:nvPr/>
        </p:nvGrpSpPr>
        <p:grpSpPr>
          <a:xfrm>
            <a:off x="3921900" y="582637"/>
            <a:ext cx="2114400" cy="788025"/>
            <a:chOff x="676275" y="1783725"/>
            <a:chExt cx="2114400" cy="788025"/>
          </a:xfrm>
        </p:grpSpPr>
        <p:sp>
          <p:nvSpPr>
            <p:cNvPr id="523" name="Google Shape;523;p54"/>
            <p:cNvSpPr/>
            <p:nvPr/>
          </p:nvSpPr>
          <p:spPr>
            <a:xfrm>
              <a:off x="676275" y="1783725"/>
              <a:ext cx="2114400" cy="778500"/>
            </a:xfrm>
            <a:prstGeom prst="rect">
              <a:avLst/>
            </a:prstGeom>
            <a:solidFill>
              <a:srgbClr val="FBF1DD"/>
            </a:solidFill>
            <a:ln cap="flat" cmpd="sng" w="19050">
              <a:solidFill>
                <a:srgbClr val="896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896110"/>
                  </a:solidFill>
                  <a:latin typeface="Open Sans"/>
                  <a:ea typeface="Open Sans"/>
                  <a:cs typeface="Open Sans"/>
                  <a:sym typeface="Open Sans"/>
                </a:rPr>
                <a:t>Entire group</a:t>
              </a:r>
              <a:r>
                <a:rPr lang="en" sz="13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(n=293) on </a:t>
              </a:r>
              <a:endPara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guided mode</a:t>
              </a:r>
              <a:endParaRPr b="1" sz="12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524" name="Google Shape;524;p5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55026" y="1793250"/>
              <a:ext cx="778500" cy="77850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525" name="Google Shape;525;p54"/>
          <p:cNvGraphicFramePr/>
          <p:nvPr/>
        </p:nvGraphicFramePr>
        <p:xfrm>
          <a:off x="5569650" y="1505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{E25D588E-3105-48DA-9E09-E97A9AF8269D}</a:tableStyleId>
              </a:tblPr>
              <a:tblGrid>
                <a:gridCol w="1276350"/>
                <a:gridCol w="781050"/>
                <a:gridCol w="742950"/>
              </a:tblGrid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Percent failed</a:t>
                      </a:r>
                      <a:endParaRPr i="1">
                        <a:solidFill>
                          <a:srgbClr val="9E9E9E"/>
                        </a:solidFill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Donning</a:t>
                      </a:r>
                      <a:endParaRPr b="1">
                        <a:solidFill>
                          <a:srgbClr val="9E9E9E"/>
                        </a:solidFill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Doffing</a:t>
                      </a:r>
                      <a:endParaRPr b="1">
                        <a:solidFill>
                          <a:srgbClr val="9E9E9E"/>
                        </a:solidFill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Hand hygiene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29%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4%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Gown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50%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0%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Mask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23%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1%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Eyewear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43%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0%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Hat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10%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21%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Gloves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14%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0%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26" name="Google Shape;526;p54"/>
          <p:cNvGraphicFramePr/>
          <p:nvPr/>
        </p:nvGraphicFramePr>
        <p:xfrm>
          <a:off x="4076675" y="407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{DBE21312-91A9-4384-85F2-5ADBED29A2E4}</a:tableStyleId>
              </a:tblPr>
              <a:tblGrid>
                <a:gridCol w="1397450"/>
                <a:gridCol w="961450"/>
                <a:gridCol w="961450"/>
                <a:gridCol w="1442175"/>
              </a:tblGrid>
              <a:tr h="237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PPE time (seconds)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Before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After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Difference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37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Donning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208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0C622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193</a:t>
                      </a:r>
                      <a:endParaRPr b="1" sz="1300">
                        <a:solidFill>
                          <a:srgbClr val="0C622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B71CA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15 sec</a:t>
                      </a: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 (7.2%)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Doffing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195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0C622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173</a:t>
                      </a:r>
                      <a:endParaRPr b="1" sz="1300">
                        <a:solidFill>
                          <a:srgbClr val="0C622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B71CA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22 sec</a:t>
                      </a: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 (11.3%)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27" name="Google Shape;527;p54"/>
          <p:cNvGraphicFramePr/>
          <p:nvPr/>
        </p:nvGraphicFramePr>
        <p:xfrm>
          <a:off x="1276350" y="15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{E25D588E-3105-48DA-9E09-E97A9AF8269D}</a:tableStyleId>
              </a:tblPr>
              <a:tblGrid>
                <a:gridCol w="1891525"/>
                <a:gridCol w="497275"/>
                <a:gridCol w="906850"/>
              </a:tblGrid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Table 1</a:t>
                      </a:r>
                      <a:endParaRPr i="1">
                        <a:solidFill>
                          <a:srgbClr val="9E9E9E"/>
                        </a:solidFill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No</a:t>
                      </a:r>
                      <a:endParaRPr b="1">
                        <a:solidFill>
                          <a:srgbClr val="9E9E9E"/>
                        </a:solidFill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Percent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Medical student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221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75%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Nursing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7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2%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Administrative staff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15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5%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Junior medical officer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13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4%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Surgeon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3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1%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Path/lab science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31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11%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Physician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3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1%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1A1A1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533" name="Google Shape;533;p55"/>
          <p:cNvSpPr/>
          <p:nvPr/>
        </p:nvSpPr>
        <p:spPr>
          <a:xfrm>
            <a:off x="3720525" y="607800"/>
            <a:ext cx="2517000" cy="5853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Longitudinal component</a:t>
            </a:r>
            <a:endParaRPr>
              <a:solidFill>
                <a:srgbClr val="2F5A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20 medical students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534" name="Google Shape;534;p55"/>
          <p:cNvGraphicFramePr/>
          <p:nvPr/>
        </p:nvGraphicFramePr>
        <p:xfrm>
          <a:off x="729375" y="1393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{DBE21312-91A9-4384-85F2-5ADBED29A2E4}</a:tableStyleId>
              </a:tblPr>
              <a:tblGrid>
                <a:gridCol w="1171025"/>
                <a:gridCol w="543150"/>
                <a:gridCol w="543150"/>
                <a:gridCol w="543150"/>
                <a:gridCol w="543150"/>
                <a:gridCol w="543150"/>
                <a:gridCol w="543150"/>
                <a:gridCol w="543150"/>
                <a:gridCol w="543150"/>
                <a:gridCol w="543150"/>
                <a:gridCol w="543150"/>
                <a:gridCol w="543150"/>
                <a:gridCol w="543150"/>
              </a:tblGrid>
              <a:tr h="1143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Percent failing </a:t>
                      </a:r>
                      <a:r>
                        <a:rPr lang="en" sz="13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(n=20)</a:t>
                      </a:r>
                      <a:endParaRPr sz="13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Hand hygiene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Gown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Mask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Eyewear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Hat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Gloves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143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DoNN</a:t>
                      </a:r>
                      <a:endParaRPr sz="13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0" marB="0" marR="0" marL="0"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DoFF</a:t>
                      </a:r>
                      <a:endParaRPr sz="1300">
                        <a:solidFill>
                          <a:srgbClr val="9E9E9E"/>
                        </a:solidFill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DoNN</a:t>
                      </a:r>
                      <a:endParaRPr sz="13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DoFF</a:t>
                      </a:r>
                      <a:endParaRPr sz="1300">
                        <a:solidFill>
                          <a:srgbClr val="9E9E9E"/>
                        </a:solidFill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DoNN</a:t>
                      </a:r>
                      <a:endParaRPr sz="13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DoFF</a:t>
                      </a:r>
                      <a:endParaRPr sz="1300">
                        <a:solidFill>
                          <a:srgbClr val="9E9E9E"/>
                        </a:solidFill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DoNN</a:t>
                      </a:r>
                      <a:endParaRPr sz="13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DoFF</a:t>
                      </a:r>
                      <a:endParaRPr sz="1300">
                        <a:solidFill>
                          <a:srgbClr val="9E9E9E"/>
                        </a:solidFill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DoNN</a:t>
                      </a:r>
                      <a:endParaRPr sz="13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DoFF</a:t>
                      </a:r>
                      <a:endParaRPr sz="13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DoNN</a:t>
                      </a:r>
                      <a:endParaRPr sz="13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DoFF</a:t>
                      </a:r>
                      <a:endParaRPr sz="1300">
                        <a:solidFill>
                          <a:srgbClr val="9E9E9E"/>
                        </a:solidFill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Baseline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10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40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15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25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20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10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3 months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15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 months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35" name="Google Shape;535;p55"/>
          <p:cNvPicPr preferRelativeResize="0"/>
          <p:nvPr/>
        </p:nvPicPr>
        <p:blipFill rotWithShape="1">
          <a:blip r:embed="rId3">
            <a:alphaModFix/>
          </a:blip>
          <a:srcRect b="13427" l="0" r="0" t="0"/>
          <a:stretch/>
        </p:blipFill>
        <p:spPr>
          <a:xfrm>
            <a:off x="1133000" y="2678900"/>
            <a:ext cx="7006250" cy="197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55"/>
          <p:cNvPicPr preferRelativeResize="0"/>
          <p:nvPr/>
        </p:nvPicPr>
        <p:blipFill rotWithShape="1">
          <a:blip r:embed="rId4">
            <a:alphaModFix/>
          </a:blip>
          <a:srcRect b="0" l="41567" r="44319" t="89789"/>
          <a:stretch/>
        </p:blipFill>
        <p:spPr>
          <a:xfrm>
            <a:off x="285750" y="3600450"/>
            <a:ext cx="10055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55"/>
          <p:cNvPicPr preferRelativeResize="0"/>
          <p:nvPr/>
        </p:nvPicPr>
        <p:blipFill rotWithShape="1">
          <a:blip r:embed="rId4">
            <a:alphaModFix/>
          </a:blip>
          <a:srcRect b="0" l="55748" r="28208" t="89789"/>
          <a:stretch/>
        </p:blipFill>
        <p:spPr>
          <a:xfrm>
            <a:off x="219075" y="3876675"/>
            <a:ext cx="114295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55"/>
          <p:cNvPicPr preferRelativeResize="0"/>
          <p:nvPr/>
        </p:nvPicPr>
        <p:blipFill rotWithShape="1">
          <a:blip r:embed="rId4">
            <a:alphaModFix/>
          </a:blip>
          <a:srcRect b="0" l="31684" r="58331" t="89790"/>
          <a:stretch/>
        </p:blipFill>
        <p:spPr>
          <a:xfrm>
            <a:off x="314325" y="3319475"/>
            <a:ext cx="711300" cy="3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544" name="Google Shape;544;p56"/>
          <p:cNvSpPr/>
          <p:nvPr/>
        </p:nvSpPr>
        <p:spPr>
          <a:xfrm>
            <a:off x="3720525" y="607800"/>
            <a:ext cx="2517000" cy="5853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Longitudinal component</a:t>
            </a:r>
            <a:endParaRPr>
              <a:solidFill>
                <a:srgbClr val="2F5A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20 medical students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545" name="Google Shape;545;p56"/>
          <p:cNvGraphicFramePr/>
          <p:nvPr/>
        </p:nvGraphicFramePr>
        <p:xfrm>
          <a:off x="729375" y="1393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{DBE21312-91A9-4384-85F2-5ADBED29A2E4}</a:tableStyleId>
              </a:tblPr>
              <a:tblGrid>
                <a:gridCol w="1171025"/>
                <a:gridCol w="543150"/>
                <a:gridCol w="543150"/>
                <a:gridCol w="543150"/>
                <a:gridCol w="543150"/>
                <a:gridCol w="543150"/>
                <a:gridCol w="543150"/>
                <a:gridCol w="543150"/>
                <a:gridCol w="543150"/>
                <a:gridCol w="543150"/>
                <a:gridCol w="543150"/>
                <a:gridCol w="543150"/>
                <a:gridCol w="543150"/>
              </a:tblGrid>
              <a:tr h="1143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Percent failing </a:t>
                      </a:r>
                      <a:r>
                        <a:rPr lang="en" sz="13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(n=20)</a:t>
                      </a:r>
                      <a:endParaRPr sz="13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Hand hygiene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Gown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Mask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Eyewear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Hat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Gloves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143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DoNN</a:t>
                      </a:r>
                      <a:endParaRPr sz="1300">
                        <a:solidFill>
                          <a:srgbClr val="9E9E9E"/>
                        </a:solidFill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0" marB="0" marR="0" marL="0"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DoFF</a:t>
                      </a:r>
                      <a:endParaRPr sz="13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DoNN</a:t>
                      </a:r>
                      <a:endParaRPr sz="1300">
                        <a:solidFill>
                          <a:srgbClr val="9E9E9E"/>
                        </a:solidFill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DoFF</a:t>
                      </a:r>
                      <a:endParaRPr sz="13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DoNN</a:t>
                      </a:r>
                      <a:endParaRPr sz="1300">
                        <a:solidFill>
                          <a:srgbClr val="9E9E9E"/>
                        </a:solidFill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DoFF</a:t>
                      </a:r>
                      <a:endParaRPr sz="13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DoNN</a:t>
                      </a:r>
                      <a:endParaRPr sz="1300">
                        <a:solidFill>
                          <a:srgbClr val="9E9E9E"/>
                        </a:solidFill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DoFF</a:t>
                      </a:r>
                      <a:endParaRPr sz="13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DoNN</a:t>
                      </a:r>
                      <a:endParaRPr sz="1300">
                        <a:solidFill>
                          <a:srgbClr val="9E9E9E"/>
                        </a:solidFill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DoFF</a:t>
                      </a:r>
                      <a:endParaRPr sz="13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DoNN</a:t>
                      </a:r>
                      <a:endParaRPr sz="1300">
                        <a:solidFill>
                          <a:srgbClr val="9E9E9E"/>
                        </a:solidFill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DoFF</a:t>
                      </a:r>
                      <a:endParaRPr sz="13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Baseline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10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40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15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25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20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10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3 months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15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</a:t>
                      </a:r>
                      <a:endParaRPr b="1"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</a:t>
                      </a:r>
                      <a:endParaRPr b="1"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 months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solidFill>
                          <a:srgbClr val="9E9E9E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0</a:t>
                      </a:r>
                      <a:endParaRPr sz="13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46" name="Google Shape;546;p56"/>
          <p:cNvPicPr preferRelativeResize="0"/>
          <p:nvPr/>
        </p:nvPicPr>
        <p:blipFill rotWithShape="1">
          <a:blip r:embed="rId3">
            <a:alphaModFix/>
          </a:blip>
          <a:srcRect b="22756" l="0" r="0" t="0"/>
          <a:stretch/>
        </p:blipFill>
        <p:spPr>
          <a:xfrm>
            <a:off x="1422225" y="2590800"/>
            <a:ext cx="7124675" cy="24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56"/>
          <p:cNvPicPr preferRelativeResize="0"/>
          <p:nvPr/>
        </p:nvPicPr>
        <p:blipFill rotWithShape="1">
          <a:blip r:embed="rId3">
            <a:alphaModFix/>
          </a:blip>
          <a:srcRect b="0" l="41567" r="44319" t="89789"/>
          <a:stretch/>
        </p:blipFill>
        <p:spPr>
          <a:xfrm>
            <a:off x="285750" y="3600450"/>
            <a:ext cx="10055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56"/>
          <p:cNvPicPr preferRelativeResize="0"/>
          <p:nvPr/>
        </p:nvPicPr>
        <p:blipFill rotWithShape="1">
          <a:blip r:embed="rId3">
            <a:alphaModFix/>
          </a:blip>
          <a:srcRect b="0" l="55748" r="28208" t="89789"/>
          <a:stretch/>
        </p:blipFill>
        <p:spPr>
          <a:xfrm>
            <a:off x="219075" y="3876675"/>
            <a:ext cx="114295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56"/>
          <p:cNvPicPr preferRelativeResize="0"/>
          <p:nvPr/>
        </p:nvPicPr>
        <p:blipFill rotWithShape="1">
          <a:blip r:embed="rId3">
            <a:alphaModFix/>
          </a:blip>
          <a:srcRect b="0" l="31684" r="58331" t="89790"/>
          <a:stretch/>
        </p:blipFill>
        <p:spPr>
          <a:xfrm>
            <a:off x="314325" y="3319475"/>
            <a:ext cx="711300" cy="3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&amp; Limitations</a:t>
            </a:r>
            <a:endParaRPr/>
          </a:p>
        </p:txBody>
      </p:sp>
      <p:sp>
        <p:nvSpPr>
          <p:cNvPr id="555" name="Google Shape;555;p57"/>
          <p:cNvSpPr txBox="1"/>
          <p:nvPr>
            <p:ph idx="1" type="body"/>
          </p:nvPr>
        </p:nvSpPr>
        <p:spPr>
          <a:xfrm>
            <a:off x="729450" y="1393075"/>
            <a:ext cx="57285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Really is a pretty cool concept with a fair amount of potential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It’s just the paper itself doesn’t really demonstrate that potential</a:t>
            </a:r>
            <a:endParaRPr sz="1400"/>
          </a:p>
        </p:txBody>
      </p:sp>
      <p:sp>
        <p:nvSpPr>
          <p:cNvPr id="556" name="Google Shape;556;p57"/>
          <p:cNvSpPr/>
          <p:nvPr/>
        </p:nvSpPr>
        <p:spPr>
          <a:xfrm>
            <a:off x="729450" y="3654175"/>
            <a:ext cx="2975700" cy="10548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Limitations</a:t>
            </a:r>
            <a:endParaRPr sz="1500">
              <a:solidFill>
                <a:srgbClr val="E4A1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Conflict of interest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No comparison group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Majority medical students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57" name="Google Shape;55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6675" y="2721475"/>
            <a:ext cx="2031375" cy="2031375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57"/>
          <p:cNvSpPr/>
          <p:nvPr/>
        </p:nvSpPr>
        <p:spPr>
          <a:xfrm>
            <a:off x="6391275" y="1393075"/>
            <a:ext cx="2543100" cy="27693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Good points made by the authors </a:t>
            </a:r>
            <a:r>
              <a:rPr lang="en">
                <a:solidFill>
                  <a:srgbClr val="1A1A1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(even if it’s a sales pitch)</a:t>
            </a:r>
            <a:endParaRPr>
              <a:solidFill>
                <a:srgbClr val="1A1A1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Char char="●"/>
            </a:pPr>
            <a:r>
              <a:rPr b="1"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Simulation based learning</a:t>
            </a: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is effective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Char char="●"/>
            </a:pPr>
            <a:r>
              <a:rPr b="1"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Scaleable </a:t>
            </a: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(only tech is a screen and camera) 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Avoids some potential </a:t>
            </a:r>
            <a:r>
              <a:rPr b="1"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issues with the hierarchy</a:t>
            </a: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of medicine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&amp; Limitations</a:t>
            </a:r>
            <a:endParaRPr/>
          </a:p>
        </p:txBody>
      </p:sp>
      <p:sp>
        <p:nvSpPr>
          <p:cNvPr id="564" name="Google Shape;564;p58"/>
          <p:cNvSpPr txBox="1"/>
          <p:nvPr>
            <p:ph idx="1" type="body"/>
          </p:nvPr>
        </p:nvSpPr>
        <p:spPr>
          <a:xfrm>
            <a:off x="729450" y="1393075"/>
            <a:ext cx="57285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Really is a pretty cool concept with a fair amount of potential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It’s just the paper itself doesn’t really demonstrate that potential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Seems like it may be suited for </a:t>
            </a:r>
            <a:r>
              <a:rPr b="1" lang="en" sz="1400">
                <a:solidFill>
                  <a:srgbClr val="C1443C"/>
                </a:solidFill>
              </a:rPr>
              <a:t>surveillance</a:t>
            </a:r>
            <a:r>
              <a:rPr lang="en" sz="1400"/>
              <a:t> </a:t>
            </a:r>
            <a:r>
              <a:rPr b="1" lang="en" sz="1400"/>
              <a:t>&amp; auditing</a:t>
            </a:r>
            <a:endParaRPr b="1" sz="1400"/>
          </a:p>
        </p:txBody>
      </p:sp>
      <p:pic>
        <p:nvPicPr>
          <p:cNvPr id="565" name="Google Shape;565;p58"/>
          <p:cNvPicPr preferRelativeResize="0"/>
          <p:nvPr/>
        </p:nvPicPr>
        <p:blipFill rotWithShape="1">
          <a:blip r:embed="rId3">
            <a:alphaModFix/>
          </a:blip>
          <a:srcRect b="2967" l="18765" r="18640" t="2826"/>
          <a:stretch/>
        </p:blipFill>
        <p:spPr>
          <a:xfrm>
            <a:off x="6753675" y="1485900"/>
            <a:ext cx="2056950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6675" y="2721475"/>
            <a:ext cx="2031375" cy="2031375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58"/>
          <p:cNvSpPr/>
          <p:nvPr/>
        </p:nvSpPr>
        <p:spPr>
          <a:xfrm>
            <a:off x="729450" y="2687975"/>
            <a:ext cx="3394800" cy="19602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Each participant started by logging in to their </a:t>
            </a:r>
            <a:r>
              <a:rPr b="1"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individual…account via contactless facial recognition</a:t>
            </a:r>
            <a:endParaRPr b="1"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Trials were </a:t>
            </a:r>
            <a:r>
              <a:rPr b="1"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recorded in a variety of settings</a:t>
            </a: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with both natural and artificial light as well as differing backgrounds </a:t>
            </a:r>
            <a:r>
              <a:rPr b="1"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to mimic variable clinical settings such as wards and outpatient clinics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8" name="Google Shape;568;p58"/>
          <p:cNvSpPr txBox="1"/>
          <p:nvPr/>
        </p:nvSpPr>
        <p:spPr>
          <a:xfrm>
            <a:off x="6779175" y="4657725"/>
            <a:ext cx="203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See BlueMirror.ai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59"/>
          <p:cNvSpPr/>
          <p:nvPr/>
        </p:nvSpPr>
        <p:spPr>
          <a:xfrm>
            <a:off x="1686138" y="999075"/>
            <a:ext cx="1832400" cy="6915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Emphasis </a:t>
            </a:r>
            <a:r>
              <a:rPr lang="en" sz="12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(#2f5aa2)</a:t>
            </a:r>
            <a:endParaRPr sz="1200">
              <a:solidFill>
                <a:srgbClr val="2F5A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Primary (#3B71CA)</a:t>
            </a:r>
            <a:endParaRPr sz="12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BG subtle (#e2eaf7)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4" name="Google Shape;574;p59"/>
          <p:cNvSpPr/>
          <p:nvPr/>
        </p:nvSpPr>
        <p:spPr>
          <a:xfrm>
            <a:off x="1688313" y="2631025"/>
            <a:ext cx="18324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Emphasis 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(#404247)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Secondary (#9FA6B2)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BG subtle (#f1f2f3)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5" name="Google Shape;575;p59"/>
          <p:cNvSpPr/>
          <p:nvPr/>
        </p:nvSpPr>
        <p:spPr>
          <a:xfrm>
            <a:off x="3656900" y="1813075"/>
            <a:ext cx="1832400" cy="6915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Emphasis </a:t>
            </a:r>
            <a:r>
              <a:rPr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(#0c622e)</a:t>
            </a:r>
            <a:endParaRPr sz="1200">
              <a:solidFill>
                <a:srgbClr val="0C622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4A44D"/>
                </a:solidFill>
                <a:latin typeface="Open Sans"/>
                <a:ea typeface="Open Sans"/>
                <a:cs typeface="Open Sans"/>
                <a:sym typeface="Open Sans"/>
              </a:rPr>
              <a:t>Success (#14A44D)</a:t>
            </a:r>
            <a:endParaRPr sz="1200">
              <a:solidFill>
                <a:srgbClr val="14A4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BG subtle (#dcf1e4)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6" name="Google Shape;576;p59"/>
          <p:cNvSpPr/>
          <p:nvPr/>
        </p:nvSpPr>
        <p:spPr>
          <a:xfrm>
            <a:off x="3655800" y="999075"/>
            <a:ext cx="1832400" cy="691500"/>
          </a:xfrm>
          <a:prstGeom prst="rect">
            <a:avLst/>
          </a:prstGeom>
          <a:solidFill>
            <a:srgbClr val="FAE4E8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Emphasis </a:t>
            </a:r>
            <a:r>
              <a:rPr lang="en" sz="12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(#b03d50)</a:t>
            </a:r>
            <a:endParaRPr sz="1200">
              <a:solidFill>
                <a:srgbClr val="B03D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C4C64"/>
                </a:solidFill>
                <a:latin typeface="Open Sans"/>
                <a:ea typeface="Open Sans"/>
                <a:cs typeface="Open Sans"/>
                <a:sym typeface="Open Sans"/>
              </a:rPr>
              <a:t>Danger (#DC4C64)</a:t>
            </a:r>
            <a:endParaRPr sz="1200">
              <a:solidFill>
                <a:srgbClr val="DC4C6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BG subtle (#fae4e8)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7" name="Google Shape;577;p59"/>
          <p:cNvSpPr/>
          <p:nvPr/>
        </p:nvSpPr>
        <p:spPr>
          <a:xfrm>
            <a:off x="2680013" y="3452925"/>
            <a:ext cx="1832400" cy="691500"/>
          </a:xfrm>
          <a:prstGeom prst="rect">
            <a:avLst/>
          </a:prstGeom>
          <a:solidFill>
            <a:srgbClr val="F0E6F5"/>
          </a:solidFill>
          <a:ln cap="flat" cmpd="sng" w="9525">
            <a:solidFill>
              <a:srgbClr val="6B3F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C3483"/>
                </a:solidFill>
                <a:latin typeface="Open Sans"/>
                <a:ea typeface="Open Sans"/>
                <a:cs typeface="Open Sans"/>
                <a:sym typeface="Open Sans"/>
              </a:rPr>
              <a:t>Emphasis </a:t>
            </a:r>
            <a:r>
              <a:rPr lang="en" sz="1200">
                <a:solidFill>
                  <a:srgbClr val="6C3483"/>
                </a:solidFill>
                <a:latin typeface="Open Sans"/>
                <a:ea typeface="Open Sans"/>
                <a:cs typeface="Open Sans"/>
                <a:sym typeface="Open Sans"/>
              </a:rPr>
              <a:t>(#6C3483)</a:t>
            </a:r>
            <a:endParaRPr sz="1200">
              <a:solidFill>
                <a:srgbClr val="6C34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E44AD"/>
                </a:solidFill>
                <a:latin typeface="Open Sans"/>
                <a:ea typeface="Open Sans"/>
                <a:cs typeface="Open Sans"/>
                <a:sym typeface="Open Sans"/>
              </a:rPr>
              <a:t>Purple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(#8E44AD)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BG subtle (#F0E6F5)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8" name="Google Shape;578;p59"/>
          <p:cNvSpPr/>
          <p:nvPr/>
        </p:nvSpPr>
        <p:spPr>
          <a:xfrm>
            <a:off x="3656888" y="2630038"/>
            <a:ext cx="1832400" cy="6915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Emphasis </a:t>
            </a:r>
            <a:r>
              <a:rPr lang="en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(#896110)</a:t>
            </a:r>
            <a:endParaRPr sz="12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4A11B"/>
                </a:solidFill>
                <a:latin typeface="Open Sans"/>
                <a:ea typeface="Open Sans"/>
                <a:cs typeface="Open Sans"/>
                <a:sym typeface="Open Sans"/>
              </a:rPr>
              <a:t>Warning (#E4A11B)</a:t>
            </a:r>
            <a:endParaRPr sz="1200">
              <a:solidFill>
                <a:srgbClr val="E4A1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BG subtle (#fbf1dd)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9" name="Google Shape;579;p59"/>
          <p:cNvSpPr/>
          <p:nvPr/>
        </p:nvSpPr>
        <p:spPr>
          <a:xfrm>
            <a:off x="1688313" y="1809125"/>
            <a:ext cx="1832400" cy="6915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Emphasis </a:t>
            </a:r>
            <a:r>
              <a:rPr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(#3b7e94)</a:t>
            </a:r>
            <a:endParaRPr sz="12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4B4D3"/>
                </a:solidFill>
                <a:latin typeface="Open Sans"/>
                <a:ea typeface="Open Sans"/>
                <a:cs typeface="Open Sans"/>
                <a:sym typeface="Open Sans"/>
              </a:rPr>
              <a:t>Info (#54B4D3)</a:t>
            </a:r>
            <a:endParaRPr sz="1200">
              <a:solidFill>
                <a:srgbClr val="54B4D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BG subtle (#e5f4f8)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0" name="Google Shape;580;p59"/>
          <p:cNvSpPr/>
          <p:nvPr/>
        </p:nvSpPr>
        <p:spPr>
          <a:xfrm>
            <a:off x="5625463" y="999075"/>
            <a:ext cx="1832400" cy="691500"/>
          </a:xfrm>
          <a:prstGeom prst="rect">
            <a:avLst/>
          </a:prstGeom>
          <a:solidFill>
            <a:srgbClr val="FFE9E6"/>
          </a:solidFill>
          <a:ln cap="flat" cmpd="sng" w="9525">
            <a:solidFill>
              <a:srgbClr val="C144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Emphasis </a:t>
            </a:r>
            <a:r>
              <a:rPr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(#C1443C)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6F61"/>
                </a:solidFill>
                <a:latin typeface="Open Sans"/>
                <a:ea typeface="Open Sans"/>
                <a:cs typeface="Open Sans"/>
                <a:sym typeface="Open Sans"/>
              </a:rPr>
              <a:t>Pink (#FF6F61)</a:t>
            </a:r>
            <a:endParaRPr sz="1200">
              <a:solidFill>
                <a:srgbClr val="FF6F6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BG subtle (#FFE9E6)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1" name="Google Shape;581;p59"/>
          <p:cNvSpPr/>
          <p:nvPr/>
        </p:nvSpPr>
        <p:spPr>
          <a:xfrm>
            <a:off x="4665636" y="3447000"/>
            <a:ext cx="1832400" cy="691500"/>
          </a:xfrm>
          <a:prstGeom prst="rect">
            <a:avLst/>
          </a:prstGeom>
          <a:solidFill>
            <a:srgbClr val="E8ECF1"/>
          </a:solidFill>
          <a:ln cap="flat" cmpd="sng" w="9525">
            <a:solidFill>
              <a:srgbClr val="2C3E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C3E50"/>
                </a:solidFill>
                <a:latin typeface="Open Sans"/>
                <a:ea typeface="Open Sans"/>
                <a:cs typeface="Open Sans"/>
                <a:sym typeface="Open Sans"/>
              </a:rPr>
              <a:t>Emphasis </a:t>
            </a:r>
            <a:r>
              <a:rPr lang="en" sz="1200">
                <a:solidFill>
                  <a:srgbClr val="2C3E50"/>
                </a:solidFill>
                <a:latin typeface="Open Sans"/>
                <a:ea typeface="Open Sans"/>
                <a:cs typeface="Open Sans"/>
                <a:sym typeface="Open Sans"/>
              </a:rPr>
              <a:t>(#2C3E50)</a:t>
            </a:r>
            <a:endParaRPr sz="1200">
              <a:solidFill>
                <a:srgbClr val="2C3E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D6D7E"/>
                </a:solidFill>
                <a:latin typeface="Open Sans"/>
                <a:ea typeface="Open Sans"/>
                <a:cs typeface="Open Sans"/>
                <a:sym typeface="Open Sans"/>
              </a:rPr>
              <a:t>Slate grey (#5D6D7E)</a:t>
            </a:r>
            <a:endParaRPr sz="1200">
              <a:solidFill>
                <a:srgbClr val="5D6D7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BG subtle (#E8ECF1)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2" name="Google Shape;582;p59"/>
          <p:cNvSpPr/>
          <p:nvPr/>
        </p:nvSpPr>
        <p:spPr>
          <a:xfrm>
            <a:off x="5625463" y="1815050"/>
            <a:ext cx="1832400" cy="691500"/>
          </a:xfrm>
          <a:prstGeom prst="rect">
            <a:avLst/>
          </a:prstGeom>
          <a:solidFill>
            <a:srgbClr val="DFF6F2"/>
          </a:solidFill>
          <a:ln cap="flat" cmpd="sng" w="9525">
            <a:solidFill>
              <a:srgbClr val="1F7A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Emphasis </a:t>
            </a:r>
            <a:r>
              <a:rPr lang="en" sz="1200">
                <a:solidFill>
                  <a:srgbClr val="1F7A6C"/>
                </a:solidFill>
                <a:latin typeface="Open Sans"/>
                <a:ea typeface="Open Sans"/>
                <a:cs typeface="Open Sans"/>
                <a:sym typeface="Open Sans"/>
              </a:rPr>
              <a:t>(#1F7A6C)</a:t>
            </a:r>
            <a:endParaRPr sz="1200">
              <a:solidFill>
                <a:srgbClr val="1F7A6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8C9B0"/>
                </a:solidFill>
                <a:latin typeface="Open Sans"/>
                <a:ea typeface="Open Sans"/>
                <a:cs typeface="Open Sans"/>
                <a:sym typeface="Open Sans"/>
              </a:rPr>
              <a:t>Mint/Aqua (#48C9B0)</a:t>
            </a:r>
            <a:endParaRPr sz="1200">
              <a:solidFill>
                <a:srgbClr val="48C9B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BG subtle (#f1f2f3)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729325" y="1393075"/>
            <a:ext cx="3774300" cy="16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1443C"/>
                </a:solidFill>
              </a:rPr>
              <a:t>Cluster-randomized trial</a:t>
            </a:r>
            <a:r>
              <a:rPr lang="en"/>
              <a:t> conducted in 59 US community hospitals within the HCA Healthcare system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 txBox="1"/>
          <p:nvPr>
            <p:ph idx="2" type="body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4902950" y="1393075"/>
            <a:ext cx="3255600" cy="8556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Phases of study</a:t>
            </a:r>
            <a:endParaRPr sz="1200">
              <a:solidFill>
                <a:srgbClr val="54B4D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18-month baseline </a:t>
            </a:r>
            <a:r>
              <a:rPr lang="en" sz="12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(4/2017 - 9/2018)</a:t>
            </a:r>
            <a:endParaRPr sz="12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6-month phase in </a:t>
            </a:r>
            <a:r>
              <a:rPr lang="en" sz="12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(10/2018 - 3/2019)</a:t>
            </a:r>
            <a:endParaRPr sz="12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15-mo intervention </a:t>
            </a:r>
            <a:r>
              <a:rPr lang="en" sz="12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(4/2019 - 6/2020)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4" name="Google Shape;114;p17"/>
          <p:cNvGrpSpPr/>
          <p:nvPr/>
        </p:nvGrpSpPr>
        <p:grpSpPr>
          <a:xfrm>
            <a:off x="1385738" y="3173075"/>
            <a:ext cx="2012100" cy="950100"/>
            <a:chOff x="1388225" y="3507625"/>
            <a:chExt cx="2012100" cy="950100"/>
          </a:xfrm>
        </p:grpSpPr>
        <p:sp>
          <p:nvSpPr>
            <p:cNvPr id="115" name="Google Shape;115;p17"/>
            <p:cNvSpPr/>
            <p:nvPr/>
          </p:nvSpPr>
          <p:spPr>
            <a:xfrm>
              <a:off x="1388225" y="3507625"/>
              <a:ext cx="2012100" cy="950100"/>
            </a:xfrm>
            <a:prstGeom prst="rect">
              <a:avLst/>
            </a:prstGeom>
            <a:solidFill>
              <a:srgbClr val="F1F2F3"/>
            </a:solidFill>
            <a:ln cap="flat" cmpd="sng" w="9525">
              <a:solidFill>
                <a:srgbClr val="4042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404247"/>
                  </a:solidFill>
                  <a:latin typeface="Open Sans"/>
                  <a:ea typeface="Open Sans"/>
                  <a:cs typeface="Open Sans"/>
                  <a:sym typeface="Open Sans"/>
                </a:rPr>
                <a:t>Hospitals</a:t>
              </a:r>
              <a:endParaRPr sz="1200">
                <a:solidFill>
                  <a:srgbClr val="1A1A1A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2678100" y="4153050"/>
              <a:ext cx="133500" cy="133500"/>
            </a:xfrm>
            <a:prstGeom prst="ellipse">
              <a:avLst/>
            </a:prstGeom>
            <a:solidFill>
              <a:srgbClr val="14A44D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3048150" y="4200525"/>
              <a:ext cx="133500" cy="133500"/>
            </a:xfrm>
            <a:prstGeom prst="ellipse">
              <a:avLst/>
            </a:prstGeom>
            <a:solidFill>
              <a:srgbClr val="89611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2914650" y="3857475"/>
              <a:ext cx="133500" cy="133500"/>
            </a:xfrm>
            <a:prstGeom prst="ellipse">
              <a:avLst/>
            </a:prstGeom>
            <a:solidFill>
              <a:srgbClr val="14A44D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2487600" y="3887350"/>
              <a:ext cx="133500" cy="133500"/>
            </a:xfrm>
            <a:prstGeom prst="ellipse">
              <a:avLst/>
            </a:prstGeom>
            <a:solidFill>
              <a:srgbClr val="89611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2266950" y="4153050"/>
              <a:ext cx="133500" cy="133500"/>
            </a:xfrm>
            <a:prstGeom prst="ellipse">
              <a:avLst/>
            </a:prstGeom>
            <a:solidFill>
              <a:srgbClr val="14A44D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2005800" y="3887350"/>
              <a:ext cx="133500" cy="133500"/>
            </a:xfrm>
            <a:prstGeom prst="ellipse">
              <a:avLst/>
            </a:prstGeom>
            <a:solidFill>
              <a:srgbClr val="89611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1524000" y="3887350"/>
              <a:ext cx="133500" cy="133500"/>
            </a:xfrm>
            <a:prstGeom prst="ellipse">
              <a:avLst/>
            </a:prstGeom>
            <a:solidFill>
              <a:srgbClr val="14A44D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1855800" y="4153050"/>
              <a:ext cx="133500" cy="133500"/>
            </a:xfrm>
            <a:prstGeom prst="ellipse">
              <a:avLst/>
            </a:prstGeom>
            <a:solidFill>
              <a:srgbClr val="89611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/>
          <p:nvPr/>
        </p:nvSpPr>
        <p:spPr>
          <a:xfrm>
            <a:off x="647700" y="2838450"/>
            <a:ext cx="3629100" cy="18669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Baseline era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2864600" y="3154200"/>
            <a:ext cx="1231200" cy="13692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Intervention</a:t>
            </a:r>
            <a:endParaRPr sz="1200">
              <a:solidFill>
                <a:srgbClr val="1A1A1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0" name="Google Shape;130;p18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729325" y="1393075"/>
            <a:ext cx="3774300" cy="16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Cluster-randomized trial</a:t>
            </a:r>
            <a:r>
              <a:rPr lang="en"/>
              <a:t> conducted in 59 US community hospitals within the HCA Healthcare system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Hospitals paired</a:t>
            </a:r>
            <a:r>
              <a:rPr lang="en"/>
              <a:t> based on baseline era data → </a:t>
            </a:r>
            <a:r>
              <a:rPr b="1" lang="en">
                <a:solidFill>
                  <a:srgbClr val="C1443C"/>
                </a:solidFill>
              </a:rPr>
              <a:t>randomized hospitals</a:t>
            </a:r>
            <a:r>
              <a:rPr lang="en"/>
              <a:t> (1:1)</a:t>
            </a: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4902950" y="1393075"/>
            <a:ext cx="3255600" cy="8556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Phases of study</a:t>
            </a:r>
            <a:endParaRPr sz="1200">
              <a:solidFill>
                <a:srgbClr val="54B4D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18-month baseline </a:t>
            </a:r>
            <a:r>
              <a:rPr lang="en" sz="12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(4/2017 - 9/2018)</a:t>
            </a:r>
            <a:endParaRPr sz="12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6-month phase in </a:t>
            </a:r>
            <a:r>
              <a:rPr lang="en" sz="12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(10/2018 - 3/2019)</a:t>
            </a:r>
            <a:endParaRPr sz="12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15-mo intervention </a:t>
            </a:r>
            <a:r>
              <a:rPr lang="en" sz="12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(4/2019 - 6/2020)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3488025" y="3752000"/>
            <a:ext cx="133500" cy="133500"/>
          </a:xfrm>
          <a:prstGeom prst="ellipse">
            <a:avLst/>
          </a:prstGeom>
          <a:solidFill>
            <a:srgbClr val="89611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3209925" y="3514875"/>
            <a:ext cx="133500" cy="133500"/>
          </a:xfrm>
          <a:prstGeom prst="ellipse">
            <a:avLst/>
          </a:prstGeom>
          <a:solidFill>
            <a:srgbClr val="89611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3162450" y="4056675"/>
            <a:ext cx="133500" cy="133500"/>
          </a:xfrm>
          <a:prstGeom prst="ellipse">
            <a:avLst/>
          </a:prstGeom>
          <a:solidFill>
            <a:srgbClr val="89611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3686025" y="4238775"/>
            <a:ext cx="133500" cy="133500"/>
          </a:xfrm>
          <a:prstGeom prst="ellipse">
            <a:avLst/>
          </a:prstGeom>
          <a:solidFill>
            <a:srgbClr val="89611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18"/>
          <p:cNvSpPr/>
          <p:nvPr/>
        </p:nvSpPr>
        <p:spPr>
          <a:xfrm>
            <a:off x="816725" y="3154200"/>
            <a:ext cx="1231200" cy="13692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Control</a:t>
            </a:r>
            <a:endParaRPr sz="1200">
              <a:solidFill>
                <a:srgbClr val="1A1A1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1440150" y="3752000"/>
            <a:ext cx="133500" cy="133500"/>
          </a:xfrm>
          <a:prstGeom prst="ellipse">
            <a:avLst/>
          </a:prstGeom>
          <a:solidFill>
            <a:srgbClr val="14A44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1162050" y="3514875"/>
            <a:ext cx="133500" cy="133500"/>
          </a:xfrm>
          <a:prstGeom prst="ellipse">
            <a:avLst/>
          </a:prstGeom>
          <a:solidFill>
            <a:srgbClr val="14A44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1114575" y="4056675"/>
            <a:ext cx="133500" cy="133500"/>
          </a:xfrm>
          <a:prstGeom prst="ellipse">
            <a:avLst/>
          </a:prstGeom>
          <a:solidFill>
            <a:srgbClr val="14A44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38150" y="4238775"/>
            <a:ext cx="133500" cy="133500"/>
          </a:xfrm>
          <a:prstGeom prst="ellipse">
            <a:avLst/>
          </a:prstGeom>
          <a:solidFill>
            <a:srgbClr val="14A44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2" name="Google Shape;142;p18"/>
          <p:cNvCxnSpPr>
            <a:stCxn id="139" idx="6"/>
            <a:endCxn id="134" idx="2"/>
          </p:cNvCxnSpPr>
          <p:nvPr/>
        </p:nvCxnSpPr>
        <p:spPr>
          <a:xfrm>
            <a:off x="1295550" y="3581625"/>
            <a:ext cx="1914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18"/>
          <p:cNvCxnSpPr>
            <a:stCxn id="138" idx="6"/>
            <a:endCxn id="135" idx="2"/>
          </p:cNvCxnSpPr>
          <p:nvPr/>
        </p:nvCxnSpPr>
        <p:spPr>
          <a:xfrm>
            <a:off x="1573650" y="3818750"/>
            <a:ext cx="1588800" cy="30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18"/>
          <p:cNvCxnSpPr>
            <a:stCxn id="136" idx="2"/>
            <a:endCxn id="140" idx="6"/>
          </p:cNvCxnSpPr>
          <p:nvPr/>
        </p:nvCxnSpPr>
        <p:spPr>
          <a:xfrm rot="10800000">
            <a:off x="1248225" y="4123425"/>
            <a:ext cx="2437800" cy="18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18"/>
          <p:cNvCxnSpPr>
            <a:stCxn id="141" idx="7"/>
            <a:endCxn id="133" idx="2"/>
          </p:cNvCxnSpPr>
          <p:nvPr/>
        </p:nvCxnSpPr>
        <p:spPr>
          <a:xfrm flipH="1" rot="10800000">
            <a:off x="1752099" y="3818826"/>
            <a:ext cx="1735800" cy="43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/>
          <p:nvPr/>
        </p:nvSpPr>
        <p:spPr>
          <a:xfrm>
            <a:off x="647700" y="2838450"/>
            <a:ext cx="3629100" cy="18669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Baseline era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2864600" y="3154200"/>
            <a:ext cx="1231200" cy="13692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Intervention</a:t>
            </a:r>
            <a:endParaRPr sz="1200">
              <a:solidFill>
                <a:srgbClr val="1A1A1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52" name="Google Shape;152;p19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153" name="Google Shape;153;p19"/>
          <p:cNvSpPr txBox="1"/>
          <p:nvPr>
            <p:ph idx="1" type="body"/>
          </p:nvPr>
        </p:nvSpPr>
        <p:spPr>
          <a:xfrm>
            <a:off x="729325" y="1393075"/>
            <a:ext cx="3774300" cy="16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Cluster-randomized trial</a:t>
            </a:r>
            <a:r>
              <a:rPr lang="en"/>
              <a:t> conducted in 59 US community hospitals within the HCA Healthcare system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Hospitals paired</a:t>
            </a:r>
            <a:r>
              <a:rPr lang="en"/>
              <a:t> based on baseline era data → </a:t>
            </a:r>
            <a:r>
              <a:rPr b="1" lang="en">
                <a:solidFill>
                  <a:srgbClr val="C1443C"/>
                </a:solidFill>
              </a:rPr>
              <a:t>randomized hospitals</a:t>
            </a:r>
            <a:r>
              <a:rPr lang="en"/>
              <a:t> (1:1)</a:t>
            </a:r>
            <a:endParaRPr/>
          </a:p>
        </p:txBody>
      </p:sp>
      <p:sp>
        <p:nvSpPr>
          <p:cNvPr id="154" name="Google Shape;154;p19"/>
          <p:cNvSpPr txBox="1"/>
          <p:nvPr>
            <p:ph idx="2" type="body"/>
          </p:nvPr>
        </p:nvSpPr>
        <p:spPr>
          <a:xfrm>
            <a:off x="4643600" y="2473700"/>
            <a:ext cx="3774300" cy="11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Inclusion</a:t>
            </a:r>
            <a:r>
              <a:rPr lang="en"/>
              <a:t>: </a:t>
            </a:r>
            <a:r>
              <a:rPr b="1" lang="en"/>
              <a:t>Non–critically ill</a:t>
            </a:r>
            <a:r>
              <a:rPr lang="en"/>
              <a:t> adults </a:t>
            </a:r>
            <a:r>
              <a:rPr b="1" lang="en"/>
              <a:t>hospitalized with pneumonia</a:t>
            </a:r>
            <a:r>
              <a:rPr lang="en"/>
              <a:t> on admission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/>
              <a:t>Exclusion</a:t>
            </a:r>
            <a:r>
              <a:rPr lang="en"/>
              <a:t>: Incarceration or transferred to ICU within 48h of admission</a:t>
            </a:r>
            <a:endParaRPr/>
          </a:p>
        </p:txBody>
      </p:sp>
      <p:sp>
        <p:nvSpPr>
          <p:cNvPr id="155" name="Google Shape;155;p19"/>
          <p:cNvSpPr/>
          <p:nvPr/>
        </p:nvSpPr>
        <p:spPr>
          <a:xfrm>
            <a:off x="4902950" y="1393075"/>
            <a:ext cx="3255600" cy="8556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Phases of study</a:t>
            </a:r>
            <a:endParaRPr sz="1200">
              <a:solidFill>
                <a:srgbClr val="54B4D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18-month baseline </a:t>
            </a:r>
            <a:r>
              <a:rPr lang="en" sz="12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(4/2017 - 9/2018)</a:t>
            </a:r>
            <a:endParaRPr sz="12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6-month phase in </a:t>
            </a:r>
            <a:r>
              <a:rPr lang="en" sz="12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(10/2018 - 3/2019)</a:t>
            </a:r>
            <a:endParaRPr sz="12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15-mo intervention </a:t>
            </a:r>
            <a:r>
              <a:rPr lang="en" sz="12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(4/2019 - 6/2020)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3488025" y="3752000"/>
            <a:ext cx="133500" cy="133500"/>
          </a:xfrm>
          <a:prstGeom prst="ellipse">
            <a:avLst/>
          </a:prstGeom>
          <a:solidFill>
            <a:srgbClr val="89611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3209925" y="3514875"/>
            <a:ext cx="133500" cy="133500"/>
          </a:xfrm>
          <a:prstGeom prst="ellipse">
            <a:avLst/>
          </a:prstGeom>
          <a:solidFill>
            <a:srgbClr val="89611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3162450" y="4056675"/>
            <a:ext cx="133500" cy="133500"/>
          </a:xfrm>
          <a:prstGeom prst="ellipse">
            <a:avLst/>
          </a:prstGeom>
          <a:solidFill>
            <a:srgbClr val="89611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19"/>
          <p:cNvSpPr/>
          <p:nvPr/>
        </p:nvSpPr>
        <p:spPr>
          <a:xfrm>
            <a:off x="3686025" y="4238775"/>
            <a:ext cx="133500" cy="133500"/>
          </a:xfrm>
          <a:prstGeom prst="ellipse">
            <a:avLst/>
          </a:prstGeom>
          <a:solidFill>
            <a:srgbClr val="89611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816725" y="3154200"/>
            <a:ext cx="1231200" cy="13692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Control</a:t>
            </a:r>
            <a:endParaRPr sz="1200">
              <a:solidFill>
                <a:srgbClr val="1A1A1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1440150" y="3752000"/>
            <a:ext cx="133500" cy="133500"/>
          </a:xfrm>
          <a:prstGeom prst="ellipse">
            <a:avLst/>
          </a:prstGeom>
          <a:solidFill>
            <a:srgbClr val="14A44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1162050" y="3514875"/>
            <a:ext cx="133500" cy="133500"/>
          </a:xfrm>
          <a:prstGeom prst="ellipse">
            <a:avLst/>
          </a:prstGeom>
          <a:solidFill>
            <a:srgbClr val="14A44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p19"/>
          <p:cNvSpPr/>
          <p:nvPr/>
        </p:nvSpPr>
        <p:spPr>
          <a:xfrm>
            <a:off x="1114575" y="4056675"/>
            <a:ext cx="133500" cy="133500"/>
          </a:xfrm>
          <a:prstGeom prst="ellipse">
            <a:avLst/>
          </a:prstGeom>
          <a:solidFill>
            <a:srgbClr val="14A44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1638150" y="4238775"/>
            <a:ext cx="133500" cy="133500"/>
          </a:xfrm>
          <a:prstGeom prst="ellipse">
            <a:avLst/>
          </a:prstGeom>
          <a:solidFill>
            <a:srgbClr val="14A44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5" name="Google Shape;165;p19"/>
          <p:cNvCxnSpPr>
            <a:stCxn id="162" idx="6"/>
            <a:endCxn id="157" idx="2"/>
          </p:cNvCxnSpPr>
          <p:nvPr/>
        </p:nvCxnSpPr>
        <p:spPr>
          <a:xfrm>
            <a:off x="1295550" y="3581625"/>
            <a:ext cx="1914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19"/>
          <p:cNvCxnSpPr>
            <a:stCxn id="161" idx="6"/>
            <a:endCxn id="158" idx="2"/>
          </p:cNvCxnSpPr>
          <p:nvPr/>
        </p:nvCxnSpPr>
        <p:spPr>
          <a:xfrm>
            <a:off x="1573650" y="3818750"/>
            <a:ext cx="1588800" cy="30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19"/>
          <p:cNvCxnSpPr>
            <a:stCxn id="159" idx="2"/>
            <a:endCxn id="163" idx="6"/>
          </p:cNvCxnSpPr>
          <p:nvPr/>
        </p:nvCxnSpPr>
        <p:spPr>
          <a:xfrm rot="10800000">
            <a:off x="1248225" y="4123425"/>
            <a:ext cx="2437800" cy="18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19"/>
          <p:cNvCxnSpPr>
            <a:stCxn id="164" idx="7"/>
            <a:endCxn id="156" idx="2"/>
          </p:cNvCxnSpPr>
          <p:nvPr/>
        </p:nvCxnSpPr>
        <p:spPr>
          <a:xfrm flipH="1" rot="10800000">
            <a:off x="1752099" y="3818826"/>
            <a:ext cx="1735800" cy="43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arms</a:t>
            </a:r>
            <a:endParaRPr/>
          </a:p>
        </p:txBody>
      </p:sp>
      <p:sp>
        <p:nvSpPr>
          <p:cNvPr id="174" name="Google Shape;174;p20"/>
          <p:cNvSpPr/>
          <p:nvPr/>
        </p:nvSpPr>
        <p:spPr>
          <a:xfrm>
            <a:off x="653125" y="1393075"/>
            <a:ext cx="3774300" cy="12453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Stewardship alone group</a:t>
            </a: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(n = 30 hospitals)</a:t>
            </a:r>
            <a:endParaRPr sz="1200">
              <a:solidFill>
                <a:srgbClr val="0C622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Received standard educational materials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Quarterly coaching calls for stewardship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Prospective deescalation based on micro results (MRSA screen, sputum cultures)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5" name="Google Shape;17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7622" y="3707643"/>
            <a:ext cx="1245300" cy="1245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arms</a:t>
            </a:r>
            <a:endParaRPr/>
          </a:p>
        </p:txBody>
      </p:sp>
      <p:sp>
        <p:nvSpPr>
          <p:cNvPr id="181" name="Google Shape;181;p21"/>
          <p:cNvSpPr txBox="1"/>
          <p:nvPr>
            <p:ph idx="2" type="body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1"/>
          <p:cNvSpPr/>
          <p:nvPr/>
        </p:nvSpPr>
        <p:spPr>
          <a:xfrm>
            <a:off x="4719800" y="1393075"/>
            <a:ext cx="3774300" cy="22611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Stewardship + CPOE group </a:t>
            </a:r>
            <a:r>
              <a:rPr lang="en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(n = 29 hospitals)</a:t>
            </a:r>
            <a:endParaRPr sz="12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Same as </a:t>
            </a: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control group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--plus-- if starting broad spectrum ABX and 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patient-pathogen </a:t>
            </a:r>
            <a:r>
              <a:rPr b="1" lang="en" sz="1200">
                <a:solidFill>
                  <a:srgbClr val="C1443C"/>
                </a:solidFill>
                <a:latin typeface="Open Sans"/>
                <a:ea typeface="Open Sans"/>
                <a:cs typeface="Open Sans"/>
                <a:sym typeface="Open Sans"/>
              </a:rPr>
              <a:t>risk &lt;10%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→ 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CPOE prompted antimicrobial change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Prompts were tailored to the specific extended spectrum antimicrobial that was ordered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Gave them a single click option to change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MRSA risk &lt;10% → click to “</a:t>
            </a:r>
            <a:r>
              <a:rPr i="1"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stop vancomycin</a:t>
            </a: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Pseud &lt;10% → click to “</a:t>
            </a:r>
            <a:r>
              <a:rPr i="1"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change Zosyn to ceftriaxone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p21"/>
          <p:cNvSpPr/>
          <p:nvPr/>
        </p:nvSpPr>
        <p:spPr>
          <a:xfrm>
            <a:off x="653125" y="1393075"/>
            <a:ext cx="3774300" cy="12453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Stewardship alone group</a:t>
            </a: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(n = 30 hospitals)</a:t>
            </a:r>
            <a:endParaRPr sz="1200">
              <a:solidFill>
                <a:srgbClr val="0C622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Received standard educational materials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Quarterly coaching calls for stewardship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Prospective deescalation based on micro results (MRSA screen, sputum cultures)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4" name="Google Shape;1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7622" y="3707643"/>
            <a:ext cx="1245300" cy="1245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4300" y="3707650"/>
            <a:ext cx="1245300" cy="124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