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75"/>
  </p:notesMasterIdLst>
  <p:sldIdLst>
    <p:sldId id="256" r:id="rId2"/>
    <p:sldId id="257" r:id="rId3"/>
    <p:sldId id="258" r:id="rId4"/>
    <p:sldId id="334" r:id="rId5"/>
    <p:sldId id="335" r:id="rId6"/>
    <p:sldId id="260" r:id="rId7"/>
    <p:sldId id="265" r:id="rId8"/>
    <p:sldId id="261" r:id="rId9"/>
    <p:sldId id="339" r:id="rId10"/>
    <p:sldId id="263" r:id="rId11"/>
    <p:sldId id="264" r:id="rId12"/>
    <p:sldId id="266" r:id="rId13"/>
    <p:sldId id="267" r:id="rId14"/>
    <p:sldId id="268" r:id="rId15"/>
    <p:sldId id="269" r:id="rId16"/>
    <p:sldId id="271" r:id="rId17"/>
    <p:sldId id="272" r:id="rId18"/>
    <p:sldId id="273" r:id="rId19"/>
    <p:sldId id="274" r:id="rId20"/>
    <p:sldId id="276" r:id="rId21"/>
    <p:sldId id="270" r:id="rId22"/>
    <p:sldId id="277" r:id="rId23"/>
    <p:sldId id="278" r:id="rId24"/>
    <p:sldId id="279" r:id="rId25"/>
    <p:sldId id="280" r:id="rId26"/>
    <p:sldId id="281" r:id="rId27"/>
    <p:sldId id="282" r:id="rId28"/>
    <p:sldId id="338" r:id="rId29"/>
    <p:sldId id="283" r:id="rId30"/>
    <p:sldId id="286" r:id="rId31"/>
    <p:sldId id="284" r:id="rId32"/>
    <p:sldId id="337" r:id="rId33"/>
    <p:sldId id="289" r:id="rId34"/>
    <p:sldId id="290"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36" r:id="rId48"/>
    <p:sldId id="304" r:id="rId49"/>
    <p:sldId id="305" r:id="rId50"/>
    <p:sldId id="306" r:id="rId51"/>
    <p:sldId id="307" r:id="rId52"/>
    <p:sldId id="308" r:id="rId53"/>
    <p:sldId id="309" r:id="rId54"/>
    <p:sldId id="310" r:id="rId55"/>
    <p:sldId id="311" r:id="rId56"/>
    <p:sldId id="312" r:id="rId57"/>
    <p:sldId id="314" r:id="rId58"/>
    <p:sldId id="315" r:id="rId59"/>
    <p:sldId id="316" r:id="rId60"/>
    <p:sldId id="317" r:id="rId61"/>
    <p:sldId id="318" r:id="rId62"/>
    <p:sldId id="320" r:id="rId63"/>
    <p:sldId id="321" r:id="rId64"/>
    <p:sldId id="322" r:id="rId65"/>
    <p:sldId id="323" r:id="rId66"/>
    <p:sldId id="324" r:id="rId67"/>
    <p:sldId id="325" r:id="rId68"/>
    <p:sldId id="326" r:id="rId69"/>
    <p:sldId id="287" r:id="rId70"/>
    <p:sldId id="327" r:id="rId71"/>
    <p:sldId id="328" r:id="rId72"/>
    <p:sldId id="329" r:id="rId73"/>
    <p:sldId id="330" r:id="rId74"/>
  </p:sldIdLst>
  <p:sldSz cx="9144000" cy="5143500" type="screen16x9"/>
  <p:notesSz cx="6858000" cy="9144000"/>
  <p:embeddedFontLst>
    <p:embeddedFont>
      <p:font typeface="Bitter" panose="020B0604020202020204" charset="0"/>
      <p:regular r:id="rId76"/>
      <p:bold r:id="rId77"/>
      <p:italic r:id="rId78"/>
      <p:boldItalic r:id="rId79"/>
    </p:embeddedFont>
    <p:embeddedFont>
      <p:font typeface="Bitter Black" panose="020B0604020202020204" charset="0"/>
      <p:bold r:id="rId80"/>
      <p:boldItalic r:id="rId81"/>
    </p:embeddedFont>
    <p:embeddedFont>
      <p:font typeface="Bitter Light" panose="020B0604020202020204" charset="0"/>
      <p:regular r:id="rId82"/>
      <p:bold r:id="rId83"/>
      <p:italic r:id="rId84"/>
      <p:boldItalic r:id="rId85"/>
    </p:embeddedFont>
    <p:embeddedFont>
      <p:font typeface="IBM Plex Sans" panose="020B0503050203000203" pitchFamily="34" charset="0"/>
      <p:regular r:id="rId86"/>
      <p:boldItalic r:id="rId87"/>
    </p:embeddedFont>
    <p:embeddedFont>
      <p:font typeface="Lato" panose="020F0502020204030203" pitchFamily="34" charset="0"/>
      <p:regular r:id="rId88"/>
      <p:bold r:id="rId89"/>
      <p:italic r:id="rId90"/>
      <p:boldItalic r:id="rId91"/>
    </p:embeddedFont>
    <p:embeddedFont>
      <p:font typeface="Open Sans" panose="020B0606030504020204" pitchFamily="34" charset="0"/>
      <p:regular r:id="rId92"/>
      <p:bold r:id="rId93"/>
      <p:italic r:id="rId94"/>
      <p:boldItalic r:id="rId95"/>
    </p:embeddedFont>
    <p:embeddedFont>
      <p:font typeface="Open Sans Light" panose="020B0306030504020204" pitchFamily="34" charset="0"/>
      <p:regular r:id="rId96"/>
      <p:bold r:id="rId97"/>
      <p:italic r:id="rId98"/>
      <p:boldItalic r:id="rId99"/>
    </p:embeddedFont>
    <p:embeddedFont>
      <p:font typeface="Open Sans Medium" panose="020B0604020202020204" charset="0"/>
      <p:regular r:id="rId100"/>
      <p:bold r:id="rId101"/>
      <p:italic r:id="rId102"/>
      <p:boldItalic r:id="rId103"/>
    </p:embeddedFont>
    <p:embeddedFont>
      <p:font typeface="Raleway" pitchFamily="2" charset="0"/>
      <p:regular r:id="rId104"/>
      <p:bold r:id="rId105"/>
      <p:italic r:id="rId106"/>
      <p:boldItalic r:id="rId107"/>
    </p:embeddedFont>
    <p:embeddedFont>
      <p:font typeface="Source Serif 4" panose="020B0604020202020204" charset="0"/>
      <p:regular r:id="rId108"/>
      <p:bold r:id="rId109"/>
      <p:italic r:id="rId110"/>
      <p:boldItalic r:id="rId111"/>
    </p:embeddedFont>
  </p:embeddedFontLst>
  <p:custDataLst>
    <p:tags r:id="rId11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38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66496E8-A6AC-446E-B5DF-7F5F16F73CCF}">
  <a:tblStyle styleId="{A66496E8-A6AC-446E-B5DF-7F5F16F73CC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E1FA76C-44DC-456E-9492-75E7D6C7C84E}"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126"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9.fntdata"/><Relationship Id="rId89" Type="http://schemas.openxmlformats.org/officeDocument/2006/relationships/font" Target="fonts/font14.fntdata"/><Relationship Id="rId112" Type="http://schemas.openxmlformats.org/officeDocument/2006/relationships/tags" Target="tags/tag1.xml"/><Relationship Id="rId16" Type="http://schemas.openxmlformats.org/officeDocument/2006/relationships/slide" Target="slides/slide15.xml"/><Relationship Id="rId107" Type="http://schemas.openxmlformats.org/officeDocument/2006/relationships/font" Target="fonts/font32.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4.fntdata"/><Relationship Id="rId102" Type="http://schemas.openxmlformats.org/officeDocument/2006/relationships/font" Target="fonts/font27.fntdata"/><Relationship Id="rId5" Type="http://schemas.openxmlformats.org/officeDocument/2006/relationships/slide" Target="slides/slide4.xml"/><Relationship Id="rId90" Type="http://schemas.openxmlformats.org/officeDocument/2006/relationships/font" Target="fonts/font15.fntdata"/><Relationship Id="rId95" Type="http://schemas.openxmlformats.org/officeDocument/2006/relationships/font" Target="fonts/font20.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font" Target="fonts/font5.fntdata"/><Relationship Id="rId85" Type="http://schemas.openxmlformats.org/officeDocument/2006/relationships/font" Target="fonts/font10.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8.fntdata"/><Relationship Id="rId108" Type="http://schemas.openxmlformats.org/officeDocument/2006/relationships/font" Target="fonts/font33.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notesMaster" Target="notesMasters/notesMaster1.xml"/><Relationship Id="rId91" Type="http://schemas.openxmlformats.org/officeDocument/2006/relationships/font" Target="fonts/font16.fntdata"/><Relationship Id="rId96"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31.fntdata"/><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94" Type="http://schemas.openxmlformats.org/officeDocument/2006/relationships/font" Target="fonts/font19.fntdata"/><Relationship Id="rId99" Type="http://schemas.openxmlformats.org/officeDocument/2006/relationships/font" Target="fonts/font24.fntdata"/><Relationship Id="rId101" Type="http://schemas.openxmlformats.org/officeDocument/2006/relationships/font" Target="fonts/font2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34.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97" Type="http://schemas.openxmlformats.org/officeDocument/2006/relationships/font" Target="fonts/font22.fntdata"/><Relationship Id="rId104" Type="http://schemas.openxmlformats.org/officeDocument/2006/relationships/font" Target="fonts/font29.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2.fntdata"/><Relationship Id="rId110" Type="http://schemas.openxmlformats.org/officeDocument/2006/relationships/font" Target="fonts/font35.fntdata"/><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2.fntdata"/><Relationship Id="rId100" Type="http://schemas.openxmlformats.org/officeDocument/2006/relationships/font" Target="fonts/font25.fntdata"/><Relationship Id="rId105" Type="http://schemas.openxmlformats.org/officeDocument/2006/relationships/font" Target="fonts/font3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8.fntdata"/><Relationship Id="rId98" Type="http://schemas.openxmlformats.org/officeDocument/2006/relationships/font" Target="fonts/font23.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font" Target="fonts/font8.fntdata"/><Relationship Id="rId88" Type="http://schemas.openxmlformats.org/officeDocument/2006/relationships/font" Target="fonts/font13.fntdata"/><Relationship Id="rId111" Type="http://schemas.openxmlformats.org/officeDocument/2006/relationships/font" Target="fonts/font3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pubmed.ncbi.nlm.nih.gov/27483301/"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272017477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27201747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e8f0ff46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e8f0ff46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h2375a27fafedd2c5_30_5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h2375a27fafedd2c5_30_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4BE094EA-AEBA-B958-E001-49625A592962}"/>
            </a:ext>
          </a:extLst>
        </p:cNvPr>
        <p:cNvGrpSpPr/>
        <p:nvPr/>
      </p:nvGrpSpPr>
      <p:grpSpPr>
        <a:xfrm>
          <a:off x="0" y="0"/>
          <a:ext cx="0" cy="0"/>
          <a:chOff x="0" y="0"/>
          <a:chExt cx="0" cy="0"/>
        </a:xfrm>
      </p:grpSpPr>
      <p:sp>
        <p:nvSpPr>
          <p:cNvPr id="122" name="Google Shape;122;h2375a27fafedd2c5_4_15:notes">
            <a:extLst>
              <a:ext uri="{FF2B5EF4-FFF2-40B4-BE49-F238E27FC236}">
                <a16:creationId xmlns:a16="http://schemas.microsoft.com/office/drawing/2014/main" id="{49997F4D-CE86-C8E7-A4E5-DB55D024D4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h2375a27fafedd2c5_4_15:notes">
            <a:extLst>
              <a:ext uri="{FF2B5EF4-FFF2-40B4-BE49-F238E27FC236}">
                <a16:creationId xmlns:a16="http://schemas.microsoft.com/office/drawing/2014/main" id="{539D9F01-6B9C-D242-9D17-8C1E32530A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77562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E0228C88-59A8-5D9F-0666-9942AF679FF3}"/>
            </a:ext>
          </a:extLst>
        </p:cNvPr>
        <p:cNvGrpSpPr/>
        <p:nvPr/>
      </p:nvGrpSpPr>
      <p:grpSpPr>
        <a:xfrm>
          <a:off x="0" y="0"/>
          <a:ext cx="0" cy="0"/>
          <a:chOff x="0" y="0"/>
          <a:chExt cx="0" cy="0"/>
        </a:xfrm>
      </p:grpSpPr>
      <p:sp>
        <p:nvSpPr>
          <p:cNvPr id="122" name="Google Shape;122;h2375a27fafedd2c5_4_15:notes">
            <a:extLst>
              <a:ext uri="{FF2B5EF4-FFF2-40B4-BE49-F238E27FC236}">
                <a16:creationId xmlns:a16="http://schemas.microsoft.com/office/drawing/2014/main" id="{444C1567-D511-670B-BCCB-33B86908B5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h2375a27fafedd2c5_4_15:notes">
            <a:extLst>
              <a:ext uri="{FF2B5EF4-FFF2-40B4-BE49-F238E27FC236}">
                <a16:creationId xmlns:a16="http://schemas.microsoft.com/office/drawing/2014/main" id="{4535FC10-4442-56CA-B6FE-FFE70D5285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76171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jm_epi: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jm_epi: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jm_m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jm_m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cf2970ab56_2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cf2970ab56_2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075796cf05_1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075796cf05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cdd4bb2a79_1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cdd4bb2a79_1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cdd4bb2a79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cdd4bb2a7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cf2970ab56_2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cf2970ab56_2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95e1383c3d_0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95e1383c3d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cdd4bb2a79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cdd4bb2a79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cdd4bb2a79_1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cdd4bb2a79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cdd4bb2a79_1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cdd4bb2a79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cdd4bb2a79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cdd4bb2a79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cdd4bb2a79_1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cdd4bb2a79_1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cdd4bb2a79_1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cdd4bb2a79_1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jm_mmr: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jm_mmr: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3cdd4bb2a79_1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3cdd4bb2a79_1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6434b6f2c3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6434b6f2c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cdd4bb2a79_1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3cdd4bb2a79_1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36434b6f2c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36434b6f2c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2fab4437b8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2fab4437b8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95e1383c3d_0_7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395e1383c3d_0_7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e8f078410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3e8f078410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is what the ID faculty said (I actually disagree with their assessment, the Jamaica-WVU conference’s assessment is closer to what I’d want)</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jm_door: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jm_door: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cdd4bb2a79_1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3cdd4bb2a79_1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95e1383c3d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395e1383c3d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3cdd4bb2a79_1_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3cdd4bb2a79_1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395e1383c3d_0_7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395e1383c3d_0_7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395e1383c3d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395e1383c3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Expected side effects are not always a bad thing. If you crash a car and get a bruise from the seatbelt, the bruise is a side effect of the seatbelt; the bruise might be unwanted, but it’s a sign that it worked</a:t>
            </a: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395e1383c3d_0_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395e1383c3d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395e1383c3d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395e1383c3d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395e1383c3d_0_5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395e1383c3d_0_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395e1383c3d_0_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395e1383c3d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95e1383c3d_0_7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395e1383c3d_0_7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3ce550c8799_1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2" name="Google Shape;572;g3ce550c8799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3ce550c8799_1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3ce550c8799_1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3ce550c8799_1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3ce550c8799_1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h2375a27fafedd2c5_30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h2375a27fafedd2c5_3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395e1383c3d_0_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395e1383c3d_0_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3e8f0784105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3e8f0784105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is what the ID faculty said</a:t>
            </a: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h2375a27fafedd2c5_30_4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h2375a27fafedd2c5_30_4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h2375a27fafedd2c5_30_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h2375a27fafedd2c5_3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h2375a27fafedd2c5_3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h2375a27fafedd2c5_3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h2375a27fafedd2c5_3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h2375a27fafedd2c5_3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395e1383c3d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395e1383c3d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395e1383c3d_0_3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395e1383c3d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h2375a27fafedd2c5_30_4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h2375a27fafedd2c5_30_4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h2375a27fafedd2c5_4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h2375a27fafedd2c5_4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h2375a27fafedd2c5_3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h2375a27fafedd2c5_3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h2375a27fafedd2c5_3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h2375a27fafedd2c5_3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Simplifications: 'cell-associated viremia' means virus travels mostly inside infected leukocytes rather than free in plasma, partly shielded from antibody (one plausible reason passive IG works best early). The textbook 'primary then secondary viremia' scheme is a simplification of early and amplified phases, not two clean waves. The older model of airway epithelium as the first target was superseded by the SLAM and nectin-4 receptor work. Day numbers are approximate; incubation ranges roughly 9-19 days to clinical signs [</a:t>
            </a:r>
            <a:r>
              <a:rPr lang="en" u="sng">
                <a:solidFill>
                  <a:schemeClr val="hlink"/>
                </a:solidFill>
                <a:hlinkClick r:id="rId3"/>
              </a:rPr>
              <a:t>18</a:t>
            </a:r>
            <a:r>
              <a:rPr lang="en"/>
              <a:t>].</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arbo_slide: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3" name="Google Shape;893;arbo_slide: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h2375a27fafedd2c5_30_5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h2375a27fafedd2c5_30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3ce550c8799_1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3ce550c8799_1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3ce550c8799_1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3ce550c8799_1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3ce550c8799_1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6" name="Google Shape;936;g3ce550c8799_1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g3ce550c8799_1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6" name="Google Shape;946;g3ce550c8799_1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3ce550c8799_1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3ce550c8799_1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3ce550c8799_1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6" name="Google Shape;966;g3ce550c8799_1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56bce1a85801e04f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4" name="Google Shape;974;g56bce1a85801e04f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h2375a27fafedd2c5_30_5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1" name="Google Shape;981;h2375a27fafedd2c5_30_5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3075796cf05_1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3075796cf05_1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jm_vax: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jm_vax: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jm_test: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2" name="Google Shape;1002;jm_test: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jm_take: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9" name="Google Shape;1009;jm_take: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g3d02d55ea00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6" name="Google Shape;1016;g3d02d55ea00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reamline2"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13930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7" name="Google Shape;37;p5"/>
          <p:cNvSpPr txBox="1">
            <a:spLocks noGrp="1"/>
          </p:cNvSpPr>
          <p:nvPr>
            <p:ph type="body" idx="1"/>
          </p:nvPr>
        </p:nvSpPr>
        <p:spPr>
          <a:xfrm>
            <a:off x="729325" y="13930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8" name="Google Shape;38;p5"/>
          <p:cNvSpPr txBox="1">
            <a:spLocks noGrp="1"/>
          </p:cNvSpPr>
          <p:nvPr>
            <p:ph type="body" idx="2"/>
          </p:nvPr>
        </p:nvSpPr>
        <p:spPr>
          <a:xfrm>
            <a:off x="4643604" y="13930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632850"/>
            <a:ext cx="3300900" cy="13815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53" name="Google Shape;53;p7"/>
          <p:cNvSpPr txBox="1">
            <a:spLocks noGrp="1"/>
          </p:cNvSpPr>
          <p:nvPr>
            <p:ph type="body" idx="1"/>
          </p:nvPr>
        </p:nvSpPr>
        <p:spPr>
          <a:xfrm>
            <a:off x="721225" y="2095925"/>
            <a:ext cx="3300900" cy="159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2">
    <p:spTree>
      <p:nvGrpSpPr>
        <p:cNvPr id="1" name="Shape 70"/>
        <p:cNvGrpSpPr/>
        <p:nvPr/>
      </p:nvGrpSpPr>
      <p:grpSpPr>
        <a:xfrm>
          <a:off x="0" y="0"/>
          <a:ext cx="0" cy="0"/>
          <a:chOff x="0" y="0"/>
          <a:chExt cx="0" cy="0"/>
        </a:xfrm>
      </p:grpSpPr>
      <p:sp>
        <p:nvSpPr>
          <p:cNvPr id="71" name="Google Shape;71;p10"/>
          <p:cNvSpPr/>
          <p:nvPr/>
        </p:nvSpPr>
        <p:spPr>
          <a:xfrm>
            <a:off x="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 name="Google Shape;72;p10"/>
          <p:cNvGrpSpPr/>
          <p:nvPr/>
        </p:nvGrpSpPr>
        <p:grpSpPr>
          <a:xfrm>
            <a:off x="830392" y="3096256"/>
            <a:ext cx="745763" cy="45826"/>
            <a:chOff x="4580561" y="2589004"/>
            <a:chExt cx="1064464" cy="25200"/>
          </a:xfrm>
        </p:grpSpPr>
        <p:sp>
          <p:nvSpPr>
            <p:cNvPr id="73" name="Google Shape;73;p10"/>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0"/>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 name="Google Shape;75;p10"/>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600"/>
              <a:buNone/>
              <a:defRPr sz="2600">
                <a:solidFill>
                  <a:schemeClr val="lt1"/>
                </a:solidFill>
              </a:defRPr>
            </a:lvl1pPr>
            <a:lvl2pPr lvl="1">
              <a:spcBef>
                <a:spcPts val="0"/>
              </a:spcBef>
              <a:spcAft>
                <a:spcPts val="0"/>
              </a:spcAft>
              <a:buClr>
                <a:schemeClr val="lt1"/>
              </a:buClr>
              <a:buSzPts val="2600"/>
              <a:buNone/>
              <a:defRPr sz="2600">
                <a:solidFill>
                  <a:schemeClr val="lt1"/>
                </a:solidFill>
              </a:defRPr>
            </a:lvl2pPr>
            <a:lvl3pPr lvl="2">
              <a:spcBef>
                <a:spcPts val="0"/>
              </a:spcBef>
              <a:spcAft>
                <a:spcPts val="0"/>
              </a:spcAft>
              <a:buClr>
                <a:schemeClr val="lt1"/>
              </a:buClr>
              <a:buSzPts val="2600"/>
              <a:buNone/>
              <a:defRPr sz="2600">
                <a:solidFill>
                  <a:schemeClr val="lt1"/>
                </a:solidFill>
              </a:defRPr>
            </a:lvl3pPr>
            <a:lvl4pPr lvl="3">
              <a:spcBef>
                <a:spcPts val="0"/>
              </a:spcBef>
              <a:spcAft>
                <a:spcPts val="0"/>
              </a:spcAft>
              <a:buClr>
                <a:schemeClr val="lt1"/>
              </a:buClr>
              <a:buSzPts val="2600"/>
              <a:buNone/>
              <a:defRPr sz="2600">
                <a:solidFill>
                  <a:schemeClr val="lt1"/>
                </a:solidFill>
              </a:defRPr>
            </a:lvl4pPr>
            <a:lvl5pPr lvl="4">
              <a:spcBef>
                <a:spcPts val="0"/>
              </a:spcBef>
              <a:spcAft>
                <a:spcPts val="0"/>
              </a:spcAft>
              <a:buClr>
                <a:schemeClr val="lt1"/>
              </a:buClr>
              <a:buSzPts val="2600"/>
              <a:buNone/>
              <a:defRPr sz="2600">
                <a:solidFill>
                  <a:schemeClr val="lt1"/>
                </a:solidFill>
              </a:defRPr>
            </a:lvl5pPr>
            <a:lvl6pPr lvl="5">
              <a:spcBef>
                <a:spcPts val="0"/>
              </a:spcBef>
              <a:spcAft>
                <a:spcPts val="0"/>
              </a:spcAft>
              <a:buClr>
                <a:schemeClr val="lt1"/>
              </a:buClr>
              <a:buSzPts val="2600"/>
              <a:buNone/>
              <a:defRPr sz="2600">
                <a:solidFill>
                  <a:schemeClr val="lt1"/>
                </a:solidFill>
              </a:defRPr>
            </a:lvl6pPr>
            <a:lvl7pPr lvl="6">
              <a:spcBef>
                <a:spcPts val="0"/>
              </a:spcBef>
              <a:spcAft>
                <a:spcPts val="0"/>
              </a:spcAft>
              <a:buClr>
                <a:schemeClr val="lt1"/>
              </a:buClr>
              <a:buSzPts val="2600"/>
              <a:buNone/>
              <a:defRPr sz="2600">
                <a:solidFill>
                  <a:schemeClr val="lt1"/>
                </a:solidFill>
              </a:defRPr>
            </a:lvl7pPr>
            <a:lvl8pPr lvl="7">
              <a:spcBef>
                <a:spcPts val="0"/>
              </a:spcBef>
              <a:spcAft>
                <a:spcPts val="0"/>
              </a:spcAft>
              <a:buClr>
                <a:schemeClr val="lt1"/>
              </a:buClr>
              <a:buSzPts val="2600"/>
              <a:buNone/>
              <a:defRPr sz="2600">
                <a:solidFill>
                  <a:schemeClr val="lt1"/>
                </a:solidFill>
              </a:defRPr>
            </a:lvl8pPr>
            <a:lvl9pPr lvl="8">
              <a:spcBef>
                <a:spcPts val="0"/>
              </a:spcBef>
              <a:spcAft>
                <a:spcPts val="0"/>
              </a:spcAft>
              <a:buClr>
                <a:schemeClr val="lt1"/>
              </a:buClr>
              <a:buSzPts val="2600"/>
              <a:buNone/>
              <a:defRPr sz="2600">
                <a:solidFill>
                  <a:schemeClr val="lt1"/>
                </a:solidFill>
              </a:defRPr>
            </a:lvl9pPr>
          </a:lstStyle>
          <a:p>
            <a:endParaRPr/>
          </a:p>
        </p:txBody>
      </p:sp>
      <p:sp>
        <p:nvSpPr>
          <p:cNvPr id="76" name="Google Shape;76;p10"/>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77" name="Google Shape;77;p10"/>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8" name="Google Shape;78;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entimeter question">
  <p:cSld name="SECTION_TITLE_AND_DESCRIPTION_1">
    <p:spTree>
      <p:nvGrpSpPr>
        <p:cNvPr id="1" name="Shape 79"/>
        <p:cNvGrpSpPr/>
        <p:nvPr/>
      </p:nvGrpSpPr>
      <p:grpSpPr>
        <a:xfrm>
          <a:off x="0" y="0"/>
          <a:ext cx="0" cy="0"/>
          <a:chOff x="0" y="0"/>
          <a:chExt cx="0" cy="0"/>
        </a:xfrm>
      </p:grpSpPr>
      <p:sp>
        <p:nvSpPr>
          <p:cNvPr id="80" name="Google Shape;80;p11"/>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1"/>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600"/>
              <a:buNone/>
              <a:defRPr sz="2600">
                <a:solidFill>
                  <a:schemeClr val="lt1"/>
                </a:solidFill>
              </a:defRPr>
            </a:lvl1pPr>
            <a:lvl2pPr lvl="1">
              <a:spcBef>
                <a:spcPts val="0"/>
              </a:spcBef>
              <a:spcAft>
                <a:spcPts val="0"/>
              </a:spcAft>
              <a:buClr>
                <a:schemeClr val="lt1"/>
              </a:buClr>
              <a:buSzPts val="2600"/>
              <a:buNone/>
              <a:defRPr sz="2600">
                <a:solidFill>
                  <a:schemeClr val="lt1"/>
                </a:solidFill>
              </a:defRPr>
            </a:lvl2pPr>
            <a:lvl3pPr lvl="2">
              <a:spcBef>
                <a:spcPts val="0"/>
              </a:spcBef>
              <a:spcAft>
                <a:spcPts val="0"/>
              </a:spcAft>
              <a:buClr>
                <a:schemeClr val="lt1"/>
              </a:buClr>
              <a:buSzPts val="2600"/>
              <a:buNone/>
              <a:defRPr sz="2600">
                <a:solidFill>
                  <a:schemeClr val="lt1"/>
                </a:solidFill>
              </a:defRPr>
            </a:lvl3pPr>
            <a:lvl4pPr lvl="3">
              <a:spcBef>
                <a:spcPts val="0"/>
              </a:spcBef>
              <a:spcAft>
                <a:spcPts val="0"/>
              </a:spcAft>
              <a:buClr>
                <a:schemeClr val="lt1"/>
              </a:buClr>
              <a:buSzPts val="2600"/>
              <a:buNone/>
              <a:defRPr sz="2600">
                <a:solidFill>
                  <a:schemeClr val="lt1"/>
                </a:solidFill>
              </a:defRPr>
            </a:lvl4pPr>
            <a:lvl5pPr lvl="4">
              <a:spcBef>
                <a:spcPts val="0"/>
              </a:spcBef>
              <a:spcAft>
                <a:spcPts val="0"/>
              </a:spcAft>
              <a:buClr>
                <a:schemeClr val="lt1"/>
              </a:buClr>
              <a:buSzPts val="2600"/>
              <a:buNone/>
              <a:defRPr sz="2600">
                <a:solidFill>
                  <a:schemeClr val="lt1"/>
                </a:solidFill>
              </a:defRPr>
            </a:lvl5pPr>
            <a:lvl6pPr lvl="5">
              <a:spcBef>
                <a:spcPts val="0"/>
              </a:spcBef>
              <a:spcAft>
                <a:spcPts val="0"/>
              </a:spcAft>
              <a:buClr>
                <a:schemeClr val="lt1"/>
              </a:buClr>
              <a:buSzPts val="2600"/>
              <a:buNone/>
              <a:defRPr sz="2600">
                <a:solidFill>
                  <a:schemeClr val="lt1"/>
                </a:solidFill>
              </a:defRPr>
            </a:lvl6pPr>
            <a:lvl7pPr lvl="6">
              <a:spcBef>
                <a:spcPts val="0"/>
              </a:spcBef>
              <a:spcAft>
                <a:spcPts val="0"/>
              </a:spcAft>
              <a:buClr>
                <a:schemeClr val="lt1"/>
              </a:buClr>
              <a:buSzPts val="2600"/>
              <a:buNone/>
              <a:defRPr sz="2600">
                <a:solidFill>
                  <a:schemeClr val="lt1"/>
                </a:solidFill>
              </a:defRPr>
            </a:lvl7pPr>
            <a:lvl8pPr lvl="7">
              <a:spcBef>
                <a:spcPts val="0"/>
              </a:spcBef>
              <a:spcAft>
                <a:spcPts val="0"/>
              </a:spcAft>
              <a:buClr>
                <a:schemeClr val="lt1"/>
              </a:buClr>
              <a:buSzPts val="2600"/>
              <a:buNone/>
              <a:defRPr sz="2600">
                <a:solidFill>
                  <a:schemeClr val="lt1"/>
                </a:solidFill>
              </a:defRPr>
            </a:lvl8pPr>
            <a:lvl9pPr lvl="8">
              <a:spcBef>
                <a:spcPts val="0"/>
              </a:spcBef>
              <a:spcAft>
                <a:spcPts val="0"/>
              </a:spcAft>
              <a:buClr>
                <a:schemeClr val="lt1"/>
              </a:buClr>
              <a:buSzPts val="2600"/>
              <a:buNone/>
              <a:defRPr sz="2600">
                <a:solidFill>
                  <a:schemeClr val="lt1"/>
                </a:solidFill>
              </a:defRPr>
            </a:lvl9pPr>
          </a:lstStyle>
          <a:p>
            <a:endParaRPr/>
          </a:p>
        </p:txBody>
      </p:sp>
      <p:sp>
        <p:nvSpPr>
          <p:cNvPr id="82" name="Google Shape;82;p11"/>
          <p:cNvSpPr txBox="1">
            <a:spLocks noGrp="1"/>
          </p:cNvSpPr>
          <p:nvPr>
            <p:ph type="body" idx="1"/>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83" name="Google Shape;83;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84" name="Google Shape;84;p11"/>
          <p:cNvPicPr preferRelativeResize="0"/>
          <p:nvPr/>
        </p:nvPicPr>
        <p:blipFill>
          <a:blip r:embed="rId2" cstate="hqprint">
            <a:alphaModFix/>
            <a:extLst>
              <a:ext uri="{28A0092B-C50C-407E-A947-70E740481C1C}">
                <a14:useLocalDpi xmlns:a14="http://schemas.microsoft.com/office/drawing/2010/main"/>
              </a:ext>
            </a:extLst>
          </a:blip>
          <a:stretch>
            <a:fillRect/>
          </a:stretch>
        </p:blipFill>
        <p:spPr>
          <a:xfrm>
            <a:off x="4787088" y="-1"/>
            <a:ext cx="4148674" cy="1594650"/>
          </a:xfrm>
          <a:prstGeom prst="rect">
            <a:avLst/>
          </a:prstGeom>
          <a:noFill/>
          <a:ln>
            <a:noFill/>
          </a:ln>
        </p:spPr>
      </p:pic>
      <p:sp>
        <p:nvSpPr>
          <p:cNvPr id="85" name="Google Shape;85;p11"/>
          <p:cNvSpPr txBox="1">
            <a:spLocks noGrp="1"/>
          </p:cNvSpPr>
          <p:nvPr>
            <p:ph type="subTitle" idx="2"/>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12"/>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88" name="Google Shape;88;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89"/>
        <p:cNvGrpSpPr/>
        <p:nvPr/>
      </p:nvGrpSpPr>
      <p:grpSpPr>
        <a:xfrm>
          <a:off x="0" y="0"/>
          <a:ext cx="0" cy="0"/>
          <a:chOff x="0" y="0"/>
          <a:chExt cx="0" cy="0"/>
        </a:xfrm>
      </p:grpSpPr>
      <p:grpSp>
        <p:nvGrpSpPr>
          <p:cNvPr id="90" name="Google Shape;90;p13"/>
          <p:cNvGrpSpPr/>
          <p:nvPr/>
        </p:nvGrpSpPr>
        <p:grpSpPr>
          <a:xfrm>
            <a:off x="830392" y="4169130"/>
            <a:ext cx="745763" cy="45826"/>
            <a:chOff x="4580561" y="2589004"/>
            <a:chExt cx="1064464" cy="25200"/>
          </a:xfrm>
        </p:grpSpPr>
        <p:sp>
          <p:nvSpPr>
            <p:cNvPr id="91" name="Google Shape;91;p1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13"/>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94" name="Google Shape;94;p13"/>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0"/>
              </a:spcBef>
              <a:spcAft>
                <a:spcPts val="0"/>
              </a:spcAft>
              <a:buClr>
                <a:schemeClr val="lt1"/>
              </a:buClr>
              <a:buSzPts val="1100"/>
              <a:buChar char="○"/>
              <a:defRPr>
                <a:solidFill>
                  <a:schemeClr val="lt1"/>
                </a:solidFill>
              </a:defRPr>
            </a:lvl2pPr>
            <a:lvl3pPr marL="1371600" lvl="2" indent="-298450">
              <a:spcBef>
                <a:spcPts val="0"/>
              </a:spcBef>
              <a:spcAft>
                <a:spcPts val="0"/>
              </a:spcAft>
              <a:buClr>
                <a:schemeClr val="lt1"/>
              </a:buClr>
              <a:buSzPts val="1100"/>
              <a:buChar char="■"/>
              <a:defRPr>
                <a:solidFill>
                  <a:schemeClr val="lt1"/>
                </a:solidFill>
              </a:defRPr>
            </a:lvl3pPr>
            <a:lvl4pPr marL="1828800" lvl="3" indent="-298450">
              <a:spcBef>
                <a:spcPts val="0"/>
              </a:spcBef>
              <a:spcAft>
                <a:spcPts val="0"/>
              </a:spcAft>
              <a:buClr>
                <a:schemeClr val="lt1"/>
              </a:buClr>
              <a:buSzPts val="1100"/>
              <a:buChar char="●"/>
              <a:defRPr>
                <a:solidFill>
                  <a:schemeClr val="lt1"/>
                </a:solidFill>
              </a:defRPr>
            </a:lvl4pPr>
            <a:lvl5pPr marL="2286000" lvl="4" indent="-298450">
              <a:spcBef>
                <a:spcPts val="0"/>
              </a:spcBef>
              <a:spcAft>
                <a:spcPts val="0"/>
              </a:spcAft>
              <a:buClr>
                <a:schemeClr val="lt1"/>
              </a:buClr>
              <a:buSzPts val="1100"/>
              <a:buChar char="○"/>
              <a:defRPr>
                <a:solidFill>
                  <a:schemeClr val="lt1"/>
                </a:solidFill>
              </a:defRPr>
            </a:lvl5pPr>
            <a:lvl6pPr marL="2743200" lvl="5" indent="-298450">
              <a:spcBef>
                <a:spcPts val="0"/>
              </a:spcBef>
              <a:spcAft>
                <a:spcPts val="0"/>
              </a:spcAft>
              <a:buClr>
                <a:schemeClr val="lt1"/>
              </a:buClr>
              <a:buSzPts val="1100"/>
              <a:buChar char="■"/>
              <a:defRPr>
                <a:solidFill>
                  <a:schemeClr val="lt1"/>
                </a:solidFill>
              </a:defRPr>
            </a:lvl6pPr>
            <a:lvl7pPr marL="3200400" lvl="6" indent="-298450">
              <a:spcBef>
                <a:spcPts val="0"/>
              </a:spcBef>
              <a:spcAft>
                <a:spcPts val="0"/>
              </a:spcAft>
              <a:buClr>
                <a:schemeClr val="lt1"/>
              </a:buClr>
              <a:buSzPts val="1100"/>
              <a:buChar char="●"/>
              <a:defRPr>
                <a:solidFill>
                  <a:schemeClr val="lt1"/>
                </a:solidFill>
              </a:defRPr>
            </a:lvl7pPr>
            <a:lvl8pPr marL="3657600" lvl="7" indent="-298450">
              <a:spcBef>
                <a:spcPts val="0"/>
              </a:spcBef>
              <a:spcAft>
                <a:spcPts val="0"/>
              </a:spcAft>
              <a:buClr>
                <a:schemeClr val="lt1"/>
              </a:buClr>
              <a:buSzPts val="1100"/>
              <a:buChar char="○"/>
              <a:defRPr>
                <a:solidFill>
                  <a:schemeClr val="lt1"/>
                </a:solidFill>
              </a:defRPr>
            </a:lvl8pPr>
            <a:lvl9pPr marL="4114800" lvl="8" indent="-298450">
              <a:spcBef>
                <a:spcPts val="0"/>
              </a:spcBef>
              <a:spcAft>
                <a:spcPts val="0"/>
              </a:spcAft>
              <a:buClr>
                <a:schemeClr val="lt1"/>
              </a:buClr>
              <a:buSzPts val="1100"/>
              <a:buChar char="■"/>
              <a:defRPr>
                <a:solidFill>
                  <a:schemeClr val="lt1"/>
                </a:solidFill>
              </a:defRPr>
            </a:lvl9pPr>
          </a:lstStyle>
          <a:p>
            <a:endParaRPr/>
          </a:p>
        </p:txBody>
      </p:sp>
      <p:sp>
        <p:nvSpPr>
          <p:cNvPr id="95" name="Google Shape;95;p1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6"/>
        <p:cNvGrpSpPr/>
        <p:nvPr/>
      </p:nvGrpSpPr>
      <p:grpSpPr>
        <a:xfrm>
          <a:off x="0" y="0"/>
          <a:ext cx="0" cy="0"/>
          <a:chOff x="0" y="0"/>
          <a:chExt cx="0" cy="0"/>
        </a:xfrm>
      </p:grpSpPr>
      <p:sp>
        <p:nvSpPr>
          <p:cNvPr id="97" name="Google Shape;97;p1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Open Sans"/>
              <a:buChar char="●"/>
              <a:defRPr sz="1300">
                <a:solidFill>
                  <a:schemeClr val="dk2"/>
                </a:solidFill>
                <a:latin typeface="Open Sans"/>
                <a:ea typeface="Open Sans"/>
                <a:cs typeface="Open Sans"/>
                <a:sym typeface="Open Sans"/>
              </a:defRPr>
            </a:lvl1pPr>
            <a:lvl2pPr marL="914400" lvl="1" indent="-298450">
              <a:lnSpc>
                <a:spcPct val="115000"/>
              </a:lnSpc>
              <a:spcBef>
                <a:spcPts val="0"/>
              </a:spcBef>
              <a:spcAft>
                <a:spcPts val="0"/>
              </a:spcAft>
              <a:buClr>
                <a:schemeClr val="accent1"/>
              </a:buClr>
              <a:buSzPts val="1100"/>
              <a:buFont typeface="Open Sans"/>
              <a:buChar char="○"/>
              <a:defRPr sz="1100">
                <a:solidFill>
                  <a:schemeClr val="accent1"/>
                </a:solidFill>
                <a:latin typeface="Open Sans"/>
                <a:ea typeface="Open Sans"/>
                <a:cs typeface="Open Sans"/>
                <a:sym typeface="Open Sans"/>
              </a:defRPr>
            </a:lvl2pPr>
            <a:lvl3pPr marL="1371600" lvl="2" indent="-298450">
              <a:lnSpc>
                <a:spcPct val="115000"/>
              </a:lnSpc>
              <a:spcBef>
                <a:spcPts val="0"/>
              </a:spcBef>
              <a:spcAft>
                <a:spcPts val="0"/>
              </a:spcAft>
              <a:buClr>
                <a:schemeClr val="accent1"/>
              </a:buClr>
              <a:buSzPts val="1100"/>
              <a:buFont typeface="Open Sans"/>
              <a:buChar char="■"/>
              <a:defRPr sz="1100">
                <a:solidFill>
                  <a:schemeClr val="accent1"/>
                </a:solidFill>
                <a:latin typeface="Open Sans"/>
                <a:ea typeface="Open Sans"/>
                <a:cs typeface="Open Sans"/>
                <a:sym typeface="Open Sans"/>
              </a:defRPr>
            </a:lvl3pPr>
            <a:lvl4pPr marL="1828800" lvl="3" indent="-298450">
              <a:lnSpc>
                <a:spcPct val="115000"/>
              </a:lnSpc>
              <a:spcBef>
                <a:spcPts val="0"/>
              </a:spcBef>
              <a:spcAft>
                <a:spcPts val="0"/>
              </a:spcAft>
              <a:buClr>
                <a:schemeClr val="accent1"/>
              </a:buClr>
              <a:buSzPts val="1100"/>
              <a:buFont typeface="Open Sans"/>
              <a:buChar char="●"/>
              <a:defRPr sz="1100">
                <a:solidFill>
                  <a:schemeClr val="accent1"/>
                </a:solidFill>
                <a:latin typeface="Open Sans"/>
                <a:ea typeface="Open Sans"/>
                <a:cs typeface="Open Sans"/>
                <a:sym typeface="Open Sans"/>
              </a:defRPr>
            </a:lvl4pPr>
            <a:lvl5pPr marL="2286000" lvl="4" indent="-298450">
              <a:lnSpc>
                <a:spcPct val="115000"/>
              </a:lnSpc>
              <a:spcBef>
                <a:spcPts val="0"/>
              </a:spcBef>
              <a:spcAft>
                <a:spcPts val="0"/>
              </a:spcAft>
              <a:buClr>
                <a:schemeClr val="accent1"/>
              </a:buClr>
              <a:buSzPts val="1100"/>
              <a:buFont typeface="Open Sans"/>
              <a:buChar char="○"/>
              <a:defRPr sz="1100">
                <a:solidFill>
                  <a:schemeClr val="accent1"/>
                </a:solidFill>
                <a:latin typeface="Open Sans"/>
                <a:ea typeface="Open Sans"/>
                <a:cs typeface="Open Sans"/>
                <a:sym typeface="Open Sans"/>
              </a:defRPr>
            </a:lvl5pPr>
            <a:lvl6pPr marL="2743200" lvl="5" indent="-298450">
              <a:lnSpc>
                <a:spcPct val="115000"/>
              </a:lnSpc>
              <a:spcBef>
                <a:spcPts val="0"/>
              </a:spcBef>
              <a:spcAft>
                <a:spcPts val="0"/>
              </a:spcAft>
              <a:buClr>
                <a:schemeClr val="accent1"/>
              </a:buClr>
              <a:buSzPts val="1100"/>
              <a:buFont typeface="Open Sans"/>
              <a:buChar char="■"/>
              <a:defRPr sz="1100">
                <a:solidFill>
                  <a:schemeClr val="accent1"/>
                </a:solidFill>
                <a:latin typeface="Open Sans"/>
                <a:ea typeface="Open Sans"/>
                <a:cs typeface="Open Sans"/>
                <a:sym typeface="Open Sans"/>
              </a:defRPr>
            </a:lvl6pPr>
            <a:lvl7pPr marL="3200400" lvl="6" indent="-298450">
              <a:lnSpc>
                <a:spcPct val="115000"/>
              </a:lnSpc>
              <a:spcBef>
                <a:spcPts val="0"/>
              </a:spcBef>
              <a:spcAft>
                <a:spcPts val="0"/>
              </a:spcAft>
              <a:buClr>
                <a:schemeClr val="accent1"/>
              </a:buClr>
              <a:buSzPts val="1100"/>
              <a:buFont typeface="Open Sans"/>
              <a:buChar char="●"/>
              <a:defRPr sz="1100">
                <a:solidFill>
                  <a:schemeClr val="accent1"/>
                </a:solidFill>
                <a:latin typeface="Open Sans"/>
                <a:ea typeface="Open Sans"/>
                <a:cs typeface="Open Sans"/>
                <a:sym typeface="Open Sans"/>
              </a:defRPr>
            </a:lvl7pPr>
            <a:lvl8pPr marL="3657600" lvl="7" indent="-298450">
              <a:lnSpc>
                <a:spcPct val="115000"/>
              </a:lnSpc>
              <a:spcBef>
                <a:spcPts val="0"/>
              </a:spcBef>
              <a:spcAft>
                <a:spcPts val="0"/>
              </a:spcAft>
              <a:buClr>
                <a:schemeClr val="accent1"/>
              </a:buClr>
              <a:buSzPts val="1100"/>
              <a:buFont typeface="Open Sans"/>
              <a:buChar char="○"/>
              <a:defRPr sz="1100">
                <a:solidFill>
                  <a:schemeClr val="accent1"/>
                </a:solidFill>
                <a:latin typeface="Open Sans"/>
                <a:ea typeface="Open Sans"/>
                <a:cs typeface="Open Sans"/>
                <a:sym typeface="Open Sans"/>
              </a:defRPr>
            </a:lvl8pPr>
            <a:lvl9pPr marL="4114800" lvl="8" indent="-298450">
              <a:lnSpc>
                <a:spcPct val="115000"/>
              </a:lnSpc>
              <a:spcBef>
                <a:spcPts val="0"/>
              </a:spcBef>
              <a:spcAft>
                <a:spcPts val="0"/>
              </a:spcAft>
              <a:buClr>
                <a:schemeClr val="accent1"/>
              </a:buClr>
              <a:buSzPts val="1100"/>
              <a:buFont typeface="Open Sans"/>
              <a:buChar char="■"/>
              <a:defRPr sz="1100">
                <a:solidFill>
                  <a:schemeClr val="accent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slide" Target="slide7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63.xml"/><Relationship Id="rId5" Type="http://schemas.openxmlformats.org/officeDocument/2006/relationships/slide" Target="slide46.xml"/><Relationship Id="rId4" Type="http://schemas.openxmlformats.org/officeDocument/2006/relationships/slide" Target="slide3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paho.org/en/news/9-10-2026-paho-assesses-risk-measles-spread-very-high-ahead-religious-mass-gatherings-america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paho.org/en/news/9-10-2026-paho-assesses-risk-measles-spread-very-high-ahead-religious-mass-gatherings-americas" TargetMode="External"/><Relationship Id="rId7" Type="http://schemas.openxmlformats.org/officeDocument/2006/relationships/hyperlink" Target="https://www.cdc.gov/measles/data-research/index.htm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oeps.wv.gov/media/1925/download?inline=" TargetMode="External"/><Relationship Id="rId5" Type="http://schemas.openxmlformats.org/officeDocument/2006/relationships/hyperlink" Target="https://www.moh.gov.jm/no-cases-of-measles-in-jamaica-2/"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www.paho.org/en/news/9-10-2026-paho-assesses-risk-measles-spread-very-high-ahead-religious-mass-gatherings-americas"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measles/hcp/clinical-overview/index.html" TargetMode="External"/><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www.who.int/news-room/fact-sheets/detail/measl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yc.gov/assets/doh/downloads/pdf/imm/pep-measles-providers.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8" Type="http://schemas.openxmlformats.org/officeDocument/2006/relationships/hyperlink" Target="https://jamaica-gleaner.com/article/news/20250420/what-you-need-know" TargetMode="External"/><Relationship Id="rId3" Type="http://schemas.openxmlformats.org/officeDocument/2006/relationships/image" Target="../media/image13.png"/><Relationship Id="rId7" Type="http://schemas.openxmlformats.org/officeDocument/2006/relationships/hyperlink" Target="https://www.cdc.gov/pinkbook/hcp/table-of-contents/chapter-13-measles.html"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www.cdc.gov/vaccines/hcp/by-disease/mmr.html"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hyperlink" Target="https://www.cdc.gov/infection-control/hcp/measles/index.html"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s://www.moh.gov.jm/no-cases-of-measles-in-jamaica-2/"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pubmed.ncbi.nlm.nih.gov/34806766/"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pubmed.ncbi.nlm.nih.gov/40811055"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hyperlink" Target="https://pubmed.ncbi.nlm.nih.gov/34806766/"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pubmed.ncbi.nlm.nih.gov/40811055"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hyperlink" Target="https://publications.aap.org/redbook/book/755/chapter/14079321/Measles?autologincheck=redirected#17161164" TargetMode="External"/><Relationship Id="rId4" Type="http://schemas.openxmlformats.org/officeDocument/2006/relationships/hyperlink" Target="https://pubmed.ncbi.nlm.nih.gov/17035730"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publications.aap.org/redbook/book/755/chapter/14079321/Measles?autologincheck=redirected#17161164"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hyperlink" Target="https://publications.aap.org/redbook/book/755/chapter/14079321/Measles?autologincheck=redirected#17161164"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4.png"/><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33.png"/><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hyperlink" Target="https://pubmed.ncbi.nlm.nih.gov/2871241" TargetMode="External"/><Relationship Id="rId7" Type="http://schemas.openxmlformats.org/officeDocument/2006/relationships/image" Target="../media/image26.png"/><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hyperlink" Target="https://publications.aap.org/redbook/book/755/chapter/14079321/Measles?autologincheck=redirected#17161164" TargetMode="External"/><Relationship Id="rId5" Type="http://schemas.openxmlformats.org/officeDocument/2006/relationships/hyperlink" Target="https://pubmed.ncbi.nlm.nih.gov/17035730" TargetMode="External"/><Relationship Id="rId4" Type="http://schemas.openxmlformats.org/officeDocument/2006/relationships/hyperlink" Target="https://pubmed.ncbi.nlm.nih.gov/40811055" TargetMode="External"/></Relationships>
</file>

<file path=ppt/slides/_rels/slide5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https://pubmed.ncbi.nlm.nih.gov/2871241" TargetMode="External"/><Relationship Id="rId9" Type="http://schemas.openxmlformats.org/officeDocument/2006/relationships/image" Target="../media/image42.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hyperlink" Target="https://www.cdc.gov/infection-control/hcp/measles/index.html" TargetMode="External"/><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hyperlink" Target="https://pubmed.ncbi.nlm.nih.gov/22048310/" TargetMode="External"/><Relationship Id="rId10" Type="http://schemas.openxmlformats.org/officeDocument/2006/relationships/image" Target="../media/image47.png"/><Relationship Id="rId4" Type="http://schemas.openxmlformats.org/officeDocument/2006/relationships/hyperlink" Target="https://pubmed.ncbi.nlm.nih.gov/27483301/" TargetMode="External"/><Relationship Id="rId9" Type="http://schemas.openxmlformats.org/officeDocument/2006/relationships/image" Target="../media/image46.png"/></Relationships>
</file>

<file path=ppt/slides/_rels/slide5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hyperlink" Target="https://pubmed.ncbi.nlm.nih.gov/22048310/" TargetMode="External"/><Relationship Id="rId12"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hyperlink" Target="https://pubmed.ncbi.nlm.nih.gov/27483301/" TargetMode="External"/><Relationship Id="rId11" Type="http://schemas.openxmlformats.org/officeDocument/2006/relationships/image" Target="../media/image55.png"/><Relationship Id="rId5" Type="http://schemas.openxmlformats.org/officeDocument/2006/relationships/hyperlink" Target="https://www.cdc.gov/infection-control/hcp/measles/index.html" TargetMode="External"/><Relationship Id="rId10" Type="http://schemas.openxmlformats.org/officeDocument/2006/relationships/image" Target="../media/image54.png"/><Relationship Id="rId4" Type="http://schemas.openxmlformats.org/officeDocument/2006/relationships/image" Target="../media/image50.png"/><Relationship Id="rId9" Type="http://schemas.openxmlformats.org/officeDocument/2006/relationships/image" Target="../media/image53.png"/><Relationship Id="rId14" Type="http://schemas.openxmlformats.org/officeDocument/2006/relationships/image" Target="../media/image57.png"/></Relationships>
</file>

<file path=ppt/slides/_rels/slide5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www.cdc.gov/infection-control/hcp/measles/index.html" TargetMode="External"/><Relationship Id="rId7" Type="http://schemas.openxmlformats.org/officeDocument/2006/relationships/image" Target="../media/image44.png"/><Relationship Id="rId12"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4.xml"/><Relationship Id="rId6" Type="http://schemas.openxmlformats.org/officeDocument/2006/relationships/image" Target="../media/image52.png"/><Relationship Id="rId11" Type="http://schemas.openxmlformats.org/officeDocument/2006/relationships/image" Target="../media/image32.png"/><Relationship Id="rId5" Type="http://schemas.openxmlformats.org/officeDocument/2006/relationships/hyperlink" Target="https://pubmed.ncbi.nlm.nih.gov/22048310/" TargetMode="External"/><Relationship Id="rId10" Type="http://schemas.openxmlformats.org/officeDocument/2006/relationships/image" Target="../media/image31.png"/><Relationship Id="rId4" Type="http://schemas.openxmlformats.org/officeDocument/2006/relationships/hyperlink" Target="https://pubmed.ncbi.nlm.nih.gov/27483301/" TargetMode="External"/><Relationship Id="rId9"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hyperlink" Target="https://pubmed.ncbi.nlm.nih.gov/39733933/" TargetMode="External"/><Relationship Id="rId2" Type="http://schemas.openxmlformats.org/officeDocument/2006/relationships/notesSlide" Target="../notesSlides/notesSlide55.xml"/><Relationship Id="rId1" Type="http://schemas.openxmlformats.org/officeDocument/2006/relationships/slideLayout" Target="../slideLayouts/slideLayout4.xml"/><Relationship Id="rId5" Type="http://schemas.openxmlformats.org/officeDocument/2006/relationships/hyperlink" Target="https://pubmed.ncbi.nlm.nih.gov/24493674/" TargetMode="External"/><Relationship Id="rId4" Type="http://schemas.openxmlformats.org/officeDocument/2006/relationships/hyperlink" Target="https://pubmed.ncbi.nlm.nih.gov/?term=Symptomatic+Zika+Virus+Infection+in+Infants%2C+Children%2C+and+Adolescents+Living+in+Puerto+Rico"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s://pubmed.ncbi.nlm.nih.gov/32067029"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2.xml.rels><?xml version="1.0" encoding="UTF-8" standalone="yes"?>
<Relationships xmlns="http://schemas.openxmlformats.org/package/2006/relationships"><Relationship Id="rId3" Type="http://schemas.openxmlformats.org/officeDocument/2006/relationships/hyperlink" Target="https://pubmed.ncbi.nlm.nih.gov/32067029"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3.xml.rels><?xml version="1.0" encoding="UTF-8" standalone="yes"?>
<Relationships xmlns="http://schemas.openxmlformats.org/package/2006/relationships"><Relationship Id="rId3" Type="http://schemas.openxmlformats.org/officeDocument/2006/relationships/hyperlink" Target="https://pubmed.ncbi.nlm.nih.gov/32067029"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4.xml.rels><?xml version="1.0" encoding="UTF-8" standalone="yes"?>
<Relationships xmlns="http://schemas.openxmlformats.org/package/2006/relationships"><Relationship Id="rId3" Type="http://schemas.openxmlformats.org/officeDocument/2006/relationships/hyperlink" Target="https://pubmed.ncbi.nlm.nih.gov/32067029"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3" Type="http://schemas.openxmlformats.org/officeDocument/2006/relationships/hyperlink" Target="https://pubmed.ncbi.nlm.nih.gov/32067029"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hyperlink" Target="https://pubmed.ncbi.nlm.nih.gov/41366743" TargetMode="External"/><Relationship Id="rId4" Type="http://schemas.openxmlformats.org/officeDocument/2006/relationships/image" Target="../media/image60.png"/></Relationships>
</file>

<file path=ppt/slides/_rels/slide67.xml.rels><?xml version="1.0" encoding="UTF-8" standalone="yes"?>
<Relationships xmlns="http://schemas.openxmlformats.org/package/2006/relationships"><Relationship Id="rId3" Type="http://schemas.openxmlformats.org/officeDocument/2006/relationships/hyperlink" Target="https://pubmed.ncbi.nlm.nih.gov/32878947"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68.xml.rels><?xml version="1.0" encoding="UTF-8" standalone="yes"?>
<Relationships xmlns="http://schemas.openxmlformats.org/package/2006/relationships"><Relationship Id="rId3" Type="http://schemas.openxmlformats.org/officeDocument/2006/relationships/hyperlink" Target="https://pubmed.ncbi.nlm.nih.gov/32878947"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14.png"/></Relationships>
</file>

<file path=ppt/slides/_rels/slide70.xml.rels><?xml version="1.0" encoding="UTF-8" standalone="yes"?>
<Relationships xmlns="http://schemas.openxmlformats.org/package/2006/relationships"><Relationship Id="rId3" Type="http://schemas.openxmlformats.org/officeDocument/2006/relationships/hyperlink" Target="https://pubmed.ncbi.nlm.nih.gov/40811055/" TargetMode="External"/><Relationship Id="rId2" Type="http://schemas.openxmlformats.org/officeDocument/2006/relationships/notesSlide" Target="../notesSlides/notesSlide66.xml"/><Relationship Id="rId1" Type="http://schemas.openxmlformats.org/officeDocument/2006/relationships/slideLayout" Target="../slideLayouts/slideLayout4.xml"/><Relationship Id="rId6" Type="http://schemas.openxmlformats.org/officeDocument/2006/relationships/hyperlink" Target="https://publications.aap.org/redbook/book/755/chapter/14079321/Measles?autologincheck=redirected#17161164" TargetMode="External"/><Relationship Id="rId5" Type="http://schemas.openxmlformats.org/officeDocument/2006/relationships/hyperlink" Target="https://pubmed.ncbi.nlm.nih.gov/32878947/" TargetMode="External"/><Relationship Id="rId4" Type="http://schemas.openxmlformats.org/officeDocument/2006/relationships/hyperlink" Target="https://www.cdc.gov/surv-manual/php/table-of-contents/chapter-7-measles.html"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www.cdc.gov/measles/php/laboratories/index.html" TargetMode="External"/><Relationship Id="rId2" Type="http://schemas.openxmlformats.org/officeDocument/2006/relationships/notesSlide" Target="../notesSlides/notesSlide67.xml"/><Relationship Id="rId1" Type="http://schemas.openxmlformats.org/officeDocument/2006/relationships/slideLayout" Target="../slideLayouts/slideLayout4.xml"/><Relationship Id="rId6" Type="http://schemas.openxmlformats.org/officeDocument/2006/relationships/hyperlink" Target="https://www.moh.gov.jm/no-cases-of-measles-in-jamaica-2/" TargetMode="External"/><Relationship Id="rId5" Type="http://schemas.openxmlformats.org/officeDocument/2006/relationships/hyperlink" Target="https://www.cdc.gov/surv-manual/php/table-of-contents/chapter-7-measles.html" TargetMode="External"/><Relationship Id="rId4" Type="http://schemas.openxmlformats.org/officeDocument/2006/relationships/hyperlink" Target="https://pubmed.ncbi.nlm.nih.gov/41366743/"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pubmed.ncbi.nlm.nih.gov/40811055/" TargetMode="External"/><Relationship Id="rId2" Type="http://schemas.openxmlformats.org/officeDocument/2006/relationships/notesSlide" Target="../notesSlides/notesSlide68.xml"/><Relationship Id="rId1" Type="http://schemas.openxmlformats.org/officeDocument/2006/relationships/slideLayout" Target="../slideLayouts/slideLayout4.xml"/><Relationship Id="rId6" Type="http://schemas.openxmlformats.org/officeDocument/2006/relationships/hyperlink" Target="https://pubmed.ncbi.nlm.nih.gov/32878947/" TargetMode="External"/><Relationship Id="rId5" Type="http://schemas.openxmlformats.org/officeDocument/2006/relationships/hyperlink" Target="https://pubmed.ncbi.nlm.nih.gov/32067029/" TargetMode="External"/><Relationship Id="rId4" Type="http://schemas.openxmlformats.org/officeDocument/2006/relationships/hyperlink" Target="https://publications.aap.org/redbook/book/755/chapter/14079321/Measles?autologincheck=redirected#17161164"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5"/>
          <p:cNvSpPr txBox="1"/>
          <p:nvPr/>
        </p:nvSpPr>
        <p:spPr>
          <a:xfrm>
            <a:off x="729450" y="1322450"/>
            <a:ext cx="7688100" cy="16647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3800" b="1">
                <a:solidFill>
                  <a:srgbClr val="1A1A1A"/>
                </a:solidFill>
                <a:latin typeface="Raleway"/>
                <a:ea typeface="Raleway"/>
                <a:cs typeface="Raleway"/>
                <a:sym typeface="Raleway"/>
              </a:rPr>
              <a:t>Measles..?</a:t>
            </a:r>
            <a:endParaRPr sz="3800" b="1">
              <a:solidFill>
                <a:srgbClr val="1A1A1A"/>
              </a:solidFill>
              <a:latin typeface="Raleway"/>
              <a:ea typeface="Raleway"/>
              <a:cs typeface="Raleway"/>
              <a:sym typeface="Raleway"/>
            </a:endParaRPr>
          </a:p>
        </p:txBody>
      </p:sp>
      <p:sp>
        <p:nvSpPr>
          <p:cNvPr id="103" name="Google Shape;103;p15"/>
          <p:cNvSpPr txBox="1"/>
          <p:nvPr/>
        </p:nvSpPr>
        <p:spPr>
          <a:xfrm>
            <a:off x="729625" y="2987150"/>
            <a:ext cx="7688100" cy="13149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1018"/>
              <a:buNone/>
            </a:pPr>
            <a:r>
              <a:rPr lang="en" sz="1480" b="1" dirty="0">
                <a:solidFill>
                  <a:srgbClr val="1A1A1A"/>
                </a:solidFill>
                <a:latin typeface="Open Sans"/>
                <a:ea typeface="Open Sans"/>
                <a:cs typeface="Open Sans"/>
                <a:sym typeface="Open Sans"/>
              </a:rPr>
              <a:t>WVU–Jamaica Teleconference</a:t>
            </a:r>
            <a:endParaRPr sz="1480" b="1" dirty="0">
              <a:solidFill>
                <a:srgbClr val="1A1A1A"/>
              </a:solidFill>
              <a:latin typeface="Open Sans"/>
              <a:ea typeface="Open Sans"/>
              <a:cs typeface="Open Sans"/>
              <a:sym typeface="Open Sans"/>
            </a:endParaRPr>
          </a:p>
          <a:p>
            <a:pPr marL="0" lvl="0" indent="0" algn="l" rtl="0">
              <a:lnSpc>
                <a:spcPct val="80000"/>
              </a:lnSpc>
              <a:spcBef>
                <a:spcPts val="0"/>
              </a:spcBef>
              <a:spcAft>
                <a:spcPts val="0"/>
              </a:spcAft>
              <a:buSzPts val="1018"/>
              <a:buNone/>
            </a:pPr>
            <a:r>
              <a:rPr lang="en" sz="1480" dirty="0">
                <a:solidFill>
                  <a:srgbClr val="1A1A1A"/>
                </a:solidFill>
                <a:latin typeface="Open Sans"/>
                <a:ea typeface="Open Sans"/>
                <a:cs typeface="Open Sans"/>
                <a:sym typeface="Open Sans"/>
              </a:rPr>
              <a:t>Hunter Ratliff</a:t>
            </a:r>
            <a:endParaRPr sz="1480" dirty="0">
              <a:solidFill>
                <a:srgbClr val="1A1A1A"/>
              </a:solidFill>
              <a:latin typeface="Open Sans"/>
              <a:ea typeface="Open Sans"/>
              <a:cs typeface="Open Sans"/>
              <a:sym typeface="Open Sans"/>
            </a:endParaRPr>
          </a:p>
          <a:p>
            <a:pPr marL="0" lvl="0" indent="0" algn="l" rtl="0">
              <a:lnSpc>
                <a:spcPct val="80000"/>
              </a:lnSpc>
              <a:spcBef>
                <a:spcPts val="0"/>
              </a:spcBef>
              <a:spcAft>
                <a:spcPts val="0"/>
              </a:spcAft>
              <a:buSzPts val="1018"/>
              <a:buNone/>
            </a:pPr>
            <a:r>
              <a:rPr lang="en" sz="1480" dirty="0">
                <a:solidFill>
                  <a:srgbClr val="1A1A1A"/>
                </a:solidFill>
                <a:latin typeface="Open Sans"/>
                <a:ea typeface="Open Sans"/>
                <a:cs typeface="Open Sans"/>
                <a:sym typeface="Open Sans"/>
              </a:rPr>
              <a:t>11/04/2026</a:t>
            </a:r>
            <a:endParaRPr sz="1480" dirty="0">
              <a:solidFill>
                <a:srgbClr val="1A1A1A"/>
              </a:solidFill>
              <a:latin typeface="Open Sans"/>
              <a:ea typeface="Open Sans"/>
              <a:cs typeface="Open Sans"/>
              <a:sym typeface="Open Sans"/>
            </a:endParaRPr>
          </a:p>
          <a:p>
            <a:pPr marL="0" lvl="0" indent="0" algn="l" rtl="0">
              <a:lnSpc>
                <a:spcPct val="80000"/>
              </a:lnSpc>
              <a:spcBef>
                <a:spcPts val="0"/>
              </a:spcBef>
              <a:spcAft>
                <a:spcPts val="0"/>
              </a:spcAft>
              <a:buSzPts val="1018"/>
              <a:buNone/>
            </a:pPr>
            <a:endParaRPr sz="1480" i="1" dirty="0">
              <a:solidFill>
                <a:srgbClr val="858585"/>
              </a:solidFill>
              <a:latin typeface="Open Sans"/>
              <a:ea typeface="Open Sans"/>
              <a:cs typeface="Open Sans"/>
              <a:sym typeface="Open Sans"/>
            </a:endParaRPr>
          </a:p>
          <a:p>
            <a:pPr marL="0" lvl="0" indent="0" algn="l" rtl="0">
              <a:lnSpc>
                <a:spcPct val="80000"/>
              </a:lnSpc>
              <a:spcBef>
                <a:spcPts val="0"/>
              </a:spcBef>
              <a:spcAft>
                <a:spcPts val="0"/>
              </a:spcAft>
              <a:buSzPts val="1018"/>
              <a:buNone/>
            </a:pPr>
            <a:r>
              <a:rPr lang="en" sz="1480" i="1" dirty="0">
                <a:solidFill>
                  <a:srgbClr val="858585"/>
                </a:solidFill>
                <a:latin typeface="Open Sans"/>
                <a:ea typeface="Open Sans"/>
                <a:cs typeface="Open Sans"/>
                <a:sym typeface="Open Sans"/>
              </a:rPr>
              <a:t>Ages, dates, and other identifying information may have been changed</a:t>
            </a:r>
            <a:endParaRPr sz="1480" i="1" dirty="0">
              <a:solidFill>
                <a:srgbClr val="858585"/>
              </a:solidFill>
              <a:latin typeface="Open Sans"/>
              <a:ea typeface="Open Sans"/>
              <a:cs typeface="Open Sans"/>
              <a:sym typeface="Open Sans"/>
            </a:endParaRPr>
          </a:p>
          <a:p>
            <a:pPr marL="0" lvl="0" indent="0" algn="l" rtl="0">
              <a:lnSpc>
                <a:spcPct val="80000"/>
              </a:lnSpc>
              <a:spcBef>
                <a:spcPts val="0"/>
              </a:spcBef>
              <a:spcAft>
                <a:spcPts val="0"/>
              </a:spcAft>
              <a:buSzPts val="1018"/>
              <a:buNone/>
            </a:pPr>
            <a:r>
              <a:rPr lang="en" sz="1480" i="1" dirty="0">
                <a:solidFill>
                  <a:srgbClr val="858585"/>
                </a:solidFill>
                <a:latin typeface="Open Sans"/>
                <a:ea typeface="Open Sans"/>
                <a:cs typeface="Open Sans"/>
                <a:sym typeface="Open Sans"/>
              </a:rPr>
              <a:t>I have no conflict of interest in relation to this presentation</a:t>
            </a:r>
            <a:endParaRPr sz="1480" i="1" dirty="0">
              <a:solidFill>
                <a:srgbClr val="858585"/>
              </a:solidFill>
              <a:latin typeface="Open Sans"/>
              <a:ea typeface="Open Sans"/>
              <a:cs typeface="Open Sans"/>
              <a:sym typeface="Open Sans"/>
            </a:endParaRPr>
          </a:p>
        </p:txBody>
      </p:sp>
      <p:pic>
        <p:nvPicPr>
          <p:cNvPr id="104" name="Google Shape;104;p15"/>
          <p:cNvPicPr preferRelativeResize="0"/>
          <p:nvPr/>
        </p:nvPicPr>
        <p:blipFill>
          <a:blip r:embed="rId3">
            <a:alphaModFix/>
          </a:blip>
          <a:stretch>
            <a:fillRect/>
          </a:stretch>
        </p:blipFill>
        <p:spPr>
          <a:xfrm>
            <a:off x="6693050" y="745075"/>
            <a:ext cx="3038325" cy="3038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Shortcuts</a:t>
            </a:r>
            <a:endParaRPr/>
          </a:p>
        </p:txBody>
      </p:sp>
      <p:sp>
        <p:nvSpPr>
          <p:cNvPr id="110" name="Google Shape;110;p16"/>
          <p:cNvSpPr txBox="1">
            <a:spLocks noGrp="1"/>
          </p:cNvSpPr>
          <p:nvPr>
            <p:ph type="body" idx="1"/>
          </p:nvPr>
        </p:nvSpPr>
        <p:spPr>
          <a:xfrm>
            <a:off x="729450" y="13930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Case 1: </a:t>
            </a:r>
            <a:r>
              <a:rPr lang="en" u="sng">
                <a:solidFill>
                  <a:schemeClr val="hlink"/>
                </a:solidFill>
                <a:hlinkClick r:id="rId3" action="ppaction://hlinksldjump"/>
              </a:rPr>
              <a:t>Start</a:t>
            </a:r>
            <a:r>
              <a:rPr lang="en"/>
              <a:t>   |   Alternate </a:t>
            </a:r>
            <a:r>
              <a:rPr lang="en" u="sng">
                <a:solidFill>
                  <a:schemeClr val="hlink"/>
                </a:solidFill>
                <a:hlinkClick r:id="rId4" action="ppaction://hlinksldjump"/>
              </a:rPr>
              <a:t>version of Case 1</a:t>
            </a:r>
            <a:r>
              <a:rPr lang="en"/>
              <a:t> (measles PEP)</a:t>
            </a:r>
            <a:endParaRPr b="1"/>
          </a:p>
          <a:p>
            <a:pPr marL="0" lvl="0" indent="0" algn="l" rtl="0">
              <a:spcBef>
                <a:spcPts val="0"/>
              </a:spcBef>
              <a:spcAft>
                <a:spcPts val="0"/>
              </a:spcAft>
              <a:buNone/>
            </a:pPr>
            <a:endParaRPr/>
          </a:p>
          <a:p>
            <a:pPr marL="0" lvl="0" indent="0" algn="l" rtl="0">
              <a:spcBef>
                <a:spcPts val="0"/>
              </a:spcBef>
              <a:spcAft>
                <a:spcPts val="0"/>
              </a:spcAft>
              <a:buNone/>
            </a:pPr>
            <a:r>
              <a:rPr lang="en" u="sng">
                <a:solidFill>
                  <a:schemeClr val="hlink"/>
                </a:solidFill>
                <a:hlinkClick r:id="rId4" action="ppaction://hlinksldjump"/>
              </a:rPr>
              <a:t>Discussion</a:t>
            </a:r>
            <a:r>
              <a:rPr lang="en"/>
              <a:t>: Does MMR “cause” ‘measles’? </a:t>
            </a:r>
            <a:endParaRPr/>
          </a:p>
          <a:p>
            <a:pPr marL="0" lvl="0" indent="0" algn="l" rtl="0">
              <a:spcBef>
                <a:spcPts val="1200"/>
              </a:spcBef>
              <a:spcAft>
                <a:spcPts val="1200"/>
              </a:spcAft>
              <a:buNone/>
            </a:pPr>
            <a:r>
              <a:rPr lang="en" b="1">
                <a:solidFill>
                  <a:schemeClr val="hlink"/>
                </a:solidFill>
                <a:uFill>
                  <a:noFill/>
                </a:uFill>
                <a:hlinkClick r:id="rId5" action="ppaction://hlinksldjump"/>
              </a:rPr>
              <a:t>Distinguishing VARI from wild type</a:t>
            </a:r>
            <a:r>
              <a:rPr lang="en"/>
              <a:t> |  </a:t>
            </a:r>
            <a:r>
              <a:rPr lang="en">
                <a:solidFill>
                  <a:schemeClr val="hlink"/>
                </a:solidFill>
                <a:uFill>
                  <a:noFill/>
                </a:uFill>
                <a:hlinkClick r:id="rId6" action="ppaction://hlinksldjump"/>
              </a:rPr>
              <a:t>Martin et al</a:t>
            </a:r>
            <a:r>
              <a:rPr lang="en"/>
              <a:t> |  </a:t>
            </a:r>
            <a:r>
              <a:rPr lang="en">
                <a:solidFill>
                  <a:schemeClr val="hlink"/>
                </a:solidFill>
                <a:uFill>
                  <a:noFill/>
                </a:uFill>
                <a:hlinkClick r:id="rId7" action="ppaction://hlinksldjump"/>
              </a:rPr>
              <a:t>test to order</a:t>
            </a:r>
            <a:r>
              <a:rPr lang="en"/>
              <a:t> |  </a:t>
            </a:r>
            <a:r>
              <a:rPr lang="en">
                <a:solidFill>
                  <a:schemeClr val="hlink"/>
                </a:solidFill>
                <a:uFill>
                  <a:noFill/>
                </a:uFill>
                <a:hlinkClick r:id="" action="ppaction://noaction"/>
              </a:rPr>
              <a:t>Is timing reliable</a:t>
            </a:r>
            <a:r>
              <a:rPr lang="en"/>
              <a:t>  |  </a:t>
            </a:r>
            <a:r>
              <a:rPr lang="en">
                <a:solidFill>
                  <a:schemeClr val="hlink"/>
                </a:solidFill>
                <a:uFill>
                  <a:noFill/>
                </a:uFill>
                <a:hlinkClick r:id="" action="ppaction://noaction"/>
              </a:rPr>
              <a:t>3C &amp; Koplik</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Responsible use of AI</a:t>
            </a:r>
            <a:endParaRPr/>
          </a:p>
        </p:txBody>
      </p:sp>
      <p:grpSp>
        <p:nvGrpSpPr>
          <p:cNvPr id="116" name="Google Shape;116;p17"/>
          <p:cNvGrpSpPr/>
          <p:nvPr/>
        </p:nvGrpSpPr>
        <p:grpSpPr>
          <a:xfrm>
            <a:off x="2296800" y="1057699"/>
            <a:ext cx="5364874" cy="3376976"/>
            <a:chOff x="3847350" y="638499"/>
            <a:chExt cx="5364874" cy="3376976"/>
          </a:xfrm>
        </p:grpSpPr>
        <p:sp>
          <p:nvSpPr>
            <p:cNvPr id="117" name="Google Shape;117;p17"/>
            <p:cNvSpPr/>
            <p:nvPr/>
          </p:nvSpPr>
          <p:spPr>
            <a:xfrm>
              <a:off x="3847350" y="1231175"/>
              <a:ext cx="5057400" cy="2784300"/>
            </a:xfrm>
            <a:prstGeom prst="roundRect">
              <a:avLst>
                <a:gd name="adj" fmla="val 4116"/>
              </a:avLst>
            </a:prstGeom>
            <a:solidFill>
              <a:srgbClr val="FDFCF9"/>
            </a:solidFill>
            <a:ln w="7700" cap="flat" cmpd="sng">
              <a:solidFill>
                <a:srgbClr val="DCD5C6"/>
              </a:solidFill>
              <a:prstDash val="solid"/>
              <a:round/>
              <a:headEnd type="none" w="sm" len="sm"/>
              <a:tailEnd type="none" w="sm" len="sm"/>
            </a:ln>
          </p:spPr>
          <p:txBody>
            <a:bodyPr spcFirstLastPara="1" wrap="square" lIns="73825" tIns="73825" rIns="73825" bIns="73825" anchor="ctr" anchorCtr="0">
              <a:noAutofit/>
            </a:bodyPr>
            <a:lstStyle/>
            <a:p>
              <a:pPr marL="0" lvl="0" indent="0" algn="l" rtl="0">
                <a:spcBef>
                  <a:spcPts val="0"/>
                </a:spcBef>
                <a:spcAft>
                  <a:spcPts val="0"/>
                </a:spcAft>
                <a:buNone/>
              </a:pPr>
              <a:endParaRPr/>
            </a:p>
          </p:txBody>
        </p:sp>
        <p:sp>
          <p:nvSpPr>
            <p:cNvPr id="118" name="Google Shape;118;p17"/>
            <p:cNvSpPr/>
            <p:nvPr/>
          </p:nvSpPr>
          <p:spPr>
            <a:xfrm>
              <a:off x="4055033" y="1438856"/>
              <a:ext cx="3882300" cy="2667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14243A"/>
                </a:buClr>
                <a:buSzPts val="1615"/>
                <a:buFont typeface="Source Serif 4"/>
                <a:buNone/>
              </a:pPr>
              <a:r>
                <a:rPr lang="en" sz="1615" b="1">
                  <a:solidFill>
                    <a:srgbClr val="14243A"/>
                  </a:solidFill>
                  <a:latin typeface="Source Serif 4"/>
                  <a:ea typeface="Source Serif 4"/>
                  <a:cs typeface="Source Serif 4"/>
                  <a:sym typeface="Source Serif 4"/>
                </a:rPr>
                <a:t>U</a:t>
              </a:r>
              <a:r>
                <a:rPr lang="en" sz="1615" b="1" i="0" u="none" strike="noStrike" cap="none">
                  <a:solidFill>
                    <a:srgbClr val="14243A"/>
                  </a:solidFill>
                  <a:latin typeface="Source Serif 4"/>
                  <a:ea typeface="Source Serif 4"/>
                  <a:cs typeface="Source Serif 4"/>
                  <a:sym typeface="Source Serif 4"/>
                </a:rPr>
                <a:t>se of AI</a:t>
              </a:r>
              <a:endParaRPr sz="1615" b="0" i="0" u="none" strike="noStrike" cap="none">
                <a:solidFill>
                  <a:srgbClr val="000000"/>
                </a:solidFill>
                <a:latin typeface="Calibri"/>
                <a:ea typeface="Calibri"/>
                <a:cs typeface="Calibri"/>
                <a:sym typeface="Calibri"/>
              </a:endParaRPr>
            </a:p>
          </p:txBody>
        </p:sp>
        <p:sp>
          <p:nvSpPr>
            <p:cNvPr id="119" name="Google Shape;119;p17"/>
            <p:cNvSpPr/>
            <p:nvPr/>
          </p:nvSpPr>
          <p:spPr>
            <a:xfrm>
              <a:off x="4112475" y="1767050"/>
              <a:ext cx="4570200" cy="2051700"/>
            </a:xfrm>
            <a:prstGeom prst="rect">
              <a:avLst/>
            </a:prstGeom>
            <a:noFill/>
            <a:ln>
              <a:noFill/>
            </a:ln>
          </p:spPr>
          <p:txBody>
            <a:bodyPr spcFirstLastPara="1" wrap="square" lIns="0" tIns="0" rIns="0" bIns="0" anchor="t" anchorCtr="0">
              <a:noAutofit/>
            </a:bodyPr>
            <a:lstStyle/>
            <a:p>
              <a:pPr marL="147691" marR="0" lvl="0" indent="-147691" algn="l" rtl="0">
                <a:lnSpc>
                  <a:spcPct val="140000"/>
                </a:lnSpc>
                <a:spcBef>
                  <a:spcPts val="0"/>
                </a:spcBef>
                <a:spcAft>
                  <a:spcPts val="0"/>
                </a:spcAft>
                <a:buClr>
                  <a:srgbClr val="46505E"/>
                </a:buClr>
                <a:buSzPts val="1211"/>
                <a:buFont typeface="IBM Plex Sans"/>
                <a:buChar char="•"/>
              </a:pPr>
              <a:r>
                <a:rPr lang="en" sz="1211" b="1" i="0" u="none" strike="noStrike" cap="none">
                  <a:solidFill>
                    <a:srgbClr val="D97757"/>
                  </a:solidFill>
                  <a:latin typeface="Open Sans"/>
                  <a:ea typeface="Open Sans"/>
                  <a:cs typeface="Open Sans"/>
                  <a:sym typeface="Open Sans"/>
                </a:rPr>
                <a:t>Claude</a:t>
              </a:r>
              <a:r>
                <a:rPr lang="en" sz="1211" i="0" u="none" strike="noStrike" cap="none">
                  <a:solidFill>
                    <a:srgbClr val="D97757"/>
                  </a:solidFill>
                  <a:latin typeface="Open Sans"/>
                  <a:ea typeface="Open Sans"/>
                  <a:cs typeface="Open Sans"/>
                  <a:sym typeface="Open Sans"/>
                </a:rPr>
                <a:t> </a:t>
              </a:r>
              <a:r>
                <a:rPr lang="en" sz="1211" i="0" u="none" strike="noStrike" cap="none">
                  <a:solidFill>
                    <a:srgbClr val="46505E"/>
                  </a:solidFill>
                  <a:latin typeface="Open Sans"/>
                  <a:ea typeface="Open Sans"/>
                  <a:cs typeface="Open Sans"/>
                  <a:sym typeface="Open Sans"/>
                </a:rPr>
                <a:t>Opus 5.5 (Anthropic) </a:t>
              </a:r>
              <a:r>
                <a:rPr lang="en" sz="1211" i="0" u="none" strike="noStrike" cap="none">
                  <a:solidFill>
                    <a:srgbClr val="46505E"/>
                  </a:solidFill>
                  <a:latin typeface="Open Sans Light"/>
                  <a:ea typeface="Open Sans Light"/>
                  <a:cs typeface="Open Sans Light"/>
                  <a:sym typeface="Open Sans Light"/>
                </a:rPr>
                <a:t>was used for slide design, &amp; first-draft text</a:t>
              </a:r>
              <a:r>
                <a:rPr lang="en" sz="1211">
                  <a:solidFill>
                    <a:srgbClr val="46505E"/>
                  </a:solidFill>
                  <a:latin typeface="Open Sans Light"/>
                  <a:ea typeface="Open Sans Light"/>
                  <a:cs typeface="Open Sans Light"/>
                  <a:sym typeface="Open Sans Light"/>
                </a:rPr>
                <a:t>.</a:t>
              </a:r>
              <a:r>
                <a:rPr lang="en" sz="1211">
                  <a:solidFill>
                    <a:srgbClr val="46505E"/>
                  </a:solidFill>
                  <a:latin typeface="Open Sans"/>
                  <a:ea typeface="Open Sans"/>
                  <a:cs typeface="Open Sans"/>
                  <a:sym typeface="Open Sans"/>
                </a:rPr>
                <a:t> </a:t>
              </a:r>
              <a:r>
                <a:rPr lang="en" sz="1111">
                  <a:solidFill>
                    <a:srgbClr val="46505E"/>
                  </a:solidFill>
                  <a:latin typeface="Open Sans Medium"/>
                  <a:ea typeface="Open Sans Medium"/>
                  <a:cs typeface="Open Sans Medium"/>
                  <a:sym typeface="Open Sans Medium"/>
                </a:rPr>
                <a:t>ChatGPT 6</a:t>
              </a:r>
              <a:r>
                <a:rPr lang="en" sz="1111">
                  <a:solidFill>
                    <a:srgbClr val="46505E"/>
                  </a:solidFill>
                  <a:latin typeface="Open Sans Light"/>
                  <a:ea typeface="Open Sans Light"/>
                  <a:cs typeface="Open Sans Light"/>
                  <a:sym typeface="Open Sans Light"/>
                </a:rPr>
                <a:t> (Open AI) created some graphics, but Anthropic is a more ethical choice. Also used </a:t>
              </a:r>
              <a:r>
                <a:rPr lang="en" sz="1111">
                  <a:solidFill>
                    <a:srgbClr val="46505E"/>
                  </a:solidFill>
                  <a:latin typeface="Open Sans"/>
                  <a:ea typeface="Open Sans"/>
                  <a:cs typeface="Open Sans"/>
                  <a:sym typeface="Open Sans"/>
                </a:rPr>
                <a:t>Opus 5</a:t>
              </a:r>
              <a:r>
                <a:rPr lang="en" sz="1111">
                  <a:solidFill>
                    <a:srgbClr val="46505E"/>
                  </a:solidFill>
                  <a:latin typeface="Open Sans Light"/>
                  <a:ea typeface="Open Sans Light"/>
                  <a:cs typeface="Open Sans Light"/>
                  <a:sym typeface="Open Sans Light"/>
                </a:rPr>
                <a:t>, since 5.5 downgraded me when I started using immunology &amp; virology prompts </a:t>
              </a:r>
              <a:endParaRPr sz="1111">
                <a:solidFill>
                  <a:srgbClr val="46505E"/>
                </a:solidFill>
                <a:latin typeface="Open Sans Light"/>
                <a:ea typeface="Open Sans Light"/>
                <a:cs typeface="Open Sans Light"/>
                <a:sym typeface="Open Sans Light"/>
              </a:endParaRPr>
            </a:p>
            <a:p>
              <a:pPr marL="147691" marR="0" lvl="0" indent="-147691" algn="l" rtl="0">
                <a:lnSpc>
                  <a:spcPct val="140000"/>
                </a:lnSpc>
                <a:spcBef>
                  <a:spcPts val="0"/>
                </a:spcBef>
                <a:spcAft>
                  <a:spcPts val="0"/>
                </a:spcAft>
                <a:buClr>
                  <a:srgbClr val="46505E"/>
                </a:buClr>
                <a:buSzPts val="1211"/>
                <a:buFont typeface="Open Sans"/>
                <a:buChar char="•"/>
              </a:pPr>
              <a:r>
                <a:rPr lang="en" sz="1211" i="0" u="none" strike="noStrike" cap="none">
                  <a:solidFill>
                    <a:srgbClr val="46505E"/>
                  </a:solidFill>
                  <a:latin typeface="Open Sans"/>
                  <a:ea typeface="Open Sans"/>
                  <a:cs typeface="Open Sans"/>
                  <a:sym typeface="Open Sans"/>
                </a:rPr>
                <a:t>I chose the content and cases, e</a:t>
              </a:r>
              <a:r>
                <a:rPr lang="en" sz="1211">
                  <a:solidFill>
                    <a:srgbClr val="46505E"/>
                  </a:solidFill>
                  <a:latin typeface="Open Sans"/>
                  <a:ea typeface="Open Sans"/>
                  <a:cs typeface="Open Sans"/>
                  <a:sym typeface="Open Sans"/>
                </a:rPr>
                <a:t>ducational points</a:t>
              </a:r>
              <a:r>
                <a:rPr lang="en" sz="1211" i="0" u="none" strike="noStrike" cap="none">
                  <a:solidFill>
                    <a:srgbClr val="46505E"/>
                  </a:solidFill>
                  <a:latin typeface="Open Sans"/>
                  <a:ea typeface="Open Sans"/>
                  <a:cs typeface="Open Sans"/>
                  <a:sym typeface="Open Sans"/>
                </a:rPr>
                <a:t>, and </a:t>
              </a:r>
              <a:r>
                <a:rPr lang="en" sz="1211">
                  <a:solidFill>
                    <a:srgbClr val="46505E"/>
                  </a:solidFill>
                  <a:latin typeface="Open Sans"/>
                  <a:ea typeface="Open Sans"/>
                  <a:cs typeface="Open Sans"/>
                  <a:sym typeface="Open Sans"/>
                </a:rPr>
                <a:t>verified</a:t>
              </a:r>
              <a:r>
                <a:rPr lang="en" sz="1211" i="0" u="none" strike="noStrike" cap="none">
                  <a:solidFill>
                    <a:srgbClr val="46505E"/>
                  </a:solidFill>
                  <a:latin typeface="Open Sans"/>
                  <a:ea typeface="Open Sans"/>
                  <a:cs typeface="Open Sans"/>
                  <a:sym typeface="Open Sans"/>
                </a:rPr>
                <a:t> the </a:t>
              </a:r>
              <a:r>
                <a:rPr lang="en" sz="1211">
                  <a:solidFill>
                    <a:srgbClr val="46505E"/>
                  </a:solidFill>
                  <a:latin typeface="Open Sans"/>
                  <a:ea typeface="Open Sans"/>
                  <a:cs typeface="Open Sans"/>
                  <a:sym typeface="Open Sans"/>
                </a:rPr>
                <a:t>literature search.</a:t>
              </a:r>
              <a:r>
                <a:rPr lang="en" sz="1211">
                  <a:solidFill>
                    <a:srgbClr val="46505E"/>
                  </a:solidFill>
                  <a:latin typeface="Open Sans Medium"/>
                  <a:ea typeface="Open Sans Medium"/>
                  <a:cs typeface="Open Sans Medium"/>
                  <a:sym typeface="Open Sans Medium"/>
                </a:rPr>
                <a:t> </a:t>
              </a:r>
              <a:r>
                <a:rPr lang="en" sz="1211">
                  <a:solidFill>
                    <a:srgbClr val="D97757"/>
                  </a:solidFill>
                  <a:latin typeface="Open Sans Medium"/>
                  <a:ea typeface="Open Sans Medium"/>
                  <a:cs typeface="Open Sans Medium"/>
                  <a:sym typeface="Open Sans Medium"/>
                </a:rPr>
                <a:t>Hunter is responsible</a:t>
              </a:r>
              <a:r>
                <a:rPr lang="en" sz="1211">
                  <a:solidFill>
                    <a:srgbClr val="46505E"/>
                  </a:solidFill>
                  <a:latin typeface="Open Sans Medium"/>
                  <a:ea typeface="Open Sans Medium"/>
                  <a:cs typeface="Open Sans Medium"/>
                  <a:sym typeface="Open Sans Medium"/>
                </a:rPr>
                <a:t> for content and accuracy of this presentation</a:t>
              </a:r>
              <a:endParaRPr sz="1211" i="0" u="none" strike="noStrike" cap="none">
                <a:solidFill>
                  <a:srgbClr val="000000"/>
                </a:solidFill>
                <a:latin typeface="Open Sans Medium"/>
                <a:ea typeface="Open Sans Medium"/>
                <a:cs typeface="Open Sans Medium"/>
                <a:sym typeface="Open Sans Medium"/>
              </a:endParaRPr>
            </a:p>
            <a:p>
              <a:pPr marL="147691" marR="0" lvl="0" indent="-147691" algn="l" rtl="0">
                <a:lnSpc>
                  <a:spcPct val="140000"/>
                </a:lnSpc>
                <a:spcBef>
                  <a:spcPts val="0"/>
                </a:spcBef>
                <a:spcAft>
                  <a:spcPts val="0"/>
                </a:spcAft>
                <a:buClr>
                  <a:srgbClr val="46505E"/>
                </a:buClr>
                <a:buSzPts val="1211"/>
                <a:buFont typeface="Open Sans"/>
                <a:buChar char="•"/>
              </a:pPr>
              <a:r>
                <a:rPr lang="en" sz="1211" i="0" u="none" strike="noStrike" cap="none">
                  <a:solidFill>
                    <a:srgbClr val="46505E"/>
                  </a:solidFill>
                  <a:latin typeface="Open Sans"/>
                  <a:ea typeface="Open Sans"/>
                  <a:cs typeface="Open Sans"/>
                  <a:sym typeface="Open Sans"/>
                </a:rPr>
                <a:t>No patient identifiers were shared with AI</a:t>
              </a:r>
              <a:endParaRPr sz="1111">
                <a:solidFill>
                  <a:srgbClr val="46505E"/>
                </a:solidFill>
                <a:latin typeface="Open Sans"/>
                <a:ea typeface="Open Sans"/>
                <a:cs typeface="Open Sans"/>
                <a:sym typeface="Open Sans"/>
              </a:endParaRPr>
            </a:p>
          </p:txBody>
        </p:sp>
        <p:pic>
          <p:nvPicPr>
            <p:cNvPr id="120" name="Google Shape;120;p17"/>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8083684" y="638499"/>
              <a:ext cx="1128540" cy="112854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53FF4374-42E4-A09C-842D-4B6CB8B3E956}"/>
            </a:ext>
          </a:extLst>
        </p:cNvPr>
        <p:cNvGrpSpPr/>
        <p:nvPr/>
      </p:nvGrpSpPr>
      <p:grpSpPr>
        <a:xfrm>
          <a:off x="0" y="0"/>
          <a:ext cx="0" cy="0"/>
          <a:chOff x="0" y="0"/>
          <a:chExt cx="0" cy="0"/>
        </a:xfrm>
      </p:grpSpPr>
      <p:sp>
        <p:nvSpPr>
          <p:cNvPr id="125" name="Google Shape;125;p18">
            <a:extLst>
              <a:ext uri="{FF2B5EF4-FFF2-40B4-BE49-F238E27FC236}">
                <a16:creationId xmlns:a16="http://schemas.microsoft.com/office/drawing/2014/main" id="{B67FDDDA-7D67-BB85-918D-7071685BBA3B}"/>
              </a:ext>
            </a:extLst>
          </p:cNvPr>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now? Measles in 2026</a:t>
            </a:r>
            <a:endParaRPr/>
          </a:p>
        </p:txBody>
      </p:sp>
      <p:sp>
        <p:nvSpPr>
          <p:cNvPr id="126" name="Google Shape;126;p18">
            <a:extLst>
              <a:ext uri="{FF2B5EF4-FFF2-40B4-BE49-F238E27FC236}">
                <a16:creationId xmlns:a16="http://schemas.microsoft.com/office/drawing/2014/main" id="{E3F95456-2DD7-3725-3DED-BFB32A18D45B}"/>
              </a:ext>
            </a:extLst>
          </p:cNvPr>
          <p:cNvSpPr txBox="1"/>
          <p:nvPr/>
        </p:nvSpPr>
        <p:spPr>
          <a:xfrm>
            <a:off x="731523" y="1325875"/>
            <a:ext cx="5289000" cy="310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500" u="sng" dirty="0">
                <a:solidFill>
                  <a:srgbClr val="1A1A1A"/>
                </a:solidFill>
                <a:latin typeface="Open Sans"/>
                <a:ea typeface="Open Sans"/>
                <a:cs typeface="Open Sans"/>
                <a:sym typeface="Open Sans"/>
              </a:rPr>
              <a:t>Americas</a:t>
            </a:r>
            <a:r>
              <a:rPr lang="en" sz="1500" dirty="0">
                <a:solidFill>
                  <a:srgbClr val="1A1A1A"/>
                </a:solidFill>
                <a:latin typeface="Open Sans"/>
                <a:ea typeface="Open Sans"/>
                <a:cs typeface="Open Sans"/>
                <a:sym typeface="Open Sans"/>
              </a:rPr>
              <a:t>: 55,792 confirmed cases and 77 deaths in 17 countries (through Oct 3), the most since 2004 </a:t>
            </a:r>
            <a:r>
              <a:rPr lang="en" sz="1500" baseline="30000" dirty="0">
                <a:solidFill>
                  <a:srgbClr val="1A1A1A"/>
                </a:solidFill>
                <a:latin typeface="Open Sans"/>
                <a:ea typeface="Open Sans"/>
                <a:cs typeface="Open Sans"/>
                <a:sym typeface="Open Sans"/>
              </a:rPr>
              <a:t>[</a:t>
            </a:r>
            <a:r>
              <a:rPr lang="en" sz="1500" b="1" u="sng" baseline="30000" dirty="0">
                <a:solidFill>
                  <a:schemeClr val="hlink"/>
                </a:solidFill>
                <a:latin typeface="Open Sans"/>
                <a:ea typeface="Open Sans"/>
                <a:cs typeface="Open Sans"/>
                <a:sym typeface="Open Sans"/>
                <a:hlinkClick r:id="rId3"/>
              </a:rPr>
              <a:t>12</a:t>
            </a:r>
            <a:r>
              <a:rPr lang="en" sz="1500" baseline="30000" dirty="0">
                <a:solidFill>
                  <a:srgbClr val="1A1A1A"/>
                </a:solidFill>
                <a:latin typeface="Open Sans"/>
                <a:ea typeface="Open Sans"/>
                <a:cs typeface="Open Sans"/>
                <a:sym typeface="Open Sans"/>
              </a:rPr>
              <a:t>]</a:t>
            </a:r>
            <a:endParaRPr sz="1500" baseline="30000" dirty="0">
              <a:solidFill>
                <a:srgbClr val="1A1A1A"/>
              </a:solidFill>
              <a:latin typeface="Open Sans"/>
              <a:ea typeface="Open Sans"/>
              <a:cs typeface="Open Sans"/>
              <a:sym typeface="Open Sans"/>
            </a:endParaRPr>
          </a:p>
        </p:txBody>
      </p:sp>
    </p:spTree>
    <p:extLst>
      <p:ext uri="{BB962C8B-B14F-4D97-AF65-F5344CB8AC3E}">
        <p14:creationId xmlns:p14="http://schemas.microsoft.com/office/powerpoint/2010/main" val="605788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3D28D4CD-CF7C-B55C-15A8-67807AF1465D}"/>
            </a:ext>
          </a:extLst>
        </p:cNvPr>
        <p:cNvGrpSpPr/>
        <p:nvPr/>
      </p:nvGrpSpPr>
      <p:grpSpPr>
        <a:xfrm>
          <a:off x="0" y="0"/>
          <a:ext cx="0" cy="0"/>
          <a:chOff x="0" y="0"/>
          <a:chExt cx="0" cy="0"/>
        </a:xfrm>
      </p:grpSpPr>
      <p:sp>
        <p:nvSpPr>
          <p:cNvPr id="125" name="Google Shape;125;p18">
            <a:extLst>
              <a:ext uri="{FF2B5EF4-FFF2-40B4-BE49-F238E27FC236}">
                <a16:creationId xmlns:a16="http://schemas.microsoft.com/office/drawing/2014/main" id="{FEEF0E01-DF74-1859-400B-0A8A8AE73587}"/>
              </a:ext>
            </a:extLst>
          </p:cNvPr>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now? Measles in 2026</a:t>
            </a:r>
            <a:endParaRPr/>
          </a:p>
        </p:txBody>
      </p:sp>
      <p:sp>
        <p:nvSpPr>
          <p:cNvPr id="126" name="Google Shape;126;p18">
            <a:extLst>
              <a:ext uri="{FF2B5EF4-FFF2-40B4-BE49-F238E27FC236}">
                <a16:creationId xmlns:a16="http://schemas.microsoft.com/office/drawing/2014/main" id="{4D33A72F-7F1E-2492-7C6E-E537E6B6E733}"/>
              </a:ext>
            </a:extLst>
          </p:cNvPr>
          <p:cNvSpPr txBox="1"/>
          <p:nvPr/>
        </p:nvSpPr>
        <p:spPr>
          <a:xfrm>
            <a:off x="731523" y="1325875"/>
            <a:ext cx="5289000" cy="74538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500" u="sng">
                <a:solidFill>
                  <a:srgbClr val="1A1A1A"/>
                </a:solidFill>
                <a:latin typeface="Open Sans"/>
                <a:ea typeface="Open Sans"/>
                <a:cs typeface="Open Sans"/>
                <a:sym typeface="Open Sans"/>
              </a:rPr>
              <a:t>Americas</a:t>
            </a:r>
            <a:r>
              <a:rPr lang="en" sz="1500">
                <a:solidFill>
                  <a:srgbClr val="1A1A1A"/>
                </a:solidFill>
                <a:latin typeface="Open Sans"/>
                <a:ea typeface="Open Sans"/>
                <a:cs typeface="Open Sans"/>
                <a:sym typeface="Open Sans"/>
              </a:rPr>
              <a:t>: 55,792 confirmed cases and 77 deaths in 17 countries (through Oct 3), the most since 2004 </a:t>
            </a:r>
            <a:r>
              <a:rPr lang="en" sz="1500" baseline="30000">
                <a:solidFill>
                  <a:srgbClr val="1A1A1A"/>
                </a:solidFill>
                <a:latin typeface="Open Sans"/>
                <a:ea typeface="Open Sans"/>
                <a:cs typeface="Open Sans"/>
                <a:sym typeface="Open Sans"/>
              </a:rPr>
              <a:t>[</a:t>
            </a:r>
            <a:r>
              <a:rPr lang="en" sz="1500" b="1" u="sng" baseline="30000">
                <a:solidFill>
                  <a:schemeClr val="hlink"/>
                </a:solidFill>
                <a:latin typeface="Open Sans"/>
                <a:ea typeface="Open Sans"/>
                <a:cs typeface="Open Sans"/>
                <a:sym typeface="Open Sans"/>
                <a:hlinkClick r:id="rId3"/>
              </a:rPr>
              <a:t>12</a:t>
            </a:r>
            <a:r>
              <a:rPr lang="en" sz="1500" baseline="30000">
                <a:solidFill>
                  <a:srgbClr val="1A1A1A"/>
                </a:solidFill>
                <a:latin typeface="Open Sans"/>
                <a:ea typeface="Open Sans"/>
                <a:cs typeface="Open Sans"/>
                <a:sym typeface="Open Sans"/>
              </a:rPr>
              <a:t>]</a:t>
            </a:r>
            <a:endParaRPr sz="1500" baseline="30000">
              <a:solidFill>
                <a:srgbClr val="1A1A1A"/>
              </a:solidFill>
              <a:latin typeface="Open Sans"/>
              <a:ea typeface="Open Sans"/>
              <a:cs typeface="Open Sans"/>
              <a:sym typeface="Open Sans"/>
            </a:endParaRPr>
          </a:p>
        </p:txBody>
      </p:sp>
      <p:sp>
        <p:nvSpPr>
          <p:cNvPr id="3" name="Google Shape;137;p19">
            <a:extLst>
              <a:ext uri="{FF2B5EF4-FFF2-40B4-BE49-F238E27FC236}">
                <a16:creationId xmlns:a16="http://schemas.microsoft.com/office/drawing/2014/main" id="{AC2749D1-0A31-4F22-EC57-82A94579AAA5}"/>
              </a:ext>
            </a:extLst>
          </p:cNvPr>
          <p:cNvSpPr/>
          <p:nvPr/>
        </p:nvSpPr>
        <p:spPr>
          <a:xfrm>
            <a:off x="132875" y="1332825"/>
            <a:ext cx="5723400" cy="1410375"/>
          </a:xfrm>
          <a:prstGeom prst="rect">
            <a:avLst/>
          </a:prstGeom>
          <a:solidFill>
            <a:srgbClr val="FFFFFF">
              <a:alpha val="8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5" name="Google Shape;138;p19">
            <a:extLst>
              <a:ext uri="{FF2B5EF4-FFF2-40B4-BE49-F238E27FC236}">
                <a16:creationId xmlns:a16="http://schemas.microsoft.com/office/drawing/2014/main" id="{D84902AB-3153-821F-8352-E1678D06B70E}"/>
              </a:ext>
            </a:extLst>
          </p:cNvPr>
          <p:cNvPicPr preferRelativeResize="0"/>
          <p:nvPr/>
        </p:nvPicPr>
        <p:blipFill>
          <a:blip r:embed="rId4">
            <a:alphaModFix/>
          </a:blip>
          <a:stretch>
            <a:fillRect/>
          </a:stretch>
        </p:blipFill>
        <p:spPr>
          <a:xfrm>
            <a:off x="2646150" y="1487875"/>
            <a:ext cx="6495423" cy="3655625"/>
          </a:xfrm>
          <a:prstGeom prst="rect">
            <a:avLst/>
          </a:prstGeom>
          <a:noFill/>
          <a:ln>
            <a:noFill/>
          </a:ln>
        </p:spPr>
      </p:pic>
      <p:sp>
        <p:nvSpPr>
          <p:cNvPr id="7" name="Google Shape;139;p19">
            <a:extLst>
              <a:ext uri="{FF2B5EF4-FFF2-40B4-BE49-F238E27FC236}">
                <a16:creationId xmlns:a16="http://schemas.microsoft.com/office/drawing/2014/main" id="{F937809E-F0F9-CFB1-72F9-8BD029C677CC}"/>
              </a:ext>
            </a:extLst>
          </p:cNvPr>
          <p:cNvSpPr txBox="1"/>
          <p:nvPr/>
        </p:nvSpPr>
        <p:spPr>
          <a:xfrm>
            <a:off x="8112740" y="3732159"/>
            <a:ext cx="563100" cy="36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200">
                <a:solidFill>
                  <a:schemeClr val="dk2"/>
                </a:solidFill>
                <a:latin typeface="Open Sans"/>
                <a:ea typeface="Open Sans"/>
                <a:cs typeface="Open Sans"/>
                <a:sym typeface="Open Sans"/>
              </a:rPr>
              <a:t>[</a:t>
            </a:r>
            <a:r>
              <a:rPr lang="en" sz="1200" b="1" u="sng">
                <a:solidFill>
                  <a:schemeClr val="hlink"/>
                </a:solidFill>
                <a:latin typeface="Open Sans"/>
                <a:ea typeface="Open Sans"/>
                <a:cs typeface="Open Sans"/>
                <a:sym typeface="Open Sans"/>
                <a:hlinkClick r:id="rId5"/>
              </a:rPr>
              <a:t>15</a:t>
            </a:r>
            <a:r>
              <a:rPr lang="en" sz="1200">
                <a:solidFill>
                  <a:schemeClr val="dk2"/>
                </a:solidFill>
                <a:latin typeface="Open Sans"/>
                <a:ea typeface="Open Sans"/>
                <a:cs typeface="Open Sans"/>
                <a:sym typeface="Open Sans"/>
              </a:rPr>
              <a:t>]</a:t>
            </a:r>
            <a:endParaRPr sz="1100"/>
          </a:p>
        </p:txBody>
      </p:sp>
      <p:sp>
        <p:nvSpPr>
          <p:cNvPr id="9" name="Google Shape;140;p19">
            <a:extLst>
              <a:ext uri="{FF2B5EF4-FFF2-40B4-BE49-F238E27FC236}">
                <a16:creationId xmlns:a16="http://schemas.microsoft.com/office/drawing/2014/main" id="{9584A196-13E4-6992-39DB-CED475FD0FEA}"/>
              </a:ext>
            </a:extLst>
          </p:cNvPr>
          <p:cNvSpPr txBox="1"/>
          <p:nvPr/>
        </p:nvSpPr>
        <p:spPr>
          <a:xfrm>
            <a:off x="8546805" y="2841152"/>
            <a:ext cx="563100" cy="36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200">
                <a:solidFill>
                  <a:schemeClr val="dk2"/>
                </a:solidFill>
                <a:latin typeface="Open Sans"/>
                <a:ea typeface="Open Sans"/>
                <a:cs typeface="Open Sans"/>
                <a:sym typeface="Open Sans"/>
              </a:rPr>
              <a:t>[</a:t>
            </a:r>
            <a:r>
              <a:rPr lang="en" sz="1200" b="1" u="sng">
                <a:solidFill>
                  <a:schemeClr val="hlink"/>
                </a:solidFill>
                <a:latin typeface="Open Sans"/>
                <a:ea typeface="Open Sans"/>
                <a:cs typeface="Open Sans"/>
                <a:sym typeface="Open Sans"/>
                <a:hlinkClick r:id="rId6"/>
              </a:rPr>
              <a:t>14</a:t>
            </a:r>
            <a:r>
              <a:rPr lang="en" sz="1200">
                <a:solidFill>
                  <a:schemeClr val="dk2"/>
                </a:solidFill>
                <a:latin typeface="Open Sans"/>
                <a:ea typeface="Open Sans"/>
                <a:cs typeface="Open Sans"/>
                <a:sym typeface="Open Sans"/>
              </a:rPr>
              <a:t>]</a:t>
            </a:r>
            <a:endParaRPr sz="1100"/>
          </a:p>
        </p:txBody>
      </p:sp>
      <p:sp>
        <p:nvSpPr>
          <p:cNvPr id="11" name="Google Shape;141;p19">
            <a:extLst>
              <a:ext uri="{FF2B5EF4-FFF2-40B4-BE49-F238E27FC236}">
                <a16:creationId xmlns:a16="http://schemas.microsoft.com/office/drawing/2014/main" id="{37B89F26-D923-229F-B3A0-BF4C9DAF04DB}"/>
              </a:ext>
            </a:extLst>
          </p:cNvPr>
          <p:cNvSpPr txBox="1"/>
          <p:nvPr/>
        </p:nvSpPr>
        <p:spPr>
          <a:xfrm>
            <a:off x="4518480" y="2849640"/>
            <a:ext cx="563100" cy="36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200">
                <a:solidFill>
                  <a:schemeClr val="dk2"/>
                </a:solidFill>
                <a:latin typeface="Open Sans"/>
                <a:ea typeface="Open Sans"/>
                <a:cs typeface="Open Sans"/>
                <a:sym typeface="Open Sans"/>
              </a:rPr>
              <a:t>[</a:t>
            </a:r>
            <a:r>
              <a:rPr lang="en" sz="1200" b="1" u="sng">
                <a:solidFill>
                  <a:schemeClr val="hlink"/>
                </a:solidFill>
                <a:latin typeface="Open Sans"/>
                <a:ea typeface="Open Sans"/>
                <a:cs typeface="Open Sans"/>
                <a:sym typeface="Open Sans"/>
                <a:hlinkClick r:id="rId7"/>
              </a:rPr>
              <a:t>13</a:t>
            </a:r>
            <a:r>
              <a:rPr lang="en" sz="1200">
                <a:solidFill>
                  <a:schemeClr val="dk2"/>
                </a:solidFill>
                <a:latin typeface="Open Sans"/>
                <a:ea typeface="Open Sans"/>
                <a:cs typeface="Open Sans"/>
                <a:sym typeface="Open Sans"/>
              </a:rPr>
              <a:t>]</a:t>
            </a:r>
            <a:endParaRPr sz="1100"/>
          </a:p>
        </p:txBody>
      </p:sp>
      <p:sp>
        <p:nvSpPr>
          <p:cNvPr id="13" name="Google Shape;142;p19">
            <a:extLst>
              <a:ext uri="{FF2B5EF4-FFF2-40B4-BE49-F238E27FC236}">
                <a16:creationId xmlns:a16="http://schemas.microsoft.com/office/drawing/2014/main" id="{798115C8-CB09-5068-69D7-74691A2EABAD}"/>
              </a:ext>
            </a:extLst>
          </p:cNvPr>
          <p:cNvSpPr txBox="1"/>
          <p:nvPr/>
        </p:nvSpPr>
        <p:spPr>
          <a:xfrm>
            <a:off x="7791230" y="1858027"/>
            <a:ext cx="563100" cy="36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200">
                <a:solidFill>
                  <a:schemeClr val="dk2"/>
                </a:solidFill>
                <a:latin typeface="Open Sans"/>
                <a:ea typeface="Open Sans"/>
                <a:cs typeface="Open Sans"/>
                <a:sym typeface="Open Sans"/>
              </a:rPr>
              <a:t>[</a:t>
            </a:r>
            <a:r>
              <a:rPr lang="en" sz="1200" b="1" u="sng">
                <a:solidFill>
                  <a:schemeClr val="hlink"/>
                </a:solidFill>
                <a:latin typeface="Open Sans"/>
                <a:ea typeface="Open Sans"/>
                <a:cs typeface="Open Sans"/>
                <a:sym typeface="Open Sans"/>
                <a:hlinkClick r:id="rId3"/>
              </a:rPr>
              <a:t>12</a:t>
            </a:r>
            <a:r>
              <a:rPr lang="en" sz="1200">
                <a:solidFill>
                  <a:schemeClr val="dk2"/>
                </a:solidFill>
                <a:latin typeface="Open Sans"/>
                <a:ea typeface="Open Sans"/>
                <a:cs typeface="Open Sans"/>
                <a:sym typeface="Open Sans"/>
              </a:rPr>
              <a:t>]</a:t>
            </a:r>
            <a:endParaRPr sz="1100"/>
          </a:p>
        </p:txBody>
      </p:sp>
    </p:spTree>
    <p:extLst>
      <p:ext uri="{BB962C8B-B14F-4D97-AF65-F5344CB8AC3E}">
        <p14:creationId xmlns:p14="http://schemas.microsoft.com/office/powerpoint/2010/main" val="2491187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now? Measles in 2026</a:t>
            </a:r>
            <a:endParaRPr/>
          </a:p>
        </p:txBody>
      </p:sp>
      <p:sp>
        <p:nvSpPr>
          <p:cNvPr id="135" name="Google Shape;135;p19"/>
          <p:cNvSpPr txBox="1"/>
          <p:nvPr/>
        </p:nvSpPr>
        <p:spPr>
          <a:xfrm>
            <a:off x="731523" y="1325875"/>
            <a:ext cx="5289000" cy="310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500" u="sng">
                <a:solidFill>
                  <a:srgbClr val="1A1A1A"/>
                </a:solidFill>
                <a:latin typeface="Open Sans"/>
                <a:ea typeface="Open Sans"/>
                <a:cs typeface="Open Sans"/>
                <a:sym typeface="Open Sans"/>
              </a:rPr>
              <a:t>Americas</a:t>
            </a:r>
            <a:r>
              <a:rPr lang="en" sz="1500">
                <a:solidFill>
                  <a:srgbClr val="1A1A1A"/>
                </a:solidFill>
                <a:latin typeface="Open Sans"/>
                <a:ea typeface="Open Sans"/>
                <a:cs typeface="Open Sans"/>
                <a:sym typeface="Open Sans"/>
              </a:rPr>
              <a:t>: 55,792 confirmed cases and 77 deaths in 17 countries (through Oct 3), the most since 2004 </a:t>
            </a:r>
            <a:r>
              <a:rPr lang="en" sz="1500" baseline="30000">
                <a:solidFill>
                  <a:srgbClr val="1A1A1A"/>
                </a:solidFill>
                <a:latin typeface="Open Sans"/>
                <a:ea typeface="Open Sans"/>
                <a:cs typeface="Open Sans"/>
                <a:sym typeface="Open Sans"/>
              </a:rPr>
              <a:t>[</a:t>
            </a:r>
            <a:r>
              <a:rPr lang="en" sz="1500" b="1" u="sng" baseline="30000">
                <a:solidFill>
                  <a:schemeClr val="hlink"/>
                </a:solidFill>
                <a:latin typeface="Open Sans"/>
                <a:ea typeface="Open Sans"/>
                <a:cs typeface="Open Sans"/>
                <a:sym typeface="Open Sans"/>
                <a:hlinkClick r:id="rId3"/>
              </a:rPr>
              <a:t>12</a:t>
            </a:r>
            <a:r>
              <a:rPr lang="en" sz="1500" baseline="30000">
                <a:solidFill>
                  <a:srgbClr val="1A1A1A"/>
                </a:solidFill>
                <a:latin typeface="Open Sans"/>
                <a:ea typeface="Open Sans"/>
                <a:cs typeface="Open Sans"/>
                <a:sym typeface="Open Sans"/>
              </a:rPr>
              <a:t>]</a:t>
            </a:r>
            <a:endParaRPr sz="1500" baseline="30000">
              <a:solidFill>
                <a:srgbClr val="1A1A1A"/>
              </a:solidFill>
              <a:latin typeface="Open Sans"/>
              <a:ea typeface="Open Sans"/>
              <a:cs typeface="Open Sans"/>
              <a:sym typeface="Open Sans"/>
            </a:endParaRPr>
          </a:p>
        </p:txBody>
      </p:sp>
      <p:pic>
        <p:nvPicPr>
          <p:cNvPr id="136" name="Google Shape;136;p19"/>
          <p:cNvPicPr preferRelativeResize="0"/>
          <p:nvPr/>
        </p:nvPicPr>
        <p:blipFill>
          <a:blip r:embed="rId4">
            <a:alphaModFix/>
          </a:blip>
          <a:stretch>
            <a:fillRect/>
          </a:stretch>
        </p:blipFill>
        <p:spPr>
          <a:xfrm>
            <a:off x="0" y="2218850"/>
            <a:ext cx="5196626" cy="2924649"/>
          </a:xfrm>
          <a:prstGeom prst="rect">
            <a:avLst/>
          </a:prstGeom>
          <a:noFill/>
          <a:ln>
            <a:noFill/>
          </a:ln>
        </p:spPr>
      </p:pic>
      <p:sp>
        <p:nvSpPr>
          <p:cNvPr id="137" name="Google Shape;137;p19"/>
          <p:cNvSpPr/>
          <p:nvPr/>
        </p:nvSpPr>
        <p:spPr>
          <a:xfrm>
            <a:off x="132875" y="1332825"/>
            <a:ext cx="5723400" cy="676084"/>
          </a:xfrm>
          <a:prstGeom prst="rect">
            <a:avLst/>
          </a:prstGeom>
          <a:solidFill>
            <a:srgbClr val="FFFFFF">
              <a:alpha val="8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2" name="Google Shape;127;p18">
            <a:extLst>
              <a:ext uri="{FF2B5EF4-FFF2-40B4-BE49-F238E27FC236}">
                <a16:creationId xmlns:a16="http://schemas.microsoft.com/office/drawing/2014/main" id="{6A5A0A89-373F-8B83-540D-80FE66512D0A}"/>
              </a:ext>
            </a:extLst>
          </p:cNvPr>
          <p:cNvPicPr preferRelativeResize="0"/>
          <p:nvPr/>
        </p:nvPicPr>
        <p:blipFill>
          <a:blip r:embed="rId5">
            <a:alphaModFix/>
          </a:blip>
          <a:stretch>
            <a:fillRect/>
          </a:stretch>
        </p:blipFill>
        <p:spPr>
          <a:xfrm>
            <a:off x="6020523" y="545672"/>
            <a:ext cx="3060450" cy="4472950"/>
          </a:xfrm>
          <a:prstGeom prst="rect">
            <a:avLst/>
          </a:prstGeom>
          <a:noFill/>
          <a:ln>
            <a:noFill/>
          </a:ln>
        </p:spPr>
      </p:pic>
      <p:sp>
        <p:nvSpPr>
          <p:cNvPr id="3" name="Google Shape;128;p18">
            <a:extLst>
              <a:ext uri="{FF2B5EF4-FFF2-40B4-BE49-F238E27FC236}">
                <a16:creationId xmlns:a16="http://schemas.microsoft.com/office/drawing/2014/main" id="{B81AB1F5-59EF-9578-FEA5-851F3FD2734D}"/>
              </a:ext>
            </a:extLst>
          </p:cNvPr>
          <p:cNvSpPr txBox="1"/>
          <p:nvPr/>
        </p:nvSpPr>
        <p:spPr>
          <a:xfrm>
            <a:off x="6223374" y="179523"/>
            <a:ext cx="29205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500" b="1">
                <a:solidFill>
                  <a:srgbClr val="1A1A1A"/>
                </a:solidFill>
                <a:latin typeface="Open Sans"/>
                <a:ea typeface="Open Sans"/>
                <a:cs typeface="Open Sans"/>
                <a:sym typeface="Open Sans"/>
              </a:rPr>
              <a:t>2026 Measles cases by state</a:t>
            </a:r>
            <a:endParaRPr sz="1500" b="1" dirty="0">
              <a:solidFill>
                <a:srgbClr val="1A1A1A"/>
              </a:solidFill>
              <a:latin typeface="Open Sans"/>
              <a:ea typeface="Open Sans"/>
              <a:cs typeface="Open Sans"/>
              <a:sym typeface="Open Sans"/>
            </a:endParaRPr>
          </a:p>
        </p:txBody>
      </p:sp>
      <p:sp>
        <p:nvSpPr>
          <p:cNvPr id="5" name="Google Shape;126;p18">
            <a:extLst>
              <a:ext uri="{FF2B5EF4-FFF2-40B4-BE49-F238E27FC236}">
                <a16:creationId xmlns:a16="http://schemas.microsoft.com/office/drawing/2014/main" id="{9994AD0C-4E60-06EA-1564-76FFD77EDC39}"/>
              </a:ext>
            </a:extLst>
          </p:cNvPr>
          <p:cNvSpPr txBox="1"/>
          <p:nvPr/>
        </p:nvSpPr>
        <p:spPr>
          <a:xfrm>
            <a:off x="4728141" y="2709336"/>
            <a:ext cx="1600923" cy="35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sz="1500" dirty="0">
                <a:solidFill>
                  <a:srgbClr val="FF0000"/>
                </a:solidFill>
                <a:latin typeface="Open Sans"/>
                <a:ea typeface="Open Sans"/>
                <a:cs typeface="Open Sans"/>
                <a:sym typeface="Open Sans"/>
              </a:rPr>
              <a:t>You are here</a:t>
            </a:r>
            <a:endParaRPr sz="1500" baseline="30000" dirty="0">
              <a:solidFill>
                <a:srgbClr val="FF0000"/>
              </a:solidFill>
              <a:latin typeface="Open Sans"/>
              <a:ea typeface="Open Sans"/>
              <a:cs typeface="Open Sans"/>
              <a:sym typeface="Open Sans"/>
            </a:endParaRPr>
          </a:p>
        </p:txBody>
      </p:sp>
      <p:cxnSp>
        <p:nvCxnSpPr>
          <p:cNvPr id="7" name="Connector: Curved 6">
            <a:extLst>
              <a:ext uri="{FF2B5EF4-FFF2-40B4-BE49-F238E27FC236}">
                <a16:creationId xmlns:a16="http://schemas.microsoft.com/office/drawing/2014/main" id="{57B4DA27-0336-9FDA-86D0-212416CDEF8B}"/>
              </a:ext>
            </a:extLst>
          </p:cNvPr>
          <p:cNvCxnSpPr>
            <a:cxnSpLocks/>
            <a:stCxn id="5" idx="2"/>
          </p:cNvCxnSpPr>
          <p:nvPr/>
        </p:nvCxnSpPr>
        <p:spPr>
          <a:xfrm rot="5400000">
            <a:off x="4943119" y="3016700"/>
            <a:ext cx="539949" cy="631021"/>
          </a:xfrm>
          <a:prstGeom prst="curvedConnector2">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18E2C991-1ADF-59B8-EC63-73901F921799}"/>
              </a:ext>
            </a:extLst>
          </p:cNvPr>
          <p:cNvCxnSpPr>
            <a:cxnSpLocks/>
            <a:stCxn id="5" idx="0"/>
          </p:cNvCxnSpPr>
          <p:nvPr/>
        </p:nvCxnSpPr>
        <p:spPr>
          <a:xfrm rot="5400000" flipH="1" flipV="1">
            <a:off x="5949901" y="1455448"/>
            <a:ext cx="832590" cy="1675186"/>
          </a:xfrm>
          <a:prstGeom prst="curvedConnector2">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4"/>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Measles 101 [</a:t>
            </a:r>
            <a:r>
              <a:rPr lang="en" dirty="0">
                <a:solidFill>
                  <a:schemeClr val="hlink"/>
                </a:solidFill>
                <a:hlinkClick r:id="rId3"/>
              </a:rPr>
              <a:t>21</a:t>
            </a:r>
            <a:r>
              <a:rPr lang="en" dirty="0"/>
              <a:t>, </a:t>
            </a:r>
            <a:r>
              <a:rPr lang="en" u="sng" dirty="0">
                <a:solidFill>
                  <a:schemeClr val="hlink"/>
                </a:solidFill>
                <a:hlinkClick r:id="rId4"/>
              </a:rPr>
              <a:t>22</a:t>
            </a:r>
            <a:r>
              <a:rPr lang="en" dirty="0"/>
              <a:t>]</a:t>
            </a:r>
            <a:endParaRPr dirty="0"/>
          </a:p>
        </p:txBody>
      </p:sp>
      <p:sp>
        <p:nvSpPr>
          <p:cNvPr id="177" name="Google Shape;177;p24"/>
          <p:cNvSpPr/>
          <p:nvPr/>
        </p:nvSpPr>
        <p:spPr>
          <a:xfrm>
            <a:off x="731520" y="1280160"/>
            <a:ext cx="2469000" cy="1280100"/>
          </a:xfrm>
          <a:prstGeom prst="roundRect">
            <a:avLst>
              <a:gd name="adj" fmla="val 16667"/>
            </a:avLst>
          </a:prstGeom>
          <a:solidFill>
            <a:srgbClr val="F1F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rgbClr val="1A1A1A"/>
                </a:solidFill>
                <a:latin typeface="Open Sans"/>
                <a:ea typeface="Open Sans"/>
                <a:cs typeface="Open Sans"/>
                <a:sym typeface="Open Sans"/>
              </a:rPr>
              <a:t>Incubation</a:t>
            </a:r>
            <a:endParaRPr sz="1300" b="1">
              <a:solidFill>
                <a:srgbClr val="1A1A1A"/>
              </a:solidFill>
              <a:latin typeface="Open Sans"/>
              <a:ea typeface="Open Sans"/>
              <a:cs typeface="Open Sans"/>
              <a:sym typeface="Open Sans"/>
            </a:endParaRPr>
          </a:p>
          <a:p>
            <a:pPr marL="0" lvl="0" indent="0" algn="ctr" rtl="0">
              <a:spcBef>
                <a:spcPts val="0"/>
              </a:spcBef>
              <a:spcAft>
                <a:spcPts val="0"/>
              </a:spcAft>
              <a:buNone/>
            </a:pPr>
            <a:r>
              <a:rPr lang="en" sz="1300">
                <a:solidFill>
                  <a:srgbClr val="1A1A1A"/>
                </a:solidFill>
                <a:latin typeface="Open Sans"/>
                <a:ea typeface="Open Sans"/>
                <a:cs typeface="Open Sans"/>
                <a:sym typeface="Open Sans"/>
              </a:rPr>
              <a:t>7–14 days after exposure, no symptoms</a:t>
            </a:r>
            <a:endParaRPr sz="1300">
              <a:solidFill>
                <a:srgbClr val="1A1A1A"/>
              </a:solidFill>
              <a:latin typeface="Open Sans"/>
              <a:ea typeface="Open Sans"/>
              <a:cs typeface="Open Sans"/>
              <a:sym typeface="Open Sans"/>
            </a:endParaRPr>
          </a:p>
        </p:txBody>
      </p:sp>
      <p:sp>
        <p:nvSpPr>
          <p:cNvPr id="178" name="Google Shape;178;p24"/>
          <p:cNvSpPr/>
          <p:nvPr/>
        </p:nvSpPr>
        <p:spPr>
          <a:xfrm>
            <a:off x="3337560" y="1280160"/>
            <a:ext cx="2469000" cy="1280100"/>
          </a:xfrm>
          <a:prstGeom prst="roundRect">
            <a:avLst>
              <a:gd name="adj" fmla="val 16667"/>
            </a:avLst>
          </a:prstGeom>
          <a:solidFill>
            <a:srgbClr val="E2EAF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rgbClr val="1A1A1A"/>
                </a:solidFill>
                <a:latin typeface="Open Sans"/>
                <a:ea typeface="Open Sans"/>
                <a:cs typeface="Open Sans"/>
                <a:sym typeface="Open Sans"/>
              </a:rPr>
              <a:t>Prodrome (3–5 days)</a:t>
            </a:r>
            <a:endParaRPr sz="1300" b="1">
              <a:solidFill>
                <a:srgbClr val="1A1A1A"/>
              </a:solidFill>
              <a:latin typeface="Open Sans"/>
              <a:ea typeface="Open Sans"/>
              <a:cs typeface="Open Sans"/>
              <a:sym typeface="Open Sans"/>
            </a:endParaRPr>
          </a:p>
          <a:p>
            <a:pPr marL="0" lvl="0" indent="0" algn="ctr" rtl="0">
              <a:spcBef>
                <a:spcPts val="0"/>
              </a:spcBef>
              <a:spcAft>
                <a:spcPts val="0"/>
              </a:spcAft>
              <a:buNone/>
            </a:pPr>
            <a:r>
              <a:rPr lang="en" sz="1300">
                <a:solidFill>
                  <a:srgbClr val="1A1A1A"/>
                </a:solidFill>
                <a:latin typeface="Open Sans"/>
                <a:ea typeface="Open Sans"/>
                <a:cs typeface="Open Sans"/>
                <a:sym typeface="Open Sans"/>
              </a:rPr>
              <a:t>High fever (up to 40.5 °C), cough, coryza, conjunctivitis, Koplik spots </a:t>
            </a:r>
            <a:endParaRPr sz="1300">
              <a:solidFill>
                <a:srgbClr val="1A1A1A"/>
              </a:solidFill>
              <a:latin typeface="Open Sans"/>
              <a:ea typeface="Open Sans"/>
              <a:cs typeface="Open Sans"/>
              <a:sym typeface="Open Sans"/>
            </a:endParaRPr>
          </a:p>
        </p:txBody>
      </p:sp>
      <p:sp>
        <p:nvSpPr>
          <p:cNvPr id="179" name="Google Shape;179;p24"/>
          <p:cNvSpPr/>
          <p:nvPr/>
        </p:nvSpPr>
        <p:spPr>
          <a:xfrm>
            <a:off x="5943600" y="1280160"/>
            <a:ext cx="2469000" cy="1280100"/>
          </a:xfrm>
          <a:prstGeom prst="roundRect">
            <a:avLst>
              <a:gd name="adj" fmla="val 16667"/>
            </a:avLst>
          </a:prstGeom>
          <a:solidFill>
            <a:srgbClr val="FAE4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rgbClr val="1A1A1A"/>
                </a:solidFill>
                <a:latin typeface="Open Sans"/>
                <a:ea typeface="Open Sans"/>
                <a:cs typeface="Open Sans"/>
                <a:sym typeface="Open Sans"/>
              </a:rPr>
              <a:t>Rash (~day 14)</a:t>
            </a:r>
            <a:endParaRPr sz="1300" b="1">
              <a:solidFill>
                <a:srgbClr val="1A1A1A"/>
              </a:solidFill>
              <a:latin typeface="Open Sans"/>
              <a:ea typeface="Open Sans"/>
              <a:cs typeface="Open Sans"/>
              <a:sym typeface="Open Sans"/>
            </a:endParaRPr>
          </a:p>
          <a:p>
            <a:pPr marL="0" lvl="0" indent="0" algn="ctr" rtl="0">
              <a:spcBef>
                <a:spcPts val="0"/>
              </a:spcBef>
              <a:spcAft>
                <a:spcPts val="0"/>
              </a:spcAft>
              <a:buNone/>
            </a:pPr>
            <a:r>
              <a:rPr lang="en" sz="1300">
                <a:solidFill>
                  <a:srgbClr val="1A1A1A"/>
                </a:solidFill>
                <a:latin typeface="Open Sans"/>
                <a:ea typeface="Open Sans"/>
                <a:cs typeface="Open Sans"/>
                <a:sym typeface="Open Sans"/>
              </a:rPr>
              <a:t>Maculopapular; face and hairline, then trunk and limbs over ~3 days; lasts 4–8 days </a:t>
            </a:r>
            <a:endParaRPr sz="1300">
              <a:solidFill>
                <a:srgbClr val="1A1A1A"/>
              </a:solidFill>
              <a:latin typeface="Open Sans"/>
              <a:ea typeface="Open Sans"/>
              <a:cs typeface="Open Sans"/>
              <a:sym typeface="Open Sans"/>
            </a:endParaRPr>
          </a:p>
        </p:txBody>
      </p:sp>
      <p:sp>
        <p:nvSpPr>
          <p:cNvPr id="180" name="Google Shape;180;p24"/>
          <p:cNvSpPr/>
          <p:nvPr/>
        </p:nvSpPr>
        <p:spPr>
          <a:xfrm>
            <a:off x="731520" y="2651760"/>
            <a:ext cx="7680900" cy="411600"/>
          </a:xfrm>
          <a:prstGeom prst="rect">
            <a:avLst/>
          </a:prstGeom>
          <a:solidFill>
            <a:srgbClr val="FBF1D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rgbClr val="896110"/>
                </a:solidFill>
                <a:latin typeface="Open Sans"/>
                <a:ea typeface="Open Sans"/>
                <a:cs typeface="Open Sans"/>
                <a:sym typeface="Open Sans"/>
              </a:rPr>
              <a:t>Contagious: 4 days before to 4 days after rash onset </a:t>
            </a:r>
            <a:endParaRPr sz="1300" b="1">
              <a:solidFill>
                <a:srgbClr val="896110"/>
              </a:solidFill>
              <a:latin typeface="Open Sans"/>
              <a:ea typeface="Open Sans"/>
              <a:cs typeface="Open Sans"/>
              <a:sym typeface="Open Sans"/>
            </a:endParaRPr>
          </a:p>
        </p:txBody>
      </p:sp>
      <p:pic>
        <p:nvPicPr>
          <p:cNvPr id="181" name="Google Shape;181;p24" title="Measles_trio_1.png"/>
          <p:cNvPicPr preferRelativeResize="0"/>
          <p:nvPr/>
        </p:nvPicPr>
        <p:blipFill>
          <a:blip r:embed="rId5">
            <a:alphaModFix/>
          </a:blip>
          <a:stretch>
            <a:fillRect/>
          </a:stretch>
        </p:blipFill>
        <p:spPr>
          <a:xfrm>
            <a:off x="856600" y="3215760"/>
            <a:ext cx="2362027" cy="1775340"/>
          </a:xfrm>
          <a:prstGeom prst="rect">
            <a:avLst/>
          </a:prstGeom>
          <a:noFill/>
          <a:ln>
            <a:noFill/>
          </a:ln>
        </p:spPr>
      </p:pic>
      <p:pic>
        <p:nvPicPr>
          <p:cNvPr id="182" name="Google Shape;182;p24" title="Measles_trio_3.png"/>
          <p:cNvPicPr preferRelativeResize="0"/>
          <p:nvPr/>
        </p:nvPicPr>
        <p:blipFill>
          <a:blip r:embed="rId6">
            <a:alphaModFix/>
          </a:blip>
          <a:stretch>
            <a:fillRect/>
          </a:stretch>
        </p:blipFill>
        <p:spPr>
          <a:xfrm>
            <a:off x="6399705" y="3215760"/>
            <a:ext cx="1869098" cy="1775340"/>
          </a:xfrm>
          <a:prstGeom prst="rect">
            <a:avLst/>
          </a:prstGeom>
          <a:noFill/>
          <a:ln>
            <a:noFill/>
          </a:ln>
        </p:spPr>
      </p:pic>
      <p:pic>
        <p:nvPicPr>
          <p:cNvPr id="183" name="Google Shape;183;p24" title="Measles_trio_2.png"/>
          <p:cNvPicPr preferRelativeResize="0"/>
          <p:nvPr/>
        </p:nvPicPr>
        <p:blipFill>
          <a:blip r:embed="rId7">
            <a:alphaModFix/>
          </a:blip>
          <a:stretch>
            <a:fillRect/>
          </a:stretch>
        </p:blipFill>
        <p:spPr>
          <a:xfrm>
            <a:off x="3489854" y="3215760"/>
            <a:ext cx="2638352" cy="17753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[1] Are Koplik spots pathognomonic for active measles? </a:t>
            </a:r>
            <a:endParaRPr dirty="0"/>
          </a:p>
        </p:txBody>
      </p:sp>
      <p:sp>
        <p:nvSpPr>
          <p:cNvPr id="149" name="Google Shape;149;p20"/>
          <p:cNvSpPr txBox="1">
            <a:spLocks noGrp="1"/>
          </p:cNvSpPr>
          <p:nvPr>
            <p:ph type="subTitle" idx="2"/>
          </p:nvPr>
        </p:nvSpPr>
        <p:spPr>
          <a:xfrm>
            <a:off x="724950" y="3161525"/>
            <a:ext cx="3300900" cy="75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2" name="Picture 1" descr="Q1 2024 Urgent Caring – Koplik Spots: Early Detection of Measles is Key –  Urgent Care Association">
            <a:extLst>
              <a:ext uri="{FF2B5EF4-FFF2-40B4-BE49-F238E27FC236}">
                <a16:creationId xmlns:a16="http://schemas.microsoft.com/office/drawing/2014/main" id="{B9D23697-28D7-BB72-B0AB-92B281113916}"/>
              </a:ext>
            </a:extLst>
          </p:cNvPr>
          <p:cNvPicPr>
            <a:picLocks noChangeAspect="1"/>
          </p:cNvPicPr>
          <p:nvPr/>
        </p:nvPicPr>
        <p:blipFill>
          <a:blip r:embed="rId3"/>
          <a:stretch>
            <a:fillRect/>
          </a:stretch>
        </p:blipFill>
        <p:spPr>
          <a:xfrm>
            <a:off x="5169174" y="1352624"/>
            <a:ext cx="3374399" cy="22495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2382DF-F2F0-0157-11B0-18576C4B4A4E}"/>
              </a:ext>
            </a:extLst>
          </p:cNvPr>
          <p:cNvPicPr>
            <a:picLocks noChangeAspect="1"/>
          </p:cNvPicPr>
          <p:nvPr/>
        </p:nvPicPr>
        <p:blipFill>
          <a:blip r:embed="rId2"/>
          <a:stretch>
            <a:fillRect/>
          </a:stretch>
        </p:blipFill>
        <p:spPr>
          <a:xfrm>
            <a:off x="747178" y="156825"/>
            <a:ext cx="7649643" cy="4829849"/>
          </a:xfrm>
          <a:prstGeom prst="rect">
            <a:avLst/>
          </a:prstGeom>
        </p:spPr>
      </p:pic>
    </p:spTree>
    <p:extLst>
      <p:ext uri="{BB962C8B-B14F-4D97-AF65-F5344CB8AC3E}">
        <p14:creationId xmlns:p14="http://schemas.microsoft.com/office/powerpoint/2010/main" val="2038961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2"/>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Setting the scene</a:t>
            </a:r>
            <a:endParaRPr/>
          </a:p>
        </p:txBody>
      </p:sp>
      <p:sp>
        <p:nvSpPr>
          <p:cNvPr id="160" name="Google Shape;160;p22"/>
          <p:cNvSpPr txBox="1">
            <a:spLocks noGrp="1"/>
          </p:cNvSpPr>
          <p:nvPr>
            <p:ph type="body" idx="1"/>
          </p:nvPr>
        </p:nvSpPr>
        <p:spPr>
          <a:xfrm>
            <a:off x="729450" y="13930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It’s </a:t>
            </a:r>
            <a:r>
              <a:rPr lang="en" b="1" dirty="0"/>
              <a:t>Wendsday afternoon</a:t>
            </a:r>
            <a:r>
              <a:rPr lang="en" dirty="0"/>
              <a:t> in the ED / urgent care</a:t>
            </a:r>
            <a:endParaRPr dirty="0"/>
          </a:p>
          <a:p>
            <a:pPr marL="457200" lvl="0" indent="-311150" algn="l" rtl="0">
              <a:spcBef>
                <a:spcPts val="1200"/>
              </a:spcBef>
              <a:spcAft>
                <a:spcPts val="0"/>
              </a:spcAft>
              <a:buSzPts val="1300"/>
              <a:buChar char="●"/>
            </a:pPr>
            <a:r>
              <a:rPr lang="en" dirty="0"/>
              <a:t>The waiting room has been full all day</a:t>
            </a:r>
            <a:endParaRPr dirty="0"/>
          </a:p>
          <a:p>
            <a:pPr marL="457200" lvl="0" indent="-311150" algn="l" rtl="0">
              <a:spcBef>
                <a:spcPts val="0"/>
              </a:spcBef>
              <a:spcAft>
                <a:spcPts val="0"/>
              </a:spcAft>
              <a:buSzPts val="1300"/>
              <a:buChar char="●"/>
            </a:pPr>
            <a:r>
              <a:rPr lang="en" dirty="0"/>
              <a:t>You are finishing up for the day, when…</a:t>
            </a:r>
            <a:endParaRPr dirty="0"/>
          </a:p>
          <a:p>
            <a:pPr marL="0" lvl="0" indent="0" algn="l" rtl="0">
              <a:spcBef>
                <a:spcPts val="1200"/>
              </a:spcBef>
              <a:spcAft>
                <a:spcPts val="120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3"/>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Setting the scene</a:t>
            </a:r>
            <a:endParaRPr/>
          </a:p>
        </p:txBody>
      </p:sp>
      <p:sp>
        <p:nvSpPr>
          <p:cNvPr id="166" name="Google Shape;166;p23"/>
          <p:cNvSpPr txBox="1">
            <a:spLocks noGrp="1"/>
          </p:cNvSpPr>
          <p:nvPr>
            <p:ph type="body" idx="1"/>
          </p:nvPr>
        </p:nvSpPr>
        <p:spPr>
          <a:xfrm>
            <a:off x="729450" y="1393075"/>
            <a:ext cx="7688700" cy="22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It’s </a:t>
            </a:r>
            <a:r>
              <a:rPr lang="en" b="1" dirty="0"/>
              <a:t>Wendsday afternoon</a:t>
            </a:r>
            <a:r>
              <a:rPr lang="en" dirty="0"/>
              <a:t> in the ED / urgent care</a:t>
            </a:r>
            <a:endParaRPr dirty="0"/>
          </a:p>
          <a:p>
            <a:pPr marL="457200" lvl="0" indent="-311150" algn="l" rtl="0">
              <a:spcBef>
                <a:spcPts val="1200"/>
              </a:spcBef>
              <a:spcAft>
                <a:spcPts val="0"/>
              </a:spcAft>
              <a:buSzPts val="1300"/>
              <a:buChar char="●"/>
            </a:pPr>
            <a:r>
              <a:rPr lang="en" dirty="0"/>
              <a:t>The waiting room has been full all day</a:t>
            </a:r>
            <a:endParaRPr dirty="0"/>
          </a:p>
          <a:p>
            <a:pPr marL="457200" lvl="0" indent="-311150" algn="l" rtl="0">
              <a:spcBef>
                <a:spcPts val="0"/>
              </a:spcBef>
              <a:spcAft>
                <a:spcPts val="0"/>
              </a:spcAft>
              <a:buSzPts val="1300"/>
              <a:buChar char="●"/>
            </a:pPr>
            <a:r>
              <a:rPr lang="en" dirty="0"/>
              <a:t>You are finishing up for the day, when…</a:t>
            </a:r>
            <a:endParaRPr dirty="0"/>
          </a:p>
          <a:p>
            <a:pPr marL="0" lvl="0" indent="0" algn="l" rtl="0">
              <a:spcBef>
                <a:spcPts val="1200"/>
              </a:spcBef>
              <a:spcAft>
                <a:spcPts val="1200"/>
              </a:spcAft>
              <a:buNone/>
            </a:pPr>
            <a:r>
              <a:rPr lang="en" dirty="0"/>
              <a:t>At </a:t>
            </a:r>
            <a:r>
              <a:rPr lang="en" b="1" dirty="0">
                <a:solidFill>
                  <a:srgbClr val="DF382C"/>
                </a:solidFill>
              </a:rPr>
              <a:t>3:59pm</a:t>
            </a:r>
            <a:r>
              <a:rPr lang="en" dirty="0"/>
              <a:t>, a new patient checks in…</a:t>
            </a:r>
            <a:endParaRPr dirty="0"/>
          </a:p>
        </p:txBody>
      </p:sp>
      <p:sp>
        <p:nvSpPr>
          <p:cNvPr id="167" name="Google Shape;167;p23"/>
          <p:cNvSpPr/>
          <p:nvPr/>
        </p:nvSpPr>
        <p:spPr>
          <a:xfrm>
            <a:off x="1527425" y="3111375"/>
            <a:ext cx="4780500" cy="1680600"/>
          </a:xfrm>
          <a:prstGeom prst="rect">
            <a:avLst/>
          </a:prstGeom>
          <a:solidFill>
            <a:srgbClr val="F1F2F3"/>
          </a:solidFill>
          <a:ln w="9525" cap="flat" cmpd="sng">
            <a:solidFill>
              <a:srgbClr val="404247"/>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404247"/>
                </a:solidFill>
                <a:latin typeface="Open Sans"/>
                <a:ea typeface="Open Sans"/>
                <a:cs typeface="Open Sans"/>
                <a:sym typeface="Open Sans"/>
              </a:rPr>
              <a:t>ED/07</a:t>
            </a:r>
            <a:endParaRPr sz="2000">
              <a:solidFill>
                <a:srgbClr val="9FA6B2"/>
              </a:solidFill>
              <a:latin typeface="Open Sans"/>
              <a:ea typeface="Open Sans"/>
              <a:cs typeface="Open Sans"/>
              <a:sym typeface="Open Sans"/>
            </a:endParaRPr>
          </a:p>
          <a:p>
            <a:pPr marL="0" lvl="0" indent="0" algn="l" rtl="0">
              <a:spcBef>
                <a:spcPts val="0"/>
              </a:spcBef>
              <a:spcAft>
                <a:spcPts val="0"/>
              </a:spcAft>
              <a:buNone/>
            </a:pPr>
            <a:endParaRPr sz="2000">
              <a:solidFill>
                <a:srgbClr val="1A1A1A"/>
              </a:solidFill>
              <a:latin typeface="Open Sans"/>
              <a:ea typeface="Open Sans"/>
              <a:cs typeface="Open Sans"/>
              <a:sym typeface="Open Sans"/>
            </a:endParaRPr>
          </a:p>
        </p:txBody>
      </p:sp>
      <p:graphicFrame>
        <p:nvGraphicFramePr>
          <p:cNvPr id="168" name="Google Shape;168;p23"/>
          <p:cNvGraphicFramePr/>
          <p:nvPr/>
        </p:nvGraphicFramePr>
        <p:xfrm>
          <a:off x="1621050" y="3528350"/>
          <a:ext cx="4614575" cy="1188630"/>
        </p:xfrm>
        <a:graphic>
          <a:graphicData uri="http://schemas.openxmlformats.org/drawingml/2006/table">
            <a:tbl>
              <a:tblPr>
                <a:noFill/>
                <a:tableStyleId>{A66496E8-A6AC-446E-B5DF-7F5F16F73CCF}</a:tableStyleId>
              </a:tblPr>
              <a:tblGrid>
                <a:gridCol w="3326700">
                  <a:extLst>
                    <a:ext uri="{9D8B030D-6E8A-4147-A177-3AD203B41FA5}">
                      <a16:colId xmlns:a16="http://schemas.microsoft.com/office/drawing/2014/main" val="20000"/>
                    </a:ext>
                  </a:extLst>
                </a:gridCol>
                <a:gridCol w="128787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latin typeface="Open Sans"/>
                          <a:ea typeface="Open Sans"/>
                          <a:cs typeface="Open Sans"/>
                          <a:sym typeface="Open Sans"/>
                        </a:rPr>
                        <a:t>Chief complaint</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T w="9525" cap="flat" cmpd="sng">
                      <a:solidFill>
                        <a:srgbClr val="9E9E9E">
                          <a:alpha val="0"/>
                        </a:srgbClr>
                      </a:solidFill>
                      <a:prstDash val="solid"/>
                      <a:round/>
                      <a:headEnd type="none" w="sm" len="sm"/>
                      <a:tailEnd type="none" w="sm" len="sm"/>
                    </a:lnT>
                  </a:tcPr>
                </a:tc>
                <a:tc>
                  <a:txBody>
                    <a:bodyPr/>
                    <a:lstStyle/>
                    <a:p>
                      <a:pPr marL="0" lvl="0" indent="0" algn="l" rtl="0">
                        <a:spcBef>
                          <a:spcPts val="0"/>
                        </a:spcBef>
                        <a:spcAft>
                          <a:spcPts val="0"/>
                        </a:spcAft>
                        <a:buNone/>
                      </a:pPr>
                      <a:r>
                        <a:rPr lang="en" b="1">
                          <a:solidFill>
                            <a:srgbClr val="DF382C"/>
                          </a:solidFill>
                          <a:latin typeface="Open Sans"/>
                          <a:ea typeface="Open Sans"/>
                          <a:cs typeface="Open Sans"/>
                          <a:sym typeface="Open Sans"/>
                        </a:rPr>
                        <a:t>measles r/o</a:t>
                      </a:r>
                      <a:endParaRPr b="1">
                        <a:solidFill>
                          <a:srgbClr val="DF382C"/>
                        </a:solidFill>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Hoping to go home today?</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tcPr>
                </a:tc>
                <a:tc>
                  <a:txBody>
                    <a:bodyPr/>
                    <a:lstStyle/>
                    <a:p>
                      <a:pPr marL="0" lvl="0" indent="0" algn="ctr" rtl="0">
                        <a:spcBef>
                          <a:spcPts val="0"/>
                        </a:spcBef>
                        <a:spcAft>
                          <a:spcPts val="0"/>
                        </a:spcAft>
                        <a:buNone/>
                      </a:pPr>
                      <a:r>
                        <a:rPr lang="en" b="1">
                          <a:highlight>
                            <a:srgbClr val="FFFF00"/>
                          </a:highlight>
                          <a:latin typeface="Open Sans"/>
                          <a:ea typeface="Open Sans"/>
                          <a:cs typeface="Open Sans"/>
                          <a:sym typeface="Open Sans"/>
                        </a:rPr>
                        <a:t>Yes</a:t>
                      </a:r>
                      <a:endParaRPr b="1">
                        <a:highlight>
                          <a:srgbClr val="FFFF00"/>
                        </a:highlight>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Triage callback number</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
                          <a:latin typeface="Open Sans"/>
                          <a:ea typeface="Open Sans"/>
                          <a:cs typeface="Open Sans"/>
                          <a:sym typeface="Open Sans"/>
                        </a:rPr>
                        <a:t>170725</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69" name="Google Shape;169;p23" title="Generated Image March 07, 2026 - 3_46PM.pn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7174650" y="498300"/>
            <a:ext cx="1963299" cy="4645200"/>
          </a:xfrm>
          <a:prstGeom prst="rect">
            <a:avLst/>
          </a:prstGeom>
          <a:noFill/>
          <a:ln>
            <a:noFill/>
          </a:ln>
        </p:spPr>
      </p:pic>
      <p:sp>
        <p:nvSpPr>
          <p:cNvPr id="170" name="Google Shape;170;p23"/>
          <p:cNvSpPr/>
          <p:nvPr/>
        </p:nvSpPr>
        <p:spPr>
          <a:xfrm>
            <a:off x="7379750" y="58956"/>
            <a:ext cx="1553100" cy="3987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latin typeface="Open Sans"/>
                <a:ea typeface="Open Sans"/>
                <a:cs typeface="Open Sans"/>
                <a:sym typeface="Open Sans"/>
              </a:rPr>
              <a:t>AI generated content</a:t>
            </a:r>
            <a:endParaRPr sz="1200">
              <a:latin typeface="Open Sans"/>
              <a:ea typeface="Open Sans"/>
              <a:cs typeface="Open Sans"/>
              <a:sym typeface="Open Sans"/>
            </a:endParaRPr>
          </a:p>
          <a:p>
            <a:pPr marL="0" lvl="0" indent="0" algn="ctr" rtl="0">
              <a:spcBef>
                <a:spcPts val="0"/>
              </a:spcBef>
              <a:spcAft>
                <a:spcPts val="0"/>
              </a:spcAft>
              <a:buNone/>
            </a:pPr>
            <a:r>
              <a:rPr lang="en" sz="1000">
                <a:latin typeface="Open Sans"/>
                <a:ea typeface="Open Sans"/>
                <a:cs typeface="Open Sans"/>
                <a:sym typeface="Open Sans"/>
              </a:rPr>
              <a:t>(Nano Banana 2)</a:t>
            </a:r>
            <a:endParaRPr sz="1000">
              <a:latin typeface="Open Sans"/>
              <a:ea typeface="Open Sans"/>
              <a:cs typeface="Open Sans"/>
              <a:sym typeface="Open Sans"/>
            </a:endParaRPr>
          </a:p>
        </p:txBody>
      </p:sp>
      <p:sp>
        <p:nvSpPr>
          <p:cNvPr id="171" name="Google Shape;171;p23"/>
          <p:cNvSpPr/>
          <p:nvPr/>
        </p:nvSpPr>
        <p:spPr>
          <a:xfrm>
            <a:off x="135900" y="632850"/>
            <a:ext cx="6525000" cy="17577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5"/>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40">
                <a:solidFill>
                  <a:srgbClr val="356635"/>
                </a:solidFill>
              </a:rPr>
              <a:t>Case 1:</a:t>
            </a:r>
            <a:r>
              <a:rPr lang="en" sz="2340"/>
              <a:t> HPI </a:t>
            </a:r>
            <a:r>
              <a:rPr lang="en" sz="2340">
                <a:solidFill>
                  <a:srgbClr val="9E9E9E"/>
                </a:solidFill>
              </a:rPr>
              <a:t>(per triage)</a:t>
            </a:r>
            <a:endParaRPr sz="2340">
              <a:solidFill>
                <a:srgbClr val="9E9E9E"/>
              </a:solidFill>
            </a:endParaRPr>
          </a:p>
        </p:txBody>
      </p:sp>
      <p:sp>
        <p:nvSpPr>
          <p:cNvPr id="189" name="Google Shape;189;p25"/>
          <p:cNvSpPr txBox="1">
            <a:spLocks noGrp="1"/>
          </p:cNvSpPr>
          <p:nvPr>
            <p:ph type="body" idx="1"/>
          </p:nvPr>
        </p:nvSpPr>
        <p:spPr>
          <a:xfrm>
            <a:off x="729450" y="1393075"/>
            <a:ext cx="7688700" cy="1356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solidFill>
                  <a:srgbClr val="2D6987"/>
                </a:solidFill>
              </a:rPr>
              <a:t>35 y/o F</a:t>
            </a:r>
            <a:r>
              <a:rPr lang="en"/>
              <a:t> with no PMH p/w </a:t>
            </a:r>
            <a:r>
              <a:rPr lang="en" b="1">
                <a:solidFill>
                  <a:srgbClr val="DC4C64"/>
                </a:solidFill>
              </a:rPr>
              <a:t>concern for measles</a:t>
            </a:r>
            <a:endParaRPr/>
          </a:p>
          <a:p>
            <a:pPr marL="0" lvl="0" indent="0" algn="l" rtl="0">
              <a:spcBef>
                <a:spcPts val="1200"/>
              </a:spcBef>
              <a:spcAft>
                <a:spcPts val="12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40">
                <a:solidFill>
                  <a:srgbClr val="356635"/>
                </a:solidFill>
              </a:rPr>
              <a:t>Case 1:</a:t>
            </a:r>
            <a:r>
              <a:rPr lang="en" sz="2340"/>
              <a:t> HPI </a:t>
            </a:r>
            <a:r>
              <a:rPr lang="en" sz="2340">
                <a:solidFill>
                  <a:srgbClr val="9E9E9E"/>
                </a:solidFill>
              </a:rPr>
              <a:t>(per triage)</a:t>
            </a:r>
            <a:endParaRPr sz="2340">
              <a:solidFill>
                <a:srgbClr val="9E9E9E"/>
              </a:solidFill>
            </a:endParaRPr>
          </a:p>
        </p:txBody>
      </p:sp>
      <p:sp>
        <p:nvSpPr>
          <p:cNvPr id="195" name="Google Shape;195;p26"/>
          <p:cNvSpPr txBox="1">
            <a:spLocks noGrp="1"/>
          </p:cNvSpPr>
          <p:nvPr>
            <p:ph type="body" idx="1"/>
          </p:nvPr>
        </p:nvSpPr>
        <p:spPr>
          <a:xfrm>
            <a:off x="729450" y="1393075"/>
            <a:ext cx="7688700" cy="1356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solidFill>
                  <a:srgbClr val="2D6987"/>
                </a:solidFill>
              </a:rPr>
              <a:t>35 y/o F</a:t>
            </a:r>
            <a:r>
              <a:rPr lang="en"/>
              <a:t> with no PMH p/w </a:t>
            </a:r>
            <a:r>
              <a:rPr lang="en" b="1"/>
              <a:t>concern for measles</a:t>
            </a:r>
            <a:endParaRPr/>
          </a:p>
          <a:p>
            <a:pPr marL="457200" lvl="0" indent="-311150" algn="l" rtl="0">
              <a:spcBef>
                <a:spcPts val="1200"/>
              </a:spcBef>
              <a:spcAft>
                <a:spcPts val="0"/>
              </a:spcAft>
              <a:buSzPts val="1300"/>
              <a:buChar char="●"/>
            </a:pPr>
            <a:r>
              <a:rPr lang="en" u="sng"/>
              <a:t>Monday</a:t>
            </a:r>
            <a:r>
              <a:rPr lang="en"/>
              <a:t>: Developed </a:t>
            </a:r>
            <a:r>
              <a:rPr lang="en" b="1"/>
              <a:t>body aches</a:t>
            </a:r>
            <a:r>
              <a:rPr lang="en"/>
              <a:t>, </a:t>
            </a:r>
            <a:r>
              <a:rPr lang="en" b="1"/>
              <a:t>headache</a:t>
            </a:r>
            <a:r>
              <a:rPr lang="en"/>
              <a:t>, mild </a:t>
            </a:r>
            <a:r>
              <a:rPr lang="en" b="1"/>
              <a:t>sore throat</a:t>
            </a:r>
            <a:endParaRPr b="1"/>
          </a:p>
          <a:p>
            <a:pPr marL="457200" lvl="0" indent="-311150" algn="l" rtl="0">
              <a:spcBef>
                <a:spcPts val="0"/>
              </a:spcBef>
              <a:spcAft>
                <a:spcPts val="0"/>
              </a:spcAft>
              <a:buSzPts val="1300"/>
              <a:buChar char="●"/>
            </a:pPr>
            <a:r>
              <a:rPr lang="en" u="sng"/>
              <a:t>Tues</a:t>
            </a:r>
            <a:r>
              <a:rPr lang="en"/>
              <a:t>: Bumps on </a:t>
            </a:r>
            <a:r>
              <a:rPr lang="en" b="1">
                <a:solidFill>
                  <a:srgbClr val="DF382C"/>
                </a:solidFill>
              </a:rPr>
              <a:t>face</a:t>
            </a:r>
            <a:r>
              <a:rPr lang="en"/>
              <a:t> → </a:t>
            </a:r>
            <a:r>
              <a:rPr lang="en" b="1">
                <a:solidFill>
                  <a:srgbClr val="DF382C"/>
                </a:solidFill>
              </a:rPr>
              <a:t>red spots on chest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7"/>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40">
                <a:solidFill>
                  <a:srgbClr val="356635"/>
                </a:solidFill>
              </a:rPr>
              <a:t>Case 1:</a:t>
            </a:r>
            <a:r>
              <a:rPr lang="en" sz="2340"/>
              <a:t> HPI </a:t>
            </a:r>
            <a:r>
              <a:rPr lang="en" sz="2340">
                <a:solidFill>
                  <a:srgbClr val="9E9E9E"/>
                </a:solidFill>
              </a:rPr>
              <a:t>(per triage)</a:t>
            </a:r>
            <a:endParaRPr sz="2340">
              <a:solidFill>
                <a:srgbClr val="9E9E9E"/>
              </a:solidFill>
            </a:endParaRPr>
          </a:p>
        </p:txBody>
      </p:sp>
      <p:sp>
        <p:nvSpPr>
          <p:cNvPr id="201" name="Google Shape;201;p27"/>
          <p:cNvSpPr txBox="1">
            <a:spLocks noGrp="1"/>
          </p:cNvSpPr>
          <p:nvPr>
            <p:ph type="body" idx="1"/>
          </p:nvPr>
        </p:nvSpPr>
        <p:spPr>
          <a:xfrm>
            <a:off x="729450" y="1393075"/>
            <a:ext cx="7688700" cy="1356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solidFill>
                  <a:srgbClr val="2D6987"/>
                </a:solidFill>
              </a:rPr>
              <a:t>35 y/o F</a:t>
            </a:r>
            <a:r>
              <a:rPr lang="en"/>
              <a:t> with no PMH p/w </a:t>
            </a:r>
            <a:r>
              <a:rPr lang="en" b="1"/>
              <a:t>concern for measles</a:t>
            </a:r>
            <a:endParaRPr/>
          </a:p>
          <a:p>
            <a:pPr marL="457200" lvl="0" indent="-311150" algn="l" rtl="0">
              <a:spcBef>
                <a:spcPts val="1200"/>
              </a:spcBef>
              <a:spcAft>
                <a:spcPts val="0"/>
              </a:spcAft>
              <a:buSzPts val="1300"/>
              <a:buChar char="●"/>
            </a:pPr>
            <a:r>
              <a:rPr lang="en" u="sng"/>
              <a:t>Monday</a:t>
            </a:r>
            <a:r>
              <a:rPr lang="en"/>
              <a:t>: Developed </a:t>
            </a:r>
            <a:r>
              <a:rPr lang="en" b="1"/>
              <a:t>body aches</a:t>
            </a:r>
            <a:r>
              <a:rPr lang="en"/>
              <a:t>, </a:t>
            </a:r>
            <a:r>
              <a:rPr lang="en" b="1"/>
              <a:t>headache</a:t>
            </a:r>
            <a:r>
              <a:rPr lang="en"/>
              <a:t>, mild </a:t>
            </a:r>
            <a:r>
              <a:rPr lang="en" b="1"/>
              <a:t>sore throat</a:t>
            </a:r>
            <a:endParaRPr b="1"/>
          </a:p>
          <a:p>
            <a:pPr marL="457200" lvl="0" indent="-311150" algn="l" rtl="0">
              <a:spcBef>
                <a:spcPts val="0"/>
              </a:spcBef>
              <a:spcAft>
                <a:spcPts val="0"/>
              </a:spcAft>
              <a:buSzPts val="1300"/>
              <a:buChar char="●"/>
            </a:pPr>
            <a:r>
              <a:rPr lang="en" u="sng"/>
              <a:t>Tues</a:t>
            </a:r>
            <a:r>
              <a:rPr lang="en"/>
              <a:t>: Bumps on </a:t>
            </a:r>
            <a:r>
              <a:rPr lang="en" b="1">
                <a:solidFill>
                  <a:srgbClr val="3B71CA"/>
                </a:solidFill>
              </a:rPr>
              <a:t>face</a:t>
            </a:r>
            <a:r>
              <a:rPr lang="en">
                <a:solidFill>
                  <a:srgbClr val="3B71CA"/>
                </a:solidFill>
              </a:rPr>
              <a:t> </a:t>
            </a:r>
            <a:r>
              <a:rPr lang="en"/>
              <a:t>→ </a:t>
            </a:r>
            <a:r>
              <a:rPr lang="en" b="1">
                <a:solidFill>
                  <a:srgbClr val="3B71CA"/>
                </a:solidFill>
              </a:rPr>
              <a:t>red spots on chest</a:t>
            </a:r>
            <a:endParaRPr>
              <a:solidFill>
                <a:srgbClr val="3B71CA"/>
              </a:solidFill>
            </a:endParaRPr>
          </a:p>
        </p:txBody>
      </p:sp>
      <p:sp>
        <p:nvSpPr>
          <p:cNvPr id="202" name="Google Shape;202;p27"/>
          <p:cNvSpPr txBox="1"/>
          <p:nvPr/>
        </p:nvSpPr>
        <p:spPr>
          <a:xfrm>
            <a:off x="1774479" y="3558550"/>
            <a:ext cx="7159200" cy="6150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2"/>
              </a:buClr>
              <a:buSzPts val="1300"/>
              <a:buFont typeface="Open Sans"/>
              <a:buChar char="❖"/>
            </a:pPr>
            <a:r>
              <a:rPr lang="en" sz="1300">
                <a:solidFill>
                  <a:schemeClr val="dk2"/>
                </a:solidFill>
                <a:latin typeface="Open Sans"/>
                <a:ea typeface="Open Sans"/>
                <a:cs typeface="Open Sans"/>
                <a:sym typeface="Open Sans"/>
              </a:rPr>
              <a:t>Exposure history (travel, sick contacts, local outbreak): </a:t>
            </a:r>
            <a:r>
              <a:rPr lang="en" sz="1300" b="1">
                <a:solidFill>
                  <a:srgbClr val="DF382C"/>
                </a:solidFill>
                <a:latin typeface="Open Sans"/>
                <a:ea typeface="Open Sans"/>
                <a:cs typeface="Open Sans"/>
                <a:sym typeface="Open Sans"/>
              </a:rPr>
              <a:t>not asked yet</a:t>
            </a:r>
            <a:endParaRPr sz="1300" b="1">
              <a:solidFill>
                <a:srgbClr val="DF382C"/>
              </a:solidFill>
              <a:latin typeface="Open Sans"/>
              <a:ea typeface="Open Sans"/>
              <a:cs typeface="Open Sans"/>
              <a:sym typeface="Open Sans"/>
            </a:endParaRPr>
          </a:p>
          <a:p>
            <a:pPr marL="457200" lvl="0" indent="-311150" algn="l" rtl="0">
              <a:lnSpc>
                <a:spcPct val="115000"/>
              </a:lnSpc>
              <a:spcBef>
                <a:spcPts val="0"/>
              </a:spcBef>
              <a:spcAft>
                <a:spcPts val="0"/>
              </a:spcAft>
              <a:buClr>
                <a:schemeClr val="dk2"/>
              </a:buClr>
              <a:buSzPts val="1300"/>
              <a:buFont typeface="Open Sans"/>
              <a:buChar char="❖"/>
            </a:pPr>
            <a:r>
              <a:rPr lang="en" sz="1300">
                <a:solidFill>
                  <a:schemeClr val="dk2"/>
                </a:solidFill>
                <a:latin typeface="Open Sans"/>
                <a:ea typeface="Open Sans"/>
                <a:cs typeface="Open Sans"/>
                <a:sym typeface="Open Sans"/>
              </a:rPr>
              <a:t>Recently </a:t>
            </a:r>
            <a:r>
              <a:rPr lang="en" sz="1300" b="1">
                <a:solidFill>
                  <a:srgbClr val="DF382C"/>
                </a:solidFill>
                <a:latin typeface="Open Sans"/>
                <a:ea typeface="Open Sans"/>
                <a:cs typeface="Open Sans"/>
                <a:sym typeface="Open Sans"/>
              </a:rPr>
              <a:t>received MMR vaccine</a:t>
            </a:r>
            <a:r>
              <a:rPr lang="en" sz="1300">
                <a:solidFill>
                  <a:schemeClr val="dk2"/>
                </a:solidFill>
                <a:latin typeface="Open Sans"/>
                <a:ea typeface="Open Sans"/>
                <a:cs typeface="Open Sans"/>
                <a:sym typeface="Open Sans"/>
              </a:rPr>
              <a:t> because she was not immune</a:t>
            </a:r>
            <a:endParaRPr sz="1300">
              <a:solidFill>
                <a:schemeClr val="dk2"/>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8"/>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40">
                <a:solidFill>
                  <a:srgbClr val="356635"/>
                </a:solidFill>
              </a:rPr>
              <a:t>Case 1:</a:t>
            </a:r>
            <a:r>
              <a:rPr lang="en" sz="2340"/>
              <a:t> HPI </a:t>
            </a:r>
            <a:r>
              <a:rPr lang="en" sz="2340">
                <a:solidFill>
                  <a:srgbClr val="9E9E9E"/>
                </a:solidFill>
              </a:rPr>
              <a:t>(per triage)</a:t>
            </a:r>
            <a:endParaRPr sz="2340">
              <a:solidFill>
                <a:srgbClr val="9E9E9E"/>
              </a:solidFill>
            </a:endParaRPr>
          </a:p>
        </p:txBody>
      </p:sp>
      <p:sp>
        <p:nvSpPr>
          <p:cNvPr id="208" name="Google Shape;208;p28"/>
          <p:cNvSpPr txBox="1">
            <a:spLocks noGrp="1"/>
          </p:cNvSpPr>
          <p:nvPr>
            <p:ph type="body" idx="1"/>
          </p:nvPr>
        </p:nvSpPr>
        <p:spPr>
          <a:xfrm>
            <a:off x="729450" y="1393075"/>
            <a:ext cx="7688700" cy="1356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solidFill>
                  <a:srgbClr val="2D6987"/>
                </a:solidFill>
              </a:rPr>
              <a:t>35 y/o F</a:t>
            </a:r>
            <a:r>
              <a:rPr lang="en"/>
              <a:t> with no PMH p/w </a:t>
            </a:r>
            <a:r>
              <a:rPr lang="en" b="1">
                <a:solidFill>
                  <a:srgbClr val="DC4C64"/>
                </a:solidFill>
              </a:rPr>
              <a:t>concern for measles</a:t>
            </a:r>
            <a:endParaRPr/>
          </a:p>
          <a:p>
            <a:pPr marL="457200" lvl="0" indent="-311150" algn="l" rtl="0">
              <a:spcBef>
                <a:spcPts val="1200"/>
              </a:spcBef>
              <a:spcAft>
                <a:spcPts val="0"/>
              </a:spcAft>
              <a:buSzPts val="1300"/>
              <a:buChar char="●"/>
            </a:pPr>
            <a:r>
              <a:rPr lang="en" u="sng"/>
              <a:t>Monday</a:t>
            </a:r>
            <a:r>
              <a:rPr lang="en"/>
              <a:t>: Developed </a:t>
            </a:r>
            <a:r>
              <a:rPr lang="en" b="1"/>
              <a:t>body aches</a:t>
            </a:r>
            <a:r>
              <a:rPr lang="en"/>
              <a:t>, </a:t>
            </a:r>
            <a:r>
              <a:rPr lang="en" b="1"/>
              <a:t>headache</a:t>
            </a:r>
            <a:r>
              <a:rPr lang="en"/>
              <a:t>, mild </a:t>
            </a:r>
            <a:r>
              <a:rPr lang="en" b="1"/>
              <a:t>sore throat</a:t>
            </a:r>
            <a:endParaRPr b="1"/>
          </a:p>
          <a:p>
            <a:pPr marL="457200" lvl="0" indent="-311150" algn="l" rtl="0">
              <a:spcBef>
                <a:spcPts val="0"/>
              </a:spcBef>
              <a:spcAft>
                <a:spcPts val="0"/>
              </a:spcAft>
              <a:buSzPts val="1300"/>
              <a:buChar char="●"/>
            </a:pPr>
            <a:r>
              <a:rPr lang="en" u="sng"/>
              <a:t>Tues</a:t>
            </a:r>
            <a:r>
              <a:rPr lang="en"/>
              <a:t>: Bumps on </a:t>
            </a:r>
            <a:r>
              <a:rPr lang="en" b="1">
                <a:solidFill>
                  <a:srgbClr val="DF382C"/>
                </a:solidFill>
              </a:rPr>
              <a:t>face</a:t>
            </a:r>
            <a:r>
              <a:rPr lang="en"/>
              <a:t> → </a:t>
            </a:r>
            <a:r>
              <a:rPr lang="en" b="1">
                <a:solidFill>
                  <a:srgbClr val="DF382C"/>
                </a:solidFill>
              </a:rPr>
              <a:t>red spots on chest</a:t>
            </a:r>
            <a:endParaRPr/>
          </a:p>
        </p:txBody>
      </p:sp>
      <p:sp>
        <p:nvSpPr>
          <p:cNvPr id="209" name="Google Shape;209;p28"/>
          <p:cNvSpPr/>
          <p:nvPr/>
        </p:nvSpPr>
        <p:spPr>
          <a:xfrm>
            <a:off x="783775" y="1359900"/>
            <a:ext cx="6209100" cy="16218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0" name="Google Shape;210;p28"/>
          <p:cNvSpPr/>
          <p:nvPr/>
        </p:nvSpPr>
        <p:spPr>
          <a:xfrm>
            <a:off x="783775" y="1359900"/>
            <a:ext cx="6209100" cy="16218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1" name="Google Shape;211;p28"/>
          <p:cNvSpPr/>
          <p:nvPr/>
        </p:nvSpPr>
        <p:spPr>
          <a:xfrm>
            <a:off x="783775" y="1359900"/>
            <a:ext cx="8108700" cy="3783600"/>
          </a:xfrm>
          <a:prstGeom prst="cloudCallout">
            <a:avLst>
              <a:gd name="adj1" fmla="val 49761"/>
              <a:gd name="adj2" fmla="val 40905"/>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2" name="Google Shape;212;p28"/>
          <p:cNvSpPr/>
          <p:nvPr/>
        </p:nvSpPr>
        <p:spPr>
          <a:xfrm>
            <a:off x="2154450" y="1909950"/>
            <a:ext cx="5548200" cy="16197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aphicFrame>
        <p:nvGraphicFramePr>
          <p:cNvPr id="213" name="Google Shape;213;p28"/>
          <p:cNvGraphicFramePr/>
          <p:nvPr/>
        </p:nvGraphicFramePr>
        <p:xfrm>
          <a:off x="2233459" y="1938919"/>
          <a:ext cx="5209350" cy="1619625"/>
        </p:xfrm>
        <a:graphic>
          <a:graphicData uri="http://schemas.openxmlformats.org/drawingml/2006/table">
            <a:tbl>
              <a:tblPr>
                <a:noFill/>
                <a:tableStyleId>{A66496E8-A6AC-446E-B5DF-7F5F16F73CCF}</a:tableStyleId>
              </a:tblPr>
              <a:tblGrid>
                <a:gridCol w="2678375">
                  <a:extLst>
                    <a:ext uri="{9D8B030D-6E8A-4147-A177-3AD203B41FA5}">
                      <a16:colId xmlns:a16="http://schemas.microsoft.com/office/drawing/2014/main" val="20000"/>
                    </a:ext>
                  </a:extLst>
                </a:gridCol>
                <a:gridCol w="2530975">
                  <a:extLst>
                    <a:ext uri="{9D8B030D-6E8A-4147-A177-3AD203B41FA5}">
                      <a16:colId xmlns:a16="http://schemas.microsoft.com/office/drawing/2014/main" val="20001"/>
                    </a:ext>
                  </a:extLst>
                </a:gridCol>
              </a:tblGrid>
              <a:tr h="323925">
                <a:tc gridSpan="2">
                  <a:txBody>
                    <a:bodyPr/>
                    <a:lstStyle/>
                    <a:p>
                      <a:pPr marL="0" lvl="0" indent="0" algn="ctr" rtl="0">
                        <a:spcBef>
                          <a:spcPts val="0"/>
                        </a:spcBef>
                        <a:spcAft>
                          <a:spcPts val="0"/>
                        </a:spcAft>
                        <a:buNone/>
                      </a:pPr>
                      <a:r>
                        <a:rPr lang="en" sz="1300">
                          <a:latin typeface="Open Sans"/>
                          <a:ea typeface="Open Sans"/>
                          <a:cs typeface="Open Sans"/>
                          <a:sym typeface="Open Sans"/>
                        </a:rPr>
                        <a:t>Measles PEP guidance (</a:t>
                      </a:r>
                      <a:r>
                        <a:rPr lang="en" sz="1300" u="sng">
                          <a:solidFill>
                            <a:schemeClr val="accent5"/>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NYC.gov</a:t>
                      </a:r>
                      <a:r>
                        <a:rPr lang="en" sz="1300">
                          <a:latin typeface="Open Sans"/>
                          <a:ea typeface="Open Sans"/>
                          <a:cs typeface="Open Sans"/>
                          <a:sym typeface="Open Sans"/>
                        </a:rPr>
                        <a:t>)</a:t>
                      </a:r>
                      <a:endParaRPr sz="1300" b="1">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323925">
                <a:tc>
                  <a:txBody>
                    <a:bodyPr/>
                    <a:lstStyle/>
                    <a:p>
                      <a:pPr marL="0" lvl="0" indent="0" algn="ctr" rtl="0">
                        <a:spcBef>
                          <a:spcPts val="0"/>
                        </a:spcBef>
                        <a:spcAft>
                          <a:spcPts val="0"/>
                        </a:spcAft>
                        <a:buNone/>
                      </a:pPr>
                      <a:r>
                        <a:rPr lang="en" sz="1300" b="1">
                          <a:latin typeface="Open Sans"/>
                          <a:ea typeface="Open Sans"/>
                          <a:cs typeface="Open Sans"/>
                          <a:sym typeface="Open Sans"/>
                        </a:rPr>
                        <a:t>Measles immune status</a:t>
                      </a:r>
                      <a:endParaRPr sz="1300" b="1">
                        <a:solidFill>
                          <a:srgbClr val="DF382C"/>
                        </a:solidFill>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ctr" rtl="0">
                        <a:spcBef>
                          <a:spcPts val="0"/>
                        </a:spcBef>
                        <a:spcAft>
                          <a:spcPts val="0"/>
                        </a:spcAft>
                        <a:buNone/>
                      </a:pPr>
                      <a:r>
                        <a:rPr lang="en" sz="1300" b="1">
                          <a:latin typeface="Open Sans"/>
                          <a:ea typeface="Open Sans"/>
                          <a:cs typeface="Open Sans"/>
                          <a:sym typeface="Open Sans"/>
                        </a:rPr>
                        <a:t>Type of</a:t>
                      </a:r>
                      <a:r>
                        <a:rPr lang="en" sz="1300" b="1">
                          <a:solidFill>
                            <a:srgbClr val="DF382C"/>
                          </a:solidFill>
                          <a:latin typeface="Open Sans"/>
                          <a:ea typeface="Open Sans"/>
                          <a:cs typeface="Open Sans"/>
                          <a:sym typeface="Open Sans"/>
                        </a:rPr>
                        <a:t> PEP</a:t>
                      </a:r>
                      <a:endParaRPr sz="1300" b="1">
                        <a:solidFill>
                          <a:srgbClr val="DF382C"/>
                        </a:solidFill>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23925">
                <a:tc>
                  <a:txBody>
                    <a:bodyPr/>
                    <a:lstStyle/>
                    <a:p>
                      <a:pPr marL="0" lvl="0" indent="0" algn="l" rtl="0">
                        <a:spcBef>
                          <a:spcPts val="0"/>
                        </a:spcBef>
                        <a:spcAft>
                          <a:spcPts val="0"/>
                        </a:spcAft>
                        <a:buNone/>
                      </a:pPr>
                      <a:r>
                        <a:rPr lang="en" sz="1300">
                          <a:latin typeface="Open Sans"/>
                          <a:ea typeface="Open Sans"/>
                          <a:cs typeface="Open Sans"/>
                          <a:sym typeface="Open Sans"/>
                        </a:rPr>
                        <a:t>Non-immune</a:t>
                      </a:r>
                      <a:endParaRPr sz="1300">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457200" lvl="0" indent="-311150" algn="l" rtl="0">
                        <a:spcBef>
                          <a:spcPts val="0"/>
                        </a:spcBef>
                        <a:spcAft>
                          <a:spcPts val="0"/>
                        </a:spcAft>
                        <a:buSzPts val="1300"/>
                        <a:buFont typeface="Open Sans"/>
                        <a:buChar char="●"/>
                      </a:pPr>
                      <a:r>
                        <a:rPr lang="en" sz="1300">
                          <a:latin typeface="Open Sans"/>
                          <a:ea typeface="Open Sans"/>
                          <a:cs typeface="Open Sans"/>
                          <a:sym typeface="Open Sans"/>
                        </a:rPr>
                        <a:t>Give MMR vaccine</a:t>
                      </a:r>
                      <a:endParaRPr sz="1300">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FF00">
                        <a:alpha val="20000"/>
                      </a:srgbClr>
                    </a:solidFill>
                  </a:tcPr>
                </a:tc>
                <a:extLst>
                  <a:ext uri="{0D108BD9-81ED-4DB2-BD59-A6C34878D82A}">
                    <a16:rowId xmlns:a16="http://schemas.microsoft.com/office/drawing/2014/main" val="10002"/>
                  </a:ext>
                </a:extLst>
              </a:tr>
              <a:tr h="323925">
                <a:tc>
                  <a:txBody>
                    <a:bodyPr/>
                    <a:lstStyle/>
                    <a:p>
                      <a:pPr marL="0" lvl="0" indent="0" algn="l" rtl="0">
                        <a:spcBef>
                          <a:spcPts val="0"/>
                        </a:spcBef>
                        <a:spcAft>
                          <a:spcPts val="0"/>
                        </a:spcAft>
                        <a:buNone/>
                      </a:pPr>
                      <a:r>
                        <a:rPr lang="en" sz="1300">
                          <a:latin typeface="Open Sans"/>
                          <a:ea typeface="Open Sans"/>
                          <a:cs typeface="Open Sans"/>
                          <a:sym typeface="Open Sans"/>
                        </a:rPr>
                        <a:t>1 dose MMR</a:t>
                      </a:r>
                      <a:endParaRPr sz="1300">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457200" lvl="0" indent="-311150" algn="l" rtl="0">
                        <a:spcBef>
                          <a:spcPts val="0"/>
                        </a:spcBef>
                        <a:spcAft>
                          <a:spcPts val="0"/>
                        </a:spcAft>
                        <a:buSzPts val="1300"/>
                        <a:buFont typeface="Open Sans"/>
                        <a:buChar char="●"/>
                      </a:pPr>
                      <a:r>
                        <a:rPr lang="en" sz="1300">
                          <a:latin typeface="Open Sans"/>
                          <a:ea typeface="Open Sans"/>
                          <a:cs typeface="Open Sans"/>
                          <a:sym typeface="Open Sans"/>
                        </a:rPr>
                        <a:t>Give 2nd MMR vaccine</a:t>
                      </a:r>
                      <a:endParaRPr sz="1300">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FF00">
                        <a:alpha val="20000"/>
                      </a:srgbClr>
                    </a:solidFill>
                  </a:tcPr>
                </a:tc>
                <a:extLst>
                  <a:ext uri="{0D108BD9-81ED-4DB2-BD59-A6C34878D82A}">
                    <a16:rowId xmlns:a16="http://schemas.microsoft.com/office/drawing/2014/main" val="10003"/>
                  </a:ext>
                </a:extLst>
              </a:tr>
              <a:tr h="323925">
                <a:tc>
                  <a:txBody>
                    <a:bodyPr/>
                    <a:lstStyle/>
                    <a:p>
                      <a:pPr marL="0" lvl="0" indent="0" algn="l" rtl="0">
                        <a:spcBef>
                          <a:spcPts val="0"/>
                        </a:spcBef>
                        <a:spcAft>
                          <a:spcPts val="0"/>
                        </a:spcAft>
                        <a:buNone/>
                      </a:pPr>
                      <a:r>
                        <a:rPr lang="en" sz="1300">
                          <a:latin typeface="Open Sans"/>
                          <a:ea typeface="Open Sans"/>
                          <a:cs typeface="Open Sans"/>
                          <a:sym typeface="Open Sans"/>
                        </a:rPr>
                        <a:t>Unknown status</a:t>
                      </a:r>
                      <a:endParaRPr sz="1300">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457200" lvl="0" indent="-311150" algn="l" rtl="0">
                        <a:spcBef>
                          <a:spcPts val="0"/>
                        </a:spcBef>
                        <a:spcAft>
                          <a:spcPts val="0"/>
                        </a:spcAft>
                        <a:buSzPts val="1300"/>
                        <a:buFont typeface="Open Sans"/>
                        <a:buChar char="●"/>
                      </a:pPr>
                      <a:r>
                        <a:rPr lang="en" sz="1300">
                          <a:latin typeface="Open Sans"/>
                          <a:ea typeface="Open Sans"/>
                          <a:cs typeface="Open Sans"/>
                          <a:sym typeface="Open Sans"/>
                        </a:rPr>
                        <a:t>Give MMR vaccine</a:t>
                      </a:r>
                      <a:endParaRPr sz="1300">
                        <a:latin typeface="Open Sans"/>
                        <a:ea typeface="Open Sans"/>
                        <a:cs typeface="Open Sans"/>
                        <a:sym typeface="Open Sans"/>
                      </a:endParaRPr>
                    </a:p>
                  </a:txBody>
                  <a:tcPr marL="91425" marR="91425"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FF00">
                        <a:alpha val="20000"/>
                      </a:srgbClr>
                    </a:solidFill>
                  </a:tcPr>
                </a:tc>
                <a:extLst>
                  <a:ext uri="{0D108BD9-81ED-4DB2-BD59-A6C34878D82A}">
                    <a16:rowId xmlns:a16="http://schemas.microsoft.com/office/drawing/2014/main" val="10004"/>
                  </a:ext>
                </a:extLst>
              </a:tr>
            </a:tbl>
          </a:graphicData>
        </a:graphic>
      </p:graphicFrame>
      <p:sp>
        <p:nvSpPr>
          <p:cNvPr id="214" name="Google Shape;214;p28"/>
          <p:cNvSpPr txBox="1"/>
          <p:nvPr/>
        </p:nvSpPr>
        <p:spPr>
          <a:xfrm>
            <a:off x="1774479" y="3558550"/>
            <a:ext cx="7159200" cy="6150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2"/>
              </a:buClr>
              <a:buSzPts val="1300"/>
              <a:buFont typeface="Open Sans"/>
              <a:buChar char="❖"/>
            </a:pPr>
            <a:r>
              <a:rPr lang="en" sz="1300">
                <a:solidFill>
                  <a:schemeClr val="dk2"/>
                </a:solidFill>
                <a:latin typeface="Open Sans"/>
                <a:ea typeface="Open Sans"/>
                <a:cs typeface="Open Sans"/>
                <a:sym typeface="Open Sans"/>
              </a:rPr>
              <a:t>Exposure history (travel, sick contacts, local outbreak): </a:t>
            </a:r>
            <a:r>
              <a:rPr lang="en" sz="1300" b="1">
                <a:solidFill>
                  <a:schemeClr val="dk2"/>
                </a:solidFill>
                <a:latin typeface="Open Sans"/>
                <a:ea typeface="Open Sans"/>
                <a:cs typeface="Open Sans"/>
                <a:sym typeface="Open Sans"/>
              </a:rPr>
              <a:t>not asked yet</a:t>
            </a:r>
            <a:endParaRPr sz="1300" b="1">
              <a:solidFill>
                <a:schemeClr val="dk2"/>
              </a:solidFill>
              <a:latin typeface="Open Sans"/>
              <a:ea typeface="Open Sans"/>
              <a:cs typeface="Open Sans"/>
              <a:sym typeface="Open Sans"/>
            </a:endParaRPr>
          </a:p>
          <a:p>
            <a:pPr marL="457200" lvl="0" indent="-311150" algn="l" rtl="0">
              <a:lnSpc>
                <a:spcPct val="115000"/>
              </a:lnSpc>
              <a:spcBef>
                <a:spcPts val="0"/>
              </a:spcBef>
              <a:spcAft>
                <a:spcPts val="0"/>
              </a:spcAft>
              <a:buClr>
                <a:schemeClr val="dk2"/>
              </a:buClr>
              <a:buSzPts val="1300"/>
              <a:buFont typeface="Open Sans"/>
              <a:buChar char="❖"/>
            </a:pPr>
            <a:r>
              <a:rPr lang="en" sz="1300">
                <a:solidFill>
                  <a:schemeClr val="dk2"/>
                </a:solidFill>
                <a:latin typeface="Open Sans"/>
                <a:ea typeface="Open Sans"/>
                <a:cs typeface="Open Sans"/>
                <a:sym typeface="Open Sans"/>
              </a:rPr>
              <a:t>Recently </a:t>
            </a:r>
            <a:r>
              <a:rPr lang="en" sz="1300" b="1">
                <a:solidFill>
                  <a:srgbClr val="DF382C"/>
                </a:solidFill>
                <a:latin typeface="Open Sans"/>
                <a:ea typeface="Open Sans"/>
                <a:cs typeface="Open Sans"/>
                <a:sym typeface="Open Sans"/>
              </a:rPr>
              <a:t>received MMR vaccine</a:t>
            </a:r>
            <a:r>
              <a:rPr lang="en" sz="1300">
                <a:solidFill>
                  <a:schemeClr val="dk2"/>
                </a:solidFill>
                <a:latin typeface="Open Sans"/>
                <a:ea typeface="Open Sans"/>
                <a:cs typeface="Open Sans"/>
                <a:sym typeface="Open Sans"/>
              </a:rPr>
              <a:t> because she was not immune</a:t>
            </a:r>
            <a:endParaRPr sz="1300">
              <a:solidFill>
                <a:schemeClr val="dk2"/>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0"/>
          <p:cNvSpPr txBox="1">
            <a:spLocks noGrp="1"/>
          </p:cNvSpPr>
          <p:nvPr>
            <p:ph type="body" idx="1"/>
          </p:nvPr>
        </p:nvSpPr>
        <p:spPr>
          <a:xfrm>
            <a:off x="729450" y="1393075"/>
            <a:ext cx="7688700" cy="209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solidFill>
                  <a:srgbClr val="2D6987"/>
                </a:solidFill>
              </a:rPr>
              <a:t>35 y/o F</a:t>
            </a:r>
            <a:r>
              <a:rPr lang="en"/>
              <a:t> with no PMH p/w </a:t>
            </a:r>
            <a:r>
              <a:rPr lang="en" b="1">
                <a:solidFill>
                  <a:srgbClr val="1A1A1A"/>
                </a:solidFill>
              </a:rPr>
              <a:t>concern for measles</a:t>
            </a:r>
            <a:r>
              <a:rPr lang="en"/>
              <a:t> due to a rash developing 13 days after MMR</a:t>
            </a:r>
            <a:endParaRPr/>
          </a:p>
          <a:p>
            <a:pPr marL="457200" lvl="0" indent="-311150" algn="l" rtl="0">
              <a:spcBef>
                <a:spcPts val="1200"/>
              </a:spcBef>
              <a:spcAft>
                <a:spcPts val="0"/>
              </a:spcAft>
              <a:buSzPts val="1300"/>
              <a:buChar char="●"/>
            </a:pPr>
            <a:r>
              <a:rPr lang="en" u="sng"/>
              <a:t>14 days ago</a:t>
            </a:r>
            <a:r>
              <a:rPr lang="en"/>
              <a:t>: Received </a:t>
            </a:r>
            <a:r>
              <a:rPr lang="en" b="1">
                <a:solidFill>
                  <a:srgbClr val="896110"/>
                </a:solidFill>
              </a:rPr>
              <a:t>MMR vaccine </a:t>
            </a:r>
            <a:endParaRPr b="1">
              <a:solidFill>
                <a:srgbClr val="896110"/>
              </a:solidFill>
            </a:endParaRPr>
          </a:p>
        </p:txBody>
      </p:sp>
      <p:sp>
        <p:nvSpPr>
          <p:cNvPr id="230" name="Google Shape;230;p30"/>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HPI </a:t>
            </a:r>
            <a:r>
              <a:rPr lang="en">
                <a:solidFill>
                  <a:srgbClr val="9E9E9E"/>
                </a:solidFill>
              </a:rPr>
              <a:t>- Timeline</a:t>
            </a:r>
            <a:endParaRPr>
              <a:solidFill>
                <a:srgbClr val="9E9E9E"/>
              </a:solidFill>
            </a:endParaRPr>
          </a:p>
        </p:txBody>
      </p:sp>
      <p:sp>
        <p:nvSpPr>
          <p:cNvPr id="231" name="Google Shape;231;p30"/>
          <p:cNvSpPr/>
          <p:nvPr/>
        </p:nvSpPr>
        <p:spPr>
          <a:xfrm>
            <a:off x="1320525" y="46996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232" name="Google Shape;232;p30"/>
          <p:cNvSpPr/>
          <p:nvPr/>
        </p:nvSpPr>
        <p:spPr>
          <a:xfrm>
            <a:off x="19525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233" name="Google Shape;233;p30"/>
          <p:cNvSpPr/>
          <p:nvPr/>
        </p:nvSpPr>
        <p:spPr>
          <a:xfrm>
            <a:off x="25845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234" name="Google Shape;234;p30"/>
          <p:cNvSpPr/>
          <p:nvPr/>
        </p:nvSpPr>
        <p:spPr>
          <a:xfrm>
            <a:off x="3216600" y="4699675"/>
            <a:ext cx="12642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
        <p:nvSpPr>
          <p:cNvPr id="235" name="Google Shape;235;p30"/>
          <p:cNvSpPr/>
          <p:nvPr/>
        </p:nvSpPr>
        <p:spPr>
          <a:xfrm>
            <a:off x="44806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10</a:t>
            </a:r>
            <a:endParaRPr>
              <a:solidFill>
                <a:schemeClr val="dk2"/>
              </a:solidFill>
              <a:latin typeface="Open Sans"/>
              <a:ea typeface="Open Sans"/>
              <a:cs typeface="Open Sans"/>
              <a:sym typeface="Open Sans"/>
            </a:endParaRPr>
          </a:p>
        </p:txBody>
      </p:sp>
      <p:sp>
        <p:nvSpPr>
          <p:cNvPr id="236" name="Google Shape;236;p30"/>
          <p:cNvSpPr/>
          <p:nvPr/>
        </p:nvSpPr>
        <p:spPr>
          <a:xfrm>
            <a:off x="51126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237" name="Google Shape;237;p30"/>
          <p:cNvSpPr/>
          <p:nvPr/>
        </p:nvSpPr>
        <p:spPr>
          <a:xfrm>
            <a:off x="574470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238" name="Google Shape;238;p30"/>
          <p:cNvSpPr/>
          <p:nvPr/>
        </p:nvSpPr>
        <p:spPr>
          <a:xfrm>
            <a:off x="637672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239" name="Google Shape;239;p30"/>
          <p:cNvSpPr/>
          <p:nvPr/>
        </p:nvSpPr>
        <p:spPr>
          <a:xfrm>
            <a:off x="70087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240" name="Google Shape;240;p30"/>
          <p:cNvSpPr txBox="1"/>
          <p:nvPr/>
        </p:nvSpPr>
        <p:spPr>
          <a:xfrm>
            <a:off x="199325" y="4250800"/>
            <a:ext cx="863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MMR vaccine</a:t>
            </a:r>
            <a:endParaRPr sz="1300">
              <a:solidFill>
                <a:schemeClr val="dk2"/>
              </a:solidFill>
              <a:latin typeface="Open Sans"/>
              <a:ea typeface="Open Sans"/>
              <a:cs typeface="Open Sans"/>
              <a:sym typeface="Open Sans"/>
            </a:endParaRPr>
          </a:p>
        </p:txBody>
      </p:sp>
      <p:cxnSp>
        <p:nvCxnSpPr>
          <p:cNvPr id="241" name="Google Shape;241;p30"/>
          <p:cNvCxnSpPr>
            <a:stCxn id="240" idx="3"/>
            <a:endCxn id="231" idx="0"/>
          </p:cNvCxnSpPr>
          <p:nvPr/>
        </p:nvCxnSpPr>
        <p:spPr>
          <a:xfrm>
            <a:off x="1063025" y="4543300"/>
            <a:ext cx="573600" cy="156300"/>
          </a:xfrm>
          <a:prstGeom prst="bentConnector2">
            <a:avLst/>
          </a:prstGeom>
          <a:noFill/>
          <a:ln w="9525" cap="flat" cmpd="sng">
            <a:solidFill>
              <a:schemeClr val="dk2"/>
            </a:solidFill>
            <a:prstDash val="solid"/>
            <a:round/>
            <a:headEnd type="none" w="med" len="med"/>
            <a:tailEnd type="triangle" w="med" len="med"/>
          </a:ln>
        </p:spPr>
      </p:cxnSp>
      <p:sp>
        <p:nvSpPr>
          <p:cNvPr id="242" name="Google Shape;242;p30"/>
          <p:cNvSpPr txBox="1"/>
          <p:nvPr/>
        </p:nvSpPr>
        <p:spPr>
          <a:xfrm>
            <a:off x="8083875" y="4517300"/>
            <a:ext cx="863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ED</a:t>
            </a:r>
            <a:endParaRPr sz="1300">
              <a:solidFill>
                <a:schemeClr val="dk2"/>
              </a:solidFill>
              <a:latin typeface="Open Sans"/>
              <a:ea typeface="Open Sans"/>
              <a:cs typeface="Open Sans"/>
              <a:sym typeface="Open Sans"/>
            </a:endParaRPr>
          </a:p>
        </p:txBody>
      </p:sp>
      <p:cxnSp>
        <p:nvCxnSpPr>
          <p:cNvPr id="243" name="Google Shape;243;p30"/>
          <p:cNvCxnSpPr>
            <a:stCxn id="242" idx="1"/>
            <a:endCxn id="239" idx="2"/>
          </p:cNvCxnSpPr>
          <p:nvPr/>
        </p:nvCxnSpPr>
        <p:spPr>
          <a:xfrm flipH="1">
            <a:off x="7324875" y="4709750"/>
            <a:ext cx="759000" cy="172800"/>
          </a:xfrm>
          <a:prstGeom prst="bentConnector4">
            <a:avLst>
              <a:gd name="adj1" fmla="val 29185"/>
              <a:gd name="adj2" fmla="val 196644"/>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1"/>
          <p:cNvSpPr txBox="1">
            <a:spLocks noGrp="1"/>
          </p:cNvSpPr>
          <p:nvPr>
            <p:ph type="body" idx="1"/>
          </p:nvPr>
        </p:nvSpPr>
        <p:spPr>
          <a:xfrm>
            <a:off x="729450" y="1393075"/>
            <a:ext cx="7688700" cy="209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solidFill>
                  <a:srgbClr val="2D6987"/>
                </a:solidFill>
              </a:rPr>
              <a:t>35 y/o F</a:t>
            </a:r>
            <a:r>
              <a:rPr lang="en"/>
              <a:t> with no PMH p/w </a:t>
            </a:r>
            <a:r>
              <a:rPr lang="en" b="1">
                <a:solidFill>
                  <a:srgbClr val="1A1A1A"/>
                </a:solidFill>
              </a:rPr>
              <a:t>concern for measles</a:t>
            </a:r>
            <a:r>
              <a:rPr lang="en"/>
              <a:t> due to a rash developing 13 days after MMR</a:t>
            </a:r>
            <a:endParaRPr/>
          </a:p>
          <a:p>
            <a:pPr marL="457200" lvl="0" indent="-311150" algn="l" rtl="0">
              <a:spcBef>
                <a:spcPts val="1200"/>
              </a:spcBef>
              <a:spcAft>
                <a:spcPts val="0"/>
              </a:spcAft>
              <a:buSzPts val="1300"/>
              <a:buChar char="●"/>
            </a:pPr>
            <a:r>
              <a:rPr lang="en" u="sng"/>
              <a:t>14 days ago</a:t>
            </a:r>
            <a:r>
              <a:rPr lang="en"/>
              <a:t>: Received </a:t>
            </a:r>
            <a:r>
              <a:rPr lang="en" b="1">
                <a:solidFill>
                  <a:srgbClr val="6B3E26"/>
                </a:solidFill>
              </a:rPr>
              <a:t>MMR vaccine</a:t>
            </a:r>
            <a:r>
              <a:rPr lang="en"/>
              <a:t> </a:t>
            </a:r>
            <a:endParaRPr/>
          </a:p>
          <a:p>
            <a:pPr marL="457200" lvl="0" indent="-311150" algn="l" rtl="0">
              <a:spcBef>
                <a:spcPts val="0"/>
              </a:spcBef>
              <a:spcAft>
                <a:spcPts val="0"/>
              </a:spcAft>
              <a:buSzPts val="1300"/>
              <a:buChar char="●"/>
            </a:pPr>
            <a:r>
              <a:rPr lang="en" u="sng"/>
              <a:t>Sun/Mon</a:t>
            </a:r>
            <a:r>
              <a:rPr lang="en"/>
              <a:t>: Developed </a:t>
            </a:r>
            <a:r>
              <a:rPr lang="en" b="1">
                <a:solidFill>
                  <a:srgbClr val="14A44D"/>
                </a:solidFill>
              </a:rPr>
              <a:t>body aches</a:t>
            </a:r>
            <a:r>
              <a:rPr lang="en"/>
              <a:t>, </a:t>
            </a:r>
            <a:r>
              <a:rPr lang="en" b="1"/>
              <a:t>headache</a:t>
            </a:r>
            <a:r>
              <a:rPr lang="en"/>
              <a:t>, mild </a:t>
            </a:r>
            <a:r>
              <a:rPr lang="en" b="1">
                <a:solidFill>
                  <a:srgbClr val="14A44D"/>
                </a:solidFill>
              </a:rPr>
              <a:t>sore throat</a:t>
            </a:r>
            <a:r>
              <a:rPr lang="en"/>
              <a:t> (all better now)</a:t>
            </a:r>
            <a:endParaRPr u="sng"/>
          </a:p>
        </p:txBody>
      </p:sp>
      <p:sp>
        <p:nvSpPr>
          <p:cNvPr id="249" name="Google Shape;249;p31"/>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HPI </a:t>
            </a:r>
            <a:r>
              <a:rPr lang="en">
                <a:solidFill>
                  <a:srgbClr val="9E9E9E"/>
                </a:solidFill>
              </a:rPr>
              <a:t>- Timeline</a:t>
            </a:r>
            <a:endParaRPr>
              <a:solidFill>
                <a:srgbClr val="9E9E9E"/>
              </a:solidFill>
            </a:endParaRPr>
          </a:p>
        </p:txBody>
      </p:sp>
      <p:sp>
        <p:nvSpPr>
          <p:cNvPr id="250" name="Google Shape;250;p31"/>
          <p:cNvSpPr/>
          <p:nvPr/>
        </p:nvSpPr>
        <p:spPr>
          <a:xfrm>
            <a:off x="1320525" y="46996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251" name="Google Shape;251;p31"/>
          <p:cNvSpPr/>
          <p:nvPr/>
        </p:nvSpPr>
        <p:spPr>
          <a:xfrm>
            <a:off x="19525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252" name="Google Shape;252;p31"/>
          <p:cNvSpPr/>
          <p:nvPr/>
        </p:nvSpPr>
        <p:spPr>
          <a:xfrm>
            <a:off x="25845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253" name="Google Shape;253;p31"/>
          <p:cNvSpPr/>
          <p:nvPr/>
        </p:nvSpPr>
        <p:spPr>
          <a:xfrm>
            <a:off x="3216600" y="4699675"/>
            <a:ext cx="12642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
        <p:nvSpPr>
          <p:cNvPr id="254" name="Google Shape;254;p31"/>
          <p:cNvSpPr/>
          <p:nvPr/>
        </p:nvSpPr>
        <p:spPr>
          <a:xfrm>
            <a:off x="44806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10</a:t>
            </a:r>
            <a:endParaRPr>
              <a:solidFill>
                <a:schemeClr val="dk2"/>
              </a:solidFill>
              <a:latin typeface="Open Sans"/>
              <a:ea typeface="Open Sans"/>
              <a:cs typeface="Open Sans"/>
              <a:sym typeface="Open Sans"/>
            </a:endParaRPr>
          </a:p>
        </p:txBody>
      </p:sp>
      <p:sp>
        <p:nvSpPr>
          <p:cNvPr id="255" name="Google Shape;255;p31"/>
          <p:cNvSpPr/>
          <p:nvPr/>
        </p:nvSpPr>
        <p:spPr>
          <a:xfrm>
            <a:off x="51126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256" name="Google Shape;256;p31"/>
          <p:cNvSpPr/>
          <p:nvPr/>
        </p:nvSpPr>
        <p:spPr>
          <a:xfrm>
            <a:off x="574470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257" name="Google Shape;257;p31"/>
          <p:cNvSpPr/>
          <p:nvPr/>
        </p:nvSpPr>
        <p:spPr>
          <a:xfrm>
            <a:off x="637672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258" name="Google Shape;258;p31"/>
          <p:cNvSpPr/>
          <p:nvPr/>
        </p:nvSpPr>
        <p:spPr>
          <a:xfrm>
            <a:off x="70087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259" name="Google Shape;259;p31"/>
          <p:cNvSpPr txBox="1"/>
          <p:nvPr/>
        </p:nvSpPr>
        <p:spPr>
          <a:xfrm>
            <a:off x="199325" y="4250800"/>
            <a:ext cx="863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MMR vaccine</a:t>
            </a:r>
            <a:endParaRPr sz="1300">
              <a:solidFill>
                <a:schemeClr val="dk2"/>
              </a:solidFill>
              <a:latin typeface="Open Sans"/>
              <a:ea typeface="Open Sans"/>
              <a:cs typeface="Open Sans"/>
              <a:sym typeface="Open Sans"/>
            </a:endParaRPr>
          </a:p>
        </p:txBody>
      </p:sp>
      <p:cxnSp>
        <p:nvCxnSpPr>
          <p:cNvPr id="260" name="Google Shape;260;p31"/>
          <p:cNvCxnSpPr>
            <a:stCxn id="259" idx="3"/>
            <a:endCxn id="250" idx="0"/>
          </p:cNvCxnSpPr>
          <p:nvPr/>
        </p:nvCxnSpPr>
        <p:spPr>
          <a:xfrm>
            <a:off x="1063025" y="4543300"/>
            <a:ext cx="573600" cy="156300"/>
          </a:xfrm>
          <a:prstGeom prst="bentConnector2">
            <a:avLst/>
          </a:prstGeom>
          <a:noFill/>
          <a:ln w="9525" cap="flat" cmpd="sng">
            <a:solidFill>
              <a:schemeClr val="dk2"/>
            </a:solidFill>
            <a:prstDash val="solid"/>
            <a:round/>
            <a:headEnd type="none" w="med" len="med"/>
            <a:tailEnd type="triangle" w="med" len="med"/>
          </a:ln>
        </p:spPr>
      </p:cxnSp>
      <p:sp>
        <p:nvSpPr>
          <p:cNvPr id="261" name="Google Shape;261;p31"/>
          <p:cNvSpPr txBox="1"/>
          <p:nvPr/>
        </p:nvSpPr>
        <p:spPr>
          <a:xfrm>
            <a:off x="8083875" y="4517300"/>
            <a:ext cx="863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ED</a:t>
            </a:r>
            <a:endParaRPr sz="1300">
              <a:solidFill>
                <a:schemeClr val="dk2"/>
              </a:solidFill>
              <a:latin typeface="Open Sans"/>
              <a:ea typeface="Open Sans"/>
              <a:cs typeface="Open Sans"/>
              <a:sym typeface="Open Sans"/>
            </a:endParaRPr>
          </a:p>
        </p:txBody>
      </p:sp>
      <p:cxnSp>
        <p:nvCxnSpPr>
          <p:cNvPr id="262" name="Google Shape;262;p31"/>
          <p:cNvCxnSpPr>
            <a:stCxn id="261" idx="1"/>
            <a:endCxn id="258" idx="2"/>
          </p:cNvCxnSpPr>
          <p:nvPr/>
        </p:nvCxnSpPr>
        <p:spPr>
          <a:xfrm flipH="1">
            <a:off x="7324875" y="4709750"/>
            <a:ext cx="759000" cy="172800"/>
          </a:xfrm>
          <a:prstGeom prst="bentConnector4">
            <a:avLst>
              <a:gd name="adj1" fmla="val 29185"/>
              <a:gd name="adj2" fmla="val 196644"/>
            </a:avLst>
          </a:prstGeom>
          <a:noFill/>
          <a:ln w="9525" cap="flat" cmpd="sng">
            <a:solidFill>
              <a:schemeClr val="dk2"/>
            </a:solidFill>
            <a:prstDash val="solid"/>
            <a:round/>
            <a:headEnd type="none" w="med" len="med"/>
            <a:tailEnd type="triangle" w="med" len="med"/>
          </a:ln>
        </p:spPr>
      </p:cxnSp>
      <p:sp>
        <p:nvSpPr>
          <p:cNvPr id="263" name="Google Shape;263;p31"/>
          <p:cNvSpPr/>
          <p:nvPr/>
        </p:nvSpPr>
        <p:spPr>
          <a:xfrm>
            <a:off x="5406675" y="3634975"/>
            <a:ext cx="1486500" cy="384900"/>
          </a:xfrm>
          <a:prstGeom prst="rect">
            <a:avLst/>
          </a:prstGeom>
          <a:solidFill>
            <a:srgbClr val="0C62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Body ache</a:t>
            </a:r>
            <a:endParaRPr sz="1300">
              <a:solidFill>
                <a:schemeClr val="lt1"/>
              </a:solidFill>
              <a:latin typeface="Open Sans"/>
              <a:ea typeface="Open Sans"/>
              <a:cs typeface="Open Sans"/>
              <a:sym typeface="Open Sans"/>
            </a:endParaRPr>
          </a:p>
          <a:p>
            <a:pPr marL="0" lvl="0" indent="0" algn="l" rtl="0">
              <a:spcBef>
                <a:spcPts val="0"/>
              </a:spcBef>
              <a:spcAft>
                <a:spcPts val="0"/>
              </a:spcAft>
              <a:buNone/>
            </a:pPr>
            <a:r>
              <a:rPr lang="en" sz="1300">
                <a:solidFill>
                  <a:schemeClr val="lt1"/>
                </a:solidFill>
                <a:latin typeface="Open Sans"/>
                <a:ea typeface="Open Sans"/>
                <a:cs typeface="Open Sans"/>
                <a:sym typeface="Open Sans"/>
              </a:rPr>
              <a:t>Sore throat</a:t>
            </a:r>
            <a:endParaRPr sz="1300">
              <a:solidFill>
                <a:schemeClr val="lt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2"/>
          <p:cNvSpPr txBox="1">
            <a:spLocks noGrp="1"/>
          </p:cNvSpPr>
          <p:nvPr>
            <p:ph type="body" idx="1"/>
          </p:nvPr>
        </p:nvSpPr>
        <p:spPr>
          <a:xfrm>
            <a:off x="729450" y="1393075"/>
            <a:ext cx="7688700" cy="209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solidFill>
                  <a:srgbClr val="2D6987"/>
                </a:solidFill>
              </a:rPr>
              <a:t>35 y/o F</a:t>
            </a:r>
            <a:r>
              <a:rPr lang="en"/>
              <a:t> with no PMH p/w </a:t>
            </a:r>
            <a:r>
              <a:rPr lang="en" b="1">
                <a:solidFill>
                  <a:srgbClr val="1A1A1A"/>
                </a:solidFill>
              </a:rPr>
              <a:t>concern for measles</a:t>
            </a:r>
            <a:r>
              <a:rPr lang="en"/>
              <a:t> due to a rash developing 13 days after MMR</a:t>
            </a:r>
            <a:endParaRPr/>
          </a:p>
          <a:p>
            <a:pPr marL="457200" lvl="0" indent="-311150" algn="l" rtl="0">
              <a:spcBef>
                <a:spcPts val="1200"/>
              </a:spcBef>
              <a:spcAft>
                <a:spcPts val="0"/>
              </a:spcAft>
              <a:buSzPts val="1300"/>
              <a:buChar char="●"/>
            </a:pPr>
            <a:r>
              <a:rPr lang="en" u="sng"/>
              <a:t>14 days ago</a:t>
            </a:r>
            <a:r>
              <a:rPr lang="en"/>
              <a:t>: Received </a:t>
            </a:r>
            <a:r>
              <a:rPr lang="en" b="1">
                <a:solidFill>
                  <a:srgbClr val="6B3E26"/>
                </a:solidFill>
              </a:rPr>
              <a:t>MMR vaccine</a:t>
            </a:r>
            <a:r>
              <a:rPr lang="en"/>
              <a:t> </a:t>
            </a:r>
            <a:endParaRPr/>
          </a:p>
          <a:p>
            <a:pPr marL="457200" lvl="0" indent="-311150" algn="l" rtl="0">
              <a:spcBef>
                <a:spcPts val="0"/>
              </a:spcBef>
              <a:spcAft>
                <a:spcPts val="0"/>
              </a:spcAft>
              <a:buSzPts val="1300"/>
              <a:buChar char="●"/>
            </a:pPr>
            <a:r>
              <a:rPr lang="en" u="sng"/>
              <a:t>Sun/Mon</a:t>
            </a:r>
            <a:r>
              <a:rPr lang="en"/>
              <a:t>: Developed </a:t>
            </a:r>
            <a:r>
              <a:rPr lang="en" b="1">
                <a:solidFill>
                  <a:srgbClr val="14A44D"/>
                </a:solidFill>
              </a:rPr>
              <a:t>body aches</a:t>
            </a:r>
            <a:r>
              <a:rPr lang="en"/>
              <a:t>, </a:t>
            </a:r>
            <a:r>
              <a:rPr lang="en" b="1"/>
              <a:t>headache</a:t>
            </a:r>
            <a:r>
              <a:rPr lang="en"/>
              <a:t>, mild </a:t>
            </a:r>
            <a:r>
              <a:rPr lang="en" b="1">
                <a:solidFill>
                  <a:srgbClr val="14A44D"/>
                </a:solidFill>
              </a:rPr>
              <a:t>sore throat</a:t>
            </a:r>
            <a:r>
              <a:rPr lang="en"/>
              <a:t> (all better now)</a:t>
            </a:r>
            <a:endParaRPr/>
          </a:p>
          <a:p>
            <a:pPr marL="914400" lvl="1" indent="-298450" algn="l" rtl="0">
              <a:spcBef>
                <a:spcPts val="0"/>
              </a:spcBef>
              <a:spcAft>
                <a:spcPts val="0"/>
              </a:spcAft>
              <a:buSzPts val="1100"/>
              <a:buChar char="○"/>
            </a:pPr>
            <a:r>
              <a:rPr lang="en" u="sng"/>
              <a:t>Mid Mon</a:t>
            </a:r>
            <a:r>
              <a:rPr lang="en"/>
              <a:t>: </a:t>
            </a:r>
            <a:r>
              <a:rPr lang="en" b="1">
                <a:solidFill>
                  <a:srgbClr val="3B71CA"/>
                </a:solidFill>
              </a:rPr>
              <a:t>Runny nose</a:t>
            </a:r>
            <a:r>
              <a:rPr lang="en"/>
              <a:t> and </a:t>
            </a:r>
            <a:r>
              <a:rPr lang="en" b="1">
                <a:solidFill>
                  <a:srgbClr val="3B71CA"/>
                </a:solidFill>
              </a:rPr>
              <a:t>congestion </a:t>
            </a:r>
            <a:r>
              <a:rPr lang="en"/>
              <a:t>(almost gone now)</a:t>
            </a:r>
            <a:endParaRPr u="sng"/>
          </a:p>
        </p:txBody>
      </p:sp>
      <p:sp>
        <p:nvSpPr>
          <p:cNvPr id="269" name="Google Shape;269;p32"/>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HPI </a:t>
            </a:r>
            <a:r>
              <a:rPr lang="en">
                <a:solidFill>
                  <a:srgbClr val="9E9E9E"/>
                </a:solidFill>
              </a:rPr>
              <a:t>- Timeline</a:t>
            </a:r>
            <a:endParaRPr>
              <a:solidFill>
                <a:srgbClr val="9E9E9E"/>
              </a:solidFill>
            </a:endParaRPr>
          </a:p>
        </p:txBody>
      </p:sp>
      <p:sp>
        <p:nvSpPr>
          <p:cNvPr id="270" name="Google Shape;270;p32"/>
          <p:cNvSpPr/>
          <p:nvPr/>
        </p:nvSpPr>
        <p:spPr>
          <a:xfrm>
            <a:off x="1320525" y="46996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271" name="Google Shape;271;p32"/>
          <p:cNvSpPr/>
          <p:nvPr/>
        </p:nvSpPr>
        <p:spPr>
          <a:xfrm>
            <a:off x="19525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272" name="Google Shape;272;p32"/>
          <p:cNvSpPr/>
          <p:nvPr/>
        </p:nvSpPr>
        <p:spPr>
          <a:xfrm>
            <a:off x="25845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273" name="Google Shape;273;p32"/>
          <p:cNvSpPr/>
          <p:nvPr/>
        </p:nvSpPr>
        <p:spPr>
          <a:xfrm>
            <a:off x="3216600" y="4699675"/>
            <a:ext cx="12642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
        <p:nvSpPr>
          <p:cNvPr id="274" name="Google Shape;274;p32"/>
          <p:cNvSpPr/>
          <p:nvPr/>
        </p:nvSpPr>
        <p:spPr>
          <a:xfrm>
            <a:off x="44806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10</a:t>
            </a:r>
            <a:endParaRPr>
              <a:solidFill>
                <a:schemeClr val="dk2"/>
              </a:solidFill>
              <a:latin typeface="Open Sans"/>
              <a:ea typeface="Open Sans"/>
              <a:cs typeface="Open Sans"/>
              <a:sym typeface="Open Sans"/>
            </a:endParaRPr>
          </a:p>
        </p:txBody>
      </p:sp>
      <p:sp>
        <p:nvSpPr>
          <p:cNvPr id="275" name="Google Shape;275;p32"/>
          <p:cNvSpPr/>
          <p:nvPr/>
        </p:nvSpPr>
        <p:spPr>
          <a:xfrm>
            <a:off x="51126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276" name="Google Shape;276;p32"/>
          <p:cNvSpPr/>
          <p:nvPr/>
        </p:nvSpPr>
        <p:spPr>
          <a:xfrm>
            <a:off x="574470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277" name="Google Shape;277;p32"/>
          <p:cNvSpPr/>
          <p:nvPr/>
        </p:nvSpPr>
        <p:spPr>
          <a:xfrm>
            <a:off x="637672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278" name="Google Shape;278;p32"/>
          <p:cNvSpPr/>
          <p:nvPr/>
        </p:nvSpPr>
        <p:spPr>
          <a:xfrm>
            <a:off x="70087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279" name="Google Shape;279;p32"/>
          <p:cNvSpPr txBox="1"/>
          <p:nvPr/>
        </p:nvSpPr>
        <p:spPr>
          <a:xfrm>
            <a:off x="199325" y="4250800"/>
            <a:ext cx="863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MMR vaccine</a:t>
            </a:r>
            <a:endParaRPr sz="1300">
              <a:solidFill>
                <a:schemeClr val="dk2"/>
              </a:solidFill>
              <a:latin typeface="Open Sans"/>
              <a:ea typeface="Open Sans"/>
              <a:cs typeface="Open Sans"/>
              <a:sym typeface="Open Sans"/>
            </a:endParaRPr>
          </a:p>
        </p:txBody>
      </p:sp>
      <p:cxnSp>
        <p:nvCxnSpPr>
          <p:cNvPr id="280" name="Google Shape;280;p32"/>
          <p:cNvCxnSpPr>
            <a:stCxn id="279" idx="3"/>
            <a:endCxn id="270" idx="0"/>
          </p:cNvCxnSpPr>
          <p:nvPr/>
        </p:nvCxnSpPr>
        <p:spPr>
          <a:xfrm>
            <a:off x="1063025" y="4543300"/>
            <a:ext cx="573600" cy="156300"/>
          </a:xfrm>
          <a:prstGeom prst="bentConnector2">
            <a:avLst/>
          </a:prstGeom>
          <a:noFill/>
          <a:ln w="9525" cap="flat" cmpd="sng">
            <a:solidFill>
              <a:schemeClr val="dk2"/>
            </a:solidFill>
            <a:prstDash val="solid"/>
            <a:round/>
            <a:headEnd type="none" w="med" len="med"/>
            <a:tailEnd type="triangle" w="med" len="med"/>
          </a:ln>
        </p:spPr>
      </p:cxnSp>
      <p:sp>
        <p:nvSpPr>
          <p:cNvPr id="281" name="Google Shape;281;p32"/>
          <p:cNvSpPr txBox="1"/>
          <p:nvPr/>
        </p:nvSpPr>
        <p:spPr>
          <a:xfrm>
            <a:off x="8083875" y="4517300"/>
            <a:ext cx="863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ED</a:t>
            </a:r>
            <a:endParaRPr sz="1300">
              <a:solidFill>
                <a:schemeClr val="dk2"/>
              </a:solidFill>
              <a:latin typeface="Open Sans"/>
              <a:ea typeface="Open Sans"/>
              <a:cs typeface="Open Sans"/>
              <a:sym typeface="Open Sans"/>
            </a:endParaRPr>
          </a:p>
        </p:txBody>
      </p:sp>
      <p:cxnSp>
        <p:nvCxnSpPr>
          <p:cNvPr id="282" name="Google Shape;282;p32"/>
          <p:cNvCxnSpPr>
            <a:stCxn id="281" idx="1"/>
            <a:endCxn id="278" idx="2"/>
          </p:cNvCxnSpPr>
          <p:nvPr/>
        </p:nvCxnSpPr>
        <p:spPr>
          <a:xfrm flipH="1">
            <a:off x="7324875" y="4709750"/>
            <a:ext cx="759000" cy="172800"/>
          </a:xfrm>
          <a:prstGeom prst="bentConnector4">
            <a:avLst>
              <a:gd name="adj1" fmla="val 29185"/>
              <a:gd name="adj2" fmla="val 196644"/>
            </a:avLst>
          </a:prstGeom>
          <a:noFill/>
          <a:ln w="9525" cap="flat" cmpd="sng">
            <a:solidFill>
              <a:schemeClr val="dk2"/>
            </a:solidFill>
            <a:prstDash val="solid"/>
            <a:round/>
            <a:headEnd type="none" w="med" len="med"/>
            <a:tailEnd type="triangle" w="med" len="med"/>
          </a:ln>
        </p:spPr>
      </p:cxnSp>
      <p:sp>
        <p:nvSpPr>
          <p:cNvPr id="283" name="Google Shape;283;p32"/>
          <p:cNvSpPr/>
          <p:nvPr/>
        </p:nvSpPr>
        <p:spPr>
          <a:xfrm>
            <a:off x="5406675" y="3634975"/>
            <a:ext cx="1486500" cy="384900"/>
          </a:xfrm>
          <a:prstGeom prst="rect">
            <a:avLst/>
          </a:prstGeom>
          <a:solidFill>
            <a:srgbClr val="0C62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Body ache</a:t>
            </a:r>
            <a:endParaRPr sz="1300">
              <a:solidFill>
                <a:schemeClr val="lt1"/>
              </a:solidFill>
              <a:latin typeface="Open Sans"/>
              <a:ea typeface="Open Sans"/>
              <a:cs typeface="Open Sans"/>
              <a:sym typeface="Open Sans"/>
            </a:endParaRPr>
          </a:p>
          <a:p>
            <a:pPr marL="0" lvl="0" indent="0" algn="l" rtl="0">
              <a:spcBef>
                <a:spcPts val="0"/>
              </a:spcBef>
              <a:spcAft>
                <a:spcPts val="0"/>
              </a:spcAft>
              <a:buNone/>
            </a:pPr>
            <a:r>
              <a:rPr lang="en" sz="1300">
                <a:solidFill>
                  <a:schemeClr val="lt1"/>
                </a:solidFill>
                <a:latin typeface="Open Sans"/>
                <a:ea typeface="Open Sans"/>
                <a:cs typeface="Open Sans"/>
                <a:sym typeface="Open Sans"/>
              </a:rPr>
              <a:t>Sore throat</a:t>
            </a:r>
            <a:endParaRPr sz="1300">
              <a:solidFill>
                <a:schemeClr val="lt1"/>
              </a:solidFill>
              <a:latin typeface="Open Sans"/>
              <a:ea typeface="Open Sans"/>
              <a:cs typeface="Open Sans"/>
              <a:sym typeface="Open Sans"/>
            </a:endParaRPr>
          </a:p>
        </p:txBody>
      </p:sp>
      <p:sp>
        <p:nvSpPr>
          <p:cNvPr id="284" name="Google Shape;284;p32"/>
          <p:cNvSpPr/>
          <p:nvPr/>
        </p:nvSpPr>
        <p:spPr>
          <a:xfrm>
            <a:off x="6132075" y="4058438"/>
            <a:ext cx="1121400" cy="226800"/>
          </a:xfrm>
          <a:prstGeom prst="rect">
            <a:avLst/>
          </a:prstGeom>
          <a:solidFill>
            <a:srgbClr val="3B71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Runny nose</a:t>
            </a:r>
            <a:endParaRPr sz="1300">
              <a:solidFill>
                <a:schemeClr val="lt1"/>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3"/>
          <p:cNvSpPr txBox="1">
            <a:spLocks noGrp="1"/>
          </p:cNvSpPr>
          <p:nvPr>
            <p:ph type="body" idx="1"/>
          </p:nvPr>
        </p:nvSpPr>
        <p:spPr>
          <a:xfrm>
            <a:off x="729450" y="1393075"/>
            <a:ext cx="7688700" cy="209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 </a:t>
            </a:r>
            <a:r>
              <a:rPr lang="en" b="1">
                <a:solidFill>
                  <a:srgbClr val="2D6987"/>
                </a:solidFill>
              </a:rPr>
              <a:t>35 y/o F</a:t>
            </a:r>
            <a:r>
              <a:rPr lang="en"/>
              <a:t> with no PMH p/w </a:t>
            </a:r>
            <a:r>
              <a:rPr lang="en" b="1">
                <a:solidFill>
                  <a:srgbClr val="1A1A1A"/>
                </a:solidFill>
              </a:rPr>
              <a:t>concern for measles</a:t>
            </a:r>
            <a:r>
              <a:rPr lang="en"/>
              <a:t> due to a rash developing 13 days after MMR</a:t>
            </a:r>
            <a:endParaRPr/>
          </a:p>
          <a:p>
            <a:pPr marL="457200" lvl="0" indent="-311150" algn="l" rtl="0">
              <a:spcBef>
                <a:spcPts val="1200"/>
              </a:spcBef>
              <a:spcAft>
                <a:spcPts val="0"/>
              </a:spcAft>
              <a:buSzPts val="1300"/>
              <a:buChar char="●"/>
            </a:pPr>
            <a:r>
              <a:rPr lang="en" u="sng"/>
              <a:t>14 days ago</a:t>
            </a:r>
            <a:r>
              <a:rPr lang="en"/>
              <a:t>: Received </a:t>
            </a:r>
            <a:r>
              <a:rPr lang="en" b="1">
                <a:solidFill>
                  <a:srgbClr val="6B3E26"/>
                </a:solidFill>
              </a:rPr>
              <a:t>MMR vaccine</a:t>
            </a:r>
            <a:r>
              <a:rPr lang="en"/>
              <a:t> </a:t>
            </a:r>
            <a:endParaRPr/>
          </a:p>
          <a:p>
            <a:pPr marL="457200" lvl="0" indent="-311150" algn="l" rtl="0">
              <a:spcBef>
                <a:spcPts val="0"/>
              </a:spcBef>
              <a:spcAft>
                <a:spcPts val="0"/>
              </a:spcAft>
              <a:buSzPts val="1300"/>
              <a:buChar char="●"/>
            </a:pPr>
            <a:r>
              <a:rPr lang="en" u="sng"/>
              <a:t>Sun/Mon</a:t>
            </a:r>
            <a:r>
              <a:rPr lang="en"/>
              <a:t>: Developed </a:t>
            </a:r>
            <a:r>
              <a:rPr lang="en" b="1">
                <a:solidFill>
                  <a:srgbClr val="14A44D"/>
                </a:solidFill>
              </a:rPr>
              <a:t>body aches</a:t>
            </a:r>
            <a:r>
              <a:rPr lang="en"/>
              <a:t>, </a:t>
            </a:r>
            <a:r>
              <a:rPr lang="en" b="1"/>
              <a:t>headache</a:t>
            </a:r>
            <a:r>
              <a:rPr lang="en"/>
              <a:t>, mild </a:t>
            </a:r>
            <a:r>
              <a:rPr lang="en" b="1">
                <a:solidFill>
                  <a:srgbClr val="14A44D"/>
                </a:solidFill>
              </a:rPr>
              <a:t>sore throat</a:t>
            </a:r>
            <a:r>
              <a:rPr lang="en"/>
              <a:t> (all better now)</a:t>
            </a:r>
            <a:endParaRPr/>
          </a:p>
          <a:p>
            <a:pPr marL="914400" lvl="1" indent="-298450" algn="l" rtl="0">
              <a:spcBef>
                <a:spcPts val="0"/>
              </a:spcBef>
              <a:spcAft>
                <a:spcPts val="0"/>
              </a:spcAft>
              <a:buSzPts val="1100"/>
              <a:buChar char="○"/>
            </a:pPr>
            <a:r>
              <a:rPr lang="en" u="sng"/>
              <a:t>Mid Mon</a:t>
            </a:r>
            <a:r>
              <a:rPr lang="en"/>
              <a:t>: </a:t>
            </a:r>
            <a:r>
              <a:rPr lang="en" b="1">
                <a:solidFill>
                  <a:srgbClr val="3B71CA"/>
                </a:solidFill>
              </a:rPr>
              <a:t>Runny nose</a:t>
            </a:r>
            <a:r>
              <a:rPr lang="en"/>
              <a:t> and </a:t>
            </a:r>
            <a:r>
              <a:rPr lang="en" b="1">
                <a:solidFill>
                  <a:srgbClr val="3B71CA"/>
                </a:solidFill>
              </a:rPr>
              <a:t>congestion </a:t>
            </a:r>
            <a:r>
              <a:rPr lang="en"/>
              <a:t>(almost gone now)</a:t>
            </a:r>
            <a:endParaRPr/>
          </a:p>
          <a:p>
            <a:pPr marL="457200" lvl="0" indent="-311150" algn="l" rtl="0">
              <a:spcBef>
                <a:spcPts val="0"/>
              </a:spcBef>
              <a:spcAft>
                <a:spcPts val="0"/>
              </a:spcAft>
              <a:buSzPts val="1300"/>
              <a:buChar char="●"/>
            </a:pPr>
            <a:r>
              <a:rPr lang="en" u="sng"/>
              <a:t>Tues</a:t>
            </a:r>
            <a:r>
              <a:rPr lang="en"/>
              <a:t>: Bumps on </a:t>
            </a:r>
            <a:r>
              <a:rPr lang="en" b="1">
                <a:solidFill>
                  <a:srgbClr val="DF382C"/>
                </a:solidFill>
              </a:rPr>
              <a:t>face</a:t>
            </a:r>
            <a:r>
              <a:rPr lang="en"/>
              <a:t> → </a:t>
            </a:r>
            <a:r>
              <a:rPr lang="en" b="1">
                <a:solidFill>
                  <a:srgbClr val="DF382C"/>
                </a:solidFill>
              </a:rPr>
              <a:t>red spots on chest</a:t>
            </a:r>
            <a:endParaRPr/>
          </a:p>
        </p:txBody>
      </p:sp>
      <p:sp>
        <p:nvSpPr>
          <p:cNvPr id="290" name="Google Shape;290;p33"/>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HPI </a:t>
            </a:r>
            <a:r>
              <a:rPr lang="en">
                <a:solidFill>
                  <a:srgbClr val="9E9E9E"/>
                </a:solidFill>
              </a:rPr>
              <a:t>- Timeline</a:t>
            </a:r>
            <a:endParaRPr>
              <a:solidFill>
                <a:srgbClr val="9E9E9E"/>
              </a:solidFill>
            </a:endParaRPr>
          </a:p>
        </p:txBody>
      </p:sp>
      <p:sp>
        <p:nvSpPr>
          <p:cNvPr id="291" name="Google Shape;291;p33"/>
          <p:cNvSpPr/>
          <p:nvPr/>
        </p:nvSpPr>
        <p:spPr>
          <a:xfrm>
            <a:off x="1320525" y="46996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292" name="Google Shape;292;p33"/>
          <p:cNvSpPr/>
          <p:nvPr/>
        </p:nvSpPr>
        <p:spPr>
          <a:xfrm>
            <a:off x="19525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293" name="Google Shape;293;p33"/>
          <p:cNvSpPr/>
          <p:nvPr/>
        </p:nvSpPr>
        <p:spPr>
          <a:xfrm>
            <a:off x="25845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294" name="Google Shape;294;p33"/>
          <p:cNvSpPr/>
          <p:nvPr/>
        </p:nvSpPr>
        <p:spPr>
          <a:xfrm>
            <a:off x="3216600" y="4699675"/>
            <a:ext cx="12642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
        <p:nvSpPr>
          <p:cNvPr id="295" name="Google Shape;295;p33"/>
          <p:cNvSpPr/>
          <p:nvPr/>
        </p:nvSpPr>
        <p:spPr>
          <a:xfrm>
            <a:off x="44806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10</a:t>
            </a:r>
            <a:endParaRPr>
              <a:solidFill>
                <a:schemeClr val="dk2"/>
              </a:solidFill>
              <a:latin typeface="Open Sans"/>
              <a:ea typeface="Open Sans"/>
              <a:cs typeface="Open Sans"/>
              <a:sym typeface="Open Sans"/>
            </a:endParaRPr>
          </a:p>
        </p:txBody>
      </p:sp>
      <p:sp>
        <p:nvSpPr>
          <p:cNvPr id="296" name="Google Shape;296;p33"/>
          <p:cNvSpPr/>
          <p:nvPr/>
        </p:nvSpPr>
        <p:spPr>
          <a:xfrm>
            <a:off x="51126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297" name="Google Shape;297;p33"/>
          <p:cNvSpPr/>
          <p:nvPr/>
        </p:nvSpPr>
        <p:spPr>
          <a:xfrm>
            <a:off x="574470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298" name="Google Shape;298;p33"/>
          <p:cNvSpPr/>
          <p:nvPr/>
        </p:nvSpPr>
        <p:spPr>
          <a:xfrm>
            <a:off x="637672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299" name="Google Shape;299;p33"/>
          <p:cNvSpPr/>
          <p:nvPr/>
        </p:nvSpPr>
        <p:spPr>
          <a:xfrm>
            <a:off x="70087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300" name="Google Shape;300;p33"/>
          <p:cNvSpPr txBox="1"/>
          <p:nvPr/>
        </p:nvSpPr>
        <p:spPr>
          <a:xfrm>
            <a:off x="199325" y="4250800"/>
            <a:ext cx="863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MMR vaccine</a:t>
            </a:r>
            <a:endParaRPr sz="1300">
              <a:solidFill>
                <a:schemeClr val="dk2"/>
              </a:solidFill>
              <a:latin typeface="Open Sans"/>
              <a:ea typeface="Open Sans"/>
              <a:cs typeface="Open Sans"/>
              <a:sym typeface="Open Sans"/>
            </a:endParaRPr>
          </a:p>
        </p:txBody>
      </p:sp>
      <p:cxnSp>
        <p:nvCxnSpPr>
          <p:cNvPr id="301" name="Google Shape;301;p33"/>
          <p:cNvCxnSpPr>
            <a:stCxn id="300" idx="3"/>
            <a:endCxn id="291" idx="0"/>
          </p:cNvCxnSpPr>
          <p:nvPr/>
        </p:nvCxnSpPr>
        <p:spPr>
          <a:xfrm>
            <a:off x="1063025" y="4543300"/>
            <a:ext cx="573600" cy="156300"/>
          </a:xfrm>
          <a:prstGeom prst="bentConnector2">
            <a:avLst/>
          </a:prstGeom>
          <a:noFill/>
          <a:ln w="9525" cap="flat" cmpd="sng">
            <a:solidFill>
              <a:schemeClr val="dk2"/>
            </a:solidFill>
            <a:prstDash val="solid"/>
            <a:round/>
            <a:headEnd type="none" w="med" len="med"/>
            <a:tailEnd type="triangle" w="med" len="med"/>
          </a:ln>
        </p:spPr>
      </p:cxnSp>
      <p:sp>
        <p:nvSpPr>
          <p:cNvPr id="302" name="Google Shape;302;p33"/>
          <p:cNvSpPr txBox="1"/>
          <p:nvPr/>
        </p:nvSpPr>
        <p:spPr>
          <a:xfrm>
            <a:off x="8083875" y="4517300"/>
            <a:ext cx="863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ED</a:t>
            </a:r>
            <a:endParaRPr sz="1300">
              <a:solidFill>
                <a:schemeClr val="dk2"/>
              </a:solidFill>
              <a:latin typeface="Open Sans"/>
              <a:ea typeface="Open Sans"/>
              <a:cs typeface="Open Sans"/>
              <a:sym typeface="Open Sans"/>
            </a:endParaRPr>
          </a:p>
        </p:txBody>
      </p:sp>
      <p:cxnSp>
        <p:nvCxnSpPr>
          <p:cNvPr id="303" name="Google Shape;303;p33"/>
          <p:cNvCxnSpPr>
            <a:stCxn id="302" idx="1"/>
            <a:endCxn id="299" idx="2"/>
          </p:cNvCxnSpPr>
          <p:nvPr/>
        </p:nvCxnSpPr>
        <p:spPr>
          <a:xfrm flipH="1">
            <a:off x="7324875" y="4709750"/>
            <a:ext cx="759000" cy="172800"/>
          </a:xfrm>
          <a:prstGeom prst="bentConnector4">
            <a:avLst>
              <a:gd name="adj1" fmla="val 29185"/>
              <a:gd name="adj2" fmla="val 196644"/>
            </a:avLst>
          </a:prstGeom>
          <a:noFill/>
          <a:ln w="9525" cap="flat" cmpd="sng">
            <a:solidFill>
              <a:schemeClr val="dk2"/>
            </a:solidFill>
            <a:prstDash val="solid"/>
            <a:round/>
            <a:headEnd type="none" w="med" len="med"/>
            <a:tailEnd type="triangle" w="med" len="med"/>
          </a:ln>
        </p:spPr>
      </p:cxnSp>
      <p:sp>
        <p:nvSpPr>
          <p:cNvPr id="304" name="Google Shape;304;p33"/>
          <p:cNvSpPr/>
          <p:nvPr/>
        </p:nvSpPr>
        <p:spPr>
          <a:xfrm>
            <a:off x="5406675" y="3634975"/>
            <a:ext cx="1486500" cy="384900"/>
          </a:xfrm>
          <a:prstGeom prst="rect">
            <a:avLst/>
          </a:prstGeom>
          <a:solidFill>
            <a:srgbClr val="0C62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Body ache</a:t>
            </a:r>
            <a:endParaRPr sz="1300">
              <a:solidFill>
                <a:schemeClr val="lt1"/>
              </a:solidFill>
              <a:latin typeface="Open Sans"/>
              <a:ea typeface="Open Sans"/>
              <a:cs typeface="Open Sans"/>
              <a:sym typeface="Open Sans"/>
            </a:endParaRPr>
          </a:p>
          <a:p>
            <a:pPr marL="0" lvl="0" indent="0" algn="l" rtl="0">
              <a:spcBef>
                <a:spcPts val="0"/>
              </a:spcBef>
              <a:spcAft>
                <a:spcPts val="0"/>
              </a:spcAft>
              <a:buNone/>
            </a:pPr>
            <a:r>
              <a:rPr lang="en" sz="1300">
                <a:solidFill>
                  <a:schemeClr val="lt1"/>
                </a:solidFill>
                <a:latin typeface="Open Sans"/>
                <a:ea typeface="Open Sans"/>
                <a:cs typeface="Open Sans"/>
                <a:sym typeface="Open Sans"/>
              </a:rPr>
              <a:t>Sore throat</a:t>
            </a:r>
            <a:endParaRPr sz="1300">
              <a:solidFill>
                <a:schemeClr val="lt1"/>
              </a:solidFill>
              <a:latin typeface="Open Sans"/>
              <a:ea typeface="Open Sans"/>
              <a:cs typeface="Open Sans"/>
              <a:sym typeface="Open Sans"/>
            </a:endParaRPr>
          </a:p>
        </p:txBody>
      </p:sp>
      <p:sp>
        <p:nvSpPr>
          <p:cNvPr id="305" name="Google Shape;305;p33"/>
          <p:cNvSpPr/>
          <p:nvPr/>
        </p:nvSpPr>
        <p:spPr>
          <a:xfrm>
            <a:off x="6859500" y="4323800"/>
            <a:ext cx="1121400" cy="226800"/>
          </a:xfrm>
          <a:prstGeom prst="rect">
            <a:avLst/>
          </a:prstGeom>
          <a:gradFill>
            <a:gsLst>
              <a:gs pos="0">
                <a:srgbClr val="DF382C"/>
              </a:gs>
              <a:gs pos="55000">
                <a:srgbClr val="DF382C"/>
              </a:gs>
              <a:gs pos="100000">
                <a:srgbClr val="FAE4E8"/>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Rash</a:t>
            </a:r>
            <a:endParaRPr sz="1300">
              <a:solidFill>
                <a:schemeClr val="lt1"/>
              </a:solidFill>
              <a:latin typeface="Open Sans"/>
              <a:ea typeface="Open Sans"/>
              <a:cs typeface="Open Sans"/>
              <a:sym typeface="Open Sans"/>
            </a:endParaRPr>
          </a:p>
        </p:txBody>
      </p:sp>
      <p:sp>
        <p:nvSpPr>
          <p:cNvPr id="306" name="Google Shape;306;p33"/>
          <p:cNvSpPr/>
          <p:nvPr/>
        </p:nvSpPr>
        <p:spPr>
          <a:xfrm>
            <a:off x="6132075" y="4058438"/>
            <a:ext cx="1121400" cy="226800"/>
          </a:xfrm>
          <a:prstGeom prst="rect">
            <a:avLst/>
          </a:prstGeom>
          <a:solidFill>
            <a:srgbClr val="3B71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Runny nose</a:t>
            </a:r>
            <a:endParaRPr sz="1300">
              <a:solidFill>
                <a:schemeClr val="lt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5"/>
          <p:cNvSpPr txBox="1">
            <a:spLocks noGrp="1"/>
          </p:cNvSpPr>
          <p:nvPr>
            <p:ph type="body" idx="1"/>
          </p:nvPr>
        </p:nvSpPr>
        <p:spPr>
          <a:xfrm>
            <a:off x="729450" y="1393075"/>
            <a:ext cx="7688700" cy="9489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1200"/>
              </a:spcAft>
              <a:buNone/>
            </a:pPr>
            <a:r>
              <a:rPr lang="en"/>
              <a:t>A </a:t>
            </a:r>
            <a:r>
              <a:rPr lang="en" b="1">
                <a:solidFill>
                  <a:srgbClr val="2D6987"/>
                </a:solidFill>
              </a:rPr>
              <a:t>35 y/o F</a:t>
            </a:r>
            <a:r>
              <a:rPr lang="en"/>
              <a:t> with no PMH p/w </a:t>
            </a:r>
            <a:r>
              <a:rPr lang="en" b="1">
                <a:solidFill>
                  <a:srgbClr val="1A1A1A"/>
                </a:solidFill>
              </a:rPr>
              <a:t>concern for measles</a:t>
            </a:r>
            <a:r>
              <a:rPr lang="en"/>
              <a:t> due to a rash developing 13 days after MMR. Rash prodrome was body aches + sore throat, then runny nose, onset just a few days before rash. </a:t>
            </a:r>
            <a:endParaRPr/>
          </a:p>
        </p:txBody>
      </p:sp>
      <p:sp>
        <p:nvSpPr>
          <p:cNvPr id="340" name="Google Shape;340;p35"/>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HPI </a:t>
            </a:r>
            <a:r>
              <a:rPr lang="en">
                <a:solidFill>
                  <a:srgbClr val="9E9E9E"/>
                </a:solidFill>
              </a:rPr>
              <a:t>- Timeline</a:t>
            </a:r>
            <a:endParaRPr>
              <a:solidFill>
                <a:srgbClr val="9E9E9E"/>
              </a:solidFill>
            </a:endParaRPr>
          </a:p>
        </p:txBody>
      </p:sp>
      <p:sp>
        <p:nvSpPr>
          <p:cNvPr id="341" name="Google Shape;341;p35"/>
          <p:cNvSpPr/>
          <p:nvPr/>
        </p:nvSpPr>
        <p:spPr>
          <a:xfrm>
            <a:off x="1320525" y="46996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342" name="Google Shape;342;p35"/>
          <p:cNvSpPr/>
          <p:nvPr/>
        </p:nvSpPr>
        <p:spPr>
          <a:xfrm>
            <a:off x="19525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343" name="Google Shape;343;p35"/>
          <p:cNvSpPr/>
          <p:nvPr/>
        </p:nvSpPr>
        <p:spPr>
          <a:xfrm>
            <a:off x="25845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344" name="Google Shape;344;p35"/>
          <p:cNvSpPr/>
          <p:nvPr/>
        </p:nvSpPr>
        <p:spPr>
          <a:xfrm>
            <a:off x="3216600" y="4699675"/>
            <a:ext cx="12642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
        <p:nvSpPr>
          <p:cNvPr id="345" name="Google Shape;345;p35"/>
          <p:cNvSpPr/>
          <p:nvPr/>
        </p:nvSpPr>
        <p:spPr>
          <a:xfrm>
            <a:off x="44806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10</a:t>
            </a:r>
            <a:endParaRPr>
              <a:solidFill>
                <a:schemeClr val="dk2"/>
              </a:solidFill>
              <a:latin typeface="Open Sans"/>
              <a:ea typeface="Open Sans"/>
              <a:cs typeface="Open Sans"/>
              <a:sym typeface="Open Sans"/>
            </a:endParaRPr>
          </a:p>
        </p:txBody>
      </p:sp>
      <p:sp>
        <p:nvSpPr>
          <p:cNvPr id="346" name="Google Shape;346;p35"/>
          <p:cNvSpPr/>
          <p:nvPr/>
        </p:nvSpPr>
        <p:spPr>
          <a:xfrm>
            <a:off x="51126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347" name="Google Shape;347;p35"/>
          <p:cNvSpPr/>
          <p:nvPr/>
        </p:nvSpPr>
        <p:spPr>
          <a:xfrm>
            <a:off x="574470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348" name="Google Shape;348;p35"/>
          <p:cNvSpPr/>
          <p:nvPr/>
        </p:nvSpPr>
        <p:spPr>
          <a:xfrm>
            <a:off x="637672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349" name="Google Shape;349;p35"/>
          <p:cNvSpPr/>
          <p:nvPr/>
        </p:nvSpPr>
        <p:spPr>
          <a:xfrm>
            <a:off x="70087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350" name="Google Shape;350;p35"/>
          <p:cNvSpPr txBox="1"/>
          <p:nvPr/>
        </p:nvSpPr>
        <p:spPr>
          <a:xfrm>
            <a:off x="199325" y="4250800"/>
            <a:ext cx="863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MMR vaccine</a:t>
            </a:r>
            <a:endParaRPr sz="1300">
              <a:solidFill>
                <a:schemeClr val="dk2"/>
              </a:solidFill>
              <a:latin typeface="Open Sans"/>
              <a:ea typeface="Open Sans"/>
              <a:cs typeface="Open Sans"/>
              <a:sym typeface="Open Sans"/>
            </a:endParaRPr>
          </a:p>
        </p:txBody>
      </p:sp>
      <p:cxnSp>
        <p:nvCxnSpPr>
          <p:cNvPr id="351" name="Google Shape;351;p35"/>
          <p:cNvCxnSpPr>
            <a:stCxn id="350" idx="3"/>
            <a:endCxn id="341" idx="0"/>
          </p:cNvCxnSpPr>
          <p:nvPr/>
        </p:nvCxnSpPr>
        <p:spPr>
          <a:xfrm>
            <a:off x="1063025" y="4543300"/>
            <a:ext cx="573600" cy="156300"/>
          </a:xfrm>
          <a:prstGeom prst="bentConnector2">
            <a:avLst/>
          </a:prstGeom>
          <a:noFill/>
          <a:ln w="9525" cap="flat" cmpd="sng">
            <a:solidFill>
              <a:schemeClr val="dk2"/>
            </a:solidFill>
            <a:prstDash val="solid"/>
            <a:round/>
            <a:headEnd type="none" w="med" len="med"/>
            <a:tailEnd type="triangle" w="med" len="med"/>
          </a:ln>
        </p:spPr>
      </p:cxnSp>
      <p:sp>
        <p:nvSpPr>
          <p:cNvPr id="352" name="Google Shape;352;p35"/>
          <p:cNvSpPr txBox="1"/>
          <p:nvPr/>
        </p:nvSpPr>
        <p:spPr>
          <a:xfrm>
            <a:off x="8083875" y="4517300"/>
            <a:ext cx="863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ED</a:t>
            </a:r>
            <a:endParaRPr sz="1300">
              <a:solidFill>
                <a:schemeClr val="dk2"/>
              </a:solidFill>
              <a:latin typeface="Open Sans"/>
              <a:ea typeface="Open Sans"/>
              <a:cs typeface="Open Sans"/>
              <a:sym typeface="Open Sans"/>
            </a:endParaRPr>
          </a:p>
        </p:txBody>
      </p:sp>
      <p:cxnSp>
        <p:nvCxnSpPr>
          <p:cNvPr id="353" name="Google Shape;353;p35"/>
          <p:cNvCxnSpPr>
            <a:stCxn id="352" idx="1"/>
            <a:endCxn id="349" idx="2"/>
          </p:cNvCxnSpPr>
          <p:nvPr/>
        </p:nvCxnSpPr>
        <p:spPr>
          <a:xfrm flipH="1">
            <a:off x="7324875" y="4709750"/>
            <a:ext cx="759000" cy="172800"/>
          </a:xfrm>
          <a:prstGeom prst="bentConnector4">
            <a:avLst>
              <a:gd name="adj1" fmla="val 29185"/>
              <a:gd name="adj2" fmla="val 196644"/>
            </a:avLst>
          </a:prstGeom>
          <a:noFill/>
          <a:ln w="9525" cap="flat" cmpd="sng">
            <a:solidFill>
              <a:schemeClr val="dk2"/>
            </a:solidFill>
            <a:prstDash val="solid"/>
            <a:round/>
            <a:headEnd type="none" w="med" len="med"/>
            <a:tailEnd type="triangle" w="med" len="med"/>
          </a:ln>
        </p:spPr>
      </p:cxnSp>
      <p:sp>
        <p:nvSpPr>
          <p:cNvPr id="354" name="Google Shape;354;p35"/>
          <p:cNvSpPr/>
          <p:nvPr/>
        </p:nvSpPr>
        <p:spPr>
          <a:xfrm>
            <a:off x="5406675" y="3634975"/>
            <a:ext cx="1486500" cy="384900"/>
          </a:xfrm>
          <a:prstGeom prst="rect">
            <a:avLst/>
          </a:prstGeom>
          <a:solidFill>
            <a:srgbClr val="0C62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Body ache</a:t>
            </a:r>
            <a:endParaRPr sz="1300">
              <a:solidFill>
                <a:schemeClr val="lt1"/>
              </a:solidFill>
              <a:latin typeface="Open Sans"/>
              <a:ea typeface="Open Sans"/>
              <a:cs typeface="Open Sans"/>
              <a:sym typeface="Open Sans"/>
            </a:endParaRPr>
          </a:p>
          <a:p>
            <a:pPr marL="0" lvl="0" indent="0" algn="l" rtl="0">
              <a:spcBef>
                <a:spcPts val="0"/>
              </a:spcBef>
              <a:spcAft>
                <a:spcPts val="0"/>
              </a:spcAft>
              <a:buNone/>
            </a:pPr>
            <a:r>
              <a:rPr lang="en" sz="1300">
                <a:solidFill>
                  <a:schemeClr val="lt1"/>
                </a:solidFill>
                <a:latin typeface="Open Sans"/>
                <a:ea typeface="Open Sans"/>
                <a:cs typeface="Open Sans"/>
                <a:sym typeface="Open Sans"/>
              </a:rPr>
              <a:t>Sore throat</a:t>
            </a:r>
            <a:endParaRPr sz="1300">
              <a:solidFill>
                <a:schemeClr val="lt1"/>
              </a:solidFill>
              <a:latin typeface="Open Sans"/>
              <a:ea typeface="Open Sans"/>
              <a:cs typeface="Open Sans"/>
              <a:sym typeface="Open Sans"/>
            </a:endParaRPr>
          </a:p>
        </p:txBody>
      </p:sp>
      <p:sp>
        <p:nvSpPr>
          <p:cNvPr id="355" name="Google Shape;355;p35"/>
          <p:cNvSpPr/>
          <p:nvPr/>
        </p:nvSpPr>
        <p:spPr>
          <a:xfrm>
            <a:off x="6859500" y="4323800"/>
            <a:ext cx="1121400" cy="226800"/>
          </a:xfrm>
          <a:prstGeom prst="rect">
            <a:avLst/>
          </a:prstGeom>
          <a:gradFill>
            <a:gsLst>
              <a:gs pos="0">
                <a:srgbClr val="DF382C"/>
              </a:gs>
              <a:gs pos="55000">
                <a:srgbClr val="DF382C"/>
              </a:gs>
              <a:gs pos="100000">
                <a:srgbClr val="FAE4E8"/>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Rash</a:t>
            </a:r>
            <a:endParaRPr sz="1300">
              <a:solidFill>
                <a:schemeClr val="lt1"/>
              </a:solidFill>
              <a:latin typeface="Open Sans"/>
              <a:ea typeface="Open Sans"/>
              <a:cs typeface="Open Sans"/>
              <a:sym typeface="Open Sans"/>
            </a:endParaRPr>
          </a:p>
        </p:txBody>
      </p:sp>
      <p:sp>
        <p:nvSpPr>
          <p:cNvPr id="356" name="Google Shape;356;p35"/>
          <p:cNvSpPr/>
          <p:nvPr/>
        </p:nvSpPr>
        <p:spPr>
          <a:xfrm>
            <a:off x="6132075" y="4058438"/>
            <a:ext cx="1121400" cy="226800"/>
          </a:xfrm>
          <a:prstGeom prst="rect">
            <a:avLst/>
          </a:prstGeom>
          <a:solidFill>
            <a:srgbClr val="3B71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Runny nose</a:t>
            </a:r>
            <a:endParaRPr sz="1300">
              <a:solidFill>
                <a:schemeClr val="lt1"/>
              </a:solidFill>
              <a:latin typeface="Open Sans"/>
              <a:ea typeface="Open Sans"/>
              <a:cs typeface="Open Sans"/>
              <a:sym typeface="Open Sans"/>
            </a:endParaRPr>
          </a:p>
        </p:txBody>
      </p:sp>
      <p:sp>
        <p:nvSpPr>
          <p:cNvPr id="357" name="Google Shape;357;p35"/>
          <p:cNvSpPr/>
          <p:nvPr/>
        </p:nvSpPr>
        <p:spPr>
          <a:xfrm>
            <a:off x="7006875" y="3634975"/>
            <a:ext cx="1486500" cy="38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accent1"/>
                </a:solidFill>
                <a:latin typeface="Open Sans"/>
                <a:ea typeface="Open Sans"/>
                <a:cs typeface="Open Sans"/>
                <a:sym typeface="Open Sans"/>
              </a:rPr>
              <a:t>(now resolved)</a:t>
            </a:r>
            <a:endParaRPr sz="1300">
              <a:solidFill>
                <a:schemeClr val="accent1"/>
              </a:solidFill>
              <a:latin typeface="Open Sans"/>
              <a:ea typeface="Open Sans"/>
              <a:cs typeface="Open Sans"/>
              <a:sym typeface="Open Sans"/>
            </a:endParaRPr>
          </a:p>
        </p:txBody>
      </p:sp>
      <p:grpSp>
        <p:nvGrpSpPr>
          <p:cNvPr id="358" name="Google Shape;358;p35"/>
          <p:cNvGrpSpPr/>
          <p:nvPr/>
        </p:nvGrpSpPr>
        <p:grpSpPr>
          <a:xfrm>
            <a:off x="5531226" y="2423475"/>
            <a:ext cx="2823825" cy="644900"/>
            <a:chOff x="6027151" y="2423475"/>
            <a:chExt cx="2823825" cy="644900"/>
          </a:xfrm>
        </p:grpSpPr>
        <p:pic>
          <p:nvPicPr>
            <p:cNvPr id="359" name="Google Shape;359;p35"/>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6027151" y="2423475"/>
              <a:ext cx="1896075" cy="644900"/>
            </a:xfrm>
            <a:prstGeom prst="rect">
              <a:avLst/>
            </a:prstGeom>
            <a:noFill/>
            <a:ln>
              <a:noFill/>
            </a:ln>
          </p:spPr>
        </p:pic>
        <p:pic>
          <p:nvPicPr>
            <p:cNvPr id="360" name="Google Shape;360;p35"/>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7914826" y="2423475"/>
              <a:ext cx="936150" cy="644900"/>
            </a:xfrm>
            <a:prstGeom prst="rect">
              <a:avLst/>
            </a:prstGeom>
            <a:noFill/>
            <a:ln>
              <a:noFill/>
            </a:ln>
          </p:spPr>
        </p:pic>
      </p:grpSp>
      <p:sp>
        <p:nvSpPr>
          <p:cNvPr id="361" name="Google Shape;361;p35"/>
          <p:cNvSpPr/>
          <p:nvPr/>
        </p:nvSpPr>
        <p:spPr>
          <a:xfrm>
            <a:off x="233275" y="1360975"/>
            <a:ext cx="8531700" cy="8880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63" name="Google Shape;363;p35"/>
          <p:cNvSpPr txBox="1">
            <a:spLocks noGrp="1"/>
          </p:cNvSpPr>
          <p:nvPr>
            <p:ph type="body" idx="1"/>
          </p:nvPr>
        </p:nvSpPr>
        <p:spPr>
          <a:xfrm>
            <a:off x="729450" y="2301925"/>
            <a:ext cx="4677300" cy="11865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b="1">
                <a:solidFill>
                  <a:srgbClr val="3B71CA"/>
                </a:solidFill>
              </a:rPr>
              <a:t>No fever</a:t>
            </a:r>
            <a:r>
              <a:rPr lang="en"/>
              <a:t> (but did have body aches)</a:t>
            </a:r>
            <a:endParaRPr/>
          </a:p>
          <a:p>
            <a:pPr marL="457200" lvl="0" indent="-311150" algn="l" rtl="0">
              <a:spcBef>
                <a:spcPts val="0"/>
              </a:spcBef>
              <a:spcAft>
                <a:spcPts val="0"/>
              </a:spcAft>
              <a:buSzPts val="1300"/>
              <a:buChar char="●"/>
            </a:pPr>
            <a:r>
              <a:rPr lang="en"/>
              <a:t>No </a:t>
            </a:r>
            <a:r>
              <a:rPr lang="en" i="1"/>
              <a:t>noticeable</a:t>
            </a:r>
            <a:r>
              <a:rPr lang="en"/>
              <a:t> cough</a:t>
            </a:r>
            <a:endParaRPr/>
          </a:p>
          <a:p>
            <a:pPr marL="457200" lvl="0" indent="-311150" algn="l" rtl="0">
              <a:spcBef>
                <a:spcPts val="0"/>
              </a:spcBef>
              <a:spcAft>
                <a:spcPts val="0"/>
              </a:spcAft>
              <a:buSzPts val="1300"/>
              <a:buChar char="●"/>
            </a:pPr>
            <a:r>
              <a:rPr lang="en"/>
              <a:t>Eyes have not been red or watery</a:t>
            </a:r>
            <a:endParaRPr/>
          </a:p>
        </p:txBody>
      </p:sp>
      <p:sp>
        <p:nvSpPr>
          <p:cNvPr id="364" name="Google Shape;364;p35"/>
          <p:cNvSpPr/>
          <p:nvPr/>
        </p:nvSpPr>
        <p:spPr>
          <a:xfrm>
            <a:off x="7253475" y="3979400"/>
            <a:ext cx="1486500" cy="38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accent1"/>
                </a:solidFill>
                <a:latin typeface="Open Sans"/>
                <a:ea typeface="Open Sans"/>
                <a:cs typeface="Open Sans"/>
                <a:sym typeface="Open Sans"/>
              </a:rPr>
              <a:t>coryza?</a:t>
            </a:r>
            <a:endParaRPr sz="1300">
              <a:solidFill>
                <a:schemeClr val="accent1"/>
              </a:solidFill>
              <a:latin typeface="Open Sans"/>
              <a:ea typeface="Open Sans"/>
              <a:cs typeface="Open Sans"/>
              <a:sym typeface="Open Sans"/>
            </a:endParaRPr>
          </a:p>
        </p:txBody>
      </p:sp>
      <p:sp>
        <p:nvSpPr>
          <p:cNvPr id="365" name="Google Shape;365;p35"/>
          <p:cNvSpPr/>
          <p:nvPr/>
        </p:nvSpPr>
        <p:spPr>
          <a:xfrm>
            <a:off x="47650" y="3488275"/>
            <a:ext cx="8764200" cy="15942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grpSp>
        <p:nvGrpSpPr>
          <p:cNvPr id="4" name="Google Shape;358;p35">
            <a:extLst>
              <a:ext uri="{FF2B5EF4-FFF2-40B4-BE49-F238E27FC236}">
                <a16:creationId xmlns:a16="http://schemas.microsoft.com/office/drawing/2014/main" id="{55724E30-5CFD-DEE9-AC16-08F0831BE7A6}"/>
              </a:ext>
            </a:extLst>
          </p:cNvPr>
          <p:cNvGrpSpPr/>
          <p:nvPr/>
        </p:nvGrpSpPr>
        <p:grpSpPr>
          <a:xfrm>
            <a:off x="3119595" y="3429110"/>
            <a:ext cx="2823825" cy="644900"/>
            <a:chOff x="6027151" y="2423475"/>
            <a:chExt cx="2823825" cy="644900"/>
          </a:xfrm>
        </p:grpSpPr>
        <p:pic>
          <p:nvPicPr>
            <p:cNvPr id="5" name="Google Shape;359;p35">
              <a:extLst>
                <a:ext uri="{FF2B5EF4-FFF2-40B4-BE49-F238E27FC236}">
                  <a16:creationId xmlns:a16="http://schemas.microsoft.com/office/drawing/2014/main" id="{69FDCA2A-D966-E4AD-0C0B-ED75CFEAAB3C}"/>
                </a:ext>
              </a:extLst>
            </p:cNvPr>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6027151" y="2423475"/>
              <a:ext cx="1896075" cy="644900"/>
            </a:xfrm>
            <a:prstGeom prst="rect">
              <a:avLst/>
            </a:prstGeom>
            <a:noFill/>
            <a:ln>
              <a:noFill/>
            </a:ln>
          </p:spPr>
        </p:pic>
        <p:pic>
          <p:nvPicPr>
            <p:cNvPr id="6" name="Google Shape;360;p35">
              <a:extLst>
                <a:ext uri="{FF2B5EF4-FFF2-40B4-BE49-F238E27FC236}">
                  <a16:creationId xmlns:a16="http://schemas.microsoft.com/office/drawing/2014/main" id="{76171655-7D97-40F3-5BAD-46515FC382DE}"/>
                </a:ext>
              </a:extLst>
            </p:cNvPr>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7914826" y="2423475"/>
              <a:ext cx="936150" cy="644900"/>
            </a:xfrm>
            <a:prstGeom prst="rect">
              <a:avLst/>
            </a:prstGeom>
            <a:noFill/>
            <a:ln>
              <a:noFill/>
            </a:ln>
          </p:spPr>
        </p:pic>
      </p:grpSp>
      <p:pic>
        <p:nvPicPr>
          <p:cNvPr id="3" name="Google Shape;590;p58">
            <a:extLst>
              <a:ext uri="{FF2B5EF4-FFF2-40B4-BE49-F238E27FC236}">
                <a16:creationId xmlns:a16="http://schemas.microsoft.com/office/drawing/2014/main" id="{D8C58B2D-CF86-6C3E-E0F1-5964ACA10B2A}"/>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7238998" y="32251"/>
            <a:ext cx="1789169" cy="1192767"/>
          </a:xfrm>
          <a:prstGeom prst="rect">
            <a:avLst/>
          </a:prstGeom>
          <a:noFill/>
          <a:ln>
            <a:noFill/>
          </a:ln>
        </p:spPr>
      </p:pic>
      <p:sp>
        <p:nvSpPr>
          <p:cNvPr id="219" name="Google Shape;219;p29"/>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the MMR vaccine? [</a:t>
            </a:r>
            <a:r>
              <a:rPr lang="en" u="sng">
                <a:solidFill>
                  <a:schemeClr val="hlink"/>
                </a:solidFill>
                <a:hlinkClick r:id="rId6"/>
              </a:rPr>
              <a:t>23</a:t>
            </a:r>
            <a:r>
              <a:rPr lang="en"/>
              <a:t>, </a:t>
            </a:r>
            <a:r>
              <a:rPr lang="en" u="sng">
                <a:solidFill>
                  <a:schemeClr val="hlink"/>
                </a:solidFill>
                <a:hlinkClick r:id="rId7"/>
              </a:rPr>
              <a:t>24</a:t>
            </a:r>
            <a:r>
              <a:rPr lang="en"/>
              <a:t>]</a:t>
            </a:r>
            <a:endParaRPr/>
          </a:p>
        </p:txBody>
      </p:sp>
      <p:sp>
        <p:nvSpPr>
          <p:cNvPr id="220" name="Google Shape;220;p29"/>
          <p:cNvSpPr/>
          <p:nvPr/>
        </p:nvSpPr>
        <p:spPr>
          <a:xfrm>
            <a:off x="5943420" y="1168060"/>
            <a:ext cx="2469000" cy="731400"/>
          </a:xfrm>
          <a:prstGeom prst="roundRect">
            <a:avLst>
              <a:gd name="adj" fmla="val 16667"/>
            </a:avLst>
          </a:prstGeom>
          <a:solidFill>
            <a:srgbClr val="E2EAF7"/>
          </a:solidFill>
          <a:ln w="9525" cap="flat" cmpd="sng">
            <a:solidFill>
              <a:srgbClr val="2F5AA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rgbClr val="2F5AA2"/>
                </a:solidFill>
                <a:latin typeface="Open Sans"/>
                <a:ea typeface="Open Sans"/>
                <a:cs typeface="Open Sans"/>
                <a:sym typeface="Open Sans"/>
              </a:rPr>
              <a:t>M = Measles</a:t>
            </a:r>
            <a:endParaRPr sz="2000" b="1">
              <a:solidFill>
                <a:srgbClr val="2F5AA2"/>
              </a:solidFill>
              <a:latin typeface="Open Sans"/>
              <a:ea typeface="Open Sans"/>
              <a:cs typeface="Open Sans"/>
              <a:sym typeface="Open Sans"/>
            </a:endParaRPr>
          </a:p>
        </p:txBody>
      </p:sp>
      <p:sp>
        <p:nvSpPr>
          <p:cNvPr id="221" name="Google Shape;221;p29"/>
          <p:cNvSpPr/>
          <p:nvPr/>
        </p:nvSpPr>
        <p:spPr>
          <a:xfrm>
            <a:off x="5943435" y="2157723"/>
            <a:ext cx="2469000" cy="731400"/>
          </a:xfrm>
          <a:prstGeom prst="roundRect">
            <a:avLst>
              <a:gd name="adj" fmla="val 16667"/>
            </a:avLst>
          </a:prstGeom>
          <a:solidFill>
            <a:srgbClr val="F1F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rgbClr val="404247"/>
                </a:solidFill>
                <a:latin typeface="Open Sans"/>
                <a:ea typeface="Open Sans"/>
                <a:cs typeface="Open Sans"/>
                <a:sym typeface="Open Sans"/>
              </a:rPr>
              <a:t>M = Mumps</a:t>
            </a:r>
            <a:endParaRPr sz="2000" b="1">
              <a:solidFill>
                <a:srgbClr val="404247"/>
              </a:solidFill>
              <a:latin typeface="Open Sans"/>
              <a:ea typeface="Open Sans"/>
              <a:cs typeface="Open Sans"/>
              <a:sym typeface="Open Sans"/>
            </a:endParaRPr>
          </a:p>
        </p:txBody>
      </p:sp>
      <p:sp>
        <p:nvSpPr>
          <p:cNvPr id="222" name="Google Shape;222;p29"/>
          <p:cNvSpPr/>
          <p:nvPr/>
        </p:nvSpPr>
        <p:spPr>
          <a:xfrm>
            <a:off x="5943425" y="3147385"/>
            <a:ext cx="2469000" cy="731400"/>
          </a:xfrm>
          <a:prstGeom prst="roundRect">
            <a:avLst>
              <a:gd name="adj" fmla="val 16667"/>
            </a:avLst>
          </a:prstGeom>
          <a:solidFill>
            <a:srgbClr val="F1F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rgbClr val="404247"/>
                </a:solidFill>
                <a:latin typeface="Open Sans"/>
                <a:ea typeface="Open Sans"/>
                <a:cs typeface="Open Sans"/>
                <a:sym typeface="Open Sans"/>
              </a:rPr>
              <a:t>R = Rubella</a:t>
            </a:r>
            <a:endParaRPr sz="2000" b="1">
              <a:solidFill>
                <a:srgbClr val="404247"/>
              </a:solidFill>
              <a:latin typeface="Open Sans"/>
              <a:ea typeface="Open Sans"/>
              <a:cs typeface="Open Sans"/>
              <a:sym typeface="Open Sans"/>
            </a:endParaRPr>
          </a:p>
        </p:txBody>
      </p:sp>
      <p:sp>
        <p:nvSpPr>
          <p:cNvPr id="223" name="Google Shape;223;p29"/>
          <p:cNvSpPr txBox="1"/>
          <p:nvPr/>
        </p:nvSpPr>
        <p:spPr>
          <a:xfrm>
            <a:off x="731525" y="1390700"/>
            <a:ext cx="4849500" cy="26781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Three live attenuated (</a:t>
            </a:r>
            <a:r>
              <a:rPr lang="en" sz="1500">
                <a:solidFill>
                  <a:schemeClr val="dk2"/>
                </a:solidFill>
                <a:latin typeface="Open Sans"/>
                <a:ea typeface="Open Sans"/>
                <a:cs typeface="Open Sans"/>
                <a:sym typeface="Open Sans"/>
              </a:rPr>
              <a:t>weakened</a:t>
            </a:r>
            <a:r>
              <a:rPr lang="en" sz="1500">
                <a:solidFill>
                  <a:srgbClr val="1A1A1A"/>
                </a:solidFill>
                <a:latin typeface="Open Sans"/>
                <a:ea typeface="Open Sans"/>
                <a:cs typeface="Open Sans"/>
                <a:sym typeface="Open Sans"/>
              </a:rPr>
              <a:t>) viruses </a:t>
            </a:r>
            <a:endParaRPr sz="1500">
              <a:solidFill>
                <a:srgbClr val="1A1A1A"/>
              </a:solidFill>
              <a:latin typeface="Open Sans"/>
              <a:ea typeface="Open Sans"/>
              <a:cs typeface="Open Sans"/>
              <a:sym typeface="Open Sans"/>
            </a:endParaRPr>
          </a:p>
          <a:p>
            <a:pPr marL="457200" lvl="0"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Protection against measles: </a:t>
            </a:r>
            <a:endParaRPr sz="1500">
              <a:solidFill>
                <a:srgbClr val="1A1A1A"/>
              </a:solidFill>
              <a:latin typeface="Open Sans"/>
              <a:ea typeface="Open Sans"/>
              <a:cs typeface="Open Sans"/>
              <a:sym typeface="Open Sans"/>
            </a:endParaRPr>
          </a:p>
          <a:p>
            <a:pPr marL="914400" lvl="1"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1 dose: 93%</a:t>
            </a:r>
            <a:endParaRPr sz="1500">
              <a:solidFill>
                <a:srgbClr val="1A1A1A"/>
              </a:solidFill>
              <a:latin typeface="Open Sans"/>
              <a:ea typeface="Open Sans"/>
              <a:cs typeface="Open Sans"/>
              <a:sym typeface="Open Sans"/>
            </a:endParaRPr>
          </a:p>
          <a:p>
            <a:pPr marL="914400" lvl="1"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2 doses: 97%</a:t>
            </a:r>
            <a:endParaRPr sz="1500">
              <a:solidFill>
                <a:srgbClr val="1A1A1A"/>
              </a:solidFill>
              <a:latin typeface="Open Sans"/>
              <a:ea typeface="Open Sans"/>
              <a:cs typeface="Open Sans"/>
              <a:sym typeface="Open Sans"/>
            </a:endParaRPr>
          </a:p>
          <a:p>
            <a:pPr marL="457200" lvl="0"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Two doses: </a:t>
            </a:r>
            <a:endParaRPr sz="1500">
              <a:solidFill>
                <a:srgbClr val="1A1A1A"/>
              </a:solidFill>
              <a:latin typeface="Open Sans"/>
              <a:ea typeface="Open Sans"/>
              <a:cs typeface="Open Sans"/>
              <a:sym typeface="Open Sans"/>
            </a:endParaRPr>
          </a:p>
          <a:p>
            <a:pPr marL="914400" lvl="1"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Jamaica at 12 and 18 months</a:t>
            </a:r>
            <a:r>
              <a:rPr lang="en" sz="1500" baseline="30000">
                <a:solidFill>
                  <a:srgbClr val="1A1A1A"/>
                </a:solidFill>
                <a:latin typeface="Open Sans"/>
                <a:ea typeface="Open Sans"/>
                <a:cs typeface="Open Sans"/>
                <a:sym typeface="Open Sans"/>
              </a:rPr>
              <a:t> [</a:t>
            </a:r>
            <a:r>
              <a:rPr lang="en" sz="1500" b="1" u="sng" baseline="30000">
                <a:solidFill>
                  <a:schemeClr val="hlink"/>
                </a:solidFill>
                <a:latin typeface="Open Sans"/>
                <a:ea typeface="Open Sans"/>
                <a:cs typeface="Open Sans"/>
                <a:sym typeface="Open Sans"/>
                <a:hlinkClick r:id="rId8"/>
              </a:rPr>
              <a:t>25</a:t>
            </a:r>
            <a:r>
              <a:rPr lang="en" sz="1500" baseline="30000">
                <a:solidFill>
                  <a:srgbClr val="1A1A1A"/>
                </a:solidFill>
                <a:latin typeface="Open Sans"/>
                <a:ea typeface="Open Sans"/>
                <a:cs typeface="Open Sans"/>
                <a:sym typeface="Open Sans"/>
              </a:rPr>
              <a:t>]</a:t>
            </a:r>
            <a:endParaRPr sz="1500" baseline="30000">
              <a:solidFill>
                <a:srgbClr val="1A1A1A"/>
              </a:solidFill>
              <a:latin typeface="Open Sans"/>
              <a:ea typeface="Open Sans"/>
              <a:cs typeface="Open Sans"/>
              <a:sym typeface="Open Sans"/>
            </a:endParaRPr>
          </a:p>
          <a:p>
            <a:pPr marL="914400" lvl="1"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US at 12–15 months and 4–6 years</a:t>
            </a:r>
            <a:endParaRPr sz="1500">
              <a:solidFill>
                <a:srgbClr val="1A1A1A"/>
              </a:solidFill>
              <a:latin typeface="Open Sans"/>
              <a:ea typeface="Open Sans"/>
              <a:cs typeface="Open Sans"/>
              <a:sym typeface="Open Sans"/>
            </a:endParaRPr>
          </a:p>
          <a:p>
            <a:pPr marL="457200" lvl="0"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Live vaccine: not given in pregnancy or severe immunocompromise</a:t>
            </a:r>
            <a:endParaRPr sz="1500">
              <a:solidFill>
                <a:srgbClr val="1A1A1A"/>
              </a:solidFill>
              <a:latin typeface="Open Sans"/>
              <a:ea typeface="Open Sans"/>
              <a:cs typeface="Open Sans"/>
              <a:sym typeface="Open Sans"/>
            </a:endParaRPr>
          </a:p>
        </p:txBody>
      </p:sp>
      <p:sp>
        <p:nvSpPr>
          <p:cNvPr id="224" name="Google Shape;224;p29"/>
          <p:cNvSpPr/>
          <p:nvPr/>
        </p:nvSpPr>
        <p:spPr>
          <a:xfrm>
            <a:off x="731520" y="4160520"/>
            <a:ext cx="7680900" cy="548700"/>
          </a:xfrm>
          <a:prstGeom prst="roundRect">
            <a:avLst>
              <a:gd name="adj" fmla="val 16667"/>
            </a:avLst>
          </a:prstGeom>
          <a:solidFill>
            <a:srgbClr val="FAE4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chemeClr val="dk2"/>
                </a:solidFill>
                <a:latin typeface="Open Sans"/>
                <a:ea typeface="Open Sans"/>
                <a:cs typeface="Open Sans"/>
                <a:sym typeface="Open Sans"/>
              </a:rPr>
              <a:t>Also can be given as </a:t>
            </a:r>
            <a:r>
              <a:rPr lang="en" sz="1500" b="1">
                <a:solidFill>
                  <a:srgbClr val="B03D50"/>
                </a:solidFill>
                <a:latin typeface="Open Sans"/>
                <a:ea typeface="Open Sans"/>
                <a:cs typeface="Open Sans"/>
                <a:sym typeface="Open Sans"/>
              </a:rPr>
              <a:t>post-exposure prophylaxis </a:t>
            </a:r>
            <a:r>
              <a:rPr lang="en" sz="1500">
                <a:solidFill>
                  <a:schemeClr val="dk2"/>
                </a:solidFill>
                <a:latin typeface="Open Sans"/>
                <a:ea typeface="Open Sans"/>
                <a:cs typeface="Open Sans"/>
                <a:sym typeface="Open Sans"/>
              </a:rPr>
              <a:t>(after measles exposure)</a:t>
            </a:r>
            <a:endParaRPr sz="1500">
              <a:solidFill>
                <a:schemeClr val="dk2"/>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36"/>
          <p:cNvSpPr txBox="1">
            <a:spLocks noGrp="1"/>
          </p:cNvSpPr>
          <p:nvPr>
            <p:ph type="body" idx="1"/>
          </p:nvPr>
        </p:nvSpPr>
        <p:spPr>
          <a:xfrm>
            <a:off x="729450" y="1393075"/>
            <a:ext cx="7688700" cy="9489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1200"/>
              </a:spcAft>
              <a:buNone/>
            </a:pPr>
            <a:r>
              <a:rPr lang="en"/>
              <a:t>A </a:t>
            </a:r>
            <a:r>
              <a:rPr lang="en" b="1">
                <a:solidFill>
                  <a:srgbClr val="2D6987"/>
                </a:solidFill>
              </a:rPr>
              <a:t>35 y/o F</a:t>
            </a:r>
            <a:r>
              <a:rPr lang="en"/>
              <a:t> with no PMH p/w </a:t>
            </a:r>
            <a:r>
              <a:rPr lang="en" b="1">
                <a:solidFill>
                  <a:srgbClr val="1A1A1A"/>
                </a:solidFill>
              </a:rPr>
              <a:t>concern for measles</a:t>
            </a:r>
            <a:r>
              <a:rPr lang="en"/>
              <a:t> due to a rash developing 13 days after MMR. Rash prodrome was body aches + sore throat, then runny nose, onset just a few days before rash. </a:t>
            </a:r>
            <a:endParaRPr/>
          </a:p>
        </p:txBody>
      </p:sp>
      <p:sp>
        <p:nvSpPr>
          <p:cNvPr id="371" name="Google Shape;371;p3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HPI </a:t>
            </a:r>
            <a:r>
              <a:rPr lang="en">
                <a:solidFill>
                  <a:srgbClr val="9E9E9E"/>
                </a:solidFill>
              </a:rPr>
              <a:t>- The rash</a:t>
            </a:r>
            <a:endParaRPr>
              <a:solidFill>
                <a:srgbClr val="9E9E9E"/>
              </a:solidFill>
            </a:endParaRPr>
          </a:p>
        </p:txBody>
      </p:sp>
      <p:sp>
        <p:nvSpPr>
          <p:cNvPr id="372" name="Google Shape;372;p36"/>
          <p:cNvSpPr/>
          <p:nvPr/>
        </p:nvSpPr>
        <p:spPr>
          <a:xfrm>
            <a:off x="1320525" y="46996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373" name="Google Shape;373;p36"/>
          <p:cNvSpPr/>
          <p:nvPr/>
        </p:nvSpPr>
        <p:spPr>
          <a:xfrm>
            <a:off x="19525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374" name="Google Shape;374;p36"/>
          <p:cNvSpPr/>
          <p:nvPr/>
        </p:nvSpPr>
        <p:spPr>
          <a:xfrm>
            <a:off x="25845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375" name="Google Shape;375;p36"/>
          <p:cNvSpPr/>
          <p:nvPr/>
        </p:nvSpPr>
        <p:spPr>
          <a:xfrm>
            <a:off x="3216600" y="4699675"/>
            <a:ext cx="12642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
        <p:nvSpPr>
          <p:cNvPr id="376" name="Google Shape;376;p36"/>
          <p:cNvSpPr/>
          <p:nvPr/>
        </p:nvSpPr>
        <p:spPr>
          <a:xfrm>
            <a:off x="44806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10</a:t>
            </a:r>
            <a:endParaRPr>
              <a:solidFill>
                <a:schemeClr val="dk2"/>
              </a:solidFill>
              <a:latin typeface="Open Sans"/>
              <a:ea typeface="Open Sans"/>
              <a:cs typeface="Open Sans"/>
              <a:sym typeface="Open Sans"/>
            </a:endParaRPr>
          </a:p>
        </p:txBody>
      </p:sp>
      <p:sp>
        <p:nvSpPr>
          <p:cNvPr id="377" name="Google Shape;377;p36"/>
          <p:cNvSpPr/>
          <p:nvPr/>
        </p:nvSpPr>
        <p:spPr>
          <a:xfrm>
            <a:off x="51126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378" name="Google Shape;378;p36"/>
          <p:cNvSpPr/>
          <p:nvPr/>
        </p:nvSpPr>
        <p:spPr>
          <a:xfrm>
            <a:off x="574470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379" name="Google Shape;379;p36"/>
          <p:cNvSpPr/>
          <p:nvPr/>
        </p:nvSpPr>
        <p:spPr>
          <a:xfrm>
            <a:off x="637672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380" name="Google Shape;380;p36"/>
          <p:cNvSpPr/>
          <p:nvPr/>
        </p:nvSpPr>
        <p:spPr>
          <a:xfrm>
            <a:off x="70087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381" name="Google Shape;381;p36"/>
          <p:cNvSpPr txBox="1"/>
          <p:nvPr/>
        </p:nvSpPr>
        <p:spPr>
          <a:xfrm>
            <a:off x="199325" y="4250800"/>
            <a:ext cx="863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MMR vaccine</a:t>
            </a:r>
            <a:endParaRPr sz="1300">
              <a:solidFill>
                <a:schemeClr val="dk2"/>
              </a:solidFill>
              <a:latin typeface="Open Sans"/>
              <a:ea typeface="Open Sans"/>
              <a:cs typeface="Open Sans"/>
              <a:sym typeface="Open Sans"/>
            </a:endParaRPr>
          </a:p>
        </p:txBody>
      </p:sp>
      <p:cxnSp>
        <p:nvCxnSpPr>
          <p:cNvPr id="382" name="Google Shape;382;p36"/>
          <p:cNvCxnSpPr>
            <a:stCxn id="381" idx="3"/>
            <a:endCxn id="372" idx="0"/>
          </p:cNvCxnSpPr>
          <p:nvPr/>
        </p:nvCxnSpPr>
        <p:spPr>
          <a:xfrm>
            <a:off x="1063025" y="4543300"/>
            <a:ext cx="573600" cy="156300"/>
          </a:xfrm>
          <a:prstGeom prst="bentConnector2">
            <a:avLst/>
          </a:prstGeom>
          <a:noFill/>
          <a:ln w="9525" cap="flat" cmpd="sng">
            <a:solidFill>
              <a:schemeClr val="dk2"/>
            </a:solidFill>
            <a:prstDash val="solid"/>
            <a:round/>
            <a:headEnd type="none" w="med" len="med"/>
            <a:tailEnd type="triangle" w="med" len="med"/>
          </a:ln>
        </p:spPr>
      </p:cxnSp>
      <p:sp>
        <p:nvSpPr>
          <p:cNvPr id="383" name="Google Shape;383;p36"/>
          <p:cNvSpPr txBox="1"/>
          <p:nvPr/>
        </p:nvSpPr>
        <p:spPr>
          <a:xfrm>
            <a:off x="8083875" y="4517300"/>
            <a:ext cx="863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ED</a:t>
            </a:r>
            <a:endParaRPr sz="1300">
              <a:solidFill>
                <a:schemeClr val="dk2"/>
              </a:solidFill>
              <a:latin typeface="Open Sans"/>
              <a:ea typeface="Open Sans"/>
              <a:cs typeface="Open Sans"/>
              <a:sym typeface="Open Sans"/>
            </a:endParaRPr>
          </a:p>
        </p:txBody>
      </p:sp>
      <p:cxnSp>
        <p:nvCxnSpPr>
          <p:cNvPr id="384" name="Google Shape;384;p36"/>
          <p:cNvCxnSpPr>
            <a:stCxn id="383" idx="1"/>
            <a:endCxn id="380" idx="2"/>
          </p:cNvCxnSpPr>
          <p:nvPr/>
        </p:nvCxnSpPr>
        <p:spPr>
          <a:xfrm flipH="1">
            <a:off x="7324875" y="4709750"/>
            <a:ext cx="759000" cy="172800"/>
          </a:xfrm>
          <a:prstGeom prst="bentConnector4">
            <a:avLst>
              <a:gd name="adj1" fmla="val 29185"/>
              <a:gd name="adj2" fmla="val 196644"/>
            </a:avLst>
          </a:prstGeom>
          <a:noFill/>
          <a:ln w="9525" cap="flat" cmpd="sng">
            <a:solidFill>
              <a:schemeClr val="dk2"/>
            </a:solidFill>
            <a:prstDash val="solid"/>
            <a:round/>
            <a:headEnd type="none" w="med" len="med"/>
            <a:tailEnd type="triangle" w="med" len="med"/>
          </a:ln>
        </p:spPr>
      </p:cxnSp>
      <p:sp>
        <p:nvSpPr>
          <p:cNvPr id="385" name="Google Shape;385;p36"/>
          <p:cNvSpPr/>
          <p:nvPr/>
        </p:nvSpPr>
        <p:spPr>
          <a:xfrm>
            <a:off x="5406675" y="3634975"/>
            <a:ext cx="1486500" cy="384900"/>
          </a:xfrm>
          <a:prstGeom prst="rect">
            <a:avLst/>
          </a:prstGeom>
          <a:solidFill>
            <a:srgbClr val="0C62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Body ache</a:t>
            </a:r>
            <a:endParaRPr sz="1300">
              <a:solidFill>
                <a:schemeClr val="lt1"/>
              </a:solidFill>
              <a:latin typeface="Open Sans"/>
              <a:ea typeface="Open Sans"/>
              <a:cs typeface="Open Sans"/>
              <a:sym typeface="Open Sans"/>
            </a:endParaRPr>
          </a:p>
          <a:p>
            <a:pPr marL="0" lvl="0" indent="0" algn="l" rtl="0">
              <a:spcBef>
                <a:spcPts val="0"/>
              </a:spcBef>
              <a:spcAft>
                <a:spcPts val="0"/>
              </a:spcAft>
              <a:buNone/>
            </a:pPr>
            <a:r>
              <a:rPr lang="en" sz="1300">
                <a:solidFill>
                  <a:schemeClr val="lt1"/>
                </a:solidFill>
                <a:latin typeface="Open Sans"/>
                <a:ea typeface="Open Sans"/>
                <a:cs typeface="Open Sans"/>
                <a:sym typeface="Open Sans"/>
              </a:rPr>
              <a:t>Sore throat</a:t>
            </a:r>
            <a:endParaRPr sz="1300">
              <a:solidFill>
                <a:schemeClr val="lt1"/>
              </a:solidFill>
              <a:latin typeface="Open Sans"/>
              <a:ea typeface="Open Sans"/>
              <a:cs typeface="Open Sans"/>
              <a:sym typeface="Open Sans"/>
            </a:endParaRPr>
          </a:p>
        </p:txBody>
      </p:sp>
      <p:sp>
        <p:nvSpPr>
          <p:cNvPr id="386" name="Google Shape;386;p36"/>
          <p:cNvSpPr/>
          <p:nvPr/>
        </p:nvSpPr>
        <p:spPr>
          <a:xfrm>
            <a:off x="6859500" y="4323800"/>
            <a:ext cx="1121400" cy="226800"/>
          </a:xfrm>
          <a:prstGeom prst="rect">
            <a:avLst/>
          </a:prstGeom>
          <a:gradFill>
            <a:gsLst>
              <a:gs pos="0">
                <a:srgbClr val="DF382C"/>
              </a:gs>
              <a:gs pos="55000">
                <a:srgbClr val="DF382C"/>
              </a:gs>
              <a:gs pos="100000">
                <a:srgbClr val="FAE4E8"/>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Rash</a:t>
            </a:r>
            <a:endParaRPr sz="1300">
              <a:solidFill>
                <a:schemeClr val="lt1"/>
              </a:solidFill>
              <a:latin typeface="Open Sans"/>
              <a:ea typeface="Open Sans"/>
              <a:cs typeface="Open Sans"/>
              <a:sym typeface="Open Sans"/>
            </a:endParaRPr>
          </a:p>
        </p:txBody>
      </p:sp>
      <p:sp>
        <p:nvSpPr>
          <p:cNvPr id="387" name="Google Shape;387;p36"/>
          <p:cNvSpPr/>
          <p:nvPr/>
        </p:nvSpPr>
        <p:spPr>
          <a:xfrm>
            <a:off x="6132075" y="4058438"/>
            <a:ext cx="1121400" cy="226800"/>
          </a:xfrm>
          <a:prstGeom prst="rect">
            <a:avLst/>
          </a:prstGeom>
          <a:solidFill>
            <a:srgbClr val="3B71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Runny nose</a:t>
            </a:r>
            <a:endParaRPr sz="1300">
              <a:solidFill>
                <a:schemeClr val="lt1"/>
              </a:solidFill>
              <a:latin typeface="Open Sans"/>
              <a:ea typeface="Open Sans"/>
              <a:cs typeface="Open Sans"/>
              <a:sym typeface="Open Sans"/>
            </a:endParaRPr>
          </a:p>
        </p:txBody>
      </p:sp>
      <p:sp>
        <p:nvSpPr>
          <p:cNvPr id="388" name="Google Shape;388;p36"/>
          <p:cNvSpPr/>
          <p:nvPr/>
        </p:nvSpPr>
        <p:spPr>
          <a:xfrm>
            <a:off x="7006875" y="3634975"/>
            <a:ext cx="1486500" cy="38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accent1"/>
                </a:solidFill>
                <a:latin typeface="Open Sans"/>
                <a:ea typeface="Open Sans"/>
                <a:cs typeface="Open Sans"/>
                <a:sym typeface="Open Sans"/>
              </a:rPr>
              <a:t>(now resolved)</a:t>
            </a:r>
            <a:endParaRPr sz="1300">
              <a:solidFill>
                <a:schemeClr val="accent1"/>
              </a:solidFill>
              <a:latin typeface="Open Sans"/>
              <a:ea typeface="Open Sans"/>
              <a:cs typeface="Open Sans"/>
              <a:sym typeface="Open Sans"/>
            </a:endParaRPr>
          </a:p>
        </p:txBody>
      </p:sp>
      <p:sp>
        <p:nvSpPr>
          <p:cNvPr id="389" name="Google Shape;389;p36"/>
          <p:cNvSpPr/>
          <p:nvPr/>
        </p:nvSpPr>
        <p:spPr>
          <a:xfrm>
            <a:off x="233275" y="1360975"/>
            <a:ext cx="8531700" cy="8880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90" name="Google Shape;390;p36"/>
          <p:cNvSpPr/>
          <p:nvPr/>
        </p:nvSpPr>
        <p:spPr>
          <a:xfrm>
            <a:off x="7253475" y="3979400"/>
            <a:ext cx="1486500" cy="38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accent1"/>
                </a:solidFill>
                <a:latin typeface="Open Sans"/>
                <a:ea typeface="Open Sans"/>
                <a:cs typeface="Open Sans"/>
                <a:sym typeface="Open Sans"/>
              </a:rPr>
              <a:t>coryza?</a:t>
            </a:r>
            <a:endParaRPr sz="1300">
              <a:solidFill>
                <a:schemeClr val="accent1"/>
              </a:solidFill>
              <a:latin typeface="Open Sans"/>
              <a:ea typeface="Open Sans"/>
              <a:cs typeface="Open Sans"/>
              <a:sym typeface="Open Sans"/>
            </a:endParaRPr>
          </a:p>
        </p:txBody>
      </p:sp>
      <p:sp>
        <p:nvSpPr>
          <p:cNvPr id="391" name="Google Shape;391;p36"/>
          <p:cNvSpPr/>
          <p:nvPr/>
        </p:nvSpPr>
        <p:spPr>
          <a:xfrm>
            <a:off x="47650" y="3488275"/>
            <a:ext cx="8764200" cy="15942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92" name="Google Shape;392;p36"/>
          <p:cNvSpPr txBox="1">
            <a:spLocks noGrp="1"/>
          </p:cNvSpPr>
          <p:nvPr>
            <p:ph type="body" idx="1"/>
          </p:nvPr>
        </p:nvSpPr>
        <p:spPr>
          <a:xfrm>
            <a:off x="729450" y="2301925"/>
            <a:ext cx="7492800" cy="13773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solidFill>
                  <a:srgbClr val="858585"/>
                </a:solidFill>
              </a:rPr>
              <a:t>Last night while brushing her teeth, noticed what appeared to be</a:t>
            </a:r>
            <a:r>
              <a:rPr lang="en">
                <a:solidFill>
                  <a:srgbClr val="9E9E9E"/>
                </a:solidFill>
              </a:rPr>
              <a:t> </a:t>
            </a:r>
            <a:r>
              <a:rPr lang="en"/>
              <a:t>acne appear on face</a:t>
            </a:r>
            <a:endParaRPr/>
          </a:p>
          <a:p>
            <a:pPr marL="457200" lvl="0" indent="-311150" algn="l" rtl="0">
              <a:spcBef>
                <a:spcPts val="0"/>
              </a:spcBef>
              <a:spcAft>
                <a:spcPts val="0"/>
              </a:spcAft>
              <a:buSzPts val="1300"/>
              <a:buChar char="●"/>
            </a:pPr>
            <a:r>
              <a:rPr lang="en">
                <a:solidFill>
                  <a:srgbClr val="858585"/>
                </a:solidFill>
              </a:rPr>
              <a:t>During shower, saw </a:t>
            </a:r>
            <a:r>
              <a:rPr lang="en"/>
              <a:t>similar lesions on her right shoulder</a:t>
            </a:r>
            <a:endParaRPr/>
          </a:p>
          <a:p>
            <a:pPr marL="914400" lvl="1" indent="-298450" algn="l" rtl="0">
              <a:spcBef>
                <a:spcPts val="0"/>
              </a:spcBef>
              <a:spcAft>
                <a:spcPts val="0"/>
              </a:spcAft>
              <a:buClr>
                <a:srgbClr val="595959"/>
              </a:buClr>
              <a:buSzPts val="1100"/>
              <a:buChar char="○"/>
            </a:pPr>
            <a:r>
              <a:rPr lang="en">
                <a:solidFill>
                  <a:srgbClr val="595959"/>
                </a:solidFill>
              </a:rPr>
              <a:t>Unclear if these appeared before, after, or at the same time as the rash on her face</a:t>
            </a:r>
            <a:endParaRPr>
              <a:solidFill>
                <a:srgbClr val="595959"/>
              </a:solidFill>
            </a:endParaRPr>
          </a:p>
          <a:p>
            <a:pPr marL="457200" lvl="0" indent="-311150" algn="l" rtl="0">
              <a:spcBef>
                <a:spcPts val="0"/>
              </a:spcBef>
              <a:spcAft>
                <a:spcPts val="0"/>
              </a:spcAft>
              <a:buSzPts val="1300"/>
              <a:buChar char="●"/>
            </a:pPr>
            <a:r>
              <a:rPr lang="en">
                <a:solidFill>
                  <a:srgbClr val="858585"/>
                </a:solidFill>
              </a:rPr>
              <a:t>This morning, rash on the</a:t>
            </a:r>
            <a:r>
              <a:rPr lang="en" b="1">
                <a:solidFill>
                  <a:srgbClr val="858585"/>
                </a:solidFill>
              </a:rPr>
              <a:t> </a:t>
            </a:r>
            <a:r>
              <a:rPr lang="en" b="1"/>
              <a:t>face was more numerous</a:t>
            </a:r>
            <a:endParaRPr b="1"/>
          </a:p>
          <a:p>
            <a:pPr marL="914400" lvl="1" indent="-298450" algn="l" rtl="0">
              <a:spcBef>
                <a:spcPts val="0"/>
              </a:spcBef>
              <a:spcAft>
                <a:spcPts val="0"/>
              </a:spcAft>
              <a:buClr>
                <a:srgbClr val="858585"/>
              </a:buClr>
              <a:buSzPts val="1100"/>
              <a:buChar char="○"/>
            </a:pPr>
            <a:r>
              <a:rPr lang="en">
                <a:solidFill>
                  <a:srgbClr val="858585"/>
                </a:solidFill>
              </a:rPr>
              <a:t>Also now has some rash on her </a:t>
            </a:r>
            <a:r>
              <a:rPr lang="en" b="1">
                <a:solidFill>
                  <a:srgbClr val="858585"/>
                </a:solidFill>
              </a:rPr>
              <a:t>forearms</a:t>
            </a:r>
            <a:endParaRPr b="1">
              <a:solidFill>
                <a:srgbClr val="858585"/>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7"/>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Physical exam</a:t>
            </a:r>
            <a:endParaRPr/>
          </a:p>
        </p:txBody>
      </p:sp>
      <p:graphicFrame>
        <p:nvGraphicFramePr>
          <p:cNvPr id="398" name="Google Shape;398;p37"/>
          <p:cNvGraphicFramePr/>
          <p:nvPr/>
        </p:nvGraphicFramePr>
        <p:xfrm>
          <a:off x="583220" y="1609441"/>
          <a:ext cx="7981175" cy="1737120"/>
        </p:xfrm>
        <a:graphic>
          <a:graphicData uri="http://schemas.openxmlformats.org/drawingml/2006/table">
            <a:tbl>
              <a:tblPr>
                <a:noFill/>
                <a:tableStyleId>{A66496E8-A6AC-446E-B5DF-7F5F16F73CCF}</a:tableStyleId>
              </a:tblPr>
              <a:tblGrid>
                <a:gridCol w="1252075">
                  <a:extLst>
                    <a:ext uri="{9D8B030D-6E8A-4147-A177-3AD203B41FA5}">
                      <a16:colId xmlns:a16="http://schemas.microsoft.com/office/drawing/2014/main" val="20000"/>
                    </a:ext>
                  </a:extLst>
                </a:gridCol>
                <a:gridCol w="2742875">
                  <a:extLst>
                    <a:ext uri="{9D8B030D-6E8A-4147-A177-3AD203B41FA5}">
                      <a16:colId xmlns:a16="http://schemas.microsoft.com/office/drawing/2014/main" val="20001"/>
                    </a:ext>
                  </a:extLst>
                </a:gridCol>
                <a:gridCol w="1078225">
                  <a:extLst>
                    <a:ext uri="{9D8B030D-6E8A-4147-A177-3AD203B41FA5}">
                      <a16:colId xmlns:a16="http://schemas.microsoft.com/office/drawing/2014/main" val="20002"/>
                    </a:ext>
                  </a:extLst>
                </a:gridCol>
                <a:gridCol w="1031275">
                  <a:extLst>
                    <a:ext uri="{9D8B030D-6E8A-4147-A177-3AD203B41FA5}">
                      <a16:colId xmlns:a16="http://schemas.microsoft.com/office/drawing/2014/main" val="20003"/>
                    </a:ext>
                  </a:extLst>
                </a:gridCol>
                <a:gridCol w="721525">
                  <a:extLst>
                    <a:ext uri="{9D8B030D-6E8A-4147-A177-3AD203B41FA5}">
                      <a16:colId xmlns:a16="http://schemas.microsoft.com/office/drawing/2014/main" val="20004"/>
                    </a:ext>
                  </a:extLst>
                </a:gridCol>
                <a:gridCol w="1155200">
                  <a:extLst>
                    <a:ext uri="{9D8B030D-6E8A-4147-A177-3AD203B41FA5}">
                      <a16:colId xmlns:a16="http://schemas.microsoft.com/office/drawing/2014/main" val="20005"/>
                    </a:ext>
                  </a:extLst>
                </a:gridCol>
              </a:tblGrid>
              <a:tr h="279825">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BP</a:t>
                      </a:r>
                      <a:endParaRPr sz="1200">
                        <a:solidFill>
                          <a:srgbClr val="1A1A1A"/>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138/87 </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Pulse</a:t>
                      </a:r>
                      <a:endParaRPr sz="1300">
                        <a:solidFill>
                          <a:schemeClr val="dk2"/>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90</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SpO2</a:t>
                      </a:r>
                      <a:endParaRPr sz="1300">
                        <a:solidFill>
                          <a:schemeClr val="dk2"/>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98 %</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279825">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Temp</a:t>
                      </a:r>
                      <a:endParaRPr sz="1200" b="1">
                        <a:solidFill>
                          <a:srgbClr val="404247"/>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28575" cap="flat" cmpd="sng">
                      <a:solidFill>
                        <a:srgbClr val="595959"/>
                      </a:solidFill>
                      <a:prstDash val="solid"/>
                      <a:round/>
                      <a:headEnd type="none" w="sm" len="sm"/>
                      <a:tailEnd type="none" w="sm" len="sm"/>
                    </a:lnB>
                    <a:solidFill>
                      <a:srgbClr val="F1F2F3"/>
                    </a:solidFill>
                  </a:tcPr>
                </a:tc>
                <a:tc>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36.7 °C (98.1 °F)</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595959"/>
                      </a:solidFill>
                      <a:prstDash val="solid"/>
                      <a:round/>
                      <a:headEnd type="none" w="sm" len="sm"/>
                      <a:tailEnd type="none" w="sm" len="sm"/>
                    </a:lnB>
                  </a:tcPr>
                </a:tc>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RR</a:t>
                      </a:r>
                      <a:endParaRPr sz="1300">
                        <a:solidFill>
                          <a:schemeClr val="dk2"/>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28575" cap="flat" cmpd="sng">
                      <a:solidFill>
                        <a:srgbClr val="595959"/>
                      </a:solidFill>
                      <a:prstDash val="solid"/>
                      <a:round/>
                      <a:headEnd type="none" w="sm" len="sm"/>
                      <a:tailEnd type="none" w="sm" len="sm"/>
                    </a:lnB>
                    <a:solidFill>
                      <a:srgbClr val="F1F2F3"/>
                    </a:solidFill>
                  </a:tcPr>
                </a:tc>
                <a:tc>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18</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595959"/>
                      </a:solidFill>
                      <a:prstDash val="solid"/>
                      <a:round/>
                      <a:headEnd type="none" w="sm" len="sm"/>
                      <a:tailEnd type="none" w="sm" len="sm"/>
                    </a:lnB>
                  </a:tcPr>
                </a:tc>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BMI</a:t>
                      </a:r>
                      <a:endParaRPr sz="1300">
                        <a:solidFill>
                          <a:schemeClr val="dk2"/>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28575" cap="flat" cmpd="sng">
                      <a:solidFill>
                        <a:srgbClr val="595959"/>
                      </a:solidFill>
                      <a:prstDash val="solid"/>
                      <a:round/>
                      <a:headEnd type="none" w="sm" len="sm"/>
                      <a:tailEnd type="none" w="sm" len="sm"/>
                    </a:lnB>
                    <a:solidFill>
                      <a:srgbClr val="F1F2F3"/>
                    </a:solidFill>
                  </a:tcPr>
                </a:tc>
                <a:tc>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26 kg/m²</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28575" cap="flat" cmpd="sng">
                      <a:solidFill>
                        <a:srgbClr val="595959"/>
                      </a:solidFill>
                      <a:prstDash val="solid"/>
                      <a:round/>
                      <a:headEnd type="none" w="sm" len="sm"/>
                      <a:tailEnd type="none" w="sm" len="sm"/>
                    </a:lnB>
                  </a:tcPr>
                </a:tc>
                <a:extLst>
                  <a:ext uri="{0D108BD9-81ED-4DB2-BD59-A6C34878D82A}">
                    <a16:rowId xmlns:a16="http://schemas.microsoft.com/office/drawing/2014/main" val="10001"/>
                  </a:ext>
                </a:extLst>
              </a:tr>
              <a:tr h="279825">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General</a:t>
                      </a:r>
                      <a:endParaRPr sz="1200" b="1">
                        <a:solidFill>
                          <a:srgbClr val="404247"/>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28575" cap="flat" cmpd="sng">
                      <a:solidFill>
                        <a:srgbClr val="595959"/>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gridSpan="5">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Alert and oriented, NAD, vitals reviewed</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28575" cap="flat" cmpd="sng">
                      <a:solidFill>
                        <a:srgbClr val="595959"/>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79825">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ENT</a:t>
                      </a:r>
                      <a:endParaRPr sz="1200" b="1">
                        <a:solidFill>
                          <a:srgbClr val="404247"/>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gridSpan="5">
                  <a:txBody>
                    <a:bodyPr/>
                    <a:lstStyle/>
                    <a:p>
                      <a:pPr marL="0" lvl="0" indent="0" algn="l" rtl="0">
                        <a:spcBef>
                          <a:spcPts val="0"/>
                        </a:spcBef>
                        <a:spcAft>
                          <a:spcPts val="1200"/>
                        </a:spcAft>
                        <a:buNone/>
                      </a:pPr>
                      <a:r>
                        <a:rPr lang="en" sz="1300" u="sng">
                          <a:solidFill>
                            <a:schemeClr val="dk2"/>
                          </a:solidFill>
                          <a:latin typeface="Open Sans"/>
                          <a:ea typeface="Open Sans"/>
                          <a:cs typeface="Open Sans"/>
                          <a:sym typeface="Open Sans"/>
                        </a:rPr>
                        <a:t>Buccal mucosa</a:t>
                      </a:r>
                      <a:r>
                        <a:rPr lang="en" sz="1300">
                          <a:solidFill>
                            <a:schemeClr val="dk2"/>
                          </a:solidFill>
                          <a:latin typeface="Open Sans"/>
                          <a:ea typeface="Open Sans"/>
                          <a:cs typeface="Open Sans"/>
                          <a:sym typeface="Open Sans"/>
                        </a:rPr>
                        <a:t>: Normal, no lesions </a:t>
                      </a:r>
                      <a:r>
                        <a:rPr lang="en" sz="1300">
                          <a:solidFill>
                            <a:srgbClr val="9E9E9E"/>
                          </a:solidFill>
                          <a:latin typeface="Open Sans"/>
                          <a:ea typeface="Open Sans"/>
                          <a:cs typeface="Open Sans"/>
                          <a:sym typeface="Open Sans"/>
                        </a:rPr>
                        <a:t>(the flashlight in the room doesn’t work)</a:t>
                      </a:r>
                      <a:endParaRPr sz="1300">
                        <a:solidFill>
                          <a:srgbClr val="9E9E9E"/>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79825">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Eyes</a:t>
                      </a:r>
                      <a:endParaRPr sz="1200" b="1">
                        <a:solidFill>
                          <a:srgbClr val="404247"/>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gridSpan="5">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Anicteric sclerae; No injection</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279825">
                <a:tc>
                  <a:txBody>
                    <a:bodyPr/>
                    <a:lstStyle/>
                    <a:p>
                      <a:pPr marL="0" lvl="0" indent="0" algn="ctr" rtl="0">
                        <a:spcBef>
                          <a:spcPts val="0"/>
                        </a:spcBef>
                        <a:spcAft>
                          <a:spcPts val="0"/>
                        </a:spcAft>
                        <a:buNone/>
                      </a:pPr>
                      <a:r>
                        <a:rPr lang="en" sz="1200" b="1">
                          <a:solidFill>
                            <a:srgbClr val="404247"/>
                          </a:solidFill>
                          <a:latin typeface="Open Sans"/>
                          <a:ea typeface="Open Sans"/>
                          <a:cs typeface="Open Sans"/>
                          <a:sym typeface="Open Sans"/>
                        </a:rPr>
                        <a:t>Skin</a:t>
                      </a:r>
                      <a:endParaRPr sz="1200" b="1">
                        <a:solidFill>
                          <a:srgbClr val="404247"/>
                        </a:solidFill>
                        <a:latin typeface="Open Sans"/>
                        <a:ea typeface="Open Sans"/>
                        <a:cs typeface="Open Sans"/>
                        <a:sym typeface="Open Sans"/>
                      </a:endParaRPr>
                    </a:p>
                  </a:txBody>
                  <a:tcPr marL="91425" marR="91425" marT="45700" marB="4570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gridSpan="5">
                  <a:txBody>
                    <a:bodyPr/>
                    <a:lstStyle/>
                    <a:p>
                      <a:pPr marL="0" lvl="0" indent="0" algn="l" rtl="0">
                        <a:spcBef>
                          <a:spcPts val="0"/>
                        </a:spcBef>
                        <a:spcAft>
                          <a:spcPts val="1200"/>
                        </a:spcAft>
                        <a:buNone/>
                      </a:pPr>
                      <a:r>
                        <a:rPr lang="en" sz="1300">
                          <a:solidFill>
                            <a:schemeClr val="dk2"/>
                          </a:solidFill>
                          <a:latin typeface="Open Sans"/>
                          <a:ea typeface="Open Sans"/>
                          <a:cs typeface="Open Sans"/>
                          <a:sym typeface="Open Sans"/>
                        </a:rPr>
                        <a:t>Next slide</a:t>
                      </a:r>
                      <a:endParaRPr sz="1300">
                        <a:solidFill>
                          <a:schemeClr val="dk2"/>
                        </a:solidFill>
                        <a:latin typeface="Open Sans"/>
                        <a:ea typeface="Open Sans"/>
                        <a:cs typeface="Open Sans"/>
                        <a:sym typeface="Open Sans"/>
                      </a:endParaRPr>
                    </a:p>
                  </a:txBody>
                  <a:tcPr marL="91425" marR="91425" marT="45700" marB="45700">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8"/>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Physical exam</a:t>
            </a:r>
            <a:endParaRPr/>
          </a:p>
        </p:txBody>
      </p:sp>
      <p:sp>
        <p:nvSpPr>
          <p:cNvPr id="404" name="Google Shape;404;p38"/>
          <p:cNvSpPr txBox="1">
            <a:spLocks noGrp="1"/>
          </p:cNvSpPr>
          <p:nvPr>
            <p:ph type="body" idx="1"/>
          </p:nvPr>
        </p:nvSpPr>
        <p:spPr>
          <a:xfrm>
            <a:off x="729325" y="1393075"/>
            <a:ext cx="3774300" cy="2850900"/>
          </a:xfrm>
          <a:prstGeom prst="rect">
            <a:avLst/>
          </a:prstGeom>
        </p:spPr>
        <p:txBody>
          <a:bodyPr spcFirstLastPara="1" wrap="square" lIns="91425" tIns="91425" rIns="91425" bIns="91425" anchor="t" anchorCtr="0">
            <a:normAutofit fontScale="92500"/>
          </a:bodyPr>
          <a:lstStyle/>
          <a:p>
            <a:pPr marL="457200" lvl="0" indent="-304959" algn="l" rtl="0">
              <a:spcBef>
                <a:spcPts val="0"/>
              </a:spcBef>
              <a:spcAft>
                <a:spcPts val="0"/>
              </a:spcAft>
              <a:buSzPct val="100000"/>
              <a:buChar char="●"/>
            </a:pPr>
            <a:r>
              <a:rPr lang="en"/>
              <a:t>Small (&lt;5mm) nonblanching lesions</a:t>
            </a:r>
            <a:endParaRPr/>
          </a:p>
          <a:p>
            <a:pPr marL="457200" lvl="0" indent="-304959" algn="l" rtl="0">
              <a:spcBef>
                <a:spcPts val="0"/>
              </a:spcBef>
              <a:spcAft>
                <a:spcPts val="0"/>
              </a:spcAft>
              <a:buSzPct val="100000"/>
              <a:buChar char="●"/>
            </a:pPr>
            <a:r>
              <a:rPr lang="en"/>
              <a:t>Maculopapular (papules/raised &gt; macules)</a:t>
            </a:r>
            <a:endParaRPr/>
          </a:p>
          <a:p>
            <a:pPr marL="914400" lvl="1" indent="-293211" algn="l" rtl="0">
              <a:spcBef>
                <a:spcPts val="0"/>
              </a:spcBef>
              <a:spcAft>
                <a:spcPts val="0"/>
              </a:spcAft>
              <a:buSzPct val="100000"/>
              <a:buChar char="○"/>
            </a:pPr>
            <a:r>
              <a:rPr lang="en"/>
              <a:t>Some do look more acneiform</a:t>
            </a:r>
            <a:endParaRPr/>
          </a:p>
          <a:p>
            <a:pPr marL="457200" lvl="0" indent="-304959" algn="l" rtl="0">
              <a:spcBef>
                <a:spcPts val="0"/>
              </a:spcBef>
              <a:spcAft>
                <a:spcPts val="0"/>
              </a:spcAft>
              <a:buSzPct val="100000"/>
              <a:buChar char="●"/>
            </a:pPr>
            <a:r>
              <a:rPr lang="en"/>
              <a:t>Only mild erythema/hyperpigmentation</a:t>
            </a:r>
            <a:endParaRPr/>
          </a:p>
          <a:p>
            <a:pPr marL="0" lvl="0" indent="0" algn="l" rtl="0">
              <a:spcBef>
                <a:spcPts val="1200"/>
              </a:spcBef>
              <a:spcAft>
                <a:spcPts val="0"/>
              </a:spcAft>
              <a:buNone/>
            </a:pPr>
            <a:r>
              <a:rPr lang="en" u="sng"/>
              <a:t>Distribution</a:t>
            </a:r>
            <a:r>
              <a:rPr lang="en"/>
              <a:t>: </a:t>
            </a:r>
            <a:endParaRPr/>
          </a:p>
          <a:p>
            <a:pPr marL="457200" lvl="0" indent="-304959" algn="l" rtl="0">
              <a:spcBef>
                <a:spcPts val="0"/>
              </a:spcBef>
              <a:spcAft>
                <a:spcPts val="0"/>
              </a:spcAft>
              <a:buSzPct val="100000"/>
              <a:buChar char="●"/>
            </a:pPr>
            <a:r>
              <a:rPr lang="en"/>
              <a:t>Most pronounced on the face but also</a:t>
            </a:r>
            <a:endParaRPr/>
          </a:p>
          <a:p>
            <a:pPr marL="914400" lvl="1" indent="-293211" algn="l" rtl="0">
              <a:spcBef>
                <a:spcPts val="0"/>
              </a:spcBef>
              <a:spcAft>
                <a:spcPts val="0"/>
              </a:spcAft>
              <a:buSzPct val="100000"/>
              <a:buChar char="○"/>
            </a:pPr>
            <a:r>
              <a:rPr lang="en"/>
              <a:t>anterior chest/shoulder &gt; forearms &gt;&gt; back</a:t>
            </a:r>
            <a:endParaRPr/>
          </a:p>
          <a:p>
            <a:pPr marL="457200" lvl="0" indent="-304959" algn="l" rtl="0">
              <a:spcBef>
                <a:spcPts val="0"/>
              </a:spcBef>
              <a:spcAft>
                <a:spcPts val="0"/>
              </a:spcAft>
              <a:buSzPct val="100000"/>
              <a:buChar char="●"/>
            </a:pPr>
            <a:r>
              <a:rPr lang="en"/>
              <a:t>Not diffuse, plenty of adjacent skin is uninvolved</a:t>
            </a:r>
            <a:endParaRPr/>
          </a:p>
          <a:p>
            <a:pPr marL="914400" lvl="1" indent="-293211" algn="l" rtl="0">
              <a:spcBef>
                <a:spcPts val="0"/>
              </a:spcBef>
              <a:spcAft>
                <a:spcPts val="0"/>
              </a:spcAft>
              <a:buSzPct val="100000"/>
              <a:buChar char="○"/>
            </a:pPr>
            <a:r>
              <a:rPr lang="en"/>
              <a:t>minimal to no rash on upper arms and neck</a:t>
            </a:r>
            <a:endParaRPr/>
          </a:p>
          <a:p>
            <a:pPr marL="914400" lvl="1" indent="-293211" algn="l" rtl="0">
              <a:spcBef>
                <a:spcPts val="0"/>
              </a:spcBef>
              <a:spcAft>
                <a:spcPts val="0"/>
              </a:spcAft>
              <a:buSzPct val="100000"/>
              <a:buChar char="○"/>
            </a:pPr>
            <a:r>
              <a:rPr lang="en"/>
              <a:t>None on the legs</a:t>
            </a:r>
            <a:endParaRPr/>
          </a:p>
          <a:p>
            <a:pPr marL="914400" lvl="1" indent="-293211" algn="l" rtl="0">
              <a:spcBef>
                <a:spcPts val="0"/>
              </a:spcBef>
              <a:spcAft>
                <a:spcPts val="0"/>
              </a:spcAft>
              <a:buSzPct val="100000"/>
              <a:buChar char="○"/>
            </a:pPr>
            <a:r>
              <a:rPr lang="en"/>
              <a:t>Spares the palms</a:t>
            </a:r>
            <a:endParaRPr/>
          </a:p>
        </p:txBody>
      </p:sp>
      <p:sp>
        <p:nvSpPr>
          <p:cNvPr id="405" name="Google Shape;405;p38"/>
          <p:cNvSpPr txBox="1">
            <a:spLocks noGrp="1"/>
          </p:cNvSpPr>
          <p:nvPr>
            <p:ph type="body" idx="2"/>
          </p:nvPr>
        </p:nvSpPr>
        <p:spPr>
          <a:xfrm>
            <a:off x="4643600" y="1295600"/>
            <a:ext cx="3774300" cy="568587"/>
          </a:xfrm>
          <a:prstGeom prst="rect">
            <a:avLst/>
          </a:prstGeom>
        </p:spPr>
        <p:txBody>
          <a:bodyPr spcFirstLastPara="1" wrap="square" lIns="91425" tIns="91425" rIns="91425" bIns="91425" anchor="t" anchorCtr="0">
            <a:spAutoFit/>
          </a:bodyPr>
          <a:lstStyle/>
          <a:p>
            <a:pPr marL="0" lvl="0" indent="0" algn="ctr" rtl="0">
              <a:spcBef>
                <a:spcPts val="0"/>
              </a:spcBef>
              <a:spcAft>
                <a:spcPts val="1200"/>
              </a:spcAft>
              <a:buNone/>
            </a:pPr>
            <a:r>
              <a:rPr lang="en" i="1"/>
              <a:t>Unable to take actual pictures due to isolation</a:t>
            </a:r>
            <a:endParaRPr i="1"/>
          </a:p>
        </p:txBody>
      </p:sp>
      <p:pic>
        <p:nvPicPr>
          <p:cNvPr id="406" name="Google Shape;406;p38"/>
          <p:cNvPicPr preferRelativeResize="0"/>
          <p:nvPr/>
        </p:nvPicPr>
        <p:blipFill rotWithShape="1">
          <a:blip r:embed="rId3" cstate="hqprint">
            <a:alphaModFix/>
            <a:extLst>
              <a:ext uri="{28A0092B-C50C-407E-A947-70E740481C1C}">
                <a14:useLocalDpi xmlns:a14="http://schemas.microsoft.com/office/drawing/2010/main"/>
              </a:ext>
            </a:extLst>
          </a:blip>
          <a:srcRect l="14067"/>
          <a:stretch/>
        </p:blipFill>
        <p:spPr>
          <a:xfrm rot="5400000">
            <a:off x="4832400" y="1958048"/>
            <a:ext cx="3396700" cy="2819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9"/>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Labs</a:t>
            </a:r>
            <a:endParaRPr/>
          </a:p>
        </p:txBody>
      </p:sp>
      <p:graphicFrame>
        <p:nvGraphicFramePr>
          <p:cNvPr id="412" name="Google Shape;412;p39"/>
          <p:cNvGraphicFramePr/>
          <p:nvPr/>
        </p:nvGraphicFramePr>
        <p:xfrm>
          <a:off x="2746988" y="1554375"/>
          <a:ext cx="1845675" cy="1685700"/>
        </p:xfrm>
        <a:graphic>
          <a:graphicData uri="http://schemas.openxmlformats.org/drawingml/2006/table">
            <a:tbl>
              <a:tblPr>
                <a:noFill/>
                <a:tableStyleId>{A66496E8-A6AC-446E-B5DF-7F5F16F73CCF}</a:tableStyleId>
              </a:tblPr>
              <a:tblGrid>
                <a:gridCol w="1109475">
                  <a:extLst>
                    <a:ext uri="{9D8B030D-6E8A-4147-A177-3AD203B41FA5}">
                      <a16:colId xmlns:a16="http://schemas.microsoft.com/office/drawing/2014/main" val="20000"/>
                    </a:ext>
                  </a:extLst>
                </a:gridCol>
                <a:gridCol w="736200">
                  <a:extLst>
                    <a:ext uri="{9D8B030D-6E8A-4147-A177-3AD203B41FA5}">
                      <a16:colId xmlns:a16="http://schemas.microsoft.com/office/drawing/2014/main" val="20001"/>
                    </a:ext>
                  </a:extLst>
                </a:gridCol>
              </a:tblGrid>
              <a:tr h="280950">
                <a:tc>
                  <a:txBody>
                    <a:bodyPr/>
                    <a:lstStyle/>
                    <a:p>
                      <a:pPr marL="0" lvl="0" indent="0" algn="l" rtl="0">
                        <a:spcBef>
                          <a:spcPts val="0"/>
                        </a:spcBef>
                        <a:spcAft>
                          <a:spcPts val="0"/>
                        </a:spcAft>
                        <a:buNone/>
                      </a:pPr>
                      <a:r>
                        <a:rPr lang="en" b="1">
                          <a:solidFill>
                            <a:srgbClr val="FFFFFF"/>
                          </a:solidFill>
                          <a:latin typeface="Open Sans"/>
                          <a:ea typeface="Open Sans"/>
                          <a:cs typeface="Open Sans"/>
                          <a:sym typeface="Open Sans"/>
                        </a:rPr>
                        <a:t>CBC</a:t>
                      </a:r>
                      <a:endParaRPr b="1">
                        <a:solidFill>
                          <a:srgbClr val="FFFFFF"/>
                        </a:solidFill>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19050" cap="flat" cmpd="sng">
                      <a:solidFill>
                        <a:srgbClr val="404247"/>
                      </a:solidFill>
                      <a:prstDash val="solid"/>
                      <a:round/>
                      <a:headEnd type="none" w="sm" len="sm"/>
                      <a:tailEnd type="none" w="sm" len="sm"/>
                    </a:lnB>
                    <a:solidFill>
                      <a:srgbClr val="404247"/>
                    </a:solidFill>
                  </a:tcPr>
                </a:tc>
                <a:tc>
                  <a:txBody>
                    <a:bodyPr/>
                    <a:lstStyle/>
                    <a:p>
                      <a:pPr marL="0" lvl="0" indent="0" algn="ctr" rtl="0">
                        <a:spcBef>
                          <a:spcPts val="0"/>
                        </a:spcBef>
                        <a:spcAft>
                          <a:spcPts val="0"/>
                        </a:spcAft>
                        <a:buNone/>
                      </a:pPr>
                      <a:r>
                        <a:rPr lang="en" b="1">
                          <a:solidFill>
                            <a:srgbClr val="FFFFFF"/>
                          </a:solidFill>
                          <a:latin typeface="Open Sans"/>
                          <a:ea typeface="Open Sans"/>
                          <a:cs typeface="Open Sans"/>
                          <a:sym typeface="Open Sans"/>
                        </a:rPr>
                        <a:t>Result</a:t>
                      </a:r>
                      <a:endParaRPr b="1">
                        <a:solidFill>
                          <a:srgbClr val="FFFFFF"/>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19050" cap="flat" cmpd="sng">
                      <a:solidFill>
                        <a:srgbClr val="404247"/>
                      </a:solidFill>
                      <a:prstDash val="solid"/>
                      <a:round/>
                      <a:headEnd type="none" w="sm" len="sm"/>
                      <a:tailEnd type="none" w="sm" len="sm"/>
                    </a:lnB>
                    <a:solidFill>
                      <a:srgbClr val="404247"/>
                    </a:solidFill>
                  </a:tcPr>
                </a:tc>
                <a:extLst>
                  <a:ext uri="{0D108BD9-81ED-4DB2-BD59-A6C34878D82A}">
                    <a16:rowId xmlns:a16="http://schemas.microsoft.com/office/drawing/2014/main" val="10000"/>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WBC</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19050"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5.2</a:t>
                      </a:r>
                      <a:endParaRPr b="1">
                        <a:solidFill>
                          <a:srgbClr val="DF382C"/>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19050" cap="flat" cmpd="sng">
                      <a:solidFill>
                        <a:srgbClr val="404247"/>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Hgb</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rgbClr val="1A1A1A"/>
                          </a:solidFill>
                          <a:latin typeface="Open Sans"/>
                          <a:ea typeface="Open Sans"/>
                          <a:cs typeface="Open Sans"/>
                          <a:sym typeface="Open Sans"/>
                        </a:rPr>
                        <a:t>12.1</a:t>
                      </a:r>
                      <a:endParaRPr>
                        <a:solidFill>
                          <a:srgbClr val="1A1A1A"/>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Platelets</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rgbClr val="1A1A1A"/>
                          </a:solidFill>
                          <a:latin typeface="Open Sans"/>
                          <a:ea typeface="Open Sans"/>
                          <a:cs typeface="Open Sans"/>
                          <a:sym typeface="Open Sans"/>
                        </a:rPr>
                        <a:t>224</a:t>
                      </a:r>
                      <a:endParaRPr>
                        <a:solidFill>
                          <a:srgbClr val="1A1A1A"/>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Neut %</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rgbClr val="1A1A1A"/>
                          </a:solidFill>
                          <a:latin typeface="Open Sans"/>
                          <a:ea typeface="Open Sans"/>
                          <a:cs typeface="Open Sans"/>
                          <a:sym typeface="Open Sans"/>
                        </a:rPr>
                        <a:t>49%</a:t>
                      </a:r>
                      <a:endParaRPr>
                        <a:solidFill>
                          <a:srgbClr val="1A1A1A"/>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Eos %</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rgbClr val="1A1A1A"/>
                          </a:solidFill>
                          <a:latin typeface="Open Sans"/>
                          <a:ea typeface="Open Sans"/>
                          <a:cs typeface="Open Sans"/>
                          <a:sym typeface="Open Sans"/>
                        </a:rPr>
                        <a:t>6%</a:t>
                      </a:r>
                      <a:endParaRPr>
                        <a:solidFill>
                          <a:srgbClr val="1A1A1A"/>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413" name="Google Shape;413;p39"/>
          <p:cNvGraphicFramePr/>
          <p:nvPr/>
        </p:nvGraphicFramePr>
        <p:xfrm>
          <a:off x="4826238" y="1554375"/>
          <a:ext cx="1574350" cy="1685700"/>
        </p:xfrm>
        <a:graphic>
          <a:graphicData uri="http://schemas.openxmlformats.org/drawingml/2006/table">
            <a:tbl>
              <a:tblPr>
                <a:noFill/>
                <a:tableStyleId>{A66496E8-A6AC-446E-B5DF-7F5F16F73CCF}</a:tableStyleId>
              </a:tblPr>
              <a:tblGrid>
                <a:gridCol w="946375">
                  <a:extLst>
                    <a:ext uri="{9D8B030D-6E8A-4147-A177-3AD203B41FA5}">
                      <a16:colId xmlns:a16="http://schemas.microsoft.com/office/drawing/2014/main" val="20000"/>
                    </a:ext>
                  </a:extLst>
                </a:gridCol>
                <a:gridCol w="627975">
                  <a:extLst>
                    <a:ext uri="{9D8B030D-6E8A-4147-A177-3AD203B41FA5}">
                      <a16:colId xmlns:a16="http://schemas.microsoft.com/office/drawing/2014/main" val="20001"/>
                    </a:ext>
                  </a:extLst>
                </a:gridCol>
              </a:tblGrid>
              <a:tr h="280950">
                <a:tc>
                  <a:txBody>
                    <a:bodyPr/>
                    <a:lstStyle/>
                    <a:p>
                      <a:pPr marL="0" lvl="0" indent="0" algn="l" rtl="0">
                        <a:spcBef>
                          <a:spcPts val="0"/>
                        </a:spcBef>
                        <a:spcAft>
                          <a:spcPts val="0"/>
                        </a:spcAft>
                        <a:buNone/>
                      </a:pPr>
                      <a:r>
                        <a:rPr lang="en" b="1">
                          <a:solidFill>
                            <a:srgbClr val="FFFFFF"/>
                          </a:solidFill>
                          <a:latin typeface="Open Sans"/>
                          <a:ea typeface="Open Sans"/>
                          <a:cs typeface="Open Sans"/>
                          <a:sym typeface="Open Sans"/>
                        </a:rPr>
                        <a:t>Chem7</a:t>
                      </a:r>
                      <a:endParaRPr b="1">
                        <a:solidFill>
                          <a:srgbClr val="FFFFFF"/>
                        </a:solidFill>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19050" cap="flat" cmpd="sng">
                      <a:solidFill>
                        <a:srgbClr val="404247"/>
                      </a:solidFill>
                      <a:prstDash val="solid"/>
                      <a:round/>
                      <a:headEnd type="none" w="sm" len="sm"/>
                      <a:tailEnd type="none" w="sm" len="sm"/>
                    </a:lnB>
                    <a:solidFill>
                      <a:srgbClr val="404247"/>
                    </a:solidFill>
                  </a:tcPr>
                </a:tc>
                <a:tc>
                  <a:txBody>
                    <a:bodyPr/>
                    <a:lstStyle/>
                    <a:p>
                      <a:pPr marL="0" lvl="0" indent="0" algn="ctr" rtl="0">
                        <a:spcBef>
                          <a:spcPts val="0"/>
                        </a:spcBef>
                        <a:spcAft>
                          <a:spcPts val="0"/>
                        </a:spcAft>
                        <a:buNone/>
                      </a:pPr>
                      <a:r>
                        <a:rPr lang="en" b="1">
                          <a:solidFill>
                            <a:srgbClr val="FFFFFF"/>
                          </a:solidFill>
                          <a:latin typeface="Open Sans"/>
                          <a:ea typeface="Open Sans"/>
                          <a:cs typeface="Open Sans"/>
                          <a:sym typeface="Open Sans"/>
                        </a:rPr>
                        <a:t>Result</a:t>
                      </a:r>
                      <a:endParaRPr b="1">
                        <a:solidFill>
                          <a:srgbClr val="FFFFFF"/>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19050" cap="flat" cmpd="sng">
                      <a:solidFill>
                        <a:srgbClr val="404247"/>
                      </a:solidFill>
                      <a:prstDash val="solid"/>
                      <a:round/>
                      <a:headEnd type="none" w="sm" len="sm"/>
                      <a:tailEnd type="none" w="sm" len="sm"/>
                    </a:lnB>
                    <a:solidFill>
                      <a:srgbClr val="404247"/>
                    </a:solidFill>
                  </a:tcPr>
                </a:tc>
                <a:extLst>
                  <a:ext uri="{0D108BD9-81ED-4DB2-BD59-A6C34878D82A}">
                    <a16:rowId xmlns:a16="http://schemas.microsoft.com/office/drawing/2014/main" val="10000"/>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Na</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19050"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141</a:t>
                      </a:r>
                      <a:endParaRPr b="1">
                        <a:solidFill>
                          <a:srgbClr val="DF382C"/>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19050" cap="flat" cmpd="sng">
                      <a:solidFill>
                        <a:srgbClr val="404247"/>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K</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rgbClr val="1A1A1A"/>
                          </a:solidFill>
                          <a:latin typeface="Open Sans"/>
                          <a:ea typeface="Open Sans"/>
                          <a:cs typeface="Open Sans"/>
                          <a:sym typeface="Open Sans"/>
                        </a:rPr>
                        <a:t>3.8</a:t>
                      </a:r>
                      <a:endParaRPr>
                        <a:solidFill>
                          <a:srgbClr val="1A1A1A"/>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HCO3</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rgbClr val="1A1A1A"/>
                          </a:solidFill>
                          <a:latin typeface="Open Sans"/>
                          <a:ea typeface="Open Sans"/>
                          <a:cs typeface="Open Sans"/>
                          <a:sym typeface="Open Sans"/>
                        </a:rPr>
                        <a:t>23</a:t>
                      </a:r>
                      <a:endParaRPr>
                        <a:solidFill>
                          <a:srgbClr val="1A1A1A"/>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BUN</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rgbClr val="1A1A1A"/>
                          </a:solidFill>
                          <a:latin typeface="Open Sans"/>
                          <a:ea typeface="Open Sans"/>
                          <a:cs typeface="Open Sans"/>
                          <a:sym typeface="Open Sans"/>
                        </a:rPr>
                        <a:t>15</a:t>
                      </a:r>
                      <a:endParaRPr>
                        <a:solidFill>
                          <a:srgbClr val="1A1A1A"/>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80950">
                <a:tc>
                  <a:txBody>
                    <a:bodyPr/>
                    <a:lstStyle/>
                    <a:p>
                      <a:pPr marL="0" lvl="0" indent="0" algn="l" rtl="0">
                        <a:spcBef>
                          <a:spcPts val="0"/>
                        </a:spcBef>
                        <a:spcAft>
                          <a:spcPts val="0"/>
                        </a:spcAft>
                        <a:buNone/>
                      </a:pPr>
                      <a:r>
                        <a:rPr lang="en">
                          <a:latin typeface="Open Sans"/>
                          <a:ea typeface="Open Sans"/>
                          <a:cs typeface="Open Sans"/>
                          <a:sym typeface="Open Sans"/>
                        </a:rPr>
                        <a:t>Cr</a:t>
                      </a:r>
                      <a:endParaRPr>
                        <a:latin typeface="Open Sans"/>
                        <a:ea typeface="Open Sans"/>
                        <a:cs typeface="Open Sans"/>
                        <a:sym typeface="Open Sans"/>
                      </a:endParaRPr>
                    </a:p>
                  </a:txBody>
                  <a:tcPr marL="4570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404247"/>
                      </a:solidFill>
                      <a:prstDash val="solid"/>
                      <a:round/>
                      <a:headEnd type="none" w="sm" len="sm"/>
                      <a:tailEnd type="none" w="sm" len="sm"/>
                    </a:lnT>
                    <a:lnB w="9525" cap="flat" cmpd="sng">
                      <a:solidFill>
                        <a:srgbClr val="404247"/>
                      </a:solidFill>
                      <a:prstDash val="solid"/>
                      <a:round/>
                      <a:headEnd type="none" w="sm" len="sm"/>
                      <a:tailEnd type="none" w="sm" len="sm"/>
                    </a:lnB>
                    <a:solidFill>
                      <a:srgbClr val="F1F2F3"/>
                    </a:solidFill>
                  </a:tcPr>
                </a:tc>
                <a:tc>
                  <a:txBody>
                    <a:bodyPr/>
                    <a:lstStyle/>
                    <a:p>
                      <a:pPr marL="0" lvl="0" indent="0" algn="ctr" rtl="0">
                        <a:spcBef>
                          <a:spcPts val="0"/>
                        </a:spcBef>
                        <a:spcAft>
                          <a:spcPts val="0"/>
                        </a:spcAft>
                        <a:buNone/>
                      </a:pPr>
                      <a:r>
                        <a:rPr lang="en">
                          <a:solidFill>
                            <a:srgbClr val="1A1A1A"/>
                          </a:solidFill>
                          <a:latin typeface="Open Sans"/>
                          <a:ea typeface="Open Sans"/>
                          <a:cs typeface="Open Sans"/>
                          <a:sym typeface="Open Sans"/>
                        </a:rPr>
                        <a:t>0.71</a:t>
                      </a:r>
                      <a:endParaRPr>
                        <a:solidFill>
                          <a:srgbClr val="1A1A1A"/>
                        </a:solidFill>
                        <a:latin typeface="Open Sans"/>
                        <a:ea typeface="Open Sans"/>
                        <a:cs typeface="Open Sans"/>
                        <a:sym typeface="Open Sans"/>
                      </a:endParaRPr>
                    </a:p>
                  </a:txBody>
                  <a:tcPr marL="0" marR="0" marT="0" marB="0" anchor="ctr">
                    <a:lnL w="9525" cap="flat" cmpd="sng">
                      <a:solidFill>
                        <a:srgbClr val="404247"/>
                      </a:solidFill>
                      <a:prstDash val="solid"/>
                      <a:round/>
                      <a:headEnd type="none" w="sm" len="sm"/>
                      <a:tailEnd type="none" w="sm" len="sm"/>
                    </a:lnL>
                    <a:lnR w="9525" cap="flat" cmpd="sng">
                      <a:solidFill>
                        <a:srgbClr val="404247"/>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40"/>
          <p:cNvSpPr txBox="1">
            <a:spLocks noGrp="1"/>
          </p:cNvSpPr>
          <p:nvPr>
            <p:ph type="body" idx="2"/>
          </p:nvPr>
        </p:nvSpPr>
        <p:spPr>
          <a:xfrm>
            <a:off x="730000" y="1407675"/>
            <a:ext cx="3374400" cy="3025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1A1A1A"/>
                </a:solidFill>
              </a:rPr>
              <a:t>A 35 y/o F with no PMH p/w concern for </a:t>
            </a:r>
            <a:r>
              <a:rPr lang="en" b="1">
                <a:solidFill>
                  <a:srgbClr val="1A1A1A"/>
                </a:solidFill>
              </a:rPr>
              <a:t>measles due to a rash</a:t>
            </a:r>
            <a:r>
              <a:rPr lang="en">
                <a:solidFill>
                  <a:srgbClr val="1A1A1A"/>
                </a:solidFill>
              </a:rPr>
              <a:t> developing 13 days after MMR. Rash prodrome was body aches + sore throat, then runny nose, onset just a few days before rash. </a:t>
            </a:r>
            <a:endParaRPr>
              <a:solidFill>
                <a:srgbClr val="1A1A1A"/>
              </a:solidFill>
            </a:endParaRPr>
          </a:p>
          <a:p>
            <a:pPr marL="457200" lvl="0" indent="-311150" algn="l" rtl="0">
              <a:spcBef>
                <a:spcPts val="1200"/>
              </a:spcBef>
              <a:spcAft>
                <a:spcPts val="0"/>
              </a:spcAft>
              <a:buClr>
                <a:srgbClr val="1A1A1A"/>
              </a:buClr>
              <a:buSzPts val="1300"/>
              <a:buChar char="●"/>
            </a:pPr>
            <a:r>
              <a:rPr lang="en">
                <a:solidFill>
                  <a:srgbClr val="1A1A1A"/>
                </a:solidFill>
              </a:rPr>
              <a:t>The rash is certainly worsening</a:t>
            </a:r>
            <a:endParaRPr>
              <a:solidFill>
                <a:srgbClr val="1A1A1A"/>
              </a:solidFill>
            </a:endParaRPr>
          </a:p>
          <a:p>
            <a:pPr marL="457200" lvl="0" indent="-311150" algn="l" rtl="0">
              <a:spcBef>
                <a:spcPts val="0"/>
              </a:spcBef>
              <a:spcAft>
                <a:spcPts val="0"/>
              </a:spcAft>
              <a:buClr>
                <a:srgbClr val="1A1A1A"/>
              </a:buClr>
              <a:buSzPts val="1300"/>
              <a:buChar char="●"/>
            </a:pPr>
            <a:r>
              <a:rPr lang="en">
                <a:solidFill>
                  <a:srgbClr val="1A1A1A"/>
                </a:solidFill>
              </a:rPr>
              <a:t>Seems like it’s likely spreading cephalocaudal (head-to-chest)</a:t>
            </a:r>
            <a:endParaRPr>
              <a:solidFill>
                <a:srgbClr val="1A1A1A"/>
              </a:solidFill>
            </a:endParaRPr>
          </a:p>
          <a:p>
            <a:pPr marL="0" lvl="0" indent="0" algn="l" rtl="0">
              <a:spcBef>
                <a:spcPts val="1200"/>
              </a:spcBef>
              <a:spcAft>
                <a:spcPts val="1200"/>
              </a:spcAft>
              <a:buNone/>
            </a:pPr>
            <a:endParaRPr>
              <a:solidFill>
                <a:srgbClr val="1A1A1A"/>
              </a:solidFill>
            </a:endParaRPr>
          </a:p>
        </p:txBody>
      </p:sp>
      <p:sp>
        <p:nvSpPr>
          <p:cNvPr id="419" name="Google Shape;419;p40"/>
          <p:cNvSpPr txBox="1">
            <a:spLocks noGrp="1"/>
          </p:cNvSpPr>
          <p:nvPr>
            <p:ph type="title"/>
          </p:nvPr>
        </p:nvSpPr>
        <p:spPr>
          <a:xfrm>
            <a:off x="729450" y="632850"/>
            <a:ext cx="37692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Summary</a:t>
            </a:r>
            <a:endParaRPr/>
          </a:p>
        </p:txBody>
      </p:sp>
      <p:sp>
        <p:nvSpPr>
          <p:cNvPr id="420" name="Google Shape;420;p40"/>
          <p:cNvSpPr/>
          <p:nvPr/>
        </p:nvSpPr>
        <p:spPr>
          <a:xfrm>
            <a:off x="511267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421" name="Google Shape;421;p40"/>
          <p:cNvSpPr/>
          <p:nvPr/>
        </p:nvSpPr>
        <p:spPr>
          <a:xfrm>
            <a:off x="574470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422" name="Google Shape;422;p40"/>
          <p:cNvSpPr/>
          <p:nvPr/>
        </p:nvSpPr>
        <p:spPr>
          <a:xfrm>
            <a:off x="6376725"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423" name="Google Shape;423;p40"/>
          <p:cNvSpPr/>
          <p:nvPr/>
        </p:nvSpPr>
        <p:spPr>
          <a:xfrm>
            <a:off x="7008750" y="46996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424" name="Google Shape;424;p40"/>
          <p:cNvSpPr txBox="1"/>
          <p:nvPr/>
        </p:nvSpPr>
        <p:spPr>
          <a:xfrm>
            <a:off x="8083875" y="4517300"/>
            <a:ext cx="863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ED</a:t>
            </a:r>
            <a:endParaRPr sz="1300">
              <a:solidFill>
                <a:schemeClr val="dk2"/>
              </a:solidFill>
              <a:latin typeface="Open Sans"/>
              <a:ea typeface="Open Sans"/>
              <a:cs typeface="Open Sans"/>
              <a:sym typeface="Open Sans"/>
            </a:endParaRPr>
          </a:p>
        </p:txBody>
      </p:sp>
      <p:cxnSp>
        <p:nvCxnSpPr>
          <p:cNvPr id="425" name="Google Shape;425;p40"/>
          <p:cNvCxnSpPr>
            <a:stCxn id="424" idx="1"/>
            <a:endCxn id="423" idx="2"/>
          </p:cNvCxnSpPr>
          <p:nvPr/>
        </p:nvCxnSpPr>
        <p:spPr>
          <a:xfrm flipH="1">
            <a:off x="7324875" y="4709750"/>
            <a:ext cx="759000" cy="172800"/>
          </a:xfrm>
          <a:prstGeom prst="bentConnector4">
            <a:avLst>
              <a:gd name="adj1" fmla="val 29185"/>
              <a:gd name="adj2" fmla="val 237876"/>
            </a:avLst>
          </a:prstGeom>
          <a:noFill/>
          <a:ln w="9525" cap="flat" cmpd="sng">
            <a:solidFill>
              <a:schemeClr val="dk2"/>
            </a:solidFill>
            <a:prstDash val="solid"/>
            <a:round/>
            <a:headEnd type="none" w="med" len="med"/>
            <a:tailEnd type="triangle" w="med" len="med"/>
          </a:ln>
        </p:spPr>
      </p:cxnSp>
      <p:sp>
        <p:nvSpPr>
          <p:cNvPr id="426" name="Google Shape;426;p40"/>
          <p:cNvSpPr/>
          <p:nvPr/>
        </p:nvSpPr>
        <p:spPr>
          <a:xfrm>
            <a:off x="5406675" y="3634975"/>
            <a:ext cx="1486500" cy="384900"/>
          </a:xfrm>
          <a:prstGeom prst="rect">
            <a:avLst/>
          </a:prstGeom>
          <a:solidFill>
            <a:srgbClr val="0C62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Body ache</a:t>
            </a:r>
            <a:endParaRPr sz="1300">
              <a:solidFill>
                <a:schemeClr val="lt1"/>
              </a:solidFill>
              <a:latin typeface="Open Sans"/>
              <a:ea typeface="Open Sans"/>
              <a:cs typeface="Open Sans"/>
              <a:sym typeface="Open Sans"/>
            </a:endParaRPr>
          </a:p>
          <a:p>
            <a:pPr marL="0" lvl="0" indent="0" algn="l" rtl="0">
              <a:spcBef>
                <a:spcPts val="0"/>
              </a:spcBef>
              <a:spcAft>
                <a:spcPts val="0"/>
              </a:spcAft>
              <a:buNone/>
            </a:pPr>
            <a:r>
              <a:rPr lang="en" sz="1300">
                <a:solidFill>
                  <a:schemeClr val="lt1"/>
                </a:solidFill>
                <a:latin typeface="Open Sans"/>
                <a:ea typeface="Open Sans"/>
                <a:cs typeface="Open Sans"/>
                <a:sym typeface="Open Sans"/>
              </a:rPr>
              <a:t>Sore throat</a:t>
            </a:r>
            <a:endParaRPr sz="1300">
              <a:solidFill>
                <a:schemeClr val="lt1"/>
              </a:solidFill>
              <a:latin typeface="Open Sans"/>
              <a:ea typeface="Open Sans"/>
              <a:cs typeface="Open Sans"/>
              <a:sym typeface="Open Sans"/>
            </a:endParaRPr>
          </a:p>
        </p:txBody>
      </p:sp>
      <p:sp>
        <p:nvSpPr>
          <p:cNvPr id="427" name="Google Shape;427;p40"/>
          <p:cNvSpPr/>
          <p:nvPr/>
        </p:nvSpPr>
        <p:spPr>
          <a:xfrm>
            <a:off x="6859500" y="4323800"/>
            <a:ext cx="781500" cy="226800"/>
          </a:xfrm>
          <a:prstGeom prst="rect">
            <a:avLst/>
          </a:prstGeom>
          <a:gradFill>
            <a:gsLst>
              <a:gs pos="0">
                <a:srgbClr val="DF382C"/>
              </a:gs>
              <a:gs pos="12000">
                <a:srgbClr val="DF382C"/>
              </a:gs>
              <a:gs pos="100000">
                <a:srgbClr val="FAE4E8"/>
              </a:gs>
            </a:gsLst>
            <a:lin ang="10800025"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Rash</a:t>
            </a:r>
            <a:endParaRPr sz="1300">
              <a:solidFill>
                <a:schemeClr val="dk2"/>
              </a:solidFill>
              <a:latin typeface="Open Sans"/>
              <a:ea typeface="Open Sans"/>
              <a:cs typeface="Open Sans"/>
              <a:sym typeface="Open Sans"/>
            </a:endParaRPr>
          </a:p>
        </p:txBody>
      </p:sp>
      <p:sp>
        <p:nvSpPr>
          <p:cNvPr id="428" name="Google Shape;428;p40"/>
          <p:cNvSpPr/>
          <p:nvPr/>
        </p:nvSpPr>
        <p:spPr>
          <a:xfrm>
            <a:off x="6132075" y="4058438"/>
            <a:ext cx="1121400" cy="226800"/>
          </a:xfrm>
          <a:prstGeom prst="rect">
            <a:avLst/>
          </a:prstGeom>
          <a:solidFill>
            <a:srgbClr val="3B71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Runny nose</a:t>
            </a:r>
            <a:endParaRPr sz="1300">
              <a:solidFill>
                <a:schemeClr val="lt1"/>
              </a:solidFill>
              <a:latin typeface="Open Sans"/>
              <a:ea typeface="Open Sans"/>
              <a:cs typeface="Open Sans"/>
              <a:sym typeface="Open Sans"/>
            </a:endParaRPr>
          </a:p>
        </p:txBody>
      </p:sp>
      <p:sp>
        <p:nvSpPr>
          <p:cNvPr id="429" name="Google Shape;429;p40"/>
          <p:cNvSpPr/>
          <p:nvPr/>
        </p:nvSpPr>
        <p:spPr>
          <a:xfrm>
            <a:off x="7006875" y="3634975"/>
            <a:ext cx="1486500" cy="38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accent1"/>
                </a:solidFill>
                <a:latin typeface="Open Sans"/>
                <a:ea typeface="Open Sans"/>
                <a:cs typeface="Open Sans"/>
                <a:sym typeface="Open Sans"/>
              </a:rPr>
              <a:t>(now resolved)</a:t>
            </a:r>
            <a:endParaRPr sz="1300">
              <a:solidFill>
                <a:schemeClr val="accent1"/>
              </a:solidFill>
              <a:latin typeface="Open Sans"/>
              <a:ea typeface="Open Sans"/>
              <a:cs typeface="Open Sans"/>
              <a:sym typeface="Open Sans"/>
            </a:endParaRPr>
          </a:p>
        </p:txBody>
      </p:sp>
      <p:sp>
        <p:nvSpPr>
          <p:cNvPr id="430" name="Google Shape;430;p40"/>
          <p:cNvSpPr/>
          <p:nvPr/>
        </p:nvSpPr>
        <p:spPr>
          <a:xfrm>
            <a:off x="7253475" y="3979400"/>
            <a:ext cx="1486500" cy="38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accent1"/>
                </a:solidFill>
                <a:latin typeface="Open Sans"/>
                <a:ea typeface="Open Sans"/>
                <a:cs typeface="Open Sans"/>
                <a:sym typeface="Open Sans"/>
              </a:rPr>
              <a:t>coryza?</a:t>
            </a:r>
            <a:endParaRPr sz="1300">
              <a:solidFill>
                <a:schemeClr val="accent1"/>
              </a:solidFill>
              <a:latin typeface="Open Sans"/>
              <a:ea typeface="Open Sans"/>
              <a:cs typeface="Open Sans"/>
              <a:sym typeface="Open Sans"/>
            </a:endParaRPr>
          </a:p>
        </p:txBody>
      </p:sp>
      <p:sp>
        <p:nvSpPr>
          <p:cNvPr id="431" name="Google Shape;431;p40"/>
          <p:cNvSpPr txBox="1">
            <a:spLocks noGrp="1"/>
          </p:cNvSpPr>
          <p:nvPr>
            <p:ph type="body" idx="2"/>
          </p:nvPr>
        </p:nvSpPr>
        <p:spPr>
          <a:xfrm>
            <a:off x="5073650" y="263550"/>
            <a:ext cx="3774300" cy="2850900"/>
          </a:xfrm>
          <a:prstGeom prst="rect">
            <a:avLst/>
          </a:prstGeom>
        </p:spPr>
        <p:txBody>
          <a:bodyPr spcFirstLastPara="1" wrap="square" lIns="91425" tIns="91425" rIns="91425" bIns="91425" anchor="t" anchorCtr="0">
            <a:normAutofit fontScale="92500"/>
          </a:bodyPr>
          <a:lstStyle/>
          <a:p>
            <a:pPr marL="457200" lvl="0" indent="-304959" algn="l" rtl="0">
              <a:spcBef>
                <a:spcPts val="0"/>
              </a:spcBef>
              <a:spcAft>
                <a:spcPts val="0"/>
              </a:spcAft>
              <a:buSzPct val="100000"/>
              <a:buChar char="●"/>
            </a:pPr>
            <a:r>
              <a:rPr lang="en"/>
              <a:t>Small (&lt;5mm) nonblanching lesions</a:t>
            </a:r>
            <a:endParaRPr/>
          </a:p>
          <a:p>
            <a:pPr marL="457200" lvl="0" indent="-304959" algn="l" rtl="0">
              <a:spcBef>
                <a:spcPts val="0"/>
              </a:spcBef>
              <a:spcAft>
                <a:spcPts val="0"/>
              </a:spcAft>
              <a:buSzPct val="100000"/>
              <a:buChar char="●"/>
            </a:pPr>
            <a:r>
              <a:rPr lang="en"/>
              <a:t>Maculopapular (papules/raised &gt; macules)</a:t>
            </a:r>
            <a:endParaRPr/>
          </a:p>
          <a:p>
            <a:pPr marL="914400" lvl="1" indent="-293211" algn="l" rtl="0">
              <a:spcBef>
                <a:spcPts val="0"/>
              </a:spcBef>
              <a:spcAft>
                <a:spcPts val="0"/>
              </a:spcAft>
              <a:buSzPct val="100000"/>
              <a:buChar char="○"/>
            </a:pPr>
            <a:r>
              <a:rPr lang="en"/>
              <a:t>Some do look more acneiform</a:t>
            </a:r>
            <a:endParaRPr/>
          </a:p>
          <a:p>
            <a:pPr marL="457200" lvl="0" indent="-304959" algn="l" rtl="0">
              <a:spcBef>
                <a:spcPts val="0"/>
              </a:spcBef>
              <a:spcAft>
                <a:spcPts val="0"/>
              </a:spcAft>
              <a:buSzPct val="100000"/>
              <a:buChar char="●"/>
            </a:pPr>
            <a:r>
              <a:rPr lang="en"/>
              <a:t>Only mild erythema/hyperpigmentation</a:t>
            </a:r>
            <a:endParaRPr/>
          </a:p>
          <a:p>
            <a:pPr marL="0" lvl="0" indent="0" algn="l" rtl="0">
              <a:spcBef>
                <a:spcPts val="1200"/>
              </a:spcBef>
              <a:spcAft>
                <a:spcPts val="0"/>
              </a:spcAft>
              <a:buNone/>
            </a:pPr>
            <a:r>
              <a:rPr lang="en" u="sng"/>
              <a:t>Distribution</a:t>
            </a:r>
            <a:r>
              <a:rPr lang="en"/>
              <a:t>: </a:t>
            </a:r>
            <a:endParaRPr/>
          </a:p>
          <a:p>
            <a:pPr marL="457200" lvl="0" indent="-304959" algn="l" rtl="0">
              <a:spcBef>
                <a:spcPts val="0"/>
              </a:spcBef>
              <a:spcAft>
                <a:spcPts val="0"/>
              </a:spcAft>
              <a:buSzPct val="100000"/>
              <a:buChar char="●"/>
            </a:pPr>
            <a:r>
              <a:rPr lang="en"/>
              <a:t>Most pronounced on the face but also</a:t>
            </a:r>
            <a:endParaRPr/>
          </a:p>
          <a:p>
            <a:pPr marL="914400" lvl="1" indent="-293211" algn="l" rtl="0">
              <a:spcBef>
                <a:spcPts val="0"/>
              </a:spcBef>
              <a:spcAft>
                <a:spcPts val="0"/>
              </a:spcAft>
              <a:buSzPct val="100000"/>
              <a:buChar char="○"/>
            </a:pPr>
            <a:r>
              <a:rPr lang="en"/>
              <a:t>anterior chest/shoulder &gt; forearms &gt;&gt; back</a:t>
            </a:r>
            <a:endParaRPr/>
          </a:p>
          <a:p>
            <a:pPr marL="457200" lvl="0" indent="-304959" algn="l" rtl="0">
              <a:spcBef>
                <a:spcPts val="0"/>
              </a:spcBef>
              <a:spcAft>
                <a:spcPts val="0"/>
              </a:spcAft>
              <a:buSzPct val="100000"/>
              <a:buChar char="●"/>
            </a:pPr>
            <a:r>
              <a:rPr lang="en"/>
              <a:t>Not diffuse, plenty of adjacent skin is uninvolved</a:t>
            </a:r>
            <a:endParaRPr/>
          </a:p>
          <a:p>
            <a:pPr marL="914400" lvl="1" indent="-293211" algn="l" rtl="0">
              <a:spcBef>
                <a:spcPts val="0"/>
              </a:spcBef>
              <a:spcAft>
                <a:spcPts val="0"/>
              </a:spcAft>
              <a:buSzPct val="100000"/>
              <a:buChar char="○"/>
            </a:pPr>
            <a:r>
              <a:rPr lang="en"/>
              <a:t>minimal to no rash on upper arms and neck</a:t>
            </a:r>
            <a:endParaRPr/>
          </a:p>
          <a:p>
            <a:pPr marL="914400" lvl="1" indent="-293211" algn="l" rtl="0">
              <a:spcBef>
                <a:spcPts val="0"/>
              </a:spcBef>
              <a:spcAft>
                <a:spcPts val="0"/>
              </a:spcAft>
              <a:buSzPct val="100000"/>
              <a:buChar char="○"/>
            </a:pPr>
            <a:r>
              <a:rPr lang="en"/>
              <a:t>None on the legs</a:t>
            </a:r>
            <a:endParaRPr/>
          </a:p>
          <a:p>
            <a:pPr marL="914400" lvl="1" indent="-293211" algn="l" rtl="0">
              <a:spcBef>
                <a:spcPts val="0"/>
              </a:spcBef>
              <a:spcAft>
                <a:spcPts val="0"/>
              </a:spcAft>
              <a:buSzPct val="100000"/>
              <a:buChar char="○"/>
            </a:pPr>
            <a:r>
              <a:rPr lang="en"/>
              <a:t>Spares the palms</a:t>
            </a:r>
            <a:endParaRPr/>
          </a:p>
        </p:txBody>
      </p:sp>
      <p:grpSp>
        <p:nvGrpSpPr>
          <p:cNvPr id="432" name="Google Shape;432;p40"/>
          <p:cNvGrpSpPr/>
          <p:nvPr/>
        </p:nvGrpSpPr>
        <p:grpSpPr>
          <a:xfrm>
            <a:off x="663292" y="4285329"/>
            <a:ext cx="3025446" cy="690946"/>
            <a:chOff x="6027151" y="2423475"/>
            <a:chExt cx="2823825" cy="644900"/>
          </a:xfrm>
        </p:grpSpPr>
        <p:pic>
          <p:nvPicPr>
            <p:cNvPr id="433" name="Google Shape;433;p40"/>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6027151" y="2423475"/>
              <a:ext cx="1896075" cy="644900"/>
            </a:xfrm>
            <a:prstGeom prst="rect">
              <a:avLst/>
            </a:prstGeom>
            <a:noFill/>
            <a:ln>
              <a:noFill/>
            </a:ln>
          </p:spPr>
        </p:pic>
        <p:pic>
          <p:nvPicPr>
            <p:cNvPr id="434" name="Google Shape;434;p40"/>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7914826" y="2423475"/>
              <a:ext cx="936150" cy="644900"/>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1"/>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[2] Is this measles?</a:t>
            </a:r>
            <a:endParaRPr dirty="0"/>
          </a:p>
        </p:txBody>
      </p:sp>
      <p:sp>
        <p:nvSpPr>
          <p:cNvPr id="440" name="Google Shape;440;p41"/>
          <p:cNvSpPr txBox="1">
            <a:spLocks noGrp="1"/>
          </p:cNvSpPr>
          <p:nvPr>
            <p:ph type="body" idx="1"/>
          </p:nvPr>
        </p:nvSpPr>
        <p:spPr>
          <a:xfrm>
            <a:off x="5174225" y="1352625"/>
            <a:ext cx="3374400" cy="3025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sp>
        <p:nvSpPr>
          <p:cNvPr id="441" name="Google Shape;441;p41"/>
          <p:cNvSpPr txBox="1">
            <a:spLocks noGrp="1"/>
          </p:cNvSpPr>
          <p:nvPr>
            <p:ph type="subTitle" idx="2"/>
          </p:nvPr>
        </p:nvSpPr>
        <p:spPr>
          <a:xfrm>
            <a:off x="724950" y="3161525"/>
            <a:ext cx="3300900" cy="75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D6B271-7D89-B91B-7795-7CA9233C9359}"/>
              </a:ext>
            </a:extLst>
          </p:cNvPr>
          <p:cNvPicPr>
            <a:picLocks noChangeAspect="1"/>
          </p:cNvPicPr>
          <p:nvPr/>
        </p:nvPicPr>
        <p:blipFill>
          <a:blip r:embed="rId2"/>
          <a:stretch>
            <a:fillRect/>
          </a:stretch>
        </p:blipFill>
        <p:spPr>
          <a:xfrm>
            <a:off x="0" y="314582"/>
            <a:ext cx="8983640" cy="4514335"/>
          </a:xfrm>
          <a:prstGeom prst="rect">
            <a:avLst/>
          </a:prstGeom>
        </p:spPr>
      </p:pic>
    </p:spTree>
    <p:extLst>
      <p:ext uri="{BB962C8B-B14F-4D97-AF65-F5344CB8AC3E}">
        <p14:creationId xmlns:p14="http://schemas.microsoft.com/office/powerpoint/2010/main" val="3574477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Shape 445"/>
        <p:cNvGrpSpPr/>
        <p:nvPr/>
      </p:nvGrpSpPr>
      <p:grpSpPr>
        <a:xfrm>
          <a:off x="0" y="0"/>
          <a:ext cx="0" cy="0"/>
          <a:chOff x="0" y="0"/>
          <a:chExt cx="0" cy="0"/>
        </a:xfrm>
      </p:grpSpPr>
      <p:pic>
        <p:nvPicPr>
          <p:cNvPr id="446" name="Google Shape;446;p42"/>
          <p:cNvPicPr preferRelativeResize="0"/>
          <p:nvPr/>
        </p:nvPicPr>
        <p:blipFill>
          <a:blip r:embed="rId3">
            <a:alphaModFix/>
          </a:blip>
          <a:stretch>
            <a:fillRect/>
          </a:stretch>
        </p:blipFill>
        <p:spPr>
          <a:xfrm>
            <a:off x="152400" y="152400"/>
            <a:ext cx="8839202" cy="428479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45"/>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Before they reach the waiting room [</a:t>
            </a:r>
            <a:r>
              <a:rPr lang="en" u="sng">
                <a:solidFill>
                  <a:schemeClr val="hlink"/>
                </a:solidFill>
                <a:hlinkClick r:id="rId3"/>
              </a:rPr>
              <a:t>16</a:t>
            </a:r>
            <a:r>
              <a:rPr lang="en"/>
              <a:t>]</a:t>
            </a:r>
            <a:endParaRPr/>
          </a:p>
        </p:txBody>
      </p:sp>
      <p:sp>
        <p:nvSpPr>
          <p:cNvPr id="464" name="Google Shape;464;p45"/>
          <p:cNvSpPr txBox="1"/>
          <p:nvPr/>
        </p:nvSpPr>
        <p:spPr>
          <a:xfrm>
            <a:off x="731520" y="1325880"/>
            <a:ext cx="7680900" cy="26061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If they call ahead: tell them </a:t>
            </a:r>
            <a:r>
              <a:rPr lang="en" sz="1500" b="1">
                <a:solidFill>
                  <a:srgbClr val="1A1A1A"/>
                </a:solidFill>
                <a:latin typeface="Open Sans"/>
                <a:ea typeface="Open Sans"/>
                <a:cs typeface="Open Sans"/>
                <a:sym typeface="Open Sans"/>
              </a:rPr>
              <a:t>which entrance to use</a:t>
            </a:r>
            <a:r>
              <a:rPr lang="en" sz="1500">
                <a:solidFill>
                  <a:srgbClr val="1A1A1A"/>
                </a:solidFill>
                <a:latin typeface="Open Sans"/>
                <a:ea typeface="Open Sans"/>
                <a:cs typeface="Open Sans"/>
                <a:sym typeface="Open Sans"/>
              </a:rPr>
              <a:t> and to wear a mask</a:t>
            </a:r>
            <a:endParaRPr sz="1500">
              <a:solidFill>
                <a:srgbClr val="1A1A1A"/>
              </a:solidFill>
              <a:latin typeface="Open Sans"/>
              <a:ea typeface="Open Sans"/>
              <a:cs typeface="Open Sans"/>
              <a:sym typeface="Open Sans"/>
            </a:endParaRPr>
          </a:p>
          <a:p>
            <a:pPr marL="457200" lvl="0" indent="-323850" algn="l" rtl="0">
              <a:spcBef>
                <a:spcPts val="1000"/>
              </a:spcBef>
              <a:spcAft>
                <a:spcPts val="0"/>
              </a:spcAft>
              <a:buClr>
                <a:srgbClr val="1A1A1A"/>
              </a:buClr>
              <a:buSzPts val="1500"/>
              <a:buFont typeface="Open Sans"/>
              <a:buChar char="●"/>
            </a:pPr>
            <a:r>
              <a:rPr lang="en" sz="1500" b="1">
                <a:solidFill>
                  <a:srgbClr val="1A1A1A"/>
                </a:solidFill>
                <a:latin typeface="Open Sans"/>
                <a:ea typeface="Open Sans"/>
                <a:cs typeface="Open Sans"/>
                <a:sym typeface="Open Sans"/>
              </a:rPr>
              <a:t>Mask the patient at triage</a:t>
            </a:r>
            <a:r>
              <a:rPr lang="en" sz="1500">
                <a:solidFill>
                  <a:srgbClr val="1A1A1A"/>
                </a:solidFill>
                <a:latin typeface="Open Sans"/>
                <a:ea typeface="Open Sans"/>
                <a:cs typeface="Open Sans"/>
                <a:sym typeface="Open Sans"/>
              </a:rPr>
              <a:t> and separate them from other patients</a:t>
            </a:r>
            <a:endParaRPr sz="1500">
              <a:solidFill>
                <a:srgbClr val="1A1A1A"/>
              </a:solidFill>
              <a:latin typeface="Open Sans"/>
              <a:ea typeface="Open Sans"/>
              <a:cs typeface="Open Sans"/>
              <a:sym typeface="Open Sans"/>
            </a:endParaRPr>
          </a:p>
          <a:p>
            <a:pPr marL="457200" lvl="0" indent="-323850" algn="l" rtl="0">
              <a:spcBef>
                <a:spcPts val="1000"/>
              </a:spcBef>
              <a:spcAft>
                <a:spcPts val="0"/>
              </a:spcAft>
              <a:buClr>
                <a:srgbClr val="1A1A1A"/>
              </a:buClr>
              <a:buSzPts val="1500"/>
              <a:buFont typeface="Open Sans"/>
              <a:buChar char="●"/>
            </a:pPr>
            <a:r>
              <a:rPr lang="en" sz="1500" b="1">
                <a:solidFill>
                  <a:srgbClr val="1A1A1A"/>
                </a:solidFill>
                <a:latin typeface="Open Sans"/>
                <a:ea typeface="Open Sans"/>
                <a:cs typeface="Open Sans"/>
                <a:sym typeface="Open Sans"/>
              </a:rPr>
              <a:t>Airborne isolation</a:t>
            </a:r>
            <a:r>
              <a:rPr lang="en" sz="1500">
                <a:solidFill>
                  <a:srgbClr val="1A1A1A"/>
                </a:solidFill>
                <a:latin typeface="Open Sans"/>
                <a:ea typeface="Open Sans"/>
                <a:cs typeface="Open Sans"/>
                <a:sym typeface="Open Sans"/>
              </a:rPr>
              <a:t> room if available; otherwise a private room, door closed, patient masked</a:t>
            </a:r>
            <a:endParaRPr sz="1500">
              <a:solidFill>
                <a:srgbClr val="1A1A1A"/>
              </a:solidFill>
              <a:latin typeface="Open Sans"/>
              <a:ea typeface="Open Sans"/>
              <a:cs typeface="Open Sans"/>
              <a:sym typeface="Open Sans"/>
            </a:endParaRPr>
          </a:p>
          <a:p>
            <a:pPr marL="457200" lvl="0" indent="-323850" algn="l" rtl="0">
              <a:spcBef>
                <a:spcPts val="1000"/>
              </a:spcBef>
              <a:spcAft>
                <a:spcPts val="0"/>
              </a:spcAft>
              <a:buClr>
                <a:srgbClr val="1A1A1A"/>
              </a:buClr>
              <a:buSzPts val="1500"/>
              <a:buFont typeface="Open Sans"/>
              <a:buChar char="●"/>
            </a:pPr>
            <a:r>
              <a:rPr lang="en" sz="1500">
                <a:solidFill>
                  <a:srgbClr val="1A1A1A"/>
                </a:solidFill>
                <a:latin typeface="Open Sans"/>
                <a:ea typeface="Open Sans"/>
                <a:cs typeface="Open Sans"/>
                <a:sym typeface="Open Sans"/>
              </a:rPr>
              <a:t>Only staff with evidence of immunity go in, </a:t>
            </a:r>
            <a:r>
              <a:rPr lang="en" sz="1500" b="1">
                <a:solidFill>
                  <a:srgbClr val="1A1A1A"/>
                </a:solidFill>
                <a:latin typeface="Open Sans"/>
                <a:ea typeface="Open Sans"/>
                <a:cs typeface="Open Sans"/>
                <a:sym typeface="Open Sans"/>
              </a:rPr>
              <a:t>wearing an N95</a:t>
            </a:r>
            <a:endParaRPr sz="1500" b="1">
              <a:solidFill>
                <a:srgbClr val="1A1A1A"/>
              </a:solidFill>
              <a:latin typeface="Open Sans"/>
              <a:ea typeface="Open Sans"/>
              <a:cs typeface="Open Sans"/>
              <a:sym typeface="Open Sans"/>
            </a:endParaRPr>
          </a:p>
          <a:p>
            <a:pPr marL="457200" lvl="0" indent="-323850" algn="l" rtl="0">
              <a:spcBef>
                <a:spcPts val="1000"/>
              </a:spcBef>
              <a:spcAft>
                <a:spcPts val="1000"/>
              </a:spcAft>
              <a:buClr>
                <a:srgbClr val="1A1A1A"/>
              </a:buClr>
              <a:buSzPts val="1500"/>
              <a:buFont typeface="Open Sans"/>
              <a:buChar char="●"/>
            </a:pPr>
            <a:r>
              <a:rPr lang="en" sz="1500">
                <a:solidFill>
                  <a:srgbClr val="1A1A1A"/>
                </a:solidFill>
                <a:latin typeface="Open Sans"/>
                <a:ea typeface="Open Sans"/>
                <a:cs typeface="Open Sans"/>
                <a:sym typeface="Open Sans"/>
              </a:rPr>
              <a:t>Leave the room empty for up to 2 hours after the patient leaves</a:t>
            </a:r>
            <a:endParaRPr sz="1500">
              <a:solidFill>
                <a:srgbClr val="1A1A1A"/>
              </a:solidFill>
              <a:latin typeface="Open Sans"/>
              <a:ea typeface="Open Sans"/>
              <a:cs typeface="Open Sans"/>
              <a:sym typeface="Open Sans"/>
            </a:endParaRPr>
          </a:p>
        </p:txBody>
      </p:sp>
      <p:sp>
        <p:nvSpPr>
          <p:cNvPr id="465" name="Google Shape;465;p45"/>
          <p:cNvSpPr/>
          <p:nvPr/>
        </p:nvSpPr>
        <p:spPr>
          <a:xfrm>
            <a:off x="731520" y="4023360"/>
            <a:ext cx="7680900" cy="548700"/>
          </a:xfrm>
          <a:prstGeom prst="roundRect">
            <a:avLst>
              <a:gd name="adj" fmla="val 16667"/>
            </a:avLst>
          </a:prstGeom>
          <a:solidFill>
            <a:srgbClr val="FAE4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B03D50"/>
                </a:solidFill>
                <a:latin typeface="Open Sans"/>
                <a:ea typeface="Open Sans"/>
                <a:cs typeface="Open Sans"/>
                <a:sym typeface="Open Sans"/>
              </a:rPr>
              <a:t>Notify public health on suspicion, not on confirmation </a:t>
            </a:r>
            <a:r>
              <a:rPr lang="en" sz="1500" b="1" baseline="30000">
                <a:solidFill>
                  <a:srgbClr val="B03D50"/>
                </a:solidFill>
                <a:latin typeface="Open Sans"/>
                <a:ea typeface="Open Sans"/>
                <a:cs typeface="Open Sans"/>
                <a:sym typeface="Open Sans"/>
              </a:rPr>
              <a:t>[</a:t>
            </a:r>
            <a:r>
              <a:rPr lang="en" sz="1500" b="1" u="sng" baseline="30000">
                <a:solidFill>
                  <a:schemeClr val="hlink"/>
                </a:solidFill>
                <a:latin typeface="Open Sans"/>
                <a:ea typeface="Open Sans"/>
                <a:cs typeface="Open Sans"/>
                <a:sym typeface="Open Sans"/>
                <a:hlinkClick r:id="rId4"/>
              </a:rPr>
              <a:t>15</a:t>
            </a:r>
            <a:r>
              <a:rPr lang="en" sz="1500" b="1" baseline="30000">
                <a:solidFill>
                  <a:srgbClr val="B03D50"/>
                </a:solidFill>
                <a:latin typeface="Open Sans"/>
                <a:ea typeface="Open Sans"/>
                <a:cs typeface="Open Sans"/>
                <a:sym typeface="Open Sans"/>
              </a:rPr>
              <a:t>]</a:t>
            </a:r>
            <a:endParaRPr sz="1500" b="1" baseline="30000">
              <a:solidFill>
                <a:srgbClr val="B03D50"/>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43"/>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[3] How should we manage this?</a:t>
            </a:r>
            <a:endParaRPr dirty="0"/>
          </a:p>
        </p:txBody>
      </p:sp>
      <p:sp>
        <p:nvSpPr>
          <p:cNvPr id="452" name="Google Shape;452;p43"/>
          <p:cNvSpPr txBox="1">
            <a:spLocks noGrp="1"/>
          </p:cNvSpPr>
          <p:nvPr>
            <p:ph type="subTitle" idx="2"/>
          </p:nvPr>
        </p:nvSpPr>
        <p:spPr>
          <a:xfrm>
            <a:off x="724950" y="3161525"/>
            <a:ext cx="3300900" cy="75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453" name="Google Shape;453;p43"/>
          <p:cNvSpPr txBox="1">
            <a:spLocks noGrp="1"/>
          </p:cNvSpPr>
          <p:nvPr>
            <p:ph type="body" idx="1"/>
          </p:nvPr>
        </p:nvSpPr>
        <p:spPr>
          <a:xfrm>
            <a:off x="5174225" y="1352625"/>
            <a:ext cx="3374400" cy="302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She calls ahead. What do you tell her?</a:t>
            </a:r>
            <a:endParaRPr dirty="0"/>
          </a:p>
          <a:p>
            <a:pPr marL="0" lvl="0" indent="0" algn="l" rtl="0">
              <a:spcBef>
                <a:spcPts val="1200"/>
              </a:spcBef>
              <a:spcAft>
                <a:spcPts val="0"/>
              </a:spcAft>
              <a:buNone/>
            </a:pPr>
            <a:r>
              <a:rPr lang="en" dirty="0"/>
              <a:t>Options:</a:t>
            </a:r>
            <a:endParaRPr dirty="0"/>
          </a:p>
          <a:p>
            <a:pPr marL="457200" lvl="0" indent="-311150" algn="l" rtl="0">
              <a:spcBef>
                <a:spcPts val="1200"/>
              </a:spcBef>
              <a:spcAft>
                <a:spcPts val="0"/>
              </a:spcAft>
              <a:buSzPts val="1300"/>
              <a:buChar char="●"/>
            </a:pPr>
            <a:r>
              <a:rPr lang="en" dirty="0"/>
              <a:t>Come straight to the ED</a:t>
            </a:r>
            <a:endParaRPr dirty="0"/>
          </a:p>
          <a:p>
            <a:pPr marL="457200" lvl="0" indent="-311150" algn="l" rtl="0">
              <a:spcBef>
                <a:spcPts val="0"/>
              </a:spcBef>
              <a:spcAft>
                <a:spcPts val="0"/>
              </a:spcAft>
              <a:buSzPts val="1300"/>
              <a:buChar char="●"/>
            </a:pPr>
            <a:r>
              <a:rPr lang="en" dirty="0"/>
              <a:t>Come to clinic</a:t>
            </a:r>
            <a:endParaRPr dirty="0"/>
          </a:p>
          <a:p>
            <a:pPr marL="457200" lvl="0" indent="-311150" algn="l" rtl="0">
              <a:spcBef>
                <a:spcPts val="0"/>
              </a:spcBef>
              <a:spcAft>
                <a:spcPts val="0"/>
              </a:spcAft>
              <a:buSzPts val="1300"/>
              <a:buChar char="●"/>
            </a:pPr>
            <a:r>
              <a:rPr lang="en" dirty="0"/>
              <a:t>Stay home: phone or video assessment</a:t>
            </a:r>
            <a:endParaRPr dirty="0"/>
          </a:p>
          <a:p>
            <a:pPr marL="457200" lvl="0" indent="-311150" algn="l" rtl="0">
              <a:spcBef>
                <a:spcPts val="0"/>
              </a:spcBef>
              <a:spcAft>
                <a:spcPts val="0"/>
              </a:spcAft>
              <a:buSzPts val="1300"/>
              <a:buChar char="●"/>
            </a:pPr>
            <a:r>
              <a:rPr lang="en" dirty="0"/>
              <a:t>Stay home: call public health</a:t>
            </a:r>
            <a:endParaRPr dirty="0"/>
          </a:p>
          <a:p>
            <a:pPr marL="0" lvl="0" indent="0" algn="l" rtl="0">
              <a:spcBef>
                <a:spcPts val="1200"/>
              </a:spcBef>
              <a:spcAft>
                <a:spcPts val="1200"/>
              </a:spcAft>
              <a:buNone/>
            </a:pP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07FA4B-73B4-E556-D19D-ED43BD1310AB}"/>
              </a:ext>
            </a:extLst>
          </p:cNvPr>
          <p:cNvPicPr>
            <a:picLocks noChangeAspect="1"/>
          </p:cNvPicPr>
          <p:nvPr/>
        </p:nvPicPr>
        <p:blipFill>
          <a:blip r:embed="rId2"/>
          <a:stretch>
            <a:fillRect/>
          </a:stretch>
        </p:blipFill>
        <p:spPr>
          <a:xfrm>
            <a:off x="0" y="-1"/>
            <a:ext cx="9119266" cy="4835611"/>
          </a:xfrm>
          <a:prstGeom prst="rect">
            <a:avLst/>
          </a:prstGeom>
        </p:spPr>
      </p:pic>
    </p:spTree>
    <p:extLst>
      <p:ext uri="{BB962C8B-B14F-4D97-AF65-F5344CB8AC3E}">
        <p14:creationId xmlns:p14="http://schemas.microsoft.com/office/powerpoint/2010/main" val="34084408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483"/>
        <p:cNvGrpSpPr/>
        <p:nvPr/>
      </p:nvGrpSpPr>
      <p:grpSpPr>
        <a:xfrm>
          <a:off x="0" y="0"/>
          <a:ext cx="0" cy="0"/>
          <a:chOff x="0" y="0"/>
          <a:chExt cx="0" cy="0"/>
        </a:xfrm>
      </p:grpSpPr>
      <p:sp>
        <p:nvSpPr>
          <p:cNvPr id="484" name="Google Shape;484;p48"/>
          <p:cNvSpPr txBox="1">
            <a:spLocks noGrp="1"/>
          </p:cNvSpPr>
          <p:nvPr>
            <p:ph type="title" idx="4294967295"/>
          </p:nvPr>
        </p:nvSpPr>
        <p:spPr>
          <a:xfrm>
            <a:off x="881850" y="7852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rPr>
              <a:t>Disaster case</a:t>
            </a:r>
            <a:endParaRPr>
              <a:solidFill>
                <a:schemeClr val="lt1"/>
              </a:solidFill>
            </a:endParaRPr>
          </a:p>
        </p:txBody>
      </p:sp>
      <p:sp>
        <p:nvSpPr>
          <p:cNvPr id="485" name="Google Shape;485;p48"/>
          <p:cNvSpPr txBox="1">
            <a:spLocks noGrp="1"/>
          </p:cNvSpPr>
          <p:nvPr>
            <p:ph type="body" idx="4294967295"/>
          </p:nvPr>
        </p:nvSpPr>
        <p:spPr>
          <a:xfrm>
            <a:off x="881850" y="1545475"/>
            <a:ext cx="76887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lt1"/>
                </a:solidFill>
              </a:rPr>
              <a:t>An unvaccinated patient had a possible measles exposure</a:t>
            </a:r>
            <a:endParaRPr>
              <a:solidFill>
                <a:schemeClr val="lt1"/>
              </a:solidFill>
            </a:endParaRPr>
          </a:p>
          <a:p>
            <a:pPr marL="0" lvl="0" indent="0" algn="l" rtl="0">
              <a:spcBef>
                <a:spcPts val="1200"/>
              </a:spcBef>
              <a:spcAft>
                <a:spcPts val="0"/>
              </a:spcAft>
              <a:buNone/>
            </a:pPr>
            <a:r>
              <a:rPr lang="en">
                <a:solidFill>
                  <a:schemeClr val="lt1"/>
                </a:solidFill>
              </a:rPr>
              <a:t>They were given the MMR vaccine for </a:t>
            </a:r>
            <a:r>
              <a:rPr lang="en" b="1">
                <a:solidFill>
                  <a:schemeClr val="lt1"/>
                </a:solidFill>
              </a:rPr>
              <a:t>post exposure prophylaxis</a:t>
            </a:r>
            <a:endParaRPr b="1">
              <a:solidFill>
                <a:schemeClr val="lt1"/>
              </a:solidFill>
            </a:endParaRPr>
          </a:p>
          <a:p>
            <a:pPr marL="0" lvl="0" indent="0" algn="l" rtl="0">
              <a:spcBef>
                <a:spcPts val="1200"/>
              </a:spcBef>
              <a:spcAft>
                <a:spcPts val="0"/>
              </a:spcAft>
              <a:buNone/>
            </a:pPr>
            <a:r>
              <a:rPr lang="en">
                <a:solidFill>
                  <a:schemeClr val="lt1"/>
                </a:solidFill>
              </a:rPr>
              <a:t>…now they develop a rash</a:t>
            </a:r>
            <a:endParaRPr>
              <a:solidFill>
                <a:schemeClr val="lt1"/>
              </a:solidFill>
            </a:endParaRPr>
          </a:p>
          <a:p>
            <a:pPr marL="0" lvl="0" indent="0" algn="l" rtl="0">
              <a:spcBef>
                <a:spcPts val="1200"/>
              </a:spcBef>
              <a:spcAft>
                <a:spcPts val="0"/>
              </a:spcAft>
              <a:buNone/>
            </a:pPr>
            <a:r>
              <a:rPr lang="en">
                <a:solidFill>
                  <a:schemeClr val="lt1"/>
                </a:solidFill>
              </a:rPr>
              <a:t>Is the rash from:</a:t>
            </a:r>
            <a:endParaRPr>
              <a:solidFill>
                <a:schemeClr val="lt1"/>
              </a:solidFill>
            </a:endParaRPr>
          </a:p>
          <a:p>
            <a:pPr marL="457200" lvl="0" indent="-311150" algn="l" rtl="0">
              <a:spcBef>
                <a:spcPts val="1200"/>
              </a:spcBef>
              <a:spcAft>
                <a:spcPts val="0"/>
              </a:spcAft>
              <a:buClr>
                <a:schemeClr val="lt1"/>
              </a:buClr>
              <a:buSzPts val="1300"/>
              <a:buAutoNum type="arabicPeriod"/>
            </a:pPr>
            <a:r>
              <a:rPr lang="en">
                <a:solidFill>
                  <a:schemeClr val="lt1"/>
                </a:solidFill>
              </a:rPr>
              <a:t>The vaccine --or--</a:t>
            </a:r>
            <a:endParaRPr>
              <a:solidFill>
                <a:schemeClr val="lt1"/>
              </a:solidFill>
            </a:endParaRPr>
          </a:p>
          <a:p>
            <a:pPr marL="457200" lvl="0" indent="-311150" algn="l" rtl="0">
              <a:spcBef>
                <a:spcPts val="0"/>
              </a:spcBef>
              <a:spcAft>
                <a:spcPts val="0"/>
              </a:spcAft>
              <a:buClr>
                <a:schemeClr val="lt1"/>
              </a:buClr>
              <a:buSzPts val="1300"/>
              <a:buAutoNum type="arabicPeriod"/>
            </a:pPr>
            <a:r>
              <a:rPr lang="en">
                <a:solidFill>
                  <a:schemeClr val="lt1"/>
                </a:solidFill>
              </a:rPr>
              <a:t>Wild type measles (that was not prevented by PEP)</a:t>
            </a:r>
            <a:endParaRPr>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49"/>
          <p:cNvSpPr txBox="1">
            <a:spLocks noGrp="1"/>
          </p:cNvSpPr>
          <p:nvPr>
            <p:ph type="title"/>
          </p:nvPr>
        </p:nvSpPr>
        <p:spPr>
          <a:xfrm>
            <a:off x="729450" y="864300"/>
            <a:ext cx="4951800" cy="29850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Does MMR “cause” ‘measles’?</a:t>
            </a:r>
            <a:endParaRPr/>
          </a:p>
        </p:txBody>
      </p:sp>
      <p:sp>
        <p:nvSpPr>
          <p:cNvPr id="491" name="Google Shape;491;p49"/>
          <p:cNvSpPr txBox="1"/>
          <p:nvPr/>
        </p:nvSpPr>
        <p:spPr>
          <a:xfrm>
            <a:off x="5681275" y="3837950"/>
            <a:ext cx="2279700" cy="57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lt1"/>
                </a:solidFill>
                <a:latin typeface="Open Sans"/>
                <a:ea typeface="Open Sans"/>
                <a:cs typeface="Open Sans"/>
                <a:sym typeface="Open Sans"/>
              </a:rPr>
              <a:t>Links to articles discussed here</a:t>
            </a:r>
            <a:endParaRPr sz="1200" b="1">
              <a:solidFill>
                <a:schemeClr val="lt1"/>
              </a:solidFill>
              <a:latin typeface="Open Sans"/>
              <a:ea typeface="Open Sans"/>
              <a:cs typeface="Open Sans"/>
              <a:sym typeface="Open Sans"/>
            </a:endParaRPr>
          </a:p>
        </p:txBody>
      </p:sp>
      <p:pic>
        <p:nvPicPr>
          <p:cNvPr id="492" name="Google Shape;492;p49" title="frame (11).pn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5681275" y="1344850"/>
            <a:ext cx="2292450" cy="2317628"/>
          </a:xfrm>
          <a:prstGeom prst="rect">
            <a:avLst/>
          </a:prstGeom>
          <a:noFill/>
          <a:ln>
            <a:noFill/>
          </a:ln>
        </p:spPr>
      </p:pic>
      <p:sp>
        <p:nvSpPr>
          <p:cNvPr id="493" name="Google Shape;493;p49"/>
          <p:cNvSpPr txBox="1">
            <a:spLocks noGrp="1"/>
          </p:cNvSpPr>
          <p:nvPr>
            <p:ph type="body" idx="4294967295"/>
          </p:nvPr>
        </p:nvSpPr>
        <p:spPr>
          <a:xfrm>
            <a:off x="729450" y="4225950"/>
            <a:ext cx="4689300" cy="1043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00">
                <a:solidFill>
                  <a:schemeClr val="lt1"/>
                </a:solidFill>
              </a:rPr>
              <a:t>My journey through </a:t>
            </a:r>
            <a:r>
              <a:rPr lang="en" sz="1600" b="1">
                <a:solidFill>
                  <a:schemeClr val="lt1"/>
                </a:solidFill>
              </a:rPr>
              <a:t>the weirdest literature search</a:t>
            </a:r>
            <a:r>
              <a:rPr lang="en" sz="1600">
                <a:solidFill>
                  <a:schemeClr val="lt1"/>
                </a:solidFill>
              </a:rPr>
              <a:t> I’ve done in awhile… </a:t>
            </a:r>
            <a:endParaRPr sz="1600">
              <a:solidFill>
                <a:schemeClr val="lt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51"/>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Follow me along my journey</a:t>
            </a:r>
            <a:endParaRPr/>
          </a:p>
        </p:txBody>
      </p:sp>
      <p:pic>
        <p:nvPicPr>
          <p:cNvPr id="507" name="Google Shape;507;p51" title="Generated Image March 07, 2026 - 3_46PM.pn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3497700" y="1168050"/>
            <a:ext cx="1963299" cy="3972524"/>
          </a:xfrm>
          <a:prstGeom prst="rect">
            <a:avLst/>
          </a:prstGeom>
          <a:noFill/>
          <a:ln>
            <a:noFill/>
          </a:ln>
        </p:spPr>
      </p:pic>
      <p:sp>
        <p:nvSpPr>
          <p:cNvPr id="508" name="Google Shape;508;p51"/>
          <p:cNvSpPr/>
          <p:nvPr/>
        </p:nvSpPr>
        <p:spPr>
          <a:xfrm>
            <a:off x="433050" y="1565429"/>
            <a:ext cx="2409600" cy="1124400"/>
          </a:xfrm>
          <a:prstGeom prst="cloudCallout">
            <a:avLst>
              <a:gd name="adj1" fmla="val 70569"/>
              <a:gd name="adj2" fmla="val 42269"/>
            </a:avLst>
          </a:prstGeom>
          <a:solidFill>
            <a:srgbClr val="E2EAF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Doesn’t the MMR vaccine cause a rash..?</a:t>
            </a:r>
            <a:endParaRPr>
              <a:solidFill>
                <a:schemeClr val="dk2"/>
              </a:solidFill>
              <a:latin typeface="Open Sans"/>
              <a:ea typeface="Open Sans"/>
              <a:cs typeface="Open Sans"/>
              <a:sym typeface="Open Sans"/>
            </a:endParaRPr>
          </a:p>
        </p:txBody>
      </p:sp>
      <p:sp>
        <p:nvSpPr>
          <p:cNvPr id="509" name="Google Shape;509;p51"/>
          <p:cNvSpPr/>
          <p:nvPr/>
        </p:nvSpPr>
        <p:spPr>
          <a:xfrm>
            <a:off x="6116050" y="963250"/>
            <a:ext cx="2622300" cy="1262100"/>
          </a:xfrm>
          <a:prstGeom prst="cloudCallout">
            <a:avLst>
              <a:gd name="adj1" fmla="val -69952"/>
              <a:gd name="adj2" fmla="val 66114"/>
            </a:avLst>
          </a:prstGeom>
          <a:solidFill>
            <a:srgbClr val="1C3678"/>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Measles that broke through MMR PEP?</a:t>
            </a:r>
            <a:endParaRPr>
              <a:solidFill>
                <a:schemeClr val="lt1"/>
              </a:solidFill>
              <a:latin typeface="Open Sans"/>
              <a:ea typeface="Open Sans"/>
              <a:cs typeface="Open Sans"/>
              <a:sym typeface="Open Sans"/>
            </a:endParaRPr>
          </a:p>
        </p:txBody>
      </p:sp>
      <p:sp>
        <p:nvSpPr>
          <p:cNvPr id="510" name="Google Shape;510;p51"/>
          <p:cNvSpPr/>
          <p:nvPr/>
        </p:nvSpPr>
        <p:spPr>
          <a:xfrm>
            <a:off x="6028225" y="3946925"/>
            <a:ext cx="3048000" cy="1124400"/>
          </a:xfrm>
          <a:prstGeom prst="cloudCallout">
            <a:avLst>
              <a:gd name="adj1" fmla="val -63649"/>
              <a:gd name="adj2" fmla="val -104992"/>
            </a:avLst>
          </a:prstGeom>
          <a:solidFill>
            <a:srgbClr val="0C622E"/>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Why are they in the ED? </a:t>
            </a:r>
            <a:r>
              <a:rPr lang="en" b="1">
                <a:solidFill>
                  <a:schemeClr val="lt1"/>
                </a:solidFill>
                <a:latin typeface="Open Sans"/>
                <a:ea typeface="Open Sans"/>
                <a:cs typeface="Open Sans"/>
                <a:sym typeface="Open Sans"/>
              </a:rPr>
              <a:t>They might be spreading measles</a:t>
            </a:r>
            <a:r>
              <a:rPr lang="en">
                <a:solidFill>
                  <a:schemeClr val="lt1"/>
                </a:solidFill>
                <a:latin typeface="Open Sans"/>
                <a:ea typeface="Open Sans"/>
                <a:cs typeface="Open Sans"/>
                <a:sym typeface="Open Sans"/>
              </a:rPr>
              <a:t>!</a:t>
            </a:r>
            <a:endParaRPr>
              <a:solidFill>
                <a:schemeClr val="lt1"/>
              </a:solidFill>
              <a:latin typeface="Open Sans"/>
              <a:ea typeface="Open Sans"/>
              <a:cs typeface="Open Sans"/>
              <a:sym typeface="Open Sans"/>
            </a:endParaRPr>
          </a:p>
        </p:txBody>
      </p:sp>
      <p:sp>
        <p:nvSpPr>
          <p:cNvPr id="511" name="Google Shape;511;p51"/>
          <p:cNvSpPr/>
          <p:nvPr/>
        </p:nvSpPr>
        <p:spPr>
          <a:xfrm>
            <a:off x="266125" y="3643379"/>
            <a:ext cx="2409600" cy="1124400"/>
          </a:xfrm>
          <a:prstGeom prst="cloudCallout">
            <a:avLst>
              <a:gd name="adj1" fmla="val 78300"/>
              <a:gd name="adj2" fmla="val -73691"/>
            </a:avLst>
          </a:prstGeom>
          <a:solidFill>
            <a:srgbClr val="DCF1E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Do I really need to deal with this at 4pm?</a:t>
            </a:r>
            <a:endParaRPr>
              <a:solidFill>
                <a:schemeClr val="dk2"/>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52"/>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Reactions to MMR vaccine </a:t>
            </a:r>
            <a:endParaRPr/>
          </a:p>
        </p:txBody>
      </p:sp>
      <p:sp>
        <p:nvSpPr>
          <p:cNvPr id="517" name="Google Shape;517;p52"/>
          <p:cNvSpPr txBox="1">
            <a:spLocks noGrp="1"/>
          </p:cNvSpPr>
          <p:nvPr>
            <p:ph type="body" idx="1"/>
          </p:nvPr>
        </p:nvSpPr>
        <p:spPr>
          <a:xfrm>
            <a:off x="729325" y="1393075"/>
            <a:ext cx="7688400" cy="3903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t>MMR vaccine is well tolerated, but it does have </a:t>
            </a:r>
            <a:r>
              <a:rPr lang="en" b="1"/>
              <a:t>some predictable side effects</a:t>
            </a:r>
            <a:r>
              <a:rPr lang="en"/>
              <a:t> *</a:t>
            </a:r>
            <a:endParaRPr/>
          </a:p>
        </p:txBody>
      </p:sp>
      <p:sp>
        <p:nvSpPr>
          <p:cNvPr id="518" name="Google Shape;518;p52"/>
          <p:cNvSpPr txBox="1"/>
          <p:nvPr/>
        </p:nvSpPr>
        <p:spPr>
          <a:xfrm>
            <a:off x="6592600" y="727975"/>
            <a:ext cx="2412600" cy="80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rgbClr val="858585"/>
                </a:solidFill>
                <a:latin typeface="Open Sans"/>
                <a:ea typeface="Open Sans"/>
                <a:cs typeface="Open Sans"/>
                <a:sym typeface="Open Sans"/>
              </a:rPr>
              <a:t>* I’m using the term “</a:t>
            </a:r>
            <a:r>
              <a:rPr lang="en" sz="900" b="1">
                <a:solidFill>
                  <a:srgbClr val="858585"/>
                </a:solidFill>
                <a:latin typeface="Open Sans"/>
                <a:ea typeface="Open Sans"/>
                <a:cs typeface="Open Sans"/>
                <a:sym typeface="Open Sans"/>
              </a:rPr>
              <a:t>side effects</a:t>
            </a:r>
            <a:r>
              <a:rPr lang="en" sz="900">
                <a:solidFill>
                  <a:srgbClr val="858585"/>
                </a:solidFill>
                <a:latin typeface="Open Sans"/>
                <a:ea typeface="Open Sans"/>
                <a:cs typeface="Open Sans"/>
                <a:sym typeface="Open Sans"/>
              </a:rPr>
              <a:t>” for self limiting reactions, which is distinct from any long lasting sequela, i.e. neurologic changes (see this </a:t>
            </a:r>
            <a:r>
              <a:rPr lang="en" sz="900" u="sng">
                <a:solidFill>
                  <a:schemeClr val="accent5"/>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Cochrane review</a:t>
            </a:r>
            <a:r>
              <a:rPr lang="en" sz="900">
                <a:solidFill>
                  <a:srgbClr val="858585"/>
                </a:solidFill>
                <a:latin typeface="Open Sans"/>
                <a:ea typeface="Open Sans"/>
                <a:cs typeface="Open Sans"/>
                <a:sym typeface="Open Sans"/>
              </a:rPr>
              <a:t>)</a:t>
            </a:r>
            <a:endParaRPr sz="1300">
              <a:solidFill>
                <a:schemeClr val="dk2"/>
              </a:solidFill>
              <a:latin typeface="Open Sans"/>
              <a:ea typeface="Open Sans"/>
              <a:cs typeface="Open Sans"/>
              <a:sym typeface="Open Sans"/>
            </a:endParaRPr>
          </a:p>
        </p:txBody>
      </p:sp>
      <p:sp>
        <p:nvSpPr>
          <p:cNvPr id="519" name="Google Shape;519;p52"/>
          <p:cNvSpPr/>
          <p:nvPr/>
        </p:nvSpPr>
        <p:spPr>
          <a:xfrm>
            <a:off x="6461300" y="3490979"/>
            <a:ext cx="2409600" cy="1124400"/>
          </a:xfrm>
          <a:prstGeom prst="cloudCallout">
            <a:avLst>
              <a:gd name="adj1" fmla="val -54318"/>
              <a:gd name="adj2" fmla="val 78413"/>
            </a:avLst>
          </a:prstGeom>
          <a:solidFill>
            <a:srgbClr val="E2EAF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Doesn’t the MMR vaccine cause a rash..?</a:t>
            </a:r>
            <a:endParaRPr>
              <a:solidFill>
                <a:schemeClr val="dk2"/>
              </a:solidFill>
              <a:latin typeface="Open Sans"/>
              <a:ea typeface="Open Sans"/>
              <a:cs typeface="Open Sans"/>
              <a:sym typeface="Open Sans"/>
            </a:endParaRPr>
          </a:p>
        </p:txBody>
      </p:sp>
      <p:sp>
        <p:nvSpPr>
          <p:cNvPr id="520" name="Google Shape;520;p52"/>
          <p:cNvSpPr/>
          <p:nvPr/>
        </p:nvSpPr>
        <p:spPr>
          <a:xfrm>
            <a:off x="5732750" y="3289900"/>
            <a:ext cx="3272400" cy="18537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53"/>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Reactions to MMR vaccine </a:t>
            </a:r>
            <a:endParaRPr/>
          </a:p>
          <a:p>
            <a:pPr marL="0" lvl="0" indent="0" algn="l" rtl="0">
              <a:spcBef>
                <a:spcPts val="0"/>
              </a:spcBef>
              <a:spcAft>
                <a:spcPts val="0"/>
              </a:spcAft>
              <a:buNone/>
            </a:pPr>
            <a:endParaRPr/>
          </a:p>
        </p:txBody>
      </p:sp>
      <p:sp>
        <p:nvSpPr>
          <p:cNvPr id="526" name="Google Shape;526;p53"/>
          <p:cNvSpPr txBox="1">
            <a:spLocks noGrp="1"/>
          </p:cNvSpPr>
          <p:nvPr>
            <p:ph type="body" idx="1"/>
          </p:nvPr>
        </p:nvSpPr>
        <p:spPr>
          <a:xfrm>
            <a:off x="729325" y="1850275"/>
            <a:ext cx="3774300" cy="1318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Most common systemic</a:t>
            </a:r>
            <a:r>
              <a:rPr lang="en" baseline="30000"/>
              <a:t>†</a:t>
            </a:r>
            <a:r>
              <a:rPr lang="en"/>
              <a:t> side effects </a:t>
            </a:r>
            <a:r>
              <a:rPr lang="en" baseline="30000"/>
              <a:t>[</a:t>
            </a:r>
            <a:r>
              <a:rPr lang="en" b="1" baseline="30000">
                <a:solidFill>
                  <a:schemeClr val="hlink"/>
                </a:solidFill>
                <a:uFill>
                  <a:noFill/>
                </a:uFill>
                <a:hlinkClick r:id="rId3"/>
              </a:rPr>
              <a:t>2</a:t>
            </a:r>
            <a:r>
              <a:rPr lang="en" baseline="30000"/>
              <a:t>]</a:t>
            </a:r>
            <a:endParaRPr baseline="30000"/>
          </a:p>
          <a:p>
            <a:pPr marL="457200" lvl="0" indent="-311150" algn="l" rtl="0">
              <a:spcBef>
                <a:spcPts val="0"/>
              </a:spcBef>
              <a:spcAft>
                <a:spcPts val="0"/>
              </a:spcAft>
              <a:buSzPts val="1300"/>
              <a:buChar char="●"/>
            </a:pPr>
            <a:r>
              <a:rPr lang="en" b="1">
                <a:solidFill>
                  <a:srgbClr val="DC4C64"/>
                </a:solidFill>
              </a:rPr>
              <a:t>Fevers</a:t>
            </a:r>
            <a:r>
              <a:rPr lang="en">
                <a:solidFill>
                  <a:srgbClr val="DC4C64"/>
                </a:solidFill>
              </a:rPr>
              <a:t> </a:t>
            </a:r>
            <a:r>
              <a:rPr lang="en"/>
              <a:t>(5 - 15%)</a:t>
            </a:r>
            <a:endParaRPr/>
          </a:p>
          <a:p>
            <a:pPr marL="457200" lvl="0" indent="-311150" algn="l" rtl="0">
              <a:spcBef>
                <a:spcPts val="0"/>
              </a:spcBef>
              <a:spcAft>
                <a:spcPts val="0"/>
              </a:spcAft>
              <a:buSzPts val="1300"/>
              <a:buChar char="●"/>
            </a:pPr>
            <a:r>
              <a:rPr lang="en" b="1">
                <a:solidFill>
                  <a:srgbClr val="3B71CA"/>
                </a:solidFill>
              </a:rPr>
              <a:t>Rash</a:t>
            </a:r>
            <a:r>
              <a:rPr lang="en">
                <a:solidFill>
                  <a:srgbClr val="3B71CA"/>
                </a:solidFill>
              </a:rPr>
              <a:t> </a:t>
            </a:r>
            <a:r>
              <a:rPr lang="en"/>
              <a:t>(around 5%)</a:t>
            </a:r>
            <a:endParaRPr/>
          </a:p>
          <a:p>
            <a:pPr marL="0" lvl="0" indent="0" algn="l" rtl="0">
              <a:spcBef>
                <a:spcPts val="0"/>
              </a:spcBef>
              <a:spcAft>
                <a:spcPts val="0"/>
              </a:spcAft>
              <a:buNone/>
            </a:pPr>
            <a:endParaRPr sz="1100">
              <a:solidFill>
                <a:srgbClr val="858585"/>
              </a:solidFill>
            </a:endParaRPr>
          </a:p>
          <a:p>
            <a:pPr marL="0" lvl="0" indent="0" algn="l" rtl="0">
              <a:spcBef>
                <a:spcPts val="0"/>
              </a:spcBef>
              <a:spcAft>
                <a:spcPts val="0"/>
              </a:spcAft>
              <a:buNone/>
            </a:pPr>
            <a:r>
              <a:rPr lang="en" sz="1100">
                <a:solidFill>
                  <a:srgbClr val="858585"/>
                </a:solidFill>
              </a:rPr>
              <a:t>† excludes injection site reactions</a:t>
            </a:r>
            <a:endParaRPr sz="1100">
              <a:solidFill>
                <a:srgbClr val="858585"/>
              </a:solidFill>
            </a:endParaRPr>
          </a:p>
        </p:txBody>
      </p:sp>
      <p:sp>
        <p:nvSpPr>
          <p:cNvPr id="527" name="Google Shape;527;p53"/>
          <p:cNvSpPr txBox="1">
            <a:spLocks noGrp="1"/>
          </p:cNvSpPr>
          <p:nvPr>
            <p:ph type="body" idx="1"/>
          </p:nvPr>
        </p:nvSpPr>
        <p:spPr>
          <a:xfrm>
            <a:off x="729325" y="1393075"/>
            <a:ext cx="7688400" cy="3903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t>MMR vaccine is well tolerated, but it does have </a:t>
            </a:r>
            <a:r>
              <a:rPr lang="en" b="1"/>
              <a:t>some predictable side effects</a:t>
            </a:r>
            <a:r>
              <a:rPr lang="en"/>
              <a:t> *</a:t>
            </a:r>
            <a:endParaRPr/>
          </a:p>
        </p:txBody>
      </p:sp>
      <p:sp>
        <p:nvSpPr>
          <p:cNvPr id="528" name="Google Shape;528;p53"/>
          <p:cNvSpPr txBox="1"/>
          <p:nvPr/>
        </p:nvSpPr>
        <p:spPr>
          <a:xfrm>
            <a:off x="6592600" y="727975"/>
            <a:ext cx="2412600" cy="80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900">
                <a:solidFill>
                  <a:srgbClr val="858585"/>
                </a:solidFill>
                <a:latin typeface="Open Sans"/>
                <a:ea typeface="Open Sans"/>
                <a:cs typeface="Open Sans"/>
                <a:sym typeface="Open Sans"/>
              </a:rPr>
              <a:t>* I’m using the term “</a:t>
            </a:r>
            <a:r>
              <a:rPr lang="en" sz="900" b="1">
                <a:solidFill>
                  <a:srgbClr val="858585"/>
                </a:solidFill>
                <a:latin typeface="Open Sans"/>
                <a:ea typeface="Open Sans"/>
                <a:cs typeface="Open Sans"/>
                <a:sym typeface="Open Sans"/>
              </a:rPr>
              <a:t>side effects</a:t>
            </a:r>
            <a:r>
              <a:rPr lang="en" sz="900">
                <a:solidFill>
                  <a:srgbClr val="858585"/>
                </a:solidFill>
                <a:latin typeface="Open Sans"/>
                <a:ea typeface="Open Sans"/>
                <a:cs typeface="Open Sans"/>
                <a:sym typeface="Open Sans"/>
              </a:rPr>
              <a:t>” for self limiting reactions, which is distinct from any long lasting sequela, i.e. neurologic changes (see this </a:t>
            </a:r>
            <a:r>
              <a:rPr lang="en" sz="900" u="sng">
                <a:solidFill>
                  <a:schemeClr val="accent5"/>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Cochrane review</a:t>
            </a:r>
            <a:r>
              <a:rPr lang="en" sz="900">
                <a:solidFill>
                  <a:srgbClr val="858585"/>
                </a:solidFill>
                <a:latin typeface="Open Sans"/>
                <a:ea typeface="Open Sans"/>
                <a:cs typeface="Open Sans"/>
                <a:sym typeface="Open Sans"/>
              </a:rPr>
              <a:t>)</a:t>
            </a:r>
            <a:endParaRPr sz="1300">
              <a:solidFill>
                <a:schemeClr val="dk2"/>
              </a:solidFill>
              <a:latin typeface="Open Sans"/>
              <a:ea typeface="Open Sans"/>
              <a:cs typeface="Open Sans"/>
              <a:sym typeface="Open Sans"/>
            </a:endParaRPr>
          </a:p>
        </p:txBody>
      </p:sp>
      <p:sp>
        <p:nvSpPr>
          <p:cNvPr id="529" name="Google Shape;529;p53"/>
          <p:cNvSpPr/>
          <p:nvPr/>
        </p:nvSpPr>
        <p:spPr>
          <a:xfrm>
            <a:off x="6461300" y="3490979"/>
            <a:ext cx="2409600" cy="1124400"/>
          </a:xfrm>
          <a:prstGeom prst="cloudCallout">
            <a:avLst>
              <a:gd name="adj1" fmla="val -54318"/>
              <a:gd name="adj2" fmla="val 78413"/>
            </a:avLst>
          </a:prstGeom>
          <a:solidFill>
            <a:srgbClr val="E2EAF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Doesn’t the MMR vaccine cause a rash..?</a:t>
            </a:r>
            <a:endParaRPr>
              <a:solidFill>
                <a:schemeClr val="dk2"/>
              </a:solidFill>
              <a:latin typeface="Open Sans"/>
              <a:ea typeface="Open Sans"/>
              <a:cs typeface="Open Sans"/>
              <a:sym typeface="Open Sans"/>
            </a:endParaRPr>
          </a:p>
        </p:txBody>
      </p:sp>
      <p:sp>
        <p:nvSpPr>
          <p:cNvPr id="530" name="Google Shape;530;p53"/>
          <p:cNvSpPr/>
          <p:nvPr/>
        </p:nvSpPr>
        <p:spPr>
          <a:xfrm>
            <a:off x="5732750" y="3289900"/>
            <a:ext cx="3272400" cy="18537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54"/>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Reactions to MMR vaccine </a:t>
            </a:r>
            <a:endParaRPr/>
          </a:p>
          <a:p>
            <a:pPr marL="0" lvl="0" indent="0" algn="l" rtl="0">
              <a:spcBef>
                <a:spcPts val="0"/>
              </a:spcBef>
              <a:spcAft>
                <a:spcPts val="0"/>
              </a:spcAft>
              <a:buNone/>
            </a:pPr>
            <a:endParaRPr/>
          </a:p>
        </p:txBody>
      </p:sp>
      <p:sp>
        <p:nvSpPr>
          <p:cNvPr id="536" name="Google Shape;536;p54"/>
          <p:cNvSpPr txBox="1">
            <a:spLocks noGrp="1"/>
          </p:cNvSpPr>
          <p:nvPr>
            <p:ph type="body" idx="1"/>
          </p:nvPr>
        </p:nvSpPr>
        <p:spPr>
          <a:xfrm>
            <a:off x="729325" y="1850275"/>
            <a:ext cx="3774300" cy="1318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Most common systemic</a:t>
            </a:r>
            <a:r>
              <a:rPr lang="en" baseline="30000"/>
              <a:t>†</a:t>
            </a:r>
            <a:r>
              <a:rPr lang="en"/>
              <a:t> side effects </a:t>
            </a:r>
            <a:r>
              <a:rPr lang="en" baseline="30000"/>
              <a:t>[</a:t>
            </a:r>
            <a:r>
              <a:rPr lang="en" b="1" baseline="30000">
                <a:solidFill>
                  <a:schemeClr val="hlink"/>
                </a:solidFill>
                <a:uFill>
                  <a:noFill/>
                </a:uFill>
                <a:hlinkClick r:id="rId3"/>
              </a:rPr>
              <a:t>2</a:t>
            </a:r>
            <a:r>
              <a:rPr lang="en" baseline="30000"/>
              <a:t>]</a:t>
            </a:r>
            <a:endParaRPr baseline="30000"/>
          </a:p>
          <a:p>
            <a:pPr marL="457200" lvl="0" indent="-311150" algn="l" rtl="0">
              <a:spcBef>
                <a:spcPts val="0"/>
              </a:spcBef>
              <a:spcAft>
                <a:spcPts val="0"/>
              </a:spcAft>
              <a:buSzPts val="1300"/>
              <a:buChar char="●"/>
            </a:pPr>
            <a:r>
              <a:rPr lang="en" b="1"/>
              <a:t>Fevers</a:t>
            </a:r>
            <a:r>
              <a:rPr lang="en"/>
              <a:t> (5 - 15%)</a:t>
            </a:r>
            <a:endParaRPr/>
          </a:p>
          <a:p>
            <a:pPr marL="457200" lvl="0" indent="-311150" algn="l" rtl="0">
              <a:spcBef>
                <a:spcPts val="0"/>
              </a:spcBef>
              <a:spcAft>
                <a:spcPts val="0"/>
              </a:spcAft>
              <a:buSzPts val="1300"/>
              <a:buChar char="●"/>
            </a:pPr>
            <a:r>
              <a:rPr lang="en" b="1"/>
              <a:t>Rash</a:t>
            </a:r>
            <a:r>
              <a:rPr lang="en"/>
              <a:t> (around 5%)</a:t>
            </a:r>
            <a:endParaRPr/>
          </a:p>
          <a:p>
            <a:pPr marL="0" lvl="0" indent="0" algn="l" rtl="0">
              <a:spcBef>
                <a:spcPts val="0"/>
              </a:spcBef>
              <a:spcAft>
                <a:spcPts val="0"/>
              </a:spcAft>
              <a:buNone/>
            </a:pPr>
            <a:endParaRPr sz="1100">
              <a:solidFill>
                <a:srgbClr val="858585"/>
              </a:solidFill>
            </a:endParaRPr>
          </a:p>
          <a:p>
            <a:pPr marL="0" lvl="0" indent="0" algn="l" rtl="0">
              <a:spcBef>
                <a:spcPts val="0"/>
              </a:spcBef>
              <a:spcAft>
                <a:spcPts val="0"/>
              </a:spcAft>
              <a:buNone/>
            </a:pPr>
            <a:r>
              <a:rPr lang="en" sz="1100">
                <a:solidFill>
                  <a:srgbClr val="858585"/>
                </a:solidFill>
              </a:rPr>
              <a:t>† excludes injection site reactions</a:t>
            </a:r>
            <a:endParaRPr sz="1100">
              <a:solidFill>
                <a:srgbClr val="858585"/>
              </a:solidFill>
            </a:endParaRPr>
          </a:p>
        </p:txBody>
      </p:sp>
      <p:sp>
        <p:nvSpPr>
          <p:cNvPr id="537" name="Google Shape;537;p54"/>
          <p:cNvSpPr txBox="1">
            <a:spLocks noGrp="1"/>
          </p:cNvSpPr>
          <p:nvPr>
            <p:ph type="body" idx="2"/>
          </p:nvPr>
        </p:nvSpPr>
        <p:spPr>
          <a:xfrm>
            <a:off x="4643604" y="1850275"/>
            <a:ext cx="37743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do these reactions happen?</a:t>
            </a:r>
            <a:endParaRPr/>
          </a:p>
          <a:p>
            <a:pPr marL="457200" lvl="0" indent="-311150" algn="l" rtl="0">
              <a:spcBef>
                <a:spcPts val="0"/>
              </a:spcBef>
              <a:spcAft>
                <a:spcPts val="0"/>
              </a:spcAft>
              <a:buSzPts val="1300"/>
              <a:buChar char="●"/>
            </a:pPr>
            <a:r>
              <a:rPr lang="en" b="1"/>
              <a:t>5 to 12 days</a:t>
            </a:r>
            <a:r>
              <a:rPr lang="en"/>
              <a:t> </a:t>
            </a:r>
            <a:r>
              <a:rPr lang="en" baseline="30000"/>
              <a:t>[</a:t>
            </a:r>
            <a:r>
              <a:rPr lang="en" b="1" baseline="30000">
                <a:solidFill>
                  <a:schemeClr val="accent5"/>
                </a:solidFill>
                <a:uFill>
                  <a:noFill/>
                </a:uFill>
                <a:hlinkClick r:id="rId3">
                  <a:extLst>
                    <a:ext uri="{A12FA001-AC4F-418D-AE19-62706E023703}">
                      <ahyp:hlinkClr xmlns:ahyp="http://schemas.microsoft.com/office/drawing/2018/hyperlinkcolor" val="tx"/>
                    </a:ext>
                  </a:extLst>
                </a:hlinkClick>
              </a:rPr>
              <a:t>2</a:t>
            </a:r>
            <a:r>
              <a:rPr lang="en" baseline="30000"/>
              <a:t>,</a:t>
            </a:r>
            <a:r>
              <a:rPr lang="en" b="1" baseline="30000">
                <a:solidFill>
                  <a:schemeClr val="accent5"/>
                </a:solidFill>
                <a:uFill>
                  <a:noFill/>
                </a:uFill>
                <a:hlinkClick r:id="rId4">
                  <a:extLst>
                    <a:ext uri="{A12FA001-AC4F-418D-AE19-62706E023703}">
                      <ahyp:hlinkClr xmlns:ahyp="http://schemas.microsoft.com/office/drawing/2018/hyperlinkcolor" val="tx"/>
                    </a:ext>
                  </a:extLst>
                </a:hlinkClick>
              </a:rPr>
              <a:t>4</a:t>
            </a:r>
            <a:r>
              <a:rPr lang="en" baseline="30000"/>
              <a:t>,</a:t>
            </a:r>
            <a:r>
              <a:rPr lang="en" b="1" baseline="30000">
                <a:solidFill>
                  <a:schemeClr val="accent5"/>
                </a:solidFill>
                <a:uFill>
                  <a:noFill/>
                </a:uFill>
                <a:hlinkClick r:id="rId5">
                  <a:extLst>
                    <a:ext uri="{A12FA001-AC4F-418D-AE19-62706E023703}">
                      <ahyp:hlinkClr xmlns:ahyp="http://schemas.microsoft.com/office/drawing/2018/hyperlinkcolor" val="tx"/>
                    </a:ext>
                  </a:extLst>
                </a:hlinkClick>
              </a:rPr>
              <a:t>6</a:t>
            </a:r>
            <a:r>
              <a:rPr lang="en" baseline="30000"/>
              <a:t>]</a:t>
            </a:r>
            <a:endParaRPr baseline="30000"/>
          </a:p>
        </p:txBody>
      </p:sp>
      <p:sp>
        <p:nvSpPr>
          <p:cNvPr id="538" name="Google Shape;538;p54"/>
          <p:cNvSpPr txBox="1">
            <a:spLocks noGrp="1"/>
          </p:cNvSpPr>
          <p:nvPr>
            <p:ph type="body" idx="1"/>
          </p:nvPr>
        </p:nvSpPr>
        <p:spPr>
          <a:xfrm>
            <a:off x="729325" y="1393075"/>
            <a:ext cx="7688400" cy="3903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t>MMR vaccine is well tolerated, but it does have </a:t>
            </a:r>
            <a:r>
              <a:rPr lang="en" b="1"/>
              <a:t>some predictable side effects</a:t>
            </a:r>
            <a:r>
              <a:rPr lang="en"/>
              <a:t> *</a:t>
            </a:r>
            <a:endParaRPr/>
          </a:p>
        </p:txBody>
      </p:sp>
      <p:sp>
        <p:nvSpPr>
          <p:cNvPr id="539" name="Google Shape;539;p54"/>
          <p:cNvSpPr/>
          <p:nvPr/>
        </p:nvSpPr>
        <p:spPr>
          <a:xfrm>
            <a:off x="729325" y="1910900"/>
            <a:ext cx="3423300" cy="12579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55"/>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…am I starting to flirt with anti-vax?</a:t>
            </a:r>
            <a:endParaRPr/>
          </a:p>
        </p:txBody>
      </p:sp>
      <p:sp>
        <p:nvSpPr>
          <p:cNvPr id="545" name="Google Shape;545;p55"/>
          <p:cNvSpPr txBox="1">
            <a:spLocks noGrp="1"/>
          </p:cNvSpPr>
          <p:nvPr>
            <p:ph type="body" idx="1"/>
          </p:nvPr>
        </p:nvSpPr>
        <p:spPr>
          <a:xfrm>
            <a:off x="729450" y="1393075"/>
            <a:ext cx="7688700" cy="2787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Then I talked to my friend who is a </a:t>
            </a:r>
            <a:r>
              <a:rPr lang="en" b="1"/>
              <a:t>general pediatrician</a:t>
            </a:r>
            <a:r>
              <a:rPr lang="en"/>
              <a:t>… </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546" name="Google Shape;546;p55"/>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5379950" y="2237100"/>
            <a:ext cx="3665175" cy="2630425"/>
          </a:xfrm>
          <a:prstGeom prst="rect">
            <a:avLst/>
          </a:prstGeom>
          <a:noFill/>
          <a:ln>
            <a:noFill/>
          </a:ln>
        </p:spPr>
      </p:pic>
      <p:sp>
        <p:nvSpPr>
          <p:cNvPr id="547" name="Google Shape;547;p55"/>
          <p:cNvSpPr/>
          <p:nvPr/>
        </p:nvSpPr>
        <p:spPr>
          <a:xfrm>
            <a:off x="6241150" y="413950"/>
            <a:ext cx="2902800" cy="979200"/>
          </a:xfrm>
          <a:prstGeom prst="cloudCallout">
            <a:avLst>
              <a:gd name="adj1" fmla="val -36666"/>
              <a:gd name="adj2" fmla="val 68799"/>
            </a:avLst>
          </a:prstGeom>
          <a:solidFill>
            <a:srgbClr val="2F2F2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Maybe MMR causes measles…</a:t>
            </a:r>
            <a:endParaRPr>
              <a:solidFill>
                <a:schemeClr val="lt1"/>
              </a:solidFill>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56"/>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…am I starting to flirt with anti-vax?</a:t>
            </a:r>
            <a:endParaRPr/>
          </a:p>
        </p:txBody>
      </p:sp>
      <p:sp>
        <p:nvSpPr>
          <p:cNvPr id="553" name="Google Shape;553;p56"/>
          <p:cNvSpPr txBox="1">
            <a:spLocks noGrp="1"/>
          </p:cNvSpPr>
          <p:nvPr>
            <p:ph type="body" idx="1"/>
          </p:nvPr>
        </p:nvSpPr>
        <p:spPr>
          <a:xfrm>
            <a:off x="729450" y="1393075"/>
            <a:ext cx="7688700" cy="1548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Then I talked to my friend who is a </a:t>
            </a:r>
            <a:r>
              <a:rPr lang="en" b="1"/>
              <a:t>general pediatrician</a:t>
            </a:r>
            <a:r>
              <a:rPr lang="en"/>
              <a:t>…</a:t>
            </a:r>
            <a:endParaRPr/>
          </a:p>
          <a:p>
            <a:pPr marL="457200" lvl="0" indent="-311150" algn="l" rtl="0">
              <a:spcBef>
                <a:spcPts val="1200"/>
              </a:spcBef>
              <a:spcAft>
                <a:spcPts val="0"/>
              </a:spcAft>
              <a:buSzPts val="1300"/>
              <a:buChar char="●"/>
            </a:pPr>
            <a:r>
              <a:rPr lang="en"/>
              <a:t>Rash after the MMR vaccine is one of those “</a:t>
            </a:r>
            <a:r>
              <a:rPr lang="en" i="1"/>
              <a:t>clinical experience</a:t>
            </a:r>
            <a:r>
              <a:rPr lang="en"/>
              <a:t>” things that you learn</a:t>
            </a:r>
            <a:endParaRPr/>
          </a:p>
          <a:p>
            <a:pPr marL="914400" lvl="1" indent="-298450" algn="l" rtl="0">
              <a:spcBef>
                <a:spcPts val="0"/>
              </a:spcBef>
              <a:spcAft>
                <a:spcPts val="0"/>
              </a:spcAft>
              <a:buSzPts val="1100"/>
              <a:buChar char="○"/>
            </a:pPr>
            <a:r>
              <a:rPr lang="en" b="1">
                <a:solidFill>
                  <a:srgbClr val="3B71CA"/>
                </a:solidFill>
              </a:rPr>
              <a:t>Kids like to get rashes</a:t>
            </a:r>
            <a:r>
              <a:rPr lang="en"/>
              <a:t> (pediatrics doesn’t get as excited for rashes as we do)</a:t>
            </a:r>
            <a:endParaRPr b="1">
              <a:solidFill>
                <a:srgbClr val="DF382C"/>
              </a:solidFill>
            </a:endParaRPr>
          </a:p>
          <a:p>
            <a:pPr marL="914400" lvl="1" indent="-298450" algn="l" rtl="0">
              <a:spcBef>
                <a:spcPts val="0"/>
              </a:spcBef>
              <a:spcAft>
                <a:spcPts val="0"/>
              </a:spcAft>
              <a:buSzPts val="1100"/>
              <a:buChar char="○"/>
            </a:pPr>
            <a:r>
              <a:rPr lang="en"/>
              <a:t>She thinks the rash looks like “</a:t>
            </a:r>
            <a:r>
              <a:rPr lang="en" b="1">
                <a:solidFill>
                  <a:srgbClr val="896110"/>
                </a:solidFill>
              </a:rPr>
              <a:t>mild measles</a:t>
            </a:r>
            <a:r>
              <a:rPr lang="en"/>
              <a:t>” but she’s not peds-ID</a:t>
            </a:r>
            <a:endParaRPr/>
          </a:p>
        </p:txBody>
      </p:sp>
      <p:sp>
        <p:nvSpPr>
          <p:cNvPr id="554" name="Google Shape;554;p56"/>
          <p:cNvSpPr/>
          <p:nvPr/>
        </p:nvSpPr>
        <p:spPr>
          <a:xfrm>
            <a:off x="5268525" y="3601950"/>
            <a:ext cx="2937000" cy="897600"/>
          </a:xfrm>
          <a:prstGeom prst="rect">
            <a:avLst/>
          </a:prstGeom>
          <a:solidFill>
            <a:srgbClr val="DCF1E4"/>
          </a:solidFill>
          <a:ln w="9525" cap="flat" cmpd="sng">
            <a:solidFill>
              <a:srgbClr val="0C622E"/>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700" b="1">
                <a:solidFill>
                  <a:srgbClr val="0C622E"/>
                </a:solidFill>
                <a:latin typeface="Open Sans"/>
                <a:ea typeface="Open Sans"/>
                <a:cs typeface="Open Sans"/>
                <a:sym typeface="Open Sans"/>
              </a:rPr>
              <a:t>Refined search strategy</a:t>
            </a:r>
            <a:endParaRPr sz="1700">
              <a:solidFill>
                <a:srgbClr val="14A44D"/>
              </a:solidFill>
              <a:latin typeface="Open Sans"/>
              <a:ea typeface="Open Sans"/>
              <a:cs typeface="Open Sans"/>
              <a:sym typeface="Open Sans"/>
            </a:endParaRPr>
          </a:p>
          <a:p>
            <a:pPr marL="0" lvl="0" indent="0" algn="l" rtl="0">
              <a:spcBef>
                <a:spcPts val="0"/>
              </a:spcBef>
              <a:spcAft>
                <a:spcPts val="0"/>
              </a:spcAft>
              <a:buNone/>
            </a:pPr>
            <a:r>
              <a:rPr lang="en">
                <a:solidFill>
                  <a:srgbClr val="1A1A1A"/>
                </a:solidFill>
                <a:latin typeface="Open Sans"/>
                <a:ea typeface="Open Sans"/>
                <a:cs typeface="Open Sans"/>
                <a:sym typeface="Open Sans"/>
              </a:rPr>
              <a:t>No more searching “</a:t>
            </a:r>
            <a:r>
              <a:rPr lang="en" b="1">
                <a:solidFill>
                  <a:srgbClr val="1A1A1A"/>
                </a:solidFill>
                <a:latin typeface="Open Sans"/>
                <a:ea typeface="Open Sans"/>
                <a:cs typeface="Open Sans"/>
                <a:sym typeface="Open Sans"/>
              </a:rPr>
              <a:t>does the MMR vaccine cause measles?</a:t>
            </a:r>
            <a:r>
              <a:rPr lang="en">
                <a:solidFill>
                  <a:srgbClr val="1A1A1A"/>
                </a:solidFill>
                <a:latin typeface="Open Sans"/>
                <a:ea typeface="Open Sans"/>
                <a:cs typeface="Open Sans"/>
                <a:sym typeface="Open Sans"/>
              </a:rPr>
              <a:t>”</a:t>
            </a:r>
            <a:endParaRPr>
              <a:solidFill>
                <a:srgbClr val="1A1A1A"/>
              </a:solidFill>
              <a:latin typeface="Open Sans"/>
              <a:ea typeface="Open Sans"/>
              <a:cs typeface="Open Sans"/>
              <a:sym typeface="Open Sans"/>
            </a:endParaRPr>
          </a:p>
        </p:txBody>
      </p:sp>
      <p:sp>
        <p:nvSpPr>
          <p:cNvPr id="555" name="Google Shape;555;p56"/>
          <p:cNvSpPr/>
          <p:nvPr/>
        </p:nvSpPr>
        <p:spPr>
          <a:xfrm>
            <a:off x="729450" y="1309600"/>
            <a:ext cx="7398600" cy="13566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56" name="Google Shape;556;p56"/>
          <p:cNvSpPr txBox="1"/>
          <p:nvPr/>
        </p:nvSpPr>
        <p:spPr>
          <a:xfrm>
            <a:off x="729450" y="3004275"/>
            <a:ext cx="6600300" cy="1229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solidFill>
                  <a:schemeClr val="dk2"/>
                </a:solidFill>
                <a:latin typeface="Open Sans"/>
                <a:ea typeface="Open Sans"/>
                <a:cs typeface="Open Sans"/>
                <a:sym typeface="Open Sans"/>
              </a:rPr>
              <a:t>But I was able to find the </a:t>
            </a:r>
            <a:r>
              <a:rPr lang="en" sz="1300" b="1">
                <a:solidFill>
                  <a:schemeClr val="dk2"/>
                </a:solidFill>
                <a:latin typeface="Open Sans"/>
                <a:ea typeface="Open Sans"/>
                <a:cs typeface="Open Sans"/>
                <a:sym typeface="Open Sans"/>
              </a:rPr>
              <a:t>“pubmed” terms</a:t>
            </a:r>
            <a:r>
              <a:rPr lang="en" sz="1300">
                <a:solidFill>
                  <a:schemeClr val="dk2"/>
                </a:solidFill>
                <a:latin typeface="Open Sans"/>
                <a:ea typeface="Open Sans"/>
                <a:cs typeface="Open Sans"/>
                <a:sym typeface="Open Sans"/>
              </a:rPr>
              <a:t> describing the rash following the MMR vaccine:</a:t>
            </a:r>
            <a:endParaRPr sz="1300">
              <a:solidFill>
                <a:schemeClr val="dk2"/>
              </a:solidFill>
              <a:latin typeface="Open Sans"/>
              <a:ea typeface="Open Sans"/>
              <a:cs typeface="Open Sans"/>
              <a:sym typeface="Open Sans"/>
            </a:endParaRPr>
          </a:p>
          <a:p>
            <a:pPr marL="457200" lvl="0" indent="-311150" algn="l" rtl="0">
              <a:lnSpc>
                <a:spcPct val="115000"/>
              </a:lnSpc>
              <a:spcBef>
                <a:spcPts val="1200"/>
              </a:spcBef>
              <a:spcAft>
                <a:spcPts val="0"/>
              </a:spcAft>
              <a:buClr>
                <a:schemeClr val="dk2"/>
              </a:buClr>
              <a:buSzPts val="1300"/>
              <a:buFont typeface="Open Sans"/>
              <a:buChar char="●"/>
            </a:pPr>
            <a:r>
              <a:rPr lang="en" sz="1300" b="1">
                <a:solidFill>
                  <a:srgbClr val="3B71CA"/>
                </a:solidFill>
                <a:latin typeface="Open Sans"/>
                <a:ea typeface="Open Sans"/>
                <a:cs typeface="Open Sans"/>
                <a:sym typeface="Open Sans"/>
              </a:rPr>
              <a:t>MMR vaccine exanthem</a:t>
            </a:r>
            <a:r>
              <a:rPr lang="en" sz="1300">
                <a:solidFill>
                  <a:schemeClr val="dk2"/>
                </a:solidFill>
                <a:latin typeface="Open Sans"/>
                <a:ea typeface="Open Sans"/>
                <a:cs typeface="Open Sans"/>
                <a:sym typeface="Open Sans"/>
              </a:rPr>
              <a:t> </a:t>
            </a:r>
            <a:endParaRPr sz="1300">
              <a:solidFill>
                <a:schemeClr val="dk2"/>
              </a:solidFill>
              <a:latin typeface="Open Sans"/>
              <a:ea typeface="Open Sans"/>
              <a:cs typeface="Open Sans"/>
              <a:sym typeface="Open Sans"/>
            </a:endParaRPr>
          </a:p>
          <a:p>
            <a:pPr marL="457200" lvl="0" indent="-311150" algn="l" rtl="0">
              <a:lnSpc>
                <a:spcPct val="115000"/>
              </a:lnSpc>
              <a:spcBef>
                <a:spcPts val="0"/>
              </a:spcBef>
              <a:spcAft>
                <a:spcPts val="0"/>
              </a:spcAft>
              <a:buClr>
                <a:schemeClr val="dk2"/>
              </a:buClr>
              <a:buSzPts val="1300"/>
              <a:buFont typeface="Open Sans"/>
              <a:buChar char="●"/>
            </a:pPr>
            <a:r>
              <a:rPr lang="en" sz="1300" b="1">
                <a:solidFill>
                  <a:srgbClr val="DF382C"/>
                </a:solidFill>
                <a:latin typeface="Open Sans"/>
                <a:ea typeface="Open Sans"/>
                <a:cs typeface="Open Sans"/>
                <a:sym typeface="Open Sans"/>
              </a:rPr>
              <a:t>Vaccine-associated rash illness</a:t>
            </a:r>
            <a:r>
              <a:rPr lang="en" sz="1300">
                <a:solidFill>
                  <a:schemeClr val="dk2"/>
                </a:solidFill>
                <a:latin typeface="Open Sans"/>
                <a:ea typeface="Open Sans"/>
                <a:cs typeface="Open Sans"/>
                <a:sym typeface="Open Sans"/>
              </a:rPr>
              <a:t> (</a:t>
            </a:r>
            <a:r>
              <a:rPr lang="en" sz="1300" b="1">
                <a:solidFill>
                  <a:srgbClr val="DF382C"/>
                </a:solidFill>
                <a:latin typeface="Open Sans"/>
                <a:ea typeface="Open Sans"/>
                <a:cs typeface="Open Sans"/>
                <a:sym typeface="Open Sans"/>
              </a:rPr>
              <a:t>VARI</a:t>
            </a:r>
            <a:r>
              <a:rPr lang="en" sz="1300">
                <a:solidFill>
                  <a:schemeClr val="dk2"/>
                </a:solidFill>
                <a:latin typeface="Open Sans"/>
                <a:ea typeface="Open Sans"/>
                <a:cs typeface="Open Sans"/>
                <a:sym typeface="Open Sans"/>
              </a:rPr>
              <a:t>)</a:t>
            </a:r>
            <a:endParaRPr sz="1300">
              <a:solidFill>
                <a:schemeClr val="dk2"/>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6"/>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nodeType="afterEffect">
                                  <p:stCondLst>
                                    <p:cond delay="0"/>
                                  </p:stCondLst>
                                  <p:childTnLst>
                                    <p:set>
                                      <p:cBhvr>
                                        <p:cTn id="11" dur="1" fill="hold">
                                          <p:stCondLst>
                                            <p:cond delay="0"/>
                                          </p:stCondLst>
                                        </p:cTn>
                                        <p:tgtEl>
                                          <p:spTgt spid="554"/>
                                        </p:tgtEl>
                                        <p:attrNameLst>
                                          <p:attrName>style.visibility</p:attrName>
                                        </p:attrNameLst>
                                      </p:cBhvr>
                                      <p:to>
                                        <p:strVal val="visible"/>
                                      </p:to>
                                    </p:set>
                                    <p:animEffect transition="in" filter="fade">
                                      <p:cBhvr>
                                        <p:cTn id="12" dur="600"/>
                                        <p:tgtEl>
                                          <p:spTgt spid="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57"/>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40"/>
              <a:t>What does the Red Book say? [</a:t>
            </a:r>
            <a:r>
              <a:rPr lang="en" sz="2340">
                <a:solidFill>
                  <a:schemeClr val="hlink"/>
                </a:solidFill>
                <a:uFill>
                  <a:noFill/>
                </a:uFill>
                <a:hlinkClick r:id="rId3"/>
              </a:rPr>
              <a:t>6</a:t>
            </a:r>
            <a:r>
              <a:rPr lang="en" sz="2340"/>
              <a:t>]</a:t>
            </a:r>
            <a:endParaRPr sz="2340"/>
          </a:p>
        </p:txBody>
      </p:sp>
      <p:sp>
        <p:nvSpPr>
          <p:cNvPr id="562" name="Google Shape;562;p57"/>
          <p:cNvSpPr txBox="1">
            <a:spLocks noGrp="1"/>
          </p:cNvSpPr>
          <p:nvPr>
            <p:ph type="body" idx="1"/>
          </p:nvPr>
        </p:nvSpPr>
        <p:spPr>
          <a:xfrm>
            <a:off x="729450" y="1393075"/>
            <a:ext cx="6914700" cy="18195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rgbClr val="858585"/>
                </a:solidFill>
                <a:latin typeface="Bitter Light"/>
                <a:ea typeface="Bitter Light"/>
                <a:cs typeface="Bitter Light"/>
                <a:sym typeface="Bitter Light"/>
              </a:rPr>
              <a:t>MEASLES</a:t>
            </a:r>
            <a:endParaRPr>
              <a:solidFill>
                <a:srgbClr val="858585"/>
              </a:solidFill>
              <a:latin typeface="Bitter Light"/>
              <a:ea typeface="Bitter Light"/>
              <a:cs typeface="Bitter Light"/>
              <a:sym typeface="Bitter Light"/>
            </a:endParaRPr>
          </a:p>
          <a:p>
            <a:pPr marL="0" lvl="0" indent="0" algn="l" rtl="0">
              <a:spcBef>
                <a:spcPts val="1200"/>
              </a:spcBef>
              <a:spcAft>
                <a:spcPts val="1200"/>
              </a:spcAft>
              <a:buNone/>
            </a:pPr>
            <a:r>
              <a:rPr lang="en">
                <a:solidFill>
                  <a:srgbClr val="858585"/>
                </a:solidFill>
                <a:latin typeface="Bitter Black"/>
                <a:ea typeface="Bitter Black"/>
                <a:cs typeface="Bitter Black"/>
                <a:sym typeface="Bitter Black"/>
              </a:rPr>
              <a:t>Adverse Events</a:t>
            </a:r>
            <a:r>
              <a:rPr lang="en" b="1">
                <a:solidFill>
                  <a:srgbClr val="858585"/>
                </a:solidFill>
                <a:latin typeface="Bitter"/>
                <a:ea typeface="Bitter"/>
                <a:cs typeface="Bitter"/>
                <a:sym typeface="Bitter"/>
              </a:rPr>
              <a:t>. …</a:t>
            </a:r>
            <a:r>
              <a:rPr lang="en">
                <a:solidFill>
                  <a:srgbClr val="858585"/>
                </a:solidFill>
                <a:latin typeface="Bitter"/>
                <a:ea typeface="Bitter"/>
                <a:cs typeface="Bitter"/>
                <a:sym typeface="Bitter"/>
              </a:rPr>
              <a:t> </a:t>
            </a:r>
            <a:r>
              <a:rPr lang="en" b="1">
                <a:solidFill>
                  <a:srgbClr val="1A1A1A"/>
                </a:solidFill>
                <a:latin typeface="Bitter"/>
                <a:ea typeface="Bitter"/>
                <a:cs typeface="Bitter"/>
                <a:sym typeface="Bitter"/>
              </a:rPr>
              <a:t>Transient rashes</a:t>
            </a:r>
            <a:r>
              <a:rPr lang="en">
                <a:solidFill>
                  <a:srgbClr val="858585"/>
                </a:solidFill>
                <a:latin typeface="Bitter"/>
                <a:ea typeface="Bitter"/>
                <a:cs typeface="Bitter"/>
                <a:sym typeface="Bitter"/>
              </a:rPr>
              <a:t> have been reported in approximately </a:t>
            </a:r>
            <a:r>
              <a:rPr lang="en" b="1">
                <a:latin typeface="Bitter"/>
                <a:ea typeface="Bitter"/>
                <a:cs typeface="Bitter"/>
                <a:sym typeface="Bitter"/>
              </a:rPr>
              <a:t>5% of vaccine recipients</a:t>
            </a:r>
            <a:r>
              <a:rPr lang="en">
                <a:solidFill>
                  <a:srgbClr val="858585"/>
                </a:solidFill>
                <a:latin typeface="Bitter"/>
                <a:ea typeface="Bitter"/>
                <a:cs typeface="Bitter"/>
                <a:sym typeface="Bitter"/>
              </a:rPr>
              <a:t>.</a:t>
            </a:r>
            <a:r>
              <a:rPr lang="en">
                <a:latin typeface="Bitter"/>
                <a:ea typeface="Bitter"/>
                <a:cs typeface="Bitter"/>
                <a:sym typeface="Bitter"/>
              </a:rPr>
              <a:t> </a:t>
            </a:r>
            <a:endParaRPr>
              <a:solidFill>
                <a:srgbClr val="595959"/>
              </a:solidFill>
              <a:latin typeface="Bitter Light"/>
              <a:ea typeface="Bitter Light"/>
              <a:cs typeface="Bitter Light"/>
              <a:sym typeface="Bitter Light"/>
            </a:endParaRPr>
          </a:p>
        </p:txBody>
      </p:sp>
      <p:pic>
        <p:nvPicPr>
          <p:cNvPr id="563" name="Google Shape;563;p57"/>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7685851" y="164499"/>
            <a:ext cx="1338601" cy="2008402"/>
          </a:xfrm>
          <a:prstGeom prst="rect">
            <a:avLst/>
          </a:prstGeom>
          <a:noFill/>
          <a:ln>
            <a:noFill/>
          </a:ln>
        </p:spPr>
      </p:pic>
      <p:sp>
        <p:nvSpPr>
          <p:cNvPr id="564" name="Google Shape;564;p57"/>
          <p:cNvSpPr txBox="1"/>
          <p:nvPr/>
        </p:nvSpPr>
        <p:spPr>
          <a:xfrm>
            <a:off x="6821850" y="1393075"/>
            <a:ext cx="8223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300">
                <a:solidFill>
                  <a:srgbClr val="595959"/>
                </a:solidFill>
                <a:latin typeface="Bitter Light"/>
                <a:ea typeface="Bitter Light"/>
                <a:cs typeface="Bitter Light"/>
                <a:sym typeface="Bitter Light"/>
              </a:rPr>
              <a:t>581</a:t>
            </a:r>
            <a:endParaRPr sz="1300">
              <a:solidFill>
                <a:srgbClr val="595959"/>
              </a:solidFill>
              <a:latin typeface="Bitter Light"/>
              <a:ea typeface="Bitter Light"/>
              <a:cs typeface="Bitter Light"/>
              <a:sym typeface="Bitter Light"/>
            </a:endParaRPr>
          </a:p>
        </p:txBody>
      </p:sp>
      <p:cxnSp>
        <p:nvCxnSpPr>
          <p:cNvPr id="565" name="Google Shape;565;p57"/>
          <p:cNvCxnSpPr/>
          <p:nvPr/>
        </p:nvCxnSpPr>
        <p:spPr>
          <a:xfrm>
            <a:off x="858150" y="1777987"/>
            <a:ext cx="6657300" cy="0"/>
          </a:xfrm>
          <a:prstGeom prst="straightConnector1">
            <a:avLst/>
          </a:prstGeom>
          <a:noFill/>
          <a:ln w="9525" cap="flat" cmpd="sng">
            <a:solidFill>
              <a:srgbClr val="858585"/>
            </a:solidFill>
            <a:prstDash val="solid"/>
            <a:round/>
            <a:headEnd type="none" w="med" len="med"/>
            <a:tailEnd type="none" w="med" len="med"/>
          </a:ln>
        </p:spPr>
      </p:cxnSp>
      <p:sp>
        <p:nvSpPr>
          <p:cNvPr id="566" name="Google Shape;566;p57"/>
          <p:cNvSpPr/>
          <p:nvPr/>
        </p:nvSpPr>
        <p:spPr>
          <a:xfrm>
            <a:off x="2923475" y="3947900"/>
            <a:ext cx="1257900" cy="5352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Receives MMR</a:t>
            </a:r>
            <a:endParaRPr>
              <a:solidFill>
                <a:schemeClr val="lt1"/>
              </a:solidFill>
              <a:latin typeface="Open Sans"/>
              <a:ea typeface="Open Sans"/>
              <a:cs typeface="Open Sans"/>
              <a:sym typeface="Open Sans"/>
            </a:endParaRPr>
          </a:p>
        </p:txBody>
      </p:sp>
      <p:sp>
        <p:nvSpPr>
          <p:cNvPr id="567" name="Google Shape;567;p57"/>
          <p:cNvSpPr/>
          <p:nvPr/>
        </p:nvSpPr>
        <p:spPr>
          <a:xfrm>
            <a:off x="5620725" y="3947900"/>
            <a:ext cx="1608600" cy="535200"/>
          </a:xfrm>
          <a:prstGeom prst="roundRect">
            <a:avLst>
              <a:gd name="adj" fmla="val 16667"/>
            </a:avLst>
          </a:prstGeom>
          <a:solidFill>
            <a:srgbClr val="B03D50"/>
          </a:solidFill>
          <a:ln w="9525" cap="flat" cmpd="sng">
            <a:solidFill>
              <a:srgbClr val="B03D5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Develops fever &amp;/or rash</a:t>
            </a:r>
            <a:endParaRPr>
              <a:solidFill>
                <a:schemeClr val="lt1"/>
              </a:solidFill>
              <a:latin typeface="Open Sans"/>
              <a:ea typeface="Open Sans"/>
              <a:cs typeface="Open Sans"/>
              <a:sym typeface="Open Sans"/>
            </a:endParaRPr>
          </a:p>
        </p:txBody>
      </p:sp>
      <p:cxnSp>
        <p:nvCxnSpPr>
          <p:cNvPr id="568" name="Google Shape;568;p57"/>
          <p:cNvCxnSpPr>
            <a:stCxn id="566" idx="3"/>
            <a:endCxn id="567" idx="1"/>
          </p:cNvCxnSpPr>
          <p:nvPr/>
        </p:nvCxnSpPr>
        <p:spPr>
          <a:xfrm>
            <a:off x="4181375" y="4215500"/>
            <a:ext cx="1439400" cy="0"/>
          </a:xfrm>
          <a:prstGeom prst="straightConnector1">
            <a:avLst/>
          </a:prstGeom>
          <a:noFill/>
          <a:ln w="28575" cap="flat" cmpd="sng">
            <a:solidFill>
              <a:schemeClr val="dk2"/>
            </a:solidFill>
            <a:prstDash val="dash"/>
            <a:round/>
            <a:headEnd type="none" w="med" len="med"/>
            <a:tailEnd type="triangle" w="med" len="med"/>
          </a:ln>
        </p:spPr>
      </p:cxnSp>
      <p:pic>
        <p:nvPicPr>
          <p:cNvPr id="569" name="Google Shape;569;p57" title="Measles_trio_3.png"/>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7229335" y="3535658"/>
            <a:ext cx="1603390" cy="152296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58"/>
          <p:cNvSpPr txBox="1">
            <a:spLocks noGrp="1"/>
          </p:cNvSpPr>
          <p:nvPr>
            <p:ph type="body" idx="1"/>
          </p:nvPr>
        </p:nvSpPr>
        <p:spPr>
          <a:xfrm>
            <a:off x="729450" y="1393075"/>
            <a:ext cx="6914700" cy="18195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rgbClr val="858585"/>
                </a:solidFill>
                <a:latin typeface="Bitter Light"/>
                <a:ea typeface="Bitter Light"/>
                <a:cs typeface="Bitter Light"/>
                <a:sym typeface="Bitter Light"/>
              </a:rPr>
              <a:t>MEASLES</a:t>
            </a:r>
            <a:endParaRPr>
              <a:solidFill>
                <a:srgbClr val="858585"/>
              </a:solidFill>
              <a:latin typeface="Bitter Light"/>
              <a:ea typeface="Bitter Light"/>
              <a:cs typeface="Bitter Light"/>
              <a:sym typeface="Bitter Light"/>
            </a:endParaRPr>
          </a:p>
          <a:p>
            <a:pPr marL="0" lvl="0" indent="0" algn="l" rtl="0">
              <a:spcBef>
                <a:spcPts val="1200"/>
              </a:spcBef>
              <a:spcAft>
                <a:spcPts val="1200"/>
              </a:spcAft>
              <a:buNone/>
            </a:pPr>
            <a:r>
              <a:rPr lang="en">
                <a:solidFill>
                  <a:srgbClr val="858585"/>
                </a:solidFill>
                <a:latin typeface="Bitter Black"/>
                <a:ea typeface="Bitter Black"/>
                <a:cs typeface="Bitter Black"/>
                <a:sym typeface="Bitter Black"/>
              </a:rPr>
              <a:t>Adverse Events</a:t>
            </a:r>
            <a:r>
              <a:rPr lang="en" b="1">
                <a:solidFill>
                  <a:srgbClr val="858585"/>
                </a:solidFill>
                <a:latin typeface="Bitter"/>
                <a:ea typeface="Bitter"/>
                <a:cs typeface="Bitter"/>
                <a:sym typeface="Bitter"/>
              </a:rPr>
              <a:t>. …</a:t>
            </a:r>
            <a:r>
              <a:rPr lang="en">
                <a:solidFill>
                  <a:srgbClr val="858585"/>
                </a:solidFill>
                <a:latin typeface="Bitter"/>
                <a:ea typeface="Bitter"/>
                <a:cs typeface="Bitter"/>
                <a:sym typeface="Bitter"/>
              </a:rPr>
              <a:t> </a:t>
            </a:r>
            <a:r>
              <a:rPr lang="en" b="1">
                <a:solidFill>
                  <a:srgbClr val="1A1A1A"/>
                </a:solidFill>
                <a:latin typeface="Bitter"/>
                <a:ea typeface="Bitter"/>
                <a:cs typeface="Bitter"/>
                <a:sym typeface="Bitter"/>
              </a:rPr>
              <a:t>Transient rashes</a:t>
            </a:r>
            <a:r>
              <a:rPr lang="en">
                <a:solidFill>
                  <a:srgbClr val="858585"/>
                </a:solidFill>
                <a:latin typeface="Bitter"/>
                <a:ea typeface="Bitter"/>
                <a:cs typeface="Bitter"/>
                <a:sym typeface="Bitter"/>
              </a:rPr>
              <a:t> have been reported in approximately </a:t>
            </a:r>
            <a:r>
              <a:rPr lang="en" b="1">
                <a:latin typeface="Bitter"/>
                <a:ea typeface="Bitter"/>
                <a:cs typeface="Bitter"/>
                <a:sym typeface="Bitter"/>
              </a:rPr>
              <a:t>5% of vaccine recipients</a:t>
            </a:r>
            <a:r>
              <a:rPr lang="en">
                <a:solidFill>
                  <a:srgbClr val="858585"/>
                </a:solidFill>
                <a:latin typeface="Bitter"/>
                <a:ea typeface="Bitter"/>
                <a:cs typeface="Bitter"/>
                <a:sym typeface="Bitter"/>
              </a:rPr>
              <a:t>.</a:t>
            </a:r>
            <a:r>
              <a:rPr lang="en">
                <a:latin typeface="Bitter"/>
                <a:ea typeface="Bitter"/>
                <a:cs typeface="Bitter"/>
                <a:sym typeface="Bitter"/>
              </a:rPr>
              <a:t> </a:t>
            </a:r>
            <a:endParaRPr>
              <a:solidFill>
                <a:srgbClr val="595959"/>
              </a:solidFill>
              <a:latin typeface="Bitter Light"/>
              <a:ea typeface="Bitter Light"/>
              <a:cs typeface="Bitter Light"/>
              <a:sym typeface="Bitter Light"/>
            </a:endParaRPr>
          </a:p>
        </p:txBody>
      </p:sp>
      <p:pic>
        <p:nvPicPr>
          <p:cNvPr id="575" name="Google Shape;575;p58"/>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7685851" y="164499"/>
            <a:ext cx="1338601" cy="2008402"/>
          </a:xfrm>
          <a:prstGeom prst="rect">
            <a:avLst/>
          </a:prstGeom>
          <a:noFill/>
          <a:ln>
            <a:noFill/>
          </a:ln>
        </p:spPr>
      </p:pic>
      <p:sp>
        <p:nvSpPr>
          <p:cNvPr id="576" name="Google Shape;576;p58"/>
          <p:cNvSpPr txBox="1"/>
          <p:nvPr/>
        </p:nvSpPr>
        <p:spPr>
          <a:xfrm>
            <a:off x="6821850" y="1393075"/>
            <a:ext cx="8223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300">
                <a:solidFill>
                  <a:srgbClr val="595959"/>
                </a:solidFill>
                <a:latin typeface="Bitter Light"/>
                <a:ea typeface="Bitter Light"/>
                <a:cs typeface="Bitter Light"/>
                <a:sym typeface="Bitter Light"/>
              </a:rPr>
              <a:t>581</a:t>
            </a:r>
            <a:endParaRPr sz="1300">
              <a:solidFill>
                <a:srgbClr val="595959"/>
              </a:solidFill>
              <a:latin typeface="Bitter Light"/>
              <a:ea typeface="Bitter Light"/>
              <a:cs typeface="Bitter Light"/>
              <a:sym typeface="Bitter Light"/>
            </a:endParaRPr>
          </a:p>
        </p:txBody>
      </p:sp>
      <p:cxnSp>
        <p:nvCxnSpPr>
          <p:cNvPr id="577" name="Google Shape;577;p58"/>
          <p:cNvCxnSpPr/>
          <p:nvPr/>
        </p:nvCxnSpPr>
        <p:spPr>
          <a:xfrm>
            <a:off x="858150" y="1777987"/>
            <a:ext cx="6657300" cy="0"/>
          </a:xfrm>
          <a:prstGeom prst="straightConnector1">
            <a:avLst/>
          </a:prstGeom>
          <a:noFill/>
          <a:ln w="9525" cap="flat" cmpd="sng">
            <a:solidFill>
              <a:srgbClr val="858585"/>
            </a:solidFill>
            <a:prstDash val="solid"/>
            <a:round/>
            <a:headEnd type="none" w="med" len="med"/>
            <a:tailEnd type="none" w="med" len="med"/>
          </a:ln>
        </p:spPr>
      </p:cxnSp>
      <p:sp>
        <p:nvSpPr>
          <p:cNvPr id="578" name="Google Shape;578;p58"/>
          <p:cNvSpPr/>
          <p:nvPr/>
        </p:nvSpPr>
        <p:spPr>
          <a:xfrm>
            <a:off x="0" y="0"/>
            <a:ext cx="9144000" cy="30177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9" name="Google Shape;579;p58"/>
          <p:cNvSpPr/>
          <p:nvPr/>
        </p:nvSpPr>
        <p:spPr>
          <a:xfrm>
            <a:off x="6521700" y="456325"/>
            <a:ext cx="2622300" cy="1262100"/>
          </a:xfrm>
          <a:prstGeom prst="cloudCallout">
            <a:avLst>
              <a:gd name="adj1" fmla="val -104075"/>
              <a:gd name="adj2" fmla="val 40647"/>
            </a:avLst>
          </a:prstGeom>
          <a:solidFill>
            <a:srgbClr val="DCF1E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Doesn’t the MMR vaccine cause a rash..?</a:t>
            </a:r>
            <a:endParaRPr>
              <a:solidFill>
                <a:schemeClr val="dk2"/>
              </a:solidFill>
              <a:latin typeface="Open Sans"/>
              <a:ea typeface="Open Sans"/>
              <a:cs typeface="Open Sans"/>
              <a:sym typeface="Open Sans"/>
            </a:endParaRPr>
          </a:p>
        </p:txBody>
      </p:sp>
      <p:sp>
        <p:nvSpPr>
          <p:cNvPr id="580" name="Google Shape;580;p58"/>
          <p:cNvSpPr/>
          <p:nvPr/>
        </p:nvSpPr>
        <p:spPr>
          <a:xfrm>
            <a:off x="2923475" y="3947900"/>
            <a:ext cx="1257900" cy="5352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Receives MMR</a:t>
            </a:r>
            <a:endParaRPr>
              <a:solidFill>
                <a:schemeClr val="lt1"/>
              </a:solidFill>
              <a:latin typeface="Open Sans"/>
              <a:ea typeface="Open Sans"/>
              <a:cs typeface="Open Sans"/>
              <a:sym typeface="Open Sans"/>
            </a:endParaRPr>
          </a:p>
        </p:txBody>
      </p:sp>
      <p:sp>
        <p:nvSpPr>
          <p:cNvPr id="581" name="Google Shape;581;p58"/>
          <p:cNvSpPr/>
          <p:nvPr/>
        </p:nvSpPr>
        <p:spPr>
          <a:xfrm>
            <a:off x="5620725" y="3947900"/>
            <a:ext cx="1608600" cy="535200"/>
          </a:xfrm>
          <a:prstGeom prst="roundRect">
            <a:avLst>
              <a:gd name="adj" fmla="val 16667"/>
            </a:avLst>
          </a:prstGeom>
          <a:solidFill>
            <a:srgbClr val="B03D50"/>
          </a:solidFill>
          <a:ln w="9525" cap="flat" cmpd="sng">
            <a:solidFill>
              <a:srgbClr val="B03D5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Develops fever &amp;/or rash</a:t>
            </a:r>
            <a:endParaRPr>
              <a:solidFill>
                <a:schemeClr val="lt1"/>
              </a:solidFill>
              <a:latin typeface="Open Sans"/>
              <a:ea typeface="Open Sans"/>
              <a:cs typeface="Open Sans"/>
              <a:sym typeface="Open Sans"/>
            </a:endParaRPr>
          </a:p>
        </p:txBody>
      </p:sp>
      <p:sp>
        <p:nvSpPr>
          <p:cNvPr id="582" name="Google Shape;582;p58"/>
          <p:cNvSpPr/>
          <p:nvPr/>
        </p:nvSpPr>
        <p:spPr>
          <a:xfrm>
            <a:off x="4620450" y="4550850"/>
            <a:ext cx="702600" cy="384900"/>
          </a:xfrm>
          <a:prstGeom prst="roundRect">
            <a:avLst>
              <a:gd name="adj" fmla="val 16667"/>
            </a:avLst>
          </a:prstGeom>
          <a:solidFill>
            <a:srgbClr val="DCF1E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a:ea typeface="Open Sans"/>
                <a:cs typeface="Open Sans"/>
                <a:sym typeface="Open Sans"/>
              </a:rPr>
              <a:t>VARI</a:t>
            </a:r>
            <a:endParaRPr>
              <a:latin typeface="Open Sans"/>
              <a:ea typeface="Open Sans"/>
              <a:cs typeface="Open Sans"/>
              <a:sym typeface="Open Sans"/>
            </a:endParaRPr>
          </a:p>
        </p:txBody>
      </p:sp>
      <p:sp>
        <p:nvSpPr>
          <p:cNvPr id="583" name="Google Shape;583;p58"/>
          <p:cNvSpPr/>
          <p:nvPr/>
        </p:nvSpPr>
        <p:spPr>
          <a:xfrm>
            <a:off x="1144275" y="4432325"/>
            <a:ext cx="1338600" cy="503400"/>
          </a:xfrm>
          <a:prstGeom prst="roundRect">
            <a:avLst>
              <a:gd name="adj" fmla="val 16667"/>
            </a:avLst>
          </a:prstGeom>
          <a:solidFill>
            <a:srgbClr val="DCF1E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a:ea typeface="Open Sans"/>
                <a:cs typeface="Open Sans"/>
                <a:sym typeface="Open Sans"/>
              </a:rPr>
              <a:t>Routine / elective MMR</a:t>
            </a:r>
            <a:endParaRPr>
              <a:latin typeface="Open Sans"/>
              <a:ea typeface="Open Sans"/>
              <a:cs typeface="Open Sans"/>
              <a:sym typeface="Open Sans"/>
            </a:endParaRPr>
          </a:p>
        </p:txBody>
      </p:sp>
      <p:cxnSp>
        <p:nvCxnSpPr>
          <p:cNvPr id="584" name="Google Shape;584;p58"/>
          <p:cNvCxnSpPr>
            <a:stCxn id="583" idx="0"/>
            <a:endCxn id="580" idx="1"/>
          </p:cNvCxnSpPr>
          <p:nvPr/>
        </p:nvCxnSpPr>
        <p:spPr>
          <a:xfrm rot="-5400000">
            <a:off x="2260125" y="3768875"/>
            <a:ext cx="216900" cy="1110000"/>
          </a:xfrm>
          <a:prstGeom prst="curvedConnector2">
            <a:avLst/>
          </a:prstGeom>
          <a:noFill/>
          <a:ln w="28575" cap="flat" cmpd="sng">
            <a:solidFill>
              <a:srgbClr val="0C622E"/>
            </a:solidFill>
            <a:prstDash val="solid"/>
            <a:round/>
            <a:headEnd type="none" w="med" len="med"/>
            <a:tailEnd type="triangle" w="med" len="med"/>
          </a:ln>
        </p:spPr>
      </p:cxnSp>
      <p:cxnSp>
        <p:nvCxnSpPr>
          <p:cNvPr id="585" name="Google Shape;585;p58"/>
          <p:cNvCxnSpPr>
            <a:stCxn id="580" idx="2"/>
            <a:endCxn id="582" idx="1"/>
          </p:cNvCxnSpPr>
          <p:nvPr/>
        </p:nvCxnSpPr>
        <p:spPr>
          <a:xfrm rot="-5400000" flipH="1">
            <a:off x="3956375" y="4079150"/>
            <a:ext cx="260100" cy="1068000"/>
          </a:xfrm>
          <a:prstGeom prst="curvedConnector2">
            <a:avLst/>
          </a:prstGeom>
          <a:noFill/>
          <a:ln w="28575" cap="flat" cmpd="sng">
            <a:solidFill>
              <a:srgbClr val="0C622E"/>
            </a:solidFill>
            <a:prstDash val="solid"/>
            <a:round/>
            <a:headEnd type="none" w="med" len="med"/>
            <a:tailEnd type="triangle" w="med" len="med"/>
          </a:ln>
        </p:spPr>
      </p:cxnSp>
      <p:cxnSp>
        <p:nvCxnSpPr>
          <p:cNvPr id="586" name="Google Shape;586;p58"/>
          <p:cNvCxnSpPr>
            <a:stCxn id="582" idx="3"/>
            <a:endCxn id="581" idx="2"/>
          </p:cNvCxnSpPr>
          <p:nvPr/>
        </p:nvCxnSpPr>
        <p:spPr>
          <a:xfrm rot="10800000" flipH="1">
            <a:off x="5323050" y="4483200"/>
            <a:ext cx="1101900" cy="260100"/>
          </a:xfrm>
          <a:prstGeom prst="curvedConnector2">
            <a:avLst/>
          </a:prstGeom>
          <a:noFill/>
          <a:ln w="28575" cap="flat" cmpd="sng">
            <a:solidFill>
              <a:srgbClr val="356635"/>
            </a:solidFill>
            <a:prstDash val="solid"/>
            <a:round/>
            <a:headEnd type="none" w="med" len="med"/>
            <a:tailEnd type="triangle" w="med" len="med"/>
          </a:ln>
        </p:spPr>
      </p:cxnSp>
      <p:cxnSp>
        <p:nvCxnSpPr>
          <p:cNvPr id="587" name="Google Shape;587;p58"/>
          <p:cNvCxnSpPr>
            <a:stCxn id="580" idx="3"/>
            <a:endCxn id="581" idx="1"/>
          </p:cNvCxnSpPr>
          <p:nvPr/>
        </p:nvCxnSpPr>
        <p:spPr>
          <a:xfrm>
            <a:off x="4181375" y="4215500"/>
            <a:ext cx="1439400" cy="0"/>
          </a:xfrm>
          <a:prstGeom prst="straightConnector1">
            <a:avLst/>
          </a:prstGeom>
          <a:noFill/>
          <a:ln w="28575" cap="flat" cmpd="sng">
            <a:solidFill>
              <a:srgbClr val="858585"/>
            </a:solidFill>
            <a:prstDash val="dash"/>
            <a:round/>
            <a:headEnd type="none" w="med" len="med"/>
            <a:tailEnd type="triangle" w="med" len="med"/>
          </a:ln>
        </p:spPr>
      </p:cxnSp>
      <p:sp>
        <p:nvSpPr>
          <p:cNvPr id="588" name="Google Shape;588;p58"/>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more common situation</a:t>
            </a:r>
            <a:endParaRPr/>
          </a:p>
        </p:txBody>
      </p:sp>
      <p:pic>
        <p:nvPicPr>
          <p:cNvPr id="589" name="Google Shape;589;p58" title="Measles_trio_3.png"/>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7229335" y="3535658"/>
            <a:ext cx="1603390" cy="1522961"/>
          </a:xfrm>
          <a:prstGeom prst="rect">
            <a:avLst/>
          </a:prstGeom>
          <a:noFill/>
          <a:ln>
            <a:noFill/>
          </a:ln>
        </p:spPr>
      </p:pic>
      <p:pic>
        <p:nvPicPr>
          <p:cNvPr id="590" name="Google Shape;590;p58"/>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77275" y="2557160"/>
            <a:ext cx="2570876" cy="17139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59"/>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40"/>
              <a:t>What does the Red Book say? [</a:t>
            </a:r>
            <a:r>
              <a:rPr lang="en" sz="2340">
                <a:solidFill>
                  <a:schemeClr val="hlink"/>
                </a:solidFill>
                <a:uFill>
                  <a:noFill/>
                </a:uFill>
                <a:hlinkClick r:id="rId3"/>
              </a:rPr>
              <a:t>6</a:t>
            </a:r>
            <a:r>
              <a:rPr lang="en" sz="2340"/>
              <a:t>]</a:t>
            </a:r>
            <a:endParaRPr sz="2340"/>
          </a:p>
        </p:txBody>
      </p:sp>
      <p:sp>
        <p:nvSpPr>
          <p:cNvPr id="596" name="Google Shape;596;p59"/>
          <p:cNvSpPr txBox="1">
            <a:spLocks noGrp="1"/>
          </p:cNvSpPr>
          <p:nvPr>
            <p:ph type="body" idx="1"/>
          </p:nvPr>
        </p:nvSpPr>
        <p:spPr>
          <a:xfrm>
            <a:off x="729450" y="1393075"/>
            <a:ext cx="6914700" cy="1819500"/>
          </a:xfrm>
          <a:prstGeom prst="rect">
            <a:avLst/>
          </a:prstGeom>
          <a:noFill/>
          <a:ln>
            <a:noFill/>
          </a:ln>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a:solidFill>
                  <a:srgbClr val="858585"/>
                </a:solidFill>
                <a:latin typeface="Bitter Light"/>
                <a:ea typeface="Bitter Light"/>
                <a:cs typeface="Bitter Light"/>
                <a:sym typeface="Bitter Light"/>
              </a:rPr>
              <a:t>MEASLES</a:t>
            </a:r>
            <a:endParaRPr>
              <a:solidFill>
                <a:srgbClr val="858585"/>
              </a:solidFill>
              <a:latin typeface="Bitter Light"/>
              <a:ea typeface="Bitter Light"/>
              <a:cs typeface="Bitter Light"/>
              <a:sym typeface="Bitter Light"/>
            </a:endParaRPr>
          </a:p>
          <a:p>
            <a:pPr marL="0" lvl="0" indent="0" algn="l" rtl="0">
              <a:spcBef>
                <a:spcPts val="1200"/>
              </a:spcBef>
              <a:spcAft>
                <a:spcPts val="1200"/>
              </a:spcAft>
              <a:buNone/>
            </a:pPr>
            <a:r>
              <a:rPr lang="en">
                <a:solidFill>
                  <a:srgbClr val="858585"/>
                </a:solidFill>
                <a:latin typeface="Bitter Black"/>
                <a:ea typeface="Bitter Black"/>
                <a:cs typeface="Bitter Black"/>
                <a:sym typeface="Bitter Black"/>
              </a:rPr>
              <a:t>Adverse Events</a:t>
            </a:r>
            <a:r>
              <a:rPr lang="en" b="1">
                <a:solidFill>
                  <a:srgbClr val="858585"/>
                </a:solidFill>
                <a:latin typeface="Bitter"/>
                <a:ea typeface="Bitter"/>
                <a:cs typeface="Bitter"/>
                <a:sym typeface="Bitter"/>
              </a:rPr>
              <a:t>. …</a:t>
            </a:r>
            <a:r>
              <a:rPr lang="en">
                <a:solidFill>
                  <a:srgbClr val="858585"/>
                </a:solidFill>
                <a:latin typeface="Bitter"/>
                <a:ea typeface="Bitter"/>
                <a:cs typeface="Bitter"/>
                <a:sym typeface="Bitter"/>
              </a:rPr>
              <a:t> </a:t>
            </a:r>
            <a:r>
              <a:rPr lang="en" b="1">
                <a:solidFill>
                  <a:srgbClr val="1A1A1A"/>
                </a:solidFill>
                <a:latin typeface="Bitter"/>
                <a:ea typeface="Bitter"/>
                <a:cs typeface="Bitter"/>
                <a:sym typeface="Bitter"/>
              </a:rPr>
              <a:t>Transient rashes</a:t>
            </a:r>
            <a:r>
              <a:rPr lang="en">
                <a:solidFill>
                  <a:srgbClr val="858585"/>
                </a:solidFill>
                <a:latin typeface="Bitter"/>
                <a:ea typeface="Bitter"/>
                <a:cs typeface="Bitter"/>
                <a:sym typeface="Bitter"/>
              </a:rPr>
              <a:t> have been reported in approximately </a:t>
            </a:r>
            <a:r>
              <a:rPr lang="en" b="1">
                <a:latin typeface="Bitter"/>
                <a:ea typeface="Bitter"/>
                <a:cs typeface="Bitter"/>
                <a:sym typeface="Bitter"/>
              </a:rPr>
              <a:t>5% of vaccine recipients</a:t>
            </a:r>
            <a:r>
              <a:rPr lang="en">
                <a:solidFill>
                  <a:srgbClr val="858585"/>
                </a:solidFill>
                <a:latin typeface="Bitter"/>
                <a:ea typeface="Bitter"/>
                <a:cs typeface="Bitter"/>
                <a:sym typeface="Bitter"/>
              </a:rPr>
              <a:t>.</a:t>
            </a:r>
            <a:r>
              <a:rPr lang="en">
                <a:latin typeface="Bitter"/>
                <a:ea typeface="Bitter"/>
                <a:cs typeface="Bitter"/>
                <a:sym typeface="Bitter"/>
              </a:rPr>
              <a:t> </a:t>
            </a:r>
            <a:r>
              <a:rPr lang="en">
                <a:solidFill>
                  <a:srgbClr val="858585"/>
                </a:solidFill>
                <a:latin typeface="Bitter"/>
                <a:ea typeface="Bitter"/>
                <a:cs typeface="Bitter"/>
                <a:sym typeface="Bitter"/>
              </a:rPr>
              <a:t>Although recipients who develop fever and/or rash are not considered contagious and are not at risk for long-term sequelae of measles, </a:t>
            </a:r>
            <a:r>
              <a:rPr lang="en" b="1">
                <a:solidFill>
                  <a:srgbClr val="896110"/>
                </a:solidFill>
                <a:latin typeface="Bitter"/>
                <a:ea typeface="Bitter"/>
                <a:cs typeface="Bitter"/>
                <a:sym typeface="Bitter"/>
              </a:rPr>
              <a:t>suspicion for wild-type measles may be high</a:t>
            </a:r>
            <a:r>
              <a:rPr lang="en">
                <a:latin typeface="Bitter"/>
                <a:ea typeface="Bitter"/>
                <a:cs typeface="Bitter"/>
                <a:sym typeface="Bitter"/>
              </a:rPr>
              <a:t>, especially if </a:t>
            </a:r>
            <a:r>
              <a:rPr lang="en">
                <a:solidFill>
                  <a:srgbClr val="DF382C"/>
                </a:solidFill>
                <a:latin typeface="Bitter"/>
                <a:ea typeface="Bitter"/>
                <a:cs typeface="Bitter"/>
                <a:sym typeface="Bitter"/>
              </a:rPr>
              <a:t>vaccine was administered as part of an outbreak</a:t>
            </a:r>
            <a:r>
              <a:rPr lang="en">
                <a:latin typeface="Bitter"/>
                <a:ea typeface="Bitter"/>
                <a:cs typeface="Bitter"/>
                <a:sym typeface="Bitter"/>
              </a:rPr>
              <a:t> response. </a:t>
            </a:r>
            <a:endParaRPr>
              <a:solidFill>
                <a:srgbClr val="595959"/>
              </a:solidFill>
              <a:latin typeface="Bitter Light"/>
              <a:ea typeface="Bitter Light"/>
              <a:cs typeface="Bitter Light"/>
              <a:sym typeface="Bitter Light"/>
            </a:endParaRPr>
          </a:p>
        </p:txBody>
      </p:sp>
      <p:pic>
        <p:nvPicPr>
          <p:cNvPr id="597" name="Google Shape;597;p59"/>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7685851" y="164499"/>
            <a:ext cx="1338601" cy="2008402"/>
          </a:xfrm>
          <a:prstGeom prst="rect">
            <a:avLst/>
          </a:prstGeom>
          <a:noFill/>
          <a:ln>
            <a:noFill/>
          </a:ln>
        </p:spPr>
      </p:pic>
      <p:sp>
        <p:nvSpPr>
          <p:cNvPr id="598" name="Google Shape;598;p59"/>
          <p:cNvSpPr txBox="1"/>
          <p:nvPr/>
        </p:nvSpPr>
        <p:spPr>
          <a:xfrm>
            <a:off x="6821850" y="1393075"/>
            <a:ext cx="8223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300">
                <a:solidFill>
                  <a:srgbClr val="595959"/>
                </a:solidFill>
                <a:latin typeface="Bitter Light"/>
                <a:ea typeface="Bitter Light"/>
                <a:cs typeface="Bitter Light"/>
                <a:sym typeface="Bitter Light"/>
              </a:rPr>
              <a:t>581</a:t>
            </a:r>
            <a:endParaRPr sz="1300">
              <a:solidFill>
                <a:srgbClr val="595959"/>
              </a:solidFill>
              <a:latin typeface="Bitter Light"/>
              <a:ea typeface="Bitter Light"/>
              <a:cs typeface="Bitter Light"/>
              <a:sym typeface="Bitter Light"/>
            </a:endParaRPr>
          </a:p>
        </p:txBody>
      </p:sp>
      <p:cxnSp>
        <p:nvCxnSpPr>
          <p:cNvPr id="599" name="Google Shape;599;p59"/>
          <p:cNvCxnSpPr/>
          <p:nvPr/>
        </p:nvCxnSpPr>
        <p:spPr>
          <a:xfrm>
            <a:off x="858150" y="1777987"/>
            <a:ext cx="6657300" cy="0"/>
          </a:xfrm>
          <a:prstGeom prst="straightConnector1">
            <a:avLst/>
          </a:prstGeom>
          <a:noFill/>
          <a:ln w="9525" cap="flat" cmpd="sng">
            <a:solidFill>
              <a:srgbClr val="858585"/>
            </a:solidFill>
            <a:prstDash val="solid"/>
            <a:round/>
            <a:headEnd type="none" w="med" len="med"/>
            <a:tailEnd type="none" w="med" len="med"/>
          </a:ln>
        </p:spPr>
      </p:cxnSp>
      <p:sp>
        <p:nvSpPr>
          <p:cNvPr id="600" name="Google Shape;600;p59"/>
          <p:cNvSpPr/>
          <p:nvPr/>
        </p:nvSpPr>
        <p:spPr>
          <a:xfrm>
            <a:off x="2923475" y="3947900"/>
            <a:ext cx="1257900" cy="5352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Receives MMR</a:t>
            </a:r>
            <a:endParaRPr>
              <a:solidFill>
                <a:schemeClr val="lt1"/>
              </a:solidFill>
              <a:latin typeface="Open Sans"/>
              <a:ea typeface="Open Sans"/>
              <a:cs typeface="Open Sans"/>
              <a:sym typeface="Open Sans"/>
            </a:endParaRPr>
          </a:p>
        </p:txBody>
      </p:sp>
      <p:sp>
        <p:nvSpPr>
          <p:cNvPr id="601" name="Google Shape;601;p59"/>
          <p:cNvSpPr/>
          <p:nvPr/>
        </p:nvSpPr>
        <p:spPr>
          <a:xfrm>
            <a:off x="5620725" y="3947900"/>
            <a:ext cx="1608600" cy="535200"/>
          </a:xfrm>
          <a:prstGeom prst="roundRect">
            <a:avLst>
              <a:gd name="adj" fmla="val 16667"/>
            </a:avLst>
          </a:prstGeom>
          <a:solidFill>
            <a:srgbClr val="B03D50"/>
          </a:solidFill>
          <a:ln w="9525" cap="flat" cmpd="sng">
            <a:solidFill>
              <a:srgbClr val="B03D5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Develops fever &amp;/or rash</a:t>
            </a:r>
            <a:endParaRPr>
              <a:solidFill>
                <a:schemeClr val="lt1"/>
              </a:solidFill>
              <a:latin typeface="Open Sans"/>
              <a:ea typeface="Open Sans"/>
              <a:cs typeface="Open Sans"/>
              <a:sym typeface="Open Sans"/>
            </a:endParaRPr>
          </a:p>
        </p:txBody>
      </p:sp>
      <p:cxnSp>
        <p:nvCxnSpPr>
          <p:cNvPr id="602" name="Google Shape;602;p59"/>
          <p:cNvCxnSpPr>
            <a:stCxn id="600" idx="3"/>
            <a:endCxn id="601" idx="1"/>
          </p:cNvCxnSpPr>
          <p:nvPr/>
        </p:nvCxnSpPr>
        <p:spPr>
          <a:xfrm>
            <a:off x="4181375" y="4215500"/>
            <a:ext cx="1439400" cy="0"/>
          </a:xfrm>
          <a:prstGeom prst="straightConnector1">
            <a:avLst/>
          </a:prstGeom>
          <a:noFill/>
          <a:ln w="28575" cap="flat" cmpd="sng">
            <a:solidFill>
              <a:schemeClr val="dk2"/>
            </a:solidFill>
            <a:prstDash val="dash"/>
            <a:round/>
            <a:headEnd type="none" w="med" len="med"/>
            <a:tailEnd type="triangle" w="med" len="med"/>
          </a:ln>
        </p:spPr>
      </p:cxnSp>
      <p:pic>
        <p:nvPicPr>
          <p:cNvPr id="603" name="Google Shape;603;p59" title="Measles_trio_3.png"/>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7229335" y="3535658"/>
            <a:ext cx="1603390" cy="152296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60"/>
          <p:cNvSpPr txBox="1">
            <a:spLocks noGrp="1"/>
          </p:cNvSpPr>
          <p:nvPr>
            <p:ph type="body" idx="1"/>
          </p:nvPr>
        </p:nvSpPr>
        <p:spPr>
          <a:xfrm>
            <a:off x="729450" y="1393075"/>
            <a:ext cx="6914700" cy="1819500"/>
          </a:xfrm>
          <a:prstGeom prst="rect">
            <a:avLst/>
          </a:prstGeom>
          <a:noFill/>
          <a:ln>
            <a:noFill/>
          </a:ln>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a:solidFill>
                  <a:srgbClr val="858585"/>
                </a:solidFill>
                <a:latin typeface="Bitter Light"/>
                <a:ea typeface="Bitter Light"/>
                <a:cs typeface="Bitter Light"/>
                <a:sym typeface="Bitter Light"/>
              </a:rPr>
              <a:t>MEASLES</a:t>
            </a:r>
            <a:endParaRPr>
              <a:solidFill>
                <a:srgbClr val="858585"/>
              </a:solidFill>
              <a:latin typeface="Bitter Light"/>
              <a:ea typeface="Bitter Light"/>
              <a:cs typeface="Bitter Light"/>
              <a:sym typeface="Bitter Light"/>
            </a:endParaRPr>
          </a:p>
          <a:p>
            <a:pPr marL="0" lvl="0" indent="0" algn="l" rtl="0">
              <a:spcBef>
                <a:spcPts val="1200"/>
              </a:spcBef>
              <a:spcAft>
                <a:spcPts val="1200"/>
              </a:spcAft>
              <a:buNone/>
            </a:pPr>
            <a:r>
              <a:rPr lang="en">
                <a:solidFill>
                  <a:srgbClr val="858585"/>
                </a:solidFill>
                <a:latin typeface="Bitter Black"/>
                <a:ea typeface="Bitter Black"/>
                <a:cs typeface="Bitter Black"/>
                <a:sym typeface="Bitter Black"/>
              </a:rPr>
              <a:t>Adverse Events</a:t>
            </a:r>
            <a:r>
              <a:rPr lang="en" b="1">
                <a:solidFill>
                  <a:srgbClr val="858585"/>
                </a:solidFill>
                <a:latin typeface="Bitter"/>
                <a:ea typeface="Bitter"/>
                <a:cs typeface="Bitter"/>
                <a:sym typeface="Bitter"/>
              </a:rPr>
              <a:t>. …</a:t>
            </a:r>
            <a:r>
              <a:rPr lang="en">
                <a:solidFill>
                  <a:srgbClr val="858585"/>
                </a:solidFill>
                <a:latin typeface="Bitter"/>
                <a:ea typeface="Bitter"/>
                <a:cs typeface="Bitter"/>
                <a:sym typeface="Bitter"/>
              </a:rPr>
              <a:t> </a:t>
            </a:r>
            <a:r>
              <a:rPr lang="en" b="1">
                <a:solidFill>
                  <a:srgbClr val="1A1A1A"/>
                </a:solidFill>
                <a:latin typeface="Bitter"/>
                <a:ea typeface="Bitter"/>
                <a:cs typeface="Bitter"/>
                <a:sym typeface="Bitter"/>
              </a:rPr>
              <a:t>Transient rashes</a:t>
            </a:r>
            <a:r>
              <a:rPr lang="en">
                <a:solidFill>
                  <a:srgbClr val="858585"/>
                </a:solidFill>
                <a:latin typeface="Bitter"/>
                <a:ea typeface="Bitter"/>
                <a:cs typeface="Bitter"/>
                <a:sym typeface="Bitter"/>
              </a:rPr>
              <a:t> have been reported in approximately </a:t>
            </a:r>
            <a:r>
              <a:rPr lang="en" b="1">
                <a:latin typeface="Bitter"/>
                <a:ea typeface="Bitter"/>
                <a:cs typeface="Bitter"/>
                <a:sym typeface="Bitter"/>
              </a:rPr>
              <a:t>5% of vaccine recipients</a:t>
            </a:r>
            <a:r>
              <a:rPr lang="en">
                <a:solidFill>
                  <a:srgbClr val="858585"/>
                </a:solidFill>
                <a:latin typeface="Bitter"/>
                <a:ea typeface="Bitter"/>
                <a:cs typeface="Bitter"/>
                <a:sym typeface="Bitter"/>
              </a:rPr>
              <a:t>.</a:t>
            </a:r>
            <a:r>
              <a:rPr lang="en">
                <a:latin typeface="Bitter"/>
                <a:ea typeface="Bitter"/>
                <a:cs typeface="Bitter"/>
                <a:sym typeface="Bitter"/>
              </a:rPr>
              <a:t> </a:t>
            </a:r>
            <a:r>
              <a:rPr lang="en">
                <a:solidFill>
                  <a:srgbClr val="858585"/>
                </a:solidFill>
                <a:latin typeface="Bitter"/>
                <a:ea typeface="Bitter"/>
                <a:cs typeface="Bitter"/>
                <a:sym typeface="Bitter"/>
              </a:rPr>
              <a:t>Although recipients who develop fever and/or rash are not considered contagious and are not at risk for long-term sequelae of measles, </a:t>
            </a:r>
            <a:r>
              <a:rPr lang="en" b="1">
                <a:solidFill>
                  <a:srgbClr val="896110"/>
                </a:solidFill>
                <a:latin typeface="Bitter"/>
                <a:ea typeface="Bitter"/>
                <a:cs typeface="Bitter"/>
                <a:sym typeface="Bitter"/>
              </a:rPr>
              <a:t>suspicion for wild-type measles may be high</a:t>
            </a:r>
            <a:r>
              <a:rPr lang="en">
                <a:latin typeface="Bitter"/>
                <a:ea typeface="Bitter"/>
                <a:cs typeface="Bitter"/>
                <a:sym typeface="Bitter"/>
              </a:rPr>
              <a:t>, especially if </a:t>
            </a:r>
            <a:r>
              <a:rPr lang="en">
                <a:solidFill>
                  <a:srgbClr val="DF382C"/>
                </a:solidFill>
                <a:latin typeface="Bitter"/>
                <a:ea typeface="Bitter"/>
                <a:cs typeface="Bitter"/>
                <a:sym typeface="Bitter"/>
              </a:rPr>
              <a:t>vaccine was administered as part of an outbreak</a:t>
            </a:r>
            <a:r>
              <a:rPr lang="en">
                <a:latin typeface="Bitter"/>
                <a:ea typeface="Bitter"/>
                <a:cs typeface="Bitter"/>
                <a:sym typeface="Bitter"/>
              </a:rPr>
              <a:t> response. </a:t>
            </a:r>
            <a:endParaRPr>
              <a:solidFill>
                <a:srgbClr val="595959"/>
              </a:solidFill>
              <a:latin typeface="Bitter Light"/>
              <a:ea typeface="Bitter Light"/>
              <a:cs typeface="Bitter Light"/>
              <a:sym typeface="Bitter Light"/>
            </a:endParaRPr>
          </a:p>
        </p:txBody>
      </p:sp>
      <p:pic>
        <p:nvPicPr>
          <p:cNvPr id="609" name="Google Shape;609;p60"/>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7685851" y="164499"/>
            <a:ext cx="1338601" cy="2008402"/>
          </a:xfrm>
          <a:prstGeom prst="rect">
            <a:avLst/>
          </a:prstGeom>
          <a:noFill/>
          <a:ln>
            <a:noFill/>
          </a:ln>
        </p:spPr>
      </p:pic>
      <p:sp>
        <p:nvSpPr>
          <p:cNvPr id="610" name="Google Shape;610;p60"/>
          <p:cNvSpPr txBox="1"/>
          <p:nvPr/>
        </p:nvSpPr>
        <p:spPr>
          <a:xfrm>
            <a:off x="6821850" y="1393075"/>
            <a:ext cx="8223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300">
                <a:solidFill>
                  <a:srgbClr val="595959"/>
                </a:solidFill>
                <a:latin typeface="Bitter Light"/>
                <a:ea typeface="Bitter Light"/>
                <a:cs typeface="Bitter Light"/>
                <a:sym typeface="Bitter Light"/>
              </a:rPr>
              <a:t>581</a:t>
            </a:r>
            <a:endParaRPr sz="1300">
              <a:solidFill>
                <a:srgbClr val="595959"/>
              </a:solidFill>
              <a:latin typeface="Bitter Light"/>
              <a:ea typeface="Bitter Light"/>
              <a:cs typeface="Bitter Light"/>
              <a:sym typeface="Bitter Light"/>
            </a:endParaRPr>
          </a:p>
        </p:txBody>
      </p:sp>
      <p:cxnSp>
        <p:nvCxnSpPr>
          <p:cNvPr id="611" name="Google Shape;611;p60"/>
          <p:cNvCxnSpPr/>
          <p:nvPr/>
        </p:nvCxnSpPr>
        <p:spPr>
          <a:xfrm>
            <a:off x="858150" y="1777987"/>
            <a:ext cx="6657300" cy="0"/>
          </a:xfrm>
          <a:prstGeom prst="straightConnector1">
            <a:avLst/>
          </a:prstGeom>
          <a:noFill/>
          <a:ln w="9525" cap="flat" cmpd="sng">
            <a:solidFill>
              <a:srgbClr val="858585"/>
            </a:solidFill>
            <a:prstDash val="solid"/>
            <a:round/>
            <a:headEnd type="none" w="med" len="med"/>
            <a:tailEnd type="none" w="med" len="med"/>
          </a:ln>
        </p:spPr>
      </p:cxnSp>
      <p:sp>
        <p:nvSpPr>
          <p:cNvPr id="612" name="Google Shape;612;p60"/>
          <p:cNvSpPr/>
          <p:nvPr/>
        </p:nvSpPr>
        <p:spPr>
          <a:xfrm>
            <a:off x="0" y="0"/>
            <a:ext cx="9144000" cy="30177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13" name="Google Shape;613;p60"/>
          <p:cNvSpPr/>
          <p:nvPr/>
        </p:nvSpPr>
        <p:spPr>
          <a:xfrm>
            <a:off x="0" y="225"/>
            <a:ext cx="9144000" cy="30177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14" name="Google Shape;614;p60"/>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scary situation</a:t>
            </a:r>
            <a:endParaRPr/>
          </a:p>
        </p:txBody>
      </p:sp>
      <p:sp>
        <p:nvSpPr>
          <p:cNvPr id="615" name="Google Shape;615;p60"/>
          <p:cNvSpPr/>
          <p:nvPr/>
        </p:nvSpPr>
        <p:spPr>
          <a:xfrm>
            <a:off x="2923475" y="3947900"/>
            <a:ext cx="1257900" cy="5352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Receives MMR</a:t>
            </a:r>
            <a:endParaRPr>
              <a:solidFill>
                <a:schemeClr val="lt1"/>
              </a:solidFill>
              <a:latin typeface="Open Sans"/>
              <a:ea typeface="Open Sans"/>
              <a:cs typeface="Open Sans"/>
              <a:sym typeface="Open Sans"/>
            </a:endParaRPr>
          </a:p>
        </p:txBody>
      </p:sp>
      <p:sp>
        <p:nvSpPr>
          <p:cNvPr id="616" name="Google Shape;616;p60"/>
          <p:cNvSpPr/>
          <p:nvPr/>
        </p:nvSpPr>
        <p:spPr>
          <a:xfrm>
            <a:off x="5620725" y="3947900"/>
            <a:ext cx="1608600" cy="535200"/>
          </a:xfrm>
          <a:prstGeom prst="roundRect">
            <a:avLst>
              <a:gd name="adj" fmla="val 16667"/>
            </a:avLst>
          </a:prstGeom>
          <a:solidFill>
            <a:srgbClr val="B03D50"/>
          </a:solidFill>
          <a:ln w="9525" cap="flat" cmpd="sng">
            <a:solidFill>
              <a:srgbClr val="B03D5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Develops fever &amp;/or rash</a:t>
            </a:r>
            <a:endParaRPr>
              <a:solidFill>
                <a:schemeClr val="lt1"/>
              </a:solidFill>
              <a:latin typeface="Open Sans"/>
              <a:ea typeface="Open Sans"/>
              <a:cs typeface="Open Sans"/>
              <a:sym typeface="Open Sans"/>
            </a:endParaRPr>
          </a:p>
        </p:txBody>
      </p:sp>
      <p:sp>
        <p:nvSpPr>
          <p:cNvPr id="617" name="Google Shape;617;p60"/>
          <p:cNvSpPr/>
          <p:nvPr/>
        </p:nvSpPr>
        <p:spPr>
          <a:xfrm>
            <a:off x="4620450" y="4550850"/>
            <a:ext cx="702600" cy="384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a:ea typeface="Open Sans"/>
                <a:cs typeface="Open Sans"/>
                <a:sym typeface="Open Sans"/>
              </a:rPr>
              <a:t>VARI</a:t>
            </a:r>
            <a:endParaRPr>
              <a:latin typeface="Open Sans"/>
              <a:ea typeface="Open Sans"/>
              <a:cs typeface="Open Sans"/>
              <a:sym typeface="Open Sans"/>
            </a:endParaRPr>
          </a:p>
        </p:txBody>
      </p:sp>
      <p:sp>
        <p:nvSpPr>
          <p:cNvPr id="618" name="Google Shape;618;p60"/>
          <p:cNvSpPr/>
          <p:nvPr/>
        </p:nvSpPr>
        <p:spPr>
          <a:xfrm>
            <a:off x="1306350" y="3210700"/>
            <a:ext cx="1338600" cy="503400"/>
          </a:xfrm>
          <a:prstGeom prst="roundRect">
            <a:avLst>
              <a:gd name="adj" fmla="val 16667"/>
            </a:avLst>
          </a:prstGeom>
          <a:solidFill>
            <a:srgbClr val="FBF1D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Open Sans"/>
                <a:ea typeface="Open Sans"/>
                <a:cs typeface="Open Sans"/>
                <a:sym typeface="Open Sans"/>
              </a:rPr>
              <a:t>Measles exposure</a:t>
            </a:r>
            <a:endParaRPr>
              <a:latin typeface="Open Sans"/>
              <a:ea typeface="Open Sans"/>
              <a:cs typeface="Open Sans"/>
              <a:sym typeface="Open Sans"/>
            </a:endParaRPr>
          </a:p>
        </p:txBody>
      </p:sp>
      <p:cxnSp>
        <p:nvCxnSpPr>
          <p:cNvPr id="619" name="Google Shape;619;p60"/>
          <p:cNvCxnSpPr>
            <a:stCxn id="618" idx="3"/>
            <a:endCxn id="616" idx="0"/>
          </p:cNvCxnSpPr>
          <p:nvPr/>
        </p:nvCxnSpPr>
        <p:spPr>
          <a:xfrm>
            <a:off x="2644950" y="3462400"/>
            <a:ext cx="3780000" cy="485400"/>
          </a:xfrm>
          <a:prstGeom prst="curvedConnector2">
            <a:avLst/>
          </a:prstGeom>
          <a:noFill/>
          <a:ln w="28575" cap="flat" cmpd="sng">
            <a:solidFill>
              <a:srgbClr val="896110"/>
            </a:solidFill>
            <a:prstDash val="dash"/>
            <a:round/>
            <a:headEnd type="none" w="med" len="med"/>
            <a:tailEnd type="triangle" w="med" len="med"/>
          </a:ln>
        </p:spPr>
      </p:cxnSp>
      <p:cxnSp>
        <p:nvCxnSpPr>
          <p:cNvPr id="620" name="Google Shape;620;p60"/>
          <p:cNvCxnSpPr>
            <a:stCxn id="615" idx="2"/>
            <a:endCxn id="617" idx="1"/>
          </p:cNvCxnSpPr>
          <p:nvPr/>
        </p:nvCxnSpPr>
        <p:spPr>
          <a:xfrm rot="-5400000" flipH="1">
            <a:off x="3956375" y="4079150"/>
            <a:ext cx="260100" cy="1068000"/>
          </a:xfrm>
          <a:prstGeom prst="curvedConnector2">
            <a:avLst/>
          </a:prstGeom>
          <a:noFill/>
          <a:ln w="28575" cap="flat" cmpd="sng">
            <a:solidFill>
              <a:srgbClr val="858585"/>
            </a:solidFill>
            <a:prstDash val="dash"/>
            <a:round/>
            <a:headEnd type="none" w="med" len="med"/>
            <a:tailEnd type="triangle" w="med" len="med"/>
          </a:ln>
        </p:spPr>
      </p:cxnSp>
      <p:cxnSp>
        <p:nvCxnSpPr>
          <p:cNvPr id="621" name="Google Shape;621;p60"/>
          <p:cNvCxnSpPr>
            <a:stCxn id="617" idx="3"/>
            <a:endCxn id="616" idx="2"/>
          </p:cNvCxnSpPr>
          <p:nvPr/>
        </p:nvCxnSpPr>
        <p:spPr>
          <a:xfrm rot="10800000" flipH="1">
            <a:off x="5323050" y="4483200"/>
            <a:ext cx="1101900" cy="260100"/>
          </a:xfrm>
          <a:prstGeom prst="curvedConnector2">
            <a:avLst/>
          </a:prstGeom>
          <a:noFill/>
          <a:ln w="28575" cap="flat" cmpd="sng">
            <a:solidFill>
              <a:srgbClr val="858585"/>
            </a:solidFill>
            <a:prstDash val="dash"/>
            <a:round/>
            <a:headEnd type="none" w="med" len="med"/>
            <a:tailEnd type="triangle" w="med" len="med"/>
          </a:ln>
        </p:spPr>
      </p:cxnSp>
      <p:cxnSp>
        <p:nvCxnSpPr>
          <p:cNvPr id="622" name="Google Shape;622;p60"/>
          <p:cNvCxnSpPr>
            <a:stCxn id="618" idx="2"/>
            <a:endCxn id="615" idx="1"/>
          </p:cNvCxnSpPr>
          <p:nvPr/>
        </p:nvCxnSpPr>
        <p:spPr>
          <a:xfrm rot="-5400000" flipH="1">
            <a:off x="2198850" y="3490900"/>
            <a:ext cx="501300" cy="947700"/>
          </a:xfrm>
          <a:prstGeom prst="curvedConnector2">
            <a:avLst/>
          </a:prstGeom>
          <a:noFill/>
          <a:ln w="28575" cap="flat" cmpd="sng">
            <a:solidFill>
              <a:schemeClr val="dk2"/>
            </a:solidFill>
            <a:prstDash val="solid"/>
            <a:round/>
            <a:headEnd type="none" w="med" len="med"/>
            <a:tailEnd type="triangle" w="med" len="med"/>
          </a:ln>
        </p:spPr>
      </p:cxnSp>
      <p:sp>
        <p:nvSpPr>
          <p:cNvPr id="623" name="Google Shape;623;p60"/>
          <p:cNvSpPr/>
          <p:nvPr/>
        </p:nvSpPr>
        <p:spPr>
          <a:xfrm>
            <a:off x="6204850" y="515863"/>
            <a:ext cx="2622300" cy="1262100"/>
          </a:xfrm>
          <a:prstGeom prst="cloudCallout">
            <a:avLst>
              <a:gd name="adj1" fmla="val -62573"/>
              <a:gd name="adj2" fmla="val 69096"/>
            </a:avLst>
          </a:prstGeom>
          <a:solidFill>
            <a:srgbClr val="1C3678"/>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Open Sans"/>
                <a:ea typeface="Open Sans"/>
                <a:cs typeface="Open Sans"/>
                <a:sym typeface="Open Sans"/>
              </a:rPr>
              <a:t>Measles </a:t>
            </a:r>
            <a:r>
              <a:rPr lang="en" i="1">
                <a:solidFill>
                  <a:schemeClr val="lt1"/>
                </a:solidFill>
                <a:latin typeface="Open Sans"/>
                <a:ea typeface="Open Sans"/>
                <a:cs typeface="Open Sans"/>
                <a:sym typeface="Open Sans"/>
              </a:rPr>
              <a:t>despite</a:t>
            </a:r>
            <a:r>
              <a:rPr lang="en">
                <a:solidFill>
                  <a:schemeClr val="lt1"/>
                </a:solidFill>
                <a:latin typeface="Open Sans"/>
                <a:ea typeface="Open Sans"/>
                <a:cs typeface="Open Sans"/>
                <a:sym typeface="Open Sans"/>
              </a:rPr>
              <a:t> MMR PEP?</a:t>
            </a:r>
            <a:endParaRPr>
              <a:solidFill>
                <a:schemeClr val="lt1"/>
              </a:solidFill>
              <a:latin typeface="Open Sans"/>
              <a:ea typeface="Open Sans"/>
              <a:cs typeface="Open Sans"/>
              <a:sym typeface="Open Sans"/>
            </a:endParaRPr>
          </a:p>
        </p:txBody>
      </p:sp>
      <p:pic>
        <p:nvPicPr>
          <p:cNvPr id="624" name="Google Shape;624;p60" title="Measles_trio_1.png"/>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73300" y="3535662"/>
            <a:ext cx="2026246" cy="1522961"/>
          </a:xfrm>
          <a:prstGeom prst="rect">
            <a:avLst/>
          </a:prstGeom>
          <a:noFill/>
          <a:ln>
            <a:noFill/>
          </a:ln>
        </p:spPr>
      </p:pic>
      <p:pic>
        <p:nvPicPr>
          <p:cNvPr id="625" name="Google Shape;625;p60" title="Measles_trio_3.png"/>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7229335" y="3535658"/>
            <a:ext cx="1603390" cy="1522961"/>
          </a:xfrm>
          <a:prstGeom prst="rect">
            <a:avLst/>
          </a:prstGeom>
          <a:noFill/>
          <a:ln>
            <a:noFill/>
          </a:ln>
        </p:spPr>
      </p:pic>
      <p:pic>
        <p:nvPicPr>
          <p:cNvPr id="626" name="Google Shape;626;p60"/>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2756300" y="2737351"/>
            <a:ext cx="1815702" cy="12104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61"/>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Distinguishing VARI from “real measles”</a:t>
            </a:r>
            <a:endParaRPr/>
          </a:p>
        </p:txBody>
      </p:sp>
      <p:sp>
        <p:nvSpPr>
          <p:cNvPr id="632" name="Google Shape;632;p61"/>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graphicFrame>
        <p:nvGraphicFramePr>
          <p:cNvPr id="633" name="Google Shape;633;p61"/>
          <p:cNvGraphicFramePr/>
          <p:nvPr/>
        </p:nvGraphicFramePr>
        <p:xfrm>
          <a:off x="4795450" y="609025"/>
          <a:ext cx="4041750" cy="2194410"/>
        </p:xfrm>
        <a:graphic>
          <a:graphicData uri="http://schemas.openxmlformats.org/drawingml/2006/table">
            <a:tbl>
              <a:tblPr>
                <a:noFill/>
                <a:tableStyleId>{A66496E8-A6AC-446E-B5DF-7F5F16F73CCF}</a:tableStyleId>
              </a:tblPr>
              <a:tblGrid>
                <a:gridCol w="1347250">
                  <a:extLst>
                    <a:ext uri="{9D8B030D-6E8A-4147-A177-3AD203B41FA5}">
                      <a16:colId xmlns:a16="http://schemas.microsoft.com/office/drawing/2014/main" val="20000"/>
                    </a:ext>
                  </a:extLst>
                </a:gridCol>
                <a:gridCol w="1347250">
                  <a:extLst>
                    <a:ext uri="{9D8B030D-6E8A-4147-A177-3AD203B41FA5}">
                      <a16:colId xmlns:a16="http://schemas.microsoft.com/office/drawing/2014/main" val="20001"/>
                    </a:ext>
                  </a:extLst>
                </a:gridCol>
                <a:gridCol w="134725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Wild-type measles</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Vaccine</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Fever</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Rash</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Symptoms</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Timing</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62"/>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[4] How to distinguish VARI from wild type measles?</a:t>
            </a:r>
            <a:endParaRPr dirty="0"/>
          </a:p>
        </p:txBody>
      </p:sp>
      <p:sp>
        <p:nvSpPr>
          <p:cNvPr id="639" name="Google Shape;639;p62"/>
          <p:cNvSpPr txBox="1">
            <a:spLocks noGrp="1"/>
          </p:cNvSpPr>
          <p:nvPr>
            <p:ph type="body" idx="1"/>
          </p:nvPr>
        </p:nvSpPr>
        <p:spPr>
          <a:xfrm>
            <a:off x="5174225" y="1352625"/>
            <a:ext cx="3374400" cy="30255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Distribution of the rash</a:t>
            </a:r>
            <a:endParaRPr/>
          </a:p>
          <a:p>
            <a:pPr marL="457200" lvl="0" indent="-311150" algn="l" rtl="0">
              <a:spcBef>
                <a:spcPts val="0"/>
              </a:spcBef>
              <a:spcAft>
                <a:spcPts val="0"/>
              </a:spcAft>
              <a:buSzPts val="1300"/>
              <a:buChar char="●"/>
            </a:pPr>
            <a:r>
              <a:rPr lang="en"/>
              <a:t>Timing of the rash</a:t>
            </a:r>
            <a:endParaRPr/>
          </a:p>
          <a:p>
            <a:pPr marL="457200" lvl="0" indent="-311150" algn="l" rtl="0">
              <a:spcBef>
                <a:spcPts val="0"/>
              </a:spcBef>
              <a:spcAft>
                <a:spcPts val="0"/>
              </a:spcAft>
              <a:buSzPts val="1300"/>
              <a:buChar char="●"/>
            </a:pPr>
            <a:r>
              <a:rPr lang="en"/>
              <a:t>The three C’s</a:t>
            </a:r>
            <a:endParaRPr/>
          </a:p>
          <a:p>
            <a:pPr marL="457200" lvl="0" indent="-311150" algn="l" rtl="0">
              <a:spcBef>
                <a:spcPts val="0"/>
              </a:spcBef>
              <a:spcAft>
                <a:spcPts val="0"/>
              </a:spcAft>
              <a:buSzPts val="1300"/>
              <a:buChar char="●"/>
            </a:pPr>
            <a:r>
              <a:rPr lang="en"/>
              <a:t>Koplik spots</a:t>
            </a:r>
            <a:endParaRPr/>
          </a:p>
          <a:p>
            <a:pPr marL="457200" lvl="0" indent="-311150" algn="l" rtl="0">
              <a:spcBef>
                <a:spcPts val="0"/>
              </a:spcBef>
              <a:spcAft>
                <a:spcPts val="0"/>
              </a:spcAft>
              <a:buSzPts val="1300"/>
              <a:buChar char="●"/>
            </a:pPr>
            <a:r>
              <a:rPr lang="en"/>
              <a:t>Sequencing</a:t>
            </a:r>
            <a:endParaRPr/>
          </a:p>
        </p:txBody>
      </p:sp>
      <p:sp>
        <p:nvSpPr>
          <p:cNvPr id="640" name="Google Shape;640;p62"/>
          <p:cNvSpPr txBox="1">
            <a:spLocks noGrp="1"/>
          </p:cNvSpPr>
          <p:nvPr>
            <p:ph type="subTitle" idx="2"/>
          </p:nvPr>
        </p:nvSpPr>
        <p:spPr>
          <a:xfrm>
            <a:off x="724950" y="3161525"/>
            <a:ext cx="3300900" cy="75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D931EE-2BE3-51AC-E521-5B738B7BD611}"/>
              </a:ext>
            </a:extLst>
          </p:cNvPr>
          <p:cNvPicPr>
            <a:picLocks noChangeAspect="1"/>
          </p:cNvPicPr>
          <p:nvPr/>
        </p:nvPicPr>
        <p:blipFill>
          <a:blip r:embed="rId2"/>
          <a:stretch>
            <a:fillRect/>
          </a:stretch>
        </p:blipFill>
        <p:spPr>
          <a:xfrm>
            <a:off x="-1063" y="1"/>
            <a:ext cx="9177619" cy="5143500"/>
          </a:xfrm>
          <a:prstGeom prst="rect">
            <a:avLst/>
          </a:prstGeom>
        </p:spPr>
      </p:pic>
    </p:spTree>
    <p:extLst>
      <p:ext uri="{BB962C8B-B14F-4D97-AF65-F5344CB8AC3E}">
        <p14:creationId xmlns:p14="http://schemas.microsoft.com/office/powerpoint/2010/main" val="4208804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Shape 644"/>
        <p:cNvGrpSpPr/>
        <p:nvPr/>
      </p:nvGrpSpPr>
      <p:grpSpPr>
        <a:xfrm>
          <a:off x="0" y="0"/>
          <a:ext cx="0" cy="0"/>
          <a:chOff x="0" y="0"/>
          <a:chExt cx="0" cy="0"/>
        </a:xfrm>
      </p:grpSpPr>
      <p:pic>
        <p:nvPicPr>
          <p:cNvPr id="645" name="Google Shape;645;p63"/>
          <p:cNvPicPr preferRelativeResize="0"/>
          <p:nvPr/>
        </p:nvPicPr>
        <p:blipFill>
          <a:blip r:embed="rId3">
            <a:alphaModFix/>
          </a:blip>
          <a:stretch>
            <a:fillRect/>
          </a:stretch>
        </p:blipFill>
        <p:spPr>
          <a:xfrm>
            <a:off x="152400" y="152400"/>
            <a:ext cx="8839202" cy="4284798"/>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pic>
        <p:nvPicPr>
          <p:cNvPr id="650" name="Google Shape;650;p64" title="Measles_trio_2.png"/>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6526825" y="161648"/>
            <a:ext cx="2038226" cy="1371525"/>
          </a:xfrm>
          <a:prstGeom prst="rect">
            <a:avLst/>
          </a:prstGeom>
          <a:noFill/>
          <a:ln>
            <a:noFill/>
          </a:ln>
        </p:spPr>
      </p:pic>
      <p:sp>
        <p:nvSpPr>
          <p:cNvPr id="651" name="Google Shape;651;p64"/>
          <p:cNvSpPr txBox="1">
            <a:spLocks noGrp="1"/>
          </p:cNvSpPr>
          <p:nvPr>
            <p:ph type="title"/>
          </p:nvPr>
        </p:nvSpPr>
        <p:spPr>
          <a:xfrm>
            <a:off x="729450" y="632850"/>
            <a:ext cx="56331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Symptoms &amp; timing of measles</a:t>
            </a:r>
            <a:endParaRPr/>
          </a:p>
        </p:txBody>
      </p:sp>
      <p:pic>
        <p:nvPicPr>
          <p:cNvPr id="652" name="Google Shape;652;p64"/>
          <p:cNvPicPr preferRelativeResize="0"/>
          <p:nvPr/>
        </p:nvPicPr>
        <p:blipFill>
          <a:blip r:embed="rId4">
            <a:alphaModFix/>
          </a:blip>
          <a:stretch>
            <a:fillRect/>
          </a:stretch>
        </p:blipFill>
        <p:spPr>
          <a:xfrm>
            <a:off x="3953950" y="1393075"/>
            <a:ext cx="4463900" cy="2933425"/>
          </a:xfrm>
          <a:prstGeom prst="rect">
            <a:avLst/>
          </a:prstGeom>
          <a:noFill/>
          <a:ln>
            <a:noFill/>
          </a:ln>
        </p:spPr>
      </p:pic>
      <p:sp>
        <p:nvSpPr>
          <p:cNvPr id="653" name="Google Shape;653;p64"/>
          <p:cNvSpPr txBox="1"/>
          <p:nvPr/>
        </p:nvSpPr>
        <p:spPr>
          <a:xfrm>
            <a:off x="4368025" y="4271350"/>
            <a:ext cx="36387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a:solidFill>
                  <a:srgbClr val="858585"/>
                </a:solidFill>
                <a:latin typeface="Open Sans"/>
                <a:ea typeface="Open Sans"/>
                <a:cs typeface="Open Sans"/>
                <a:sym typeface="Open Sans"/>
              </a:rPr>
              <a:t>https://wwwn.cdc.gov/phil/Details.aspx?pid=16475</a:t>
            </a:r>
            <a:endParaRPr sz="1000">
              <a:solidFill>
                <a:srgbClr val="858585"/>
              </a:solidFill>
              <a:latin typeface="Open Sans"/>
              <a:ea typeface="Open Sans"/>
              <a:cs typeface="Open Sans"/>
              <a:sym typeface="Open Sans"/>
            </a:endParaRPr>
          </a:p>
        </p:txBody>
      </p:sp>
      <p:sp>
        <p:nvSpPr>
          <p:cNvPr id="654" name="Google Shape;654;p64"/>
          <p:cNvSpPr txBox="1">
            <a:spLocks noGrp="1"/>
          </p:cNvSpPr>
          <p:nvPr>
            <p:ph type="body" idx="1"/>
          </p:nvPr>
        </p:nvSpPr>
        <p:spPr>
          <a:xfrm>
            <a:off x="729325" y="1393075"/>
            <a:ext cx="36387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Plenty of variation is the duration of symptoms, but data/experience is consistent that </a:t>
            </a:r>
            <a:r>
              <a:rPr lang="en" b="1"/>
              <a:t>rash in not the first symptom</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pic>
        <p:nvPicPr>
          <p:cNvPr id="659" name="Google Shape;659;p65" title="hagelloch_overlay_fever_curve.png"/>
          <p:cNvPicPr preferRelativeResize="0"/>
          <p:nvPr/>
        </p:nvPicPr>
        <p:blipFill>
          <a:blip r:embed="rId3">
            <a:alphaModFix/>
          </a:blip>
          <a:stretch>
            <a:fillRect/>
          </a:stretch>
        </p:blipFill>
        <p:spPr>
          <a:xfrm>
            <a:off x="1650" y="590550"/>
            <a:ext cx="9144003" cy="4572001"/>
          </a:xfrm>
          <a:prstGeom prst="rect">
            <a:avLst/>
          </a:prstGeom>
          <a:noFill/>
          <a:ln>
            <a:noFill/>
          </a:ln>
        </p:spPr>
      </p:pic>
      <p:pic>
        <p:nvPicPr>
          <p:cNvPr id="660" name="Google Shape;660;p65" title="hagelloch_base_chart_blank.png"/>
          <p:cNvPicPr preferRelativeResize="0"/>
          <p:nvPr/>
        </p:nvPicPr>
        <p:blipFill>
          <a:blip r:embed="rId4">
            <a:alphaModFix/>
          </a:blip>
          <a:stretch>
            <a:fillRect/>
          </a:stretch>
        </p:blipFill>
        <p:spPr>
          <a:xfrm>
            <a:off x="1650" y="590550"/>
            <a:ext cx="9144003" cy="4572001"/>
          </a:xfrm>
          <a:prstGeom prst="rect">
            <a:avLst/>
          </a:prstGeom>
          <a:noFill/>
          <a:ln>
            <a:noFill/>
          </a:ln>
        </p:spPr>
      </p:pic>
      <p:pic>
        <p:nvPicPr>
          <p:cNvPr id="661" name="Google Shape;661;p65" title="hagelloch_overlay_rash_curve.png"/>
          <p:cNvPicPr preferRelativeResize="0"/>
          <p:nvPr/>
        </p:nvPicPr>
        <p:blipFill>
          <a:blip r:embed="rId5">
            <a:alphaModFix/>
          </a:blip>
          <a:stretch>
            <a:fillRect/>
          </a:stretch>
        </p:blipFill>
        <p:spPr>
          <a:xfrm>
            <a:off x="1599" y="571500"/>
            <a:ext cx="9144049" cy="4572001"/>
          </a:xfrm>
          <a:prstGeom prst="rect">
            <a:avLst/>
          </a:prstGeom>
          <a:noFill/>
          <a:ln>
            <a:noFill/>
          </a:ln>
        </p:spPr>
      </p:pic>
      <p:sp>
        <p:nvSpPr>
          <p:cNvPr id="662" name="Google Shape;662;p65"/>
          <p:cNvSpPr txBox="1"/>
          <p:nvPr/>
        </p:nvSpPr>
        <p:spPr>
          <a:xfrm>
            <a:off x="6364475" y="1867800"/>
            <a:ext cx="825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solidFill>
                  <a:srgbClr val="00BFC4"/>
                </a:solidFill>
                <a:latin typeface="Open Sans"/>
                <a:ea typeface="Open Sans"/>
                <a:cs typeface="Open Sans"/>
                <a:sym typeface="Open Sans"/>
              </a:rPr>
              <a:t>Rash</a:t>
            </a:r>
            <a:endParaRPr sz="1300" b="1">
              <a:solidFill>
                <a:srgbClr val="00BFC4"/>
              </a:solidFill>
              <a:latin typeface="Open Sans"/>
              <a:ea typeface="Open Sans"/>
              <a:cs typeface="Open Sans"/>
              <a:sym typeface="Open Sans"/>
            </a:endParaRPr>
          </a:p>
        </p:txBody>
      </p:sp>
      <p:sp>
        <p:nvSpPr>
          <p:cNvPr id="663" name="Google Shape;663;p65"/>
          <p:cNvSpPr txBox="1"/>
          <p:nvPr/>
        </p:nvSpPr>
        <p:spPr>
          <a:xfrm>
            <a:off x="2641700" y="2729025"/>
            <a:ext cx="1142100" cy="384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300" b="1">
                <a:solidFill>
                  <a:srgbClr val="F8766D"/>
                </a:solidFill>
                <a:latin typeface="Open Sans"/>
                <a:ea typeface="Open Sans"/>
                <a:cs typeface="Open Sans"/>
                <a:sym typeface="Open Sans"/>
              </a:rPr>
              <a:t>Prodrome</a:t>
            </a:r>
            <a:endParaRPr sz="1300" b="1">
              <a:solidFill>
                <a:srgbClr val="F8766D"/>
              </a:solidFill>
              <a:latin typeface="Open Sans"/>
              <a:ea typeface="Open Sans"/>
              <a:cs typeface="Open Sans"/>
              <a:sym typeface="Open Sans"/>
            </a:endParaRPr>
          </a:p>
        </p:txBody>
      </p:sp>
      <p:pic>
        <p:nvPicPr>
          <p:cNvPr id="664" name="Google Shape;664;p65" title="Measles_trio_2.png"/>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1593175" y="1312573"/>
            <a:ext cx="2038226" cy="1371525"/>
          </a:xfrm>
          <a:prstGeom prst="rect">
            <a:avLst/>
          </a:prstGeom>
          <a:noFill/>
          <a:ln>
            <a:noFill/>
          </a:ln>
        </p:spPr>
      </p:pic>
      <p:pic>
        <p:nvPicPr>
          <p:cNvPr id="665" name="Google Shape;665;p65" title="Measles_trio_3.png"/>
          <p:cNvPicPr preferRelativeResize="0"/>
          <p:nvPr/>
        </p:nvPicPr>
        <p:blipFill>
          <a:blip r:embed="rId7" cstate="hqprint">
            <a:alphaModFix/>
            <a:extLst>
              <a:ext uri="{28A0092B-C50C-407E-A947-70E740481C1C}">
                <a14:useLocalDpi xmlns:a14="http://schemas.microsoft.com/office/drawing/2010/main"/>
              </a:ext>
            </a:extLst>
          </a:blip>
          <a:stretch>
            <a:fillRect/>
          </a:stretch>
        </p:blipFill>
        <p:spPr>
          <a:xfrm>
            <a:off x="7311185" y="1810271"/>
            <a:ext cx="1603390" cy="152296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pic>
        <p:nvPicPr>
          <p:cNvPr id="670" name="Google Shape;670;p66" title="hagelloch_overlay_rash_curve.png"/>
          <p:cNvPicPr preferRelativeResize="0"/>
          <p:nvPr/>
        </p:nvPicPr>
        <p:blipFill>
          <a:blip r:embed="rId3">
            <a:alphaModFix/>
          </a:blip>
          <a:stretch>
            <a:fillRect/>
          </a:stretch>
        </p:blipFill>
        <p:spPr>
          <a:xfrm>
            <a:off x="-531801" y="571500"/>
            <a:ext cx="9144049" cy="4572001"/>
          </a:xfrm>
          <a:prstGeom prst="rect">
            <a:avLst/>
          </a:prstGeom>
          <a:noFill/>
          <a:ln>
            <a:noFill/>
          </a:ln>
        </p:spPr>
      </p:pic>
      <p:pic>
        <p:nvPicPr>
          <p:cNvPr id="671" name="Google Shape;671;p66" title="hagelloch_overlay_rash_curve.png"/>
          <p:cNvPicPr preferRelativeResize="0"/>
          <p:nvPr/>
        </p:nvPicPr>
        <p:blipFill>
          <a:blip r:embed="rId4">
            <a:alphaModFix amt="30000"/>
          </a:blip>
          <a:stretch>
            <a:fillRect/>
          </a:stretch>
        </p:blipFill>
        <p:spPr>
          <a:xfrm>
            <a:off x="1599" y="571500"/>
            <a:ext cx="9144049" cy="4572001"/>
          </a:xfrm>
          <a:prstGeom prst="rect">
            <a:avLst/>
          </a:prstGeom>
          <a:noFill/>
          <a:ln>
            <a:noFill/>
          </a:ln>
        </p:spPr>
      </p:pic>
      <p:pic>
        <p:nvPicPr>
          <p:cNvPr id="672" name="Google Shape;672;p66" title="hagelloch_overlay_fever_curve.png"/>
          <p:cNvPicPr preferRelativeResize="0"/>
          <p:nvPr/>
        </p:nvPicPr>
        <p:blipFill>
          <a:blip r:embed="rId5">
            <a:alphaModFix/>
          </a:blip>
          <a:stretch>
            <a:fillRect/>
          </a:stretch>
        </p:blipFill>
        <p:spPr>
          <a:xfrm>
            <a:off x="1650" y="590550"/>
            <a:ext cx="9144003" cy="4572001"/>
          </a:xfrm>
          <a:prstGeom prst="rect">
            <a:avLst/>
          </a:prstGeom>
          <a:noFill/>
          <a:ln>
            <a:noFill/>
          </a:ln>
        </p:spPr>
      </p:pic>
      <p:pic>
        <p:nvPicPr>
          <p:cNvPr id="673" name="Google Shape;673;p66" title="hagelloch_base_chart_blank.png"/>
          <p:cNvPicPr preferRelativeResize="0"/>
          <p:nvPr/>
        </p:nvPicPr>
        <p:blipFill>
          <a:blip r:embed="rId6">
            <a:alphaModFix/>
          </a:blip>
          <a:stretch>
            <a:fillRect/>
          </a:stretch>
        </p:blipFill>
        <p:spPr>
          <a:xfrm>
            <a:off x="1650" y="590550"/>
            <a:ext cx="9144003" cy="4572001"/>
          </a:xfrm>
          <a:prstGeom prst="rect">
            <a:avLst/>
          </a:prstGeom>
          <a:noFill/>
          <a:ln>
            <a:noFill/>
          </a:ln>
        </p:spPr>
      </p:pic>
      <p:sp>
        <p:nvSpPr>
          <p:cNvPr id="674" name="Google Shape;674;p66"/>
          <p:cNvSpPr txBox="1"/>
          <p:nvPr/>
        </p:nvSpPr>
        <p:spPr>
          <a:xfrm>
            <a:off x="6371925" y="1726100"/>
            <a:ext cx="14640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solidFill>
                  <a:schemeClr val="dk2"/>
                </a:solidFill>
                <a:latin typeface="Open Sans"/>
                <a:ea typeface="Open Sans"/>
                <a:cs typeface="Open Sans"/>
                <a:sym typeface="Open Sans"/>
              </a:rPr>
              <a:t>SHIFTED!!</a:t>
            </a:r>
            <a:endParaRPr sz="1300">
              <a:solidFill>
                <a:schemeClr val="dk2"/>
              </a:solidFill>
              <a:latin typeface="Open Sans"/>
              <a:ea typeface="Open Sans"/>
              <a:cs typeface="Open Sans"/>
              <a:sym typeface="Open Sans"/>
            </a:endParaRPr>
          </a:p>
          <a:p>
            <a:pPr marL="0" lvl="0" indent="0" algn="l" rtl="0">
              <a:spcBef>
                <a:spcPts val="0"/>
              </a:spcBef>
              <a:spcAft>
                <a:spcPts val="0"/>
              </a:spcAft>
              <a:buNone/>
            </a:pPr>
            <a:r>
              <a:rPr lang="en" sz="1100" i="1">
                <a:solidFill>
                  <a:schemeClr val="dk2"/>
                </a:solidFill>
                <a:latin typeface="Open Sans"/>
                <a:ea typeface="Open Sans"/>
                <a:cs typeface="Open Sans"/>
                <a:sym typeface="Open Sans"/>
              </a:rPr>
              <a:t>Prior slide has the real data</a:t>
            </a:r>
            <a:endParaRPr sz="1100" i="1">
              <a:solidFill>
                <a:schemeClr val="dk2"/>
              </a:solidFill>
              <a:latin typeface="Open Sans"/>
              <a:ea typeface="Open Sans"/>
              <a:cs typeface="Open Sans"/>
              <a:sym typeface="Open Sans"/>
            </a:endParaRPr>
          </a:p>
        </p:txBody>
      </p:sp>
      <p:cxnSp>
        <p:nvCxnSpPr>
          <p:cNvPr id="675" name="Google Shape;675;p66"/>
          <p:cNvCxnSpPr/>
          <p:nvPr/>
        </p:nvCxnSpPr>
        <p:spPr>
          <a:xfrm rot="10800000">
            <a:off x="5432375" y="1339450"/>
            <a:ext cx="476100" cy="0"/>
          </a:xfrm>
          <a:prstGeom prst="straightConnector1">
            <a:avLst/>
          </a:prstGeom>
          <a:noFill/>
          <a:ln w="28575" cap="flat" cmpd="sng">
            <a:solidFill>
              <a:schemeClr val="dk2"/>
            </a:solidFill>
            <a:prstDash val="solid"/>
            <a:round/>
            <a:headEnd type="none" w="med" len="med"/>
            <a:tailEnd type="triangle" w="med" len="med"/>
          </a:ln>
        </p:spPr>
      </p:cxnSp>
      <p:cxnSp>
        <p:nvCxnSpPr>
          <p:cNvPr id="676" name="Google Shape;676;p66"/>
          <p:cNvCxnSpPr/>
          <p:nvPr/>
        </p:nvCxnSpPr>
        <p:spPr>
          <a:xfrm rot="10800000">
            <a:off x="5956859" y="3525125"/>
            <a:ext cx="476100" cy="0"/>
          </a:xfrm>
          <a:prstGeom prst="straightConnector1">
            <a:avLst/>
          </a:prstGeom>
          <a:noFill/>
          <a:ln w="28575" cap="flat" cmpd="sng">
            <a:solidFill>
              <a:schemeClr val="dk2"/>
            </a:solidFill>
            <a:prstDash val="solid"/>
            <a:round/>
            <a:headEnd type="none" w="med" len="med"/>
            <a:tailEnd type="triangle" w="med" len="med"/>
          </a:ln>
        </p:spPr>
      </p:cxnSp>
      <p:cxnSp>
        <p:nvCxnSpPr>
          <p:cNvPr id="677" name="Google Shape;677;p66"/>
          <p:cNvCxnSpPr/>
          <p:nvPr/>
        </p:nvCxnSpPr>
        <p:spPr>
          <a:xfrm rot="10800000">
            <a:off x="5610694" y="1785625"/>
            <a:ext cx="476100" cy="0"/>
          </a:xfrm>
          <a:prstGeom prst="straightConnector1">
            <a:avLst/>
          </a:prstGeom>
          <a:noFill/>
          <a:ln w="28575" cap="flat" cmpd="sng">
            <a:solidFill>
              <a:schemeClr val="dk2"/>
            </a:solidFill>
            <a:prstDash val="solid"/>
            <a:round/>
            <a:headEnd type="none" w="med" len="med"/>
            <a:tailEnd type="triangle" w="med" len="med"/>
          </a:ln>
        </p:spPr>
      </p:cxnSp>
      <p:cxnSp>
        <p:nvCxnSpPr>
          <p:cNvPr id="678" name="Google Shape;678;p66"/>
          <p:cNvCxnSpPr/>
          <p:nvPr/>
        </p:nvCxnSpPr>
        <p:spPr>
          <a:xfrm rot="10800000">
            <a:off x="5834225" y="2927725"/>
            <a:ext cx="476100" cy="0"/>
          </a:xfrm>
          <a:prstGeom prst="straightConnector1">
            <a:avLst/>
          </a:prstGeom>
          <a:noFill/>
          <a:ln w="28575" cap="flat" cmpd="sng">
            <a:solidFill>
              <a:schemeClr val="dk2"/>
            </a:solidFill>
            <a:prstDash val="solid"/>
            <a:round/>
            <a:headEnd type="none" w="med" len="med"/>
            <a:tailEnd type="triangle" w="med" len="med"/>
          </a:ln>
        </p:spPr>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pic>
        <p:nvPicPr>
          <p:cNvPr id="683" name="Google Shape;683;p67"/>
          <p:cNvPicPr preferRelativeResize="0"/>
          <p:nvPr/>
        </p:nvPicPr>
        <p:blipFill>
          <a:blip r:embed="rId3">
            <a:alphaModFix/>
          </a:blip>
          <a:stretch>
            <a:fillRect/>
          </a:stretch>
        </p:blipFill>
        <p:spPr>
          <a:xfrm>
            <a:off x="37500" y="0"/>
            <a:ext cx="9151944" cy="5143500"/>
          </a:xfrm>
          <a:prstGeom prst="rect">
            <a:avLst/>
          </a:prstGeom>
          <a:noFill/>
          <a:ln>
            <a:noFill/>
          </a:ln>
        </p:spPr>
      </p:pic>
      <p:cxnSp>
        <p:nvCxnSpPr>
          <p:cNvPr id="684" name="Google Shape;684;p67"/>
          <p:cNvCxnSpPr/>
          <p:nvPr/>
        </p:nvCxnSpPr>
        <p:spPr>
          <a:xfrm rot="10800000">
            <a:off x="1392025" y="980425"/>
            <a:ext cx="2267100" cy="0"/>
          </a:xfrm>
          <a:prstGeom prst="straightConnector1">
            <a:avLst/>
          </a:prstGeom>
          <a:noFill/>
          <a:ln w="28575" cap="flat" cmpd="sng">
            <a:solidFill>
              <a:schemeClr val="dk2"/>
            </a:solidFill>
            <a:prstDash val="solid"/>
            <a:round/>
            <a:headEnd type="none" w="med" len="med"/>
            <a:tailEnd type="triangle" w="med" len="med"/>
          </a:ln>
        </p:spPr>
      </p:cxnSp>
      <p:sp>
        <p:nvSpPr>
          <p:cNvPr id="685" name="Google Shape;685;p67"/>
          <p:cNvSpPr/>
          <p:nvPr/>
        </p:nvSpPr>
        <p:spPr>
          <a:xfrm>
            <a:off x="1489873" y="2558550"/>
            <a:ext cx="416580" cy="895865"/>
          </a:xfrm>
          <a:custGeom>
            <a:avLst/>
            <a:gdLst/>
            <a:ahLst/>
            <a:cxnLst/>
            <a:rect l="l" t="t" r="r" b="b"/>
            <a:pathLst>
              <a:path w="72765" h="28799" extrusionOk="0">
                <a:moveTo>
                  <a:pt x="0" y="28800"/>
                </a:moveTo>
                <a:cubicBezTo>
                  <a:pt x="4387" y="24607"/>
                  <a:pt x="17418" y="7963"/>
                  <a:pt x="26320" y="3641"/>
                </a:cubicBezTo>
                <a:cubicBezTo>
                  <a:pt x="35222" y="-681"/>
                  <a:pt x="45672" y="-1262"/>
                  <a:pt x="53413" y="2867"/>
                </a:cubicBezTo>
                <a:cubicBezTo>
                  <a:pt x="61154" y="6996"/>
                  <a:pt x="69540" y="24155"/>
                  <a:pt x="72765" y="28413"/>
                </a:cubicBezTo>
              </a:path>
            </a:pathLst>
          </a:custGeom>
          <a:noFill/>
          <a:ln w="26775" cap="flat" cmpd="sng">
            <a:solidFill>
              <a:srgbClr val="00BFC4"/>
            </a:solidFill>
            <a:prstDash val="solid"/>
            <a:round/>
            <a:headEnd type="none" w="med" len="med"/>
            <a:tailEnd type="none" w="med" len="med"/>
          </a:ln>
        </p:spPr>
        <p:txBody>
          <a:bodyPr/>
          <a:lstStyle/>
          <a:p>
            <a:endParaRPr lang="en-US"/>
          </a:p>
        </p:txBody>
      </p:sp>
      <p:sp>
        <p:nvSpPr>
          <p:cNvPr id="686" name="Google Shape;686;p67"/>
          <p:cNvSpPr/>
          <p:nvPr/>
        </p:nvSpPr>
        <p:spPr>
          <a:xfrm>
            <a:off x="1344950" y="2795508"/>
            <a:ext cx="476095" cy="699694"/>
          </a:xfrm>
          <a:custGeom>
            <a:avLst/>
            <a:gdLst/>
            <a:ahLst/>
            <a:cxnLst/>
            <a:rect l="l" t="t" r="r" b="b"/>
            <a:pathLst>
              <a:path w="76635" h="49179" extrusionOk="0">
                <a:moveTo>
                  <a:pt x="0" y="46857"/>
                </a:moveTo>
                <a:cubicBezTo>
                  <a:pt x="7096" y="39052"/>
                  <a:pt x="29803" y="-363"/>
                  <a:pt x="42575" y="24"/>
                </a:cubicBezTo>
                <a:cubicBezTo>
                  <a:pt x="55348" y="411"/>
                  <a:pt x="70958" y="40987"/>
                  <a:pt x="76635" y="49179"/>
                </a:cubicBezTo>
              </a:path>
            </a:pathLst>
          </a:custGeom>
          <a:noFill/>
          <a:ln w="26775" cap="flat" cmpd="sng">
            <a:solidFill>
              <a:srgbClr val="F8766D"/>
            </a:solidFill>
            <a:prstDash val="solid"/>
            <a:round/>
            <a:headEnd type="none" w="med" len="med"/>
            <a:tailEnd type="none" w="med" len="med"/>
          </a:ln>
        </p:spPr>
        <p:txBody>
          <a:bodyPr/>
          <a:lstStyle/>
          <a:p>
            <a:endParaRPr lang="en-US"/>
          </a:p>
        </p:txBody>
      </p:sp>
      <p:sp>
        <p:nvSpPr>
          <p:cNvPr id="687" name="Google Shape;687;p67"/>
          <p:cNvSpPr/>
          <p:nvPr/>
        </p:nvSpPr>
        <p:spPr>
          <a:xfrm>
            <a:off x="6061873" y="2482350"/>
            <a:ext cx="416580" cy="895865"/>
          </a:xfrm>
          <a:custGeom>
            <a:avLst/>
            <a:gdLst/>
            <a:ahLst/>
            <a:cxnLst/>
            <a:rect l="l" t="t" r="r" b="b"/>
            <a:pathLst>
              <a:path w="72765" h="28799" extrusionOk="0">
                <a:moveTo>
                  <a:pt x="0" y="28800"/>
                </a:moveTo>
                <a:cubicBezTo>
                  <a:pt x="4387" y="24607"/>
                  <a:pt x="17418" y="7963"/>
                  <a:pt x="26320" y="3641"/>
                </a:cubicBezTo>
                <a:cubicBezTo>
                  <a:pt x="35222" y="-681"/>
                  <a:pt x="45672" y="-1262"/>
                  <a:pt x="53413" y="2867"/>
                </a:cubicBezTo>
                <a:cubicBezTo>
                  <a:pt x="61154" y="6996"/>
                  <a:pt x="69540" y="24155"/>
                  <a:pt x="72765" y="28413"/>
                </a:cubicBezTo>
              </a:path>
            </a:pathLst>
          </a:custGeom>
          <a:noFill/>
          <a:ln w="26775" cap="flat" cmpd="sng">
            <a:solidFill>
              <a:srgbClr val="00BFC4"/>
            </a:solidFill>
            <a:prstDash val="solid"/>
            <a:round/>
            <a:headEnd type="none" w="med" len="med"/>
            <a:tailEnd type="none" w="med" len="med"/>
          </a:ln>
        </p:spPr>
        <p:txBody>
          <a:bodyPr/>
          <a:lstStyle/>
          <a:p>
            <a:endParaRPr lang="en-US"/>
          </a:p>
        </p:txBody>
      </p:sp>
      <p:sp>
        <p:nvSpPr>
          <p:cNvPr id="688" name="Google Shape;688;p67"/>
          <p:cNvSpPr/>
          <p:nvPr/>
        </p:nvSpPr>
        <p:spPr>
          <a:xfrm>
            <a:off x="5612150" y="2719308"/>
            <a:ext cx="476095" cy="699694"/>
          </a:xfrm>
          <a:custGeom>
            <a:avLst/>
            <a:gdLst/>
            <a:ahLst/>
            <a:cxnLst/>
            <a:rect l="l" t="t" r="r" b="b"/>
            <a:pathLst>
              <a:path w="76635" h="49179" extrusionOk="0">
                <a:moveTo>
                  <a:pt x="0" y="46857"/>
                </a:moveTo>
                <a:cubicBezTo>
                  <a:pt x="7096" y="39052"/>
                  <a:pt x="29803" y="-363"/>
                  <a:pt x="42575" y="24"/>
                </a:cubicBezTo>
                <a:cubicBezTo>
                  <a:pt x="55348" y="411"/>
                  <a:pt x="70958" y="40987"/>
                  <a:pt x="76635" y="49179"/>
                </a:cubicBezTo>
              </a:path>
            </a:pathLst>
          </a:custGeom>
          <a:noFill/>
          <a:ln w="26775" cap="flat" cmpd="sng">
            <a:solidFill>
              <a:srgbClr val="F8766D"/>
            </a:solidFill>
            <a:prstDash val="solid"/>
            <a:round/>
            <a:headEnd type="none" w="med" len="med"/>
            <a:tailEnd type="none" w="med" len="med"/>
          </a:ln>
        </p:spPr>
        <p:txBody>
          <a:bodyPr/>
          <a:lstStyle/>
          <a:p>
            <a:endParaRPr lang="en-US"/>
          </a:p>
        </p:txBody>
      </p:sp>
      <p:pic>
        <p:nvPicPr>
          <p:cNvPr id="689" name="Google Shape;689;p67" title="Measles_trio_2.png"/>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794525" y="549499"/>
            <a:ext cx="831176" cy="559300"/>
          </a:xfrm>
          <a:prstGeom prst="rect">
            <a:avLst/>
          </a:prstGeom>
          <a:noFill/>
          <a:ln>
            <a:noFill/>
          </a:ln>
        </p:spPr>
      </p:pic>
      <p:pic>
        <p:nvPicPr>
          <p:cNvPr id="690" name="Google Shape;690;p67" title="Measles_trio_3.png"/>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3420582" y="575905"/>
            <a:ext cx="516300" cy="4903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68"/>
          <p:cNvSpPr txBox="1">
            <a:spLocks noGrp="1"/>
          </p:cNvSpPr>
          <p:nvPr>
            <p:ph type="body" idx="1"/>
          </p:nvPr>
        </p:nvSpPr>
        <p:spPr>
          <a:xfrm>
            <a:off x="729325" y="1393075"/>
            <a:ext cx="7688400" cy="3903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t>MMR vaccine is well tolerated, but it does have </a:t>
            </a:r>
            <a:r>
              <a:rPr lang="en" b="1"/>
              <a:t>some predictable side effects</a:t>
            </a:r>
            <a:r>
              <a:rPr lang="en"/>
              <a:t> *</a:t>
            </a:r>
            <a:endParaRPr/>
          </a:p>
        </p:txBody>
      </p:sp>
      <p:sp>
        <p:nvSpPr>
          <p:cNvPr id="696" name="Google Shape;696;p68"/>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solidFill>
                  <a:srgbClr val="595959"/>
                </a:solidFill>
              </a:rPr>
              <a:t>Reactions to </a:t>
            </a:r>
            <a:r>
              <a:rPr lang="en" dirty="0">
                <a:solidFill>
                  <a:srgbClr val="DF382C"/>
                </a:solidFill>
              </a:rPr>
              <a:t>MMR</a:t>
            </a:r>
            <a:r>
              <a:rPr lang="en" dirty="0">
                <a:solidFill>
                  <a:srgbClr val="595959"/>
                </a:solidFill>
              </a:rPr>
              <a:t> -</a:t>
            </a:r>
            <a:r>
              <a:rPr lang="en" dirty="0"/>
              <a:t> Timing of reactions [</a:t>
            </a:r>
            <a:r>
              <a:rPr lang="en" dirty="0">
                <a:solidFill>
                  <a:schemeClr val="accent5"/>
                </a:solidFill>
                <a:uFill>
                  <a:noFill/>
                </a:uFill>
                <a:hlinkClick r:id="rId3">
                  <a:extLst>
                    <a:ext uri="{A12FA001-AC4F-418D-AE19-62706E023703}">
                      <ahyp:hlinkClr xmlns:ahyp="http://schemas.microsoft.com/office/drawing/2018/hyperlinkcolor" val="tx"/>
                    </a:ext>
                  </a:extLst>
                </a:hlinkClick>
              </a:rPr>
              <a:t>5</a:t>
            </a:r>
            <a:r>
              <a:rPr lang="en" dirty="0"/>
              <a:t>]</a:t>
            </a:r>
            <a:endParaRPr dirty="0"/>
          </a:p>
        </p:txBody>
      </p:sp>
      <p:sp>
        <p:nvSpPr>
          <p:cNvPr id="697" name="Google Shape;697;p68"/>
          <p:cNvSpPr txBox="1">
            <a:spLocks noGrp="1"/>
          </p:cNvSpPr>
          <p:nvPr>
            <p:ph type="body" idx="1"/>
          </p:nvPr>
        </p:nvSpPr>
        <p:spPr>
          <a:xfrm>
            <a:off x="729325" y="1850275"/>
            <a:ext cx="3774300" cy="175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Most common systemic</a:t>
            </a:r>
            <a:r>
              <a:rPr lang="en" baseline="30000"/>
              <a:t>†</a:t>
            </a:r>
            <a:r>
              <a:rPr lang="en"/>
              <a:t> side effects </a:t>
            </a:r>
            <a:r>
              <a:rPr lang="en" baseline="30000"/>
              <a:t>[</a:t>
            </a:r>
            <a:r>
              <a:rPr lang="en" b="1" baseline="30000">
                <a:solidFill>
                  <a:schemeClr val="hlink"/>
                </a:solidFill>
                <a:uFill>
                  <a:noFill/>
                </a:uFill>
                <a:hlinkClick r:id="rId4"/>
              </a:rPr>
              <a:t>2</a:t>
            </a:r>
            <a:r>
              <a:rPr lang="en" baseline="30000"/>
              <a:t>]</a:t>
            </a:r>
            <a:endParaRPr baseline="30000"/>
          </a:p>
          <a:p>
            <a:pPr marL="457200" lvl="0" indent="-311150" algn="l" rtl="0">
              <a:spcBef>
                <a:spcPts val="0"/>
              </a:spcBef>
              <a:spcAft>
                <a:spcPts val="0"/>
              </a:spcAft>
              <a:buSzPts val="1300"/>
              <a:buChar char="●"/>
            </a:pPr>
            <a:r>
              <a:rPr lang="en" b="1"/>
              <a:t>Fevers</a:t>
            </a:r>
            <a:r>
              <a:rPr lang="en"/>
              <a:t> (5 - 15%)</a:t>
            </a:r>
            <a:endParaRPr/>
          </a:p>
          <a:p>
            <a:pPr marL="457200" lvl="0" indent="-311150" algn="l" rtl="0">
              <a:spcBef>
                <a:spcPts val="0"/>
              </a:spcBef>
              <a:spcAft>
                <a:spcPts val="0"/>
              </a:spcAft>
              <a:buSzPts val="1300"/>
              <a:buChar char="●"/>
            </a:pPr>
            <a:r>
              <a:rPr lang="en" b="1"/>
              <a:t>Rash</a:t>
            </a:r>
            <a:r>
              <a:rPr lang="en"/>
              <a:t> (around 5%)</a:t>
            </a:r>
            <a:endParaRPr/>
          </a:p>
          <a:p>
            <a:pPr marL="0" lvl="0" indent="0" algn="l" rtl="0">
              <a:spcBef>
                <a:spcPts val="0"/>
              </a:spcBef>
              <a:spcAft>
                <a:spcPts val="0"/>
              </a:spcAft>
              <a:buNone/>
            </a:pPr>
            <a:endParaRPr sz="1100">
              <a:solidFill>
                <a:srgbClr val="858585"/>
              </a:solidFill>
            </a:endParaRPr>
          </a:p>
          <a:p>
            <a:pPr marL="0" lvl="0" indent="0" algn="l" rtl="0">
              <a:spcBef>
                <a:spcPts val="0"/>
              </a:spcBef>
              <a:spcAft>
                <a:spcPts val="0"/>
              </a:spcAft>
              <a:buNone/>
            </a:pPr>
            <a:r>
              <a:rPr lang="en"/>
              <a:t>Normally develops 5 to 12 days after the vaccine </a:t>
            </a:r>
            <a:r>
              <a:rPr lang="en" baseline="30000"/>
              <a:t>[</a:t>
            </a:r>
            <a:r>
              <a:rPr lang="en" b="1" baseline="30000">
                <a:solidFill>
                  <a:schemeClr val="accent5"/>
                </a:solidFill>
                <a:uFill>
                  <a:noFill/>
                </a:uFill>
                <a:hlinkClick r:id="rId4">
                  <a:extLst>
                    <a:ext uri="{A12FA001-AC4F-418D-AE19-62706E023703}">
                      <ahyp:hlinkClr xmlns:ahyp="http://schemas.microsoft.com/office/drawing/2018/hyperlinkcolor" val="tx"/>
                    </a:ext>
                  </a:extLst>
                </a:hlinkClick>
              </a:rPr>
              <a:t>2</a:t>
            </a:r>
            <a:r>
              <a:rPr lang="en" baseline="30000"/>
              <a:t>,</a:t>
            </a:r>
            <a:r>
              <a:rPr lang="en" b="1" baseline="30000">
                <a:solidFill>
                  <a:schemeClr val="accent5"/>
                </a:solidFill>
                <a:uFill>
                  <a:noFill/>
                </a:uFill>
                <a:hlinkClick r:id="rId5">
                  <a:extLst>
                    <a:ext uri="{A12FA001-AC4F-418D-AE19-62706E023703}">
                      <ahyp:hlinkClr xmlns:ahyp="http://schemas.microsoft.com/office/drawing/2018/hyperlinkcolor" val="tx"/>
                    </a:ext>
                  </a:extLst>
                </a:hlinkClick>
              </a:rPr>
              <a:t>4</a:t>
            </a:r>
            <a:r>
              <a:rPr lang="en" baseline="30000"/>
              <a:t>,</a:t>
            </a:r>
            <a:r>
              <a:rPr lang="en" b="1" baseline="30000">
                <a:solidFill>
                  <a:schemeClr val="accent5"/>
                </a:solidFill>
                <a:uFill>
                  <a:noFill/>
                </a:uFill>
                <a:hlinkClick r:id="rId6">
                  <a:extLst>
                    <a:ext uri="{A12FA001-AC4F-418D-AE19-62706E023703}">
                      <ahyp:hlinkClr xmlns:ahyp="http://schemas.microsoft.com/office/drawing/2018/hyperlinkcolor" val="tx"/>
                    </a:ext>
                  </a:extLst>
                </a:hlinkClick>
              </a:rPr>
              <a:t>6</a:t>
            </a:r>
            <a:r>
              <a:rPr lang="en" baseline="30000"/>
              <a:t>]</a:t>
            </a:r>
            <a:endParaRPr sz="1100" baseline="30000">
              <a:solidFill>
                <a:srgbClr val="858585"/>
              </a:solidFill>
            </a:endParaRPr>
          </a:p>
        </p:txBody>
      </p:sp>
      <p:sp>
        <p:nvSpPr>
          <p:cNvPr id="698" name="Google Shape;698;p68"/>
          <p:cNvSpPr/>
          <p:nvPr/>
        </p:nvSpPr>
        <p:spPr>
          <a:xfrm>
            <a:off x="729325" y="1339450"/>
            <a:ext cx="7553100" cy="1940700"/>
          </a:xfrm>
          <a:prstGeom prst="rect">
            <a:avLst/>
          </a:prstGeom>
          <a:solidFill>
            <a:srgbClr val="FFFFFF">
              <a:alpha val="8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99" name="Google Shape;699;p68"/>
          <p:cNvSpPr/>
          <p:nvPr/>
        </p:nvSpPr>
        <p:spPr>
          <a:xfrm>
            <a:off x="4305625" y="1850275"/>
            <a:ext cx="4197900" cy="390300"/>
          </a:xfrm>
          <a:prstGeom prst="rect">
            <a:avLst/>
          </a:prstGeom>
          <a:solidFill>
            <a:srgbClr val="E2EAF7"/>
          </a:solidFill>
          <a:ln w="9525" cap="flat" cmpd="sng">
            <a:solidFill>
              <a:srgbClr val="2F5AA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2F5AA2"/>
                </a:solidFill>
                <a:latin typeface="Open Sans"/>
                <a:ea typeface="Open Sans"/>
                <a:cs typeface="Open Sans"/>
                <a:sym typeface="Open Sans"/>
              </a:rPr>
              <a:t>When </a:t>
            </a:r>
            <a:r>
              <a:rPr lang="en" sz="1300" b="1" i="1" u="sng">
                <a:solidFill>
                  <a:srgbClr val="2F5AA2"/>
                </a:solidFill>
                <a:latin typeface="Open Sans"/>
                <a:ea typeface="Open Sans"/>
                <a:cs typeface="Open Sans"/>
                <a:sym typeface="Open Sans"/>
              </a:rPr>
              <a:t>exactly</a:t>
            </a:r>
            <a:r>
              <a:rPr lang="en" sz="1300" b="1">
                <a:solidFill>
                  <a:srgbClr val="2F5AA2"/>
                </a:solidFill>
                <a:latin typeface="Open Sans"/>
                <a:ea typeface="Open Sans"/>
                <a:cs typeface="Open Sans"/>
                <a:sym typeface="Open Sans"/>
              </a:rPr>
              <a:t> do reactions occur?</a:t>
            </a:r>
            <a:endParaRPr sz="1300">
              <a:solidFill>
                <a:schemeClr val="dk2"/>
              </a:solidFill>
              <a:latin typeface="Open Sans"/>
              <a:ea typeface="Open Sans"/>
              <a:cs typeface="Open Sans"/>
              <a:sym typeface="Open Sans"/>
            </a:endParaRPr>
          </a:p>
        </p:txBody>
      </p:sp>
      <p:sp>
        <p:nvSpPr>
          <p:cNvPr id="700" name="Google Shape;700;p68"/>
          <p:cNvSpPr txBox="1">
            <a:spLocks noGrp="1"/>
          </p:cNvSpPr>
          <p:nvPr>
            <p:ph type="body" idx="2"/>
          </p:nvPr>
        </p:nvSpPr>
        <p:spPr>
          <a:xfrm>
            <a:off x="4305625" y="2240575"/>
            <a:ext cx="4197900" cy="18600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dirty="0"/>
              <a:t>From an old study in 1986 </a:t>
            </a:r>
            <a:r>
              <a:rPr lang="en" baseline="30000" dirty="0"/>
              <a:t>[</a:t>
            </a:r>
            <a:r>
              <a:rPr lang="en" b="1" baseline="30000" dirty="0">
                <a:solidFill>
                  <a:schemeClr val="accent5"/>
                </a:solidFill>
                <a:uFill>
                  <a:noFill/>
                </a:uFill>
                <a:hlinkClick r:id="rId3">
                  <a:extLst>
                    <a:ext uri="{A12FA001-AC4F-418D-AE19-62706E023703}">
                      <ahyp:hlinkClr xmlns:ahyp="http://schemas.microsoft.com/office/drawing/2018/hyperlinkcolor" val="tx"/>
                    </a:ext>
                  </a:extLst>
                </a:hlinkClick>
              </a:rPr>
              <a:t>5</a:t>
            </a:r>
            <a:r>
              <a:rPr lang="en" baseline="30000" dirty="0"/>
              <a:t>]</a:t>
            </a:r>
            <a:endParaRPr sz="1100" baseline="30000" dirty="0"/>
          </a:p>
          <a:p>
            <a:pPr marL="457200" lvl="0" indent="-311150" algn="l" rtl="0">
              <a:lnSpc>
                <a:spcPct val="100000"/>
              </a:lnSpc>
              <a:spcBef>
                <a:spcPts val="1000"/>
              </a:spcBef>
              <a:spcAft>
                <a:spcPts val="0"/>
              </a:spcAft>
              <a:buClr>
                <a:schemeClr val="dk2"/>
              </a:buClr>
              <a:buSzPts val="1300"/>
              <a:buFont typeface="Open Sans"/>
              <a:buChar char="●"/>
            </a:pPr>
            <a:r>
              <a:rPr lang="en" b="1" dirty="0"/>
              <a:t>Robust design</a:t>
            </a:r>
            <a:endParaRPr b="1" dirty="0"/>
          </a:p>
          <a:p>
            <a:pPr marL="914400" lvl="1" indent="-311150" algn="l" rtl="0">
              <a:lnSpc>
                <a:spcPct val="100000"/>
              </a:lnSpc>
              <a:spcBef>
                <a:spcPts val="0"/>
              </a:spcBef>
              <a:spcAft>
                <a:spcPts val="0"/>
              </a:spcAft>
              <a:buClr>
                <a:schemeClr val="dk2"/>
              </a:buClr>
              <a:buSzPts val="1300"/>
              <a:buFont typeface="Open Sans"/>
              <a:buChar char="○"/>
            </a:pPr>
            <a:r>
              <a:rPr lang="en" sz="1300" dirty="0">
                <a:solidFill>
                  <a:schemeClr val="dk2"/>
                </a:solidFill>
              </a:rPr>
              <a:t>Double blinded, </a:t>
            </a:r>
            <a:r>
              <a:rPr lang="en" sz="1300" b="1" dirty="0">
                <a:solidFill>
                  <a:srgbClr val="DF382C"/>
                </a:solidFill>
              </a:rPr>
              <a:t>placebo </a:t>
            </a:r>
            <a:r>
              <a:rPr lang="en" sz="1300" b="1" dirty="0">
                <a:solidFill>
                  <a:schemeClr val="dk2"/>
                </a:solidFill>
              </a:rPr>
              <a:t>controlled</a:t>
            </a:r>
            <a:endParaRPr sz="1300" b="1" dirty="0">
              <a:solidFill>
                <a:schemeClr val="dk2"/>
              </a:solidFill>
            </a:endParaRPr>
          </a:p>
          <a:p>
            <a:pPr marL="914400" lvl="1" indent="-311150" algn="l" rtl="0">
              <a:lnSpc>
                <a:spcPct val="100000"/>
              </a:lnSpc>
              <a:spcBef>
                <a:spcPts val="0"/>
              </a:spcBef>
              <a:spcAft>
                <a:spcPts val="0"/>
              </a:spcAft>
              <a:buClr>
                <a:schemeClr val="dk2"/>
              </a:buClr>
              <a:buSzPts val="1300"/>
              <a:buFont typeface="Open Sans"/>
              <a:buChar char="○"/>
            </a:pPr>
            <a:r>
              <a:rPr lang="en" sz="1300" dirty="0">
                <a:solidFill>
                  <a:schemeClr val="dk2"/>
                </a:solidFill>
              </a:rPr>
              <a:t>Matched </a:t>
            </a:r>
            <a:r>
              <a:rPr lang="en" sz="1300" b="1" dirty="0">
                <a:solidFill>
                  <a:srgbClr val="DF382C"/>
                </a:solidFill>
              </a:rPr>
              <a:t>581 pairs of twins</a:t>
            </a:r>
            <a:endParaRPr sz="1300" b="1" dirty="0">
              <a:solidFill>
                <a:srgbClr val="DF382C"/>
              </a:solidFill>
            </a:endParaRPr>
          </a:p>
          <a:p>
            <a:pPr marL="457200" lvl="0" indent="-311150" algn="l" rtl="0">
              <a:lnSpc>
                <a:spcPct val="100000"/>
              </a:lnSpc>
              <a:spcBef>
                <a:spcPts val="1000"/>
              </a:spcBef>
              <a:spcAft>
                <a:spcPts val="0"/>
              </a:spcAft>
              <a:buClr>
                <a:srgbClr val="858585"/>
              </a:buClr>
              <a:buSzPts val="1300"/>
              <a:buFont typeface="Open Sans"/>
              <a:buChar char="●"/>
            </a:pPr>
            <a:r>
              <a:rPr lang="en" dirty="0">
                <a:solidFill>
                  <a:srgbClr val="858585"/>
                </a:solidFill>
              </a:rPr>
              <a:t>Might be </a:t>
            </a:r>
            <a:r>
              <a:rPr lang="en" b="1" dirty="0">
                <a:solidFill>
                  <a:srgbClr val="896110"/>
                </a:solidFill>
              </a:rPr>
              <a:t>unethical</a:t>
            </a:r>
            <a:r>
              <a:rPr lang="en" dirty="0">
                <a:solidFill>
                  <a:srgbClr val="858585"/>
                </a:solidFill>
              </a:rPr>
              <a:t> to do now </a:t>
            </a:r>
            <a:endParaRPr dirty="0">
              <a:solidFill>
                <a:srgbClr val="858585"/>
              </a:solidFill>
            </a:endParaRPr>
          </a:p>
          <a:p>
            <a:pPr marL="914400" lvl="1" indent="-298450" algn="l" rtl="0">
              <a:lnSpc>
                <a:spcPct val="100000"/>
              </a:lnSpc>
              <a:spcBef>
                <a:spcPts val="0"/>
              </a:spcBef>
              <a:spcAft>
                <a:spcPts val="0"/>
              </a:spcAft>
              <a:buClr>
                <a:srgbClr val="858585"/>
              </a:buClr>
              <a:buSzPts val="1100"/>
              <a:buFont typeface="Open Sans"/>
              <a:buChar char="○"/>
            </a:pPr>
            <a:r>
              <a:rPr lang="en" dirty="0">
                <a:solidFill>
                  <a:srgbClr val="858585"/>
                </a:solidFill>
              </a:rPr>
              <a:t>Ironically, based out of </a:t>
            </a:r>
            <a:r>
              <a:rPr lang="en" b="1" dirty="0">
                <a:solidFill>
                  <a:srgbClr val="896110"/>
                </a:solidFill>
              </a:rPr>
              <a:t>Helsinki</a:t>
            </a:r>
            <a:r>
              <a:rPr lang="en" dirty="0">
                <a:solidFill>
                  <a:srgbClr val="858585"/>
                </a:solidFill>
              </a:rPr>
              <a:t>, Finland</a:t>
            </a:r>
            <a:endParaRPr dirty="0">
              <a:solidFill>
                <a:srgbClr val="858585"/>
              </a:solidFill>
            </a:endParaRPr>
          </a:p>
          <a:p>
            <a:pPr marL="914400" lvl="1" indent="-298450" algn="l" rtl="0">
              <a:lnSpc>
                <a:spcPct val="100000"/>
              </a:lnSpc>
              <a:spcBef>
                <a:spcPts val="0"/>
              </a:spcBef>
              <a:spcAft>
                <a:spcPts val="0"/>
              </a:spcAft>
              <a:buClr>
                <a:srgbClr val="858585"/>
              </a:buClr>
              <a:buSzPts val="1100"/>
              <a:buFont typeface="Open Sans"/>
              <a:buChar char="○"/>
            </a:pPr>
            <a:r>
              <a:rPr lang="en" dirty="0">
                <a:solidFill>
                  <a:srgbClr val="858585"/>
                </a:solidFill>
              </a:rPr>
              <a:t>Done during their rollout of MMR (1982-83)</a:t>
            </a:r>
            <a:endParaRPr dirty="0">
              <a:solidFill>
                <a:srgbClr val="858585"/>
              </a:solidFill>
            </a:endParaRPr>
          </a:p>
        </p:txBody>
      </p:sp>
      <p:pic>
        <p:nvPicPr>
          <p:cNvPr id="701" name="Google Shape;701;p68"/>
          <p:cNvPicPr preferRelativeResize="0"/>
          <p:nvPr/>
        </p:nvPicPr>
        <p:blipFill>
          <a:blip r:embed="rId7" cstate="hqprint">
            <a:alphaModFix/>
            <a:extLst>
              <a:ext uri="{28A0092B-C50C-407E-A947-70E740481C1C}">
                <a14:useLocalDpi xmlns:a14="http://schemas.microsoft.com/office/drawing/2010/main"/>
              </a:ext>
            </a:extLst>
          </a:blip>
          <a:stretch>
            <a:fillRect/>
          </a:stretch>
        </p:blipFill>
        <p:spPr>
          <a:xfrm>
            <a:off x="6804425" y="222151"/>
            <a:ext cx="1815702" cy="12104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0">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0">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0">
                                            <p:txEl>
                                              <p:pRg st="3" end="3"/>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700">
                                            <p:txEl>
                                              <p:pRg st="4" end="4"/>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00">
                                            <p:txEl>
                                              <p:pRg st="5" end="5"/>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70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pic>
        <p:nvPicPr>
          <p:cNvPr id="706" name="Google Shape;706;p69" title="Rplot.png"/>
          <p:cNvPicPr preferRelativeResize="0"/>
          <p:nvPr/>
        </p:nvPicPr>
        <p:blipFill>
          <a:blip r:embed="rId3">
            <a:alphaModFix/>
          </a:blip>
          <a:stretch>
            <a:fillRect/>
          </a:stretch>
        </p:blipFill>
        <p:spPr>
          <a:xfrm>
            <a:off x="191075" y="1093825"/>
            <a:ext cx="3559050" cy="1591050"/>
          </a:xfrm>
          <a:prstGeom prst="rect">
            <a:avLst/>
          </a:prstGeom>
          <a:noFill/>
          <a:ln>
            <a:noFill/>
          </a:ln>
        </p:spPr>
      </p:pic>
      <p:cxnSp>
        <p:nvCxnSpPr>
          <p:cNvPr id="707" name="Google Shape;707;p69"/>
          <p:cNvCxnSpPr/>
          <p:nvPr/>
        </p:nvCxnSpPr>
        <p:spPr>
          <a:xfrm>
            <a:off x="7420650" y="2898200"/>
            <a:ext cx="103500" cy="262800"/>
          </a:xfrm>
          <a:prstGeom prst="straightConnector1">
            <a:avLst/>
          </a:prstGeom>
          <a:noFill/>
          <a:ln w="9525" cap="flat" cmpd="sng">
            <a:solidFill>
              <a:schemeClr val="dk2"/>
            </a:solidFill>
            <a:prstDash val="solid"/>
            <a:round/>
            <a:headEnd type="none" w="med" len="med"/>
            <a:tailEnd type="triangle" w="med" len="med"/>
          </a:ln>
        </p:spPr>
      </p:cxnSp>
      <p:sp>
        <p:nvSpPr>
          <p:cNvPr id="708" name="Google Shape;708;p69"/>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lvl="0"/>
            <a:r>
              <a:rPr lang="en" dirty="0">
                <a:solidFill>
                  <a:srgbClr val="595959"/>
                </a:solidFill>
              </a:rPr>
              <a:t>Reactions to </a:t>
            </a:r>
            <a:r>
              <a:rPr lang="en" dirty="0">
                <a:solidFill>
                  <a:srgbClr val="DF382C"/>
                </a:solidFill>
              </a:rPr>
              <a:t>MMR</a:t>
            </a:r>
            <a:r>
              <a:rPr lang="en" dirty="0">
                <a:solidFill>
                  <a:srgbClr val="595959"/>
                </a:solidFill>
              </a:rPr>
              <a:t> -</a:t>
            </a:r>
            <a:r>
              <a:rPr lang="en" dirty="0"/>
              <a:t> Timing of reactions [</a:t>
            </a:r>
            <a:r>
              <a:rPr lang="en" dirty="0">
                <a:solidFill>
                  <a:schemeClr val="accent5"/>
                </a:solidFill>
                <a:uFill>
                  <a:noFill/>
                </a:uFill>
                <a:hlinkClick r:id="rId4">
                  <a:extLst>
                    <a:ext uri="{A12FA001-AC4F-418D-AE19-62706E023703}">
                      <ahyp:hlinkClr xmlns:ahyp="http://schemas.microsoft.com/office/drawing/2018/hyperlinkcolor" val="tx"/>
                    </a:ext>
                  </a:extLst>
                </a:hlinkClick>
              </a:rPr>
              <a:t>5</a:t>
            </a:r>
            <a:r>
              <a:rPr lang="en" dirty="0"/>
              <a:t>]</a:t>
            </a:r>
            <a:endParaRPr dirty="0"/>
          </a:p>
        </p:txBody>
      </p:sp>
      <p:sp>
        <p:nvSpPr>
          <p:cNvPr id="709" name="Google Shape;709;p69"/>
          <p:cNvSpPr/>
          <p:nvPr/>
        </p:nvSpPr>
        <p:spPr>
          <a:xfrm>
            <a:off x="4305625" y="1850275"/>
            <a:ext cx="4197900" cy="390300"/>
          </a:xfrm>
          <a:prstGeom prst="rect">
            <a:avLst/>
          </a:prstGeom>
          <a:solidFill>
            <a:srgbClr val="E2EAF7"/>
          </a:solidFill>
          <a:ln w="9525" cap="flat" cmpd="sng">
            <a:solidFill>
              <a:srgbClr val="2F5AA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rgbClr val="2F5AA2"/>
                </a:solidFill>
                <a:latin typeface="Open Sans"/>
                <a:ea typeface="Open Sans"/>
                <a:cs typeface="Open Sans"/>
                <a:sym typeface="Open Sans"/>
              </a:rPr>
              <a:t>When </a:t>
            </a:r>
            <a:r>
              <a:rPr lang="en" sz="1300" b="1" i="1" u="sng">
                <a:solidFill>
                  <a:srgbClr val="2F5AA2"/>
                </a:solidFill>
                <a:latin typeface="Open Sans"/>
                <a:ea typeface="Open Sans"/>
                <a:cs typeface="Open Sans"/>
                <a:sym typeface="Open Sans"/>
              </a:rPr>
              <a:t>exactly</a:t>
            </a:r>
            <a:r>
              <a:rPr lang="en" sz="1300" b="1">
                <a:solidFill>
                  <a:srgbClr val="2F5AA2"/>
                </a:solidFill>
                <a:latin typeface="Open Sans"/>
                <a:ea typeface="Open Sans"/>
                <a:cs typeface="Open Sans"/>
                <a:sym typeface="Open Sans"/>
              </a:rPr>
              <a:t> do reactions occur?</a:t>
            </a:r>
            <a:endParaRPr sz="1300">
              <a:solidFill>
                <a:schemeClr val="dk2"/>
              </a:solidFill>
              <a:latin typeface="Open Sans"/>
              <a:ea typeface="Open Sans"/>
              <a:cs typeface="Open Sans"/>
              <a:sym typeface="Open Sans"/>
            </a:endParaRPr>
          </a:p>
        </p:txBody>
      </p:sp>
      <p:grpSp>
        <p:nvGrpSpPr>
          <p:cNvPr id="710" name="Google Shape;710;p69"/>
          <p:cNvGrpSpPr/>
          <p:nvPr/>
        </p:nvGrpSpPr>
        <p:grpSpPr>
          <a:xfrm>
            <a:off x="68475" y="2643275"/>
            <a:ext cx="4449872" cy="2213650"/>
            <a:chOff x="331225" y="2221250"/>
            <a:chExt cx="4449872" cy="2213650"/>
          </a:xfrm>
        </p:grpSpPr>
        <p:grpSp>
          <p:nvGrpSpPr>
            <p:cNvPr id="711" name="Google Shape;711;p69"/>
            <p:cNvGrpSpPr/>
            <p:nvPr/>
          </p:nvGrpSpPr>
          <p:grpSpPr>
            <a:xfrm>
              <a:off x="331225" y="2221250"/>
              <a:ext cx="4449872" cy="2181620"/>
              <a:chOff x="331225" y="2221250"/>
              <a:chExt cx="4449872" cy="2181620"/>
            </a:xfrm>
          </p:grpSpPr>
          <p:pic>
            <p:nvPicPr>
              <p:cNvPr id="712" name="Google Shape;712;p69"/>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450950" y="3802685"/>
                <a:ext cx="4330146" cy="600185"/>
              </a:xfrm>
              <a:prstGeom prst="rect">
                <a:avLst/>
              </a:prstGeom>
              <a:noFill/>
              <a:ln>
                <a:noFill/>
              </a:ln>
            </p:spPr>
          </p:pic>
          <p:pic>
            <p:nvPicPr>
              <p:cNvPr id="713" name="Google Shape;713;p69"/>
              <p:cNvPicPr preferRelativeResize="0"/>
              <p:nvPr/>
            </p:nvPicPr>
            <p:blipFill rotWithShape="1">
              <a:blip r:embed="rId6" cstate="hqprint">
                <a:alphaModFix/>
                <a:extLst>
                  <a:ext uri="{28A0092B-C50C-407E-A947-70E740481C1C}">
                    <a14:useLocalDpi xmlns:a14="http://schemas.microsoft.com/office/drawing/2010/main"/>
                  </a:ext>
                </a:extLst>
              </a:blip>
              <a:srcRect/>
              <a:stretch/>
            </p:blipFill>
            <p:spPr>
              <a:xfrm>
                <a:off x="331225" y="2332898"/>
                <a:ext cx="4422025" cy="1466850"/>
              </a:xfrm>
              <a:prstGeom prst="rect">
                <a:avLst/>
              </a:prstGeom>
              <a:noFill/>
              <a:ln>
                <a:noFill/>
              </a:ln>
            </p:spPr>
          </p:pic>
          <p:pic>
            <p:nvPicPr>
              <p:cNvPr id="714" name="Google Shape;714;p69"/>
              <p:cNvPicPr preferRelativeResize="0"/>
              <p:nvPr/>
            </p:nvPicPr>
            <p:blipFill rotWithShape="1">
              <a:blip r:embed="rId7" cstate="hqprint">
                <a:alphaModFix/>
                <a:extLst>
                  <a:ext uri="{28A0092B-C50C-407E-A947-70E740481C1C}">
                    <a14:useLocalDpi xmlns:a14="http://schemas.microsoft.com/office/drawing/2010/main"/>
                  </a:ext>
                </a:extLst>
              </a:blip>
              <a:srcRect/>
              <a:stretch/>
            </p:blipFill>
            <p:spPr>
              <a:xfrm>
                <a:off x="341325" y="2221250"/>
                <a:ext cx="4422025" cy="830075"/>
              </a:xfrm>
              <a:prstGeom prst="rect">
                <a:avLst/>
              </a:prstGeom>
              <a:noFill/>
              <a:ln>
                <a:noFill/>
              </a:ln>
            </p:spPr>
          </p:pic>
        </p:grpSp>
        <p:sp>
          <p:nvSpPr>
            <p:cNvPr id="715" name="Google Shape;715;p69"/>
            <p:cNvSpPr/>
            <p:nvPr/>
          </p:nvSpPr>
          <p:spPr>
            <a:xfrm>
              <a:off x="3853650" y="3654175"/>
              <a:ext cx="297000" cy="124200"/>
            </a:xfrm>
            <a:prstGeom prst="rect">
              <a:avLst/>
            </a:prstGeom>
            <a:solidFill>
              <a:srgbClr val="FF1D00">
                <a:alpha val="2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16" name="Google Shape;716;p69"/>
            <p:cNvSpPr/>
            <p:nvPr/>
          </p:nvSpPr>
          <p:spPr>
            <a:xfrm>
              <a:off x="3241675" y="3654175"/>
              <a:ext cx="297000" cy="124200"/>
            </a:xfrm>
            <a:prstGeom prst="rect">
              <a:avLst/>
            </a:prstGeom>
            <a:solidFill>
              <a:srgbClr val="FF1D00">
                <a:alpha val="2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17" name="Google Shape;717;p69"/>
            <p:cNvSpPr/>
            <p:nvPr/>
          </p:nvSpPr>
          <p:spPr>
            <a:xfrm>
              <a:off x="2661550" y="3654175"/>
              <a:ext cx="297000" cy="124200"/>
            </a:xfrm>
            <a:prstGeom prst="rect">
              <a:avLst/>
            </a:prstGeom>
            <a:solidFill>
              <a:srgbClr val="FF1D00">
                <a:alpha val="2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18" name="Google Shape;718;p69"/>
            <p:cNvSpPr/>
            <p:nvPr/>
          </p:nvSpPr>
          <p:spPr>
            <a:xfrm>
              <a:off x="4413725" y="4278675"/>
              <a:ext cx="297000" cy="124200"/>
            </a:xfrm>
            <a:prstGeom prst="rect">
              <a:avLst/>
            </a:prstGeom>
            <a:solidFill>
              <a:srgbClr val="00BFC4">
                <a:alpha val="2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19" name="Google Shape;719;p69"/>
            <p:cNvSpPr/>
            <p:nvPr/>
          </p:nvSpPr>
          <p:spPr>
            <a:xfrm>
              <a:off x="3801750" y="4278675"/>
              <a:ext cx="297000" cy="124200"/>
            </a:xfrm>
            <a:prstGeom prst="rect">
              <a:avLst/>
            </a:prstGeom>
            <a:solidFill>
              <a:srgbClr val="00BFC4">
                <a:alpha val="2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0" name="Google Shape;720;p69"/>
            <p:cNvSpPr/>
            <p:nvPr/>
          </p:nvSpPr>
          <p:spPr>
            <a:xfrm>
              <a:off x="3221625" y="4278675"/>
              <a:ext cx="297000" cy="124200"/>
            </a:xfrm>
            <a:prstGeom prst="rect">
              <a:avLst/>
            </a:prstGeom>
            <a:solidFill>
              <a:srgbClr val="00BFC4">
                <a:alpha val="2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1" name="Google Shape;721;p69"/>
            <p:cNvSpPr/>
            <p:nvPr/>
          </p:nvSpPr>
          <p:spPr>
            <a:xfrm>
              <a:off x="465150" y="3830475"/>
              <a:ext cx="968100" cy="124200"/>
            </a:xfrm>
            <a:prstGeom prst="rect">
              <a:avLst/>
            </a:prstGeom>
            <a:solidFill>
              <a:srgbClr val="00BFC4">
                <a:alpha val="2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2" name="Google Shape;722;p69"/>
            <p:cNvSpPr/>
            <p:nvPr/>
          </p:nvSpPr>
          <p:spPr>
            <a:xfrm>
              <a:off x="402575" y="3051325"/>
              <a:ext cx="968100" cy="124200"/>
            </a:xfrm>
            <a:prstGeom prst="rect">
              <a:avLst/>
            </a:prstGeom>
            <a:solidFill>
              <a:srgbClr val="FF1D00">
                <a:alpha val="2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3" name="Google Shape;723;p69"/>
            <p:cNvSpPr/>
            <p:nvPr/>
          </p:nvSpPr>
          <p:spPr>
            <a:xfrm>
              <a:off x="1711850" y="2531950"/>
              <a:ext cx="652800" cy="18708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4" name="Google Shape;724;p69"/>
            <p:cNvSpPr/>
            <p:nvPr/>
          </p:nvSpPr>
          <p:spPr>
            <a:xfrm>
              <a:off x="2424975" y="2819700"/>
              <a:ext cx="163800" cy="16152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5" name="Google Shape;725;p69"/>
            <p:cNvSpPr/>
            <p:nvPr/>
          </p:nvSpPr>
          <p:spPr>
            <a:xfrm>
              <a:off x="3008188" y="2819700"/>
              <a:ext cx="163800" cy="16152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6" name="Google Shape;726;p69"/>
            <p:cNvSpPr/>
            <p:nvPr/>
          </p:nvSpPr>
          <p:spPr>
            <a:xfrm>
              <a:off x="3614250" y="2819700"/>
              <a:ext cx="163800" cy="16152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7" name="Google Shape;727;p69"/>
            <p:cNvSpPr/>
            <p:nvPr/>
          </p:nvSpPr>
          <p:spPr>
            <a:xfrm>
              <a:off x="4174338" y="2819700"/>
              <a:ext cx="163800" cy="16152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728" name="Google Shape;728;p69"/>
          <p:cNvSpPr txBox="1">
            <a:spLocks noGrp="1"/>
          </p:cNvSpPr>
          <p:nvPr>
            <p:ph type="body" idx="2"/>
          </p:nvPr>
        </p:nvSpPr>
        <p:spPr>
          <a:xfrm>
            <a:off x="4305625" y="2240575"/>
            <a:ext cx="4197900" cy="13662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b="1"/>
              <a:t>Placebo</a:t>
            </a:r>
            <a:r>
              <a:rPr lang="en"/>
              <a:t> vs </a:t>
            </a:r>
            <a:r>
              <a:rPr lang="en" b="1"/>
              <a:t>MMR</a:t>
            </a:r>
            <a:r>
              <a:rPr lang="en"/>
              <a:t> matched study </a:t>
            </a:r>
            <a:r>
              <a:rPr lang="en" baseline="30000"/>
              <a:t>[</a:t>
            </a:r>
            <a:r>
              <a:rPr lang="en" b="1" baseline="30000">
                <a:solidFill>
                  <a:schemeClr val="accent5"/>
                </a:solidFill>
                <a:uFill>
                  <a:noFill/>
                </a:uFill>
                <a:hlinkClick r:id="rId4">
                  <a:extLst>
                    <a:ext uri="{A12FA001-AC4F-418D-AE19-62706E023703}">
                      <ahyp:hlinkClr xmlns:ahyp="http://schemas.microsoft.com/office/drawing/2018/hyperlinkcolor" val="tx"/>
                    </a:ext>
                  </a:extLst>
                </a:hlinkClick>
              </a:rPr>
              <a:t>5</a:t>
            </a:r>
            <a:r>
              <a:rPr lang="en" baseline="30000"/>
              <a:t>]</a:t>
            </a:r>
            <a:endParaRPr baseline="30000"/>
          </a:p>
          <a:p>
            <a:pPr marL="457200" lvl="0" indent="-311150" algn="l" rtl="0">
              <a:lnSpc>
                <a:spcPct val="100000"/>
              </a:lnSpc>
              <a:spcBef>
                <a:spcPts val="1000"/>
              </a:spcBef>
              <a:spcAft>
                <a:spcPts val="0"/>
              </a:spcAft>
              <a:buSzPts val="1300"/>
              <a:buChar char="●"/>
            </a:pPr>
            <a:r>
              <a:rPr lang="en" b="1"/>
              <a:t>Moderate </a:t>
            </a:r>
            <a:r>
              <a:rPr lang="en" b="1">
                <a:solidFill>
                  <a:srgbClr val="F8766D"/>
                </a:solidFill>
              </a:rPr>
              <a:t>fever</a:t>
            </a:r>
            <a:r>
              <a:rPr lang="en"/>
              <a:t> peaked at </a:t>
            </a:r>
            <a:r>
              <a:rPr lang="en" b="1">
                <a:solidFill>
                  <a:srgbClr val="F8766D"/>
                </a:solidFill>
              </a:rPr>
              <a:t>day 9</a:t>
            </a:r>
            <a:endParaRPr b="1">
              <a:solidFill>
                <a:srgbClr val="F8766D"/>
              </a:solidFill>
            </a:endParaRPr>
          </a:p>
          <a:p>
            <a:pPr marL="914400" lvl="1" indent="-298450" algn="l" rtl="0">
              <a:lnSpc>
                <a:spcPct val="100000"/>
              </a:lnSpc>
              <a:spcBef>
                <a:spcPts val="0"/>
              </a:spcBef>
              <a:spcAft>
                <a:spcPts val="0"/>
              </a:spcAft>
              <a:buSzPts val="1100"/>
              <a:buChar char="○"/>
            </a:pPr>
            <a:r>
              <a:rPr lang="en"/>
              <a:t>38.6 - 39.5 C (101.5 - 103.1 F)</a:t>
            </a:r>
            <a:endParaRPr/>
          </a:p>
          <a:p>
            <a:pPr marL="457200" lvl="0" indent="-311150" algn="l" rtl="0">
              <a:lnSpc>
                <a:spcPct val="100000"/>
              </a:lnSpc>
              <a:spcBef>
                <a:spcPts val="1000"/>
              </a:spcBef>
              <a:spcAft>
                <a:spcPts val="1000"/>
              </a:spcAft>
              <a:buSzPts val="1300"/>
              <a:buChar char="●"/>
            </a:pPr>
            <a:r>
              <a:rPr lang="en" b="1"/>
              <a:t>Generalized </a:t>
            </a:r>
            <a:r>
              <a:rPr lang="en" b="1">
                <a:solidFill>
                  <a:srgbClr val="159DA1"/>
                </a:solidFill>
              </a:rPr>
              <a:t>rash</a:t>
            </a:r>
            <a:r>
              <a:rPr lang="en">
                <a:solidFill>
                  <a:srgbClr val="159DA1"/>
                </a:solidFill>
              </a:rPr>
              <a:t> </a:t>
            </a:r>
            <a:r>
              <a:rPr lang="en"/>
              <a:t>peaked at </a:t>
            </a:r>
            <a:r>
              <a:rPr lang="en" b="1">
                <a:solidFill>
                  <a:srgbClr val="159DA1"/>
                </a:solidFill>
              </a:rPr>
              <a:t>day 11</a:t>
            </a:r>
            <a:endParaRPr b="1">
              <a:solidFill>
                <a:srgbClr val="159DA1"/>
              </a:solidFill>
            </a:endParaRPr>
          </a:p>
        </p:txBody>
      </p:sp>
      <p:sp>
        <p:nvSpPr>
          <p:cNvPr id="729" name="Google Shape;729;p69"/>
          <p:cNvSpPr/>
          <p:nvPr/>
        </p:nvSpPr>
        <p:spPr>
          <a:xfrm>
            <a:off x="4049525" y="1656100"/>
            <a:ext cx="4581300" cy="6528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30" name="Google Shape;730;p69"/>
          <p:cNvSpPr/>
          <p:nvPr/>
        </p:nvSpPr>
        <p:spPr>
          <a:xfrm>
            <a:off x="4572000" y="3495300"/>
            <a:ext cx="3129000" cy="831900"/>
          </a:xfrm>
          <a:prstGeom prst="rect">
            <a:avLst/>
          </a:prstGeom>
          <a:solidFill>
            <a:srgbClr val="F1F2F3"/>
          </a:solidFill>
          <a:ln w="9525" cap="flat" cmpd="sng">
            <a:solidFill>
              <a:srgbClr val="404247"/>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1A1A1A"/>
                </a:solidFill>
                <a:latin typeface="Open Sans"/>
                <a:ea typeface="Open Sans"/>
                <a:cs typeface="Open Sans"/>
                <a:sym typeface="Open Sans"/>
              </a:rPr>
              <a:t>The distribution of symptom onset </a:t>
            </a:r>
            <a:r>
              <a:rPr lang="en" i="1">
                <a:solidFill>
                  <a:srgbClr val="1A1A1A"/>
                </a:solidFill>
                <a:latin typeface="Open Sans"/>
                <a:ea typeface="Open Sans"/>
                <a:cs typeface="Open Sans"/>
                <a:sym typeface="Open Sans"/>
              </a:rPr>
              <a:t>implies</a:t>
            </a:r>
            <a:r>
              <a:rPr lang="en">
                <a:solidFill>
                  <a:srgbClr val="1A1A1A"/>
                </a:solidFill>
                <a:latin typeface="Open Sans"/>
                <a:ea typeface="Open Sans"/>
                <a:cs typeface="Open Sans"/>
                <a:sym typeface="Open Sans"/>
              </a:rPr>
              <a:t> that </a:t>
            </a:r>
            <a:r>
              <a:rPr lang="en" b="1">
                <a:solidFill>
                  <a:srgbClr val="F8766D"/>
                </a:solidFill>
                <a:latin typeface="Open Sans"/>
                <a:ea typeface="Open Sans"/>
                <a:cs typeface="Open Sans"/>
                <a:sym typeface="Open Sans"/>
              </a:rPr>
              <a:t>fever </a:t>
            </a:r>
            <a:r>
              <a:rPr lang="en" b="1">
                <a:solidFill>
                  <a:srgbClr val="1A1A1A"/>
                </a:solidFill>
                <a:latin typeface="Open Sans"/>
                <a:ea typeface="Open Sans"/>
                <a:cs typeface="Open Sans"/>
                <a:sym typeface="Open Sans"/>
              </a:rPr>
              <a:t>comes </a:t>
            </a:r>
            <a:r>
              <a:rPr lang="en" b="1">
                <a:solidFill>
                  <a:schemeClr val="dk2"/>
                </a:solidFill>
                <a:latin typeface="Open Sans"/>
                <a:ea typeface="Open Sans"/>
                <a:cs typeface="Open Sans"/>
                <a:sym typeface="Open Sans"/>
              </a:rPr>
              <a:t>before </a:t>
            </a:r>
            <a:r>
              <a:rPr lang="en" b="1">
                <a:solidFill>
                  <a:srgbClr val="159DA1"/>
                </a:solidFill>
                <a:latin typeface="Open Sans"/>
                <a:ea typeface="Open Sans"/>
                <a:cs typeface="Open Sans"/>
                <a:sym typeface="Open Sans"/>
              </a:rPr>
              <a:t>rash</a:t>
            </a:r>
            <a:r>
              <a:rPr lang="en">
                <a:solidFill>
                  <a:srgbClr val="159DA1"/>
                </a:solidFill>
                <a:latin typeface="Open Sans"/>
                <a:ea typeface="Open Sans"/>
                <a:cs typeface="Open Sans"/>
                <a:sym typeface="Open Sans"/>
              </a:rPr>
              <a:t> </a:t>
            </a:r>
            <a:r>
              <a:rPr lang="en">
                <a:solidFill>
                  <a:srgbClr val="1A1A1A"/>
                </a:solidFill>
                <a:latin typeface="Open Sans"/>
                <a:ea typeface="Open Sans"/>
                <a:cs typeface="Open Sans"/>
                <a:sym typeface="Open Sans"/>
              </a:rPr>
              <a:t>(similar to wild type measles)</a:t>
            </a:r>
            <a:endParaRPr>
              <a:solidFill>
                <a:srgbClr val="1A1A1A"/>
              </a:solidFill>
              <a:latin typeface="Open Sans"/>
              <a:ea typeface="Open Sans"/>
              <a:cs typeface="Open Sans"/>
              <a:sym typeface="Open Sans"/>
            </a:endParaRPr>
          </a:p>
        </p:txBody>
      </p:sp>
      <p:sp>
        <p:nvSpPr>
          <p:cNvPr id="731" name="Google Shape;731;p69"/>
          <p:cNvSpPr/>
          <p:nvPr/>
        </p:nvSpPr>
        <p:spPr>
          <a:xfrm>
            <a:off x="638625" y="1179900"/>
            <a:ext cx="1809544" cy="1229475"/>
          </a:xfrm>
          <a:custGeom>
            <a:avLst/>
            <a:gdLst/>
            <a:ahLst/>
            <a:cxnLst/>
            <a:rect l="l" t="t" r="r" b="b"/>
            <a:pathLst>
              <a:path w="76635" h="49179" extrusionOk="0">
                <a:moveTo>
                  <a:pt x="0" y="46857"/>
                </a:moveTo>
                <a:cubicBezTo>
                  <a:pt x="7096" y="39052"/>
                  <a:pt x="29803" y="-363"/>
                  <a:pt x="42575" y="24"/>
                </a:cubicBezTo>
                <a:cubicBezTo>
                  <a:pt x="55348" y="411"/>
                  <a:pt x="70958" y="40987"/>
                  <a:pt x="76635" y="49179"/>
                </a:cubicBezTo>
              </a:path>
            </a:pathLst>
          </a:custGeom>
          <a:noFill/>
          <a:ln w="19050" cap="flat" cmpd="sng">
            <a:solidFill>
              <a:srgbClr val="F8766D"/>
            </a:solidFill>
            <a:prstDash val="dash"/>
            <a:round/>
            <a:headEnd type="none" w="med" len="med"/>
            <a:tailEnd type="none" w="med" len="med"/>
          </a:ln>
        </p:spPr>
        <p:txBody>
          <a:bodyPr/>
          <a:lstStyle/>
          <a:p>
            <a:endParaRPr lang="en-US"/>
          </a:p>
        </p:txBody>
      </p:sp>
      <p:sp>
        <p:nvSpPr>
          <p:cNvPr id="732" name="Google Shape;732;p69"/>
          <p:cNvSpPr/>
          <p:nvPr/>
        </p:nvSpPr>
        <p:spPr>
          <a:xfrm>
            <a:off x="1315950" y="1698500"/>
            <a:ext cx="1741812" cy="652801"/>
          </a:xfrm>
          <a:custGeom>
            <a:avLst/>
            <a:gdLst/>
            <a:ahLst/>
            <a:cxnLst/>
            <a:rect l="l" t="t" r="r" b="b"/>
            <a:pathLst>
              <a:path w="72765" h="28799" extrusionOk="0">
                <a:moveTo>
                  <a:pt x="0" y="28800"/>
                </a:moveTo>
                <a:cubicBezTo>
                  <a:pt x="4387" y="24607"/>
                  <a:pt x="17418" y="7963"/>
                  <a:pt x="26320" y="3641"/>
                </a:cubicBezTo>
                <a:cubicBezTo>
                  <a:pt x="35222" y="-681"/>
                  <a:pt x="45672" y="-1262"/>
                  <a:pt x="53413" y="2867"/>
                </a:cubicBezTo>
                <a:cubicBezTo>
                  <a:pt x="61154" y="6996"/>
                  <a:pt x="69540" y="24155"/>
                  <a:pt x="72765" y="28413"/>
                </a:cubicBezTo>
              </a:path>
            </a:pathLst>
          </a:custGeom>
          <a:noFill/>
          <a:ln w="19050" cap="flat" cmpd="sng">
            <a:solidFill>
              <a:srgbClr val="00BFC4"/>
            </a:solidFill>
            <a:prstDash val="dash"/>
            <a:round/>
            <a:headEnd type="none" w="med" len="med"/>
            <a:tailEnd type="none" w="med" len="med"/>
          </a:ln>
        </p:spPr>
        <p:txBody>
          <a:bodyPr/>
          <a:lstStyle/>
          <a:p>
            <a:endParaRPr lang="en-US"/>
          </a:p>
        </p:txBody>
      </p:sp>
      <p:pic>
        <p:nvPicPr>
          <p:cNvPr id="733" name="Google Shape;733;p69"/>
          <p:cNvPicPr preferRelativeResize="0"/>
          <p:nvPr/>
        </p:nvPicPr>
        <p:blipFill>
          <a:blip r:embed="rId8" cstate="hqprint">
            <a:alphaModFix/>
            <a:extLst>
              <a:ext uri="{28A0092B-C50C-407E-A947-70E740481C1C}">
                <a14:useLocalDpi xmlns:a14="http://schemas.microsoft.com/office/drawing/2010/main"/>
              </a:ext>
            </a:extLst>
          </a:blip>
          <a:stretch>
            <a:fillRect/>
          </a:stretch>
        </p:blipFill>
        <p:spPr>
          <a:xfrm>
            <a:off x="6804425" y="222151"/>
            <a:ext cx="1815702" cy="1210450"/>
          </a:xfrm>
          <a:prstGeom prst="rect">
            <a:avLst/>
          </a:prstGeom>
          <a:noFill/>
          <a:ln>
            <a:noFill/>
          </a:ln>
        </p:spPr>
      </p:pic>
      <p:pic>
        <p:nvPicPr>
          <p:cNvPr id="734" name="Google Shape;734;p69"/>
          <p:cNvPicPr preferRelativeResize="0"/>
          <p:nvPr/>
        </p:nvPicPr>
        <p:blipFill rotWithShape="1">
          <a:blip r:embed="rId9" cstate="hqprint">
            <a:alphaModFix/>
            <a:extLst>
              <a:ext uri="{28A0092B-C50C-407E-A947-70E740481C1C}">
                <a14:useLocalDpi xmlns:a14="http://schemas.microsoft.com/office/drawing/2010/main"/>
              </a:ext>
            </a:extLst>
          </a:blip>
          <a:srcRect/>
          <a:stretch/>
        </p:blipFill>
        <p:spPr>
          <a:xfrm>
            <a:off x="6906675" y="3818625"/>
            <a:ext cx="2177050" cy="1153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70"/>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Multiple mechanisms</a:t>
            </a:r>
            <a:endParaRPr/>
          </a:p>
        </p:txBody>
      </p:sp>
      <p:sp>
        <p:nvSpPr>
          <p:cNvPr id="740" name="Google Shape;740;p70"/>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graphicFrame>
        <p:nvGraphicFramePr>
          <p:cNvPr id="741" name="Google Shape;741;p70"/>
          <p:cNvGraphicFramePr/>
          <p:nvPr/>
        </p:nvGraphicFramePr>
        <p:xfrm>
          <a:off x="4795450" y="609025"/>
          <a:ext cx="4041750" cy="2803980"/>
        </p:xfrm>
        <a:graphic>
          <a:graphicData uri="http://schemas.openxmlformats.org/drawingml/2006/table">
            <a:tbl>
              <a:tblPr>
                <a:noFill/>
                <a:tableStyleId>{A66496E8-A6AC-446E-B5DF-7F5F16F73CCF}</a:tableStyleId>
              </a:tblPr>
              <a:tblGrid>
                <a:gridCol w="1347250">
                  <a:extLst>
                    <a:ext uri="{9D8B030D-6E8A-4147-A177-3AD203B41FA5}">
                      <a16:colId xmlns:a16="http://schemas.microsoft.com/office/drawing/2014/main" val="20000"/>
                    </a:ext>
                  </a:extLst>
                </a:gridCol>
                <a:gridCol w="1347250">
                  <a:extLst>
                    <a:ext uri="{9D8B030D-6E8A-4147-A177-3AD203B41FA5}">
                      <a16:colId xmlns:a16="http://schemas.microsoft.com/office/drawing/2014/main" val="20001"/>
                    </a:ext>
                  </a:extLst>
                </a:gridCol>
                <a:gridCol w="134725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Wild-type measles</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Vaccine</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Fever</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Rash</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Fever, then rash</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Symptoms</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Similar timing</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71"/>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measles moves through the body</a:t>
            </a:r>
            <a:r>
              <a:rPr lang="en" baseline="30000"/>
              <a:t> [</a:t>
            </a:r>
            <a:r>
              <a:rPr lang="en" u="sng" baseline="30000">
                <a:solidFill>
                  <a:schemeClr val="hlink"/>
                </a:solidFill>
                <a:hlinkClick r:id="rId3"/>
              </a:rPr>
              <a:t>16</a:t>
            </a:r>
            <a:r>
              <a:rPr lang="en" baseline="30000"/>
              <a:t>, </a:t>
            </a:r>
            <a:r>
              <a:rPr lang="en" u="sng" baseline="30000">
                <a:solidFill>
                  <a:schemeClr val="hlink"/>
                </a:solidFill>
                <a:hlinkClick r:id="rId4"/>
              </a:rPr>
              <a:t>18</a:t>
            </a:r>
            <a:r>
              <a:rPr lang="en" baseline="30000"/>
              <a:t>–</a:t>
            </a:r>
            <a:r>
              <a:rPr lang="en" u="sng" baseline="30000">
                <a:solidFill>
                  <a:schemeClr val="hlink"/>
                </a:solidFill>
                <a:hlinkClick r:id="rId5"/>
              </a:rPr>
              <a:t>20</a:t>
            </a:r>
            <a:r>
              <a:rPr lang="en" baseline="30000"/>
              <a:t>]</a:t>
            </a:r>
            <a:endParaRPr baseline="30000"/>
          </a:p>
        </p:txBody>
      </p:sp>
      <p:pic>
        <p:nvPicPr>
          <p:cNvPr id="747" name="Google Shape;747;p71" title="Measles_trio_1.png"/>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84500" y="1316525"/>
            <a:ext cx="1926776" cy="1448201"/>
          </a:xfrm>
          <a:prstGeom prst="rect">
            <a:avLst/>
          </a:prstGeom>
          <a:noFill/>
          <a:ln>
            <a:noFill/>
          </a:ln>
        </p:spPr>
      </p:pic>
      <p:sp>
        <p:nvSpPr>
          <p:cNvPr id="748" name="Google Shape;748;p71"/>
          <p:cNvSpPr/>
          <p:nvPr/>
        </p:nvSpPr>
        <p:spPr>
          <a:xfrm>
            <a:off x="253725" y="48520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749" name="Google Shape;749;p71"/>
          <p:cNvSpPr/>
          <p:nvPr/>
        </p:nvSpPr>
        <p:spPr>
          <a:xfrm>
            <a:off x="6026200" y="4210850"/>
            <a:ext cx="1455900" cy="226800"/>
          </a:xfrm>
          <a:prstGeom prst="rect">
            <a:avLst/>
          </a:prstGeom>
          <a:solidFill>
            <a:srgbClr val="3B71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Symptom onset</a:t>
            </a:r>
            <a:endParaRPr sz="1300">
              <a:solidFill>
                <a:schemeClr val="lt1"/>
              </a:solidFill>
              <a:latin typeface="Open Sans"/>
              <a:ea typeface="Open Sans"/>
              <a:cs typeface="Open Sans"/>
              <a:sym typeface="Open Sans"/>
            </a:endParaRPr>
          </a:p>
        </p:txBody>
      </p:sp>
      <p:cxnSp>
        <p:nvCxnSpPr>
          <p:cNvPr id="750" name="Google Shape;750;p71"/>
          <p:cNvCxnSpPr/>
          <p:nvPr/>
        </p:nvCxnSpPr>
        <p:spPr>
          <a:xfrm rot="10800000">
            <a:off x="569775" y="3191275"/>
            <a:ext cx="0" cy="1660800"/>
          </a:xfrm>
          <a:prstGeom prst="straightConnector1">
            <a:avLst/>
          </a:prstGeom>
          <a:noFill/>
          <a:ln w="19050" cap="flat" cmpd="sng">
            <a:solidFill>
              <a:schemeClr val="dk2"/>
            </a:solidFill>
            <a:prstDash val="solid"/>
            <a:round/>
            <a:headEnd type="triangle" w="med" len="med"/>
            <a:tailEnd type="none" w="med" len="med"/>
          </a:ln>
        </p:spPr>
      </p:cxnSp>
      <p:sp>
        <p:nvSpPr>
          <p:cNvPr id="751" name="Google Shape;751;p71"/>
          <p:cNvSpPr txBox="1"/>
          <p:nvPr/>
        </p:nvSpPr>
        <p:spPr>
          <a:xfrm>
            <a:off x="176475" y="2722675"/>
            <a:ext cx="12156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Exposure</a:t>
            </a:r>
            <a:endParaRPr sz="1300">
              <a:solidFill>
                <a:schemeClr val="dk2"/>
              </a:solidFill>
              <a:latin typeface="Open Sans"/>
              <a:ea typeface="Open Sans"/>
              <a:cs typeface="Open Sans"/>
              <a:sym typeface="Open Sans"/>
            </a:endParaRPr>
          </a:p>
        </p:txBody>
      </p:sp>
      <p:pic>
        <p:nvPicPr>
          <p:cNvPr id="752" name="Google Shape;752;p71"/>
          <p:cNvPicPr preferRelativeResize="0"/>
          <p:nvPr/>
        </p:nvPicPr>
        <p:blipFill>
          <a:blip r:embed="rId7" cstate="hqprint">
            <a:alphaModFix/>
            <a:extLst>
              <a:ext uri="{28A0092B-C50C-407E-A947-70E740481C1C}">
                <a14:useLocalDpi xmlns:a14="http://schemas.microsoft.com/office/drawing/2010/main"/>
              </a:ext>
            </a:extLst>
          </a:blip>
          <a:stretch>
            <a:fillRect/>
          </a:stretch>
        </p:blipFill>
        <p:spPr>
          <a:xfrm>
            <a:off x="2231200" y="4301775"/>
            <a:ext cx="535200" cy="535200"/>
          </a:xfrm>
          <a:prstGeom prst="rect">
            <a:avLst/>
          </a:prstGeom>
          <a:noFill/>
          <a:ln>
            <a:noFill/>
          </a:ln>
        </p:spPr>
      </p:pic>
      <p:pic>
        <p:nvPicPr>
          <p:cNvPr id="753" name="Google Shape;753;p71"/>
          <p:cNvPicPr preferRelativeResize="0"/>
          <p:nvPr/>
        </p:nvPicPr>
        <p:blipFill>
          <a:blip r:embed="rId7" cstate="hqprint">
            <a:alphaModFix/>
            <a:extLst>
              <a:ext uri="{28A0092B-C50C-407E-A947-70E740481C1C}">
                <a14:useLocalDpi xmlns:a14="http://schemas.microsoft.com/office/drawing/2010/main"/>
              </a:ext>
            </a:extLst>
          </a:blip>
          <a:stretch>
            <a:fillRect/>
          </a:stretch>
        </p:blipFill>
        <p:spPr>
          <a:xfrm>
            <a:off x="3126494" y="4301775"/>
            <a:ext cx="535200" cy="535200"/>
          </a:xfrm>
          <a:prstGeom prst="rect">
            <a:avLst/>
          </a:prstGeom>
          <a:noFill/>
          <a:ln>
            <a:noFill/>
          </a:ln>
        </p:spPr>
      </p:pic>
      <p:pic>
        <p:nvPicPr>
          <p:cNvPr id="754" name="Google Shape;754;p71"/>
          <p:cNvPicPr preferRelativeResize="0"/>
          <p:nvPr/>
        </p:nvPicPr>
        <p:blipFill>
          <a:blip r:embed="rId7" cstate="hqprint">
            <a:alphaModFix/>
            <a:extLst>
              <a:ext uri="{28A0092B-C50C-407E-A947-70E740481C1C}">
                <a14:useLocalDpi xmlns:a14="http://schemas.microsoft.com/office/drawing/2010/main"/>
              </a:ext>
            </a:extLst>
          </a:blip>
          <a:stretch>
            <a:fillRect/>
          </a:stretch>
        </p:blipFill>
        <p:spPr>
          <a:xfrm>
            <a:off x="4021788" y="4301775"/>
            <a:ext cx="535200" cy="535200"/>
          </a:xfrm>
          <a:prstGeom prst="rect">
            <a:avLst/>
          </a:prstGeom>
          <a:noFill/>
          <a:ln>
            <a:noFill/>
          </a:ln>
        </p:spPr>
      </p:pic>
      <p:pic>
        <p:nvPicPr>
          <p:cNvPr id="755" name="Google Shape;755;p71"/>
          <p:cNvPicPr preferRelativeResize="0"/>
          <p:nvPr/>
        </p:nvPicPr>
        <p:blipFill>
          <a:blip r:embed="rId8" cstate="hqprint">
            <a:alphaModFix/>
            <a:extLst>
              <a:ext uri="{28A0092B-C50C-407E-A947-70E740481C1C}">
                <a14:useLocalDpi xmlns:a14="http://schemas.microsoft.com/office/drawing/2010/main"/>
              </a:ext>
            </a:extLst>
          </a:blip>
          <a:stretch>
            <a:fillRect/>
          </a:stretch>
        </p:blipFill>
        <p:spPr>
          <a:xfrm>
            <a:off x="1273125" y="2506785"/>
            <a:ext cx="1121400" cy="1006552"/>
          </a:xfrm>
          <a:prstGeom prst="rect">
            <a:avLst/>
          </a:prstGeom>
          <a:noFill/>
          <a:ln>
            <a:noFill/>
          </a:ln>
        </p:spPr>
      </p:pic>
      <p:pic>
        <p:nvPicPr>
          <p:cNvPr id="756" name="Google Shape;756;p71"/>
          <p:cNvPicPr preferRelativeResize="0"/>
          <p:nvPr/>
        </p:nvPicPr>
        <p:blipFill>
          <a:blip r:embed="rId9" cstate="hqprint">
            <a:alphaModFix/>
            <a:extLst>
              <a:ext uri="{28A0092B-C50C-407E-A947-70E740481C1C}">
                <a14:useLocalDpi xmlns:a14="http://schemas.microsoft.com/office/drawing/2010/main"/>
              </a:ext>
            </a:extLst>
          </a:blip>
          <a:stretch>
            <a:fillRect/>
          </a:stretch>
        </p:blipFill>
        <p:spPr>
          <a:xfrm>
            <a:off x="2526250" y="2764725"/>
            <a:ext cx="928100" cy="798125"/>
          </a:xfrm>
          <a:prstGeom prst="rect">
            <a:avLst/>
          </a:prstGeom>
          <a:noFill/>
          <a:ln>
            <a:noFill/>
          </a:ln>
        </p:spPr>
      </p:pic>
      <p:pic>
        <p:nvPicPr>
          <p:cNvPr id="757" name="Google Shape;757;p71"/>
          <p:cNvPicPr preferRelativeResize="0"/>
          <p:nvPr/>
        </p:nvPicPr>
        <p:blipFill>
          <a:blip r:embed="rId10" cstate="hqprint">
            <a:alphaModFix/>
            <a:extLst>
              <a:ext uri="{28A0092B-C50C-407E-A947-70E740481C1C}">
                <a14:useLocalDpi xmlns:a14="http://schemas.microsoft.com/office/drawing/2010/main"/>
              </a:ext>
            </a:extLst>
          </a:blip>
          <a:stretch>
            <a:fillRect/>
          </a:stretch>
        </p:blipFill>
        <p:spPr>
          <a:xfrm>
            <a:off x="2770548" y="3201613"/>
            <a:ext cx="355950" cy="311712"/>
          </a:xfrm>
          <a:prstGeom prst="rect">
            <a:avLst/>
          </a:prstGeom>
          <a:noFill/>
          <a:ln>
            <a:noFill/>
          </a:ln>
        </p:spPr>
      </p:pic>
      <p:pic>
        <p:nvPicPr>
          <p:cNvPr id="758" name="Google Shape;758;p71"/>
          <p:cNvPicPr preferRelativeResize="0"/>
          <p:nvPr/>
        </p:nvPicPr>
        <p:blipFill>
          <a:blip r:embed="rId11" cstate="hqprint">
            <a:alphaModFix/>
            <a:extLst>
              <a:ext uri="{28A0092B-C50C-407E-A947-70E740481C1C}">
                <a14:useLocalDpi xmlns:a14="http://schemas.microsoft.com/office/drawing/2010/main"/>
              </a:ext>
            </a:extLst>
          </a:blip>
          <a:stretch>
            <a:fillRect/>
          </a:stretch>
        </p:blipFill>
        <p:spPr>
          <a:xfrm rot="5400000">
            <a:off x="5921677" y="1876400"/>
            <a:ext cx="1590922" cy="1006550"/>
          </a:xfrm>
          <a:prstGeom prst="rect">
            <a:avLst/>
          </a:prstGeom>
          <a:noFill/>
          <a:ln>
            <a:noFill/>
          </a:ln>
        </p:spPr>
      </p:pic>
      <p:pic>
        <p:nvPicPr>
          <p:cNvPr id="759" name="Google Shape;759;p71"/>
          <p:cNvPicPr preferRelativeResize="0"/>
          <p:nvPr/>
        </p:nvPicPr>
        <p:blipFill>
          <a:blip r:embed="rId12">
            <a:alphaModFix/>
          </a:blip>
          <a:stretch>
            <a:fillRect/>
          </a:stretch>
        </p:blipFill>
        <p:spPr>
          <a:xfrm>
            <a:off x="3608975" y="1168050"/>
            <a:ext cx="1543825" cy="2883550"/>
          </a:xfrm>
          <a:prstGeom prst="rect">
            <a:avLst/>
          </a:prstGeom>
          <a:noFill/>
          <a:ln>
            <a:noFill/>
          </a:ln>
        </p:spPr>
      </p:pic>
      <p:cxnSp>
        <p:nvCxnSpPr>
          <p:cNvPr id="760" name="Google Shape;760;p71"/>
          <p:cNvCxnSpPr>
            <a:stCxn id="755" idx="2"/>
            <a:endCxn id="756" idx="2"/>
          </p:cNvCxnSpPr>
          <p:nvPr/>
        </p:nvCxnSpPr>
        <p:spPr>
          <a:xfrm rot="-5400000" flipH="1">
            <a:off x="2387325" y="2959837"/>
            <a:ext cx="49500" cy="1156500"/>
          </a:xfrm>
          <a:prstGeom prst="curvedConnector3">
            <a:avLst>
              <a:gd name="adj1" fmla="val 581086"/>
            </a:avLst>
          </a:prstGeom>
          <a:noFill/>
          <a:ln w="19050" cap="flat" cmpd="sng">
            <a:solidFill>
              <a:schemeClr val="dk2"/>
            </a:solidFill>
            <a:prstDash val="solid"/>
            <a:round/>
            <a:headEnd type="none" w="med" len="med"/>
            <a:tailEnd type="triangle" w="med" len="med"/>
          </a:ln>
        </p:spPr>
      </p:cxnSp>
      <p:cxnSp>
        <p:nvCxnSpPr>
          <p:cNvPr id="761" name="Google Shape;761;p71"/>
          <p:cNvCxnSpPr>
            <a:stCxn id="756" idx="0"/>
          </p:cNvCxnSpPr>
          <p:nvPr/>
        </p:nvCxnSpPr>
        <p:spPr>
          <a:xfrm rot="-5400000">
            <a:off x="3164150" y="1820775"/>
            <a:ext cx="770100" cy="1117800"/>
          </a:xfrm>
          <a:prstGeom prst="curvedConnector2">
            <a:avLst/>
          </a:prstGeom>
          <a:noFill/>
          <a:ln w="19050" cap="flat" cmpd="sng">
            <a:solidFill>
              <a:schemeClr val="dk2"/>
            </a:solidFill>
            <a:prstDash val="solid"/>
            <a:round/>
            <a:headEnd type="none" w="med" len="med"/>
            <a:tailEnd type="triangle" w="med" len="med"/>
          </a:ln>
        </p:spPr>
      </p:cxnSp>
      <p:sp>
        <p:nvSpPr>
          <p:cNvPr id="762" name="Google Shape;762;p71"/>
          <p:cNvSpPr txBox="1"/>
          <p:nvPr/>
        </p:nvSpPr>
        <p:spPr>
          <a:xfrm>
            <a:off x="1392075" y="2411850"/>
            <a:ext cx="1117800" cy="1692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100" b="1">
                <a:solidFill>
                  <a:schemeClr val="dk2"/>
                </a:solidFill>
                <a:latin typeface="Open Sans"/>
                <a:ea typeface="Open Sans"/>
                <a:cs typeface="Open Sans"/>
                <a:sym typeface="Open Sans"/>
              </a:rPr>
              <a:t>Dendritic cell</a:t>
            </a:r>
            <a:endParaRPr sz="1100" b="1">
              <a:solidFill>
                <a:schemeClr val="dk2"/>
              </a:solidFill>
              <a:latin typeface="Open Sans"/>
              <a:ea typeface="Open Sans"/>
              <a:cs typeface="Open Sans"/>
              <a:sym typeface="Open Sans"/>
            </a:endParaRPr>
          </a:p>
        </p:txBody>
      </p:sp>
      <p:sp>
        <p:nvSpPr>
          <p:cNvPr id="763" name="Google Shape;763;p71"/>
          <p:cNvSpPr txBox="1"/>
          <p:nvPr/>
        </p:nvSpPr>
        <p:spPr>
          <a:xfrm>
            <a:off x="2870700" y="3513325"/>
            <a:ext cx="1117800" cy="1692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100" b="1">
                <a:solidFill>
                  <a:schemeClr val="dk2"/>
                </a:solidFill>
                <a:latin typeface="Open Sans"/>
                <a:ea typeface="Open Sans"/>
                <a:cs typeface="Open Sans"/>
                <a:sym typeface="Open Sans"/>
              </a:rPr>
              <a:t>B cell</a:t>
            </a:r>
            <a:endParaRPr sz="1100" b="1">
              <a:solidFill>
                <a:schemeClr val="dk2"/>
              </a:solidFill>
              <a:latin typeface="Open Sans"/>
              <a:ea typeface="Open Sans"/>
              <a:cs typeface="Open Sans"/>
              <a:sym typeface="Open Sans"/>
            </a:endParaRPr>
          </a:p>
        </p:txBody>
      </p:sp>
      <p:sp>
        <p:nvSpPr>
          <p:cNvPr id="764" name="Google Shape;764;p71"/>
          <p:cNvSpPr txBox="1"/>
          <p:nvPr/>
        </p:nvSpPr>
        <p:spPr>
          <a:xfrm>
            <a:off x="3821975" y="1260300"/>
            <a:ext cx="1117800" cy="3387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100" b="1">
                <a:solidFill>
                  <a:schemeClr val="dk2"/>
                </a:solidFill>
                <a:latin typeface="Open Sans"/>
                <a:ea typeface="Open Sans"/>
                <a:cs typeface="Open Sans"/>
                <a:sym typeface="Open Sans"/>
              </a:rPr>
              <a:t>Lymphatic replication</a:t>
            </a:r>
            <a:endParaRPr sz="1100" b="1">
              <a:solidFill>
                <a:schemeClr val="dk2"/>
              </a:solidFill>
              <a:latin typeface="Open Sans"/>
              <a:ea typeface="Open Sans"/>
              <a:cs typeface="Open Sans"/>
              <a:sym typeface="Open Sans"/>
            </a:endParaRPr>
          </a:p>
        </p:txBody>
      </p:sp>
      <p:cxnSp>
        <p:nvCxnSpPr>
          <p:cNvPr id="765" name="Google Shape;765;p71"/>
          <p:cNvCxnSpPr/>
          <p:nvPr/>
        </p:nvCxnSpPr>
        <p:spPr>
          <a:xfrm>
            <a:off x="4770050" y="1994600"/>
            <a:ext cx="1816500" cy="950700"/>
          </a:xfrm>
          <a:prstGeom prst="curvedConnector3">
            <a:avLst>
              <a:gd name="adj1" fmla="val 50000"/>
            </a:avLst>
          </a:prstGeom>
          <a:noFill/>
          <a:ln w="19050" cap="flat" cmpd="sng">
            <a:solidFill>
              <a:schemeClr val="dk2"/>
            </a:solidFill>
            <a:prstDash val="solid"/>
            <a:round/>
            <a:headEnd type="none" w="med" len="med"/>
            <a:tailEnd type="triangle" w="med" len="med"/>
          </a:ln>
        </p:spPr>
      </p:cxnSp>
      <p:sp>
        <p:nvSpPr>
          <p:cNvPr id="766" name="Google Shape;766;p71"/>
          <p:cNvSpPr txBox="1"/>
          <p:nvPr/>
        </p:nvSpPr>
        <p:spPr>
          <a:xfrm>
            <a:off x="6213875" y="3187900"/>
            <a:ext cx="1329900" cy="5079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100" b="1">
                <a:solidFill>
                  <a:schemeClr val="dk2"/>
                </a:solidFill>
                <a:latin typeface="Open Sans"/>
                <a:ea typeface="Open Sans"/>
                <a:cs typeface="Open Sans"/>
                <a:sym typeface="Open Sans"/>
              </a:rPr>
              <a:t>Reaches epithelium </a:t>
            </a:r>
            <a:endParaRPr sz="1100" b="1">
              <a:solidFill>
                <a:schemeClr val="dk2"/>
              </a:solidFill>
              <a:latin typeface="Open Sans"/>
              <a:ea typeface="Open Sans"/>
              <a:cs typeface="Open Sans"/>
              <a:sym typeface="Open Sans"/>
            </a:endParaRPr>
          </a:p>
          <a:p>
            <a:pPr marL="0" lvl="0" indent="0" algn="ctr" rtl="0">
              <a:spcBef>
                <a:spcPts val="0"/>
              </a:spcBef>
              <a:spcAft>
                <a:spcPts val="0"/>
              </a:spcAft>
              <a:buNone/>
            </a:pPr>
            <a:r>
              <a:rPr lang="en" sz="1100">
                <a:solidFill>
                  <a:schemeClr val="dk2"/>
                </a:solidFill>
                <a:latin typeface="Open Sans"/>
                <a:ea typeface="Open Sans"/>
                <a:cs typeface="Open Sans"/>
                <a:sym typeface="Open Sans"/>
              </a:rPr>
              <a:t>(from the inside)</a:t>
            </a:r>
            <a:endParaRPr sz="1100">
              <a:solidFill>
                <a:schemeClr val="dk2"/>
              </a:solidFill>
              <a:latin typeface="Open Sans"/>
              <a:ea typeface="Open Sans"/>
              <a:cs typeface="Open Sans"/>
              <a:sym typeface="Open Sans"/>
            </a:endParaRPr>
          </a:p>
        </p:txBody>
      </p:sp>
      <p:pic>
        <p:nvPicPr>
          <p:cNvPr id="767" name="Google Shape;767;p71"/>
          <p:cNvPicPr preferRelativeResize="0"/>
          <p:nvPr/>
        </p:nvPicPr>
        <p:blipFill>
          <a:blip r:embed="rId10" cstate="hqprint">
            <a:alphaModFix/>
            <a:extLst>
              <a:ext uri="{28A0092B-C50C-407E-A947-70E740481C1C}">
                <a14:useLocalDpi xmlns:a14="http://schemas.microsoft.com/office/drawing/2010/main"/>
              </a:ext>
            </a:extLst>
          </a:blip>
          <a:stretch>
            <a:fillRect/>
          </a:stretch>
        </p:blipFill>
        <p:spPr>
          <a:xfrm>
            <a:off x="6213873" y="1884763"/>
            <a:ext cx="355950" cy="311712"/>
          </a:xfrm>
          <a:prstGeom prst="rect">
            <a:avLst/>
          </a:prstGeom>
          <a:noFill/>
          <a:ln>
            <a:noFill/>
          </a:ln>
        </p:spPr>
      </p:pic>
      <p:pic>
        <p:nvPicPr>
          <p:cNvPr id="768" name="Google Shape;768;p71"/>
          <p:cNvPicPr preferRelativeResize="0"/>
          <p:nvPr/>
        </p:nvPicPr>
        <p:blipFill>
          <a:blip r:embed="rId13" cstate="hqprint">
            <a:alphaModFix/>
            <a:extLst>
              <a:ext uri="{28A0092B-C50C-407E-A947-70E740481C1C}">
                <a14:useLocalDpi xmlns:a14="http://schemas.microsoft.com/office/drawing/2010/main"/>
              </a:ext>
            </a:extLst>
          </a:blip>
          <a:stretch>
            <a:fillRect/>
          </a:stretch>
        </p:blipFill>
        <p:spPr>
          <a:xfrm>
            <a:off x="6752387" y="2854200"/>
            <a:ext cx="208963" cy="183000"/>
          </a:xfrm>
          <a:prstGeom prst="rect">
            <a:avLst/>
          </a:prstGeom>
          <a:noFill/>
          <a:ln>
            <a:noFill/>
          </a:ln>
        </p:spPr>
      </p:pic>
      <p:pic>
        <p:nvPicPr>
          <p:cNvPr id="769" name="Google Shape;769;p71"/>
          <p:cNvPicPr preferRelativeResize="0"/>
          <p:nvPr/>
        </p:nvPicPr>
        <p:blipFill>
          <a:blip r:embed="rId13" cstate="hqprint">
            <a:alphaModFix/>
            <a:extLst>
              <a:ext uri="{28A0092B-C50C-407E-A947-70E740481C1C}">
                <a14:useLocalDpi xmlns:a14="http://schemas.microsoft.com/office/drawing/2010/main"/>
              </a:ext>
            </a:extLst>
          </a:blip>
          <a:stretch>
            <a:fillRect/>
          </a:stretch>
        </p:blipFill>
        <p:spPr>
          <a:xfrm>
            <a:off x="6569837" y="2378450"/>
            <a:ext cx="208963" cy="183000"/>
          </a:xfrm>
          <a:prstGeom prst="rect">
            <a:avLst/>
          </a:prstGeom>
          <a:noFill/>
          <a:ln>
            <a:noFill/>
          </a:ln>
        </p:spPr>
      </p:pic>
      <p:pic>
        <p:nvPicPr>
          <p:cNvPr id="770" name="Google Shape;770;p71"/>
          <p:cNvPicPr preferRelativeResize="0"/>
          <p:nvPr/>
        </p:nvPicPr>
        <p:blipFill>
          <a:blip r:embed="rId13" cstate="hqprint">
            <a:alphaModFix/>
            <a:extLst>
              <a:ext uri="{28A0092B-C50C-407E-A947-70E740481C1C}">
                <a14:useLocalDpi xmlns:a14="http://schemas.microsoft.com/office/drawing/2010/main"/>
              </a:ext>
            </a:extLst>
          </a:blip>
          <a:stretch>
            <a:fillRect/>
          </a:stretch>
        </p:blipFill>
        <p:spPr>
          <a:xfrm>
            <a:off x="6750512" y="1681750"/>
            <a:ext cx="208963" cy="183000"/>
          </a:xfrm>
          <a:prstGeom prst="rect">
            <a:avLst/>
          </a:prstGeom>
          <a:noFill/>
          <a:ln>
            <a:noFill/>
          </a:ln>
        </p:spPr>
      </p:pic>
      <p:sp>
        <p:nvSpPr>
          <p:cNvPr id="771" name="Google Shape;771;p71"/>
          <p:cNvSpPr/>
          <p:nvPr/>
        </p:nvSpPr>
        <p:spPr>
          <a:xfrm>
            <a:off x="88575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772" name="Google Shape;772;p71"/>
          <p:cNvSpPr/>
          <p:nvPr/>
        </p:nvSpPr>
        <p:spPr>
          <a:xfrm>
            <a:off x="151777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773" name="Google Shape;773;p71"/>
          <p:cNvSpPr/>
          <p:nvPr/>
        </p:nvSpPr>
        <p:spPr>
          <a:xfrm>
            <a:off x="2149800" y="4852075"/>
            <a:ext cx="25596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6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5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6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6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5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5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6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6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4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6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6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pic>
        <p:nvPicPr>
          <p:cNvPr id="823" name="Google Shape;823;p73"/>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rot="5400000">
            <a:off x="2367333" y="2055838"/>
            <a:ext cx="1590900" cy="647675"/>
          </a:xfrm>
          <a:prstGeom prst="rect">
            <a:avLst/>
          </a:prstGeom>
          <a:noFill/>
          <a:ln>
            <a:noFill/>
          </a:ln>
        </p:spPr>
      </p:pic>
      <p:sp>
        <p:nvSpPr>
          <p:cNvPr id="824" name="Google Shape;824;p73"/>
          <p:cNvSpPr txBox="1"/>
          <p:nvPr/>
        </p:nvSpPr>
        <p:spPr>
          <a:xfrm>
            <a:off x="2480075" y="3187900"/>
            <a:ext cx="1329900" cy="5079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1100" b="1">
                <a:solidFill>
                  <a:schemeClr val="dk2"/>
                </a:solidFill>
                <a:latin typeface="Open Sans"/>
                <a:ea typeface="Open Sans"/>
                <a:cs typeface="Open Sans"/>
                <a:sym typeface="Open Sans"/>
              </a:rPr>
              <a:t>Reaches epithelium </a:t>
            </a:r>
            <a:endParaRPr sz="1100" b="1">
              <a:solidFill>
                <a:schemeClr val="dk2"/>
              </a:solidFill>
              <a:latin typeface="Open Sans"/>
              <a:ea typeface="Open Sans"/>
              <a:cs typeface="Open Sans"/>
              <a:sym typeface="Open Sans"/>
            </a:endParaRPr>
          </a:p>
          <a:p>
            <a:pPr marL="0" lvl="0" indent="0" algn="ctr" rtl="0">
              <a:spcBef>
                <a:spcPts val="0"/>
              </a:spcBef>
              <a:spcAft>
                <a:spcPts val="0"/>
              </a:spcAft>
              <a:buNone/>
            </a:pPr>
            <a:r>
              <a:rPr lang="en" sz="1100">
                <a:solidFill>
                  <a:schemeClr val="dk2"/>
                </a:solidFill>
                <a:latin typeface="Open Sans"/>
                <a:ea typeface="Open Sans"/>
                <a:cs typeface="Open Sans"/>
                <a:sym typeface="Open Sans"/>
              </a:rPr>
              <a:t>(from the inside)</a:t>
            </a:r>
            <a:endParaRPr sz="1100">
              <a:solidFill>
                <a:schemeClr val="dk2"/>
              </a:solidFill>
              <a:latin typeface="Open Sans"/>
              <a:ea typeface="Open Sans"/>
              <a:cs typeface="Open Sans"/>
              <a:sym typeface="Open Sans"/>
            </a:endParaRPr>
          </a:p>
        </p:txBody>
      </p:sp>
      <p:pic>
        <p:nvPicPr>
          <p:cNvPr id="825" name="Google Shape;825;p73"/>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3018587" y="2854200"/>
            <a:ext cx="208963" cy="183000"/>
          </a:xfrm>
          <a:prstGeom prst="rect">
            <a:avLst/>
          </a:prstGeom>
          <a:noFill/>
          <a:ln>
            <a:noFill/>
          </a:ln>
        </p:spPr>
      </p:pic>
      <p:pic>
        <p:nvPicPr>
          <p:cNvPr id="826" name="Google Shape;826;p73"/>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2836037" y="2378450"/>
            <a:ext cx="208963" cy="183000"/>
          </a:xfrm>
          <a:prstGeom prst="rect">
            <a:avLst/>
          </a:prstGeom>
          <a:noFill/>
          <a:ln>
            <a:noFill/>
          </a:ln>
        </p:spPr>
      </p:pic>
      <p:pic>
        <p:nvPicPr>
          <p:cNvPr id="827" name="Google Shape;827;p73"/>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3016712" y="1681750"/>
            <a:ext cx="208963" cy="183000"/>
          </a:xfrm>
          <a:prstGeom prst="rect">
            <a:avLst/>
          </a:prstGeom>
          <a:noFill/>
          <a:ln>
            <a:noFill/>
          </a:ln>
        </p:spPr>
      </p:pic>
      <p:sp>
        <p:nvSpPr>
          <p:cNvPr id="828" name="Google Shape;828;p73"/>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measles moves through the body</a:t>
            </a:r>
            <a:r>
              <a:rPr lang="en" baseline="30000"/>
              <a:t> [</a:t>
            </a:r>
            <a:r>
              <a:rPr lang="en" u="sng" baseline="30000">
                <a:solidFill>
                  <a:schemeClr val="hlink"/>
                </a:solidFill>
                <a:hlinkClick r:id="rId5"/>
              </a:rPr>
              <a:t>16</a:t>
            </a:r>
            <a:r>
              <a:rPr lang="en" baseline="30000"/>
              <a:t>, </a:t>
            </a:r>
            <a:r>
              <a:rPr lang="en" u="sng" baseline="30000">
                <a:solidFill>
                  <a:schemeClr val="hlink"/>
                </a:solidFill>
                <a:hlinkClick r:id="rId6"/>
              </a:rPr>
              <a:t>18</a:t>
            </a:r>
            <a:r>
              <a:rPr lang="en" baseline="30000"/>
              <a:t>–</a:t>
            </a:r>
            <a:r>
              <a:rPr lang="en" u="sng" baseline="30000">
                <a:solidFill>
                  <a:schemeClr val="hlink"/>
                </a:solidFill>
                <a:hlinkClick r:id="rId7"/>
              </a:rPr>
              <a:t>20</a:t>
            </a:r>
            <a:r>
              <a:rPr lang="en" baseline="30000"/>
              <a:t>]</a:t>
            </a:r>
            <a:endParaRPr baseline="30000"/>
          </a:p>
        </p:txBody>
      </p:sp>
      <p:pic>
        <p:nvPicPr>
          <p:cNvPr id="829" name="Google Shape;829;p73" title="Measles_trio_1.png"/>
          <p:cNvPicPr preferRelativeResize="0"/>
          <p:nvPr/>
        </p:nvPicPr>
        <p:blipFill>
          <a:blip r:embed="rId8" cstate="hqprint">
            <a:alphaModFix/>
            <a:extLst>
              <a:ext uri="{28A0092B-C50C-407E-A947-70E740481C1C}">
                <a14:useLocalDpi xmlns:a14="http://schemas.microsoft.com/office/drawing/2010/main"/>
              </a:ext>
            </a:extLst>
          </a:blip>
          <a:stretch>
            <a:fillRect/>
          </a:stretch>
        </p:blipFill>
        <p:spPr>
          <a:xfrm>
            <a:off x="84500" y="2840525"/>
            <a:ext cx="1329900" cy="999571"/>
          </a:xfrm>
          <a:prstGeom prst="rect">
            <a:avLst/>
          </a:prstGeom>
          <a:noFill/>
          <a:ln>
            <a:noFill/>
          </a:ln>
        </p:spPr>
      </p:pic>
      <p:sp>
        <p:nvSpPr>
          <p:cNvPr id="830" name="Google Shape;830;p73"/>
          <p:cNvSpPr/>
          <p:nvPr/>
        </p:nvSpPr>
        <p:spPr>
          <a:xfrm>
            <a:off x="253725" y="48520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831" name="Google Shape;831;p73"/>
          <p:cNvSpPr/>
          <p:nvPr/>
        </p:nvSpPr>
        <p:spPr>
          <a:xfrm>
            <a:off x="88575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832" name="Google Shape;832;p73"/>
          <p:cNvSpPr/>
          <p:nvPr/>
        </p:nvSpPr>
        <p:spPr>
          <a:xfrm>
            <a:off x="151777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833" name="Google Shape;833;p73"/>
          <p:cNvSpPr/>
          <p:nvPr/>
        </p:nvSpPr>
        <p:spPr>
          <a:xfrm>
            <a:off x="2149800" y="4852075"/>
            <a:ext cx="25596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
        <p:nvSpPr>
          <p:cNvPr id="834" name="Google Shape;834;p73"/>
          <p:cNvSpPr/>
          <p:nvPr/>
        </p:nvSpPr>
        <p:spPr>
          <a:xfrm>
            <a:off x="470925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835" name="Google Shape;835;p73"/>
          <p:cNvSpPr/>
          <p:nvPr/>
        </p:nvSpPr>
        <p:spPr>
          <a:xfrm>
            <a:off x="534127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836" name="Google Shape;836;p73"/>
          <p:cNvSpPr/>
          <p:nvPr/>
        </p:nvSpPr>
        <p:spPr>
          <a:xfrm>
            <a:off x="597330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837" name="Google Shape;837;p73"/>
          <p:cNvSpPr/>
          <p:nvPr/>
        </p:nvSpPr>
        <p:spPr>
          <a:xfrm>
            <a:off x="660532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838" name="Google Shape;838;p73"/>
          <p:cNvSpPr/>
          <p:nvPr/>
        </p:nvSpPr>
        <p:spPr>
          <a:xfrm>
            <a:off x="723735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15</a:t>
            </a:r>
            <a:endParaRPr>
              <a:solidFill>
                <a:schemeClr val="dk2"/>
              </a:solidFill>
              <a:latin typeface="Open Sans"/>
              <a:ea typeface="Open Sans"/>
              <a:cs typeface="Open Sans"/>
              <a:sym typeface="Open Sans"/>
            </a:endParaRPr>
          </a:p>
        </p:txBody>
      </p:sp>
      <p:cxnSp>
        <p:nvCxnSpPr>
          <p:cNvPr id="839" name="Google Shape;839;p73"/>
          <p:cNvCxnSpPr/>
          <p:nvPr/>
        </p:nvCxnSpPr>
        <p:spPr>
          <a:xfrm rot="10800000">
            <a:off x="569775" y="4337275"/>
            <a:ext cx="0" cy="514800"/>
          </a:xfrm>
          <a:prstGeom prst="straightConnector1">
            <a:avLst/>
          </a:prstGeom>
          <a:noFill/>
          <a:ln w="19050" cap="flat" cmpd="sng">
            <a:solidFill>
              <a:schemeClr val="dk2"/>
            </a:solidFill>
            <a:prstDash val="solid"/>
            <a:round/>
            <a:headEnd type="triangle" w="med" len="med"/>
            <a:tailEnd type="none" w="med" len="med"/>
          </a:ln>
        </p:spPr>
      </p:cxnSp>
      <p:sp>
        <p:nvSpPr>
          <p:cNvPr id="840" name="Google Shape;840;p73"/>
          <p:cNvSpPr txBox="1"/>
          <p:nvPr/>
        </p:nvSpPr>
        <p:spPr>
          <a:xfrm>
            <a:off x="176475" y="3865675"/>
            <a:ext cx="12156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Exposure</a:t>
            </a:r>
            <a:endParaRPr sz="1300">
              <a:solidFill>
                <a:schemeClr val="dk2"/>
              </a:solidFill>
              <a:latin typeface="Open Sans"/>
              <a:ea typeface="Open Sans"/>
              <a:cs typeface="Open Sans"/>
              <a:sym typeface="Open Sans"/>
            </a:endParaRPr>
          </a:p>
        </p:txBody>
      </p:sp>
      <p:pic>
        <p:nvPicPr>
          <p:cNvPr id="841" name="Google Shape;841;p73"/>
          <p:cNvPicPr preferRelativeResize="0"/>
          <p:nvPr/>
        </p:nvPicPr>
        <p:blipFill>
          <a:blip r:embed="rId9" cstate="hqprint">
            <a:alphaModFix/>
            <a:extLst>
              <a:ext uri="{28A0092B-C50C-407E-A947-70E740481C1C}">
                <a14:useLocalDpi xmlns:a14="http://schemas.microsoft.com/office/drawing/2010/main"/>
              </a:ext>
            </a:extLst>
          </a:blip>
          <a:stretch>
            <a:fillRect/>
          </a:stretch>
        </p:blipFill>
        <p:spPr>
          <a:xfrm>
            <a:off x="1122003" y="1320675"/>
            <a:ext cx="889176" cy="1660801"/>
          </a:xfrm>
          <a:prstGeom prst="rect">
            <a:avLst/>
          </a:prstGeom>
          <a:noFill/>
          <a:ln>
            <a:noFill/>
          </a:ln>
        </p:spPr>
      </p:pic>
      <p:grpSp>
        <p:nvGrpSpPr>
          <p:cNvPr id="842" name="Google Shape;842;p73"/>
          <p:cNvGrpSpPr/>
          <p:nvPr/>
        </p:nvGrpSpPr>
        <p:grpSpPr>
          <a:xfrm>
            <a:off x="1926261" y="2062018"/>
            <a:ext cx="582373" cy="635306"/>
            <a:chOff x="3309761" y="2062018"/>
            <a:chExt cx="582373" cy="635306"/>
          </a:xfrm>
        </p:grpSpPr>
        <p:pic>
          <p:nvPicPr>
            <p:cNvPr id="843" name="Google Shape;843;p73"/>
            <p:cNvPicPr preferRelativeResize="0"/>
            <p:nvPr/>
          </p:nvPicPr>
          <p:blipFill>
            <a:blip r:embed="rId10" cstate="hqprint">
              <a:alphaModFix/>
              <a:extLst>
                <a:ext uri="{28A0092B-C50C-407E-A947-70E740481C1C}">
                  <a14:useLocalDpi xmlns:a14="http://schemas.microsoft.com/office/drawing/2010/main"/>
                </a:ext>
              </a:extLst>
            </a:blip>
            <a:stretch>
              <a:fillRect/>
            </a:stretch>
          </p:blipFill>
          <p:spPr>
            <a:xfrm rot="4500003">
              <a:off x="3333675" y="2149828"/>
              <a:ext cx="534545" cy="459686"/>
            </a:xfrm>
            <a:prstGeom prst="rect">
              <a:avLst/>
            </a:prstGeom>
            <a:noFill/>
            <a:ln>
              <a:noFill/>
            </a:ln>
          </p:spPr>
        </p:pic>
        <p:pic>
          <p:nvPicPr>
            <p:cNvPr id="844" name="Google Shape;844;p73"/>
            <p:cNvPicPr preferRelativeResize="0"/>
            <p:nvPr/>
          </p:nvPicPr>
          <p:blipFill>
            <a:blip r:embed="rId11" cstate="hqprint">
              <a:alphaModFix/>
              <a:extLst>
                <a:ext uri="{28A0092B-C50C-407E-A947-70E740481C1C}">
                  <a14:useLocalDpi xmlns:a14="http://schemas.microsoft.com/office/drawing/2010/main"/>
                </a:ext>
              </a:extLst>
            </a:blip>
            <a:stretch>
              <a:fillRect/>
            </a:stretch>
          </p:blipFill>
          <p:spPr>
            <a:xfrm rot="4499999">
              <a:off x="3384463" y="2295535"/>
              <a:ext cx="205012" cy="179533"/>
            </a:xfrm>
            <a:prstGeom prst="rect">
              <a:avLst/>
            </a:prstGeom>
            <a:noFill/>
            <a:ln>
              <a:noFill/>
            </a:ln>
          </p:spPr>
        </p:pic>
      </p:grpSp>
      <p:cxnSp>
        <p:nvCxnSpPr>
          <p:cNvPr id="845" name="Google Shape;845;p73"/>
          <p:cNvCxnSpPr>
            <a:stCxn id="829" idx="0"/>
          </p:cNvCxnSpPr>
          <p:nvPr/>
        </p:nvCxnSpPr>
        <p:spPr>
          <a:xfrm rot="-5400000">
            <a:off x="1415750" y="1506425"/>
            <a:ext cx="667800" cy="2000400"/>
          </a:xfrm>
          <a:prstGeom prst="bentConnector2">
            <a:avLst/>
          </a:prstGeom>
          <a:noFill/>
          <a:ln w="28575" cap="flat" cmpd="sng">
            <a:solidFill>
              <a:schemeClr val="dk2"/>
            </a:solidFill>
            <a:prstDash val="dash"/>
            <a:round/>
            <a:headEnd type="none" w="med" len="med"/>
            <a:tailEnd type="triangle" w="med" len="med"/>
          </a:ln>
        </p:spPr>
      </p:cxnSp>
      <p:grpSp>
        <p:nvGrpSpPr>
          <p:cNvPr id="846" name="Google Shape;846;p73"/>
          <p:cNvGrpSpPr/>
          <p:nvPr/>
        </p:nvGrpSpPr>
        <p:grpSpPr>
          <a:xfrm>
            <a:off x="482175" y="1883653"/>
            <a:ext cx="534545" cy="459686"/>
            <a:chOff x="2343075" y="2149828"/>
            <a:chExt cx="534545" cy="459686"/>
          </a:xfrm>
        </p:grpSpPr>
        <p:pic>
          <p:nvPicPr>
            <p:cNvPr id="847" name="Google Shape;847;p73"/>
            <p:cNvPicPr preferRelativeResize="0"/>
            <p:nvPr/>
          </p:nvPicPr>
          <p:blipFill>
            <a:blip r:embed="rId10" cstate="hqprint">
              <a:alphaModFix/>
              <a:extLst>
                <a:ext uri="{28A0092B-C50C-407E-A947-70E740481C1C}">
                  <a14:useLocalDpi xmlns:a14="http://schemas.microsoft.com/office/drawing/2010/main"/>
                </a:ext>
              </a:extLst>
            </a:blip>
            <a:stretch>
              <a:fillRect/>
            </a:stretch>
          </p:blipFill>
          <p:spPr>
            <a:xfrm>
              <a:off x="2343075" y="2149828"/>
              <a:ext cx="534545" cy="459686"/>
            </a:xfrm>
            <a:prstGeom prst="rect">
              <a:avLst/>
            </a:prstGeom>
            <a:noFill/>
            <a:ln>
              <a:noFill/>
            </a:ln>
          </p:spPr>
        </p:pic>
        <p:pic>
          <p:nvPicPr>
            <p:cNvPr id="848" name="Google Shape;848;p73"/>
            <p:cNvPicPr preferRelativeResize="0"/>
            <p:nvPr/>
          </p:nvPicPr>
          <p:blipFill>
            <a:blip r:embed="rId11" cstate="hqprint">
              <a:alphaModFix/>
              <a:extLst>
                <a:ext uri="{28A0092B-C50C-407E-A947-70E740481C1C}">
                  <a14:useLocalDpi xmlns:a14="http://schemas.microsoft.com/office/drawing/2010/main"/>
                </a:ext>
              </a:extLst>
            </a:blip>
            <a:stretch>
              <a:fillRect/>
            </a:stretch>
          </p:blipFill>
          <p:spPr>
            <a:xfrm>
              <a:off x="2483780" y="2401457"/>
              <a:ext cx="205012" cy="179533"/>
            </a:xfrm>
            <a:prstGeom prst="rect">
              <a:avLst/>
            </a:prstGeom>
            <a:noFill/>
            <a:ln>
              <a:noFill/>
            </a:ln>
          </p:spPr>
        </p:pic>
      </p:grpSp>
      <p:sp>
        <p:nvSpPr>
          <p:cNvPr id="849" name="Google Shape;849;p73"/>
          <p:cNvSpPr/>
          <p:nvPr/>
        </p:nvSpPr>
        <p:spPr>
          <a:xfrm>
            <a:off x="786937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16</a:t>
            </a:r>
            <a:endParaRPr>
              <a:solidFill>
                <a:schemeClr val="dk2"/>
              </a:solidFill>
              <a:latin typeface="Open Sans"/>
              <a:ea typeface="Open Sans"/>
              <a:cs typeface="Open Sans"/>
              <a:sym typeface="Open Sans"/>
            </a:endParaRPr>
          </a:p>
        </p:txBody>
      </p:sp>
      <p:sp>
        <p:nvSpPr>
          <p:cNvPr id="850" name="Google Shape;850;p73"/>
          <p:cNvSpPr/>
          <p:nvPr/>
        </p:nvSpPr>
        <p:spPr>
          <a:xfrm>
            <a:off x="850140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17</a:t>
            </a:r>
            <a:endParaRPr>
              <a:solidFill>
                <a:schemeClr val="dk2"/>
              </a:solidFill>
              <a:latin typeface="Open Sans"/>
              <a:ea typeface="Open Sans"/>
              <a:cs typeface="Open Sans"/>
              <a:sym typeface="Open Sans"/>
            </a:endParaRPr>
          </a:p>
        </p:txBody>
      </p:sp>
      <p:sp>
        <p:nvSpPr>
          <p:cNvPr id="851" name="Google Shape;851;p73"/>
          <p:cNvSpPr/>
          <p:nvPr/>
        </p:nvSpPr>
        <p:spPr>
          <a:xfrm>
            <a:off x="47650" y="1320675"/>
            <a:ext cx="4661700" cy="38283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852" name="Google Shape;852;p73"/>
          <p:cNvPicPr preferRelativeResize="0"/>
          <p:nvPr/>
        </p:nvPicPr>
        <p:blipFill>
          <a:blip r:embed="rId12" cstate="hqprint">
            <a:alphaModFix/>
            <a:extLst>
              <a:ext uri="{28A0092B-C50C-407E-A947-70E740481C1C}">
                <a14:useLocalDpi xmlns:a14="http://schemas.microsoft.com/office/drawing/2010/main"/>
              </a:ext>
            </a:extLst>
          </a:blip>
          <a:stretch>
            <a:fillRect/>
          </a:stretch>
        </p:blipFill>
        <p:spPr>
          <a:xfrm>
            <a:off x="3109519" y="4594050"/>
            <a:ext cx="535200" cy="535200"/>
          </a:xfrm>
          <a:prstGeom prst="rect">
            <a:avLst/>
          </a:prstGeom>
          <a:noFill/>
          <a:ln>
            <a:noFill/>
          </a:ln>
        </p:spPr>
      </p:pic>
      <p:pic>
        <p:nvPicPr>
          <p:cNvPr id="853" name="Google Shape;853;p73"/>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3473912" y="2138950"/>
            <a:ext cx="208963" cy="183000"/>
          </a:xfrm>
          <a:prstGeom prst="rect">
            <a:avLst/>
          </a:prstGeom>
          <a:noFill/>
          <a:ln>
            <a:noFill/>
          </a:ln>
        </p:spPr>
      </p:pic>
      <p:pic>
        <p:nvPicPr>
          <p:cNvPr id="854" name="Google Shape;854;p73"/>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3550112" y="1605550"/>
            <a:ext cx="208963" cy="183000"/>
          </a:xfrm>
          <a:prstGeom prst="rect">
            <a:avLst/>
          </a:prstGeom>
          <a:noFill/>
          <a:ln>
            <a:noFill/>
          </a:ln>
        </p:spPr>
      </p:pic>
      <p:pic>
        <p:nvPicPr>
          <p:cNvPr id="855" name="Google Shape;855;p73"/>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3626312" y="2740121"/>
            <a:ext cx="208963" cy="183000"/>
          </a:xfrm>
          <a:prstGeom prst="rect">
            <a:avLst/>
          </a:prstGeom>
          <a:noFill/>
          <a:ln>
            <a:noFill/>
          </a:ln>
        </p:spPr>
      </p:pic>
      <p:pic>
        <p:nvPicPr>
          <p:cNvPr id="856" name="Google Shape;856;p73" title="Measles_trio_3.png"/>
          <p:cNvPicPr preferRelativeResize="0"/>
          <p:nvPr/>
        </p:nvPicPr>
        <p:blipFill>
          <a:blip r:embed="rId13" cstate="hqprint">
            <a:alphaModFix/>
            <a:extLst>
              <a:ext uri="{28A0092B-C50C-407E-A947-70E740481C1C}">
                <a14:useLocalDpi xmlns:a14="http://schemas.microsoft.com/office/drawing/2010/main"/>
              </a:ext>
            </a:extLst>
          </a:blip>
          <a:stretch>
            <a:fillRect/>
          </a:stretch>
        </p:blipFill>
        <p:spPr>
          <a:xfrm>
            <a:off x="7079650" y="1200825"/>
            <a:ext cx="1620659" cy="1539300"/>
          </a:xfrm>
          <a:prstGeom prst="rect">
            <a:avLst/>
          </a:prstGeom>
          <a:noFill/>
          <a:ln>
            <a:noFill/>
          </a:ln>
        </p:spPr>
      </p:pic>
      <p:sp>
        <p:nvSpPr>
          <p:cNvPr id="857" name="Google Shape;857;p73"/>
          <p:cNvSpPr/>
          <p:nvPr/>
        </p:nvSpPr>
        <p:spPr>
          <a:xfrm>
            <a:off x="6552375" y="2789829"/>
            <a:ext cx="2339700" cy="226800"/>
          </a:xfrm>
          <a:prstGeom prst="rect">
            <a:avLst/>
          </a:prstGeom>
          <a:gradFill>
            <a:gsLst>
              <a:gs pos="0">
                <a:srgbClr val="DF382C"/>
              </a:gs>
              <a:gs pos="55000">
                <a:srgbClr val="DF382C"/>
              </a:gs>
              <a:gs pos="100000">
                <a:srgbClr val="FAE4E8"/>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Rash </a:t>
            </a:r>
            <a:r>
              <a:rPr lang="en" sz="1300" baseline="30000">
                <a:solidFill>
                  <a:schemeClr val="lt1"/>
                </a:solidFill>
                <a:latin typeface="Open Sans"/>
                <a:ea typeface="Open Sans"/>
                <a:cs typeface="Open Sans"/>
                <a:sym typeface="Open Sans"/>
              </a:rPr>
              <a:t>[</a:t>
            </a:r>
            <a:r>
              <a:rPr lang="en" sz="1300" b="1" u="sng" baseline="30000">
                <a:solidFill>
                  <a:schemeClr val="hlink"/>
                </a:solidFill>
                <a:latin typeface="Open Sans"/>
                <a:ea typeface="Open Sans"/>
                <a:cs typeface="Open Sans"/>
                <a:sym typeface="Open Sans"/>
                <a:hlinkClick r:id="rId6"/>
              </a:rPr>
              <a:t>18</a:t>
            </a:r>
            <a:r>
              <a:rPr lang="en" sz="1300" baseline="30000">
                <a:solidFill>
                  <a:schemeClr val="lt1"/>
                </a:solidFill>
                <a:latin typeface="Open Sans"/>
                <a:ea typeface="Open Sans"/>
                <a:cs typeface="Open Sans"/>
                <a:sym typeface="Open Sans"/>
              </a:rPr>
              <a:t>]</a:t>
            </a:r>
            <a:endParaRPr sz="900" baseline="30000">
              <a:solidFill>
                <a:schemeClr val="lt1"/>
              </a:solidFill>
              <a:latin typeface="Open Sans"/>
              <a:ea typeface="Open Sans"/>
              <a:cs typeface="Open Sans"/>
              <a:sym typeface="Open Sans"/>
            </a:endParaRPr>
          </a:p>
        </p:txBody>
      </p:sp>
      <p:sp>
        <p:nvSpPr>
          <p:cNvPr id="858" name="Google Shape;858;p73"/>
          <p:cNvSpPr txBox="1"/>
          <p:nvPr/>
        </p:nvSpPr>
        <p:spPr>
          <a:xfrm>
            <a:off x="6552375" y="3026450"/>
            <a:ext cx="24078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solidFill>
                  <a:schemeClr val="dk2"/>
                </a:solidFill>
                <a:latin typeface="Open Sans"/>
                <a:ea typeface="Open Sans"/>
                <a:cs typeface="Open Sans"/>
                <a:sym typeface="Open Sans"/>
              </a:rPr>
              <a:t>Adaptive immune</a:t>
            </a:r>
            <a:r>
              <a:rPr lang="en" sz="1300">
                <a:solidFill>
                  <a:schemeClr val="dk2"/>
                </a:solidFill>
                <a:latin typeface="Open Sans"/>
                <a:ea typeface="Open Sans"/>
                <a:cs typeface="Open Sans"/>
                <a:sym typeface="Open Sans"/>
              </a:rPr>
              <a:t> response (</a:t>
            </a:r>
            <a:r>
              <a:rPr lang="en" sz="1300" b="1">
                <a:solidFill>
                  <a:schemeClr val="dk2"/>
                </a:solidFill>
                <a:latin typeface="Open Sans"/>
                <a:ea typeface="Open Sans"/>
                <a:cs typeface="Open Sans"/>
                <a:sym typeface="Open Sans"/>
              </a:rPr>
              <a:t>T cells</a:t>
            </a:r>
            <a:r>
              <a:rPr lang="en" sz="1300">
                <a:solidFill>
                  <a:schemeClr val="dk2"/>
                </a:solidFill>
                <a:latin typeface="Open Sans"/>
                <a:ea typeface="Open Sans"/>
                <a:cs typeface="Open Sans"/>
                <a:sym typeface="Open Sans"/>
              </a:rPr>
              <a:t>) to the </a:t>
            </a:r>
            <a:r>
              <a:rPr lang="en" sz="1300" i="1">
                <a:solidFill>
                  <a:schemeClr val="dk2"/>
                </a:solidFill>
                <a:latin typeface="Open Sans"/>
                <a:ea typeface="Open Sans"/>
                <a:cs typeface="Open Sans"/>
                <a:sym typeface="Open Sans"/>
              </a:rPr>
              <a:t>dermal</a:t>
            </a:r>
            <a:r>
              <a:rPr lang="en" sz="1300">
                <a:solidFill>
                  <a:schemeClr val="dk2"/>
                </a:solidFill>
                <a:latin typeface="Open Sans"/>
                <a:ea typeface="Open Sans"/>
                <a:cs typeface="Open Sans"/>
                <a:sym typeface="Open Sans"/>
              </a:rPr>
              <a:t> endothelium</a:t>
            </a:r>
            <a:endParaRPr sz="1000" i="1">
              <a:solidFill>
                <a:srgbClr val="858585"/>
              </a:solidFill>
              <a:latin typeface="Open Sans"/>
              <a:ea typeface="Open Sans"/>
              <a:cs typeface="Open Sans"/>
              <a:sym typeface="Open Sans"/>
            </a:endParaRPr>
          </a:p>
        </p:txBody>
      </p:sp>
      <p:sp>
        <p:nvSpPr>
          <p:cNvPr id="859" name="Google Shape;859;p73"/>
          <p:cNvSpPr txBox="1"/>
          <p:nvPr/>
        </p:nvSpPr>
        <p:spPr>
          <a:xfrm>
            <a:off x="4406925" y="1474109"/>
            <a:ext cx="2277300" cy="1539300"/>
          </a:xfrm>
          <a:prstGeom prst="rect">
            <a:avLst/>
          </a:prstGeom>
          <a:noFill/>
          <a:ln>
            <a:noFill/>
          </a:ln>
        </p:spPr>
        <p:txBody>
          <a:bodyPr spcFirstLastPara="1" wrap="square" lIns="91425" tIns="91425" rIns="91425" bIns="91425" anchor="t" anchorCtr="0">
            <a:spAutoFit/>
          </a:bodyPr>
          <a:lstStyle/>
          <a:p>
            <a:pPr marL="457200" lvl="0" indent="-311150" algn="l" rtl="0">
              <a:spcBef>
                <a:spcPts val="0"/>
              </a:spcBef>
              <a:spcAft>
                <a:spcPts val="0"/>
              </a:spcAft>
              <a:buClr>
                <a:schemeClr val="dk2"/>
              </a:buClr>
              <a:buSzPts val="1300"/>
              <a:buFont typeface="Open Sans"/>
              <a:buChar char="●"/>
            </a:pPr>
            <a:r>
              <a:rPr lang="en" sz="1300">
                <a:solidFill>
                  <a:schemeClr val="dk2"/>
                </a:solidFill>
                <a:latin typeface="Open Sans"/>
                <a:ea typeface="Open Sans"/>
                <a:cs typeface="Open Sans"/>
                <a:sym typeface="Open Sans"/>
              </a:rPr>
              <a:t>Fever</a:t>
            </a:r>
            <a:endParaRPr sz="1300">
              <a:solidFill>
                <a:schemeClr val="dk2"/>
              </a:solidFill>
              <a:latin typeface="Open Sans"/>
              <a:ea typeface="Open Sans"/>
              <a:cs typeface="Open Sans"/>
              <a:sym typeface="Open Sans"/>
            </a:endParaRPr>
          </a:p>
          <a:p>
            <a:pPr marL="457200" lvl="0" indent="-311150" algn="l" rtl="0">
              <a:spcBef>
                <a:spcPts val="0"/>
              </a:spcBef>
              <a:spcAft>
                <a:spcPts val="0"/>
              </a:spcAft>
              <a:buClr>
                <a:schemeClr val="dk2"/>
              </a:buClr>
              <a:buSzPts val="1300"/>
              <a:buFont typeface="Open Sans"/>
              <a:buChar char="●"/>
            </a:pPr>
            <a:r>
              <a:rPr lang="en" sz="1300">
                <a:solidFill>
                  <a:schemeClr val="dk2"/>
                </a:solidFill>
                <a:latin typeface="Open Sans"/>
                <a:ea typeface="Open Sans"/>
                <a:cs typeface="Open Sans"/>
                <a:sym typeface="Open Sans"/>
              </a:rPr>
              <a:t>Upper (nose) &amp; lower (lungs) respiratory mucosa</a:t>
            </a:r>
            <a:endParaRPr sz="1300">
              <a:solidFill>
                <a:schemeClr val="dk2"/>
              </a:solidFill>
              <a:latin typeface="Open Sans"/>
              <a:ea typeface="Open Sans"/>
              <a:cs typeface="Open Sans"/>
              <a:sym typeface="Open Sans"/>
            </a:endParaRPr>
          </a:p>
          <a:p>
            <a:pPr marL="457200" lvl="0" indent="-311150" algn="l" rtl="0">
              <a:spcBef>
                <a:spcPts val="0"/>
              </a:spcBef>
              <a:spcAft>
                <a:spcPts val="0"/>
              </a:spcAft>
              <a:buClr>
                <a:schemeClr val="dk2"/>
              </a:buClr>
              <a:buSzPts val="1300"/>
              <a:buFont typeface="Open Sans"/>
              <a:buChar char="●"/>
            </a:pPr>
            <a:r>
              <a:rPr lang="en" sz="1300">
                <a:solidFill>
                  <a:schemeClr val="dk2"/>
                </a:solidFill>
                <a:latin typeface="Open Sans"/>
                <a:ea typeface="Open Sans"/>
                <a:cs typeface="Open Sans"/>
                <a:sym typeface="Open Sans"/>
              </a:rPr>
              <a:t>Eyes</a:t>
            </a:r>
            <a:endParaRPr sz="1300">
              <a:solidFill>
                <a:schemeClr val="dk2"/>
              </a:solidFill>
              <a:latin typeface="Open Sans"/>
              <a:ea typeface="Open Sans"/>
              <a:cs typeface="Open Sans"/>
              <a:sym typeface="Open Sans"/>
            </a:endParaRPr>
          </a:p>
          <a:p>
            <a:pPr marL="0" lvl="0" indent="0" algn="l" rtl="0">
              <a:spcBef>
                <a:spcPts val="0"/>
              </a:spcBef>
              <a:spcAft>
                <a:spcPts val="0"/>
              </a:spcAft>
              <a:buNone/>
            </a:pPr>
            <a:endParaRPr sz="1300">
              <a:solidFill>
                <a:schemeClr val="dk2"/>
              </a:solidFill>
              <a:latin typeface="Open Sans"/>
              <a:ea typeface="Open Sans"/>
              <a:cs typeface="Open Sans"/>
              <a:sym typeface="Open Sans"/>
            </a:endParaRPr>
          </a:p>
          <a:p>
            <a:pPr marL="0" lvl="0" indent="0" algn="ctr" rtl="0">
              <a:spcBef>
                <a:spcPts val="0"/>
              </a:spcBef>
              <a:spcAft>
                <a:spcPts val="0"/>
              </a:spcAft>
              <a:buNone/>
            </a:pPr>
            <a:r>
              <a:rPr lang="en" sz="1000" i="1">
                <a:solidFill>
                  <a:srgbClr val="858585"/>
                </a:solidFill>
                <a:latin typeface="Open Sans"/>
                <a:ea typeface="Open Sans"/>
                <a:cs typeface="Open Sans"/>
                <a:sym typeface="Open Sans"/>
              </a:rPr>
              <a:t>Direct manifestation of the virus</a:t>
            </a:r>
            <a:endParaRPr sz="1000" i="1">
              <a:solidFill>
                <a:srgbClr val="858585"/>
              </a:solidFill>
              <a:latin typeface="Open Sans"/>
              <a:ea typeface="Open Sans"/>
              <a:cs typeface="Open Sans"/>
              <a:sym typeface="Open Sans"/>
            </a:endParaRPr>
          </a:p>
        </p:txBody>
      </p:sp>
      <p:sp>
        <p:nvSpPr>
          <p:cNvPr id="860" name="Google Shape;860;p73"/>
          <p:cNvSpPr/>
          <p:nvPr/>
        </p:nvSpPr>
        <p:spPr>
          <a:xfrm>
            <a:off x="4807875" y="1257400"/>
            <a:ext cx="1744500" cy="226800"/>
          </a:xfrm>
          <a:prstGeom prst="rect">
            <a:avLst/>
          </a:prstGeom>
          <a:solidFill>
            <a:srgbClr val="3B71C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solidFill>
                  <a:schemeClr val="lt1"/>
                </a:solidFill>
                <a:latin typeface="Open Sans"/>
                <a:ea typeface="Open Sans"/>
                <a:cs typeface="Open Sans"/>
                <a:sym typeface="Open Sans"/>
              </a:rPr>
              <a:t>Prodrome</a:t>
            </a:r>
            <a:endParaRPr sz="1300">
              <a:solidFill>
                <a:schemeClr val="lt1"/>
              </a:solidFill>
              <a:latin typeface="Open Sans"/>
              <a:ea typeface="Open Sans"/>
              <a:cs typeface="Open Sans"/>
              <a:sym typeface="Open Sans"/>
            </a:endParaRPr>
          </a:p>
        </p:txBody>
      </p:sp>
      <p:pic>
        <p:nvPicPr>
          <p:cNvPr id="861" name="Google Shape;861;p73" title="Measles_trio_2.png"/>
          <p:cNvPicPr preferRelativeResize="0"/>
          <p:nvPr/>
        </p:nvPicPr>
        <p:blipFill>
          <a:blip r:embed="rId14" cstate="hqprint">
            <a:alphaModFix/>
            <a:extLst>
              <a:ext uri="{28A0092B-C50C-407E-A947-70E740481C1C}">
                <a14:useLocalDpi xmlns:a14="http://schemas.microsoft.com/office/drawing/2010/main"/>
              </a:ext>
            </a:extLst>
          </a:blip>
          <a:stretch>
            <a:fillRect/>
          </a:stretch>
        </p:blipFill>
        <p:spPr>
          <a:xfrm>
            <a:off x="4631000" y="2981471"/>
            <a:ext cx="1744500" cy="11738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74"/>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Similar timelines, distinct mechanisms</a:t>
            </a:r>
            <a:r>
              <a:rPr lang="en" baseline="30000" dirty="0"/>
              <a:t> [</a:t>
            </a:r>
            <a:r>
              <a:rPr lang="en" u="sng" baseline="30000" dirty="0">
                <a:solidFill>
                  <a:schemeClr val="hlink"/>
                </a:solidFill>
                <a:hlinkClick r:id="rId3"/>
              </a:rPr>
              <a:t>16</a:t>
            </a:r>
            <a:r>
              <a:rPr lang="en" baseline="30000" dirty="0"/>
              <a:t>, </a:t>
            </a:r>
            <a:r>
              <a:rPr lang="en" u="sng" baseline="30000" dirty="0">
                <a:solidFill>
                  <a:schemeClr val="hlink"/>
                </a:solidFill>
                <a:hlinkClick r:id="rId4"/>
              </a:rPr>
              <a:t>18</a:t>
            </a:r>
            <a:r>
              <a:rPr lang="en" baseline="30000" dirty="0"/>
              <a:t>–</a:t>
            </a:r>
            <a:r>
              <a:rPr lang="en" u="sng" baseline="30000" dirty="0">
                <a:solidFill>
                  <a:schemeClr val="hlink"/>
                </a:solidFill>
                <a:hlinkClick r:id="rId5"/>
              </a:rPr>
              <a:t>20</a:t>
            </a:r>
            <a:r>
              <a:rPr lang="en" baseline="30000" dirty="0"/>
              <a:t>]</a:t>
            </a:r>
            <a:endParaRPr baseline="30000" dirty="0"/>
          </a:p>
        </p:txBody>
      </p:sp>
      <p:pic>
        <p:nvPicPr>
          <p:cNvPr id="868" name="Google Shape;868;p74" title="Measles_trio_1.png"/>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84500" y="2840525"/>
            <a:ext cx="1329900" cy="999571"/>
          </a:xfrm>
          <a:prstGeom prst="rect">
            <a:avLst/>
          </a:prstGeom>
          <a:noFill/>
          <a:ln>
            <a:noFill/>
          </a:ln>
        </p:spPr>
      </p:pic>
      <p:sp>
        <p:nvSpPr>
          <p:cNvPr id="869" name="Google Shape;869;p74"/>
          <p:cNvSpPr/>
          <p:nvPr/>
        </p:nvSpPr>
        <p:spPr>
          <a:xfrm>
            <a:off x="253725" y="4852075"/>
            <a:ext cx="632100" cy="183000"/>
          </a:xfrm>
          <a:prstGeom prst="rect">
            <a:avLst/>
          </a:prstGeom>
          <a:solidFill>
            <a:srgbClr val="896110"/>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Open Sans"/>
                <a:ea typeface="Open Sans"/>
                <a:cs typeface="Open Sans"/>
                <a:sym typeface="Open Sans"/>
              </a:rPr>
              <a:t>1</a:t>
            </a:r>
            <a:endParaRPr b="1">
              <a:solidFill>
                <a:schemeClr val="lt1"/>
              </a:solidFill>
              <a:latin typeface="Open Sans"/>
              <a:ea typeface="Open Sans"/>
              <a:cs typeface="Open Sans"/>
              <a:sym typeface="Open Sans"/>
            </a:endParaRPr>
          </a:p>
        </p:txBody>
      </p:sp>
      <p:sp>
        <p:nvSpPr>
          <p:cNvPr id="870" name="Google Shape;870;p74"/>
          <p:cNvSpPr/>
          <p:nvPr/>
        </p:nvSpPr>
        <p:spPr>
          <a:xfrm>
            <a:off x="88575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a:t>
            </a:r>
            <a:endParaRPr>
              <a:solidFill>
                <a:schemeClr val="dk2"/>
              </a:solidFill>
              <a:latin typeface="Open Sans"/>
              <a:ea typeface="Open Sans"/>
              <a:cs typeface="Open Sans"/>
              <a:sym typeface="Open Sans"/>
            </a:endParaRPr>
          </a:p>
        </p:txBody>
      </p:sp>
      <p:sp>
        <p:nvSpPr>
          <p:cNvPr id="871" name="Google Shape;871;p74"/>
          <p:cNvSpPr/>
          <p:nvPr/>
        </p:nvSpPr>
        <p:spPr>
          <a:xfrm>
            <a:off x="151777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3</a:t>
            </a:r>
            <a:endParaRPr>
              <a:solidFill>
                <a:schemeClr val="dk2"/>
              </a:solidFill>
              <a:latin typeface="Open Sans"/>
              <a:ea typeface="Open Sans"/>
              <a:cs typeface="Open Sans"/>
              <a:sym typeface="Open Sans"/>
            </a:endParaRPr>
          </a:p>
        </p:txBody>
      </p:sp>
      <p:sp>
        <p:nvSpPr>
          <p:cNvPr id="872" name="Google Shape;872;p74"/>
          <p:cNvSpPr/>
          <p:nvPr/>
        </p:nvSpPr>
        <p:spPr>
          <a:xfrm>
            <a:off x="2149800" y="4852075"/>
            <a:ext cx="25596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p:txBody>
      </p:sp>
      <p:sp>
        <p:nvSpPr>
          <p:cNvPr id="873" name="Google Shape;873;p74"/>
          <p:cNvSpPr/>
          <p:nvPr/>
        </p:nvSpPr>
        <p:spPr>
          <a:xfrm>
            <a:off x="470925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11</a:t>
            </a:r>
            <a:endParaRPr>
              <a:solidFill>
                <a:schemeClr val="dk2"/>
              </a:solidFill>
              <a:latin typeface="Open Sans"/>
              <a:ea typeface="Open Sans"/>
              <a:cs typeface="Open Sans"/>
              <a:sym typeface="Open Sans"/>
            </a:endParaRPr>
          </a:p>
        </p:txBody>
      </p:sp>
      <p:sp>
        <p:nvSpPr>
          <p:cNvPr id="874" name="Google Shape;874;p74"/>
          <p:cNvSpPr/>
          <p:nvPr/>
        </p:nvSpPr>
        <p:spPr>
          <a:xfrm>
            <a:off x="534127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12</a:t>
            </a:r>
            <a:endParaRPr>
              <a:solidFill>
                <a:schemeClr val="dk2"/>
              </a:solidFill>
              <a:latin typeface="Open Sans"/>
              <a:ea typeface="Open Sans"/>
              <a:cs typeface="Open Sans"/>
              <a:sym typeface="Open Sans"/>
            </a:endParaRPr>
          </a:p>
        </p:txBody>
      </p:sp>
      <p:sp>
        <p:nvSpPr>
          <p:cNvPr id="875" name="Google Shape;875;p74"/>
          <p:cNvSpPr/>
          <p:nvPr/>
        </p:nvSpPr>
        <p:spPr>
          <a:xfrm>
            <a:off x="597330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13</a:t>
            </a:r>
            <a:endParaRPr>
              <a:solidFill>
                <a:schemeClr val="dk2"/>
              </a:solidFill>
              <a:latin typeface="Open Sans"/>
              <a:ea typeface="Open Sans"/>
              <a:cs typeface="Open Sans"/>
              <a:sym typeface="Open Sans"/>
            </a:endParaRPr>
          </a:p>
        </p:txBody>
      </p:sp>
      <p:sp>
        <p:nvSpPr>
          <p:cNvPr id="876" name="Google Shape;876;p74"/>
          <p:cNvSpPr/>
          <p:nvPr/>
        </p:nvSpPr>
        <p:spPr>
          <a:xfrm>
            <a:off x="660532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14</a:t>
            </a:r>
            <a:endParaRPr>
              <a:solidFill>
                <a:schemeClr val="dk2"/>
              </a:solidFill>
              <a:latin typeface="Open Sans"/>
              <a:ea typeface="Open Sans"/>
              <a:cs typeface="Open Sans"/>
              <a:sym typeface="Open Sans"/>
            </a:endParaRPr>
          </a:p>
        </p:txBody>
      </p:sp>
      <p:sp>
        <p:nvSpPr>
          <p:cNvPr id="877" name="Google Shape;877;p74"/>
          <p:cNvSpPr/>
          <p:nvPr/>
        </p:nvSpPr>
        <p:spPr>
          <a:xfrm>
            <a:off x="723735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15</a:t>
            </a:r>
            <a:endParaRPr>
              <a:solidFill>
                <a:schemeClr val="dk2"/>
              </a:solidFill>
              <a:latin typeface="Open Sans"/>
              <a:ea typeface="Open Sans"/>
              <a:cs typeface="Open Sans"/>
              <a:sym typeface="Open Sans"/>
            </a:endParaRPr>
          </a:p>
        </p:txBody>
      </p:sp>
      <p:cxnSp>
        <p:nvCxnSpPr>
          <p:cNvPr id="878" name="Google Shape;878;p74"/>
          <p:cNvCxnSpPr/>
          <p:nvPr/>
        </p:nvCxnSpPr>
        <p:spPr>
          <a:xfrm rot="10800000">
            <a:off x="569775" y="4337275"/>
            <a:ext cx="0" cy="514800"/>
          </a:xfrm>
          <a:prstGeom prst="straightConnector1">
            <a:avLst/>
          </a:prstGeom>
          <a:noFill/>
          <a:ln w="19050" cap="flat" cmpd="sng">
            <a:solidFill>
              <a:schemeClr val="dk2"/>
            </a:solidFill>
            <a:prstDash val="solid"/>
            <a:round/>
            <a:headEnd type="triangle" w="med" len="med"/>
            <a:tailEnd type="none" w="med" len="med"/>
          </a:ln>
        </p:spPr>
      </p:cxnSp>
      <p:sp>
        <p:nvSpPr>
          <p:cNvPr id="879" name="Google Shape;879;p74"/>
          <p:cNvSpPr txBox="1"/>
          <p:nvPr/>
        </p:nvSpPr>
        <p:spPr>
          <a:xfrm>
            <a:off x="176475" y="3865675"/>
            <a:ext cx="12156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Exposure</a:t>
            </a:r>
            <a:endParaRPr sz="1300">
              <a:solidFill>
                <a:schemeClr val="dk2"/>
              </a:solidFill>
              <a:latin typeface="Open Sans"/>
              <a:ea typeface="Open Sans"/>
              <a:cs typeface="Open Sans"/>
              <a:sym typeface="Open Sans"/>
            </a:endParaRPr>
          </a:p>
        </p:txBody>
      </p:sp>
      <p:sp>
        <p:nvSpPr>
          <p:cNvPr id="880" name="Google Shape;880;p74"/>
          <p:cNvSpPr/>
          <p:nvPr/>
        </p:nvSpPr>
        <p:spPr>
          <a:xfrm>
            <a:off x="7869375"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16</a:t>
            </a:r>
            <a:endParaRPr>
              <a:solidFill>
                <a:schemeClr val="dk2"/>
              </a:solidFill>
              <a:latin typeface="Open Sans"/>
              <a:ea typeface="Open Sans"/>
              <a:cs typeface="Open Sans"/>
              <a:sym typeface="Open Sans"/>
            </a:endParaRPr>
          </a:p>
        </p:txBody>
      </p:sp>
      <p:sp>
        <p:nvSpPr>
          <p:cNvPr id="881" name="Google Shape;881;p74"/>
          <p:cNvSpPr/>
          <p:nvPr/>
        </p:nvSpPr>
        <p:spPr>
          <a:xfrm>
            <a:off x="8501400" y="4852075"/>
            <a:ext cx="632100" cy="183000"/>
          </a:xfrm>
          <a:prstGeom prst="rect">
            <a:avLst/>
          </a:prstGeom>
          <a:solidFill>
            <a:schemeClr val="lt2"/>
          </a:solidFill>
          <a:ln w="9525" cap="flat" cmpd="sng">
            <a:solidFill>
              <a:srgbClr val="9E9E9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17</a:t>
            </a:r>
            <a:endParaRPr>
              <a:solidFill>
                <a:schemeClr val="dk2"/>
              </a:solidFill>
              <a:latin typeface="Open Sans"/>
              <a:ea typeface="Open Sans"/>
              <a:cs typeface="Open Sans"/>
              <a:sym typeface="Open Sans"/>
            </a:endParaRPr>
          </a:p>
        </p:txBody>
      </p:sp>
      <p:pic>
        <p:nvPicPr>
          <p:cNvPr id="882" name="Google Shape;882;p74"/>
          <p:cNvPicPr preferRelativeResize="0"/>
          <p:nvPr/>
        </p:nvPicPr>
        <p:blipFill>
          <a:blip r:embed="rId7" cstate="hqprint">
            <a:alphaModFix/>
            <a:extLst>
              <a:ext uri="{28A0092B-C50C-407E-A947-70E740481C1C}">
                <a14:useLocalDpi xmlns:a14="http://schemas.microsoft.com/office/drawing/2010/main"/>
              </a:ext>
            </a:extLst>
          </a:blip>
          <a:stretch>
            <a:fillRect/>
          </a:stretch>
        </p:blipFill>
        <p:spPr>
          <a:xfrm>
            <a:off x="3109519" y="4594050"/>
            <a:ext cx="535200" cy="535200"/>
          </a:xfrm>
          <a:prstGeom prst="rect">
            <a:avLst/>
          </a:prstGeom>
          <a:noFill/>
          <a:ln>
            <a:noFill/>
          </a:ln>
        </p:spPr>
      </p:pic>
      <p:sp>
        <p:nvSpPr>
          <p:cNvPr id="883" name="Google Shape;883;p74"/>
          <p:cNvSpPr/>
          <p:nvPr/>
        </p:nvSpPr>
        <p:spPr>
          <a:xfrm>
            <a:off x="4807875" y="2785615"/>
            <a:ext cx="1744500" cy="226800"/>
          </a:xfrm>
          <a:prstGeom prst="rect">
            <a:avLst/>
          </a:prstGeom>
          <a:solidFill>
            <a:srgbClr val="3B71C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solidFill>
                  <a:schemeClr val="lt1"/>
                </a:solidFill>
                <a:latin typeface="Open Sans"/>
                <a:ea typeface="Open Sans"/>
                <a:cs typeface="Open Sans"/>
                <a:sym typeface="Open Sans"/>
              </a:rPr>
              <a:t>Prodrome</a:t>
            </a:r>
            <a:endParaRPr sz="1300">
              <a:solidFill>
                <a:schemeClr val="lt1"/>
              </a:solidFill>
              <a:latin typeface="Open Sans"/>
              <a:ea typeface="Open Sans"/>
              <a:cs typeface="Open Sans"/>
              <a:sym typeface="Open Sans"/>
            </a:endParaRPr>
          </a:p>
        </p:txBody>
      </p:sp>
      <p:pic>
        <p:nvPicPr>
          <p:cNvPr id="884" name="Google Shape;884;p74" title="Measles_trio_2.png"/>
          <p:cNvPicPr preferRelativeResize="0"/>
          <p:nvPr/>
        </p:nvPicPr>
        <p:blipFill>
          <a:blip r:embed="rId8" cstate="hqprint">
            <a:alphaModFix/>
            <a:extLst>
              <a:ext uri="{28A0092B-C50C-407E-A947-70E740481C1C}">
                <a14:useLocalDpi xmlns:a14="http://schemas.microsoft.com/office/drawing/2010/main"/>
              </a:ext>
            </a:extLst>
          </a:blip>
          <a:stretch>
            <a:fillRect/>
          </a:stretch>
        </p:blipFill>
        <p:spPr>
          <a:xfrm>
            <a:off x="4807875" y="1464196"/>
            <a:ext cx="1744500" cy="1173888"/>
          </a:xfrm>
          <a:prstGeom prst="rect">
            <a:avLst/>
          </a:prstGeom>
          <a:noFill/>
          <a:ln>
            <a:noFill/>
          </a:ln>
        </p:spPr>
      </p:pic>
      <p:pic>
        <p:nvPicPr>
          <p:cNvPr id="885" name="Google Shape;885;p74" title="Measles_trio_3.png"/>
          <p:cNvPicPr preferRelativeResize="0"/>
          <p:nvPr/>
        </p:nvPicPr>
        <p:blipFill>
          <a:blip r:embed="rId9" cstate="hqprint">
            <a:alphaModFix/>
            <a:extLst>
              <a:ext uri="{28A0092B-C50C-407E-A947-70E740481C1C}">
                <a14:useLocalDpi xmlns:a14="http://schemas.microsoft.com/office/drawing/2010/main"/>
              </a:ext>
            </a:extLst>
          </a:blip>
          <a:stretch>
            <a:fillRect/>
          </a:stretch>
        </p:blipFill>
        <p:spPr>
          <a:xfrm>
            <a:off x="7079650" y="1200825"/>
            <a:ext cx="1620659" cy="1539300"/>
          </a:xfrm>
          <a:prstGeom prst="rect">
            <a:avLst/>
          </a:prstGeom>
          <a:noFill/>
          <a:ln>
            <a:noFill/>
          </a:ln>
        </p:spPr>
      </p:pic>
      <p:sp>
        <p:nvSpPr>
          <p:cNvPr id="886" name="Google Shape;886;p74"/>
          <p:cNvSpPr/>
          <p:nvPr/>
        </p:nvSpPr>
        <p:spPr>
          <a:xfrm>
            <a:off x="6552375" y="2785615"/>
            <a:ext cx="2339700" cy="226800"/>
          </a:xfrm>
          <a:prstGeom prst="rect">
            <a:avLst/>
          </a:prstGeom>
          <a:gradFill>
            <a:gsLst>
              <a:gs pos="0">
                <a:srgbClr val="DF382C"/>
              </a:gs>
              <a:gs pos="55000">
                <a:srgbClr val="DF382C"/>
              </a:gs>
              <a:gs pos="100000">
                <a:srgbClr val="FAE4E8"/>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Open Sans"/>
                <a:ea typeface="Open Sans"/>
                <a:cs typeface="Open Sans"/>
                <a:sym typeface="Open Sans"/>
              </a:rPr>
              <a:t>Rash </a:t>
            </a:r>
            <a:r>
              <a:rPr lang="en" sz="1300" baseline="30000">
                <a:solidFill>
                  <a:schemeClr val="lt1"/>
                </a:solidFill>
                <a:latin typeface="Open Sans"/>
                <a:ea typeface="Open Sans"/>
                <a:cs typeface="Open Sans"/>
                <a:sym typeface="Open Sans"/>
              </a:rPr>
              <a:t>[</a:t>
            </a:r>
            <a:r>
              <a:rPr lang="en" sz="1300" b="1" u="sng" baseline="30000">
                <a:solidFill>
                  <a:schemeClr val="hlink"/>
                </a:solidFill>
                <a:latin typeface="Open Sans"/>
                <a:ea typeface="Open Sans"/>
                <a:cs typeface="Open Sans"/>
                <a:sym typeface="Open Sans"/>
                <a:hlinkClick r:id="rId4"/>
              </a:rPr>
              <a:t>18</a:t>
            </a:r>
            <a:r>
              <a:rPr lang="en" sz="1300" baseline="30000">
                <a:solidFill>
                  <a:schemeClr val="lt1"/>
                </a:solidFill>
                <a:latin typeface="Open Sans"/>
                <a:ea typeface="Open Sans"/>
                <a:cs typeface="Open Sans"/>
                <a:sym typeface="Open Sans"/>
              </a:rPr>
              <a:t>]</a:t>
            </a:r>
            <a:endParaRPr sz="900" baseline="30000">
              <a:solidFill>
                <a:schemeClr val="lt1"/>
              </a:solidFill>
              <a:latin typeface="Open Sans"/>
              <a:ea typeface="Open Sans"/>
              <a:cs typeface="Open Sans"/>
              <a:sym typeface="Open Sans"/>
            </a:endParaRPr>
          </a:p>
        </p:txBody>
      </p:sp>
      <p:sp>
        <p:nvSpPr>
          <p:cNvPr id="887" name="Google Shape;887;p74"/>
          <p:cNvSpPr txBox="1"/>
          <p:nvPr/>
        </p:nvSpPr>
        <p:spPr>
          <a:xfrm>
            <a:off x="6839325" y="3665563"/>
            <a:ext cx="2407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858585"/>
                </a:solidFill>
                <a:latin typeface="Open Sans"/>
                <a:ea typeface="Open Sans"/>
                <a:cs typeface="Open Sans"/>
                <a:sym typeface="Open Sans"/>
              </a:rPr>
              <a:t>Rash → viral “clearance”</a:t>
            </a:r>
            <a:endParaRPr sz="1000" i="1">
              <a:solidFill>
                <a:srgbClr val="858585"/>
              </a:solidFill>
              <a:latin typeface="Open Sans"/>
              <a:ea typeface="Open Sans"/>
              <a:cs typeface="Open Sans"/>
              <a:sym typeface="Open Sans"/>
            </a:endParaRPr>
          </a:p>
        </p:txBody>
      </p:sp>
      <p:cxnSp>
        <p:nvCxnSpPr>
          <p:cNvPr id="888" name="Google Shape;888;p74"/>
          <p:cNvCxnSpPr>
            <a:endCxn id="889" idx="2"/>
          </p:cNvCxnSpPr>
          <p:nvPr/>
        </p:nvCxnSpPr>
        <p:spPr>
          <a:xfrm rot="10800000">
            <a:off x="6769075" y="3674650"/>
            <a:ext cx="0" cy="1118700"/>
          </a:xfrm>
          <a:prstGeom prst="straightConnector1">
            <a:avLst/>
          </a:prstGeom>
          <a:noFill/>
          <a:ln w="19050" cap="flat" cmpd="sng">
            <a:solidFill>
              <a:schemeClr val="dk2"/>
            </a:solidFill>
            <a:prstDash val="solid"/>
            <a:round/>
            <a:headEnd type="triangle" w="med" len="med"/>
            <a:tailEnd type="none" w="med" len="med"/>
          </a:ln>
        </p:spPr>
      </p:cxnSp>
      <p:sp>
        <p:nvSpPr>
          <p:cNvPr id="889" name="Google Shape;889;p74"/>
          <p:cNvSpPr txBox="1"/>
          <p:nvPr/>
        </p:nvSpPr>
        <p:spPr>
          <a:xfrm>
            <a:off x="5201725" y="3089650"/>
            <a:ext cx="31347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b="1">
                <a:solidFill>
                  <a:schemeClr val="dk2"/>
                </a:solidFill>
                <a:latin typeface="Open Sans"/>
                <a:ea typeface="Open Sans"/>
                <a:cs typeface="Open Sans"/>
                <a:sym typeface="Open Sans"/>
              </a:rPr>
              <a:t>Rash onset</a:t>
            </a:r>
            <a:endParaRPr sz="1300" b="1">
              <a:solidFill>
                <a:schemeClr val="dk2"/>
              </a:solidFill>
              <a:latin typeface="Open Sans"/>
              <a:ea typeface="Open Sans"/>
              <a:cs typeface="Open Sans"/>
              <a:sym typeface="Open Sans"/>
            </a:endParaRPr>
          </a:p>
          <a:p>
            <a:pPr marL="0" lvl="0" indent="0" algn="ctr" rtl="0">
              <a:spcBef>
                <a:spcPts val="0"/>
              </a:spcBef>
              <a:spcAft>
                <a:spcPts val="0"/>
              </a:spcAft>
              <a:buNone/>
            </a:pPr>
            <a:r>
              <a:rPr lang="en" sz="1100">
                <a:solidFill>
                  <a:srgbClr val="858585"/>
                </a:solidFill>
                <a:latin typeface="Open Sans"/>
                <a:ea typeface="Open Sans"/>
                <a:cs typeface="Open Sans"/>
                <a:sym typeface="Open Sans"/>
              </a:rPr>
              <a:t>(contagious rash -4 to +4 days)</a:t>
            </a:r>
            <a:r>
              <a:rPr lang="en" sz="1300">
                <a:solidFill>
                  <a:schemeClr val="dk2"/>
                </a:solidFill>
                <a:latin typeface="Open Sans"/>
                <a:ea typeface="Open Sans"/>
                <a:cs typeface="Open Sans"/>
                <a:sym typeface="Open Sans"/>
              </a:rPr>
              <a:t> </a:t>
            </a:r>
            <a:endParaRPr sz="1300">
              <a:solidFill>
                <a:schemeClr val="dk2"/>
              </a:solidFill>
              <a:latin typeface="Open Sans"/>
              <a:ea typeface="Open Sans"/>
              <a:cs typeface="Open Sans"/>
              <a:sym typeface="Open Sans"/>
            </a:endParaRPr>
          </a:p>
        </p:txBody>
      </p:sp>
      <p:sp>
        <p:nvSpPr>
          <p:cNvPr id="890" name="Google Shape;890;p74"/>
          <p:cNvSpPr txBox="1"/>
          <p:nvPr/>
        </p:nvSpPr>
        <p:spPr>
          <a:xfrm>
            <a:off x="4362106" y="3665563"/>
            <a:ext cx="2407800" cy="5850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300">
                <a:solidFill>
                  <a:srgbClr val="858585"/>
                </a:solidFill>
                <a:latin typeface="Open Sans"/>
                <a:ea typeface="Open Sans"/>
                <a:cs typeface="Open Sans"/>
                <a:sym typeface="Open Sans"/>
              </a:rPr>
              <a:t>Contagious, but no symptoms yet</a:t>
            </a:r>
            <a:endParaRPr sz="1000" i="1">
              <a:solidFill>
                <a:srgbClr val="858585"/>
              </a:solidFill>
              <a:latin typeface="Open Sans"/>
              <a:ea typeface="Open Sans"/>
              <a:cs typeface="Open Sans"/>
              <a:sym typeface="Open Sans"/>
            </a:endParaRPr>
          </a:p>
        </p:txBody>
      </p:sp>
      <p:grpSp>
        <p:nvGrpSpPr>
          <p:cNvPr id="7" name="Group 6">
            <a:extLst>
              <a:ext uri="{FF2B5EF4-FFF2-40B4-BE49-F238E27FC236}">
                <a16:creationId xmlns:a16="http://schemas.microsoft.com/office/drawing/2014/main" id="{62A2F91D-255F-B057-BB7A-183C3DA5D353}"/>
              </a:ext>
            </a:extLst>
          </p:cNvPr>
          <p:cNvGrpSpPr/>
          <p:nvPr/>
        </p:nvGrpSpPr>
        <p:grpSpPr>
          <a:xfrm>
            <a:off x="1123834" y="1350817"/>
            <a:ext cx="3843008" cy="1788969"/>
            <a:chOff x="1123834" y="1350817"/>
            <a:chExt cx="3843008" cy="1788969"/>
          </a:xfrm>
        </p:grpSpPr>
        <p:pic>
          <p:nvPicPr>
            <p:cNvPr id="2" name="Google Shape;659;p65" title="hagelloch_overlay_fever_curve.png">
              <a:extLst>
                <a:ext uri="{FF2B5EF4-FFF2-40B4-BE49-F238E27FC236}">
                  <a16:creationId xmlns:a16="http://schemas.microsoft.com/office/drawing/2014/main" id="{C60CEC5C-4662-4878-99B2-FD16605D6291}"/>
                </a:ext>
              </a:extLst>
            </p:cNvPr>
            <p:cNvPicPr preferRelativeResize="0"/>
            <p:nvPr/>
          </p:nvPicPr>
          <p:blipFill>
            <a:blip r:embed="rId10">
              <a:alphaModFix/>
            </a:blip>
            <a:stretch>
              <a:fillRect/>
            </a:stretch>
          </p:blipFill>
          <p:spPr>
            <a:xfrm>
              <a:off x="1123857" y="1369867"/>
              <a:ext cx="3539838" cy="1769919"/>
            </a:xfrm>
            <a:prstGeom prst="rect">
              <a:avLst/>
            </a:prstGeom>
            <a:noFill/>
            <a:ln>
              <a:noFill/>
            </a:ln>
          </p:spPr>
        </p:pic>
        <p:pic>
          <p:nvPicPr>
            <p:cNvPr id="3" name="Google Shape;660;p65" title="hagelloch_base_chart_blank.png">
              <a:extLst>
                <a:ext uri="{FF2B5EF4-FFF2-40B4-BE49-F238E27FC236}">
                  <a16:creationId xmlns:a16="http://schemas.microsoft.com/office/drawing/2014/main" id="{4B3214FF-7886-CAC2-CBB5-11E600DD19E4}"/>
                </a:ext>
              </a:extLst>
            </p:cNvPr>
            <p:cNvPicPr preferRelativeResize="0"/>
            <p:nvPr/>
          </p:nvPicPr>
          <p:blipFill>
            <a:blip r:embed="rId11">
              <a:alphaModFix/>
            </a:blip>
            <a:stretch>
              <a:fillRect/>
            </a:stretch>
          </p:blipFill>
          <p:spPr>
            <a:xfrm>
              <a:off x="1123857" y="1369867"/>
              <a:ext cx="3539838" cy="1769919"/>
            </a:xfrm>
            <a:prstGeom prst="rect">
              <a:avLst/>
            </a:prstGeom>
            <a:noFill/>
            <a:ln>
              <a:noFill/>
            </a:ln>
          </p:spPr>
        </p:pic>
        <p:pic>
          <p:nvPicPr>
            <p:cNvPr id="4" name="Google Shape;661;p65" title="hagelloch_overlay_rash_curve.png">
              <a:extLst>
                <a:ext uri="{FF2B5EF4-FFF2-40B4-BE49-F238E27FC236}">
                  <a16:creationId xmlns:a16="http://schemas.microsoft.com/office/drawing/2014/main" id="{6844C3C9-E71E-D7B9-020B-BD835B8D6544}"/>
                </a:ext>
              </a:extLst>
            </p:cNvPr>
            <p:cNvPicPr preferRelativeResize="0"/>
            <p:nvPr/>
          </p:nvPicPr>
          <p:blipFill>
            <a:blip r:embed="rId12">
              <a:alphaModFix/>
            </a:blip>
            <a:stretch>
              <a:fillRect/>
            </a:stretch>
          </p:blipFill>
          <p:spPr>
            <a:xfrm>
              <a:off x="1123834" y="1350817"/>
              <a:ext cx="3539856" cy="1769919"/>
            </a:xfrm>
            <a:prstGeom prst="rect">
              <a:avLst/>
            </a:prstGeom>
            <a:noFill/>
            <a:ln>
              <a:noFill/>
            </a:ln>
          </p:spPr>
        </p:pic>
        <p:sp>
          <p:nvSpPr>
            <p:cNvPr id="5" name="Google Shape;662;p65">
              <a:extLst>
                <a:ext uri="{FF2B5EF4-FFF2-40B4-BE49-F238E27FC236}">
                  <a16:creationId xmlns:a16="http://schemas.microsoft.com/office/drawing/2014/main" id="{607C4A93-7E91-4ED7-3039-29BE57A939A8}"/>
                </a:ext>
              </a:extLst>
            </p:cNvPr>
            <p:cNvSpPr txBox="1"/>
            <p:nvPr/>
          </p:nvSpPr>
          <p:spPr>
            <a:xfrm>
              <a:off x="3510910" y="1577222"/>
              <a:ext cx="1455932"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dirty="0">
                  <a:solidFill>
                    <a:srgbClr val="00BFC4"/>
                  </a:solidFill>
                  <a:latin typeface="Open Sans"/>
                  <a:ea typeface="Open Sans"/>
                  <a:cs typeface="Open Sans"/>
                  <a:sym typeface="Open Sans"/>
                </a:rPr>
                <a:t>Rash</a:t>
              </a:r>
            </a:p>
            <a:p>
              <a:pPr marL="0" lvl="0" indent="0" algn="l" rtl="0">
                <a:spcBef>
                  <a:spcPts val="0"/>
                </a:spcBef>
                <a:spcAft>
                  <a:spcPts val="0"/>
                </a:spcAft>
                <a:buNone/>
              </a:pPr>
              <a:r>
                <a:rPr lang="en" sz="1100" dirty="0">
                  <a:solidFill>
                    <a:schemeClr val="bg2"/>
                  </a:solidFill>
                  <a:latin typeface="Open Sans"/>
                  <a:ea typeface="Open Sans"/>
                  <a:cs typeface="Open Sans"/>
                  <a:sym typeface="Open Sans"/>
                </a:rPr>
                <a:t>(cell mediated)</a:t>
              </a:r>
              <a:endParaRPr sz="1300" dirty="0">
                <a:solidFill>
                  <a:schemeClr val="bg2"/>
                </a:solidFill>
                <a:latin typeface="Open Sans"/>
                <a:ea typeface="Open Sans"/>
                <a:cs typeface="Open Sans"/>
                <a:sym typeface="Open Sans"/>
              </a:endParaRPr>
            </a:p>
          </p:txBody>
        </p:sp>
        <p:sp>
          <p:nvSpPr>
            <p:cNvPr id="6" name="Google Shape;663;p65">
              <a:extLst>
                <a:ext uri="{FF2B5EF4-FFF2-40B4-BE49-F238E27FC236}">
                  <a16:creationId xmlns:a16="http://schemas.microsoft.com/office/drawing/2014/main" id="{261E1279-E833-8011-2B31-3D7974607823}"/>
                </a:ext>
              </a:extLst>
            </p:cNvPr>
            <p:cNvSpPr txBox="1"/>
            <p:nvPr/>
          </p:nvSpPr>
          <p:spPr>
            <a:xfrm>
              <a:off x="1785345" y="1851086"/>
              <a:ext cx="1064077" cy="38469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300" b="1" dirty="0">
                  <a:solidFill>
                    <a:srgbClr val="F8766D"/>
                  </a:solidFill>
                  <a:latin typeface="Open Sans"/>
                  <a:ea typeface="Open Sans"/>
                  <a:cs typeface="Open Sans"/>
                  <a:sym typeface="Open Sans"/>
                </a:rPr>
                <a:t>Prodrome</a:t>
              </a:r>
              <a:endParaRPr sz="1300" b="1" dirty="0">
                <a:solidFill>
                  <a:srgbClr val="F8766D"/>
                </a:solidFill>
                <a:latin typeface="Open Sans"/>
                <a:ea typeface="Open Sans"/>
                <a:cs typeface="Open Sans"/>
                <a:sym typeface="Open Sans"/>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75"/>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 tropical viral rashes work the same way?</a:t>
            </a:r>
            <a:endParaRPr/>
          </a:p>
        </p:txBody>
      </p:sp>
      <p:sp>
        <p:nvSpPr>
          <p:cNvPr id="896" name="Google Shape;896;p75"/>
          <p:cNvSpPr/>
          <p:nvPr/>
        </p:nvSpPr>
        <p:spPr>
          <a:xfrm>
            <a:off x="731520" y="1325880"/>
            <a:ext cx="3703200" cy="713100"/>
          </a:xfrm>
          <a:prstGeom prst="roundRect">
            <a:avLst>
              <a:gd name="adj" fmla="val 16667"/>
            </a:avLst>
          </a:prstGeom>
          <a:solidFill>
            <a:srgbClr val="E2EAF7"/>
          </a:solidFill>
          <a:ln w="9525" cap="flat" cmpd="sng">
            <a:solidFill>
              <a:srgbClr val="2F5AA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2F5AA2"/>
                </a:solidFill>
                <a:latin typeface="Open Sans"/>
                <a:ea typeface="Open Sans"/>
                <a:cs typeface="Open Sans"/>
                <a:sym typeface="Open Sans"/>
              </a:rPr>
              <a:t>Dengue </a:t>
            </a:r>
            <a:r>
              <a:rPr lang="en" sz="1800" b="1" baseline="30000">
                <a:solidFill>
                  <a:srgbClr val="2F5AA2"/>
                </a:solidFill>
                <a:latin typeface="Open Sans"/>
                <a:ea typeface="Open Sans"/>
                <a:cs typeface="Open Sans"/>
                <a:sym typeface="Open Sans"/>
              </a:rPr>
              <a:t>[</a:t>
            </a:r>
            <a:r>
              <a:rPr lang="en" sz="1800" b="1" u="sng" baseline="30000">
                <a:solidFill>
                  <a:schemeClr val="hlink"/>
                </a:solidFill>
                <a:latin typeface="Open Sans"/>
                <a:ea typeface="Open Sans"/>
                <a:cs typeface="Open Sans"/>
                <a:sym typeface="Open Sans"/>
                <a:hlinkClick r:id="rId3"/>
              </a:rPr>
              <a:t>26</a:t>
            </a:r>
            <a:r>
              <a:rPr lang="en" sz="1800" b="1" baseline="30000">
                <a:solidFill>
                  <a:srgbClr val="2F5AA2"/>
                </a:solidFill>
                <a:latin typeface="Open Sans"/>
                <a:ea typeface="Open Sans"/>
                <a:cs typeface="Open Sans"/>
                <a:sym typeface="Open Sans"/>
              </a:rPr>
              <a:t>]</a:t>
            </a:r>
            <a:endParaRPr sz="1800" b="1" baseline="30000">
              <a:solidFill>
                <a:srgbClr val="2F5AA2"/>
              </a:solidFill>
              <a:latin typeface="Open Sans"/>
              <a:ea typeface="Open Sans"/>
              <a:cs typeface="Open Sans"/>
              <a:sym typeface="Open Sans"/>
            </a:endParaRPr>
          </a:p>
          <a:p>
            <a:pPr marL="0" lvl="0" indent="0" algn="ctr" rtl="0">
              <a:spcBef>
                <a:spcPts val="0"/>
              </a:spcBef>
              <a:spcAft>
                <a:spcPts val="0"/>
              </a:spcAft>
              <a:buNone/>
            </a:pPr>
            <a:r>
              <a:rPr lang="en" sz="1300">
                <a:solidFill>
                  <a:srgbClr val="2F5AA2"/>
                </a:solidFill>
                <a:latin typeface="Open Sans"/>
                <a:ea typeface="Open Sans"/>
                <a:cs typeface="Open Sans"/>
                <a:sym typeface="Open Sans"/>
              </a:rPr>
              <a:t>May work like measles</a:t>
            </a:r>
            <a:endParaRPr sz="1300">
              <a:solidFill>
                <a:srgbClr val="2F5AA2"/>
              </a:solidFill>
              <a:latin typeface="Open Sans"/>
              <a:ea typeface="Open Sans"/>
              <a:cs typeface="Open Sans"/>
              <a:sym typeface="Open Sans"/>
            </a:endParaRPr>
          </a:p>
        </p:txBody>
      </p:sp>
      <p:sp>
        <p:nvSpPr>
          <p:cNvPr id="897" name="Google Shape;897;p75"/>
          <p:cNvSpPr/>
          <p:nvPr/>
        </p:nvSpPr>
        <p:spPr>
          <a:xfrm>
            <a:off x="4709160" y="1325880"/>
            <a:ext cx="3703200" cy="713100"/>
          </a:xfrm>
          <a:prstGeom prst="roundRect">
            <a:avLst>
              <a:gd name="adj" fmla="val 16667"/>
            </a:avLst>
          </a:prstGeom>
          <a:solidFill>
            <a:srgbClr val="F1F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404247"/>
                </a:solidFill>
                <a:latin typeface="Open Sans"/>
                <a:ea typeface="Open Sans"/>
                <a:cs typeface="Open Sans"/>
                <a:sym typeface="Open Sans"/>
              </a:rPr>
              <a:t>Zika</a:t>
            </a:r>
            <a:r>
              <a:rPr lang="en" sz="1800" b="1" baseline="30000">
                <a:solidFill>
                  <a:srgbClr val="404247"/>
                </a:solidFill>
                <a:latin typeface="Open Sans"/>
                <a:ea typeface="Open Sans"/>
                <a:cs typeface="Open Sans"/>
                <a:sym typeface="Open Sans"/>
              </a:rPr>
              <a:t> [</a:t>
            </a:r>
            <a:r>
              <a:rPr lang="en" sz="1800" b="1" u="sng" baseline="30000">
                <a:solidFill>
                  <a:schemeClr val="hlink"/>
                </a:solidFill>
                <a:latin typeface="Open Sans"/>
                <a:ea typeface="Open Sans"/>
                <a:cs typeface="Open Sans"/>
                <a:sym typeface="Open Sans"/>
                <a:hlinkClick r:id="rId4"/>
              </a:rPr>
              <a:t>29</a:t>
            </a:r>
            <a:r>
              <a:rPr lang="en" sz="1800" b="1" baseline="30000">
                <a:solidFill>
                  <a:srgbClr val="404247"/>
                </a:solidFill>
                <a:latin typeface="Open Sans"/>
                <a:ea typeface="Open Sans"/>
                <a:cs typeface="Open Sans"/>
                <a:sym typeface="Open Sans"/>
              </a:rPr>
              <a:t>]</a:t>
            </a:r>
            <a:r>
              <a:rPr lang="en" sz="1800" b="1">
                <a:solidFill>
                  <a:srgbClr val="404247"/>
                </a:solidFill>
                <a:latin typeface="Open Sans"/>
                <a:ea typeface="Open Sans"/>
                <a:cs typeface="Open Sans"/>
                <a:sym typeface="Open Sans"/>
              </a:rPr>
              <a:t> &amp; chikungunya</a:t>
            </a:r>
            <a:r>
              <a:rPr lang="en" sz="1800" b="1" baseline="30000">
                <a:solidFill>
                  <a:srgbClr val="404247"/>
                </a:solidFill>
                <a:latin typeface="Open Sans"/>
                <a:ea typeface="Open Sans"/>
                <a:cs typeface="Open Sans"/>
                <a:sym typeface="Open Sans"/>
              </a:rPr>
              <a:t> [</a:t>
            </a:r>
            <a:r>
              <a:rPr lang="en" sz="1800" b="1" u="sng" baseline="30000">
                <a:solidFill>
                  <a:schemeClr val="hlink"/>
                </a:solidFill>
                <a:latin typeface="Open Sans"/>
                <a:ea typeface="Open Sans"/>
                <a:cs typeface="Open Sans"/>
                <a:sym typeface="Open Sans"/>
                <a:hlinkClick r:id="rId5"/>
              </a:rPr>
              <a:t>28</a:t>
            </a:r>
            <a:r>
              <a:rPr lang="en" sz="1800" b="1" baseline="30000">
                <a:solidFill>
                  <a:srgbClr val="404247"/>
                </a:solidFill>
                <a:latin typeface="Open Sans"/>
                <a:ea typeface="Open Sans"/>
                <a:cs typeface="Open Sans"/>
                <a:sym typeface="Open Sans"/>
              </a:rPr>
              <a:t>]</a:t>
            </a:r>
            <a:endParaRPr sz="1800" b="1" baseline="30000">
              <a:solidFill>
                <a:srgbClr val="404247"/>
              </a:solidFill>
              <a:latin typeface="Open Sans"/>
              <a:ea typeface="Open Sans"/>
              <a:cs typeface="Open Sans"/>
              <a:sym typeface="Open Sans"/>
            </a:endParaRPr>
          </a:p>
          <a:p>
            <a:pPr marL="0" lvl="0" indent="0" algn="ctr" rtl="0">
              <a:spcBef>
                <a:spcPts val="0"/>
              </a:spcBef>
              <a:spcAft>
                <a:spcPts val="0"/>
              </a:spcAft>
              <a:buNone/>
            </a:pPr>
            <a:r>
              <a:rPr lang="en" sz="1300">
                <a:solidFill>
                  <a:srgbClr val="404247"/>
                </a:solidFill>
                <a:latin typeface="Open Sans"/>
                <a:ea typeface="Open Sans"/>
                <a:cs typeface="Open Sans"/>
                <a:sym typeface="Open Sans"/>
              </a:rPr>
              <a:t>Less likely</a:t>
            </a:r>
            <a:endParaRPr sz="1300">
              <a:solidFill>
                <a:srgbClr val="404247"/>
              </a:solidFill>
              <a:latin typeface="Open Sans"/>
              <a:ea typeface="Open Sans"/>
              <a:cs typeface="Open Sans"/>
              <a:sym typeface="Open Sans"/>
            </a:endParaRPr>
          </a:p>
        </p:txBody>
      </p:sp>
      <p:sp>
        <p:nvSpPr>
          <p:cNvPr id="898" name="Google Shape;898;p75"/>
          <p:cNvSpPr txBox="1"/>
          <p:nvPr/>
        </p:nvSpPr>
        <p:spPr>
          <a:xfrm>
            <a:off x="731520" y="2176272"/>
            <a:ext cx="3703200" cy="17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dirty="0">
                <a:solidFill>
                  <a:srgbClr val="1A1A1A"/>
                </a:solidFill>
                <a:latin typeface="Open Sans"/>
                <a:ea typeface="Open Sans"/>
                <a:cs typeface="Open Sans"/>
                <a:sym typeface="Open Sans"/>
              </a:rPr>
              <a:t>Rash biopsies after dengue vaccine or challenge infection show perivascular lymphocytes and almost no virus</a:t>
            </a:r>
          </a:p>
          <a:p>
            <a:pPr marL="0" lvl="0" indent="0" algn="l" rtl="0">
              <a:lnSpc>
                <a:spcPct val="100000"/>
              </a:lnSpc>
              <a:spcBef>
                <a:spcPts val="600"/>
              </a:spcBef>
              <a:spcAft>
                <a:spcPts val="0"/>
              </a:spcAft>
              <a:buNone/>
            </a:pPr>
            <a:endParaRPr lang="en-US" dirty="0">
              <a:solidFill>
                <a:srgbClr val="1A1A1A"/>
              </a:solidFill>
              <a:latin typeface="Open Sans"/>
              <a:ea typeface="Open Sans"/>
              <a:cs typeface="Open Sans"/>
              <a:sym typeface="Open Sans"/>
            </a:endParaRPr>
          </a:p>
          <a:p>
            <a:pPr marL="0" lvl="0" indent="0" algn="l" rtl="0">
              <a:lnSpc>
                <a:spcPct val="100000"/>
              </a:lnSpc>
              <a:spcBef>
                <a:spcPts val="600"/>
              </a:spcBef>
              <a:spcAft>
                <a:spcPts val="600"/>
              </a:spcAft>
              <a:buNone/>
            </a:pPr>
            <a:r>
              <a:rPr lang="en-US" sz="1200" i="1" dirty="0">
                <a:solidFill>
                  <a:srgbClr val="858585"/>
                </a:solidFill>
                <a:latin typeface="Open Sans"/>
                <a:ea typeface="Open Sans"/>
                <a:cs typeface="Open Sans"/>
                <a:sym typeface="Open Sans"/>
              </a:rPr>
              <a:t>Similar mechanism to measles, but not exactly the same</a:t>
            </a:r>
          </a:p>
        </p:txBody>
      </p:sp>
      <p:sp>
        <p:nvSpPr>
          <p:cNvPr id="899" name="Google Shape;899;p75"/>
          <p:cNvSpPr txBox="1"/>
          <p:nvPr/>
        </p:nvSpPr>
        <p:spPr>
          <a:xfrm>
            <a:off x="4709160" y="2176272"/>
            <a:ext cx="3703200" cy="17832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Clr>
                <a:srgbClr val="1A1A1A"/>
              </a:buClr>
              <a:buSzPts val="1400"/>
              <a:buFont typeface="Open Sans"/>
              <a:buChar char="●"/>
            </a:pPr>
            <a:r>
              <a:rPr lang="en" u="sng">
                <a:solidFill>
                  <a:srgbClr val="1A1A1A"/>
                </a:solidFill>
                <a:latin typeface="Open Sans"/>
                <a:ea typeface="Open Sans"/>
                <a:cs typeface="Open Sans"/>
                <a:sym typeface="Open Sans"/>
              </a:rPr>
              <a:t>Zika</a:t>
            </a:r>
            <a:r>
              <a:rPr lang="en">
                <a:solidFill>
                  <a:srgbClr val="1A1A1A"/>
                </a:solidFill>
                <a:latin typeface="Open Sans"/>
                <a:ea typeface="Open Sans"/>
                <a:cs typeface="Open Sans"/>
                <a:sym typeface="Open Sans"/>
              </a:rPr>
              <a:t>: within 3 days of onset, when viral load is highest</a:t>
            </a:r>
            <a:endParaRPr baseline="30000">
              <a:solidFill>
                <a:srgbClr val="1A1A1A"/>
              </a:solidFill>
              <a:latin typeface="Open Sans"/>
              <a:ea typeface="Open Sans"/>
              <a:cs typeface="Open Sans"/>
              <a:sym typeface="Open Sans"/>
            </a:endParaRPr>
          </a:p>
          <a:p>
            <a:pPr marL="457200" lvl="0" indent="-317500" algn="l" rtl="0">
              <a:lnSpc>
                <a:spcPct val="100000"/>
              </a:lnSpc>
              <a:spcBef>
                <a:spcPts val="0"/>
              </a:spcBef>
              <a:spcAft>
                <a:spcPts val="0"/>
              </a:spcAft>
              <a:buClr>
                <a:srgbClr val="1A1A1A"/>
              </a:buClr>
              <a:buSzPts val="1400"/>
              <a:buFont typeface="Open Sans"/>
              <a:buChar char="●"/>
            </a:pPr>
            <a:r>
              <a:rPr lang="en" u="sng">
                <a:solidFill>
                  <a:srgbClr val="1A1A1A"/>
                </a:solidFill>
                <a:latin typeface="Open Sans"/>
                <a:ea typeface="Open Sans"/>
                <a:cs typeface="Open Sans"/>
                <a:sym typeface="Open Sans"/>
              </a:rPr>
              <a:t>Chikungunya</a:t>
            </a:r>
            <a:r>
              <a:rPr lang="en">
                <a:solidFill>
                  <a:srgbClr val="1A1A1A"/>
                </a:solidFill>
                <a:latin typeface="Open Sans"/>
                <a:ea typeface="Open Sans"/>
                <a:cs typeface="Open Sans"/>
                <a:sym typeface="Open Sans"/>
              </a:rPr>
              <a:t>: at about day 3–4, while viral load is still at its peak</a:t>
            </a:r>
            <a:endParaRPr>
              <a:solidFill>
                <a:srgbClr val="1A1A1A"/>
              </a:solidFill>
              <a:latin typeface="Open Sans"/>
              <a:ea typeface="Open Sans"/>
              <a:cs typeface="Open Sans"/>
              <a:sym typeface="Open Sans"/>
            </a:endParaRPr>
          </a:p>
        </p:txBody>
      </p:sp>
      <p:sp>
        <p:nvSpPr>
          <p:cNvPr id="900" name="Google Shape;900;p75"/>
          <p:cNvSpPr/>
          <p:nvPr/>
        </p:nvSpPr>
        <p:spPr>
          <a:xfrm>
            <a:off x="731520" y="4069080"/>
            <a:ext cx="7680900" cy="567000"/>
          </a:xfrm>
          <a:prstGeom prst="roundRect">
            <a:avLst>
              <a:gd name="adj" fmla="val 16667"/>
            </a:avLst>
          </a:prstGeom>
          <a:solidFill>
            <a:srgbClr val="FAE4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B03D50"/>
                </a:solidFill>
                <a:latin typeface="Open Sans"/>
                <a:ea typeface="Open Sans"/>
                <a:cs typeface="Open Sans"/>
                <a:sym typeface="Open Sans"/>
              </a:rPr>
              <a:t>Timing is the clue: </a:t>
            </a:r>
            <a:r>
              <a:rPr lang="en">
                <a:solidFill>
                  <a:srgbClr val="1A1A1A"/>
                </a:solidFill>
                <a:latin typeface="Open Sans"/>
                <a:ea typeface="Open Sans"/>
                <a:cs typeface="Open Sans"/>
                <a:sym typeface="Open Sans"/>
              </a:rPr>
              <a:t>measles rash arrives as the virus is being cleared; Zika and chikungunya rashes arrive while viral load is still high</a:t>
            </a:r>
            <a:endParaRPr>
              <a:solidFill>
                <a:srgbClr val="1A1A1A"/>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7" grpId="0" animBg="1"/>
      <p:bldP spid="899" grpId="0"/>
      <p:bldP spid="90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76"/>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Distinguishing them clinically</a:t>
            </a:r>
            <a:endParaRPr/>
          </a:p>
        </p:txBody>
      </p:sp>
      <p:sp>
        <p:nvSpPr>
          <p:cNvPr id="906" name="Google Shape;906;p76"/>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graphicFrame>
        <p:nvGraphicFramePr>
          <p:cNvPr id="907" name="Google Shape;907;p76"/>
          <p:cNvGraphicFramePr/>
          <p:nvPr/>
        </p:nvGraphicFramePr>
        <p:xfrm>
          <a:off x="4795450" y="609025"/>
          <a:ext cx="4041750" cy="2803980"/>
        </p:xfrm>
        <a:graphic>
          <a:graphicData uri="http://schemas.openxmlformats.org/drawingml/2006/table">
            <a:tbl>
              <a:tblPr>
                <a:noFill/>
                <a:tableStyleId>{A66496E8-A6AC-446E-B5DF-7F5F16F73CCF}</a:tableStyleId>
              </a:tblPr>
              <a:tblGrid>
                <a:gridCol w="1347250">
                  <a:extLst>
                    <a:ext uri="{9D8B030D-6E8A-4147-A177-3AD203B41FA5}">
                      <a16:colId xmlns:a16="http://schemas.microsoft.com/office/drawing/2014/main" val="20000"/>
                    </a:ext>
                  </a:extLst>
                </a:gridCol>
                <a:gridCol w="1347250">
                  <a:extLst>
                    <a:ext uri="{9D8B030D-6E8A-4147-A177-3AD203B41FA5}">
                      <a16:colId xmlns:a16="http://schemas.microsoft.com/office/drawing/2014/main" val="20001"/>
                    </a:ext>
                  </a:extLst>
                </a:gridCol>
                <a:gridCol w="134725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Wild-type measles</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Vaccine</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Fever</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Rash</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Fever, then rash</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Symptoms</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a:latin typeface="Open Sans"/>
                          <a:ea typeface="Open Sans"/>
                          <a:cs typeface="Open Sans"/>
                          <a:sym typeface="Open Sans"/>
                        </a:rPr>
                        <a:t>Similar timing</a:t>
                      </a:r>
                      <a:endParaRPr>
                        <a:latin typeface="Open Sans"/>
                        <a:ea typeface="Open Sans"/>
                        <a:cs typeface="Open Sans"/>
                        <a:sym typeface="Open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txBody>
                  <a:tcPr marL="91425" marR="91425" marT="91425" marB="91425">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p77"/>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Martin et al [</a:t>
            </a:r>
            <a:r>
              <a:rPr lang="en">
                <a:solidFill>
                  <a:schemeClr val="hlink"/>
                </a:solidFill>
                <a:uFill>
                  <a:noFill/>
                </a:uFill>
                <a:hlinkClick r:id="rId3"/>
              </a:rPr>
              <a:t>7</a:t>
            </a:r>
            <a:r>
              <a:rPr lang="en"/>
              <a:t>]</a:t>
            </a:r>
            <a:endParaRPr/>
          </a:p>
        </p:txBody>
      </p:sp>
      <p:sp>
        <p:nvSpPr>
          <p:cNvPr id="913" name="Google Shape;913;p77"/>
          <p:cNvSpPr txBox="1">
            <a:spLocks noGrp="1"/>
          </p:cNvSpPr>
          <p:nvPr>
            <p:ph type="body" idx="1"/>
          </p:nvPr>
        </p:nvSpPr>
        <p:spPr>
          <a:xfrm>
            <a:off x="729450" y="1393075"/>
            <a:ext cx="7688700" cy="280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During </a:t>
            </a:r>
            <a:r>
              <a:rPr lang="en" dirty="0">
                <a:solidFill>
                  <a:srgbClr val="8E44AD"/>
                </a:solidFill>
              </a:rPr>
              <a:t>2017</a:t>
            </a:r>
            <a:r>
              <a:rPr lang="en" dirty="0"/>
              <a:t>, Minnesota experienced a </a:t>
            </a:r>
            <a:r>
              <a:rPr lang="en" b="1" dirty="0">
                <a:solidFill>
                  <a:srgbClr val="DF382C"/>
                </a:solidFill>
              </a:rPr>
              <a:t>major measles</a:t>
            </a:r>
            <a:r>
              <a:rPr lang="en" dirty="0">
                <a:solidFill>
                  <a:srgbClr val="DF382C"/>
                </a:solidFill>
              </a:rPr>
              <a:t> </a:t>
            </a:r>
            <a:r>
              <a:rPr lang="en" b="1" dirty="0">
                <a:solidFill>
                  <a:srgbClr val="DF382C"/>
                </a:solidFill>
              </a:rPr>
              <a:t>outbreak</a:t>
            </a:r>
            <a:r>
              <a:rPr lang="en" dirty="0"/>
              <a:t> </a:t>
            </a:r>
            <a:endParaRPr b="1" dirty="0"/>
          </a:p>
          <a:p>
            <a:pPr marL="457200" lvl="0" indent="-311150" algn="l" rtl="0">
              <a:spcBef>
                <a:spcPts val="1200"/>
              </a:spcBef>
              <a:spcAft>
                <a:spcPts val="0"/>
              </a:spcAft>
              <a:buSzPts val="1300"/>
              <a:buChar char="●"/>
            </a:pPr>
            <a:r>
              <a:rPr lang="en" dirty="0"/>
              <a:t>This population had low MMR</a:t>
            </a:r>
            <a:r>
              <a:rPr lang="en" b="1" dirty="0"/>
              <a:t> vaccination rates</a:t>
            </a:r>
            <a:r>
              <a:rPr lang="en" dirty="0"/>
              <a:t> (the </a:t>
            </a:r>
            <a:r>
              <a:rPr lang="en" b="1" dirty="0">
                <a:solidFill>
                  <a:srgbClr val="8E44AD"/>
                </a:solidFill>
              </a:rPr>
              <a:t>2014 birth cohort</a:t>
            </a:r>
            <a:r>
              <a:rPr lang="en" dirty="0"/>
              <a:t> had </a:t>
            </a:r>
            <a:r>
              <a:rPr lang="en" b="1" dirty="0">
                <a:solidFill>
                  <a:srgbClr val="DF382C"/>
                </a:solidFill>
              </a:rPr>
              <a:t>42% MMR uptake</a:t>
            </a:r>
            <a:r>
              <a:rPr lang="en" dirty="0"/>
              <a:t>)</a:t>
            </a:r>
            <a:endParaRPr dirty="0"/>
          </a:p>
          <a:p>
            <a:pPr marL="457200" lvl="0" indent="-311150" algn="l" rtl="0">
              <a:spcBef>
                <a:spcPts val="0"/>
              </a:spcBef>
              <a:spcAft>
                <a:spcPts val="0"/>
              </a:spcAft>
              <a:buSzPts val="1300"/>
              <a:buChar char="●"/>
            </a:pPr>
            <a:r>
              <a:rPr lang="en" dirty="0"/>
              <a:t>As part of the public health response, they </a:t>
            </a:r>
            <a:r>
              <a:rPr lang="en" b="1" dirty="0"/>
              <a:t>administered over </a:t>
            </a:r>
            <a:r>
              <a:rPr lang="en" b="1" dirty="0">
                <a:solidFill>
                  <a:srgbClr val="DF382C"/>
                </a:solidFill>
              </a:rPr>
              <a:t>51,000</a:t>
            </a:r>
            <a:r>
              <a:rPr lang="en" b="1" dirty="0"/>
              <a:t> MMR doses</a:t>
            </a:r>
            <a:r>
              <a:rPr lang="en" dirty="0"/>
              <a:t> (beyond expected)</a:t>
            </a:r>
            <a:endParaRPr dirty="0"/>
          </a:p>
          <a:p>
            <a:pPr marL="0" lvl="0" indent="0" algn="l" rtl="0">
              <a:spcBef>
                <a:spcPts val="1200"/>
              </a:spcBef>
              <a:spcAft>
                <a:spcPts val="1200"/>
              </a:spcAft>
              <a:buNone/>
            </a:pPr>
            <a:endParaRPr dirty="0"/>
          </a:p>
        </p:txBody>
      </p:sp>
      <p:pic>
        <p:nvPicPr>
          <p:cNvPr id="914" name="Google Shape;914;p77"/>
          <p:cNvPicPr preferRelativeResize="0"/>
          <p:nvPr/>
        </p:nvPicPr>
        <p:blipFill>
          <a:blip r:embed="rId4">
            <a:alphaModFix/>
          </a:blip>
          <a:stretch>
            <a:fillRect/>
          </a:stretch>
        </p:blipFill>
        <p:spPr>
          <a:xfrm>
            <a:off x="6553900" y="56225"/>
            <a:ext cx="2514600" cy="876300"/>
          </a:xfrm>
          <a:prstGeom prst="rect">
            <a:avLst/>
          </a:prstGeom>
          <a:noFill/>
          <a:ln>
            <a:noFill/>
          </a:ln>
        </p:spPr>
      </p:pic>
      <p:sp>
        <p:nvSpPr>
          <p:cNvPr id="915" name="Google Shape;915;p77"/>
          <p:cNvSpPr/>
          <p:nvPr/>
        </p:nvSpPr>
        <p:spPr>
          <a:xfrm>
            <a:off x="2743800" y="3252725"/>
            <a:ext cx="3660000" cy="1102500"/>
          </a:xfrm>
          <a:prstGeom prst="rect">
            <a:avLst/>
          </a:prstGeom>
          <a:solidFill>
            <a:srgbClr val="E2EAF7"/>
          </a:solidFill>
          <a:ln w="9525" cap="flat" cmpd="sng">
            <a:solidFill>
              <a:srgbClr val="2F5AA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900" b="1">
                <a:solidFill>
                  <a:srgbClr val="2F5AA2"/>
                </a:solidFill>
                <a:latin typeface="Open Sans"/>
                <a:ea typeface="Open Sans"/>
                <a:cs typeface="Open Sans"/>
                <a:sym typeface="Open Sans"/>
              </a:rPr>
              <a:t>Unintended consequences</a:t>
            </a:r>
            <a:endParaRPr sz="1900">
              <a:solidFill>
                <a:srgbClr val="3B71CA"/>
              </a:solidFill>
              <a:latin typeface="Open Sans"/>
              <a:ea typeface="Open Sans"/>
              <a:cs typeface="Open Sans"/>
              <a:sym typeface="Open Sans"/>
            </a:endParaRPr>
          </a:p>
          <a:p>
            <a:pPr marL="0" lvl="0" indent="0" algn="l" rtl="0">
              <a:spcBef>
                <a:spcPts val="400"/>
              </a:spcBef>
              <a:spcAft>
                <a:spcPts val="0"/>
              </a:spcAft>
              <a:buNone/>
            </a:pPr>
            <a:r>
              <a:rPr lang="en" sz="1600">
                <a:solidFill>
                  <a:srgbClr val="1A1A1A"/>
                </a:solidFill>
                <a:latin typeface="Open Sans"/>
                <a:ea typeface="Open Sans"/>
                <a:cs typeface="Open Sans"/>
                <a:sym typeface="Open Sans"/>
              </a:rPr>
              <a:t>They experienced a </a:t>
            </a:r>
            <a:r>
              <a:rPr lang="en" sz="1600" b="1">
                <a:solidFill>
                  <a:srgbClr val="DF382C"/>
                </a:solidFill>
                <a:latin typeface="Open Sans"/>
                <a:ea typeface="Open Sans"/>
                <a:cs typeface="Open Sans"/>
                <a:sym typeface="Open Sans"/>
              </a:rPr>
              <a:t>surge in VARI </a:t>
            </a:r>
            <a:endParaRPr sz="1600" b="1">
              <a:solidFill>
                <a:srgbClr val="DF382C"/>
              </a:solidFill>
              <a:latin typeface="Open Sans"/>
              <a:ea typeface="Open Sans"/>
              <a:cs typeface="Open Sans"/>
              <a:sym typeface="Open Sans"/>
            </a:endParaRPr>
          </a:p>
          <a:p>
            <a:pPr marL="0" lvl="0" indent="0" algn="l" rtl="0">
              <a:spcBef>
                <a:spcPts val="0"/>
              </a:spcBef>
              <a:spcAft>
                <a:spcPts val="0"/>
              </a:spcAft>
              <a:buNone/>
            </a:pPr>
            <a:r>
              <a:rPr lang="en" sz="1500">
                <a:solidFill>
                  <a:schemeClr val="accent1"/>
                </a:solidFill>
                <a:latin typeface="Open Sans"/>
                <a:ea typeface="Open Sans"/>
                <a:cs typeface="Open Sans"/>
                <a:sym typeface="Open Sans"/>
              </a:rPr>
              <a:t>(while measles was also surging)</a:t>
            </a:r>
            <a:endParaRPr sz="1500">
              <a:solidFill>
                <a:schemeClr val="accent1"/>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3" grpId="0" uiExpand="1" build="p"/>
      <p:bldP spid="91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p79"/>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Martin et al [</a:t>
            </a:r>
            <a:r>
              <a:rPr lang="en">
                <a:solidFill>
                  <a:schemeClr val="accent5"/>
                </a:solidFill>
                <a:uFill>
                  <a:noFill/>
                </a:uFill>
                <a:hlinkClick r:id="rId3">
                  <a:extLst>
                    <a:ext uri="{A12FA001-AC4F-418D-AE19-62706E023703}">
                      <ahyp:hlinkClr xmlns:ahyp="http://schemas.microsoft.com/office/drawing/2018/hyperlinkcolor" val="tx"/>
                    </a:ext>
                  </a:extLst>
                </a:hlinkClick>
              </a:rPr>
              <a:t>7</a:t>
            </a:r>
            <a:r>
              <a:rPr lang="en"/>
              <a:t>]</a:t>
            </a:r>
            <a:endParaRPr/>
          </a:p>
        </p:txBody>
      </p:sp>
      <p:sp>
        <p:nvSpPr>
          <p:cNvPr id="931" name="Google Shape;931;p79"/>
          <p:cNvSpPr txBox="1">
            <a:spLocks noGrp="1"/>
          </p:cNvSpPr>
          <p:nvPr>
            <p:ph type="body" idx="1"/>
          </p:nvPr>
        </p:nvSpPr>
        <p:spPr>
          <a:xfrm>
            <a:off x="729450" y="1393075"/>
            <a:ext cx="76887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they compared </a:t>
            </a:r>
            <a:r>
              <a:rPr lang="en" b="1"/>
              <a:t>wild-type </a:t>
            </a:r>
            <a:r>
              <a:rPr lang="en" b="1">
                <a:solidFill>
                  <a:srgbClr val="DF382C"/>
                </a:solidFill>
              </a:rPr>
              <a:t>measles cases</a:t>
            </a:r>
            <a:r>
              <a:rPr lang="en"/>
              <a:t> to </a:t>
            </a:r>
            <a:r>
              <a:rPr lang="en" b="1">
                <a:solidFill>
                  <a:srgbClr val="0C622E"/>
                </a:solidFill>
              </a:rPr>
              <a:t>VARI</a:t>
            </a:r>
            <a:r>
              <a:rPr lang="en"/>
              <a:t> cases:</a:t>
            </a:r>
            <a:endParaRPr/>
          </a:p>
          <a:p>
            <a:pPr marL="457200" lvl="0" indent="-311150" algn="l" rtl="0">
              <a:spcBef>
                <a:spcPts val="1200"/>
              </a:spcBef>
              <a:spcAft>
                <a:spcPts val="0"/>
              </a:spcAft>
              <a:buClr>
                <a:srgbClr val="858585"/>
              </a:buClr>
              <a:buSzPts val="1300"/>
              <a:buChar char="●"/>
            </a:pPr>
            <a:r>
              <a:rPr lang="en">
                <a:solidFill>
                  <a:srgbClr val="858585"/>
                </a:solidFill>
              </a:rPr>
              <a:t>Both cases had </a:t>
            </a:r>
            <a:r>
              <a:rPr lang="en" b="1">
                <a:solidFill>
                  <a:srgbClr val="858585"/>
                </a:solidFill>
              </a:rPr>
              <a:t>high rates of </a:t>
            </a:r>
            <a:r>
              <a:rPr lang="en" b="1"/>
              <a:t>fevers</a:t>
            </a:r>
            <a:endParaRPr b="1"/>
          </a:p>
          <a:p>
            <a:pPr marL="914400" lvl="1" indent="-298450" algn="l" rtl="0">
              <a:spcBef>
                <a:spcPts val="0"/>
              </a:spcBef>
              <a:spcAft>
                <a:spcPts val="0"/>
              </a:spcAft>
              <a:buClr>
                <a:srgbClr val="858585"/>
              </a:buClr>
              <a:buSzPts val="1100"/>
              <a:buChar char="○"/>
            </a:pPr>
            <a:r>
              <a:rPr lang="en">
                <a:solidFill>
                  <a:srgbClr val="858585"/>
                </a:solidFill>
              </a:rPr>
              <a:t>And by definition, </a:t>
            </a:r>
            <a:r>
              <a:rPr lang="en" b="1">
                <a:solidFill>
                  <a:schemeClr val="dk2"/>
                </a:solidFill>
              </a:rPr>
              <a:t>everyone had rashes</a:t>
            </a:r>
            <a:endParaRPr b="1">
              <a:solidFill>
                <a:schemeClr val="dk2"/>
              </a:solidFill>
            </a:endParaRPr>
          </a:p>
          <a:p>
            <a:pPr marL="457200" lvl="0" indent="-311150" algn="l" rtl="0">
              <a:spcBef>
                <a:spcPts val="0"/>
              </a:spcBef>
              <a:spcAft>
                <a:spcPts val="0"/>
              </a:spcAft>
              <a:buSzPts val="1300"/>
              <a:buChar char="●"/>
            </a:pPr>
            <a:r>
              <a:rPr lang="en"/>
              <a:t>Measles cases presented more </a:t>
            </a:r>
            <a:r>
              <a:rPr lang="en" b="1">
                <a:solidFill>
                  <a:srgbClr val="DF382C"/>
                </a:solidFill>
              </a:rPr>
              <a:t>“C”</a:t>
            </a:r>
            <a:r>
              <a:rPr lang="en" b="1"/>
              <a:t>lassically</a:t>
            </a:r>
            <a:endParaRPr b="1"/>
          </a:p>
        </p:txBody>
      </p:sp>
      <p:pic>
        <p:nvPicPr>
          <p:cNvPr id="932" name="Google Shape;932;p79"/>
          <p:cNvPicPr preferRelativeResize="0"/>
          <p:nvPr/>
        </p:nvPicPr>
        <p:blipFill>
          <a:blip r:embed="rId4">
            <a:alphaModFix/>
          </a:blip>
          <a:stretch>
            <a:fillRect/>
          </a:stretch>
        </p:blipFill>
        <p:spPr>
          <a:xfrm>
            <a:off x="6553900" y="56225"/>
            <a:ext cx="2514600" cy="876300"/>
          </a:xfrm>
          <a:prstGeom prst="rect">
            <a:avLst/>
          </a:prstGeom>
          <a:noFill/>
          <a:ln>
            <a:noFill/>
          </a:ln>
        </p:spPr>
      </p:pic>
      <p:graphicFrame>
        <p:nvGraphicFramePr>
          <p:cNvPr id="933" name="Google Shape;933;p79"/>
          <p:cNvGraphicFramePr/>
          <p:nvPr/>
        </p:nvGraphicFramePr>
        <p:xfrm>
          <a:off x="5549050" y="1598550"/>
          <a:ext cx="3330450" cy="1908020"/>
        </p:xfrm>
        <a:graphic>
          <a:graphicData uri="http://schemas.openxmlformats.org/drawingml/2006/table">
            <a:tbl>
              <a:tblPr>
                <a:noFill/>
                <a:tableStyleId>{A66496E8-A6AC-446E-B5DF-7F5F16F73CCF}</a:tableStyleId>
              </a:tblPr>
              <a:tblGrid>
                <a:gridCol w="1515375">
                  <a:extLst>
                    <a:ext uri="{9D8B030D-6E8A-4147-A177-3AD203B41FA5}">
                      <a16:colId xmlns:a16="http://schemas.microsoft.com/office/drawing/2014/main" val="20000"/>
                    </a:ext>
                  </a:extLst>
                </a:gridCol>
                <a:gridCol w="957875">
                  <a:extLst>
                    <a:ext uri="{9D8B030D-6E8A-4147-A177-3AD203B41FA5}">
                      <a16:colId xmlns:a16="http://schemas.microsoft.com/office/drawing/2014/main" val="20001"/>
                    </a:ext>
                  </a:extLst>
                </a:gridCol>
                <a:gridCol w="857200">
                  <a:extLst>
                    <a:ext uri="{9D8B030D-6E8A-4147-A177-3AD203B41FA5}">
                      <a16:colId xmlns:a16="http://schemas.microsoft.com/office/drawing/2014/main" val="20002"/>
                    </a:ext>
                  </a:extLst>
                </a:gridCol>
              </a:tblGrid>
              <a:tr h="494025">
                <a:tc>
                  <a:txBody>
                    <a:bodyPr/>
                    <a:lstStyle/>
                    <a:p>
                      <a:pPr marL="0" lvl="0" indent="0" algn="l" rtl="0">
                        <a:spcBef>
                          <a:spcPts val="0"/>
                        </a:spcBef>
                        <a:spcAft>
                          <a:spcPts val="0"/>
                        </a:spcAft>
                        <a:buNone/>
                      </a:pP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b="1">
                          <a:latin typeface="Open Sans"/>
                          <a:ea typeface="Open Sans"/>
                          <a:cs typeface="Open Sans"/>
                          <a:sym typeface="Open Sans"/>
                        </a:rPr>
                        <a:t>Measles </a:t>
                      </a:r>
                      <a:r>
                        <a:rPr lang="en">
                          <a:latin typeface="Open Sans"/>
                          <a:ea typeface="Open Sans"/>
                          <a:cs typeface="Open Sans"/>
                          <a:sym typeface="Open Sans"/>
                        </a:rPr>
                        <a:t>n=71</a:t>
                      </a:r>
                      <a:endParaRPr>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FAE4E8"/>
                    </a:solidFill>
                  </a:tcPr>
                </a:tc>
                <a:tc>
                  <a:txBody>
                    <a:bodyPr/>
                    <a:lstStyle/>
                    <a:p>
                      <a:pPr marL="0" lvl="0" indent="0" algn="ctr" rtl="0">
                        <a:spcBef>
                          <a:spcPts val="0"/>
                        </a:spcBef>
                        <a:spcAft>
                          <a:spcPts val="0"/>
                        </a:spcAft>
                        <a:buNone/>
                      </a:pPr>
                      <a:r>
                        <a:rPr lang="en" b="1">
                          <a:latin typeface="Open Sans"/>
                          <a:ea typeface="Open Sans"/>
                          <a:cs typeface="Open Sans"/>
                          <a:sym typeface="Open Sans"/>
                        </a:rPr>
                        <a:t>VARI </a:t>
                      </a:r>
                      <a:endParaRPr b="1">
                        <a:latin typeface="Open Sans"/>
                        <a:ea typeface="Open Sans"/>
                        <a:cs typeface="Open Sans"/>
                        <a:sym typeface="Open Sans"/>
                      </a:endParaRPr>
                    </a:p>
                    <a:p>
                      <a:pPr marL="0" lvl="0" indent="0" algn="ctr" rtl="0">
                        <a:spcBef>
                          <a:spcPts val="0"/>
                        </a:spcBef>
                        <a:spcAft>
                          <a:spcPts val="0"/>
                        </a:spcAft>
                        <a:buNone/>
                      </a:pPr>
                      <a:r>
                        <a:rPr lang="en">
                          <a:latin typeface="Open Sans"/>
                          <a:ea typeface="Open Sans"/>
                          <a:cs typeface="Open Sans"/>
                          <a:sym typeface="Open Sans"/>
                        </a:rPr>
                        <a:t>n=34</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DCF1E4"/>
                    </a:solidFill>
                  </a:tcPr>
                </a:tc>
                <a:extLst>
                  <a:ext uri="{0D108BD9-81ED-4DB2-BD59-A6C34878D82A}">
                    <a16:rowId xmlns:a16="http://schemas.microsoft.com/office/drawing/2014/main" val="10000"/>
                  </a:ext>
                </a:extLst>
              </a:tr>
              <a:tr h="347475">
                <a:tc>
                  <a:txBody>
                    <a:bodyPr/>
                    <a:lstStyle/>
                    <a:p>
                      <a:pPr marL="0" lvl="0" indent="0" algn="l" rtl="0">
                        <a:spcBef>
                          <a:spcPts val="0"/>
                        </a:spcBef>
                        <a:spcAft>
                          <a:spcPts val="0"/>
                        </a:spcAft>
                        <a:buNone/>
                      </a:pPr>
                      <a:r>
                        <a:rPr lang="en">
                          <a:latin typeface="Open Sans"/>
                          <a:ea typeface="Open Sans"/>
                          <a:cs typeface="Open Sans"/>
                          <a:sym typeface="Open Sans"/>
                        </a:rPr>
                        <a:t>Fever</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latin typeface="Open Sans"/>
                          <a:ea typeface="Open Sans"/>
                          <a:cs typeface="Open Sans"/>
                          <a:sym typeface="Open Sans"/>
                        </a:rPr>
                        <a:t>100%</a:t>
                      </a:r>
                      <a:endParaRPr>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latin typeface="Open Sans"/>
                          <a:ea typeface="Open Sans"/>
                          <a:cs typeface="Open Sans"/>
                          <a:sym typeface="Open Sans"/>
                        </a:rPr>
                        <a:t>94%</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extLst>
                  <a:ext uri="{0D108BD9-81ED-4DB2-BD59-A6C34878D82A}">
                    <a16:rowId xmlns:a16="http://schemas.microsoft.com/office/drawing/2014/main" val="10001"/>
                  </a:ext>
                </a:extLst>
              </a:tr>
              <a:tr h="347475">
                <a:tc>
                  <a:txBody>
                    <a:bodyPr/>
                    <a:lstStyle/>
                    <a:p>
                      <a:pPr marL="0" lvl="0" indent="0" algn="l" rtl="0">
                        <a:spcBef>
                          <a:spcPts val="0"/>
                        </a:spcBef>
                        <a:spcAft>
                          <a:spcPts val="0"/>
                        </a:spcAft>
                        <a:buNone/>
                      </a:pPr>
                      <a:r>
                        <a:rPr lang="en">
                          <a:solidFill>
                            <a:srgbClr val="DF382C"/>
                          </a:solidFill>
                          <a:latin typeface="Open Sans"/>
                          <a:ea typeface="Open Sans"/>
                          <a:cs typeface="Open Sans"/>
                          <a:sym typeface="Open Sans"/>
                        </a:rPr>
                        <a:t>C</a:t>
                      </a:r>
                      <a:r>
                        <a:rPr lang="en">
                          <a:latin typeface="Open Sans"/>
                          <a:ea typeface="Open Sans"/>
                          <a:cs typeface="Open Sans"/>
                          <a:sym typeface="Open Sans"/>
                        </a:rPr>
                        <a:t>ough</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b="1">
                          <a:solidFill>
                            <a:srgbClr val="DF382C"/>
                          </a:solidFill>
                          <a:latin typeface="Open Sans"/>
                          <a:ea typeface="Open Sans"/>
                          <a:cs typeface="Open Sans"/>
                          <a:sym typeface="Open Sans"/>
                        </a:rPr>
                        <a:t>94%</a:t>
                      </a:r>
                      <a:endParaRPr b="1">
                        <a:solidFill>
                          <a:srgbClr val="DF382C"/>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41%</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347475">
                <a:tc>
                  <a:txBody>
                    <a:bodyPr/>
                    <a:lstStyle/>
                    <a:p>
                      <a:pPr marL="0" lvl="0" indent="0" algn="l" rtl="0">
                        <a:spcBef>
                          <a:spcPts val="0"/>
                        </a:spcBef>
                        <a:spcAft>
                          <a:spcPts val="0"/>
                        </a:spcAft>
                        <a:buNone/>
                      </a:pPr>
                      <a:r>
                        <a:rPr lang="en">
                          <a:solidFill>
                            <a:srgbClr val="DF382C"/>
                          </a:solidFill>
                          <a:latin typeface="Open Sans"/>
                          <a:ea typeface="Open Sans"/>
                          <a:cs typeface="Open Sans"/>
                          <a:sym typeface="Open Sans"/>
                        </a:rPr>
                        <a:t>C</a:t>
                      </a:r>
                      <a:r>
                        <a:rPr lang="en">
                          <a:latin typeface="Open Sans"/>
                          <a:ea typeface="Open Sans"/>
                          <a:cs typeface="Open Sans"/>
                          <a:sym typeface="Open Sans"/>
                        </a:rPr>
                        <a:t>oryza</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b="1">
                          <a:solidFill>
                            <a:srgbClr val="DF382C"/>
                          </a:solidFill>
                          <a:latin typeface="Open Sans"/>
                          <a:ea typeface="Open Sans"/>
                          <a:cs typeface="Open Sans"/>
                          <a:sym typeface="Open Sans"/>
                        </a:rPr>
                        <a:t>83%</a:t>
                      </a:r>
                      <a:endParaRPr b="1">
                        <a:solidFill>
                          <a:srgbClr val="DF382C"/>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47%</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347475">
                <a:tc>
                  <a:txBody>
                    <a:bodyPr/>
                    <a:lstStyle/>
                    <a:p>
                      <a:pPr marL="0" lvl="0" indent="0" algn="l" rtl="0">
                        <a:spcBef>
                          <a:spcPts val="0"/>
                        </a:spcBef>
                        <a:spcAft>
                          <a:spcPts val="0"/>
                        </a:spcAft>
                        <a:buNone/>
                      </a:pPr>
                      <a:r>
                        <a:rPr lang="en">
                          <a:solidFill>
                            <a:srgbClr val="DF382C"/>
                          </a:solidFill>
                          <a:latin typeface="Open Sans"/>
                          <a:ea typeface="Open Sans"/>
                          <a:cs typeface="Open Sans"/>
                          <a:sym typeface="Open Sans"/>
                        </a:rPr>
                        <a:t>C</a:t>
                      </a:r>
                      <a:r>
                        <a:rPr lang="en">
                          <a:latin typeface="Open Sans"/>
                          <a:ea typeface="Open Sans"/>
                          <a:cs typeface="Open Sans"/>
                          <a:sym typeface="Open Sans"/>
                        </a:rPr>
                        <a:t>onjunctivitis</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rgbClr val="DF382C"/>
                          </a:solidFill>
                          <a:latin typeface="Open Sans"/>
                          <a:ea typeface="Open Sans"/>
                          <a:cs typeface="Open Sans"/>
                          <a:sym typeface="Open Sans"/>
                        </a:rPr>
                        <a:t>66%</a:t>
                      </a:r>
                      <a:endParaRPr b="1">
                        <a:solidFill>
                          <a:srgbClr val="DF382C"/>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24%</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Google Shape;938;p80"/>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Martin et al [</a:t>
            </a:r>
            <a:r>
              <a:rPr lang="en">
                <a:solidFill>
                  <a:schemeClr val="accent5"/>
                </a:solidFill>
                <a:uFill>
                  <a:noFill/>
                </a:uFill>
                <a:hlinkClick r:id="rId3">
                  <a:extLst>
                    <a:ext uri="{A12FA001-AC4F-418D-AE19-62706E023703}">
                      <ahyp:hlinkClr xmlns:ahyp="http://schemas.microsoft.com/office/drawing/2018/hyperlinkcolor" val="tx"/>
                    </a:ext>
                  </a:extLst>
                </a:hlinkClick>
              </a:rPr>
              <a:t>7</a:t>
            </a:r>
            <a:r>
              <a:rPr lang="en"/>
              <a:t>]</a:t>
            </a:r>
            <a:endParaRPr/>
          </a:p>
        </p:txBody>
      </p:sp>
      <p:sp>
        <p:nvSpPr>
          <p:cNvPr id="939" name="Google Shape;939;p80"/>
          <p:cNvSpPr txBox="1">
            <a:spLocks noGrp="1"/>
          </p:cNvSpPr>
          <p:nvPr>
            <p:ph type="body" idx="1"/>
          </p:nvPr>
        </p:nvSpPr>
        <p:spPr>
          <a:xfrm>
            <a:off x="729450" y="1393075"/>
            <a:ext cx="76887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they compared </a:t>
            </a:r>
            <a:r>
              <a:rPr lang="en" b="1"/>
              <a:t>wild-type </a:t>
            </a:r>
            <a:r>
              <a:rPr lang="en" b="1">
                <a:solidFill>
                  <a:srgbClr val="DF382C"/>
                </a:solidFill>
              </a:rPr>
              <a:t>measles cases</a:t>
            </a:r>
            <a:r>
              <a:rPr lang="en"/>
              <a:t> to </a:t>
            </a:r>
            <a:r>
              <a:rPr lang="en" b="1">
                <a:solidFill>
                  <a:srgbClr val="0C622E"/>
                </a:solidFill>
              </a:rPr>
              <a:t>VARI</a:t>
            </a:r>
            <a:r>
              <a:rPr lang="en"/>
              <a:t> cases:</a:t>
            </a:r>
            <a:endParaRPr/>
          </a:p>
          <a:p>
            <a:pPr marL="457200" lvl="0" indent="-311150" algn="l" rtl="0">
              <a:spcBef>
                <a:spcPts val="1200"/>
              </a:spcBef>
              <a:spcAft>
                <a:spcPts val="0"/>
              </a:spcAft>
              <a:buClr>
                <a:srgbClr val="858585"/>
              </a:buClr>
              <a:buSzPts val="1300"/>
              <a:buChar char="●"/>
            </a:pPr>
            <a:r>
              <a:rPr lang="en">
                <a:solidFill>
                  <a:srgbClr val="858585"/>
                </a:solidFill>
              </a:rPr>
              <a:t>Both cases had </a:t>
            </a:r>
            <a:r>
              <a:rPr lang="en" b="1">
                <a:solidFill>
                  <a:srgbClr val="858585"/>
                </a:solidFill>
              </a:rPr>
              <a:t>high rates of </a:t>
            </a:r>
            <a:r>
              <a:rPr lang="en" b="1"/>
              <a:t>fevers</a:t>
            </a:r>
            <a:endParaRPr b="1"/>
          </a:p>
          <a:p>
            <a:pPr marL="914400" lvl="1" indent="-298450" algn="l" rtl="0">
              <a:spcBef>
                <a:spcPts val="0"/>
              </a:spcBef>
              <a:spcAft>
                <a:spcPts val="0"/>
              </a:spcAft>
              <a:buClr>
                <a:srgbClr val="858585"/>
              </a:buClr>
              <a:buSzPts val="1100"/>
              <a:buChar char="○"/>
            </a:pPr>
            <a:r>
              <a:rPr lang="en">
                <a:solidFill>
                  <a:srgbClr val="858585"/>
                </a:solidFill>
              </a:rPr>
              <a:t>And by definition, </a:t>
            </a:r>
            <a:r>
              <a:rPr lang="en" b="1">
                <a:solidFill>
                  <a:schemeClr val="dk2"/>
                </a:solidFill>
              </a:rPr>
              <a:t>everyone had rashes</a:t>
            </a:r>
            <a:endParaRPr b="1">
              <a:solidFill>
                <a:schemeClr val="dk2"/>
              </a:solidFill>
            </a:endParaRPr>
          </a:p>
          <a:p>
            <a:pPr marL="457200" lvl="0" indent="-311150" algn="l" rtl="0">
              <a:spcBef>
                <a:spcPts val="0"/>
              </a:spcBef>
              <a:spcAft>
                <a:spcPts val="0"/>
              </a:spcAft>
              <a:buSzPts val="1300"/>
              <a:buChar char="●"/>
            </a:pPr>
            <a:r>
              <a:rPr lang="en"/>
              <a:t>Measles cases presented more </a:t>
            </a:r>
            <a:r>
              <a:rPr lang="en" b="1">
                <a:solidFill>
                  <a:srgbClr val="DF382C"/>
                </a:solidFill>
              </a:rPr>
              <a:t>“C”</a:t>
            </a:r>
            <a:r>
              <a:rPr lang="en" b="1"/>
              <a:t>lassically</a:t>
            </a:r>
            <a:endParaRPr b="1"/>
          </a:p>
        </p:txBody>
      </p:sp>
      <p:pic>
        <p:nvPicPr>
          <p:cNvPr id="940" name="Google Shape;940;p80"/>
          <p:cNvPicPr preferRelativeResize="0"/>
          <p:nvPr/>
        </p:nvPicPr>
        <p:blipFill>
          <a:blip r:embed="rId4">
            <a:alphaModFix/>
          </a:blip>
          <a:stretch>
            <a:fillRect/>
          </a:stretch>
        </p:blipFill>
        <p:spPr>
          <a:xfrm>
            <a:off x="6553900" y="56225"/>
            <a:ext cx="2514600" cy="876300"/>
          </a:xfrm>
          <a:prstGeom prst="rect">
            <a:avLst/>
          </a:prstGeom>
          <a:noFill/>
          <a:ln>
            <a:noFill/>
          </a:ln>
        </p:spPr>
      </p:pic>
      <p:sp>
        <p:nvSpPr>
          <p:cNvPr id="941" name="Google Shape;941;p80"/>
          <p:cNvSpPr/>
          <p:nvPr/>
        </p:nvSpPr>
        <p:spPr>
          <a:xfrm>
            <a:off x="1539275" y="3318825"/>
            <a:ext cx="2330400" cy="622500"/>
          </a:xfrm>
          <a:prstGeom prst="rect">
            <a:avLst/>
          </a:prstGeom>
          <a:solidFill>
            <a:srgbClr val="E2EAF7"/>
          </a:solidFill>
          <a:ln w="9525" cap="flat" cmpd="sng">
            <a:solidFill>
              <a:srgbClr val="2F5AA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500" b="1">
                <a:solidFill>
                  <a:srgbClr val="2F5AA2"/>
                </a:solidFill>
                <a:latin typeface="Open Sans"/>
                <a:ea typeface="Open Sans"/>
                <a:cs typeface="Open Sans"/>
                <a:sym typeface="Open Sans"/>
              </a:rPr>
              <a:t>But wait…</a:t>
            </a:r>
            <a:r>
              <a:rPr lang="en" sz="1500">
                <a:solidFill>
                  <a:srgbClr val="1A1A1A"/>
                </a:solidFill>
                <a:latin typeface="Open Sans"/>
                <a:ea typeface="Open Sans"/>
                <a:cs typeface="Open Sans"/>
                <a:sym typeface="Open Sans"/>
              </a:rPr>
              <a:t> How do I tell the difference?</a:t>
            </a:r>
            <a:endParaRPr sz="1500">
              <a:solidFill>
                <a:srgbClr val="1A1A1A"/>
              </a:solidFill>
              <a:latin typeface="Open Sans"/>
              <a:ea typeface="Open Sans"/>
              <a:cs typeface="Open Sans"/>
              <a:sym typeface="Open Sans"/>
            </a:endParaRPr>
          </a:p>
        </p:txBody>
      </p:sp>
      <p:sp>
        <p:nvSpPr>
          <p:cNvPr id="942" name="Google Shape;942;p80"/>
          <p:cNvSpPr/>
          <p:nvPr/>
        </p:nvSpPr>
        <p:spPr>
          <a:xfrm>
            <a:off x="729450" y="1299925"/>
            <a:ext cx="5200500" cy="13116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aphicFrame>
        <p:nvGraphicFramePr>
          <p:cNvPr id="943" name="Google Shape;943;p80"/>
          <p:cNvGraphicFramePr/>
          <p:nvPr/>
        </p:nvGraphicFramePr>
        <p:xfrm>
          <a:off x="5549050" y="1598550"/>
          <a:ext cx="3330450" cy="2602970"/>
        </p:xfrm>
        <a:graphic>
          <a:graphicData uri="http://schemas.openxmlformats.org/drawingml/2006/table">
            <a:tbl>
              <a:tblPr>
                <a:noFill/>
                <a:tableStyleId>{A66496E8-A6AC-446E-B5DF-7F5F16F73CCF}</a:tableStyleId>
              </a:tblPr>
              <a:tblGrid>
                <a:gridCol w="1515375">
                  <a:extLst>
                    <a:ext uri="{9D8B030D-6E8A-4147-A177-3AD203B41FA5}">
                      <a16:colId xmlns:a16="http://schemas.microsoft.com/office/drawing/2014/main" val="20000"/>
                    </a:ext>
                  </a:extLst>
                </a:gridCol>
                <a:gridCol w="957875">
                  <a:extLst>
                    <a:ext uri="{9D8B030D-6E8A-4147-A177-3AD203B41FA5}">
                      <a16:colId xmlns:a16="http://schemas.microsoft.com/office/drawing/2014/main" val="20001"/>
                    </a:ext>
                  </a:extLst>
                </a:gridCol>
                <a:gridCol w="857200">
                  <a:extLst>
                    <a:ext uri="{9D8B030D-6E8A-4147-A177-3AD203B41FA5}">
                      <a16:colId xmlns:a16="http://schemas.microsoft.com/office/drawing/2014/main" val="20002"/>
                    </a:ext>
                  </a:extLst>
                </a:gridCol>
              </a:tblGrid>
              <a:tr h="494025">
                <a:tc>
                  <a:txBody>
                    <a:bodyPr/>
                    <a:lstStyle/>
                    <a:p>
                      <a:pPr marL="0" lvl="0" indent="0" algn="l" rtl="0">
                        <a:spcBef>
                          <a:spcPts val="0"/>
                        </a:spcBef>
                        <a:spcAft>
                          <a:spcPts val="0"/>
                        </a:spcAft>
                        <a:buNone/>
                      </a:pP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b="1">
                          <a:latin typeface="Open Sans"/>
                          <a:ea typeface="Open Sans"/>
                          <a:cs typeface="Open Sans"/>
                          <a:sym typeface="Open Sans"/>
                        </a:rPr>
                        <a:t>Measles </a:t>
                      </a:r>
                      <a:r>
                        <a:rPr lang="en">
                          <a:solidFill>
                            <a:srgbClr val="858585"/>
                          </a:solidFill>
                          <a:latin typeface="Open Sans"/>
                          <a:ea typeface="Open Sans"/>
                          <a:cs typeface="Open Sans"/>
                          <a:sym typeface="Open Sans"/>
                        </a:rPr>
                        <a:t>n=71</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FAE4E8"/>
                    </a:solidFill>
                  </a:tcPr>
                </a:tc>
                <a:tc>
                  <a:txBody>
                    <a:bodyPr/>
                    <a:lstStyle/>
                    <a:p>
                      <a:pPr marL="0" lvl="0" indent="0" algn="ctr" rtl="0">
                        <a:spcBef>
                          <a:spcPts val="0"/>
                        </a:spcBef>
                        <a:spcAft>
                          <a:spcPts val="0"/>
                        </a:spcAft>
                        <a:buNone/>
                      </a:pPr>
                      <a:r>
                        <a:rPr lang="en" b="1">
                          <a:latin typeface="Open Sans"/>
                          <a:ea typeface="Open Sans"/>
                          <a:cs typeface="Open Sans"/>
                          <a:sym typeface="Open Sans"/>
                        </a:rPr>
                        <a:t>VARI </a:t>
                      </a:r>
                      <a:endParaRPr b="1">
                        <a:latin typeface="Open Sans"/>
                        <a:ea typeface="Open Sans"/>
                        <a:cs typeface="Open Sans"/>
                        <a:sym typeface="Open Sans"/>
                      </a:endParaRPr>
                    </a:p>
                    <a:p>
                      <a:pPr marL="0" lvl="0" indent="0" algn="ctr" rtl="0">
                        <a:spcBef>
                          <a:spcPts val="0"/>
                        </a:spcBef>
                        <a:spcAft>
                          <a:spcPts val="0"/>
                        </a:spcAft>
                        <a:buNone/>
                      </a:pPr>
                      <a:r>
                        <a:rPr lang="en">
                          <a:solidFill>
                            <a:srgbClr val="858585"/>
                          </a:solidFill>
                          <a:latin typeface="Open Sans"/>
                          <a:ea typeface="Open Sans"/>
                          <a:cs typeface="Open Sans"/>
                          <a:sym typeface="Open Sans"/>
                        </a:rPr>
                        <a:t>n=34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DCF1E4"/>
                    </a:solidFill>
                  </a:tcPr>
                </a:tc>
                <a:extLst>
                  <a:ext uri="{0D108BD9-81ED-4DB2-BD59-A6C34878D82A}">
                    <a16:rowId xmlns:a16="http://schemas.microsoft.com/office/drawing/2014/main" val="10000"/>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Fever</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100%</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94%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extLst>
                  <a:ext uri="{0D108BD9-81ED-4DB2-BD59-A6C34878D82A}">
                    <a16:rowId xmlns:a16="http://schemas.microsoft.com/office/drawing/2014/main" val="10001"/>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Cough</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94%</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41%</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solidFill>
                      <a:srgbClr val="FBF1DD"/>
                    </a:solidFill>
                  </a:tcPr>
                </a:tc>
                <a:extLst>
                  <a:ext uri="{0D108BD9-81ED-4DB2-BD59-A6C34878D82A}">
                    <a16:rowId xmlns:a16="http://schemas.microsoft.com/office/drawing/2014/main" val="10002"/>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Coryza</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83%</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47%</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solidFill>
                      <a:srgbClr val="FBF1DD"/>
                    </a:solidFill>
                  </a:tcPr>
                </a:tc>
                <a:extLst>
                  <a:ext uri="{0D108BD9-81ED-4DB2-BD59-A6C34878D82A}">
                    <a16:rowId xmlns:a16="http://schemas.microsoft.com/office/drawing/2014/main" val="10003"/>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Conjunctivitis</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66%</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24%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solidFill>
                      <a:srgbClr val="FBF1DD"/>
                    </a:solidFill>
                  </a:tcPr>
                </a:tc>
                <a:extLst>
                  <a:ext uri="{0D108BD9-81ED-4DB2-BD59-A6C34878D82A}">
                    <a16:rowId xmlns:a16="http://schemas.microsoft.com/office/drawing/2014/main" val="10004"/>
                  </a:ext>
                </a:extLst>
              </a:tr>
              <a:tr h="347475">
                <a:tc>
                  <a:txBody>
                    <a:bodyPr/>
                    <a:lstStyle/>
                    <a:p>
                      <a:pPr marL="0" lvl="0" indent="0" algn="l" rtl="0">
                        <a:spcBef>
                          <a:spcPts val="0"/>
                        </a:spcBef>
                        <a:spcAft>
                          <a:spcPts val="0"/>
                        </a:spcAft>
                        <a:buNone/>
                      </a:pPr>
                      <a:r>
                        <a:rPr lang="en" b="1">
                          <a:latin typeface="Open Sans"/>
                          <a:ea typeface="Open Sans"/>
                          <a:cs typeface="Open Sans"/>
                          <a:sym typeface="Open Sans"/>
                        </a:rPr>
                        <a:t>Any</a:t>
                      </a:r>
                      <a:r>
                        <a:rPr lang="en">
                          <a:latin typeface="Open Sans"/>
                          <a:ea typeface="Open Sans"/>
                          <a:cs typeface="Open Sans"/>
                          <a:sym typeface="Open Sans"/>
                        </a:rPr>
                        <a:t> of the 3 C’s</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latin typeface="Open Sans"/>
                          <a:ea typeface="Open Sans"/>
                          <a:cs typeface="Open Sans"/>
                          <a:sym typeface="Open Sans"/>
                        </a:rPr>
                        <a:t>96%</a:t>
                      </a:r>
                      <a:endParaRPr>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b="1">
                          <a:latin typeface="Open Sans"/>
                          <a:ea typeface="Open Sans"/>
                          <a:cs typeface="Open Sans"/>
                          <a:sym typeface="Open Sans"/>
                        </a:rPr>
                        <a:t>74%</a:t>
                      </a:r>
                      <a:endParaRPr b="1">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5"/>
                  </a:ext>
                </a:extLst>
              </a:tr>
              <a:tr h="347475">
                <a:tc>
                  <a:txBody>
                    <a:bodyPr/>
                    <a:lstStyle/>
                    <a:p>
                      <a:pPr marL="0" lvl="0" indent="0" algn="l" rtl="0">
                        <a:spcBef>
                          <a:spcPts val="0"/>
                        </a:spcBef>
                        <a:spcAft>
                          <a:spcPts val="0"/>
                        </a:spcAft>
                        <a:buNone/>
                      </a:pPr>
                      <a:r>
                        <a:rPr lang="en" b="1">
                          <a:latin typeface="Open Sans"/>
                          <a:ea typeface="Open Sans"/>
                          <a:cs typeface="Open Sans"/>
                          <a:sym typeface="Open Sans"/>
                        </a:rPr>
                        <a:t>All</a:t>
                      </a:r>
                      <a:r>
                        <a:rPr lang="en">
                          <a:latin typeface="Open Sans"/>
                          <a:ea typeface="Open Sans"/>
                          <a:cs typeface="Open Sans"/>
                          <a:sym typeface="Open Sans"/>
                        </a:rPr>
                        <a:t> three C’s</a:t>
                      </a: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latin typeface="Open Sans"/>
                          <a:ea typeface="Open Sans"/>
                          <a:cs typeface="Open Sans"/>
                          <a:sym typeface="Open Sans"/>
                        </a:rPr>
                        <a:t>58%</a:t>
                      </a:r>
                      <a:endParaRPr>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b="1">
                          <a:latin typeface="Open Sans"/>
                          <a:ea typeface="Open Sans"/>
                          <a:cs typeface="Open Sans"/>
                          <a:sym typeface="Open Sans"/>
                        </a:rPr>
                        <a:t>6%</a:t>
                      </a:r>
                      <a:endParaRPr b="1">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rgbClr val="FBF1DD"/>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81"/>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Martin et al [</a:t>
            </a:r>
            <a:r>
              <a:rPr lang="en">
                <a:solidFill>
                  <a:schemeClr val="accent5"/>
                </a:solidFill>
                <a:uFill>
                  <a:noFill/>
                </a:uFill>
                <a:hlinkClick r:id="rId3">
                  <a:extLst>
                    <a:ext uri="{A12FA001-AC4F-418D-AE19-62706E023703}">
                      <ahyp:hlinkClr xmlns:ahyp="http://schemas.microsoft.com/office/drawing/2018/hyperlinkcolor" val="tx"/>
                    </a:ext>
                  </a:extLst>
                </a:hlinkClick>
              </a:rPr>
              <a:t>7</a:t>
            </a:r>
            <a:r>
              <a:rPr lang="en"/>
              <a:t>]</a:t>
            </a:r>
            <a:endParaRPr/>
          </a:p>
        </p:txBody>
      </p:sp>
      <p:sp>
        <p:nvSpPr>
          <p:cNvPr id="949" name="Google Shape;949;p81"/>
          <p:cNvSpPr txBox="1">
            <a:spLocks noGrp="1"/>
          </p:cNvSpPr>
          <p:nvPr>
            <p:ph type="body" idx="1"/>
          </p:nvPr>
        </p:nvSpPr>
        <p:spPr>
          <a:xfrm>
            <a:off x="729450" y="1393075"/>
            <a:ext cx="7688700" cy="2635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they compared </a:t>
            </a:r>
            <a:r>
              <a:rPr lang="en" b="1"/>
              <a:t>wild-type </a:t>
            </a:r>
            <a:r>
              <a:rPr lang="en" b="1">
                <a:solidFill>
                  <a:srgbClr val="DF382C"/>
                </a:solidFill>
              </a:rPr>
              <a:t>measles cases</a:t>
            </a:r>
            <a:r>
              <a:rPr lang="en"/>
              <a:t> to </a:t>
            </a:r>
            <a:r>
              <a:rPr lang="en" b="1">
                <a:solidFill>
                  <a:srgbClr val="0C622E"/>
                </a:solidFill>
              </a:rPr>
              <a:t>VARI</a:t>
            </a:r>
            <a:r>
              <a:rPr lang="en"/>
              <a:t> cases:</a:t>
            </a:r>
            <a:endParaRPr/>
          </a:p>
          <a:p>
            <a:pPr marL="457200" lvl="0" indent="-311150" algn="l" rtl="0">
              <a:spcBef>
                <a:spcPts val="1200"/>
              </a:spcBef>
              <a:spcAft>
                <a:spcPts val="0"/>
              </a:spcAft>
              <a:buClr>
                <a:srgbClr val="858585"/>
              </a:buClr>
              <a:buSzPts val="1300"/>
              <a:buChar char="●"/>
            </a:pPr>
            <a:r>
              <a:rPr lang="en">
                <a:solidFill>
                  <a:srgbClr val="858585"/>
                </a:solidFill>
              </a:rPr>
              <a:t>Both cases had </a:t>
            </a:r>
            <a:r>
              <a:rPr lang="en" b="1">
                <a:solidFill>
                  <a:srgbClr val="858585"/>
                </a:solidFill>
              </a:rPr>
              <a:t>high rates of </a:t>
            </a:r>
            <a:r>
              <a:rPr lang="en" b="1"/>
              <a:t>fevers</a:t>
            </a:r>
            <a:endParaRPr b="1"/>
          </a:p>
          <a:p>
            <a:pPr marL="914400" lvl="1" indent="-298450" algn="l" rtl="0">
              <a:spcBef>
                <a:spcPts val="0"/>
              </a:spcBef>
              <a:spcAft>
                <a:spcPts val="0"/>
              </a:spcAft>
              <a:buClr>
                <a:srgbClr val="858585"/>
              </a:buClr>
              <a:buSzPts val="1100"/>
              <a:buChar char="○"/>
            </a:pPr>
            <a:r>
              <a:rPr lang="en">
                <a:solidFill>
                  <a:srgbClr val="858585"/>
                </a:solidFill>
              </a:rPr>
              <a:t>And by definition, </a:t>
            </a:r>
            <a:r>
              <a:rPr lang="en" b="1">
                <a:solidFill>
                  <a:schemeClr val="dk2"/>
                </a:solidFill>
              </a:rPr>
              <a:t>everyone had rashes</a:t>
            </a:r>
            <a:endParaRPr b="1">
              <a:solidFill>
                <a:schemeClr val="dk2"/>
              </a:solidFill>
            </a:endParaRPr>
          </a:p>
          <a:p>
            <a:pPr marL="457200" lvl="0" indent="-311150" algn="l" rtl="0">
              <a:spcBef>
                <a:spcPts val="0"/>
              </a:spcBef>
              <a:spcAft>
                <a:spcPts val="0"/>
              </a:spcAft>
              <a:buSzPts val="1300"/>
              <a:buChar char="●"/>
            </a:pPr>
            <a:r>
              <a:rPr lang="en"/>
              <a:t>Measles cases presented more </a:t>
            </a:r>
            <a:r>
              <a:rPr lang="en" b="1">
                <a:solidFill>
                  <a:srgbClr val="DF382C"/>
                </a:solidFill>
              </a:rPr>
              <a:t>“C”</a:t>
            </a:r>
            <a:r>
              <a:rPr lang="en" b="1"/>
              <a:t>lassically</a:t>
            </a:r>
            <a:endParaRPr b="1"/>
          </a:p>
          <a:p>
            <a:pPr marL="0" lvl="0" indent="0" algn="l" rtl="0">
              <a:spcBef>
                <a:spcPts val="1200"/>
              </a:spcBef>
              <a:spcAft>
                <a:spcPts val="0"/>
              </a:spcAft>
              <a:buNone/>
            </a:pPr>
            <a:endParaRPr/>
          </a:p>
          <a:p>
            <a:pPr marL="0" lvl="0" indent="0" algn="l" rtl="0">
              <a:spcBef>
                <a:spcPts val="1200"/>
              </a:spcBef>
              <a:spcAft>
                <a:spcPts val="0"/>
              </a:spcAft>
              <a:buNone/>
            </a:pPr>
            <a:r>
              <a:rPr lang="en"/>
              <a:t>Measles cases presented with </a:t>
            </a:r>
            <a:r>
              <a:rPr lang="en" b="1"/>
              <a:t>more severe disease</a:t>
            </a:r>
            <a:endParaRPr b="1"/>
          </a:p>
          <a:p>
            <a:pPr marL="457200" lvl="0" indent="-311150" algn="l" rtl="0">
              <a:spcBef>
                <a:spcPts val="1200"/>
              </a:spcBef>
              <a:spcAft>
                <a:spcPts val="0"/>
              </a:spcAft>
              <a:buSzPts val="1300"/>
              <a:buChar char="●"/>
            </a:pPr>
            <a:r>
              <a:rPr lang="en"/>
              <a:t>Higher rates of hospitalization</a:t>
            </a:r>
            <a:endParaRPr/>
          </a:p>
        </p:txBody>
      </p:sp>
      <p:pic>
        <p:nvPicPr>
          <p:cNvPr id="950" name="Google Shape;950;p81"/>
          <p:cNvPicPr preferRelativeResize="0"/>
          <p:nvPr/>
        </p:nvPicPr>
        <p:blipFill>
          <a:blip r:embed="rId4">
            <a:alphaModFix/>
          </a:blip>
          <a:stretch>
            <a:fillRect/>
          </a:stretch>
        </p:blipFill>
        <p:spPr>
          <a:xfrm>
            <a:off x="6553900" y="56225"/>
            <a:ext cx="2514600" cy="876300"/>
          </a:xfrm>
          <a:prstGeom prst="rect">
            <a:avLst/>
          </a:prstGeom>
          <a:noFill/>
          <a:ln>
            <a:noFill/>
          </a:ln>
        </p:spPr>
      </p:pic>
      <p:sp>
        <p:nvSpPr>
          <p:cNvPr id="951" name="Google Shape;951;p81"/>
          <p:cNvSpPr/>
          <p:nvPr/>
        </p:nvSpPr>
        <p:spPr>
          <a:xfrm>
            <a:off x="729450" y="1299925"/>
            <a:ext cx="5200500" cy="13116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aphicFrame>
        <p:nvGraphicFramePr>
          <p:cNvPr id="952" name="Google Shape;952;p81"/>
          <p:cNvGraphicFramePr/>
          <p:nvPr/>
        </p:nvGraphicFramePr>
        <p:xfrm>
          <a:off x="5549050" y="1598550"/>
          <a:ext cx="3330450" cy="3121090"/>
        </p:xfrm>
        <a:graphic>
          <a:graphicData uri="http://schemas.openxmlformats.org/drawingml/2006/table">
            <a:tbl>
              <a:tblPr>
                <a:noFill/>
                <a:tableStyleId>{A66496E8-A6AC-446E-B5DF-7F5F16F73CCF}</a:tableStyleId>
              </a:tblPr>
              <a:tblGrid>
                <a:gridCol w="1515375">
                  <a:extLst>
                    <a:ext uri="{9D8B030D-6E8A-4147-A177-3AD203B41FA5}">
                      <a16:colId xmlns:a16="http://schemas.microsoft.com/office/drawing/2014/main" val="20000"/>
                    </a:ext>
                  </a:extLst>
                </a:gridCol>
                <a:gridCol w="957875">
                  <a:extLst>
                    <a:ext uri="{9D8B030D-6E8A-4147-A177-3AD203B41FA5}">
                      <a16:colId xmlns:a16="http://schemas.microsoft.com/office/drawing/2014/main" val="20001"/>
                    </a:ext>
                  </a:extLst>
                </a:gridCol>
                <a:gridCol w="857200">
                  <a:extLst>
                    <a:ext uri="{9D8B030D-6E8A-4147-A177-3AD203B41FA5}">
                      <a16:colId xmlns:a16="http://schemas.microsoft.com/office/drawing/2014/main" val="20002"/>
                    </a:ext>
                  </a:extLst>
                </a:gridCol>
              </a:tblGrid>
              <a:tr h="494025">
                <a:tc>
                  <a:txBody>
                    <a:bodyPr/>
                    <a:lstStyle/>
                    <a:p>
                      <a:pPr marL="0" lvl="0" indent="0" algn="l" rtl="0">
                        <a:spcBef>
                          <a:spcPts val="0"/>
                        </a:spcBef>
                        <a:spcAft>
                          <a:spcPts val="0"/>
                        </a:spcAft>
                        <a:buNone/>
                      </a:pP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b="1">
                          <a:latin typeface="Open Sans"/>
                          <a:ea typeface="Open Sans"/>
                          <a:cs typeface="Open Sans"/>
                          <a:sym typeface="Open Sans"/>
                        </a:rPr>
                        <a:t>Measles </a:t>
                      </a:r>
                      <a:r>
                        <a:rPr lang="en">
                          <a:solidFill>
                            <a:srgbClr val="858585"/>
                          </a:solidFill>
                          <a:latin typeface="Open Sans"/>
                          <a:ea typeface="Open Sans"/>
                          <a:cs typeface="Open Sans"/>
                          <a:sym typeface="Open Sans"/>
                        </a:rPr>
                        <a:t>n=71</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FAE4E8"/>
                    </a:solidFill>
                  </a:tcPr>
                </a:tc>
                <a:tc>
                  <a:txBody>
                    <a:bodyPr/>
                    <a:lstStyle/>
                    <a:p>
                      <a:pPr marL="0" lvl="0" indent="0" algn="ctr" rtl="0">
                        <a:spcBef>
                          <a:spcPts val="0"/>
                        </a:spcBef>
                        <a:spcAft>
                          <a:spcPts val="0"/>
                        </a:spcAft>
                        <a:buNone/>
                      </a:pPr>
                      <a:r>
                        <a:rPr lang="en" b="1">
                          <a:latin typeface="Open Sans"/>
                          <a:ea typeface="Open Sans"/>
                          <a:cs typeface="Open Sans"/>
                          <a:sym typeface="Open Sans"/>
                        </a:rPr>
                        <a:t>VARI </a:t>
                      </a:r>
                      <a:endParaRPr b="1">
                        <a:latin typeface="Open Sans"/>
                        <a:ea typeface="Open Sans"/>
                        <a:cs typeface="Open Sans"/>
                        <a:sym typeface="Open Sans"/>
                      </a:endParaRPr>
                    </a:p>
                    <a:p>
                      <a:pPr marL="0" lvl="0" indent="0" algn="ctr" rtl="0">
                        <a:spcBef>
                          <a:spcPts val="0"/>
                        </a:spcBef>
                        <a:spcAft>
                          <a:spcPts val="0"/>
                        </a:spcAft>
                        <a:buNone/>
                      </a:pPr>
                      <a:r>
                        <a:rPr lang="en">
                          <a:solidFill>
                            <a:srgbClr val="858585"/>
                          </a:solidFill>
                          <a:latin typeface="Open Sans"/>
                          <a:ea typeface="Open Sans"/>
                          <a:cs typeface="Open Sans"/>
                          <a:sym typeface="Open Sans"/>
                        </a:rPr>
                        <a:t>n=34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DCF1E4"/>
                    </a:solidFill>
                  </a:tcPr>
                </a:tc>
                <a:extLst>
                  <a:ext uri="{0D108BD9-81ED-4DB2-BD59-A6C34878D82A}">
                    <a16:rowId xmlns:a16="http://schemas.microsoft.com/office/drawing/2014/main" val="10000"/>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Fever</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100%</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94%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extLst>
                  <a:ext uri="{0D108BD9-81ED-4DB2-BD59-A6C34878D82A}">
                    <a16:rowId xmlns:a16="http://schemas.microsoft.com/office/drawing/2014/main" val="10001"/>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Cough</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94%</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41%</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Coryza</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83%</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47%</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Conjunctivitis</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66%</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24%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4"/>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Any of the 3 C’s</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96%</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74%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5"/>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All three C’s</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58%</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6%</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6"/>
                  </a:ext>
                </a:extLst>
              </a:tr>
              <a:tr h="494025">
                <a:tc>
                  <a:txBody>
                    <a:bodyPr/>
                    <a:lstStyle/>
                    <a:p>
                      <a:pPr marL="0" lvl="0" indent="0" algn="l" rtl="0">
                        <a:spcBef>
                          <a:spcPts val="0"/>
                        </a:spcBef>
                        <a:spcAft>
                          <a:spcPts val="0"/>
                        </a:spcAft>
                        <a:buNone/>
                      </a:pPr>
                      <a:r>
                        <a:rPr lang="en" b="1">
                          <a:solidFill>
                            <a:srgbClr val="DF382C"/>
                          </a:solidFill>
                          <a:latin typeface="Open Sans"/>
                          <a:ea typeface="Open Sans"/>
                          <a:cs typeface="Open Sans"/>
                          <a:sym typeface="Open Sans"/>
                        </a:rPr>
                        <a:t>Contact with a known case</a:t>
                      </a:r>
                      <a:endParaRPr b="1">
                        <a:solidFill>
                          <a:srgbClr val="DF382C"/>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rgbClr val="FBF1DD"/>
                    </a:solidFill>
                  </a:tcPr>
                </a:tc>
                <a:tc>
                  <a:txBody>
                    <a:bodyPr/>
                    <a:lstStyle/>
                    <a:p>
                      <a:pPr marL="0" lvl="0" indent="0" algn="ctr" rtl="0">
                        <a:spcBef>
                          <a:spcPts val="0"/>
                        </a:spcBef>
                        <a:spcAft>
                          <a:spcPts val="0"/>
                        </a:spcAft>
                        <a:buNone/>
                      </a:pPr>
                      <a:r>
                        <a:rPr lang="en">
                          <a:latin typeface="Open Sans"/>
                          <a:ea typeface="Open Sans"/>
                          <a:cs typeface="Open Sans"/>
                          <a:sym typeface="Open Sans"/>
                        </a:rPr>
                        <a:t>99%</a:t>
                      </a:r>
                      <a:endParaRPr>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rgbClr val="FBF1DD"/>
                    </a:solidFill>
                  </a:tcPr>
                </a:tc>
                <a:tc>
                  <a:txBody>
                    <a:bodyPr/>
                    <a:lstStyle/>
                    <a:p>
                      <a:pPr marL="0" lvl="0" indent="0" algn="ctr" rtl="0">
                        <a:spcBef>
                          <a:spcPts val="0"/>
                        </a:spcBef>
                        <a:spcAft>
                          <a:spcPts val="0"/>
                        </a:spcAft>
                        <a:buNone/>
                      </a:pPr>
                      <a:r>
                        <a:rPr lang="en" dirty="0">
                          <a:latin typeface="Open Sans"/>
                          <a:ea typeface="Open Sans"/>
                          <a:cs typeface="Open Sans"/>
                          <a:sym typeface="Open Sans"/>
                        </a:rPr>
                        <a:t>0%</a:t>
                      </a:r>
                      <a:endParaRPr dirty="0">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rgbClr val="FBF1DD"/>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82"/>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Martin et al [</a:t>
            </a:r>
            <a:r>
              <a:rPr lang="en">
                <a:solidFill>
                  <a:schemeClr val="accent5"/>
                </a:solidFill>
                <a:uFill>
                  <a:noFill/>
                </a:uFill>
                <a:hlinkClick r:id="rId3">
                  <a:extLst>
                    <a:ext uri="{A12FA001-AC4F-418D-AE19-62706E023703}">
                      <ahyp:hlinkClr xmlns:ahyp="http://schemas.microsoft.com/office/drawing/2018/hyperlinkcolor" val="tx"/>
                    </a:ext>
                  </a:extLst>
                </a:hlinkClick>
              </a:rPr>
              <a:t>7</a:t>
            </a:r>
            <a:r>
              <a:rPr lang="en"/>
              <a:t>]</a:t>
            </a:r>
            <a:endParaRPr/>
          </a:p>
        </p:txBody>
      </p:sp>
      <p:sp>
        <p:nvSpPr>
          <p:cNvPr id="958" name="Google Shape;958;p82"/>
          <p:cNvSpPr txBox="1">
            <a:spLocks noGrp="1"/>
          </p:cNvSpPr>
          <p:nvPr>
            <p:ph type="body" idx="1"/>
          </p:nvPr>
        </p:nvSpPr>
        <p:spPr>
          <a:xfrm>
            <a:off x="729450" y="1393075"/>
            <a:ext cx="7688700" cy="2635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When they compared </a:t>
            </a:r>
            <a:r>
              <a:rPr lang="en" b="1"/>
              <a:t>wild-type </a:t>
            </a:r>
            <a:r>
              <a:rPr lang="en" b="1">
                <a:solidFill>
                  <a:srgbClr val="DF382C"/>
                </a:solidFill>
              </a:rPr>
              <a:t>measles cases</a:t>
            </a:r>
            <a:r>
              <a:rPr lang="en"/>
              <a:t> to </a:t>
            </a:r>
            <a:r>
              <a:rPr lang="en" b="1">
                <a:solidFill>
                  <a:srgbClr val="0C622E"/>
                </a:solidFill>
              </a:rPr>
              <a:t>VARI</a:t>
            </a:r>
            <a:r>
              <a:rPr lang="en"/>
              <a:t> cases:</a:t>
            </a:r>
            <a:endParaRPr/>
          </a:p>
          <a:p>
            <a:pPr marL="457200" lvl="0" indent="-311150" algn="l" rtl="0">
              <a:spcBef>
                <a:spcPts val="1200"/>
              </a:spcBef>
              <a:spcAft>
                <a:spcPts val="0"/>
              </a:spcAft>
              <a:buClr>
                <a:srgbClr val="858585"/>
              </a:buClr>
              <a:buSzPts val="1300"/>
              <a:buChar char="●"/>
            </a:pPr>
            <a:r>
              <a:rPr lang="en">
                <a:solidFill>
                  <a:srgbClr val="858585"/>
                </a:solidFill>
              </a:rPr>
              <a:t>Both cases had </a:t>
            </a:r>
            <a:r>
              <a:rPr lang="en" b="1">
                <a:solidFill>
                  <a:srgbClr val="858585"/>
                </a:solidFill>
              </a:rPr>
              <a:t>high rates of </a:t>
            </a:r>
            <a:r>
              <a:rPr lang="en" b="1"/>
              <a:t>fevers</a:t>
            </a:r>
            <a:endParaRPr b="1"/>
          </a:p>
          <a:p>
            <a:pPr marL="914400" lvl="1" indent="-298450" algn="l" rtl="0">
              <a:spcBef>
                <a:spcPts val="0"/>
              </a:spcBef>
              <a:spcAft>
                <a:spcPts val="0"/>
              </a:spcAft>
              <a:buClr>
                <a:srgbClr val="858585"/>
              </a:buClr>
              <a:buSzPts val="1100"/>
              <a:buChar char="○"/>
            </a:pPr>
            <a:r>
              <a:rPr lang="en">
                <a:solidFill>
                  <a:srgbClr val="858585"/>
                </a:solidFill>
              </a:rPr>
              <a:t>And by definition, </a:t>
            </a:r>
            <a:r>
              <a:rPr lang="en" b="1">
                <a:solidFill>
                  <a:schemeClr val="dk2"/>
                </a:solidFill>
              </a:rPr>
              <a:t>everyone had rashes</a:t>
            </a:r>
            <a:endParaRPr b="1">
              <a:solidFill>
                <a:schemeClr val="dk2"/>
              </a:solidFill>
            </a:endParaRPr>
          </a:p>
          <a:p>
            <a:pPr marL="457200" lvl="0" indent="-311150" algn="l" rtl="0">
              <a:spcBef>
                <a:spcPts val="0"/>
              </a:spcBef>
              <a:spcAft>
                <a:spcPts val="0"/>
              </a:spcAft>
              <a:buSzPts val="1300"/>
              <a:buChar char="●"/>
            </a:pPr>
            <a:r>
              <a:rPr lang="en"/>
              <a:t>Measles cases presented more </a:t>
            </a:r>
            <a:r>
              <a:rPr lang="en" b="1">
                <a:solidFill>
                  <a:srgbClr val="DF382C"/>
                </a:solidFill>
              </a:rPr>
              <a:t>“C”</a:t>
            </a:r>
            <a:r>
              <a:rPr lang="en" b="1"/>
              <a:t>lassically</a:t>
            </a:r>
            <a:endParaRPr b="1"/>
          </a:p>
          <a:p>
            <a:pPr marL="0" lvl="0" indent="0" algn="l" rtl="0">
              <a:spcBef>
                <a:spcPts val="1200"/>
              </a:spcBef>
              <a:spcAft>
                <a:spcPts val="0"/>
              </a:spcAft>
              <a:buNone/>
            </a:pPr>
            <a:endParaRPr/>
          </a:p>
          <a:p>
            <a:pPr marL="0" lvl="0" indent="0" algn="l" rtl="0">
              <a:spcBef>
                <a:spcPts val="1200"/>
              </a:spcBef>
              <a:spcAft>
                <a:spcPts val="0"/>
              </a:spcAft>
              <a:buNone/>
            </a:pPr>
            <a:r>
              <a:rPr lang="en"/>
              <a:t>Measles cases presented with </a:t>
            </a:r>
            <a:r>
              <a:rPr lang="en" b="1"/>
              <a:t>more severe disease</a:t>
            </a:r>
            <a:endParaRPr b="1"/>
          </a:p>
          <a:p>
            <a:pPr marL="457200" lvl="0" indent="-311150" algn="l" rtl="0">
              <a:spcBef>
                <a:spcPts val="1200"/>
              </a:spcBef>
              <a:spcAft>
                <a:spcPts val="0"/>
              </a:spcAft>
              <a:buSzPts val="1300"/>
              <a:buChar char="●"/>
            </a:pPr>
            <a:r>
              <a:rPr lang="en"/>
              <a:t>Higher rates of hospitalization</a:t>
            </a:r>
            <a:endParaRPr/>
          </a:p>
        </p:txBody>
      </p:sp>
      <p:pic>
        <p:nvPicPr>
          <p:cNvPr id="959" name="Google Shape;959;p82"/>
          <p:cNvPicPr preferRelativeResize="0"/>
          <p:nvPr/>
        </p:nvPicPr>
        <p:blipFill>
          <a:blip r:embed="rId4">
            <a:alphaModFix/>
          </a:blip>
          <a:stretch>
            <a:fillRect/>
          </a:stretch>
        </p:blipFill>
        <p:spPr>
          <a:xfrm>
            <a:off x="6553900" y="56225"/>
            <a:ext cx="2514600" cy="876300"/>
          </a:xfrm>
          <a:prstGeom prst="rect">
            <a:avLst/>
          </a:prstGeom>
          <a:noFill/>
          <a:ln>
            <a:noFill/>
          </a:ln>
        </p:spPr>
      </p:pic>
      <p:sp>
        <p:nvSpPr>
          <p:cNvPr id="960" name="Google Shape;960;p82"/>
          <p:cNvSpPr/>
          <p:nvPr/>
        </p:nvSpPr>
        <p:spPr>
          <a:xfrm>
            <a:off x="729450" y="1299925"/>
            <a:ext cx="5200500" cy="13116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aphicFrame>
        <p:nvGraphicFramePr>
          <p:cNvPr id="961" name="Google Shape;961;p82"/>
          <p:cNvGraphicFramePr/>
          <p:nvPr/>
        </p:nvGraphicFramePr>
        <p:xfrm>
          <a:off x="5549050" y="1598550"/>
          <a:ext cx="3330450" cy="3121090"/>
        </p:xfrm>
        <a:graphic>
          <a:graphicData uri="http://schemas.openxmlformats.org/drawingml/2006/table">
            <a:tbl>
              <a:tblPr>
                <a:noFill/>
                <a:tableStyleId>{A66496E8-A6AC-446E-B5DF-7F5F16F73CCF}</a:tableStyleId>
              </a:tblPr>
              <a:tblGrid>
                <a:gridCol w="1515375">
                  <a:extLst>
                    <a:ext uri="{9D8B030D-6E8A-4147-A177-3AD203B41FA5}">
                      <a16:colId xmlns:a16="http://schemas.microsoft.com/office/drawing/2014/main" val="20000"/>
                    </a:ext>
                  </a:extLst>
                </a:gridCol>
                <a:gridCol w="957875">
                  <a:extLst>
                    <a:ext uri="{9D8B030D-6E8A-4147-A177-3AD203B41FA5}">
                      <a16:colId xmlns:a16="http://schemas.microsoft.com/office/drawing/2014/main" val="20001"/>
                    </a:ext>
                  </a:extLst>
                </a:gridCol>
                <a:gridCol w="857200">
                  <a:extLst>
                    <a:ext uri="{9D8B030D-6E8A-4147-A177-3AD203B41FA5}">
                      <a16:colId xmlns:a16="http://schemas.microsoft.com/office/drawing/2014/main" val="20002"/>
                    </a:ext>
                  </a:extLst>
                </a:gridCol>
              </a:tblGrid>
              <a:tr h="494025">
                <a:tc>
                  <a:txBody>
                    <a:bodyPr/>
                    <a:lstStyle/>
                    <a:p>
                      <a:pPr marL="0" lvl="0" indent="0" algn="l" rtl="0">
                        <a:spcBef>
                          <a:spcPts val="0"/>
                        </a:spcBef>
                        <a:spcAft>
                          <a:spcPts val="0"/>
                        </a:spcAft>
                        <a:buNone/>
                      </a:pP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b="1">
                          <a:latin typeface="Open Sans"/>
                          <a:ea typeface="Open Sans"/>
                          <a:cs typeface="Open Sans"/>
                          <a:sym typeface="Open Sans"/>
                        </a:rPr>
                        <a:t>Measles </a:t>
                      </a:r>
                      <a:r>
                        <a:rPr lang="en">
                          <a:solidFill>
                            <a:srgbClr val="858585"/>
                          </a:solidFill>
                          <a:latin typeface="Open Sans"/>
                          <a:ea typeface="Open Sans"/>
                          <a:cs typeface="Open Sans"/>
                          <a:sym typeface="Open Sans"/>
                        </a:rPr>
                        <a:t>n=71</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FAE4E8"/>
                    </a:solidFill>
                  </a:tcPr>
                </a:tc>
                <a:tc>
                  <a:txBody>
                    <a:bodyPr/>
                    <a:lstStyle/>
                    <a:p>
                      <a:pPr marL="0" lvl="0" indent="0" algn="ctr" rtl="0">
                        <a:spcBef>
                          <a:spcPts val="0"/>
                        </a:spcBef>
                        <a:spcAft>
                          <a:spcPts val="0"/>
                        </a:spcAft>
                        <a:buNone/>
                      </a:pPr>
                      <a:r>
                        <a:rPr lang="en" b="1">
                          <a:latin typeface="Open Sans"/>
                          <a:ea typeface="Open Sans"/>
                          <a:cs typeface="Open Sans"/>
                          <a:sym typeface="Open Sans"/>
                        </a:rPr>
                        <a:t>VARI </a:t>
                      </a:r>
                      <a:endParaRPr b="1">
                        <a:latin typeface="Open Sans"/>
                        <a:ea typeface="Open Sans"/>
                        <a:cs typeface="Open Sans"/>
                        <a:sym typeface="Open Sans"/>
                      </a:endParaRPr>
                    </a:p>
                    <a:p>
                      <a:pPr marL="0" lvl="0" indent="0" algn="ctr" rtl="0">
                        <a:spcBef>
                          <a:spcPts val="0"/>
                        </a:spcBef>
                        <a:spcAft>
                          <a:spcPts val="0"/>
                        </a:spcAft>
                        <a:buNone/>
                      </a:pPr>
                      <a:r>
                        <a:rPr lang="en">
                          <a:solidFill>
                            <a:srgbClr val="858585"/>
                          </a:solidFill>
                          <a:latin typeface="Open Sans"/>
                          <a:ea typeface="Open Sans"/>
                          <a:cs typeface="Open Sans"/>
                          <a:sym typeface="Open Sans"/>
                        </a:rPr>
                        <a:t>n=34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DCF1E4"/>
                    </a:solidFill>
                  </a:tcPr>
                </a:tc>
                <a:extLst>
                  <a:ext uri="{0D108BD9-81ED-4DB2-BD59-A6C34878D82A}">
                    <a16:rowId xmlns:a16="http://schemas.microsoft.com/office/drawing/2014/main" val="10000"/>
                  </a:ext>
                </a:extLst>
              </a:tr>
              <a:tr h="347475">
                <a:tc>
                  <a:txBody>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Fever</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100%</a:t>
                      </a:r>
                      <a:endParaRPr>
                        <a:solidFill>
                          <a:schemeClr val="dk2"/>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94%</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extLst>
                  <a:ext uri="{0D108BD9-81ED-4DB2-BD59-A6C34878D82A}">
                    <a16:rowId xmlns:a16="http://schemas.microsoft.com/office/drawing/2014/main" val="10001"/>
                  </a:ext>
                </a:extLst>
              </a:tr>
              <a:tr h="347475">
                <a:tc>
                  <a:txBody>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Cough</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94%</a:t>
                      </a:r>
                      <a:endParaRPr>
                        <a:solidFill>
                          <a:schemeClr val="dk2"/>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41%</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347475">
                <a:tc>
                  <a:txBody>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Coryza</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83%</a:t>
                      </a:r>
                      <a:endParaRPr>
                        <a:solidFill>
                          <a:schemeClr val="dk2"/>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47%</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347475">
                <a:tc>
                  <a:txBody>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Conjunctivitis</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66%</a:t>
                      </a:r>
                      <a:endParaRPr>
                        <a:solidFill>
                          <a:schemeClr val="dk2"/>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24%</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4"/>
                  </a:ext>
                </a:extLst>
              </a:tr>
              <a:tr h="347475">
                <a:tc>
                  <a:txBody>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Any of the 3 C’s</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96%</a:t>
                      </a:r>
                      <a:endParaRPr>
                        <a:solidFill>
                          <a:schemeClr val="dk2"/>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74%</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5"/>
                  </a:ext>
                </a:extLst>
              </a:tr>
              <a:tr h="347475">
                <a:tc>
                  <a:txBody>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All three C’s</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58%</a:t>
                      </a:r>
                      <a:endParaRPr>
                        <a:solidFill>
                          <a:schemeClr val="dk2"/>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6%</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6"/>
                  </a:ext>
                </a:extLst>
              </a:tr>
              <a:tr h="494025">
                <a:tc>
                  <a:txBody>
                    <a:bodyPr/>
                    <a:lstStyle/>
                    <a:p>
                      <a:pPr marL="0" lvl="0" indent="0" algn="l" rtl="0">
                        <a:spcBef>
                          <a:spcPts val="0"/>
                        </a:spcBef>
                        <a:spcAft>
                          <a:spcPts val="0"/>
                        </a:spcAft>
                        <a:buNone/>
                      </a:pPr>
                      <a:r>
                        <a:rPr lang="en">
                          <a:solidFill>
                            <a:schemeClr val="dk2"/>
                          </a:solidFill>
                          <a:latin typeface="Open Sans"/>
                          <a:ea typeface="Open Sans"/>
                          <a:cs typeface="Open Sans"/>
                          <a:sym typeface="Open Sans"/>
                        </a:rPr>
                        <a:t>Contact with a known case</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99%</a:t>
                      </a:r>
                      <a:endParaRPr>
                        <a:solidFill>
                          <a:schemeClr val="dk2"/>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2"/>
                          </a:solidFill>
                          <a:latin typeface="Open Sans"/>
                          <a:ea typeface="Open Sans"/>
                          <a:cs typeface="Open Sans"/>
                          <a:sym typeface="Open Sans"/>
                        </a:rPr>
                        <a:t>0%</a:t>
                      </a:r>
                      <a:endParaRPr>
                        <a:solidFill>
                          <a:schemeClr val="dk2"/>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962" name="Google Shape;962;p82"/>
          <p:cNvSpPr/>
          <p:nvPr/>
        </p:nvSpPr>
        <p:spPr>
          <a:xfrm>
            <a:off x="0" y="-125"/>
            <a:ext cx="9144000" cy="51435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963" name="Google Shape;963;p82"/>
          <p:cNvSpPr/>
          <p:nvPr/>
        </p:nvSpPr>
        <p:spPr>
          <a:xfrm>
            <a:off x="1106725" y="3750500"/>
            <a:ext cx="3399900" cy="1066500"/>
          </a:xfrm>
          <a:prstGeom prst="rect">
            <a:avLst/>
          </a:prstGeom>
          <a:solidFill>
            <a:srgbClr val="F1F2F3"/>
          </a:solidFill>
          <a:ln w="9525" cap="flat" cmpd="sng">
            <a:solidFill>
              <a:srgbClr val="404247"/>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404247"/>
                </a:solidFill>
                <a:latin typeface="Open Sans"/>
                <a:ea typeface="Open Sans"/>
                <a:cs typeface="Open Sans"/>
                <a:sym typeface="Open Sans"/>
              </a:rPr>
              <a:t>All </a:t>
            </a:r>
            <a:r>
              <a:rPr lang="en" sz="1200" b="1">
                <a:solidFill>
                  <a:srgbClr val="404247"/>
                </a:solidFill>
                <a:latin typeface="Open Sans"/>
                <a:ea typeface="Open Sans"/>
                <a:cs typeface="Open Sans"/>
                <a:sym typeface="Open Sans"/>
              </a:rPr>
              <a:t>VARI cases </a:t>
            </a:r>
            <a:r>
              <a:rPr lang="en" sz="1200" b="1">
                <a:solidFill>
                  <a:srgbClr val="DF382C"/>
                </a:solidFill>
                <a:latin typeface="Open Sans"/>
                <a:ea typeface="Open Sans"/>
                <a:cs typeface="Open Sans"/>
                <a:sym typeface="Open Sans"/>
              </a:rPr>
              <a:t>still needed isolation</a:t>
            </a:r>
            <a:r>
              <a:rPr lang="en" sz="1200" b="1">
                <a:solidFill>
                  <a:srgbClr val="404247"/>
                </a:solidFill>
                <a:latin typeface="Open Sans"/>
                <a:ea typeface="Open Sans"/>
                <a:cs typeface="Open Sans"/>
                <a:sym typeface="Open Sans"/>
              </a:rPr>
              <a:t> </a:t>
            </a:r>
            <a:r>
              <a:rPr lang="en" sz="1200">
                <a:solidFill>
                  <a:srgbClr val="404247"/>
                </a:solidFill>
                <a:latin typeface="Open Sans"/>
                <a:ea typeface="Open Sans"/>
                <a:cs typeface="Open Sans"/>
                <a:sym typeface="Open Sans"/>
              </a:rPr>
              <a:t>for 4 days from rash onset</a:t>
            </a:r>
            <a:r>
              <a:rPr lang="en" sz="1200">
                <a:solidFill>
                  <a:srgbClr val="858585"/>
                </a:solidFill>
                <a:latin typeface="Open Sans"/>
                <a:ea typeface="Open Sans"/>
                <a:cs typeface="Open Sans"/>
                <a:sym typeface="Open Sans"/>
              </a:rPr>
              <a:t> (or until wild-type infection was ruled out) </a:t>
            </a:r>
            <a:endParaRPr sz="1200">
              <a:solidFill>
                <a:srgbClr val="858585"/>
              </a:solidFill>
              <a:latin typeface="Open Sans"/>
              <a:ea typeface="Open Sans"/>
              <a:cs typeface="Open Sans"/>
              <a:sym typeface="Open Sans"/>
            </a:endParaRPr>
          </a:p>
          <a:p>
            <a:pPr marL="457200" lvl="0" indent="-304800" algn="l" rtl="0">
              <a:spcBef>
                <a:spcPts val="0"/>
              </a:spcBef>
              <a:spcAft>
                <a:spcPts val="0"/>
              </a:spcAft>
              <a:buClr>
                <a:srgbClr val="404247"/>
              </a:buClr>
              <a:buSzPts val="1200"/>
              <a:buFont typeface="Open Sans"/>
              <a:buChar char="●"/>
            </a:pPr>
            <a:r>
              <a:rPr lang="en" sz="1200">
                <a:solidFill>
                  <a:srgbClr val="404247"/>
                </a:solidFill>
                <a:latin typeface="Open Sans"/>
                <a:ea typeface="Open Sans"/>
                <a:cs typeface="Open Sans"/>
                <a:sym typeface="Open Sans"/>
              </a:rPr>
              <a:t>But this was in the context of an outbreak</a:t>
            </a:r>
            <a:r>
              <a:rPr lang="en" sz="1200">
                <a:solidFill>
                  <a:srgbClr val="858585"/>
                </a:solidFill>
                <a:latin typeface="Open Sans"/>
                <a:ea typeface="Open Sans"/>
                <a:cs typeface="Open Sans"/>
                <a:sym typeface="Open Sans"/>
              </a:rPr>
              <a:t> (unlike our patient)</a:t>
            </a:r>
            <a:endParaRPr sz="1200">
              <a:solidFill>
                <a:srgbClr val="858585"/>
              </a:solidFill>
              <a:latin typeface="Open Sans"/>
              <a:ea typeface="Open Sans"/>
              <a:cs typeface="Open Sans"/>
              <a:sym typeface="Open San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83"/>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Who else has experienced this problem before?</a:t>
            </a:r>
            <a:endParaRPr/>
          </a:p>
        </p:txBody>
      </p:sp>
      <p:pic>
        <p:nvPicPr>
          <p:cNvPr id="969" name="Google Shape;969;p83"/>
          <p:cNvPicPr preferRelativeResize="0"/>
          <p:nvPr/>
        </p:nvPicPr>
        <p:blipFill>
          <a:blip r:embed="rId3">
            <a:alphaModFix/>
          </a:blip>
          <a:stretch>
            <a:fillRect/>
          </a:stretch>
        </p:blipFill>
        <p:spPr>
          <a:xfrm>
            <a:off x="144475" y="1322174"/>
            <a:ext cx="6720774" cy="3415250"/>
          </a:xfrm>
          <a:prstGeom prst="rect">
            <a:avLst/>
          </a:prstGeom>
          <a:noFill/>
          <a:ln>
            <a:noFill/>
          </a:ln>
        </p:spPr>
      </p:pic>
      <p:pic>
        <p:nvPicPr>
          <p:cNvPr id="970" name="Google Shape;970;p83"/>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5820275" y="2947850"/>
            <a:ext cx="3076074" cy="2052324"/>
          </a:xfrm>
          <a:prstGeom prst="rect">
            <a:avLst/>
          </a:prstGeom>
          <a:noFill/>
          <a:ln>
            <a:noFill/>
          </a:ln>
        </p:spPr>
      </p:pic>
      <p:sp>
        <p:nvSpPr>
          <p:cNvPr id="971" name="Google Shape;971;p83"/>
          <p:cNvSpPr txBox="1"/>
          <p:nvPr/>
        </p:nvSpPr>
        <p:spPr>
          <a:xfrm>
            <a:off x="374225" y="4737425"/>
            <a:ext cx="4586100" cy="3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chemeClr val="dk2"/>
                </a:solidFill>
                <a:latin typeface="Open Sans"/>
                <a:ea typeface="Open Sans"/>
                <a:cs typeface="Open Sans"/>
                <a:sym typeface="Open Sans"/>
              </a:rPr>
              <a:t>Figure 2: Wang et al </a:t>
            </a:r>
            <a:r>
              <a:rPr lang="en" sz="1300" baseline="30000">
                <a:solidFill>
                  <a:schemeClr val="dk2"/>
                </a:solidFill>
                <a:latin typeface="Open Sans"/>
                <a:ea typeface="Open Sans"/>
                <a:cs typeface="Open Sans"/>
                <a:sym typeface="Open Sans"/>
              </a:rPr>
              <a:t>[</a:t>
            </a:r>
            <a:r>
              <a:rPr lang="en" sz="1300" b="1" baseline="30000">
                <a:solidFill>
                  <a:schemeClr val="hlink"/>
                </a:solidFill>
                <a:uFill>
                  <a:noFill/>
                </a:uFill>
                <a:latin typeface="Open Sans"/>
                <a:ea typeface="Open Sans"/>
                <a:cs typeface="Open Sans"/>
                <a:sym typeface="Open Sans"/>
                <a:hlinkClick r:id="rId5"/>
              </a:rPr>
              <a:t>11</a:t>
            </a:r>
            <a:r>
              <a:rPr lang="en" sz="1300" baseline="30000">
                <a:solidFill>
                  <a:schemeClr val="dk2"/>
                </a:solidFill>
                <a:latin typeface="Open Sans"/>
                <a:ea typeface="Open Sans"/>
                <a:cs typeface="Open Sans"/>
                <a:sym typeface="Open Sans"/>
              </a:rPr>
              <a:t>]</a:t>
            </a:r>
            <a:endParaRPr sz="1300" baseline="30000">
              <a:solidFill>
                <a:schemeClr val="dk2"/>
              </a:solidFill>
              <a:latin typeface="Open Sans"/>
              <a:ea typeface="Open Sans"/>
              <a:cs typeface="Open Sans"/>
              <a:sym typeface="Open San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84"/>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Cui et al [</a:t>
            </a:r>
            <a:r>
              <a:rPr lang="en">
                <a:solidFill>
                  <a:schemeClr val="hlink"/>
                </a:solidFill>
                <a:uFill>
                  <a:noFill/>
                </a:uFill>
                <a:hlinkClick r:id="rId3"/>
              </a:rPr>
              <a:t>10</a:t>
            </a:r>
            <a:r>
              <a:rPr lang="en"/>
              <a:t>]</a:t>
            </a:r>
            <a:endParaRPr/>
          </a:p>
        </p:txBody>
      </p:sp>
      <p:sp>
        <p:nvSpPr>
          <p:cNvPr id="977" name="Google Shape;977;p84"/>
          <p:cNvSpPr txBox="1">
            <a:spLocks noGrp="1"/>
          </p:cNvSpPr>
          <p:nvPr>
            <p:ph type="body" idx="1"/>
          </p:nvPr>
        </p:nvSpPr>
        <p:spPr>
          <a:xfrm>
            <a:off x="729450" y="1393075"/>
            <a:ext cx="7688700" cy="2997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Large study from China from 2011 to 2018</a:t>
            </a:r>
            <a:endParaRPr/>
          </a:p>
          <a:p>
            <a:pPr marL="457200" lvl="0" indent="-311150" algn="l" rtl="0">
              <a:spcBef>
                <a:spcPts val="1200"/>
              </a:spcBef>
              <a:spcAft>
                <a:spcPts val="0"/>
              </a:spcAft>
              <a:buSzPts val="1300"/>
              <a:buChar char="●"/>
            </a:pPr>
            <a:r>
              <a:rPr lang="en" b="1"/>
              <a:t>Surveillance Data</a:t>
            </a:r>
            <a:r>
              <a:rPr lang="en"/>
              <a:t>: The study utilized data from the </a:t>
            </a:r>
            <a:r>
              <a:rPr lang="en" b="1"/>
              <a:t>Measles Surveillance System</a:t>
            </a:r>
            <a:r>
              <a:rPr lang="en"/>
              <a:t> (MSS) and the Chinese Measles Laboratory Network (CMLN)</a:t>
            </a:r>
            <a:endParaRPr/>
          </a:p>
          <a:p>
            <a:pPr marL="457200" lvl="0" indent="-311150" algn="l" rtl="0">
              <a:spcBef>
                <a:spcPts val="1000"/>
              </a:spcBef>
              <a:spcAft>
                <a:spcPts val="0"/>
              </a:spcAft>
              <a:buSzPts val="1300"/>
              <a:buChar char="●"/>
            </a:pPr>
            <a:r>
              <a:rPr lang="en" b="1"/>
              <a:t>Case Identification</a:t>
            </a:r>
            <a:r>
              <a:rPr lang="en"/>
              <a:t>: identified 15,169 cases </a:t>
            </a:r>
            <a:r>
              <a:rPr lang="en" b="1">
                <a:solidFill>
                  <a:srgbClr val="DF382C"/>
                </a:solidFill>
              </a:rPr>
              <a:t>confirmed by genotyping</a:t>
            </a:r>
            <a:r>
              <a:rPr lang="en"/>
              <a:t> </a:t>
            </a:r>
            <a:endParaRPr/>
          </a:p>
          <a:p>
            <a:pPr marL="914400" lvl="1" indent="-298450" algn="l" rtl="0">
              <a:spcBef>
                <a:spcPts val="0"/>
              </a:spcBef>
              <a:spcAft>
                <a:spcPts val="0"/>
              </a:spcAft>
              <a:buSzPts val="1100"/>
              <a:buChar char="○"/>
            </a:pPr>
            <a:r>
              <a:rPr lang="en" b="1">
                <a:solidFill>
                  <a:srgbClr val="8E44AD"/>
                </a:solidFill>
              </a:rPr>
              <a:t>14,902 wild-type</a:t>
            </a:r>
            <a:r>
              <a:rPr lang="en"/>
              <a:t> measles cases</a:t>
            </a:r>
            <a:endParaRPr/>
          </a:p>
          <a:p>
            <a:pPr marL="914400" lvl="1" indent="-298450" algn="l" rtl="0">
              <a:spcBef>
                <a:spcPts val="0"/>
              </a:spcBef>
              <a:spcAft>
                <a:spcPts val="0"/>
              </a:spcAft>
              <a:buSzPts val="1100"/>
              <a:buChar char="○"/>
            </a:pPr>
            <a:r>
              <a:rPr lang="en"/>
              <a:t>Only </a:t>
            </a:r>
            <a:r>
              <a:rPr lang="en" b="1">
                <a:solidFill>
                  <a:srgbClr val="0C622E"/>
                </a:solidFill>
              </a:rPr>
              <a:t>101 VARI</a:t>
            </a:r>
            <a:r>
              <a:rPr lang="en"/>
              <a:t> cases</a:t>
            </a:r>
            <a:endParaRPr/>
          </a:p>
        </p:txBody>
      </p:sp>
      <p:pic>
        <p:nvPicPr>
          <p:cNvPr id="978" name="Google Shape;978;p84"/>
          <p:cNvPicPr preferRelativeResize="0"/>
          <p:nvPr/>
        </p:nvPicPr>
        <p:blipFill>
          <a:blip r:embed="rId4">
            <a:alphaModFix/>
          </a:blip>
          <a:stretch>
            <a:fillRect/>
          </a:stretch>
        </p:blipFill>
        <p:spPr>
          <a:xfrm>
            <a:off x="5075375" y="299825"/>
            <a:ext cx="3954451" cy="8682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Google Shape;983;p85"/>
          <p:cNvSpPr txBox="1">
            <a:spLocks noGrp="1"/>
          </p:cNvSpPr>
          <p:nvPr>
            <p:ph type="title"/>
          </p:nvPr>
        </p:nvSpPr>
        <p:spPr>
          <a:xfrm>
            <a:off x="729450" y="6328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Cui et al [</a:t>
            </a:r>
            <a:r>
              <a:rPr lang="en">
                <a:solidFill>
                  <a:schemeClr val="hlink"/>
                </a:solidFill>
                <a:uFill>
                  <a:noFill/>
                </a:uFill>
                <a:hlinkClick r:id="rId3"/>
              </a:rPr>
              <a:t>10</a:t>
            </a:r>
            <a:r>
              <a:rPr lang="en"/>
              <a:t>]</a:t>
            </a:r>
            <a:endParaRPr/>
          </a:p>
        </p:txBody>
      </p:sp>
      <p:sp>
        <p:nvSpPr>
          <p:cNvPr id="984" name="Google Shape;984;p85"/>
          <p:cNvSpPr txBox="1">
            <a:spLocks noGrp="1"/>
          </p:cNvSpPr>
          <p:nvPr>
            <p:ph type="body" idx="1"/>
          </p:nvPr>
        </p:nvSpPr>
        <p:spPr>
          <a:xfrm>
            <a:off x="729450" y="1393075"/>
            <a:ext cx="7688700" cy="2997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Large study from China from 2011 to 2018</a:t>
            </a:r>
            <a:endParaRPr/>
          </a:p>
          <a:p>
            <a:pPr marL="457200" lvl="0" indent="-311150" algn="l" rtl="0">
              <a:spcBef>
                <a:spcPts val="1200"/>
              </a:spcBef>
              <a:spcAft>
                <a:spcPts val="0"/>
              </a:spcAft>
              <a:buSzPts val="1300"/>
              <a:buChar char="●"/>
            </a:pPr>
            <a:r>
              <a:rPr lang="en" b="1"/>
              <a:t>Surveillance Data</a:t>
            </a:r>
            <a:r>
              <a:rPr lang="en"/>
              <a:t>: The study utilized data from the </a:t>
            </a:r>
            <a:r>
              <a:rPr lang="en" b="1"/>
              <a:t>Measles Surveillance System</a:t>
            </a:r>
            <a:r>
              <a:rPr lang="en"/>
              <a:t> (MSS) and the Chinese Measles Laboratory Network (CMLN)</a:t>
            </a:r>
            <a:endParaRPr/>
          </a:p>
          <a:p>
            <a:pPr marL="457200" lvl="0" indent="-311150" algn="l" rtl="0">
              <a:spcBef>
                <a:spcPts val="1000"/>
              </a:spcBef>
              <a:spcAft>
                <a:spcPts val="0"/>
              </a:spcAft>
              <a:buSzPts val="1300"/>
              <a:buChar char="●"/>
            </a:pPr>
            <a:r>
              <a:rPr lang="en" b="1"/>
              <a:t>Case Identification</a:t>
            </a:r>
            <a:r>
              <a:rPr lang="en"/>
              <a:t>: identified 15,169 cases </a:t>
            </a:r>
            <a:r>
              <a:rPr lang="en" b="1">
                <a:solidFill>
                  <a:srgbClr val="DF382C"/>
                </a:solidFill>
              </a:rPr>
              <a:t>confirmed by genotyping</a:t>
            </a:r>
            <a:r>
              <a:rPr lang="en"/>
              <a:t> </a:t>
            </a:r>
            <a:endParaRPr/>
          </a:p>
          <a:p>
            <a:pPr marL="914400" lvl="1" indent="-298450" algn="l" rtl="0">
              <a:spcBef>
                <a:spcPts val="0"/>
              </a:spcBef>
              <a:spcAft>
                <a:spcPts val="0"/>
              </a:spcAft>
              <a:buSzPts val="1100"/>
              <a:buChar char="○"/>
            </a:pPr>
            <a:r>
              <a:rPr lang="en" b="1">
                <a:solidFill>
                  <a:srgbClr val="8E44AD"/>
                </a:solidFill>
              </a:rPr>
              <a:t>14,902 wild-type</a:t>
            </a:r>
            <a:r>
              <a:rPr lang="en"/>
              <a:t> measles cases</a:t>
            </a:r>
            <a:endParaRPr/>
          </a:p>
          <a:p>
            <a:pPr marL="914400" lvl="1" indent="-298450" algn="l" rtl="0">
              <a:spcBef>
                <a:spcPts val="0"/>
              </a:spcBef>
              <a:spcAft>
                <a:spcPts val="0"/>
              </a:spcAft>
              <a:buSzPts val="1100"/>
              <a:buChar char="○"/>
            </a:pPr>
            <a:r>
              <a:rPr lang="en"/>
              <a:t>Only </a:t>
            </a:r>
            <a:r>
              <a:rPr lang="en" b="1">
                <a:solidFill>
                  <a:srgbClr val="0C622E"/>
                </a:solidFill>
              </a:rPr>
              <a:t>101 VARI</a:t>
            </a:r>
            <a:r>
              <a:rPr lang="en"/>
              <a:t> cases</a:t>
            </a:r>
            <a:endParaRPr/>
          </a:p>
        </p:txBody>
      </p:sp>
      <p:pic>
        <p:nvPicPr>
          <p:cNvPr id="985" name="Google Shape;985;p85"/>
          <p:cNvPicPr preferRelativeResize="0"/>
          <p:nvPr/>
        </p:nvPicPr>
        <p:blipFill>
          <a:blip r:embed="rId4">
            <a:alphaModFix/>
          </a:blip>
          <a:stretch>
            <a:fillRect/>
          </a:stretch>
        </p:blipFill>
        <p:spPr>
          <a:xfrm>
            <a:off x="5075375" y="299825"/>
            <a:ext cx="3954451" cy="868225"/>
          </a:xfrm>
          <a:prstGeom prst="rect">
            <a:avLst/>
          </a:prstGeom>
          <a:noFill/>
          <a:ln>
            <a:noFill/>
          </a:ln>
        </p:spPr>
      </p:pic>
      <p:sp>
        <p:nvSpPr>
          <p:cNvPr id="986" name="Google Shape;986;p85"/>
          <p:cNvSpPr/>
          <p:nvPr/>
        </p:nvSpPr>
        <p:spPr>
          <a:xfrm>
            <a:off x="0" y="304800"/>
            <a:ext cx="9144000" cy="4602000"/>
          </a:xfrm>
          <a:prstGeom prst="rect">
            <a:avLst/>
          </a:prstGeom>
          <a:solidFill>
            <a:srgbClr val="FFFFFF">
              <a:alpha val="5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aphicFrame>
        <p:nvGraphicFramePr>
          <p:cNvPr id="987" name="Google Shape;987;p85"/>
          <p:cNvGraphicFramePr/>
          <p:nvPr/>
        </p:nvGraphicFramePr>
        <p:xfrm>
          <a:off x="2368850" y="1697875"/>
          <a:ext cx="4829175" cy="3289969"/>
        </p:xfrm>
        <a:graphic>
          <a:graphicData uri="http://schemas.openxmlformats.org/drawingml/2006/table">
            <a:tbl>
              <a:tblPr>
                <a:solidFill>
                  <a:srgbClr val="FFFFFF"/>
                </a:solidFill>
                <a:tableStyleId>{CE1FA76C-44DC-456E-9492-75E7D6C7C84E}</a:tableStyleId>
              </a:tblPr>
              <a:tblGrid>
                <a:gridCol w="1426675">
                  <a:extLst>
                    <a:ext uri="{9D8B030D-6E8A-4147-A177-3AD203B41FA5}">
                      <a16:colId xmlns:a16="http://schemas.microsoft.com/office/drawing/2014/main" val="20000"/>
                    </a:ext>
                  </a:extLst>
                </a:gridCol>
                <a:gridCol w="1165625">
                  <a:extLst>
                    <a:ext uri="{9D8B030D-6E8A-4147-A177-3AD203B41FA5}">
                      <a16:colId xmlns:a16="http://schemas.microsoft.com/office/drawing/2014/main" val="20001"/>
                    </a:ext>
                  </a:extLst>
                </a:gridCol>
                <a:gridCol w="1181400">
                  <a:extLst>
                    <a:ext uri="{9D8B030D-6E8A-4147-A177-3AD203B41FA5}">
                      <a16:colId xmlns:a16="http://schemas.microsoft.com/office/drawing/2014/main" val="20002"/>
                    </a:ext>
                  </a:extLst>
                </a:gridCol>
                <a:gridCol w="1055475">
                  <a:extLst>
                    <a:ext uri="{9D8B030D-6E8A-4147-A177-3AD203B41FA5}">
                      <a16:colId xmlns:a16="http://schemas.microsoft.com/office/drawing/2014/main" val="20003"/>
                    </a:ext>
                  </a:extLst>
                </a:gridCol>
              </a:tblGrid>
              <a:tr h="390525">
                <a:tc>
                  <a:txBody>
                    <a:bodyPr/>
                    <a:lstStyle/>
                    <a:p>
                      <a:pPr marL="0" lvl="0" indent="0" algn="ctr" rtl="0">
                        <a:lnSpc>
                          <a:spcPct val="115000"/>
                        </a:lnSpc>
                        <a:spcBef>
                          <a:spcPts val="0"/>
                        </a:spcBef>
                        <a:spcAft>
                          <a:spcPts val="0"/>
                        </a:spcAft>
                        <a:buNone/>
                      </a:pPr>
                      <a:r>
                        <a:rPr lang="en" sz="1100">
                          <a:solidFill>
                            <a:srgbClr val="303030"/>
                          </a:solidFill>
                          <a:latin typeface="Open Sans"/>
                          <a:ea typeface="Open Sans"/>
                          <a:cs typeface="Open Sans"/>
                          <a:sym typeface="Open Sans"/>
                        </a:rPr>
                        <a:t>Clinical Symptom</a:t>
                      </a:r>
                      <a:endParaRPr sz="1100">
                        <a:solidFill>
                          <a:srgbClr val="303030"/>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CDD2D9">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100" b="1">
                          <a:solidFill>
                            <a:srgbClr val="8E44AD"/>
                          </a:solidFill>
                          <a:latin typeface="Open Sans"/>
                          <a:ea typeface="Open Sans"/>
                          <a:cs typeface="Open Sans"/>
                          <a:sym typeface="Open Sans"/>
                        </a:rPr>
                        <a:t>VARI Cases</a:t>
                      </a:r>
                      <a:r>
                        <a:rPr lang="en" sz="1100">
                          <a:solidFill>
                            <a:srgbClr val="303030"/>
                          </a:solidFill>
                          <a:latin typeface="Open Sans"/>
                          <a:ea typeface="Open Sans"/>
                          <a:cs typeface="Open Sans"/>
                          <a:sym typeface="Open Sans"/>
                        </a:rPr>
                        <a:t> </a:t>
                      </a:r>
                      <a:r>
                        <a:rPr lang="en" sz="1100">
                          <a:solidFill>
                            <a:srgbClr val="858585"/>
                          </a:solidFill>
                          <a:latin typeface="Open Sans"/>
                          <a:ea typeface="Open Sans"/>
                          <a:cs typeface="Open Sans"/>
                          <a:sym typeface="Open Sans"/>
                        </a:rPr>
                        <a:t>(n=76)</a:t>
                      </a:r>
                      <a:endParaRPr sz="1100">
                        <a:solidFill>
                          <a:srgbClr val="858585"/>
                        </a:solidFill>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F0E6F5"/>
                    </a:solidFill>
                  </a:tcPr>
                </a:tc>
                <a:tc>
                  <a:txBody>
                    <a:bodyPr/>
                    <a:lstStyle/>
                    <a:p>
                      <a:pPr marL="0" lvl="0" indent="0" algn="ctr" rtl="0">
                        <a:lnSpc>
                          <a:spcPct val="115000"/>
                        </a:lnSpc>
                        <a:spcBef>
                          <a:spcPts val="0"/>
                        </a:spcBef>
                        <a:spcAft>
                          <a:spcPts val="0"/>
                        </a:spcAft>
                        <a:buNone/>
                      </a:pPr>
                      <a:r>
                        <a:rPr lang="en" sz="1100" b="1">
                          <a:solidFill>
                            <a:srgbClr val="DF382C"/>
                          </a:solidFill>
                          <a:latin typeface="Open Sans"/>
                          <a:ea typeface="Open Sans"/>
                          <a:cs typeface="Open Sans"/>
                          <a:sym typeface="Open Sans"/>
                        </a:rPr>
                        <a:t>Wild-Type</a:t>
                      </a:r>
                      <a:r>
                        <a:rPr lang="en" sz="1100">
                          <a:solidFill>
                            <a:srgbClr val="DF382C"/>
                          </a:solidFill>
                          <a:latin typeface="Open Sans"/>
                          <a:ea typeface="Open Sans"/>
                          <a:cs typeface="Open Sans"/>
                          <a:sym typeface="Open Sans"/>
                        </a:rPr>
                        <a:t> </a:t>
                      </a:r>
                      <a:r>
                        <a:rPr lang="en" sz="1100">
                          <a:solidFill>
                            <a:srgbClr val="858585"/>
                          </a:solidFill>
                          <a:latin typeface="Open Sans"/>
                          <a:ea typeface="Open Sans"/>
                          <a:cs typeface="Open Sans"/>
                          <a:sym typeface="Open Sans"/>
                        </a:rPr>
                        <a:t>(n=9,533)</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rgbClr val="CDD2D9"/>
                      </a:solidFill>
                      <a:prstDash val="solid"/>
                      <a:round/>
                      <a:headEnd type="none" w="sm" len="sm"/>
                      <a:tailEnd type="none" w="sm" len="sm"/>
                    </a:lnR>
                    <a:lnT w="9525" cap="flat" cmpd="sng">
                      <a:solidFill>
                        <a:srgbClr val="CDD2D9">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FAE4E8"/>
                    </a:solidFill>
                  </a:tcPr>
                </a:tc>
                <a:tc>
                  <a:txBody>
                    <a:bodyPr/>
                    <a:lstStyle/>
                    <a:p>
                      <a:pPr marL="0" lvl="0" indent="0" algn="ctr" rtl="0">
                        <a:lnSpc>
                          <a:spcPct val="115000"/>
                        </a:lnSpc>
                        <a:spcBef>
                          <a:spcPts val="0"/>
                        </a:spcBef>
                        <a:spcAft>
                          <a:spcPts val="0"/>
                        </a:spcAft>
                        <a:buNone/>
                      </a:pPr>
                      <a:r>
                        <a:rPr lang="en" sz="1100">
                          <a:solidFill>
                            <a:srgbClr val="303030"/>
                          </a:solidFill>
                          <a:latin typeface="Open Sans"/>
                          <a:ea typeface="Open Sans"/>
                          <a:cs typeface="Open Sans"/>
                          <a:sym typeface="Open Sans"/>
                        </a:rPr>
                        <a:t>P-Value</a:t>
                      </a:r>
                      <a:endParaRPr sz="1100">
                        <a:solidFill>
                          <a:srgbClr val="303030"/>
                        </a:solidFill>
                        <a:latin typeface="Open Sans"/>
                        <a:ea typeface="Open Sans"/>
                        <a:cs typeface="Open Sans"/>
                        <a:sym typeface="Open Sans"/>
                      </a:endParaRPr>
                    </a:p>
                  </a:txBody>
                  <a:tcPr marL="91425" marR="91425" marT="91425" marB="91425">
                    <a:lnL w="9525" cap="flat" cmpd="sng">
                      <a:solidFill>
                        <a:srgbClr val="CDD2D9"/>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90525">
                <a:tc>
                  <a:txBody>
                    <a:bodyPr/>
                    <a:lstStyle/>
                    <a:p>
                      <a:pPr marL="0" lvl="0" indent="0" algn="l" rtl="0">
                        <a:spcBef>
                          <a:spcPts val="0"/>
                        </a:spcBef>
                        <a:spcAft>
                          <a:spcPts val="0"/>
                        </a:spcAft>
                        <a:buNone/>
                      </a:pPr>
                      <a:r>
                        <a:rPr lang="en" sz="1100">
                          <a:solidFill>
                            <a:srgbClr val="858585"/>
                          </a:solidFill>
                          <a:latin typeface="Open Sans"/>
                          <a:ea typeface="Open Sans"/>
                          <a:cs typeface="Open Sans"/>
                          <a:sym typeface="Open Sans"/>
                        </a:rPr>
                        <a:t>Fever</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99%</a:t>
                      </a:r>
                      <a:endParaRPr sz="1100">
                        <a:solidFill>
                          <a:srgbClr val="858585"/>
                        </a:solidFill>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99%</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rgbClr val="CDD2D9"/>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0.516</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rgbClr val="CDD2D9"/>
                      </a:solidFill>
                      <a:prstDash val="solid"/>
                      <a:round/>
                      <a:headEnd type="none" w="sm" len="sm"/>
                      <a:tailEnd type="none" w="sm" len="sm"/>
                    </a:lnB>
                  </a:tcPr>
                </a:tc>
                <a:extLst>
                  <a:ext uri="{0D108BD9-81ED-4DB2-BD59-A6C34878D82A}">
                    <a16:rowId xmlns:a16="http://schemas.microsoft.com/office/drawing/2014/main" val="10001"/>
                  </a:ext>
                </a:extLst>
              </a:tr>
              <a:tr h="390525">
                <a:tc>
                  <a:txBody>
                    <a:bodyPr/>
                    <a:lstStyle/>
                    <a:p>
                      <a:pPr marL="0" lvl="0" indent="0" algn="l" rtl="0">
                        <a:spcBef>
                          <a:spcPts val="0"/>
                        </a:spcBef>
                        <a:spcAft>
                          <a:spcPts val="0"/>
                        </a:spcAft>
                        <a:buNone/>
                      </a:pPr>
                      <a:r>
                        <a:rPr lang="en" sz="1100">
                          <a:solidFill>
                            <a:srgbClr val="858585"/>
                          </a:solidFill>
                          <a:latin typeface="Open Sans"/>
                          <a:ea typeface="Open Sans"/>
                          <a:cs typeface="Open Sans"/>
                          <a:sym typeface="Open Sans"/>
                        </a:rPr>
                        <a:t>Rash</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100%</a:t>
                      </a:r>
                      <a:endParaRPr sz="1100">
                        <a:solidFill>
                          <a:srgbClr val="858585"/>
                        </a:solidFill>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99%</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rgbClr val="CDD2D9"/>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1.000</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extLst>
                  <a:ext uri="{0D108BD9-81ED-4DB2-BD59-A6C34878D82A}">
                    <a16:rowId xmlns:a16="http://schemas.microsoft.com/office/drawing/2014/main" val="10002"/>
                  </a:ext>
                </a:extLst>
              </a:tr>
              <a:tr h="390525">
                <a:tc>
                  <a:txBody>
                    <a:bodyPr/>
                    <a:lstStyle/>
                    <a:p>
                      <a:pPr marL="0" lvl="0" indent="0" algn="l" rtl="0">
                        <a:spcBef>
                          <a:spcPts val="0"/>
                        </a:spcBef>
                        <a:spcAft>
                          <a:spcPts val="0"/>
                        </a:spcAft>
                        <a:buNone/>
                      </a:pPr>
                      <a:r>
                        <a:rPr lang="en" sz="1100">
                          <a:solidFill>
                            <a:srgbClr val="303030"/>
                          </a:solidFill>
                          <a:latin typeface="Open Sans"/>
                          <a:ea typeface="Open Sans"/>
                          <a:cs typeface="Open Sans"/>
                          <a:sym typeface="Open Sans"/>
                        </a:rPr>
                        <a:t>"3Cs" (any)</a:t>
                      </a:r>
                      <a:endParaRPr sz="1100">
                        <a:solidFill>
                          <a:srgbClr val="303030"/>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303030"/>
                          </a:solidFill>
                          <a:latin typeface="Open Sans"/>
                          <a:ea typeface="Open Sans"/>
                          <a:cs typeface="Open Sans"/>
                          <a:sym typeface="Open Sans"/>
                        </a:rPr>
                        <a:t>49%</a:t>
                      </a:r>
                      <a:endParaRPr sz="1100">
                        <a:solidFill>
                          <a:srgbClr val="303030"/>
                        </a:solidFill>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303030"/>
                          </a:solidFill>
                          <a:latin typeface="Open Sans"/>
                          <a:ea typeface="Open Sans"/>
                          <a:cs typeface="Open Sans"/>
                          <a:sym typeface="Open Sans"/>
                        </a:rPr>
                        <a:t>92%</a:t>
                      </a:r>
                      <a:endParaRPr sz="1100">
                        <a:solidFill>
                          <a:srgbClr val="303030"/>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rgbClr val="CDD2D9"/>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303030"/>
                          </a:solidFill>
                          <a:latin typeface="Open Sans"/>
                          <a:ea typeface="Open Sans"/>
                          <a:cs typeface="Open Sans"/>
                          <a:sym typeface="Open Sans"/>
                        </a:rPr>
                        <a:t>&lt;0.001</a:t>
                      </a:r>
                      <a:endParaRPr sz="1100">
                        <a:solidFill>
                          <a:srgbClr val="303030"/>
                        </a:solidFill>
                        <a:latin typeface="Open Sans"/>
                        <a:ea typeface="Open Sans"/>
                        <a:cs typeface="Open Sans"/>
                        <a:sym typeface="Open Sans"/>
                      </a:endParaRPr>
                    </a:p>
                  </a:txBody>
                  <a:tcPr marL="91425" marR="91425" marT="91425" marB="91425">
                    <a:lnL w="9525" cap="flat" cmpd="sng">
                      <a:solidFill>
                        <a:srgbClr val="CDD2D9"/>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extLst>
                  <a:ext uri="{0D108BD9-81ED-4DB2-BD59-A6C34878D82A}">
                    <a16:rowId xmlns:a16="http://schemas.microsoft.com/office/drawing/2014/main" val="10003"/>
                  </a:ext>
                </a:extLst>
              </a:tr>
              <a:tr h="390525">
                <a:tc>
                  <a:txBody>
                    <a:bodyPr/>
                    <a:lstStyle/>
                    <a:p>
                      <a:pPr marL="0" lvl="0" indent="0" algn="l" rtl="0">
                        <a:spcBef>
                          <a:spcPts val="0"/>
                        </a:spcBef>
                        <a:spcAft>
                          <a:spcPts val="0"/>
                        </a:spcAft>
                        <a:buNone/>
                      </a:pPr>
                      <a:r>
                        <a:rPr lang="en" sz="1100">
                          <a:solidFill>
                            <a:srgbClr val="858585"/>
                          </a:solidFill>
                          <a:latin typeface="Open Sans"/>
                          <a:ea typeface="Open Sans"/>
                          <a:cs typeface="Open Sans"/>
                          <a:sym typeface="Open Sans"/>
                        </a:rPr>
                        <a:t>Cough</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39%</a:t>
                      </a:r>
                      <a:endParaRPr sz="1100">
                        <a:solidFill>
                          <a:srgbClr val="858585"/>
                        </a:solidFill>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91%</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rgbClr val="CDD2D9"/>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&lt;0.001</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extLst>
                  <a:ext uri="{0D108BD9-81ED-4DB2-BD59-A6C34878D82A}">
                    <a16:rowId xmlns:a16="http://schemas.microsoft.com/office/drawing/2014/main" val="10004"/>
                  </a:ext>
                </a:extLst>
              </a:tr>
              <a:tr h="390525">
                <a:tc>
                  <a:txBody>
                    <a:bodyPr/>
                    <a:lstStyle/>
                    <a:p>
                      <a:pPr marL="0" lvl="0" indent="0" algn="l" rtl="0">
                        <a:spcBef>
                          <a:spcPts val="0"/>
                        </a:spcBef>
                        <a:spcAft>
                          <a:spcPts val="0"/>
                        </a:spcAft>
                        <a:buNone/>
                      </a:pPr>
                      <a:r>
                        <a:rPr lang="en" sz="1100">
                          <a:solidFill>
                            <a:srgbClr val="858585"/>
                          </a:solidFill>
                          <a:latin typeface="Open Sans"/>
                          <a:ea typeface="Open Sans"/>
                          <a:cs typeface="Open Sans"/>
                          <a:sym typeface="Open Sans"/>
                        </a:rPr>
                        <a:t>Coryza</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26%</a:t>
                      </a:r>
                      <a:endParaRPr sz="1100">
                        <a:solidFill>
                          <a:srgbClr val="858585"/>
                        </a:solidFill>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67%</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rgbClr val="CDD2D9"/>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&lt;0.001</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extLst>
                  <a:ext uri="{0D108BD9-81ED-4DB2-BD59-A6C34878D82A}">
                    <a16:rowId xmlns:a16="http://schemas.microsoft.com/office/drawing/2014/main" val="10005"/>
                  </a:ext>
                </a:extLst>
              </a:tr>
              <a:tr h="390525">
                <a:tc>
                  <a:txBody>
                    <a:bodyPr/>
                    <a:lstStyle/>
                    <a:p>
                      <a:pPr marL="0" lvl="0" indent="0" algn="l" rtl="0">
                        <a:spcBef>
                          <a:spcPts val="0"/>
                        </a:spcBef>
                        <a:spcAft>
                          <a:spcPts val="0"/>
                        </a:spcAft>
                        <a:buNone/>
                      </a:pPr>
                      <a:r>
                        <a:rPr lang="en" sz="1100">
                          <a:solidFill>
                            <a:srgbClr val="858585"/>
                          </a:solidFill>
                          <a:latin typeface="Open Sans"/>
                          <a:ea typeface="Open Sans"/>
                          <a:cs typeface="Open Sans"/>
                          <a:sym typeface="Open Sans"/>
                        </a:rPr>
                        <a:t>Conjunctivitis</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18%</a:t>
                      </a:r>
                      <a:endParaRPr sz="1100">
                        <a:solidFill>
                          <a:srgbClr val="858585"/>
                        </a:solidFill>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64%</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rgbClr val="CDD2D9"/>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858585"/>
                          </a:solidFill>
                          <a:latin typeface="Open Sans"/>
                          <a:ea typeface="Open Sans"/>
                          <a:cs typeface="Open Sans"/>
                          <a:sym typeface="Open Sans"/>
                        </a:rPr>
                        <a:t>&lt;0.001</a:t>
                      </a:r>
                      <a:endParaRPr sz="1100">
                        <a:solidFill>
                          <a:srgbClr val="858585"/>
                        </a:solidFill>
                        <a:latin typeface="Open Sans"/>
                        <a:ea typeface="Open Sans"/>
                        <a:cs typeface="Open Sans"/>
                        <a:sym typeface="Open Sans"/>
                      </a:endParaRPr>
                    </a:p>
                  </a:txBody>
                  <a:tcPr marL="91425" marR="91425" marT="91425" marB="91425">
                    <a:lnL w="9525" cap="flat" cmpd="sng">
                      <a:solidFill>
                        <a:srgbClr val="CDD2D9"/>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extLst>
                  <a:ext uri="{0D108BD9-81ED-4DB2-BD59-A6C34878D82A}">
                    <a16:rowId xmlns:a16="http://schemas.microsoft.com/office/drawing/2014/main" val="10006"/>
                  </a:ext>
                </a:extLst>
              </a:tr>
              <a:tr h="390525">
                <a:tc>
                  <a:txBody>
                    <a:bodyPr/>
                    <a:lstStyle/>
                    <a:p>
                      <a:pPr marL="0" lvl="0" indent="0" algn="l" rtl="0">
                        <a:spcBef>
                          <a:spcPts val="0"/>
                        </a:spcBef>
                        <a:spcAft>
                          <a:spcPts val="0"/>
                        </a:spcAft>
                        <a:buNone/>
                      </a:pPr>
                      <a:r>
                        <a:rPr lang="en" sz="1100" b="1">
                          <a:solidFill>
                            <a:srgbClr val="303030"/>
                          </a:solidFill>
                          <a:latin typeface="Open Sans"/>
                          <a:ea typeface="Open Sans"/>
                          <a:cs typeface="Open Sans"/>
                          <a:sym typeface="Open Sans"/>
                        </a:rPr>
                        <a:t>Koplik Spots</a:t>
                      </a:r>
                      <a:endParaRPr sz="1100" b="1">
                        <a:solidFill>
                          <a:srgbClr val="303030"/>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b="1">
                          <a:solidFill>
                            <a:srgbClr val="303030"/>
                          </a:solidFill>
                          <a:latin typeface="Open Sans"/>
                          <a:ea typeface="Open Sans"/>
                          <a:cs typeface="Open Sans"/>
                          <a:sym typeface="Open Sans"/>
                        </a:rPr>
                        <a:t>25%</a:t>
                      </a:r>
                      <a:endParaRPr sz="1100" b="1">
                        <a:solidFill>
                          <a:srgbClr val="303030"/>
                        </a:solidFill>
                        <a:latin typeface="Open Sans"/>
                        <a:ea typeface="Open Sans"/>
                        <a:cs typeface="Open Sans"/>
                        <a:sym typeface="Open Sans"/>
                      </a:endParaRPr>
                    </a:p>
                  </a:txBody>
                  <a:tcPr marL="91425" marR="91425" marT="91425" marB="91425">
                    <a:lnL w="9525" cap="flat" cmpd="sng">
                      <a:solidFill>
                        <a:schemeClr val="dk2"/>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solidFill>
                      <a:srgbClr val="FBF1DD"/>
                    </a:solidFill>
                  </a:tcPr>
                </a:tc>
                <a:tc>
                  <a:txBody>
                    <a:bodyPr/>
                    <a:lstStyle/>
                    <a:p>
                      <a:pPr marL="0" lvl="0" indent="0" algn="ctr" rtl="0">
                        <a:spcBef>
                          <a:spcPts val="0"/>
                        </a:spcBef>
                        <a:spcAft>
                          <a:spcPts val="0"/>
                        </a:spcAft>
                        <a:buNone/>
                      </a:pPr>
                      <a:r>
                        <a:rPr lang="en" sz="1100">
                          <a:solidFill>
                            <a:srgbClr val="303030"/>
                          </a:solidFill>
                          <a:latin typeface="Open Sans"/>
                          <a:ea typeface="Open Sans"/>
                          <a:cs typeface="Open Sans"/>
                          <a:sym typeface="Open Sans"/>
                        </a:rPr>
                        <a:t>47%</a:t>
                      </a:r>
                      <a:endParaRPr sz="1100">
                        <a:solidFill>
                          <a:srgbClr val="303030"/>
                        </a:solidFill>
                        <a:latin typeface="Open Sans"/>
                        <a:ea typeface="Open Sans"/>
                        <a:cs typeface="Open Sans"/>
                        <a:sym typeface="Open Sans"/>
                      </a:endParaRPr>
                    </a:p>
                  </a:txBody>
                  <a:tcPr marL="91425" marR="91425" marT="91425" marB="91425">
                    <a:lnL w="9525" cap="flat" cmpd="sng">
                      <a:solidFill>
                        <a:srgbClr val="CDD2D9">
                          <a:alpha val="0"/>
                        </a:srgbClr>
                      </a:solidFill>
                      <a:prstDash val="solid"/>
                      <a:round/>
                      <a:headEnd type="none" w="sm" len="sm"/>
                      <a:tailEnd type="none" w="sm" len="sm"/>
                    </a:lnL>
                    <a:lnR w="9525" cap="flat" cmpd="sng">
                      <a:solidFill>
                        <a:srgbClr val="CDD2D9"/>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rgbClr val="303030"/>
                          </a:solidFill>
                          <a:latin typeface="Open Sans"/>
                          <a:ea typeface="Open Sans"/>
                          <a:cs typeface="Open Sans"/>
                          <a:sym typeface="Open Sans"/>
                        </a:rPr>
                        <a:t>&lt;0.001</a:t>
                      </a:r>
                      <a:endParaRPr sz="1100">
                        <a:solidFill>
                          <a:srgbClr val="303030"/>
                        </a:solidFill>
                        <a:latin typeface="Open Sans"/>
                        <a:ea typeface="Open Sans"/>
                        <a:cs typeface="Open Sans"/>
                        <a:sym typeface="Open Sans"/>
                      </a:endParaRPr>
                    </a:p>
                  </a:txBody>
                  <a:tcPr marL="91425" marR="91425" marT="91425" marB="91425">
                    <a:lnL w="9525" cap="flat" cmpd="sng">
                      <a:solidFill>
                        <a:srgbClr val="CDD2D9"/>
                      </a:solidFill>
                      <a:prstDash val="solid"/>
                      <a:round/>
                      <a:headEnd type="none" w="sm" len="sm"/>
                      <a:tailEnd type="none" w="sm" len="sm"/>
                    </a:lnL>
                    <a:lnR w="9525" cap="flat" cmpd="sng">
                      <a:solidFill>
                        <a:srgbClr val="CDD2D9">
                          <a:alpha val="0"/>
                        </a:srgbClr>
                      </a:solidFill>
                      <a:prstDash val="solid"/>
                      <a:round/>
                      <a:headEnd type="none" w="sm" len="sm"/>
                      <a:tailEnd type="none" w="sm" len="sm"/>
                    </a:lnR>
                    <a:lnT w="9525" cap="flat" cmpd="sng">
                      <a:solidFill>
                        <a:srgbClr val="CDD2D9"/>
                      </a:solidFill>
                      <a:prstDash val="solid"/>
                      <a:round/>
                      <a:headEnd type="none" w="sm" len="sm"/>
                      <a:tailEnd type="none" w="sm" len="sm"/>
                    </a:lnT>
                    <a:lnB w="9525" cap="flat" cmpd="sng">
                      <a:solidFill>
                        <a:srgbClr val="CDD2D9"/>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pic>
        <p:nvPicPr>
          <p:cNvPr id="988" name="Google Shape;988;p85"/>
          <p:cNvPicPr preferRelativeResize="0"/>
          <p:nvPr/>
        </p:nvPicPr>
        <p:blipFill>
          <a:blip r:embed="rId5">
            <a:alphaModFix/>
          </a:blip>
          <a:stretch>
            <a:fillRect/>
          </a:stretch>
        </p:blipFill>
        <p:spPr>
          <a:xfrm>
            <a:off x="404900" y="486975"/>
            <a:ext cx="2857500" cy="2495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46"/>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356635"/>
                </a:solidFill>
              </a:rPr>
              <a:t>Case 1:</a:t>
            </a:r>
            <a:r>
              <a:rPr lang="en"/>
              <a:t> Hospital course</a:t>
            </a:r>
            <a:endParaRPr/>
          </a:p>
        </p:txBody>
      </p:sp>
      <p:sp>
        <p:nvSpPr>
          <p:cNvPr id="471" name="Google Shape;471;p46"/>
          <p:cNvSpPr txBox="1">
            <a:spLocks noGrp="1"/>
          </p:cNvSpPr>
          <p:nvPr>
            <p:ph type="body" idx="1"/>
          </p:nvPr>
        </p:nvSpPr>
        <p:spPr>
          <a:xfrm>
            <a:off x="729325" y="1393075"/>
            <a:ext cx="37743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Patient was able to access her vaccination records</a:t>
            </a:r>
            <a:endParaRPr dirty="0"/>
          </a:p>
          <a:p>
            <a:pPr marL="457200" lvl="0" indent="-311150" algn="l" rtl="0">
              <a:spcBef>
                <a:spcPts val="1200"/>
              </a:spcBef>
              <a:spcAft>
                <a:spcPts val="0"/>
              </a:spcAft>
              <a:buSzPts val="1300"/>
              <a:buChar char="●"/>
            </a:pPr>
            <a:r>
              <a:rPr lang="en" dirty="0"/>
              <a:t>Vaccinated for measles (one vaccine) in childhood, but it wasn’t the MMR</a:t>
            </a:r>
            <a:endParaRPr dirty="0"/>
          </a:p>
          <a:p>
            <a:pPr marL="457200" lvl="0" indent="-311150" algn="l" rtl="0">
              <a:spcBef>
                <a:spcPts val="0"/>
              </a:spcBef>
              <a:spcAft>
                <a:spcPts val="0"/>
              </a:spcAft>
              <a:buSzPts val="1300"/>
              <a:buChar char="●"/>
            </a:pPr>
            <a:r>
              <a:rPr lang="en" b="1" dirty="0">
                <a:solidFill>
                  <a:srgbClr val="DF382C"/>
                </a:solidFill>
              </a:rPr>
              <a:t>No known exposures </a:t>
            </a:r>
            <a:r>
              <a:rPr lang="en" dirty="0"/>
              <a:t>or risk factors for wild type exposure</a:t>
            </a:r>
            <a:endParaRPr dirty="0"/>
          </a:p>
        </p:txBody>
      </p:sp>
      <p:grpSp>
        <p:nvGrpSpPr>
          <p:cNvPr id="472" name="Google Shape;472;p46"/>
          <p:cNvGrpSpPr/>
          <p:nvPr/>
        </p:nvGrpSpPr>
        <p:grpSpPr>
          <a:xfrm>
            <a:off x="1186525" y="3668847"/>
            <a:ext cx="3025446" cy="690946"/>
            <a:chOff x="6027151" y="2423475"/>
            <a:chExt cx="2823825" cy="644900"/>
          </a:xfrm>
        </p:grpSpPr>
        <p:pic>
          <p:nvPicPr>
            <p:cNvPr id="473" name="Google Shape;473;p46"/>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6027151" y="2423475"/>
              <a:ext cx="1896075" cy="644900"/>
            </a:xfrm>
            <a:prstGeom prst="rect">
              <a:avLst/>
            </a:prstGeom>
            <a:noFill/>
            <a:ln>
              <a:noFill/>
            </a:ln>
          </p:spPr>
        </p:pic>
        <p:pic>
          <p:nvPicPr>
            <p:cNvPr id="474" name="Google Shape;474;p46"/>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7914826" y="2423475"/>
              <a:ext cx="936150" cy="644900"/>
            </a:xfrm>
            <a:prstGeom prst="rect">
              <a:avLst/>
            </a:prstGeom>
            <a:noFill/>
            <a:ln>
              <a:noFill/>
            </a:ln>
          </p:spPr>
        </p:pic>
      </p:grpSp>
      <p:graphicFrame>
        <p:nvGraphicFramePr>
          <p:cNvPr id="3" name="Google Shape;952;p81">
            <a:extLst>
              <a:ext uri="{FF2B5EF4-FFF2-40B4-BE49-F238E27FC236}">
                <a16:creationId xmlns:a16="http://schemas.microsoft.com/office/drawing/2014/main" id="{BD33632A-A93A-BF18-A6D1-4354AB751293}"/>
              </a:ext>
            </a:extLst>
          </p:cNvPr>
          <p:cNvGraphicFramePr/>
          <p:nvPr/>
        </p:nvGraphicFramePr>
        <p:xfrm>
          <a:off x="5549050" y="1598550"/>
          <a:ext cx="3330450" cy="3121090"/>
        </p:xfrm>
        <a:graphic>
          <a:graphicData uri="http://schemas.openxmlformats.org/drawingml/2006/table">
            <a:tbl>
              <a:tblPr>
                <a:noFill/>
                <a:tableStyleId>{A66496E8-A6AC-446E-B5DF-7F5F16F73CCF}</a:tableStyleId>
              </a:tblPr>
              <a:tblGrid>
                <a:gridCol w="1515375">
                  <a:extLst>
                    <a:ext uri="{9D8B030D-6E8A-4147-A177-3AD203B41FA5}">
                      <a16:colId xmlns:a16="http://schemas.microsoft.com/office/drawing/2014/main" val="20000"/>
                    </a:ext>
                  </a:extLst>
                </a:gridCol>
                <a:gridCol w="957875">
                  <a:extLst>
                    <a:ext uri="{9D8B030D-6E8A-4147-A177-3AD203B41FA5}">
                      <a16:colId xmlns:a16="http://schemas.microsoft.com/office/drawing/2014/main" val="20001"/>
                    </a:ext>
                  </a:extLst>
                </a:gridCol>
                <a:gridCol w="857200">
                  <a:extLst>
                    <a:ext uri="{9D8B030D-6E8A-4147-A177-3AD203B41FA5}">
                      <a16:colId xmlns:a16="http://schemas.microsoft.com/office/drawing/2014/main" val="20002"/>
                    </a:ext>
                  </a:extLst>
                </a:gridCol>
              </a:tblGrid>
              <a:tr h="494025">
                <a:tc>
                  <a:txBody>
                    <a:bodyPr/>
                    <a:lstStyle/>
                    <a:p>
                      <a:pPr marL="0" lvl="0" indent="0" algn="l" rtl="0">
                        <a:spcBef>
                          <a:spcPts val="0"/>
                        </a:spcBef>
                        <a:spcAft>
                          <a:spcPts val="0"/>
                        </a:spcAft>
                        <a:buNone/>
                      </a:pPr>
                      <a:endParaRPr>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b="1">
                          <a:latin typeface="Open Sans"/>
                          <a:ea typeface="Open Sans"/>
                          <a:cs typeface="Open Sans"/>
                          <a:sym typeface="Open Sans"/>
                        </a:rPr>
                        <a:t>Measles </a:t>
                      </a:r>
                      <a:r>
                        <a:rPr lang="en">
                          <a:solidFill>
                            <a:srgbClr val="858585"/>
                          </a:solidFill>
                          <a:latin typeface="Open Sans"/>
                          <a:ea typeface="Open Sans"/>
                          <a:cs typeface="Open Sans"/>
                          <a:sym typeface="Open Sans"/>
                        </a:rPr>
                        <a:t>n=71</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FAE4E8"/>
                    </a:solidFill>
                  </a:tcPr>
                </a:tc>
                <a:tc>
                  <a:txBody>
                    <a:bodyPr/>
                    <a:lstStyle/>
                    <a:p>
                      <a:pPr marL="0" lvl="0" indent="0" algn="ctr" rtl="0">
                        <a:spcBef>
                          <a:spcPts val="0"/>
                        </a:spcBef>
                        <a:spcAft>
                          <a:spcPts val="0"/>
                        </a:spcAft>
                        <a:buNone/>
                      </a:pPr>
                      <a:r>
                        <a:rPr lang="en" b="1">
                          <a:latin typeface="Open Sans"/>
                          <a:ea typeface="Open Sans"/>
                          <a:cs typeface="Open Sans"/>
                          <a:sym typeface="Open Sans"/>
                        </a:rPr>
                        <a:t>VARI </a:t>
                      </a:r>
                      <a:endParaRPr b="1">
                        <a:latin typeface="Open Sans"/>
                        <a:ea typeface="Open Sans"/>
                        <a:cs typeface="Open Sans"/>
                        <a:sym typeface="Open Sans"/>
                      </a:endParaRPr>
                    </a:p>
                    <a:p>
                      <a:pPr marL="0" lvl="0" indent="0" algn="ctr" rtl="0">
                        <a:spcBef>
                          <a:spcPts val="0"/>
                        </a:spcBef>
                        <a:spcAft>
                          <a:spcPts val="0"/>
                        </a:spcAft>
                        <a:buNone/>
                      </a:pPr>
                      <a:r>
                        <a:rPr lang="en">
                          <a:solidFill>
                            <a:srgbClr val="858585"/>
                          </a:solidFill>
                          <a:latin typeface="Open Sans"/>
                          <a:ea typeface="Open Sans"/>
                          <a:cs typeface="Open Sans"/>
                          <a:sym typeface="Open Sans"/>
                        </a:rPr>
                        <a:t>n=34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rgbClr val="DCF1E4"/>
                    </a:solidFill>
                  </a:tcPr>
                </a:tc>
                <a:extLst>
                  <a:ext uri="{0D108BD9-81ED-4DB2-BD59-A6C34878D82A}">
                    <a16:rowId xmlns:a16="http://schemas.microsoft.com/office/drawing/2014/main" val="10000"/>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Fever</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100%</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94%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2"/>
                      </a:solidFill>
                      <a:prstDash val="solid"/>
                      <a:round/>
                      <a:headEnd type="none" w="sm" len="sm"/>
                      <a:tailEnd type="none" w="sm" len="sm"/>
                    </a:lnT>
                  </a:tcPr>
                </a:tc>
                <a:extLst>
                  <a:ext uri="{0D108BD9-81ED-4DB2-BD59-A6C34878D82A}">
                    <a16:rowId xmlns:a16="http://schemas.microsoft.com/office/drawing/2014/main" val="10001"/>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Cough</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94%</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41%</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2"/>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Coryza</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83%</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47%</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3"/>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Conjunctivitis</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66%</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24%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4"/>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Any of the 3 C’s</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96%</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74%</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5"/>
                  </a:ext>
                </a:extLst>
              </a:tr>
              <a:tr h="347475">
                <a:tc>
                  <a:txBody>
                    <a:bodyPr/>
                    <a:lstStyle/>
                    <a:p>
                      <a:pPr marL="0" lvl="0" indent="0" algn="l" rtl="0">
                        <a:spcBef>
                          <a:spcPts val="0"/>
                        </a:spcBef>
                        <a:spcAft>
                          <a:spcPts val="0"/>
                        </a:spcAft>
                        <a:buNone/>
                      </a:pPr>
                      <a:r>
                        <a:rPr lang="en">
                          <a:solidFill>
                            <a:srgbClr val="858585"/>
                          </a:solidFill>
                          <a:latin typeface="Open Sans"/>
                          <a:ea typeface="Open Sans"/>
                          <a:cs typeface="Open Sans"/>
                          <a:sym typeface="Open Sans"/>
                        </a:rPr>
                        <a:t>All three C’s</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58%</a:t>
                      </a:r>
                      <a:endParaRPr>
                        <a:solidFill>
                          <a:srgbClr val="858585"/>
                        </a:solidFill>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tc>
                  <a:txBody>
                    <a:bodyPr/>
                    <a:lstStyle/>
                    <a:p>
                      <a:pPr marL="0" lvl="0" indent="0" algn="ctr" rtl="0">
                        <a:spcBef>
                          <a:spcPts val="0"/>
                        </a:spcBef>
                        <a:spcAft>
                          <a:spcPts val="0"/>
                        </a:spcAft>
                        <a:buNone/>
                      </a:pPr>
                      <a:r>
                        <a:rPr lang="en">
                          <a:solidFill>
                            <a:srgbClr val="858585"/>
                          </a:solidFill>
                          <a:latin typeface="Open Sans"/>
                          <a:ea typeface="Open Sans"/>
                          <a:cs typeface="Open Sans"/>
                          <a:sym typeface="Open Sans"/>
                        </a:rPr>
                        <a:t>6%</a:t>
                      </a:r>
                      <a:endParaRPr>
                        <a:solidFill>
                          <a:srgbClr val="858585"/>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tcPr>
                </a:tc>
                <a:extLst>
                  <a:ext uri="{0D108BD9-81ED-4DB2-BD59-A6C34878D82A}">
                    <a16:rowId xmlns:a16="http://schemas.microsoft.com/office/drawing/2014/main" val="10006"/>
                  </a:ext>
                </a:extLst>
              </a:tr>
              <a:tr h="494025">
                <a:tc>
                  <a:txBody>
                    <a:bodyPr/>
                    <a:lstStyle/>
                    <a:p>
                      <a:pPr marL="0" lvl="0" indent="0" algn="l" rtl="0">
                        <a:spcBef>
                          <a:spcPts val="0"/>
                        </a:spcBef>
                        <a:spcAft>
                          <a:spcPts val="0"/>
                        </a:spcAft>
                        <a:buNone/>
                      </a:pPr>
                      <a:r>
                        <a:rPr lang="en" b="1">
                          <a:solidFill>
                            <a:srgbClr val="DF382C"/>
                          </a:solidFill>
                          <a:latin typeface="Open Sans"/>
                          <a:ea typeface="Open Sans"/>
                          <a:cs typeface="Open Sans"/>
                          <a:sym typeface="Open Sans"/>
                        </a:rPr>
                        <a:t>Contact with a known case</a:t>
                      </a:r>
                      <a:endParaRPr b="1">
                        <a:solidFill>
                          <a:srgbClr val="DF382C"/>
                        </a:solidFill>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chemeClr val="dk2"/>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rgbClr val="FBF1DD"/>
                    </a:solidFill>
                  </a:tcPr>
                </a:tc>
                <a:tc>
                  <a:txBody>
                    <a:bodyPr/>
                    <a:lstStyle/>
                    <a:p>
                      <a:pPr marL="0" lvl="0" indent="0" algn="ctr" rtl="0">
                        <a:spcBef>
                          <a:spcPts val="0"/>
                        </a:spcBef>
                        <a:spcAft>
                          <a:spcPts val="0"/>
                        </a:spcAft>
                        <a:buNone/>
                      </a:pPr>
                      <a:r>
                        <a:rPr lang="en">
                          <a:latin typeface="Open Sans"/>
                          <a:ea typeface="Open Sans"/>
                          <a:cs typeface="Open Sans"/>
                          <a:sym typeface="Open Sans"/>
                        </a:rPr>
                        <a:t>99%</a:t>
                      </a:r>
                      <a:endParaRPr>
                        <a:latin typeface="Open Sans"/>
                        <a:ea typeface="Open Sans"/>
                        <a:cs typeface="Open Sans"/>
                        <a:sym typeface="Open Sans"/>
                      </a:endParaRPr>
                    </a:p>
                  </a:txBody>
                  <a:tcPr marL="45700" marR="45700" marT="45700" marB="45700">
                    <a:lnL w="9525" cap="flat" cmpd="sng">
                      <a:solidFill>
                        <a:schemeClr val="dk2"/>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rgbClr val="FBF1DD"/>
                    </a:solidFill>
                  </a:tcPr>
                </a:tc>
                <a:tc>
                  <a:txBody>
                    <a:bodyPr/>
                    <a:lstStyle/>
                    <a:p>
                      <a:pPr marL="0" lvl="0" indent="0" algn="ctr" rtl="0">
                        <a:spcBef>
                          <a:spcPts val="0"/>
                        </a:spcBef>
                        <a:spcAft>
                          <a:spcPts val="0"/>
                        </a:spcAft>
                        <a:buNone/>
                      </a:pPr>
                      <a:r>
                        <a:rPr lang="en" dirty="0">
                          <a:latin typeface="Open Sans"/>
                          <a:ea typeface="Open Sans"/>
                          <a:cs typeface="Open Sans"/>
                          <a:sym typeface="Open Sans"/>
                        </a:rPr>
                        <a:t>0%</a:t>
                      </a:r>
                      <a:endParaRPr dirty="0">
                        <a:latin typeface="Open Sans"/>
                        <a:ea typeface="Open Sans"/>
                        <a:cs typeface="Open Sans"/>
                        <a:sym typeface="Open Sans"/>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alpha val="0"/>
                        </a:srgbClr>
                      </a:solidFill>
                      <a:prstDash val="solid"/>
                      <a:round/>
                      <a:headEnd type="none" w="sm" len="sm"/>
                      <a:tailEnd type="none" w="sm" len="sm"/>
                    </a:lnB>
                    <a:solidFill>
                      <a:srgbClr val="FBF1DD"/>
                    </a:solidFill>
                  </a:tcPr>
                </a:tc>
                <a:extLst>
                  <a:ext uri="{0D108BD9-81ED-4DB2-BD59-A6C34878D82A}">
                    <a16:rowId xmlns:a16="http://schemas.microsoft.com/office/drawing/2014/main" val="10007"/>
                  </a:ext>
                </a:extLst>
              </a:tr>
            </a:tbl>
          </a:graphicData>
        </a:graphic>
      </p:graphicFrame>
      <p:pic>
        <p:nvPicPr>
          <p:cNvPr id="4" name="Google Shape;733;p69">
            <a:extLst>
              <a:ext uri="{FF2B5EF4-FFF2-40B4-BE49-F238E27FC236}">
                <a16:creationId xmlns:a16="http://schemas.microsoft.com/office/drawing/2014/main" id="{B1486E92-C3A7-C8A9-9E38-AA9707EBC59F}"/>
              </a:ext>
            </a:extLst>
          </p:cNvPr>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4339018" y="212774"/>
            <a:ext cx="2663666" cy="177575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p86"/>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VARI: Looks like measles, but doesn’t spread</a:t>
            </a:r>
            <a:endParaRPr dirty="0"/>
          </a:p>
        </p:txBody>
      </p:sp>
      <p:sp>
        <p:nvSpPr>
          <p:cNvPr id="995" name="Google Shape;995;p86"/>
          <p:cNvSpPr txBox="1"/>
          <p:nvPr/>
        </p:nvSpPr>
        <p:spPr>
          <a:xfrm>
            <a:off x="731520" y="1325880"/>
            <a:ext cx="37491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rgbClr val="2F5AA2"/>
                </a:solidFill>
                <a:latin typeface="Open Sans"/>
                <a:ea typeface="Open Sans"/>
                <a:cs typeface="Open Sans"/>
                <a:sym typeface="Open Sans"/>
              </a:rPr>
              <a:t>Mimics measles</a:t>
            </a:r>
            <a:endParaRPr sz="1600" b="1">
              <a:solidFill>
                <a:srgbClr val="2F5AA2"/>
              </a:solidFill>
              <a:latin typeface="Open Sans"/>
              <a:ea typeface="Open Sans"/>
              <a:cs typeface="Open Sans"/>
              <a:sym typeface="Open Sans"/>
            </a:endParaRPr>
          </a:p>
        </p:txBody>
      </p:sp>
      <p:sp>
        <p:nvSpPr>
          <p:cNvPr id="996" name="Google Shape;996;p86"/>
          <p:cNvSpPr/>
          <p:nvPr/>
        </p:nvSpPr>
        <p:spPr>
          <a:xfrm>
            <a:off x="731520" y="1783080"/>
            <a:ext cx="3749100" cy="1554600"/>
          </a:xfrm>
          <a:prstGeom prst="roundRect">
            <a:avLst>
              <a:gd name="adj" fmla="val 16667"/>
            </a:avLst>
          </a:prstGeom>
          <a:solidFill>
            <a:srgbClr val="E2EAF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1A1A1A"/>
                </a:solidFill>
                <a:latin typeface="Open Sans"/>
                <a:ea typeface="Open Sans"/>
                <a:cs typeface="Open Sans"/>
                <a:sym typeface="Open Sans"/>
              </a:rPr>
              <a:t>Triggers a real immune response (the point of the vaccine)</a:t>
            </a:r>
            <a:endParaRPr dirty="0">
              <a:solidFill>
                <a:srgbClr val="1A1A1A"/>
              </a:solidFill>
              <a:latin typeface="Open Sans"/>
              <a:ea typeface="Open Sans"/>
              <a:cs typeface="Open Sans"/>
              <a:sym typeface="Open Sans"/>
            </a:endParaRPr>
          </a:p>
          <a:p>
            <a:pPr marL="0" lvl="0" indent="0" algn="ctr" rtl="0">
              <a:spcBef>
                <a:spcPts val="600"/>
              </a:spcBef>
              <a:spcAft>
                <a:spcPts val="0"/>
              </a:spcAft>
              <a:buNone/>
            </a:pPr>
            <a:r>
              <a:rPr lang="en" dirty="0">
                <a:solidFill>
                  <a:srgbClr val="1A1A1A"/>
                </a:solidFill>
                <a:latin typeface="Open Sans"/>
                <a:ea typeface="Open Sans"/>
                <a:cs typeface="Open Sans"/>
                <a:sym typeface="Open Sans"/>
              </a:rPr>
              <a:t>Fever (5–15%) and rash (~5%) </a:t>
            </a:r>
            <a:r>
              <a:rPr lang="en" baseline="30000" dirty="0">
                <a:solidFill>
                  <a:srgbClr val="1A1A1A"/>
                </a:solidFill>
                <a:latin typeface="Open Sans"/>
                <a:ea typeface="Open Sans"/>
                <a:cs typeface="Open Sans"/>
                <a:sym typeface="Open Sans"/>
              </a:rPr>
              <a:t>[</a:t>
            </a:r>
            <a:r>
              <a:rPr lang="en" b="1" u="sng" baseline="30000" dirty="0">
                <a:solidFill>
                  <a:schemeClr val="hlink"/>
                </a:solidFill>
                <a:latin typeface="Open Sans"/>
                <a:ea typeface="Open Sans"/>
                <a:cs typeface="Open Sans"/>
                <a:sym typeface="Open Sans"/>
                <a:hlinkClick r:id="rId3"/>
              </a:rPr>
              <a:t>2</a:t>
            </a:r>
            <a:r>
              <a:rPr lang="en" baseline="30000" dirty="0">
                <a:solidFill>
                  <a:srgbClr val="1A1A1A"/>
                </a:solidFill>
                <a:latin typeface="Open Sans"/>
                <a:ea typeface="Open Sans"/>
                <a:cs typeface="Open Sans"/>
                <a:sym typeface="Open Sans"/>
              </a:rPr>
              <a:t>]</a:t>
            </a:r>
            <a:endParaRPr baseline="30000" dirty="0">
              <a:solidFill>
                <a:srgbClr val="1A1A1A"/>
              </a:solidFill>
              <a:latin typeface="Open Sans"/>
              <a:ea typeface="Open Sans"/>
              <a:cs typeface="Open Sans"/>
              <a:sym typeface="Open Sans"/>
            </a:endParaRPr>
          </a:p>
          <a:p>
            <a:pPr marL="0" lvl="0" indent="0" algn="ctr" rtl="0">
              <a:spcBef>
                <a:spcPts val="600"/>
              </a:spcBef>
              <a:spcAft>
                <a:spcPts val="600"/>
              </a:spcAft>
              <a:buNone/>
            </a:pPr>
            <a:r>
              <a:rPr lang="en" dirty="0">
                <a:solidFill>
                  <a:srgbClr val="1A1A1A"/>
                </a:solidFill>
                <a:latin typeface="Open Sans"/>
                <a:ea typeface="Open Sans"/>
                <a:cs typeface="Open Sans"/>
                <a:sym typeface="Open Sans"/>
              </a:rPr>
              <a:t>Positive standard measles RT-PCR</a:t>
            </a:r>
            <a:r>
              <a:rPr lang="en" baseline="30000" dirty="0">
                <a:solidFill>
                  <a:srgbClr val="1A1A1A"/>
                </a:solidFill>
                <a:latin typeface="Open Sans"/>
                <a:ea typeface="Open Sans"/>
                <a:cs typeface="Open Sans"/>
                <a:sym typeface="Open Sans"/>
              </a:rPr>
              <a:t> [</a:t>
            </a:r>
            <a:r>
              <a:rPr lang="en" b="1" u="sng" baseline="30000" dirty="0">
                <a:solidFill>
                  <a:schemeClr val="hlink"/>
                </a:solidFill>
                <a:latin typeface="Open Sans"/>
                <a:ea typeface="Open Sans"/>
                <a:cs typeface="Open Sans"/>
                <a:sym typeface="Open Sans"/>
                <a:hlinkClick r:id="rId4"/>
              </a:rPr>
              <a:t>8</a:t>
            </a:r>
            <a:r>
              <a:rPr lang="en" baseline="30000" dirty="0">
                <a:solidFill>
                  <a:srgbClr val="1A1A1A"/>
                </a:solidFill>
                <a:latin typeface="Open Sans"/>
                <a:ea typeface="Open Sans"/>
                <a:cs typeface="Open Sans"/>
                <a:sym typeface="Open Sans"/>
              </a:rPr>
              <a:t>]</a:t>
            </a:r>
            <a:endParaRPr baseline="30000" dirty="0">
              <a:solidFill>
                <a:srgbClr val="1A1A1A"/>
              </a:solidFill>
              <a:latin typeface="Open Sans"/>
              <a:ea typeface="Open Sans"/>
              <a:cs typeface="Open Sans"/>
              <a:sym typeface="Open Sans"/>
            </a:endParaRPr>
          </a:p>
        </p:txBody>
      </p:sp>
      <p:sp>
        <p:nvSpPr>
          <p:cNvPr id="997" name="Google Shape;997;p86"/>
          <p:cNvSpPr txBox="1"/>
          <p:nvPr/>
        </p:nvSpPr>
        <p:spPr>
          <a:xfrm>
            <a:off x="4663440" y="1325880"/>
            <a:ext cx="3749100" cy="4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solidFill>
                  <a:srgbClr val="0C622E"/>
                </a:solidFill>
                <a:latin typeface="Open Sans"/>
                <a:ea typeface="Open Sans"/>
                <a:cs typeface="Open Sans"/>
                <a:sym typeface="Open Sans"/>
              </a:rPr>
              <a:t>But doesn't spread</a:t>
            </a:r>
            <a:endParaRPr sz="1600" b="1" dirty="0">
              <a:solidFill>
                <a:srgbClr val="0C622E"/>
              </a:solidFill>
              <a:latin typeface="Open Sans"/>
              <a:ea typeface="Open Sans"/>
              <a:cs typeface="Open Sans"/>
              <a:sym typeface="Open Sans"/>
            </a:endParaRPr>
          </a:p>
        </p:txBody>
      </p:sp>
      <p:sp>
        <p:nvSpPr>
          <p:cNvPr id="998" name="Google Shape;998;p86"/>
          <p:cNvSpPr/>
          <p:nvPr/>
        </p:nvSpPr>
        <p:spPr>
          <a:xfrm>
            <a:off x="4663440" y="1783080"/>
            <a:ext cx="3749100" cy="1554600"/>
          </a:xfrm>
          <a:prstGeom prst="roundRect">
            <a:avLst>
              <a:gd name="adj" fmla="val 16667"/>
            </a:avLst>
          </a:prstGeom>
          <a:solidFill>
            <a:srgbClr val="DCF1E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1A1A1A"/>
                </a:solidFill>
                <a:latin typeface="Open Sans"/>
                <a:ea typeface="Open Sans"/>
                <a:cs typeface="Open Sans"/>
                <a:sym typeface="Open Sans"/>
              </a:rPr>
              <a:t>Attenuated vaccine strain (genotype A) </a:t>
            </a:r>
            <a:r>
              <a:rPr lang="en" baseline="30000" dirty="0">
                <a:solidFill>
                  <a:srgbClr val="1A1A1A"/>
                </a:solidFill>
                <a:latin typeface="Open Sans"/>
                <a:ea typeface="Open Sans"/>
                <a:cs typeface="Open Sans"/>
                <a:sym typeface="Open Sans"/>
              </a:rPr>
              <a:t>[</a:t>
            </a:r>
            <a:r>
              <a:rPr lang="en" b="1" u="sng" baseline="30000" dirty="0">
                <a:solidFill>
                  <a:schemeClr val="hlink"/>
                </a:solidFill>
                <a:latin typeface="Open Sans"/>
                <a:ea typeface="Open Sans"/>
                <a:cs typeface="Open Sans"/>
                <a:sym typeface="Open Sans"/>
                <a:hlinkClick r:id="rId5"/>
              </a:rPr>
              <a:t>10</a:t>
            </a:r>
            <a:r>
              <a:rPr lang="en" baseline="30000" dirty="0">
                <a:solidFill>
                  <a:srgbClr val="1A1A1A"/>
                </a:solidFill>
                <a:latin typeface="Open Sans"/>
                <a:ea typeface="Open Sans"/>
                <a:cs typeface="Open Sans"/>
                <a:sym typeface="Open Sans"/>
              </a:rPr>
              <a:t>]</a:t>
            </a:r>
            <a:endParaRPr baseline="30000" dirty="0">
              <a:solidFill>
                <a:srgbClr val="1A1A1A"/>
              </a:solidFill>
              <a:latin typeface="Open Sans"/>
              <a:ea typeface="Open Sans"/>
              <a:cs typeface="Open Sans"/>
              <a:sym typeface="Open Sans"/>
            </a:endParaRPr>
          </a:p>
          <a:p>
            <a:pPr marL="0" lvl="0" indent="0" algn="ctr" rtl="0">
              <a:spcBef>
                <a:spcPts val="600"/>
              </a:spcBef>
              <a:spcAft>
                <a:spcPts val="0"/>
              </a:spcAft>
              <a:buNone/>
            </a:pPr>
            <a:r>
              <a:rPr lang="en" dirty="0">
                <a:solidFill>
                  <a:srgbClr val="1A1A1A"/>
                </a:solidFill>
                <a:latin typeface="Open Sans"/>
                <a:ea typeface="Open Sans"/>
                <a:cs typeface="Open Sans"/>
                <a:sym typeface="Open Sans"/>
              </a:rPr>
              <a:t>No documented person-to-person spread </a:t>
            </a:r>
            <a:r>
              <a:rPr lang="en" baseline="30000" dirty="0">
                <a:solidFill>
                  <a:srgbClr val="1A1A1A"/>
                </a:solidFill>
                <a:latin typeface="Open Sans"/>
                <a:ea typeface="Open Sans"/>
                <a:cs typeface="Open Sans"/>
                <a:sym typeface="Open Sans"/>
              </a:rPr>
              <a:t>[</a:t>
            </a:r>
            <a:r>
              <a:rPr lang="en" b="1" u="sng" baseline="30000" dirty="0">
                <a:solidFill>
                  <a:schemeClr val="hlink"/>
                </a:solidFill>
                <a:latin typeface="Open Sans"/>
                <a:ea typeface="Open Sans"/>
                <a:cs typeface="Open Sans"/>
                <a:sym typeface="Open Sans"/>
                <a:hlinkClick r:id="rId5"/>
              </a:rPr>
              <a:t>10</a:t>
            </a:r>
            <a:r>
              <a:rPr lang="en" baseline="30000" dirty="0">
                <a:solidFill>
                  <a:srgbClr val="1A1A1A"/>
                </a:solidFill>
                <a:latin typeface="Open Sans"/>
                <a:ea typeface="Open Sans"/>
                <a:cs typeface="Open Sans"/>
                <a:sym typeface="Open Sans"/>
              </a:rPr>
              <a:t>]</a:t>
            </a:r>
            <a:endParaRPr baseline="30000" dirty="0">
              <a:solidFill>
                <a:srgbClr val="1A1A1A"/>
              </a:solidFill>
              <a:latin typeface="Open Sans"/>
              <a:ea typeface="Open Sans"/>
              <a:cs typeface="Open Sans"/>
              <a:sym typeface="Open Sans"/>
            </a:endParaRPr>
          </a:p>
          <a:p>
            <a:pPr marL="0" lvl="0" indent="0" algn="ctr" rtl="0">
              <a:spcBef>
                <a:spcPts val="600"/>
              </a:spcBef>
              <a:spcAft>
                <a:spcPts val="600"/>
              </a:spcAft>
              <a:buNone/>
            </a:pPr>
            <a:r>
              <a:rPr lang="en" dirty="0">
                <a:solidFill>
                  <a:srgbClr val="1A1A1A"/>
                </a:solidFill>
                <a:latin typeface="Open Sans"/>
                <a:ea typeface="Open Sans"/>
                <a:cs typeface="Open Sans"/>
                <a:sym typeface="Open Sans"/>
              </a:rPr>
              <a:t>Not considered contagious</a:t>
            </a:r>
            <a:r>
              <a:rPr lang="en" baseline="30000" dirty="0">
                <a:solidFill>
                  <a:srgbClr val="1A1A1A"/>
                </a:solidFill>
                <a:latin typeface="Open Sans"/>
                <a:ea typeface="Open Sans"/>
                <a:cs typeface="Open Sans"/>
                <a:sym typeface="Open Sans"/>
              </a:rPr>
              <a:t> [</a:t>
            </a:r>
            <a:r>
              <a:rPr lang="en" b="1" u="sng" baseline="30000" dirty="0">
                <a:solidFill>
                  <a:schemeClr val="hlink"/>
                </a:solidFill>
                <a:latin typeface="Open Sans"/>
                <a:ea typeface="Open Sans"/>
                <a:cs typeface="Open Sans"/>
                <a:sym typeface="Open Sans"/>
                <a:hlinkClick r:id="rId6"/>
              </a:rPr>
              <a:t>6</a:t>
            </a:r>
            <a:r>
              <a:rPr lang="en" baseline="30000" dirty="0">
                <a:solidFill>
                  <a:srgbClr val="1A1A1A"/>
                </a:solidFill>
                <a:latin typeface="Open Sans"/>
                <a:ea typeface="Open Sans"/>
                <a:cs typeface="Open Sans"/>
                <a:sym typeface="Open Sans"/>
              </a:rPr>
              <a:t>]</a:t>
            </a:r>
            <a:endParaRPr baseline="30000" dirty="0">
              <a:solidFill>
                <a:srgbClr val="1A1A1A"/>
              </a:solidFill>
              <a:latin typeface="Open Sans"/>
              <a:ea typeface="Open Sans"/>
              <a:cs typeface="Open Sans"/>
              <a:sym typeface="Open Sans"/>
            </a:endParaRPr>
          </a:p>
        </p:txBody>
      </p:sp>
      <p:sp>
        <p:nvSpPr>
          <p:cNvPr id="999" name="Google Shape;999;p86"/>
          <p:cNvSpPr/>
          <p:nvPr/>
        </p:nvSpPr>
        <p:spPr>
          <a:xfrm>
            <a:off x="731520" y="3520440"/>
            <a:ext cx="7680900" cy="594300"/>
          </a:xfrm>
          <a:prstGeom prst="roundRect">
            <a:avLst>
              <a:gd name="adj" fmla="val 16667"/>
            </a:avLst>
          </a:prstGeom>
          <a:solidFill>
            <a:srgbClr val="FAE4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B03D50"/>
                </a:solidFill>
                <a:latin typeface="Open Sans"/>
                <a:ea typeface="Open Sans"/>
                <a:cs typeface="Open Sans"/>
                <a:sym typeface="Open Sans"/>
              </a:rPr>
              <a:t>A positive PCR after recent MMR needs vaccine-specific PCR or genotyping</a:t>
            </a:r>
            <a:r>
              <a:rPr lang="en" sz="1500" b="1" baseline="30000">
                <a:solidFill>
                  <a:srgbClr val="B03D50"/>
                </a:solidFill>
                <a:latin typeface="Open Sans"/>
                <a:ea typeface="Open Sans"/>
                <a:cs typeface="Open Sans"/>
                <a:sym typeface="Open Sans"/>
              </a:rPr>
              <a:t> [</a:t>
            </a:r>
            <a:r>
              <a:rPr lang="en" sz="1500" b="1" u="sng" baseline="30000">
                <a:solidFill>
                  <a:schemeClr val="hlink"/>
                </a:solidFill>
                <a:latin typeface="Open Sans"/>
                <a:ea typeface="Open Sans"/>
                <a:cs typeface="Open Sans"/>
                <a:sym typeface="Open Sans"/>
                <a:hlinkClick r:id="rId4"/>
              </a:rPr>
              <a:t>8</a:t>
            </a:r>
            <a:r>
              <a:rPr lang="en" sz="1500" b="1" baseline="30000">
                <a:solidFill>
                  <a:srgbClr val="B03D50"/>
                </a:solidFill>
                <a:latin typeface="Open Sans"/>
                <a:ea typeface="Open Sans"/>
                <a:cs typeface="Open Sans"/>
                <a:sym typeface="Open Sans"/>
              </a:rPr>
              <a:t>]</a:t>
            </a:r>
            <a:endParaRPr sz="1500" b="1" baseline="30000">
              <a:solidFill>
                <a:srgbClr val="B03D50"/>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7" grpId="0"/>
      <p:bldP spid="998" grpId="0" animBg="1"/>
      <p:bldP spid="99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p87"/>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At the first visit: collect, notify, then wait [</a:t>
            </a:r>
            <a:r>
              <a:rPr lang="en" u="sng">
                <a:solidFill>
                  <a:schemeClr val="hlink"/>
                </a:solidFill>
                <a:hlinkClick r:id="rId3"/>
              </a:rPr>
              <a:t>17</a:t>
            </a:r>
            <a:r>
              <a:rPr lang="en"/>
              <a:t>]</a:t>
            </a:r>
            <a:endParaRPr/>
          </a:p>
        </p:txBody>
      </p:sp>
      <p:sp>
        <p:nvSpPr>
          <p:cNvPr id="1005" name="Google Shape;1005;p87"/>
          <p:cNvSpPr txBox="1"/>
          <p:nvPr/>
        </p:nvSpPr>
        <p:spPr>
          <a:xfrm>
            <a:off x="731520" y="1325880"/>
            <a:ext cx="7680900" cy="25602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600"/>
              </a:spcAft>
              <a:buClr>
                <a:srgbClr val="1A1A1A"/>
              </a:buClr>
              <a:buSzPts val="1500"/>
              <a:buFont typeface="Open Sans"/>
              <a:buChar char="●"/>
            </a:pPr>
            <a:r>
              <a:rPr lang="en" sz="1500" dirty="0">
                <a:solidFill>
                  <a:srgbClr val="1A1A1A"/>
                </a:solidFill>
                <a:latin typeface="Open Sans"/>
                <a:ea typeface="Open Sans"/>
                <a:cs typeface="Open Sans"/>
                <a:sym typeface="Open Sans"/>
              </a:rPr>
              <a:t>Collect a throat or NP swab for RT-PCR (preferred over urine) plus serum IgM as soon as measles is suspected</a:t>
            </a:r>
            <a:r>
              <a:rPr lang="en" sz="1500" baseline="30000" dirty="0">
                <a:solidFill>
                  <a:srgbClr val="1A1A1A"/>
                </a:solidFill>
                <a:latin typeface="Open Sans"/>
                <a:ea typeface="Open Sans"/>
                <a:cs typeface="Open Sans"/>
                <a:sym typeface="Open Sans"/>
              </a:rPr>
              <a:t> [</a:t>
            </a:r>
            <a:r>
              <a:rPr lang="en" sz="1500" b="1" u="sng" baseline="30000" dirty="0">
                <a:solidFill>
                  <a:schemeClr val="hlink"/>
                </a:solidFill>
                <a:latin typeface="Open Sans"/>
                <a:ea typeface="Open Sans"/>
                <a:cs typeface="Open Sans"/>
                <a:sym typeface="Open Sans"/>
                <a:hlinkClick r:id="rId3"/>
              </a:rPr>
              <a:t>17</a:t>
            </a:r>
            <a:r>
              <a:rPr lang="en" sz="1500" baseline="30000" dirty="0">
                <a:solidFill>
                  <a:srgbClr val="1A1A1A"/>
                </a:solidFill>
                <a:latin typeface="Open Sans"/>
                <a:ea typeface="Open Sans"/>
                <a:cs typeface="Open Sans"/>
                <a:sym typeface="Open Sans"/>
              </a:rPr>
              <a:t>]</a:t>
            </a:r>
            <a:endParaRPr sz="1500" baseline="30000" dirty="0">
              <a:solidFill>
                <a:srgbClr val="1A1A1A"/>
              </a:solidFill>
              <a:latin typeface="Open Sans"/>
              <a:ea typeface="Open Sans"/>
              <a:cs typeface="Open Sans"/>
              <a:sym typeface="Open Sans"/>
            </a:endParaRPr>
          </a:p>
          <a:p>
            <a:pPr marL="457200" lvl="0" indent="-323850" algn="l" rtl="0">
              <a:spcBef>
                <a:spcPts val="0"/>
              </a:spcBef>
              <a:spcAft>
                <a:spcPts val="600"/>
              </a:spcAft>
              <a:buClr>
                <a:srgbClr val="1A1A1A"/>
              </a:buClr>
              <a:buSzPts val="1500"/>
              <a:buFont typeface="Open Sans"/>
              <a:buChar char="●"/>
            </a:pPr>
            <a:r>
              <a:rPr lang="en" sz="1500" u="sng" dirty="0">
                <a:solidFill>
                  <a:srgbClr val="1A1A1A"/>
                </a:solidFill>
                <a:latin typeface="Open Sans"/>
                <a:ea typeface="Open Sans"/>
                <a:cs typeface="Open Sans"/>
                <a:sym typeface="Open Sans"/>
              </a:rPr>
              <a:t>Swab early</a:t>
            </a:r>
            <a:r>
              <a:rPr lang="en" sz="1500" dirty="0">
                <a:solidFill>
                  <a:srgbClr val="1A1A1A"/>
                </a:solidFill>
                <a:latin typeface="Open Sans"/>
                <a:ea typeface="Open Sans"/>
                <a:cs typeface="Open Sans"/>
                <a:sym typeface="Open Sans"/>
              </a:rPr>
              <a:t>: in one Chinese study, only 30% of VARI swabs could be genotyped, likely because of late collection</a:t>
            </a:r>
            <a:r>
              <a:rPr lang="en" sz="1500" baseline="30000" dirty="0">
                <a:solidFill>
                  <a:srgbClr val="1A1A1A"/>
                </a:solidFill>
                <a:latin typeface="Open Sans"/>
                <a:ea typeface="Open Sans"/>
                <a:cs typeface="Open Sans"/>
                <a:sym typeface="Open Sans"/>
              </a:rPr>
              <a:t> [</a:t>
            </a:r>
            <a:r>
              <a:rPr lang="en" sz="1500" b="1" u="sng" baseline="30000" dirty="0">
                <a:solidFill>
                  <a:schemeClr val="hlink"/>
                </a:solidFill>
                <a:latin typeface="Open Sans"/>
                <a:ea typeface="Open Sans"/>
                <a:cs typeface="Open Sans"/>
                <a:sym typeface="Open Sans"/>
                <a:hlinkClick r:id="rId4"/>
              </a:rPr>
              <a:t>11</a:t>
            </a:r>
            <a:r>
              <a:rPr lang="en" sz="1500" baseline="30000" dirty="0">
                <a:solidFill>
                  <a:srgbClr val="1A1A1A"/>
                </a:solidFill>
                <a:latin typeface="Open Sans"/>
                <a:ea typeface="Open Sans"/>
                <a:cs typeface="Open Sans"/>
                <a:sym typeface="Open Sans"/>
              </a:rPr>
              <a:t>]</a:t>
            </a:r>
            <a:endParaRPr sz="1500" baseline="30000" dirty="0">
              <a:solidFill>
                <a:srgbClr val="1A1A1A"/>
              </a:solidFill>
              <a:latin typeface="Open Sans"/>
              <a:ea typeface="Open Sans"/>
              <a:cs typeface="Open Sans"/>
              <a:sym typeface="Open Sans"/>
            </a:endParaRPr>
          </a:p>
          <a:p>
            <a:pPr marL="457200" lvl="0" indent="-323850" algn="l" rtl="0">
              <a:spcBef>
                <a:spcPts val="0"/>
              </a:spcBef>
              <a:spcAft>
                <a:spcPts val="600"/>
              </a:spcAft>
              <a:buClr>
                <a:srgbClr val="1A1A1A"/>
              </a:buClr>
              <a:buSzPts val="1500"/>
              <a:buFont typeface="Open Sans"/>
              <a:buChar char="●"/>
            </a:pPr>
            <a:r>
              <a:rPr lang="en" sz="1500" dirty="0">
                <a:solidFill>
                  <a:srgbClr val="1A1A1A"/>
                </a:solidFill>
                <a:latin typeface="Open Sans"/>
                <a:ea typeface="Open Sans"/>
                <a:cs typeface="Open Sans"/>
                <a:sym typeface="Open Sans"/>
              </a:rPr>
              <a:t>Standard RT-PCR can't tell vaccine from wild type; genotyping or vaccine-specific PCR can, through your public health lab</a:t>
            </a:r>
            <a:r>
              <a:rPr lang="en" sz="1500" baseline="30000" dirty="0">
                <a:solidFill>
                  <a:srgbClr val="1A1A1A"/>
                </a:solidFill>
                <a:latin typeface="Open Sans"/>
                <a:ea typeface="Open Sans"/>
                <a:cs typeface="Open Sans"/>
                <a:sym typeface="Open Sans"/>
              </a:rPr>
              <a:t> [</a:t>
            </a:r>
            <a:r>
              <a:rPr lang="en" sz="1500" b="1" u="sng" baseline="30000" dirty="0">
                <a:solidFill>
                  <a:schemeClr val="hlink"/>
                </a:solidFill>
                <a:latin typeface="Open Sans"/>
                <a:ea typeface="Open Sans"/>
                <a:cs typeface="Open Sans"/>
                <a:sym typeface="Open Sans"/>
                <a:hlinkClick r:id="rId5"/>
              </a:rPr>
              <a:t>8</a:t>
            </a:r>
            <a:r>
              <a:rPr lang="en" sz="1500" baseline="30000" dirty="0">
                <a:solidFill>
                  <a:srgbClr val="1A1A1A"/>
                </a:solidFill>
                <a:latin typeface="Open Sans"/>
                <a:ea typeface="Open Sans"/>
                <a:cs typeface="Open Sans"/>
                <a:sym typeface="Open Sans"/>
              </a:rPr>
              <a:t>]</a:t>
            </a:r>
            <a:endParaRPr sz="1500" baseline="30000" dirty="0">
              <a:solidFill>
                <a:srgbClr val="1A1A1A"/>
              </a:solidFill>
              <a:latin typeface="Open Sans"/>
              <a:ea typeface="Open Sans"/>
              <a:cs typeface="Open Sans"/>
              <a:sym typeface="Open Sans"/>
            </a:endParaRPr>
          </a:p>
        </p:txBody>
      </p:sp>
      <p:sp>
        <p:nvSpPr>
          <p:cNvPr id="1006" name="Google Shape;1006;p87"/>
          <p:cNvSpPr/>
          <p:nvPr/>
        </p:nvSpPr>
        <p:spPr>
          <a:xfrm>
            <a:off x="731520" y="3977640"/>
            <a:ext cx="7680900" cy="548700"/>
          </a:xfrm>
          <a:prstGeom prst="roundRect">
            <a:avLst>
              <a:gd name="adj" fmla="val 16667"/>
            </a:avLst>
          </a:prstGeom>
          <a:solidFill>
            <a:srgbClr val="FAE4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B03D50"/>
                </a:solidFill>
                <a:latin typeface="Open Sans"/>
                <a:ea typeface="Open Sans"/>
                <a:cs typeface="Open Sans"/>
                <a:sym typeface="Open Sans"/>
              </a:rPr>
              <a:t>Notify public health now; don't wait for results </a:t>
            </a:r>
            <a:r>
              <a:rPr lang="en" sz="1500" b="1" baseline="30000">
                <a:solidFill>
                  <a:srgbClr val="B03D50"/>
                </a:solidFill>
                <a:latin typeface="Open Sans"/>
                <a:ea typeface="Open Sans"/>
                <a:cs typeface="Open Sans"/>
                <a:sym typeface="Open Sans"/>
              </a:rPr>
              <a:t>[</a:t>
            </a:r>
            <a:r>
              <a:rPr lang="en" sz="1500" b="1" u="sng" baseline="30000">
                <a:solidFill>
                  <a:schemeClr val="hlink"/>
                </a:solidFill>
                <a:latin typeface="Open Sans"/>
                <a:ea typeface="Open Sans"/>
                <a:cs typeface="Open Sans"/>
                <a:sym typeface="Open Sans"/>
                <a:hlinkClick r:id="rId6"/>
              </a:rPr>
              <a:t>15</a:t>
            </a:r>
            <a:r>
              <a:rPr lang="en" sz="1500" b="1" baseline="30000">
                <a:solidFill>
                  <a:srgbClr val="B03D50"/>
                </a:solidFill>
                <a:latin typeface="Open Sans"/>
                <a:ea typeface="Open Sans"/>
                <a:cs typeface="Open Sans"/>
                <a:sym typeface="Open Sans"/>
              </a:rPr>
              <a:t>]</a:t>
            </a:r>
            <a:endParaRPr sz="1500" b="1" baseline="30000">
              <a:solidFill>
                <a:srgbClr val="B03D50"/>
              </a:solidFill>
              <a:latin typeface="Open Sans"/>
              <a:ea typeface="Open Sans"/>
              <a:cs typeface="Open Sans"/>
              <a:sym typeface="Open San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88"/>
          <p:cNvSpPr txBox="1">
            <a:spLocks noGrp="1"/>
          </p:cNvSpPr>
          <p:nvPr>
            <p:ph type="title"/>
          </p:nvPr>
        </p:nvSpPr>
        <p:spPr>
          <a:xfrm>
            <a:off x="729450" y="632850"/>
            <a:ext cx="76884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Take-home points</a:t>
            </a:r>
            <a:endParaRPr/>
          </a:p>
        </p:txBody>
      </p:sp>
      <p:sp>
        <p:nvSpPr>
          <p:cNvPr id="1012" name="Google Shape;1012;p88"/>
          <p:cNvSpPr txBox="1"/>
          <p:nvPr/>
        </p:nvSpPr>
        <p:spPr>
          <a:xfrm>
            <a:off x="731520" y="1325880"/>
            <a:ext cx="7680900" cy="31089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1200"/>
              </a:spcAft>
              <a:buClr>
                <a:srgbClr val="1A1A1A"/>
              </a:buClr>
              <a:buSzPts val="1500"/>
              <a:buFont typeface="Open Sans"/>
              <a:buChar char="●"/>
            </a:pPr>
            <a:r>
              <a:rPr lang="en" sz="1500" dirty="0">
                <a:solidFill>
                  <a:srgbClr val="1A1A1A"/>
                </a:solidFill>
                <a:latin typeface="Open Sans"/>
                <a:ea typeface="Open Sans"/>
                <a:cs typeface="Open Sans"/>
                <a:sym typeface="Open Sans"/>
              </a:rPr>
              <a:t>A rash 5–12 days after MMR is common (about 1 in 20) and is not contagious </a:t>
            </a:r>
            <a:r>
              <a:rPr lang="en" sz="1500" baseline="30000" dirty="0">
                <a:solidFill>
                  <a:srgbClr val="1A1A1A"/>
                </a:solidFill>
                <a:latin typeface="Open Sans"/>
                <a:ea typeface="Open Sans"/>
                <a:cs typeface="Open Sans"/>
                <a:sym typeface="Open Sans"/>
              </a:rPr>
              <a:t>[</a:t>
            </a:r>
            <a:r>
              <a:rPr lang="en" sz="1500" b="1" u="sng" baseline="30000" dirty="0">
                <a:solidFill>
                  <a:schemeClr val="hlink"/>
                </a:solidFill>
                <a:latin typeface="Open Sans"/>
                <a:ea typeface="Open Sans"/>
                <a:cs typeface="Open Sans"/>
                <a:sym typeface="Open Sans"/>
                <a:hlinkClick r:id="rId3"/>
              </a:rPr>
              <a:t>2</a:t>
            </a:r>
            <a:r>
              <a:rPr lang="en" sz="1500" baseline="30000" dirty="0">
                <a:solidFill>
                  <a:srgbClr val="1A1A1A"/>
                </a:solidFill>
                <a:latin typeface="Open Sans"/>
                <a:ea typeface="Open Sans"/>
                <a:cs typeface="Open Sans"/>
                <a:sym typeface="Open Sans"/>
              </a:rPr>
              <a:t>, </a:t>
            </a:r>
            <a:r>
              <a:rPr lang="en" sz="1500" b="1" u="sng" baseline="30000" dirty="0">
                <a:solidFill>
                  <a:schemeClr val="hlink"/>
                </a:solidFill>
                <a:latin typeface="Open Sans"/>
                <a:ea typeface="Open Sans"/>
                <a:cs typeface="Open Sans"/>
                <a:sym typeface="Open Sans"/>
                <a:hlinkClick r:id="rId4"/>
              </a:rPr>
              <a:t>6</a:t>
            </a:r>
            <a:r>
              <a:rPr lang="en" sz="1500" baseline="30000" dirty="0">
                <a:solidFill>
                  <a:srgbClr val="1A1A1A"/>
                </a:solidFill>
                <a:latin typeface="Open Sans"/>
                <a:ea typeface="Open Sans"/>
                <a:cs typeface="Open Sans"/>
                <a:sym typeface="Open Sans"/>
              </a:rPr>
              <a:t>]</a:t>
            </a:r>
            <a:endParaRPr sz="1500" baseline="30000" dirty="0">
              <a:solidFill>
                <a:srgbClr val="1A1A1A"/>
              </a:solidFill>
              <a:latin typeface="Open Sans"/>
              <a:ea typeface="Open Sans"/>
              <a:cs typeface="Open Sans"/>
              <a:sym typeface="Open Sans"/>
            </a:endParaRPr>
          </a:p>
          <a:p>
            <a:pPr marL="457200" lvl="0" indent="-323850" algn="l" rtl="0">
              <a:spcBef>
                <a:spcPts val="0"/>
              </a:spcBef>
              <a:spcAft>
                <a:spcPts val="1200"/>
              </a:spcAft>
              <a:buClr>
                <a:srgbClr val="1A1A1A"/>
              </a:buClr>
              <a:buSzPts val="1500"/>
              <a:buFont typeface="Open Sans"/>
              <a:buChar char="●"/>
            </a:pPr>
            <a:r>
              <a:rPr lang="en" sz="1500" dirty="0">
                <a:solidFill>
                  <a:srgbClr val="1A1A1A"/>
                </a:solidFill>
                <a:latin typeface="Open Sans"/>
                <a:ea typeface="Open Sans"/>
                <a:cs typeface="Open Sans"/>
                <a:sym typeface="Open Sans"/>
              </a:rPr>
              <a:t>What to tell patients: it's an expected vaccine reaction, not measles disease</a:t>
            </a:r>
            <a:endParaRPr sz="1500" dirty="0">
              <a:solidFill>
                <a:srgbClr val="1A1A1A"/>
              </a:solidFill>
              <a:latin typeface="Open Sans"/>
              <a:ea typeface="Open Sans"/>
              <a:cs typeface="Open Sans"/>
              <a:sym typeface="Open Sans"/>
            </a:endParaRPr>
          </a:p>
          <a:p>
            <a:pPr marL="457200" lvl="0" indent="-323850" algn="l" rtl="0">
              <a:spcBef>
                <a:spcPts val="0"/>
              </a:spcBef>
              <a:spcAft>
                <a:spcPts val="1200"/>
              </a:spcAft>
              <a:buClr>
                <a:srgbClr val="1A1A1A"/>
              </a:buClr>
              <a:buSzPts val="1500"/>
              <a:buFont typeface="Open Sans"/>
              <a:buChar char="●"/>
            </a:pPr>
            <a:r>
              <a:rPr lang="en" sz="1500" dirty="0">
                <a:solidFill>
                  <a:srgbClr val="1A1A1A"/>
                </a:solidFill>
                <a:latin typeface="Open Sans"/>
                <a:ea typeface="Open Sans"/>
                <a:cs typeface="Open Sans"/>
                <a:sym typeface="Open Sans"/>
              </a:rPr>
              <a:t>After PEP or in an outbreak, treat it as measles until proven otherwise: isolate and notify</a:t>
            </a:r>
            <a:endParaRPr sz="1500" dirty="0">
              <a:solidFill>
                <a:srgbClr val="1A1A1A"/>
              </a:solidFill>
              <a:latin typeface="Open Sans"/>
              <a:ea typeface="Open Sans"/>
              <a:cs typeface="Open Sans"/>
              <a:sym typeface="Open Sans"/>
            </a:endParaRPr>
          </a:p>
          <a:p>
            <a:pPr marL="457200" lvl="0" indent="-323850" algn="l" rtl="0">
              <a:spcBef>
                <a:spcPts val="0"/>
              </a:spcBef>
              <a:spcAft>
                <a:spcPts val="1200"/>
              </a:spcAft>
              <a:buClr>
                <a:srgbClr val="1A1A1A"/>
              </a:buClr>
              <a:buSzPts val="1500"/>
              <a:buFont typeface="Open Sans"/>
              <a:buChar char="●"/>
            </a:pPr>
            <a:r>
              <a:rPr lang="en" sz="1500" dirty="0">
                <a:solidFill>
                  <a:srgbClr val="1A1A1A"/>
                </a:solidFill>
                <a:latin typeface="Open Sans"/>
                <a:ea typeface="Open Sans"/>
                <a:cs typeface="Open Sans"/>
                <a:sym typeface="Open Sans"/>
              </a:rPr>
              <a:t>The 3 Cs, Koplik spots, and a known exposure favor wild type, but none rules it out </a:t>
            </a:r>
            <a:r>
              <a:rPr lang="en" sz="1500" baseline="30000" dirty="0">
                <a:solidFill>
                  <a:srgbClr val="1A1A1A"/>
                </a:solidFill>
                <a:latin typeface="Open Sans"/>
                <a:ea typeface="Open Sans"/>
                <a:cs typeface="Open Sans"/>
                <a:sym typeface="Open Sans"/>
              </a:rPr>
              <a:t>[</a:t>
            </a:r>
            <a:r>
              <a:rPr lang="en" sz="1500" b="1" u="sng" baseline="30000" dirty="0">
                <a:solidFill>
                  <a:schemeClr val="hlink"/>
                </a:solidFill>
                <a:latin typeface="Open Sans"/>
                <a:ea typeface="Open Sans"/>
                <a:cs typeface="Open Sans"/>
                <a:sym typeface="Open Sans"/>
                <a:hlinkClick r:id="rId5"/>
              </a:rPr>
              <a:t>7</a:t>
            </a:r>
            <a:r>
              <a:rPr lang="en" sz="1500" baseline="30000" dirty="0">
                <a:solidFill>
                  <a:srgbClr val="1A1A1A"/>
                </a:solidFill>
                <a:latin typeface="Open Sans"/>
                <a:ea typeface="Open Sans"/>
                <a:cs typeface="Open Sans"/>
                <a:sym typeface="Open Sans"/>
              </a:rPr>
              <a:t>, </a:t>
            </a:r>
            <a:r>
              <a:rPr lang="en" sz="1500" b="1" u="sng" baseline="30000" dirty="0">
                <a:solidFill>
                  <a:schemeClr val="hlink"/>
                </a:solidFill>
                <a:latin typeface="Open Sans"/>
                <a:ea typeface="Open Sans"/>
                <a:cs typeface="Open Sans"/>
                <a:sym typeface="Open Sans"/>
                <a:hlinkClick r:id="rId6"/>
              </a:rPr>
              <a:t>10</a:t>
            </a:r>
            <a:r>
              <a:rPr lang="en" sz="1500" baseline="30000" dirty="0">
                <a:solidFill>
                  <a:srgbClr val="1A1A1A"/>
                </a:solidFill>
                <a:latin typeface="Open Sans"/>
                <a:ea typeface="Open Sans"/>
                <a:cs typeface="Open Sans"/>
                <a:sym typeface="Open Sans"/>
              </a:rPr>
              <a:t>]</a:t>
            </a:r>
            <a:endParaRPr sz="1500" baseline="30000" dirty="0">
              <a:solidFill>
                <a:srgbClr val="1A1A1A"/>
              </a:solidFill>
              <a:latin typeface="Open Sans"/>
              <a:ea typeface="Open Sans"/>
              <a:cs typeface="Open Sans"/>
              <a:sym typeface="Open Sans"/>
            </a:endParaRPr>
          </a:p>
        </p:txBody>
      </p:sp>
      <p:sp>
        <p:nvSpPr>
          <p:cNvPr id="1013" name="Google Shape;1013;p88"/>
          <p:cNvSpPr txBox="1"/>
          <p:nvPr/>
        </p:nvSpPr>
        <p:spPr>
          <a:xfrm>
            <a:off x="731520" y="4572000"/>
            <a:ext cx="7680900" cy="32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858585"/>
                </a:solidFill>
                <a:latin typeface="Open Sans"/>
                <a:ea typeface="Open Sans"/>
                <a:cs typeface="Open Sans"/>
                <a:sym typeface="Open Sans"/>
              </a:rPr>
              <a:t>Slides at hunterratliff1.com/talk/; citations via the “citations” button on the website</a:t>
            </a:r>
            <a:endParaRPr sz="1100">
              <a:solidFill>
                <a:srgbClr val="858585"/>
              </a:solidFill>
              <a:latin typeface="Open Sans"/>
              <a:ea typeface="Open Sans"/>
              <a:cs typeface="Open Sans"/>
              <a:sym typeface="Open San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Google Shape;1018;p89"/>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Questions?</a:t>
            </a:r>
            <a:endParaRPr/>
          </a:p>
        </p:txBody>
      </p:sp>
      <p:sp>
        <p:nvSpPr>
          <p:cNvPr id="1019" name="Google Shape;1019;p89"/>
          <p:cNvSpPr txBox="1"/>
          <p:nvPr/>
        </p:nvSpPr>
        <p:spPr>
          <a:xfrm>
            <a:off x="5681275" y="3837950"/>
            <a:ext cx="2279700" cy="57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lt1"/>
                </a:solidFill>
                <a:latin typeface="Open Sans"/>
                <a:ea typeface="Open Sans"/>
                <a:cs typeface="Open Sans"/>
                <a:sym typeface="Open Sans"/>
              </a:rPr>
              <a:t>Links to articles discussed here</a:t>
            </a:r>
            <a:endParaRPr sz="1200" b="1">
              <a:solidFill>
                <a:schemeClr val="lt1"/>
              </a:solidFill>
              <a:latin typeface="Open Sans"/>
              <a:ea typeface="Open Sans"/>
              <a:cs typeface="Open Sans"/>
              <a:sym typeface="Open Sans"/>
            </a:endParaRPr>
          </a:p>
        </p:txBody>
      </p:sp>
      <p:pic>
        <p:nvPicPr>
          <p:cNvPr id="1020" name="Google Shape;1020;p89" title="frame (11).pn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5681275" y="1344850"/>
            <a:ext cx="2292450" cy="2317628"/>
          </a:xfrm>
          <a:prstGeom prst="rect">
            <a:avLst/>
          </a:prstGeom>
          <a:noFill/>
          <a:ln>
            <a:noFill/>
          </a:ln>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1kq3werka2o2736mc6q7ahxprju4ae"/>
  <p:tag name="MENTI_PPT_SLIDE_MAP" val="{&quot;262&quot;:&quot;k3nzfyw9276q&quot;,&quot;285&quot;:&quot;t9zovue1b7x3&quot;,&quot;331&quot;:&quot;rgcmuyshe43z&quot;,&quot;332&quot;:&quot;aeh81mncwnr1&quot;}"/>
</p:tagLst>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4254</Words>
  <Application>Microsoft Office PowerPoint</Application>
  <PresentationFormat>On-screen Show (16:9)</PresentationFormat>
  <Paragraphs>768</Paragraphs>
  <Slides>73</Slides>
  <Notes>69</Notes>
  <HiddenSlides>3</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73</vt:i4>
      </vt:variant>
    </vt:vector>
  </HeadingPairs>
  <TitlesOfParts>
    <vt:vector size="86" baseType="lpstr">
      <vt:lpstr>Raleway</vt:lpstr>
      <vt:lpstr>Open Sans Light</vt:lpstr>
      <vt:lpstr>Source Serif 4</vt:lpstr>
      <vt:lpstr>Arial</vt:lpstr>
      <vt:lpstr>Open Sans Medium</vt:lpstr>
      <vt:lpstr>Open Sans</vt:lpstr>
      <vt:lpstr>Bitter Light</vt:lpstr>
      <vt:lpstr>Calibri</vt:lpstr>
      <vt:lpstr>Bitter Black</vt:lpstr>
      <vt:lpstr>IBM Plex Sans</vt:lpstr>
      <vt:lpstr>Lato</vt:lpstr>
      <vt:lpstr>Bitter</vt:lpstr>
      <vt:lpstr>Streamline</vt:lpstr>
      <vt:lpstr>PowerPoint Presentation</vt:lpstr>
      <vt:lpstr>Shortcuts</vt:lpstr>
      <vt:lpstr>Responsible use of AI</vt:lpstr>
      <vt:lpstr>Why now? Measles in 2026</vt:lpstr>
      <vt:lpstr>Why now? Measles in 2026</vt:lpstr>
      <vt:lpstr>Why now? Measles in 2026</vt:lpstr>
      <vt:lpstr>Measles 101 [21, 22]</vt:lpstr>
      <vt:lpstr>[1] Are Koplik spots pathognomonic for active measles? </vt:lpstr>
      <vt:lpstr>PowerPoint Presentation</vt:lpstr>
      <vt:lpstr>Setting the scene</vt:lpstr>
      <vt:lpstr>Setting the scene</vt:lpstr>
      <vt:lpstr>Case 1: HPI (per triage)</vt:lpstr>
      <vt:lpstr>Case 1: HPI (per triage)</vt:lpstr>
      <vt:lpstr>Case 1: HPI (per triage)</vt:lpstr>
      <vt:lpstr>Case 1: HPI (per triage)</vt:lpstr>
      <vt:lpstr>Case 1: HPI - Timeline</vt:lpstr>
      <vt:lpstr>Case 1: HPI - Timeline</vt:lpstr>
      <vt:lpstr>Case 1: HPI - Timeline</vt:lpstr>
      <vt:lpstr>Case 1: HPI - Timeline</vt:lpstr>
      <vt:lpstr>Case 1: HPI - Timeline</vt:lpstr>
      <vt:lpstr>What is the MMR vaccine? [23, 24]</vt:lpstr>
      <vt:lpstr>Case 1: HPI - The rash</vt:lpstr>
      <vt:lpstr>Case 1: Physical exam</vt:lpstr>
      <vt:lpstr>Case 1: Physical exam</vt:lpstr>
      <vt:lpstr>Case 1: Labs</vt:lpstr>
      <vt:lpstr>Case 1: Summary</vt:lpstr>
      <vt:lpstr>[2] Is this measles?</vt:lpstr>
      <vt:lpstr>PowerPoint Presentation</vt:lpstr>
      <vt:lpstr>PowerPoint Presentation</vt:lpstr>
      <vt:lpstr>Before they reach the waiting room [16]</vt:lpstr>
      <vt:lpstr>[3] How should we manage this?</vt:lpstr>
      <vt:lpstr>PowerPoint Presentation</vt:lpstr>
      <vt:lpstr>Disaster case</vt:lpstr>
      <vt:lpstr>Does MMR “cause” ‘measles’?</vt:lpstr>
      <vt:lpstr>Follow me along my journey</vt:lpstr>
      <vt:lpstr>Reactions to MMR vaccine </vt:lpstr>
      <vt:lpstr>Reactions to MMR vaccine  </vt:lpstr>
      <vt:lpstr>Reactions to MMR vaccine  </vt:lpstr>
      <vt:lpstr>…am I starting to flirt with anti-vax?</vt:lpstr>
      <vt:lpstr>…am I starting to flirt with anti-vax?</vt:lpstr>
      <vt:lpstr>What does the Red Book say? [6]</vt:lpstr>
      <vt:lpstr>The more common situation</vt:lpstr>
      <vt:lpstr>What does the Red Book say? [6]</vt:lpstr>
      <vt:lpstr>The scary situation</vt:lpstr>
      <vt:lpstr>Distinguishing VARI from “real measles”</vt:lpstr>
      <vt:lpstr>[4] How to distinguish VARI from wild type measles?</vt:lpstr>
      <vt:lpstr>PowerPoint Presentation</vt:lpstr>
      <vt:lpstr>PowerPoint Presentation</vt:lpstr>
      <vt:lpstr>Symptoms &amp; timing of measles</vt:lpstr>
      <vt:lpstr>PowerPoint Presentation</vt:lpstr>
      <vt:lpstr>PowerPoint Presentation</vt:lpstr>
      <vt:lpstr>PowerPoint Presentation</vt:lpstr>
      <vt:lpstr>Reactions to MMR - Timing of reactions [5]</vt:lpstr>
      <vt:lpstr>Reactions to MMR - Timing of reactions [5]</vt:lpstr>
      <vt:lpstr>Multiple mechanisms</vt:lpstr>
      <vt:lpstr>How measles moves through the body [16, 18–20]</vt:lpstr>
      <vt:lpstr>How measles moves through the body [16, 18–20]</vt:lpstr>
      <vt:lpstr>Similar timelines, distinct mechanisms [16, 18–20]</vt:lpstr>
      <vt:lpstr>Do tropical viral rashes work the same way?</vt:lpstr>
      <vt:lpstr>Distinguishing them clinically</vt:lpstr>
      <vt:lpstr>Martin et al [7]</vt:lpstr>
      <vt:lpstr>Martin et al [7]</vt:lpstr>
      <vt:lpstr>Martin et al [7]</vt:lpstr>
      <vt:lpstr>Martin et al [7]</vt:lpstr>
      <vt:lpstr>Martin et al [7]</vt:lpstr>
      <vt:lpstr>Who else has experienced this problem before?</vt:lpstr>
      <vt:lpstr>Cui et al [10]</vt:lpstr>
      <vt:lpstr>Cui et al [10]</vt:lpstr>
      <vt:lpstr>Case 1: Hospital course</vt:lpstr>
      <vt:lpstr>VARI: Looks like measles, but doesn’t spread</vt:lpstr>
      <vt:lpstr>At the first visit: collect, notify, then wait [17]</vt:lpstr>
      <vt:lpstr>Take-home points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Ratliff, Hunter</cp:lastModifiedBy>
  <cp:revision>8</cp:revision>
  <dcterms:modified xsi:type="dcterms:W3CDTF">2026-11-05T00:32:45Z</dcterms:modified>
</cp:coreProperties>
</file>