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y="5143500" cx="9144000"/>
  <p:notesSz cx="6858000" cy="9144000"/>
  <p:embeddedFontLst>
    <p:embeddedFont>
      <p:font typeface="Raleway"/>
      <p:regular r:id="rId78"/>
      <p:bold r:id="rId79"/>
      <p:italic r:id="rId80"/>
      <p:boldItalic r:id="rId81"/>
    </p:embeddedFont>
    <p:embeddedFont>
      <p:font typeface="Lato"/>
      <p:regular r:id="rId82"/>
      <p:bold r:id="rId83"/>
      <p:italic r:id="rId84"/>
      <p:boldItalic r:id="rId85"/>
    </p:embeddedFont>
    <p:embeddedFont>
      <p:font typeface="Open Sans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16D5276-1574-4175-8113-CE26C03A8580}">
  <a:tblStyle styleId="{116D5276-1574-4175-8113-CE26C03A85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Lato-italic.fntdata"/><Relationship Id="rId83" Type="http://schemas.openxmlformats.org/officeDocument/2006/relationships/font" Target="fonts/Lato-bold.fntdata"/><Relationship Id="rId42" Type="http://schemas.openxmlformats.org/officeDocument/2006/relationships/slide" Target="slides/slide36.xml"/><Relationship Id="rId86" Type="http://schemas.openxmlformats.org/officeDocument/2006/relationships/font" Target="fonts/OpenSans-regular.fntdata"/><Relationship Id="rId41" Type="http://schemas.openxmlformats.org/officeDocument/2006/relationships/slide" Target="slides/slide35.xml"/><Relationship Id="rId85" Type="http://schemas.openxmlformats.org/officeDocument/2006/relationships/font" Target="fonts/Lato-boldItalic.fntdata"/><Relationship Id="rId44" Type="http://schemas.openxmlformats.org/officeDocument/2006/relationships/slide" Target="slides/slide38.xml"/><Relationship Id="rId88" Type="http://schemas.openxmlformats.org/officeDocument/2006/relationships/font" Target="fonts/OpenSans-italic.fntdata"/><Relationship Id="rId43" Type="http://schemas.openxmlformats.org/officeDocument/2006/relationships/slide" Target="slides/slide37.xml"/><Relationship Id="rId87" Type="http://schemas.openxmlformats.org/officeDocument/2006/relationships/font" Target="fonts/OpenSans-bold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OpenSans-boldItalic.fntdata"/><Relationship Id="rId80" Type="http://schemas.openxmlformats.org/officeDocument/2006/relationships/font" Target="fonts/Raleway-italic.fntdata"/><Relationship Id="rId82" Type="http://schemas.openxmlformats.org/officeDocument/2006/relationships/font" Target="fonts/Lato-regular.fntdata"/><Relationship Id="rId81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Raleway-bold.fntdata"/><Relationship Id="rId34" Type="http://schemas.openxmlformats.org/officeDocument/2006/relationships/slide" Target="slides/slide28.xml"/><Relationship Id="rId78" Type="http://schemas.openxmlformats.org/officeDocument/2006/relationships/font" Target="fonts/Raleway-regular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38/nrmicro2490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books/NBK430717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books/NBK430717/" TargetMode="Externa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books/NBK430717/" TargetMode="Externa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books/NBK430717/" TargetMode="Externa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mc.ncbi.nlm.nih.gov/articles/PMC9076465/#sec3" TargetMode="Externa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2792f963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42792f963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2792f9630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2792f9630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2792f9630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2792f9630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2792f9630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42792f9630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2792f963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2792f963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2792f963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2792f963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2792f963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2792f963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2792f9630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2792f9630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About 4% of patients with enteric fever, predominantly infants, elderly people and women, may become chronic carriers (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citation</a:t>
            </a:r>
            <a:r>
              <a:rPr lang="en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2792f9630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2792f9630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2792f9630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42792f9630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3ceb775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3ceb775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2792f9630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2792f963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42792f9630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42792f9630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2792f9630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2792f963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2792f963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2792f963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28999aca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28999aca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2792f9630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2792f9630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428999aca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428999aca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2792f9630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42792f963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42792f9630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42792f9630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2792f9630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2792f9630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2792f963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2792f963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2792f9630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42792f9630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42792f9630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42792f9630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2792f9630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2792f9630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2b74e6b7a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2b74e6b7a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2792f9630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2792f9630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42b74e6b7a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42b74e6b7a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42792f9630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42792f9630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42b74e6b7a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42b74e6b7a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42792f9630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42792f9630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42792f9630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42792f9630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2792f963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2792f963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2792f9630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42792f9630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42792f9630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42792f9630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428999aca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428999aca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review article isn’t super clear if this is typhoidal or NTS, but this is a fellows lecture, not a dissertation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https://www.tandfonline.com/doi/full/10.1080/21553769.2015.1051243#d1e472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42792f9630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42792f9630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https://www.tandfonline.com/doi/full/10.1080/21553769.2015.1051243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42792f9630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42792f9630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https://www.tandfonline.com/doi/full/10.1080/21553769.2015.1051243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42792f9630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42792f9630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https://www.tandfonline.com/doi/full/10.1080/21553769.2015.1051243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428999aca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428999aca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42792f9630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42792f9630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75796cf05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075796cf05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42792f9630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42792f9630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2792f963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2792f963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42792f9630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42792f9630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42792f9630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42792f9630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42792f9630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42792f9630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42792f9630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42792f9630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42792f9630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42792f9630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2792f9630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42792f9630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2b74e6b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42b74e6b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42b74e6b7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42b74e6b7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42b74e6b7a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42b74e6b7a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42b74e6b7a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42b74e6b7a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https://www.ncbi.nlm.nih.gov/books/NBK430717/</a:t>
            </a:r>
            <a:r>
              <a:rPr lang="en"/>
              <a:t> - Pseudotuberculosis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2792f9630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2792f963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42b74e6b7a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42b74e6b7a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https://www.ncbi.nlm.nih.gov/books/NBK430717/</a:t>
            </a:r>
            <a:r>
              <a:rPr lang="en"/>
              <a:t> - Pseudotuberculosis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42b74e6b7a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42b74e6b7a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https://www.ncbi.nlm.nih.gov/books/NBK430717/</a:t>
            </a:r>
            <a:r>
              <a:rPr lang="en"/>
              <a:t> - Pseudotuberculosis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42b74e6b7a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42b74e6b7a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https://www.ncbi.nlm.nih.gov/books/NBK430717/</a:t>
            </a:r>
            <a:r>
              <a:rPr lang="en"/>
              <a:t> - Pseudotuberculosis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42b74e6b7a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42b74e6b7a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42b74e6b7a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42b74e6b7a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https://pmc.ncbi.nlm.nih.gov/articles/PMC9076465/#sec3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https://www.ncbi.nlm.nih.gov/books/NBK430717/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42b74e6b7a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42b74e6b7a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42b74e6b7a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42b74e6b7a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42b74e6b7a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42b74e6b7a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42b74e6b7a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42b74e6b7a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42b74e6b7a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42b74e6b7a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2792f963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2792f963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2792f9630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2792f9630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2792f963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2792f963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hunterratliff1.com/talk/cid-2024-10-31/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s://docs.google.com/document/d/1_P8KQ-xP_5dWS93kwPwqPbHiy7yypStn71blBknmdXM/" TargetMode="External"/><Relationship Id="rId4" Type="http://schemas.openxmlformats.org/officeDocument/2006/relationships/hyperlink" Target="https://www.hunterratliff1.com/talk/" TargetMode="External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Salmonella &amp; Yersinia infections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Fellows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Curriculum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C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03/24/2025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2"/>
          <p:cNvSpPr txBox="1"/>
          <p:nvPr>
            <p:ph idx="2" type="body"/>
          </p:nvPr>
        </p:nvSpPr>
        <p:spPr>
          <a:xfrm>
            <a:off x="4643600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2"/>
          <p:cNvSpPr txBox="1"/>
          <p:nvPr>
            <p:ph idx="1" type="body"/>
          </p:nvPr>
        </p:nvSpPr>
        <p:spPr>
          <a:xfrm>
            <a:off x="729325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DC4C64"/>
                </a:solidFill>
              </a:rPr>
              <a:t>foodborne transmission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commonly: </a:t>
            </a:r>
            <a:r>
              <a:rPr b="1" lang="en"/>
              <a:t>Chickens </a:t>
            </a:r>
            <a:r>
              <a:rPr lang="en"/>
              <a:t>→ </a:t>
            </a:r>
            <a:r>
              <a:rPr b="1" lang="en"/>
              <a:t>Eggs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 foodborne outbreaks have also happened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Poultry</a:t>
            </a:r>
            <a:r>
              <a:rPr lang="en"/>
              <a:t>: Turkey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Dairy</a:t>
            </a:r>
            <a:r>
              <a:rPr lang="en"/>
              <a:t>: Ice cream (cross contamination)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Fruit/veggies</a:t>
            </a:r>
            <a:r>
              <a:rPr lang="en"/>
              <a:t>: Onions, peaches</a:t>
            </a: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500" y="1075700"/>
            <a:ext cx="3038475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23"/>
          <p:cNvSpPr txBox="1"/>
          <p:nvPr>
            <p:ph idx="2" type="body"/>
          </p:nvPr>
        </p:nvSpPr>
        <p:spPr>
          <a:xfrm>
            <a:off x="4643600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 txBox="1"/>
          <p:nvPr>
            <p:ph idx="1" type="body"/>
          </p:nvPr>
        </p:nvSpPr>
        <p:spPr>
          <a:xfrm>
            <a:off x="729325" y="1785175"/>
            <a:ext cx="3774300" cy="27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DC4C64"/>
                </a:solidFill>
              </a:rPr>
              <a:t>foodborne transmission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commonly: </a:t>
            </a:r>
            <a:r>
              <a:rPr b="1" lang="en">
                <a:solidFill>
                  <a:srgbClr val="3B71CA"/>
                </a:solidFill>
              </a:rPr>
              <a:t>Chickens </a:t>
            </a:r>
            <a:r>
              <a:rPr lang="en"/>
              <a:t>→ </a:t>
            </a:r>
            <a:r>
              <a:rPr b="1" lang="en">
                <a:solidFill>
                  <a:srgbClr val="3B71CA"/>
                </a:solidFill>
              </a:rPr>
              <a:t>Eggs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Other foodborne outbreaks have also happened: </a:t>
            </a:r>
            <a:r>
              <a:rPr b="1" lang="en"/>
              <a:t>p</a:t>
            </a:r>
            <a:r>
              <a:rPr b="1" lang="en"/>
              <a:t>oultry, ice cream, onions, peaches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Animals</a:t>
            </a:r>
            <a:r>
              <a:rPr lang="en"/>
              <a:t>: Reptiles and amphibians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Snakes </a:t>
            </a:r>
            <a:endParaRPr>
              <a:solidFill>
                <a:schemeClr val="dk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Turtles </a:t>
            </a:r>
            <a:endParaRPr>
              <a:solidFill>
                <a:schemeClr val="dk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Iguanas, l</a:t>
            </a:r>
            <a:r>
              <a:rPr lang="en">
                <a:solidFill>
                  <a:schemeClr val="dk2"/>
                </a:solidFill>
              </a:rPr>
              <a:t>izards </a:t>
            </a:r>
            <a:endParaRPr>
              <a:solidFill>
                <a:schemeClr val="dk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Frogs 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4"/>
          <p:cNvSpPr txBox="1"/>
          <p:nvPr>
            <p:ph idx="2" type="body"/>
          </p:nvPr>
        </p:nvSpPr>
        <p:spPr>
          <a:xfrm>
            <a:off x="4643600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729325" y="1785175"/>
            <a:ext cx="3774300" cy="27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DC4C64"/>
                </a:solidFill>
              </a:rPr>
              <a:t>foodborne transmission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commonly: </a:t>
            </a:r>
            <a:r>
              <a:rPr b="1" lang="en">
                <a:solidFill>
                  <a:srgbClr val="3B71CA"/>
                </a:solidFill>
              </a:rPr>
              <a:t>Chickens </a:t>
            </a:r>
            <a:r>
              <a:rPr lang="en"/>
              <a:t>→ </a:t>
            </a:r>
            <a:r>
              <a:rPr b="1" lang="en">
                <a:solidFill>
                  <a:srgbClr val="3B71CA"/>
                </a:solidFill>
              </a:rPr>
              <a:t>Eggs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Other foodborne outbreaks have also happened: </a:t>
            </a:r>
            <a:r>
              <a:rPr b="1" lang="en"/>
              <a:t>poultry, ice cream, onions, peaches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Animals</a:t>
            </a:r>
            <a:r>
              <a:rPr lang="en"/>
              <a:t>: Reptiles and amphibians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Snakes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Turtles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Iguanas</a:t>
            </a:r>
            <a:r>
              <a:rPr lang="en"/>
              <a:t>, </a:t>
            </a:r>
            <a:r>
              <a:rPr b="1" lang="en">
                <a:solidFill>
                  <a:srgbClr val="3B71CA"/>
                </a:solidFill>
              </a:rPr>
              <a:t>lizards 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Frogs</a:t>
            </a:r>
            <a:r>
              <a:rPr lang="en"/>
              <a:t>  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637" y="817925"/>
            <a:ext cx="2962224" cy="421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5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5"/>
          <p:cNvSpPr txBox="1"/>
          <p:nvPr>
            <p:ph idx="2" type="body"/>
          </p:nvPr>
        </p:nvSpPr>
        <p:spPr>
          <a:xfrm>
            <a:off x="4643600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729325" y="1785175"/>
            <a:ext cx="3774300" cy="29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DC4C64"/>
                </a:solidFill>
              </a:rPr>
              <a:t>foodborne transmission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commonly: </a:t>
            </a:r>
            <a:r>
              <a:rPr b="1" lang="en">
                <a:solidFill>
                  <a:srgbClr val="3B71CA"/>
                </a:solidFill>
              </a:rPr>
              <a:t>Chickens </a:t>
            </a:r>
            <a:r>
              <a:rPr lang="en"/>
              <a:t>→ </a:t>
            </a:r>
            <a:r>
              <a:rPr b="1" lang="en">
                <a:solidFill>
                  <a:srgbClr val="3B71CA"/>
                </a:solidFill>
              </a:rPr>
              <a:t>Eggs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Other foodborne outbreaks have also happened: </a:t>
            </a:r>
            <a:r>
              <a:rPr b="1" lang="en"/>
              <a:t>poultry, ice cream, onions, peaches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Animals</a:t>
            </a:r>
            <a:r>
              <a:rPr lang="en"/>
              <a:t>: Reptiles and amphibians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When possible, </a:t>
            </a:r>
            <a:r>
              <a:rPr b="1" lang="en">
                <a:solidFill>
                  <a:srgbClr val="DF382C"/>
                </a:solidFill>
              </a:rPr>
              <a:t>don’t kiss turtles</a:t>
            </a:r>
            <a:endParaRPr b="1">
              <a:solidFill>
                <a:srgbClr val="DF382C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i="1" lang="en">
                <a:solidFill>
                  <a:srgbClr val="3B71CA"/>
                </a:solidFill>
              </a:rPr>
              <a:t>Hugs</a:t>
            </a:r>
            <a:r>
              <a:rPr i="1" lang="en"/>
              <a:t> may be acceptable</a:t>
            </a:r>
            <a:r>
              <a:rPr lang="en"/>
              <a:t> if: </a:t>
            </a:r>
            <a:r>
              <a:rPr baseline="30000" lang="en"/>
              <a:t>[citation needed]</a:t>
            </a:r>
            <a:endParaRPr baseline="30000"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Patient is &gt;5 y/o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Immunocompetent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Not snapping turtle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Turtle gives consent</a:t>
            </a:r>
            <a:endParaRPr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600" y="728446"/>
            <a:ext cx="3774300" cy="4190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26"/>
          <p:cNvSpPr txBox="1"/>
          <p:nvPr>
            <p:ph idx="2" type="body"/>
          </p:nvPr>
        </p:nvSpPr>
        <p:spPr>
          <a:xfrm>
            <a:off x="4643600" y="1785175"/>
            <a:ext cx="3774300" cy="28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Ingestion of </a:t>
            </a:r>
            <a:r>
              <a:rPr b="1" lang="en">
                <a:solidFill>
                  <a:srgbClr val="DC4C64"/>
                </a:solidFill>
              </a:rPr>
              <a:t>contaminated food</a:t>
            </a:r>
            <a:r>
              <a:rPr b="1" lang="en"/>
              <a:t> &amp; </a:t>
            </a:r>
            <a:r>
              <a:rPr b="1" lang="en">
                <a:solidFill>
                  <a:srgbClr val="DC4C64"/>
                </a:solidFill>
              </a:rPr>
              <a:t>water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Contaminated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Contaminated food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Household spread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3B71CA"/>
                </a:solidFill>
              </a:rPr>
              <a:t>foodborne transmission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>
                <a:solidFill>
                  <a:srgbClr val="999999"/>
                </a:solidFill>
              </a:rPr>
              <a:t>Most commonly: </a:t>
            </a:r>
            <a:r>
              <a:rPr b="1" lang="en">
                <a:solidFill>
                  <a:srgbClr val="999999"/>
                </a:solidFill>
              </a:rPr>
              <a:t>Chickens </a:t>
            </a:r>
            <a:r>
              <a:rPr lang="en">
                <a:solidFill>
                  <a:srgbClr val="999999"/>
                </a:solidFill>
              </a:rPr>
              <a:t>→ </a:t>
            </a:r>
            <a:r>
              <a:rPr b="1" lang="en">
                <a:solidFill>
                  <a:srgbClr val="999999"/>
                </a:solidFill>
              </a:rPr>
              <a:t>Eggs</a:t>
            </a:r>
            <a:endParaRPr b="1"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Other foodborne outbreaks have also happened: </a:t>
            </a:r>
            <a:r>
              <a:rPr b="1" lang="en">
                <a:solidFill>
                  <a:srgbClr val="999999"/>
                </a:solidFill>
              </a:rPr>
              <a:t>poultry, ice cream, onions, peaches</a:t>
            </a:r>
            <a:endParaRPr>
              <a:solidFill>
                <a:srgbClr val="99999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b="1" lang="en">
                <a:solidFill>
                  <a:srgbClr val="999999"/>
                </a:solidFill>
              </a:rPr>
              <a:t>Animals</a:t>
            </a:r>
            <a:r>
              <a:rPr lang="en">
                <a:solidFill>
                  <a:srgbClr val="999999"/>
                </a:solidFill>
              </a:rPr>
              <a:t>: Reptiles and amphibians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When possible, don’t kiss turtles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Hugs may be acceptable </a:t>
            </a:r>
            <a:r>
              <a:rPr baseline="30000" lang="en">
                <a:solidFill>
                  <a:srgbClr val="999999"/>
                </a:solidFill>
              </a:rPr>
              <a:t>[citation needed]</a:t>
            </a:r>
            <a:endParaRPr baseline="30000">
              <a:solidFill>
                <a:srgbClr val="999999"/>
              </a:solidFill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7"/>
          <p:cNvSpPr txBox="1"/>
          <p:nvPr>
            <p:ph idx="2" type="body"/>
          </p:nvPr>
        </p:nvSpPr>
        <p:spPr>
          <a:xfrm>
            <a:off x="4643600" y="1785175"/>
            <a:ext cx="3774300" cy="28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Ingestion of </a:t>
            </a:r>
            <a:r>
              <a:rPr b="1" lang="en">
                <a:solidFill>
                  <a:srgbClr val="3B71CA"/>
                </a:solidFill>
              </a:rPr>
              <a:t>contaminated food</a:t>
            </a:r>
            <a:r>
              <a:rPr b="1" lang="en"/>
              <a:t> &amp; </a:t>
            </a:r>
            <a:r>
              <a:rPr b="1" lang="en">
                <a:solidFill>
                  <a:srgbClr val="3B71CA"/>
                </a:solidFill>
              </a:rPr>
              <a:t>water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Contaminated water</a:t>
            </a:r>
            <a:r>
              <a:rPr lang="en"/>
              <a:t>: S </a:t>
            </a:r>
            <a:r>
              <a:rPr lang="en">
                <a:solidFill>
                  <a:srgbClr val="B03D50"/>
                </a:solidFill>
              </a:rPr>
              <a:t>typhi</a:t>
            </a:r>
            <a:r>
              <a:rPr lang="en"/>
              <a:t> &gt; paratyphi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Contaminated food</a:t>
            </a:r>
            <a:r>
              <a:rPr lang="en"/>
              <a:t> (“street food”): S </a:t>
            </a:r>
            <a:r>
              <a:rPr lang="en">
                <a:solidFill>
                  <a:srgbClr val="B03D50"/>
                </a:solidFill>
              </a:rPr>
              <a:t>para</a:t>
            </a:r>
            <a:r>
              <a:rPr lang="en"/>
              <a:t>typhi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Household spread</a:t>
            </a:r>
            <a:r>
              <a:rPr lang="en"/>
              <a:t>: S </a:t>
            </a:r>
            <a:r>
              <a:rPr lang="en">
                <a:solidFill>
                  <a:srgbClr val="B03D50"/>
                </a:solidFill>
              </a:rPr>
              <a:t>typhi</a:t>
            </a:r>
            <a:r>
              <a:rPr lang="en"/>
              <a:t>, for hygiene reasons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Vaccinated travelers</a:t>
            </a:r>
            <a:r>
              <a:rPr lang="en"/>
              <a:t>: S </a:t>
            </a:r>
            <a:r>
              <a:rPr lang="en">
                <a:solidFill>
                  <a:srgbClr val="B03D50"/>
                </a:solidFill>
              </a:rPr>
              <a:t>para</a:t>
            </a:r>
            <a:r>
              <a:rPr lang="en"/>
              <a:t>typhi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3B71CA"/>
                </a:solidFill>
              </a:rPr>
              <a:t>foodborne transmission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>
                <a:solidFill>
                  <a:srgbClr val="999999"/>
                </a:solidFill>
              </a:rPr>
              <a:t>Most commonly: </a:t>
            </a:r>
            <a:r>
              <a:rPr b="1" lang="en">
                <a:solidFill>
                  <a:srgbClr val="999999"/>
                </a:solidFill>
              </a:rPr>
              <a:t>Chickens </a:t>
            </a:r>
            <a:r>
              <a:rPr lang="en">
                <a:solidFill>
                  <a:srgbClr val="999999"/>
                </a:solidFill>
              </a:rPr>
              <a:t>→ </a:t>
            </a:r>
            <a:r>
              <a:rPr b="1" lang="en">
                <a:solidFill>
                  <a:srgbClr val="999999"/>
                </a:solidFill>
              </a:rPr>
              <a:t>Eggs</a:t>
            </a:r>
            <a:endParaRPr b="1"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Other foodborne outbreaks have also happened: </a:t>
            </a:r>
            <a:r>
              <a:rPr b="1" lang="en">
                <a:solidFill>
                  <a:srgbClr val="999999"/>
                </a:solidFill>
              </a:rPr>
              <a:t>poultry, ice cream, onions, peaches</a:t>
            </a:r>
            <a:endParaRPr>
              <a:solidFill>
                <a:srgbClr val="99999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b="1" lang="en">
                <a:solidFill>
                  <a:srgbClr val="999999"/>
                </a:solidFill>
              </a:rPr>
              <a:t>Animals</a:t>
            </a:r>
            <a:r>
              <a:rPr lang="en">
                <a:solidFill>
                  <a:srgbClr val="999999"/>
                </a:solidFill>
              </a:rPr>
              <a:t>: Reptiles and amphibians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When possible, don’t kiss turtles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Hugs may be acceptable </a:t>
            </a:r>
            <a:r>
              <a:rPr baseline="30000" lang="en">
                <a:solidFill>
                  <a:srgbClr val="999999"/>
                </a:solidFill>
              </a:rPr>
              <a:t>[citation needed]</a:t>
            </a:r>
            <a:endParaRPr baseline="30000">
              <a:solidFill>
                <a:srgbClr val="999999"/>
              </a:solidFill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3B71CA"/>
                </a:solidFill>
              </a:rPr>
              <a:t>foodborne transmission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>
                <a:solidFill>
                  <a:srgbClr val="999999"/>
                </a:solidFill>
              </a:rPr>
              <a:t>Most commonly: </a:t>
            </a:r>
            <a:r>
              <a:rPr b="1" lang="en">
                <a:solidFill>
                  <a:srgbClr val="999999"/>
                </a:solidFill>
              </a:rPr>
              <a:t>Chickens </a:t>
            </a:r>
            <a:r>
              <a:rPr lang="en">
                <a:solidFill>
                  <a:srgbClr val="999999"/>
                </a:solidFill>
              </a:rPr>
              <a:t>→ </a:t>
            </a:r>
            <a:r>
              <a:rPr b="1" lang="en">
                <a:solidFill>
                  <a:srgbClr val="999999"/>
                </a:solidFill>
              </a:rPr>
              <a:t>Eggs</a:t>
            </a:r>
            <a:endParaRPr b="1"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Other foodborne outbreaks have also happened: </a:t>
            </a:r>
            <a:r>
              <a:rPr b="1" lang="en">
                <a:solidFill>
                  <a:srgbClr val="999999"/>
                </a:solidFill>
              </a:rPr>
              <a:t>poultry, ice cream, onions, peaches</a:t>
            </a:r>
            <a:endParaRPr>
              <a:solidFill>
                <a:srgbClr val="99999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b="1" lang="en">
                <a:solidFill>
                  <a:srgbClr val="999999"/>
                </a:solidFill>
              </a:rPr>
              <a:t>Animals</a:t>
            </a:r>
            <a:r>
              <a:rPr lang="en">
                <a:solidFill>
                  <a:srgbClr val="999999"/>
                </a:solidFill>
              </a:rPr>
              <a:t>: Reptiles and amphibians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When possible, don’t kiss turtles</a:t>
            </a:r>
            <a:endParaRPr>
              <a:solidFill>
                <a:srgbClr val="99999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</a:pPr>
            <a:r>
              <a:rPr lang="en">
                <a:solidFill>
                  <a:srgbClr val="999999"/>
                </a:solidFill>
              </a:rPr>
              <a:t>Hugs may be acceptable </a:t>
            </a:r>
            <a:r>
              <a:rPr baseline="30000" lang="en">
                <a:solidFill>
                  <a:srgbClr val="999999"/>
                </a:solidFill>
              </a:rPr>
              <a:t>[citation needed]</a:t>
            </a:r>
            <a:endParaRPr baseline="30000">
              <a:solidFill>
                <a:srgbClr val="999999"/>
              </a:solidFill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4643600" y="1861375"/>
            <a:ext cx="3774300" cy="2133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Typhoid Mary</a:t>
            </a: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(Mary Mallon)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symptomatic carrier of Salmonella Typhi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who worked as a cook in the early 1900s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Unknowingly spread typhoid fever to multiple households, leading to outbreaks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Forcibly quarantined for over 20 years after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ublic health officials eventually traced the infections to her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28"/>
          <p:cNvPicPr preferRelativeResize="0"/>
          <p:nvPr/>
        </p:nvPicPr>
        <p:blipFill rotWithShape="1">
          <a:blip r:embed="rId3">
            <a:alphaModFix/>
          </a:blip>
          <a:srcRect b="0" l="0" r="13232" t="0"/>
          <a:stretch/>
        </p:blipFill>
        <p:spPr>
          <a:xfrm>
            <a:off x="201200" y="1353752"/>
            <a:ext cx="4370790" cy="3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</a:t>
            </a:r>
            <a:r>
              <a:rPr lang="en"/>
              <a:t>Chronic</a:t>
            </a:r>
            <a:r>
              <a:rPr lang="en"/>
              <a:t> carriage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9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9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29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Def</a:t>
            </a:r>
            <a:r>
              <a:rPr lang="en"/>
              <a:t>: Bacterial shedding for &gt;1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Occurs in </a:t>
            </a:r>
            <a:r>
              <a:rPr lang="en"/>
              <a:t>4% of enteric fever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Extremes of 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Biliary tract abnormalities</a:t>
            </a:r>
            <a:r>
              <a:rPr lang="en"/>
              <a:t> (esp gallstones)</a:t>
            </a: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38" y="1890825"/>
            <a:ext cx="3413676" cy="32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Chronic carriage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0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30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Def</a:t>
            </a:r>
            <a:r>
              <a:rPr lang="en"/>
              <a:t>: Bacterial shedding for &gt;1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Occurs in 4% of enteric fever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Extremes of 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Biliary tract abnormalities</a:t>
            </a:r>
            <a:r>
              <a:rPr lang="en"/>
              <a:t> (esp gallstones)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Clinical spectrum varies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asymptomatic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</a:t>
            </a:r>
            <a:r>
              <a:rPr b="1" lang="en">
                <a:solidFill>
                  <a:srgbClr val="3B71CA"/>
                </a:solidFill>
              </a:rPr>
              <a:t>immunosuppressed</a:t>
            </a:r>
            <a:r>
              <a:rPr lang="en"/>
              <a:t>, </a:t>
            </a:r>
            <a:r>
              <a:rPr b="1" lang="en"/>
              <a:t>↑ risk of recurrent</a:t>
            </a:r>
            <a:r>
              <a:rPr lang="en"/>
              <a:t> disease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Chronic carriage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31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31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Def</a:t>
            </a:r>
            <a:r>
              <a:rPr lang="en"/>
              <a:t>: Bacterial shedding for &gt;1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Occurs in 4% of enteric fever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Extremes of 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Biliary tract abnormalities</a:t>
            </a:r>
            <a:r>
              <a:rPr lang="en"/>
              <a:t> (esp gallstones)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Clinical spectrum varies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asymptomatic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immunosuppressed, ↑ risk of recurrent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Prolonged course of abx</a:t>
            </a:r>
            <a:r>
              <a:rPr lang="en"/>
              <a:t> (1-3 months of quinolone, bactrim, amoxicillin)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Surgery </a:t>
            </a:r>
            <a:r>
              <a:rPr lang="en"/>
              <a:t>in some cases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93" name="Google Shape;93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2" type="body"/>
          </p:nvPr>
        </p:nvSpPr>
        <p:spPr>
          <a:xfrm>
            <a:off x="5174225" y="1046000"/>
            <a:ext cx="3374400" cy="3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Salmonella &amp; Yersinia:</a:t>
            </a:r>
            <a:endParaRPr sz="14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Understand the classification and microbiology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Describe epidemiology, transmission, and risk factors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Recognize clinical syndromes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Review diagnostic approaches and treatment strategies</a:t>
            </a:r>
            <a:endParaRPr sz="1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Chronic carriage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32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Many cases will also have </a:t>
            </a:r>
            <a:r>
              <a:rPr b="1" lang="en">
                <a:solidFill>
                  <a:srgbClr val="3B71CA"/>
                </a:solidFill>
              </a:rPr>
              <a:t>prolonged </a:t>
            </a:r>
            <a:r>
              <a:rPr b="1" i="1" lang="en">
                <a:solidFill>
                  <a:srgbClr val="3B71CA"/>
                </a:solidFill>
              </a:rPr>
              <a:t>shedding</a:t>
            </a:r>
            <a:endParaRPr b="1" i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Median</a:t>
            </a:r>
            <a:r>
              <a:rPr lang="en"/>
              <a:t>: 5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Longer</a:t>
            </a:r>
            <a:r>
              <a:rPr lang="en"/>
              <a:t>: if younger or severe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Not true</a:t>
            </a:r>
            <a:r>
              <a:rPr lang="en"/>
              <a:t> “</a:t>
            </a:r>
            <a:r>
              <a:rPr b="1" lang="en">
                <a:solidFill>
                  <a:srgbClr val="DC4C64"/>
                </a:solidFill>
              </a:rPr>
              <a:t>chronic</a:t>
            </a:r>
            <a:r>
              <a:rPr lang="en"/>
              <a:t> carriage”</a:t>
            </a: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2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Def</a:t>
            </a:r>
            <a:r>
              <a:rPr lang="en"/>
              <a:t>: Bacterial shedding for &gt;1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Occurs in 4% of enteric fever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Extremes of 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Biliary tract abnormalities</a:t>
            </a:r>
            <a:r>
              <a:rPr lang="en"/>
              <a:t> (esp gallstones)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Clinical spectrum varies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asymptomatic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immunosuppressed, ↑ risk of recurrent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Prolonged course of abx</a:t>
            </a:r>
            <a:r>
              <a:rPr lang="en"/>
              <a:t> (1-3 months of quinolone, bactrim, amoxicillin)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Surgery </a:t>
            </a:r>
            <a:r>
              <a:rPr lang="en"/>
              <a:t>in some cases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Chronic carriage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3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33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Many cases will also have prolonged shedding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Median</a:t>
            </a:r>
            <a:r>
              <a:rPr lang="en"/>
              <a:t>: 5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Longer</a:t>
            </a:r>
            <a:r>
              <a:rPr lang="en"/>
              <a:t>: if younger or severe disease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often </a:t>
            </a:r>
            <a:r>
              <a:rPr b="1" lang="en">
                <a:solidFill>
                  <a:srgbClr val="3B71CA"/>
                </a:solidFill>
              </a:rPr>
              <a:t>asymptomatic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No role </a:t>
            </a:r>
            <a:r>
              <a:rPr lang="en"/>
              <a:t>for </a:t>
            </a:r>
            <a:r>
              <a:rPr b="1" lang="en"/>
              <a:t>prolonged antibiotics or surgery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Should still quarantine prior to returning to work</a:t>
            </a: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33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Def</a:t>
            </a:r>
            <a:r>
              <a:rPr lang="en"/>
              <a:t>: Bacterial shedding for &gt;1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Occurs in 4% of enteric fever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Extremes of 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Biliary tract abnormalities</a:t>
            </a:r>
            <a:r>
              <a:rPr lang="en"/>
              <a:t> (esp gallstones)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Clinical spectrum varies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asymptomatic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immunosuppressed, ↑ risk of recurrent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Prolonged course of abx</a:t>
            </a:r>
            <a:r>
              <a:rPr lang="en"/>
              <a:t> (1-3 months of quinolone, bactrim, amoxicillin)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Surgery </a:t>
            </a:r>
            <a:r>
              <a:rPr lang="en"/>
              <a:t>in some cases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4"/>
          <p:cNvSpPr/>
          <p:nvPr/>
        </p:nvSpPr>
        <p:spPr>
          <a:xfrm>
            <a:off x="1737300" y="1363975"/>
            <a:ext cx="34746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5211900" y="1363975"/>
            <a:ext cx="34746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82" name="Google Shape;282;p34"/>
          <p:cNvGraphicFramePr/>
          <p:nvPr/>
        </p:nvGraphicFramePr>
        <p:xfrm>
          <a:off x="457200" y="1756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{116D5276-1574-4175-8113-CE26C03A8580}</a:tableStyleId>
              </a:tblPr>
              <a:tblGrid>
                <a:gridCol w="1280100"/>
                <a:gridCol w="3474600"/>
                <a:gridCol w="3474600"/>
              </a:tblGrid>
              <a:tr h="248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Transmission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oodborne transmission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(chickens &amp; eggs)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Reptiles and amphibians (turtles)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Ingestion of 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contaminated food</a:t>
                      </a:r>
                      <a:r>
                        <a:rPr b="1"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 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Limited person to person, including asymptomatic carriers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Reservoirs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Reptiles</a:t>
                      </a: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amphibians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live poultry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Humans 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only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4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Carriage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Often has </a:t>
                      </a: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prolonged fecal shedding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(weeks to months)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Mostly </a:t>
                      </a:r>
                      <a:r>
                        <a:rPr b="1" lang="en" sz="1300">
                          <a:solidFill>
                            <a:srgbClr val="DC4C6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asymptomatic </a:t>
                      </a:r>
                      <a:endParaRPr b="1"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clear role</a:t>
                      </a: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abx or surgery</a:t>
                      </a:r>
                      <a:endParaRPr b="1"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have true </a:t>
                      </a:r>
                      <a:r>
                        <a:rPr b="1" lang="en" sz="1300">
                          <a:solidFill>
                            <a:srgbClr val="DC4C6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carrier state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(4%)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May be a/w </a:t>
                      </a:r>
                      <a:r>
                        <a:rPr b="1" lang="en" sz="13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gallstones</a:t>
                      </a:r>
                      <a:endParaRPr b="1" sz="1300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symptoms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Some </a:t>
                      </a: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risk of relapse</a:t>
                      </a:r>
                      <a:endParaRPr b="1"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Tx: </a:t>
                      </a:r>
                      <a:r>
                        <a:rPr b="1" lang="en" sz="1300">
                          <a:solidFill>
                            <a:srgbClr val="DC4C6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Prolonged abx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&amp;/or </a:t>
                      </a:r>
                      <a:r>
                        <a:rPr b="1" lang="en" sz="1300">
                          <a:solidFill>
                            <a:srgbClr val="DC4C6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remove GB</a:t>
                      </a:r>
                      <a:endParaRPr b="1" sz="1300">
                        <a:solidFill>
                          <a:srgbClr val="DC4C64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5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5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Extremes of age</a:t>
            </a:r>
            <a:r>
              <a:rPr lang="en"/>
              <a:t> (&gt;60, infants)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Impaired cellular immunity</a:t>
            </a:r>
            <a:r>
              <a:rPr lang="en"/>
              <a:t>: HIV, steroids, cancer, transplant</a:t>
            </a:r>
            <a:endParaRPr/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25" y="1320450"/>
            <a:ext cx="4335575" cy="2537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36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Extremes of age</a:t>
            </a:r>
            <a:r>
              <a:rPr lang="en"/>
              <a:t> (&gt;60, infants)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Impaired cellular immunity</a:t>
            </a:r>
            <a:r>
              <a:rPr lang="en"/>
              <a:t>: HIV, steroids, cancer, transplant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Altered microbiome</a:t>
            </a:r>
            <a:r>
              <a:rPr lang="en"/>
              <a:t>: Recent antibiotics</a:t>
            </a: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5285050" y="1934700"/>
            <a:ext cx="3501300" cy="1502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Why?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Salmonella compete with normal gut flora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PPx antimicrobial therapy ↑ frequency of salmonellosis in travelers 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37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Extremes of age</a:t>
            </a:r>
            <a:r>
              <a:rPr lang="en"/>
              <a:t> (&gt;60, infants)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Impaired cellular immunity</a:t>
            </a:r>
            <a:r>
              <a:rPr lang="en"/>
              <a:t>: HIV, steroids, cancer, transplant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Altered microbiome</a:t>
            </a:r>
            <a:r>
              <a:rPr lang="en"/>
              <a:t>: Recent antibiotics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Reduced gastric acid</a:t>
            </a:r>
            <a:r>
              <a:rPr lang="en"/>
              <a:t>: PPI, H2 blockers, gastric surgery</a:t>
            </a:r>
            <a:endParaRPr/>
          </a:p>
        </p:txBody>
      </p:sp>
      <p:sp>
        <p:nvSpPr>
          <p:cNvPr id="306" name="Google Shape;306;p37"/>
          <p:cNvSpPr/>
          <p:nvPr/>
        </p:nvSpPr>
        <p:spPr>
          <a:xfrm>
            <a:off x="5338250" y="1393075"/>
            <a:ext cx="3501300" cy="1502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Why?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Salmonella can adapt to acidic 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environments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(if exposed to weakly acidic 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environment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beforehand)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Allows it to survive the stomach → infect the intestines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350" y="3120200"/>
            <a:ext cx="2401101" cy="17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8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Extremes of age</a:t>
            </a:r>
            <a:r>
              <a:rPr lang="en"/>
              <a:t> (&gt;60, infants)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Impaired cellular immunity</a:t>
            </a:r>
            <a:r>
              <a:rPr lang="en"/>
              <a:t>: HIV, steroids, cancer, transplant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Altered microbiome</a:t>
            </a:r>
            <a:r>
              <a:rPr lang="en"/>
              <a:t>: Recent antibiotics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Reduced gastric acid</a:t>
            </a:r>
            <a:r>
              <a:rPr lang="en"/>
              <a:t>: PPI, H2 blockers, gastric surgery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For invasive disease</a:t>
            </a:r>
            <a:r>
              <a:rPr lang="en"/>
              <a:t>: prosthetic material, endovascular disease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9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39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Extremes of age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Impaired cellular immunity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Altered microbiome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Reduced gastric acid</a:t>
            </a:r>
            <a:endParaRPr/>
          </a:p>
        </p:txBody>
      </p:sp>
      <p:sp>
        <p:nvSpPr>
          <p:cNvPr id="322" name="Google Shape;322;p39"/>
          <p:cNvSpPr/>
          <p:nvPr/>
        </p:nvSpPr>
        <p:spPr>
          <a:xfrm>
            <a:off x="4643600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39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</a:t>
            </a:r>
            <a:r>
              <a:rPr b="1" lang="en"/>
              <a:t>risk factor is </a:t>
            </a:r>
            <a:r>
              <a:rPr b="1" lang="en">
                <a:solidFill>
                  <a:srgbClr val="DF382C"/>
                </a:solidFill>
              </a:rPr>
              <a:t>exposures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(rather than host characteristics)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Risk factors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0"/>
          <p:cNvSpPr txBox="1"/>
          <p:nvPr>
            <p:ph idx="1" type="body"/>
          </p:nvPr>
        </p:nvSpPr>
        <p:spPr>
          <a:xfrm>
            <a:off x="729325" y="1785175"/>
            <a:ext cx="37743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Extremes of age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Impaired cellular immunity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Altered microbiome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Reduced gastric acid</a:t>
            </a: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2814575" y="1393075"/>
            <a:ext cx="37743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r>
              <a:rPr lang="en"/>
              <a:t>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(2017)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40"/>
          <p:cNvSpPr txBox="1"/>
          <p:nvPr>
            <p:ph idx="2" type="body"/>
          </p:nvPr>
        </p:nvSpPr>
        <p:spPr>
          <a:xfrm>
            <a:off x="4643600" y="1785175"/>
            <a:ext cx="37743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</a:t>
            </a:r>
            <a:r>
              <a:rPr b="1" lang="en"/>
              <a:t>risk factor is </a:t>
            </a:r>
            <a:r>
              <a:rPr b="1" lang="en">
                <a:solidFill>
                  <a:srgbClr val="DF382C"/>
                </a:solidFill>
              </a:rPr>
              <a:t>exposures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(rather than host characteristics) </a:t>
            </a: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 rotWithShape="1">
          <a:blip r:embed="rId3">
            <a:alphaModFix/>
          </a:blip>
          <a:srcRect b="35170" l="0" r="0" t="0"/>
          <a:stretch/>
        </p:blipFill>
        <p:spPr>
          <a:xfrm>
            <a:off x="353925" y="1853525"/>
            <a:ext cx="8695598" cy="318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Salmonella: </a:t>
            </a:r>
            <a:r>
              <a:rPr lang="en"/>
              <a:t>Clinical manifestations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Classification &amp; microbiology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3235050" y="1353325"/>
            <a:ext cx="2673900" cy="384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Gram negative bacilli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075" y="1824225"/>
            <a:ext cx="5293450" cy="29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Salmonella: Clinical manifestations</a:t>
            </a:r>
            <a:endParaRPr/>
          </a:p>
        </p:txBody>
      </p:sp>
      <p:sp>
        <p:nvSpPr>
          <p:cNvPr id="343" name="Google Shape;343;p4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2"/>
          <p:cNvSpPr/>
          <p:nvPr/>
        </p:nvSpPr>
        <p:spPr>
          <a:xfrm>
            <a:off x="5174225" y="960525"/>
            <a:ext cx="3374400" cy="1949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b="1" sz="1300" u="sng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Metastatic manifestations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Endovascular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UTI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Bone &amp; joint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42"/>
          <p:cNvSpPr/>
          <p:nvPr/>
        </p:nvSpPr>
        <p:spPr>
          <a:xfrm>
            <a:off x="5174225" y="3039825"/>
            <a:ext cx="3374400" cy="947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u="sng">
              <a:solidFill>
                <a:srgbClr val="999999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Classic typhoid fever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Complications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Pathophysiology</a:t>
            </a:r>
            <a:endParaRPr/>
          </a:p>
        </p:txBody>
      </p:sp>
      <p:sp>
        <p:nvSpPr>
          <p:cNvPr id="351" name="Google Shape;351;p43"/>
          <p:cNvSpPr/>
          <p:nvPr/>
        </p:nvSpPr>
        <p:spPr>
          <a:xfrm>
            <a:off x="4394275" y="743723"/>
            <a:ext cx="29355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43"/>
          <p:cNvSpPr/>
          <p:nvPr/>
        </p:nvSpPr>
        <p:spPr>
          <a:xfrm>
            <a:off x="6858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Ingestion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(or licking turtles, I suppose)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43"/>
          <p:cNvSpPr/>
          <p:nvPr/>
        </p:nvSpPr>
        <p:spPr>
          <a:xfrm>
            <a:off x="35433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Stomach → Intestine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Survive stomach acid &amp; normal flora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43"/>
          <p:cNvSpPr/>
          <p:nvPr/>
        </p:nvSpPr>
        <p:spPr>
          <a:xfrm>
            <a:off x="61722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Mucosal invasion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Of intestinal lymph tissue in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Peyer's patches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43"/>
          <p:cNvSpPr/>
          <p:nvPr/>
        </p:nvSpPr>
        <p:spPr>
          <a:xfrm>
            <a:off x="6172200" y="2670125"/>
            <a:ext cx="2057400" cy="884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Phagocytosis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Tricks non-phagocytic cells (e.g. enterocytes) to eat them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43"/>
          <p:cNvSpPr/>
          <p:nvPr/>
        </p:nvSpPr>
        <p:spPr>
          <a:xfrm>
            <a:off x="3543300" y="2670125"/>
            <a:ext cx="2057400" cy="884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Intracellular survival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ithin vacuoles (including in macrophages)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43"/>
          <p:cNvSpPr/>
          <p:nvPr/>
        </p:nvSpPr>
        <p:spPr>
          <a:xfrm>
            <a:off x="650900" y="2780375"/>
            <a:ext cx="2057400" cy="664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Fussy immune system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Cytokine release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43"/>
          <p:cNvSpPr/>
          <p:nvPr/>
        </p:nvSpPr>
        <p:spPr>
          <a:xfrm>
            <a:off x="650900" y="3817350"/>
            <a:ext cx="2057400" cy="966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Inflammation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eutrophils come in → attack lymph tissue →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43"/>
          <p:cNvSpPr/>
          <p:nvPr/>
        </p:nvSpPr>
        <p:spPr>
          <a:xfrm>
            <a:off x="3543300" y="3955050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Hematogenous seeding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Spread via the lymphatics and bloodstream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0" name="Google Shape;360;p43"/>
          <p:cNvCxnSpPr>
            <a:stCxn id="352" idx="3"/>
            <a:endCxn id="353" idx="1"/>
          </p:cNvCxnSpPr>
          <p:nvPr/>
        </p:nvCxnSpPr>
        <p:spPr>
          <a:xfrm>
            <a:off x="2743200" y="1738825"/>
            <a:ext cx="800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43"/>
          <p:cNvCxnSpPr>
            <a:stCxn id="353" idx="3"/>
            <a:endCxn id="354" idx="1"/>
          </p:cNvCxnSpPr>
          <p:nvPr/>
        </p:nvCxnSpPr>
        <p:spPr>
          <a:xfrm>
            <a:off x="5600700" y="1738825"/>
            <a:ext cx="571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2" name="Google Shape;362;p43"/>
          <p:cNvCxnSpPr>
            <a:stCxn id="354" idx="2"/>
            <a:endCxn id="355" idx="0"/>
          </p:cNvCxnSpPr>
          <p:nvPr/>
        </p:nvCxnSpPr>
        <p:spPr>
          <a:xfrm>
            <a:off x="7200900" y="2084575"/>
            <a:ext cx="0" cy="585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3" name="Google Shape;363;p43"/>
          <p:cNvCxnSpPr>
            <a:stCxn id="355" idx="1"/>
            <a:endCxn id="356" idx="3"/>
          </p:cNvCxnSpPr>
          <p:nvPr/>
        </p:nvCxnSpPr>
        <p:spPr>
          <a:xfrm rot="10800000">
            <a:off x="5600700" y="3112475"/>
            <a:ext cx="571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4" name="Google Shape;364;p43"/>
          <p:cNvCxnSpPr>
            <a:stCxn id="356" idx="1"/>
            <a:endCxn id="357" idx="3"/>
          </p:cNvCxnSpPr>
          <p:nvPr/>
        </p:nvCxnSpPr>
        <p:spPr>
          <a:xfrm rot="10800000">
            <a:off x="2708400" y="3112475"/>
            <a:ext cx="834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5" name="Google Shape;365;p43"/>
          <p:cNvCxnSpPr>
            <a:stCxn id="357" idx="2"/>
            <a:endCxn id="358" idx="0"/>
          </p:cNvCxnSpPr>
          <p:nvPr/>
        </p:nvCxnSpPr>
        <p:spPr>
          <a:xfrm>
            <a:off x="1679600" y="3444575"/>
            <a:ext cx="0" cy="372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6" name="Google Shape;366;p43"/>
          <p:cNvCxnSpPr>
            <a:stCxn id="358" idx="3"/>
            <a:endCxn id="359" idx="1"/>
          </p:cNvCxnSpPr>
          <p:nvPr/>
        </p:nvCxnSpPr>
        <p:spPr>
          <a:xfrm>
            <a:off x="2708300" y="4300800"/>
            <a:ext cx="834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7" name="Google Shape;367;p43"/>
          <p:cNvSpPr txBox="1"/>
          <p:nvPr/>
        </p:nvSpPr>
        <p:spPr>
          <a:xfrm>
            <a:off x="2708425" y="3955025"/>
            <a:ext cx="834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+/-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373" name="Google Shape;373;p44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44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44"/>
          <p:cNvSpPr/>
          <p:nvPr/>
        </p:nvSpPr>
        <p:spPr>
          <a:xfrm>
            <a:off x="4394275" y="743723"/>
            <a:ext cx="29355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381" name="Google Shape;381;p4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Time to onset</a:t>
            </a:r>
            <a:r>
              <a:rPr lang="en"/>
              <a:t>: 8 - 72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Symptoms</a:t>
            </a:r>
            <a:r>
              <a:rPr lang="en"/>
              <a:t>: diarrhea, nausea, vomiting, fever, and abdominal cramping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Diarrhea most often watery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Many are asymptomatic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Improvement</a:t>
            </a:r>
            <a:r>
              <a:rPr lang="en"/>
              <a:t>: symptoms generally gone within a week (+/- 3 days)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Defevrece sooner (2-3 days)</a:t>
            </a:r>
            <a:endParaRPr/>
          </a:p>
        </p:txBody>
      </p:sp>
      <p:sp>
        <p:nvSpPr>
          <p:cNvPr id="382" name="Google Shape;382;p45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5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45"/>
          <p:cNvSpPr/>
          <p:nvPr/>
        </p:nvSpPr>
        <p:spPr>
          <a:xfrm>
            <a:off x="4394275" y="743723"/>
            <a:ext cx="29355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45"/>
          <p:cNvSpPr/>
          <p:nvPr/>
        </p:nvSpPr>
        <p:spPr>
          <a:xfrm>
            <a:off x="5528850" y="2807650"/>
            <a:ext cx="27369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Higher inoculum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↑↑ inoculum ⇒ ↓ time to symptoms &amp; ↑ disease severity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391" name="Google Shape;391;p4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Nontyphoidal bacteremia occurs in </a:t>
            </a:r>
            <a:r>
              <a:rPr b="1" lang="en">
                <a:solidFill>
                  <a:srgbClr val="DF382C"/>
                </a:solidFill>
              </a:rPr>
              <a:t>1 in 20 cases</a:t>
            </a:r>
            <a:r>
              <a:rPr lang="en"/>
              <a:t> of nontyphoidal </a:t>
            </a:r>
            <a:r>
              <a:rPr lang="en"/>
              <a:t>gastroenteritis</a:t>
            </a:r>
            <a:endParaRPr/>
          </a:p>
        </p:txBody>
      </p:sp>
      <p:sp>
        <p:nvSpPr>
          <p:cNvPr id="392" name="Google Shape;392;p46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6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46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46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01" name="Google Shape;401;p4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Nontyphoidal bacteremia occurs in </a:t>
            </a:r>
            <a:r>
              <a:rPr b="1" lang="en">
                <a:solidFill>
                  <a:srgbClr val="DF382C"/>
                </a:solidFill>
              </a:rPr>
              <a:t>1 in 20 cases</a:t>
            </a:r>
            <a:r>
              <a:rPr lang="en"/>
              <a:t> of nontyphoidal gastroenteritis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Risk factors</a:t>
            </a:r>
            <a:r>
              <a:rPr lang="en"/>
              <a:t> (compared to uncomplicated gastroenteritis)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Immune defects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Chronic liver disease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Hemoglobinopathies (especially sickle cell disease)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Iron overload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Malaria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Schistosomiasis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Common theme</a:t>
            </a:r>
            <a:r>
              <a:rPr lang="en"/>
              <a:t>: ↑ intestinal permeability ⇒ ↑ bacterial translocation</a:t>
            </a:r>
            <a:endParaRPr/>
          </a:p>
        </p:txBody>
      </p:sp>
      <p:sp>
        <p:nvSpPr>
          <p:cNvPr id="402" name="Google Shape;402;p47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47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47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47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11" name="Google Shape;411;p48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Endovascular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UTI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Bone &amp; joint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CNS </a:t>
            </a:r>
            <a:endParaRPr/>
          </a:p>
        </p:txBody>
      </p:sp>
      <p:sp>
        <p:nvSpPr>
          <p:cNvPr id="412" name="Google Shape;412;p48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48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4" name="Google Shape;414;p48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48"/>
          <p:cNvSpPr/>
          <p:nvPr/>
        </p:nvSpPr>
        <p:spPr>
          <a:xfrm>
            <a:off x="6095125" y="4460675"/>
            <a:ext cx="213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Metastatic infection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48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22" name="Google Shape;422;p49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>
                <a:solidFill>
                  <a:srgbClr val="DF382C"/>
                </a:solidFill>
              </a:rPr>
              <a:t>Endovascular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UTI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Bone &amp; joint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CNS </a:t>
            </a:r>
            <a:endParaRPr/>
          </a:p>
        </p:txBody>
      </p:sp>
      <p:sp>
        <p:nvSpPr>
          <p:cNvPr id="423" name="Google Shape;423;p49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49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49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49"/>
          <p:cNvSpPr txBox="1"/>
          <p:nvPr>
            <p:ph idx="2" type="body"/>
          </p:nvPr>
        </p:nvSpPr>
        <p:spPr>
          <a:xfrm>
            <a:off x="4394275" y="1393075"/>
            <a:ext cx="4023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common: </a:t>
            </a:r>
            <a:r>
              <a:rPr b="1" lang="en">
                <a:solidFill>
                  <a:srgbClr val="3B71CA"/>
                </a:solidFill>
              </a:rPr>
              <a:t>aortitis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Accounts for 40% of infectious aortitis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 with ↑ age, pre-existing aneurysm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Rare: </a:t>
            </a:r>
            <a:r>
              <a:rPr b="1" lang="en">
                <a:solidFill>
                  <a:srgbClr val="3B71CA"/>
                </a:solidFill>
              </a:rPr>
              <a:t>endocarditis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Quite uncommon (&lt;1%)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mortality (45-70%)</a:t>
            </a:r>
            <a:endParaRPr/>
          </a:p>
        </p:txBody>
      </p:sp>
      <p:sp>
        <p:nvSpPr>
          <p:cNvPr id="427" name="Google Shape;427;p49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" name="Google Shape;428;p49"/>
          <p:cNvSpPr/>
          <p:nvPr/>
        </p:nvSpPr>
        <p:spPr>
          <a:xfrm>
            <a:off x="6095125" y="4460675"/>
            <a:ext cx="213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Metastatic infection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34" name="Google Shape;434;p50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Endovascular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>
                <a:solidFill>
                  <a:srgbClr val="DF382C"/>
                </a:solidFill>
              </a:rPr>
              <a:t>UTI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Bone &amp; joint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CNS </a:t>
            </a:r>
            <a:endParaRPr/>
          </a:p>
        </p:txBody>
      </p:sp>
      <p:sp>
        <p:nvSpPr>
          <p:cNvPr id="435" name="Google Shape;435;p50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50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50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50"/>
          <p:cNvSpPr txBox="1"/>
          <p:nvPr>
            <p:ph idx="2" type="body"/>
          </p:nvPr>
        </p:nvSpPr>
        <p:spPr>
          <a:xfrm>
            <a:off x="4394275" y="1393075"/>
            <a:ext cx="4023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Manifestations</a:t>
            </a:r>
            <a:r>
              <a:rPr lang="en"/>
              <a:t>: cystitis, pyelonephritis, renal abscess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Relation to </a:t>
            </a:r>
            <a:r>
              <a:rPr b="1" lang="en">
                <a:solidFill>
                  <a:srgbClr val="3B71CA"/>
                </a:solidFill>
              </a:rPr>
              <a:t>schistosomiasis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Egg migration through tissues → urinary inflammation </a:t>
            </a:r>
            <a:endParaRPr/>
          </a:p>
        </p:txBody>
      </p:sp>
      <p:sp>
        <p:nvSpPr>
          <p:cNvPr id="439" name="Google Shape;439;p50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50"/>
          <p:cNvSpPr/>
          <p:nvPr/>
        </p:nvSpPr>
        <p:spPr>
          <a:xfrm>
            <a:off x="6095125" y="4460675"/>
            <a:ext cx="213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Metastatic infection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46" name="Google Shape;446;p51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Endovascular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UTI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>
                <a:solidFill>
                  <a:srgbClr val="DF382C"/>
                </a:solidFill>
              </a:rPr>
              <a:t>Bone &amp; joint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CNS </a:t>
            </a:r>
            <a:endParaRPr/>
          </a:p>
        </p:txBody>
      </p:sp>
      <p:sp>
        <p:nvSpPr>
          <p:cNvPr id="447" name="Google Shape;447;p51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51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51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51"/>
          <p:cNvSpPr txBox="1"/>
          <p:nvPr>
            <p:ph idx="2" type="body"/>
          </p:nvPr>
        </p:nvSpPr>
        <p:spPr>
          <a:xfrm>
            <a:off x="4394275" y="1393075"/>
            <a:ext cx="4023600" cy="27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1CA"/>
                </a:solidFill>
              </a:rPr>
              <a:t>Reactive arthritis</a:t>
            </a:r>
            <a:r>
              <a:rPr lang="en"/>
              <a:t> (2%)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Often polyarticular, large joints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</a:t>
            </a:r>
            <a:r>
              <a:rPr lang="en"/>
              <a:t>ssociated with HLA B27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Septic arthritis</a:t>
            </a:r>
            <a:r>
              <a:rPr lang="en"/>
              <a:t> (0.1-0.2%), a/w prosthetic joint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1CA"/>
                </a:solidFill>
              </a:rPr>
              <a:t>Osteomyelitis</a:t>
            </a:r>
            <a:r>
              <a:rPr lang="en"/>
              <a:t> (h</a:t>
            </a:r>
            <a:r>
              <a:rPr lang="en"/>
              <a:t>ematogenous spread)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Hematogenous spread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Seen with kids &amp; sickle cell disease</a:t>
            </a:r>
            <a:endParaRPr/>
          </a:p>
        </p:txBody>
      </p:sp>
      <p:sp>
        <p:nvSpPr>
          <p:cNvPr id="451" name="Google Shape;451;p51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51"/>
          <p:cNvSpPr/>
          <p:nvPr/>
        </p:nvSpPr>
        <p:spPr>
          <a:xfrm>
            <a:off x="6095125" y="4460675"/>
            <a:ext cx="213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Metastatic infection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Classification &amp; microbiology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152402" y="2189420"/>
            <a:ext cx="4419626" cy="2749552"/>
            <a:chOff x="152400" y="2189350"/>
            <a:chExt cx="3166375" cy="1703775"/>
          </a:xfrm>
        </p:grpSpPr>
        <p:pic>
          <p:nvPicPr>
            <p:cNvPr id="108" name="Google Shape;108;p16"/>
            <p:cNvPicPr preferRelativeResize="0"/>
            <p:nvPr/>
          </p:nvPicPr>
          <p:blipFill rotWithShape="1">
            <a:blip r:embed="rId3">
              <a:alphaModFix/>
            </a:blip>
            <a:srcRect b="39191" l="0" r="39584" t="0"/>
            <a:stretch/>
          </p:blipFill>
          <p:spPr>
            <a:xfrm>
              <a:off x="152400" y="2189350"/>
              <a:ext cx="3009200" cy="170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/>
            <p:nvPr/>
          </p:nvSpPr>
          <p:spPr>
            <a:xfrm>
              <a:off x="1116775" y="3759325"/>
              <a:ext cx="2202000" cy="13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2516875" y="2477375"/>
              <a:ext cx="6447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11" name="Google Shape;111;p16"/>
          <p:cNvGrpSpPr/>
          <p:nvPr/>
        </p:nvGrpSpPr>
        <p:grpSpPr>
          <a:xfrm>
            <a:off x="4666576" y="2351526"/>
            <a:ext cx="3363173" cy="2418430"/>
            <a:chOff x="5127775" y="2304350"/>
            <a:chExt cx="2603075" cy="1871850"/>
          </a:xfrm>
        </p:grpSpPr>
        <p:pic>
          <p:nvPicPr>
            <p:cNvPr id="112" name="Google Shape;112;p16"/>
            <p:cNvPicPr preferRelativeResize="0"/>
            <p:nvPr/>
          </p:nvPicPr>
          <p:blipFill rotWithShape="1">
            <a:blip r:embed="rId3">
              <a:alphaModFix/>
            </a:blip>
            <a:srcRect b="47112" l="56625" r="2002" t="0"/>
            <a:stretch/>
          </p:blipFill>
          <p:spPr>
            <a:xfrm>
              <a:off x="5127775" y="2304350"/>
              <a:ext cx="2603075" cy="18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6"/>
            <p:cNvSpPr/>
            <p:nvPr/>
          </p:nvSpPr>
          <p:spPr>
            <a:xfrm>
              <a:off x="5127775" y="3853700"/>
              <a:ext cx="2625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5127775" y="2456750"/>
              <a:ext cx="262500" cy="38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58" name="Google Shape;458;p5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Endovascular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UTI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Bone &amp; joint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>
                <a:solidFill>
                  <a:srgbClr val="DF382C"/>
                </a:solidFill>
              </a:rPr>
              <a:t>CNS</a:t>
            </a:r>
            <a:r>
              <a:rPr lang="en"/>
              <a:t> </a:t>
            </a:r>
            <a:endParaRPr/>
          </a:p>
        </p:txBody>
      </p:sp>
      <p:sp>
        <p:nvSpPr>
          <p:cNvPr id="459" name="Google Shape;459;p52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52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52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2" name="Google Shape;462;p52"/>
          <p:cNvSpPr txBox="1"/>
          <p:nvPr>
            <p:ph idx="2" type="body"/>
          </p:nvPr>
        </p:nvSpPr>
        <p:spPr>
          <a:xfrm>
            <a:off x="4394275" y="1393075"/>
            <a:ext cx="4023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cause: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</a:t>
            </a:r>
            <a:r>
              <a:rPr lang="en"/>
              <a:t>eningitis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Ventriculitis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Brain abscess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Second most common cause of </a:t>
            </a:r>
            <a:r>
              <a:rPr b="1" lang="en">
                <a:solidFill>
                  <a:srgbClr val="3B71CA"/>
                </a:solidFill>
              </a:rPr>
              <a:t>gram negative meningitis</a:t>
            </a:r>
            <a:r>
              <a:rPr lang="en"/>
              <a:t> in </a:t>
            </a:r>
            <a:r>
              <a:rPr b="1" lang="en">
                <a:solidFill>
                  <a:srgbClr val="DF382C"/>
                </a:solidFill>
              </a:rPr>
              <a:t>neonates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2"/>
          <p:cNvSpPr/>
          <p:nvPr/>
        </p:nvSpPr>
        <p:spPr>
          <a:xfrm>
            <a:off x="4394275" y="743725"/>
            <a:ext cx="3471600" cy="535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Salmonella*</a:t>
            </a:r>
            <a:endParaRPr b="1" sz="13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Can also be seen in Typhoidal, but less common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52"/>
          <p:cNvSpPr/>
          <p:nvPr/>
        </p:nvSpPr>
        <p:spPr>
          <a:xfrm>
            <a:off x="6095125" y="4460675"/>
            <a:ext cx="213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Metastatic infection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Salmonella: Clinical manifestations</a:t>
            </a:r>
            <a:endParaRPr/>
          </a:p>
        </p:txBody>
      </p:sp>
      <p:sp>
        <p:nvSpPr>
          <p:cNvPr id="470" name="Google Shape;470;p5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3"/>
          <p:cNvSpPr/>
          <p:nvPr/>
        </p:nvSpPr>
        <p:spPr>
          <a:xfrm>
            <a:off x="5174225" y="960525"/>
            <a:ext cx="3374400" cy="1949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b="1" sz="1300" u="sng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Metastatic manifestations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Endovascular</a:t>
            </a:r>
            <a:endParaRPr sz="11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UTI</a:t>
            </a:r>
            <a:endParaRPr sz="11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Bone &amp; joint</a:t>
            </a:r>
            <a:endParaRPr sz="11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CNS</a:t>
            </a:r>
            <a:endParaRPr b="1"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53"/>
          <p:cNvSpPr/>
          <p:nvPr/>
        </p:nvSpPr>
        <p:spPr>
          <a:xfrm>
            <a:off x="5174225" y="3039825"/>
            <a:ext cx="3374400" cy="947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u="sng"/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Classic typhoid fever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Complications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Pathophysiology</a:t>
            </a:r>
            <a:endParaRPr/>
          </a:p>
        </p:txBody>
      </p:sp>
      <p:sp>
        <p:nvSpPr>
          <p:cNvPr id="478" name="Google Shape;478;p54"/>
          <p:cNvSpPr/>
          <p:nvPr/>
        </p:nvSpPr>
        <p:spPr>
          <a:xfrm>
            <a:off x="6858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Ingestion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54"/>
          <p:cNvSpPr/>
          <p:nvPr/>
        </p:nvSpPr>
        <p:spPr>
          <a:xfrm>
            <a:off x="35433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Stomach → Intestine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Survive stomach acid &amp; normal flora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0" name="Google Shape;480;p54"/>
          <p:cNvSpPr/>
          <p:nvPr/>
        </p:nvSpPr>
        <p:spPr>
          <a:xfrm>
            <a:off x="61722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Mucosal invasion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Of intestinal lymph tissue in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Peyer's patches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1" name="Google Shape;481;p54"/>
          <p:cNvSpPr/>
          <p:nvPr/>
        </p:nvSpPr>
        <p:spPr>
          <a:xfrm>
            <a:off x="6172200" y="2670125"/>
            <a:ext cx="2057400" cy="884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Phagocytosis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Tricks non-phagocytic cells (e.g. enterocytes) to eat them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2" name="Google Shape;482;p54"/>
          <p:cNvSpPr/>
          <p:nvPr/>
        </p:nvSpPr>
        <p:spPr>
          <a:xfrm>
            <a:off x="3543300" y="2670125"/>
            <a:ext cx="2057400" cy="884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Intracellular survival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Within vacuoles (including in macrophages)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54"/>
          <p:cNvSpPr/>
          <p:nvPr/>
        </p:nvSpPr>
        <p:spPr>
          <a:xfrm>
            <a:off x="650900" y="2780375"/>
            <a:ext cx="2057400" cy="664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Fussy immune system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Cytokine release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54"/>
          <p:cNvSpPr/>
          <p:nvPr/>
        </p:nvSpPr>
        <p:spPr>
          <a:xfrm>
            <a:off x="3543300" y="3955050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Spread through RES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Reticuloendothelial system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5" name="Google Shape;485;p54"/>
          <p:cNvCxnSpPr>
            <a:stCxn id="478" idx="3"/>
            <a:endCxn id="479" idx="1"/>
          </p:cNvCxnSpPr>
          <p:nvPr/>
        </p:nvCxnSpPr>
        <p:spPr>
          <a:xfrm>
            <a:off x="2743200" y="1738825"/>
            <a:ext cx="800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6" name="Google Shape;486;p54"/>
          <p:cNvCxnSpPr>
            <a:stCxn id="479" idx="3"/>
            <a:endCxn id="480" idx="1"/>
          </p:cNvCxnSpPr>
          <p:nvPr/>
        </p:nvCxnSpPr>
        <p:spPr>
          <a:xfrm>
            <a:off x="5600700" y="1738825"/>
            <a:ext cx="571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7" name="Google Shape;487;p54"/>
          <p:cNvCxnSpPr>
            <a:stCxn id="480" idx="2"/>
            <a:endCxn id="481" idx="0"/>
          </p:cNvCxnSpPr>
          <p:nvPr/>
        </p:nvCxnSpPr>
        <p:spPr>
          <a:xfrm>
            <a:off x="7200900" y="2084575"/>
            <a:ext cx="0" cy="585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8" name="Google Shape;488;p54"/>
          <p:cNvCxnSpPr>
            <a:stCxn id="481" idx="1"/>
            <a:endCxn id="482" idx="3"/>
          </p:cNvCxnSpPr>
          <p:nvPr/>
        </p:nvCxnSpPr>
        <p:spPr>
          <a:xfrm rot="10800000">
            <a:off x="5600700" y="3112475"/>
            <a:ext cx="571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9" name="Google Shape;489;p54"/>
          <p:cNvCxnSpPr>
            <a:stCxn id="482" idx="1"/>
            <a:endCxn id="483" idx="3"/>
          </p:cNvCxnSpPr>
          <p:nvPr/>
        </p:nvCxnSpPr>
        <p:spPr>
          <a:xfrm rot="10800000">
            <a:off x="2708400" y="3112475"/>
            <a:ext cx="834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0" name="Google Shape;490;p54"/>
          <p:cNvCxnSpPr>
            <a:stCxn id="482" idx="2"/>
            <a:endCxn id="484" idx="0"/>
          </p:cNvCxnSpPr>
          <p:nvPr/>
        </p:nvCxnSpPr>
        <p:spPr>
          <a:xfrm>
            <a:off x="4572000" y="3554825"/>
            <a:ext cx="0" cy="40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1" name="Google Shape;491;p54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497" name="Google Shape;497;p55"/>
          <p:cNvSpPr txBox="1"/>
          <p:nvPr>
            <p:ph idx="1" type="body"/>
          </p:nvPr>
        </p:nvSpPr>
        <p:spPr>
          <a:xfrm>
            <a:off x="729450" y="1393075"/>
            <a:ext cx="55938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Incubation period</a:t>
            </a:r>
            <a:r>
              <a:rPr lang="en"/>
              <a:t>: 1-3 weeks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First week</a:t>
            </a:r>
            <a:r>
              <a:rPr lang="en"/>
              <a:t>: rising ("stepwise") fever and bacteremia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5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9" name="Google Shape;499;p55"/>
          <p:cNvSpPr/>
          <p:nvPr/>
        </p:nvSpPr>
        <p:spPr>
          <a:xfrm>
            <a:off x="5874925" y="1320450"/>
            <a:ext cx="2985600" cy="1149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Faget sign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Pulse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temperature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dissociation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Seen with bacteria that have an intracellular life cycle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actually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very common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505" name="Google Shape;505;p56"/>
          <p:cNvSpPr txBox="1"/>
          <p:nvPr>
            <p:ph idx="1" type="body"/>
          </p:nvPr>
        </p:nvSpPr>
        <p:spPr>
          <a:xfrm>
            <a:off x="729450" y="1393075"/>
            <a:ext cx="55938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Incubation period</a:t>
            </a:r>
            <a:r>
              <a:rPr lang="en"/>
              <a:t>: 1-3 weeks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First week</a:t>
            </a:r>
            <a:r>
              <a:rPr lang="en"/>
              <a:t>: rising ("stepwise") fever and bacteremia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Second week</a:t>
            </a:r>
            <a:r>
              <a:rPr lang="en"/>
              <a:t>: high grade fever, abdominal pain and "rose spots"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6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7" name="Google Shape;5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850" y="1320450"/>
            <a:ext cx="2332849" cy="1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850" y="3204999"/>
            <a:ext cx="2332849" cy="17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manifestations</a:t>
            </a:r>
            <a:endParaRPr/>
          </a:p>
        </p:txBody>
      </p:sp>
      <p:sp>
        <p:nvSpPr>
          <p:cNvPr id="514" name="Google Shape;514;p57"/>
          <p:cNvSpPr txBox="1"/>
          <p:nvPr>
            <p:ph idx="1" type="body"/>
          </p:nvPr>
        </p:nvSpPr>
        <p:spPr>
          <a:xfrm>
            <a:off x="729450" y="1393075"/>
            <a:ext cx="55938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Incubation period</a:t>
            </a:r>
            <a:r>
              <a:rPr lang="en"/>
              <a:t>: 1-3 weeks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First week</a:t>
            </a:r>
            <a:r>
              <a:rPr lang="en"/>
              <a:t>: rising ("stepwise") fever and bacteremia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Second week</a:t>
            </a:r>
            <a:r>
              <a:rPr lang="en"/>
              <a:t>: high grade fever, abdominal pain and "rose spots"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Third week</a:t>
            </a:r>
            <a:r>
              <a:rPr lang="en"/>
              <a:t>: hepatosplenomegaly, intestinal bleeding, and perforation due to ileocecal lymphatic hyperplasia of the Peyer's patches may occur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Diarrhea is variable (may have constipation)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7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6" name="Google Shape;5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850" y="1320450"/>
            <a:ext cx="2332849" cy="1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850" y="3204999"/>
            <a:ext cx="2332849" cy="17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Complications</a:t>
            </a:r>
            <a:endParaRPr/>
          </a:p>
        </p:txBody>
      </p:sp>
      <p:sp>
        <p:nvSpPr>
          <p:cNvPr id="523" name="Google Shape;523;p5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Compared to </a:t>
            </a:r>
            <a:r>
              <a:rPr b="1" lang="en">
                <a:solidFill>
                  <a:srgbClr val="3B7E94"/>
                </a:solidFill>
              </a:rPr>
              <a:t>n</a:t>
            </a:r>
            <a:r>
              <a:rPr b="1" lang="en">
                <a:solidFill>
                  <a:srgbClr val="3B7E94"/>
                </a:solidFill>
              </a:rPr>
              <a:t>ontyphoidal Salmonella</a:t>
            </a:r>
            <a:r>
              <a:rPr lang="en"/>
              <a:t>, complications (outside of Typhoid fever </a:t>
            </a:r>
            <a:r>
              <a:rPr lang="en"/>
              <a:t>syndrome</a:t>
            </a:r>
            <a:r>
              <a:rPr lang="en"/>
              <a:t>, </a:t>
            </a:r>
            <a:r>
              <a:rPr lang="en"/>
              <a:t>prior slide) are less common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 complication is intestinal perforation (during 3rd week)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Reports of CNS manifestations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Most commonly headaches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Can developed typhoid encephalopathy → bad prognostic sign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Meningitis and focal central nervous infections are rare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IV dexamethasone may have benefit</a:t>
            </a:r>
            <a:endParaRPr/>
          </a:p>
        </p:txBody>
      </p:sp>
      <p:sp>
        <p:nvSpPr>
          <p:cNvPr id="524" name="Google Shape;524;p58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Salmonella: </a:t>
            </a:r>
            <a:r>
              <a:rPr lang="en"/>
              <a:t>Treatment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Salmonella: Who to treat?</a:t>
            </a:r>
            <a:endParaRPr/>
          </a:p>
        </p:txBody>
      </p:sp>
      <p:sp>
        <p:nvSpPr>
          <p:cNvPr id="535" name="Google Shape;535;p6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cases: </a:t>
            </a:r>
            <a:r>
              <a:rPr b="1" lang="en"/>
              <a:t>Supportive therapy</a:t>
            </a:r>
            <a:r>
              <a:rPr lang="en"/>
              <a:t> alone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Antimotility agents are discouraged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Antibiotics can </a:t>
            </a:r>
            <a:r>
              <a:rPr b="1" lang="en">
                <a:solidFill>
                  <a:srgbClr val="3B71CA"/>
                </a:solidFill>
              </a:rPr>
              <a:t>cause harm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Doesn’t decrease duration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Does </a:t>
            </a:r>
            <a:r>
              <a:rPr lang="en">
                <a:solidFill>
                  <a:srgbClr val="DF382C"/>
                </a:solidFill>
              </a:rPr>
              <a:t>increase relapse</a:t>
            </a:r>
            <a:r>
              <a:rPr lang="en"/>
              <a:t> (recall abx are a risk factor)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</a:t>
            </a:r>
            <a:r>
              <a:rPr lang="en"/>
              <a:t>: Who to treat?</a:t>
            </a:r>
            <a:endParaRPr/>
          </a:p>
        </p:txBody>
      </p:sp>
      <p:sp>
        <p:nvSpPr>
          <p:cNvPr id="541" name="Google Shape;541;p61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cases: Supportive therapy alone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Antimotility agents are discouraged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Antibiotics can cause some harm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Doesn’t decrease duration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Does increase relapse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Indications for treatment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Patients at risk for invasive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Severe cases of Salmonella</a:t>
            </a:r>
            <a:endParaRPr/>
          </a:p>
        </p:txBody>
      </p:sp>
      <p:sp>
        <p:nvSpPr>
          <p:cNvPr id="542" name="Google Shape;542;p61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61"/>
          <p:cNvSpPr/>
          <p:nvPr/>
        </p:nvSpPr>
        <p:spPr>
          <a:xfrm>
            <a:off x="4643600" y="1393075"/>
            <a:ext cx="3774300" cy="1312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Risk for severe disease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Old &amp; young (under 3 months, over 50 yr)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Endovascular abnormalities, substantial joint disease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Immunosuppression: HIV, steroids, IBD, hemoglobinopathies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61"/>
          <p:cNvSpPr/>
          <p:nvPr/>
        </p:nvSpPr>
        <p:spPr>
          <a:xfrm>
            <a:off x="4643475" y="2930600"/>
            <a:ext cx="3774300" cy="11277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Severe disease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Severe diarrhea (&gt;9 or 10 stools / day)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High or persistent fever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Bloodstream infection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Hospitalization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Classification &amp; microbiology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17"/>
          <p:cNvGrpSpPr/>
          <p:nvPr/>
        </p:nvGrpSpPr>
        <p:grpSpPr>
          <a:xfrm>
            <a:off x="152402" y="2189420"/>
            <a:ext cx="4419626" cy="2749552"/>
            <a:chOff x="152400" y="2189350"/>
            <a:chExt cx="3166375" cy="1703775"/>
          </a:xfrm>
        </p:grpSpPr>
        <p:pic>
          <p:nvPicPr>
            <p:cNvPr id="121" name="Google Shape;121;p17"/>
            <p:cNvPicPr preferRelativeResize="0"/>
            <p:nvPr/>
          </p:nvPicPr>
          <p:blipFill rotWithShape="1">
            <a:blip r:embed="rId3">
              <a:alphaModFix/>
            </a:blip>
            <a:srcRect b="39191" l="0" r="39584" t="0"/>
            <a:stretch/>
          </p:blipFill>
          <p:spPr>
            <a:xfrm>
              <a:off x="152400" y="2189350"/>
              <a:ext cx="3009200" cy="170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7"/>
            <p:cNvSpPr/>
            <p:nvPr/>
          </p:nvSpPr>
          <p:spPr>
            <a:xfrm>
              <a:off x="1116775" y="3759325"/>
              <a:ext cx="2202000" cy="13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2516875" y="2477375"/>
              <a:ext cx="6447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4" name="Google Shape;124;p17"/>
          <p:cNvGrpSpPr/>
          <p:nvPr/>
        </p:nvGrpSpPr>
        <p:grpSpPr>
          <a:xfrm>
            <a:off x="4666576" y="2548426"/>
            <a:ext cx="339150" cy="2221529"/>
            <a:chOff x="5127775" y="2456750"/>
            <a:chExt cx="262500" cy="1719450"/>
          </a:xfrm>
        </p:grpSpPr>
        <p:sp>
          <p:nvSpPr>
            <p:cNvPr id="125" name="Google Shape;125;p17"/>
            <p:cNvSpPr/>
            <p:nvPr/>
          </p:nvSpPr>
          <p:spPr>
            <a:xfrm>
              <a:off x="5127775" y="3853700"/>
              <a:ext cx="2625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5127775" y="2456750"/>
              <a:ext cx="262500" cy="38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b="3057" l="48335" r="2637" t="62892"/>
          <a:stretch/>
        </p:blipFill>
        <p:spPr>
          <a:xfrm>
            <a:off x="4666575" y="2941400"/>
            <a:ext cx="4482874" cy="17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37166" l="60228" r="2636" t="53058"/>
          <a:stretch/>
        </p:blipFill>
        <p:spPr>
          <a:xfrm>
            <a:off x="4696162" y="2438600"/>
            <a:ext cx="3395475" cy="50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treat with?</a:t>
            </a:r>
            <a:endParaRPr/>
          </a:p>
        </p:txBody>
      </p:sp>
      <p:sp>
        <p:nvSpPr>
          <p:cNvPr id="550" name="Google Shape;550;p6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Agents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Fluoroquinolone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Bactrim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Cefixime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Azithromycin</a:t>
            </a:r>
            <a:r>
              <a:rPr lang="en"/>
              <a:t> (prefered if acquired in </a:t>
            </a:r>
            <a:r>
              <a:rPr b="1" lang="en"/>
              <a:t>South Asia</a:t>
            </a:r>
            <a:r>
              <a:rPr lang="en"/>
              <a:t>)</a:t>
            </a:r>
            <a:endParaRPr/>
          </a:p>
        </p:txBody>
      </p:sp>
      <p:sp>
        <p:nvSpPr>
          <p:cNvPr id="551" name="Google Shape;551;p62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" name="Google Shape;552;p62"/>
          <p:cNvSpPr/>
          <p:nvPr/>
        </p:nvSpPr>
        <p:spPr>
          <a:xfrm>
            <a:off x="4394275" y="743723"/>
            <a:ext cx="29355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3" name="Google Shape;553;p62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Duration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Immunocompetent: 3-7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Immunocompromised: at least 14 days </a:t>
            </a:r>
            <a:endParaRPr/>
          </a:p>
        </p:txBody>
      </p:sp>
      <p:sp>
        <p:nvSpPr>
          <p:cNvPr id="554" name="Google Shape;554;p62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treat with?</a:t>
            </a:r>
            <a:endParaRPr/>
          </a:p>
        </p:txBody>
      </p:sp>
      <p:sp>
        <p:nvSpPr>
          <p:cNvPr id="560" name="Google Shape;560;p63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Agents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IV </a:t>
            </a:r>
            <a:r>
              <a:rPr lang="en"/>
              <a:t>Fluoroquinolone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3G </a:t>
            </a:r>
            <a:r>
              <a:rPr lang="en"/>
              <a:t>cephalosporin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Bactrim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Ampicillin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Carbapenems</a:t>
            </a:r>
            <a:r>
              <a:rPr lang="en"/>
              <a:t> </a:t>
            </a:r>
            <a:r>
              <a:rPr lang="en"/>
              <a:t>(due to ↑ rates of resistance</a:t>
            </a:r>
            <a:r>
              <a:rPr lang="en"/>
              <a:t>)</a:t>
            </a:r>
            <a:endParaRPr/>
          </a:p>
        </p:txBody>
      </p:sp>
      <p:sp>
        <p:nvSpPr>
          <p:cNvPr id="561" name="Google Shape;561;p63"/>
          <p:cNvSpPr/>
          <p:nvPr/>
        </p:nvSpPr>
        <p:spPr>
          <a:xfrm>
            <a:off x="916200" y="44606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2" name="Google Shape;562;p63"/>
          <p:cNvSpPr/>
          <p:nvPr/>
        </p:nvSpPr>
        <p:spPr>
          <a:xfrm>
            <a:off x="4394275" y="743723"/>
            <a:ext cx="29355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3" name="Google Shape;563;p63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Duration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Immunocompetent: 14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Immunocompromised: 4-6 weeks </a:t>
            </a:r>
            <a:endParaRPr/>
          </a:p>
        </p:txBody>
      </p:sp>
      <p:sp>
        <p:nvSpPr>
          <p:cNvPr id="564" name="Google Shape;564;p63"/>
          <p:cNvSpPr/>
          <p:nvPr/>
        </p:nvSpPr>
        <p:spPr>
          <a:xfrm>
            <a:off x="916200" y="44606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Gastroenteritis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Google Shape;565;p63"/>
          <p:cNvSpPr/>
          <p:nvPr/>
        </p:nvSpPr>
        <p:spPr>
          <a:xfrm>
            <a:off x="2745000" y="44606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Bacteremia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treat with?</a:t>
            </a:r>
            <a:endParaRPr/>
          </a:p>
        </p:txBody>
      </p:sp>
      <p:sp>
        <p:nvSpPr>
          <p:cNvPr id="571" name="Google Shape;571;p6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Uncomplicated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Fluoroquinolone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Azithromycin</a:t>
            </a:r>
            <a:r>
              <a:rPr lang="en"/>
              <a:t> (prefered if acquired in </a:t>
            </a:r>
            <a:r>
              <a:rPr b="1" lang="en"/>
              <a:t>South Asia</a:t>
            </a:r>
            <a:r>
              <a:rPr lang="en"/>
              <a:t>)</a:t>
            </a:r>
            <a:endParaRPr b="1"/>
          </a:p>
        </p:txBody>
      </p:sp>
      <p:sp>
        <p:nvSpPr>
          <p:cNvPr id="572" name="Google Shape;572;p64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Complicated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3G cephalosporin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</a:t>
            </a:r>
            <a:r>
              <a:rPr lang="en"/>
              <a:t>arbapenem (XDR)</a:t>
            </a:r>
            <a:endParaRPr/>
          </a:p>
        </p:txBody>
      </p:sp>
      <p:sp>
        <p:nvSpPr>
          <p:cNvPr id="573" name="Google Shape;573;p64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Drug resistance</a:t>
            </a:r>
            <a:endParaRPr/>
          </a:p>
        </p:txBody>
      </p:sp>
      <p:sp>
        <p:nvSpPr>
          <p:cNvPr id="579" name="Google Shape;579;p6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Rates of drug resistance is increasing globally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South Asia</a:t>
            </a:r>
            <a:r>
              <a:rPr lang="en"/>
              <a:t> has high resistance to </a:t>
            </a:r>
            <a:r>
              <a:rPr b="1" lang="en"/>
              <a:t>fluoroquinolones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Pakistan or Iraq</a:t>
            </a:r>
            <a:r>
              <a:rPr lang="en"/>
              <a:t> may have XDR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Very </a:t>
            </a:r>
            <a:r>
              <a:rPr lang="en"/>
              <a:t>important</a:t>
            </a:r>
            <a:r>
              <a:rPr lang="en"/>
              <a:t> to get cultures to </a:t>
            </a:r>
            <a:r>
              <a:rPr b="1" lang="en">
                <a:solidFill>
                  <a:srgbClr val="DF382C"/>
                </a:solidFill>
              </a:rPr>
              <a:t>guide </a:t>
            </a:r>
            <a:r>
              <a:rPr b="1" lang="en">
                <a:solidFill>
                  <a:srgbClr val="DF382C"/>
                </a:solidFill>
              </a:rPr>
              <a:t>susceptibilities</a:t>
            </a:r>
            <a:r>
              <a:rPr lang="en"/>
              <a:t> (not just the biofire!)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Stool cultures will most often be </a:t>
            </a:r>
            <a:r>
              <a:rPr b="1" lang="en"/>
              <a:t>negative during first week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Most sensitive Dx</a:t>
            </a:r>
            <a:r>
              <a:rPr lang="en"/>
              <a:t>: Bone marrow biopsy (even if they’ve gotten antibiotics)</a:t>
            </a:r>
            <a:endParaRPr b="1"/>
          </a:p>
        </p:txBody>
      </p:sp>
      <p:sp>
        <p:nvSpPr>
          <p:cNvPr id="580" name="Google Shape;580;p65"/>
          <p:cNvSpPr/>
          <p:nvPr/>
        </p:nvSpPr>
        <p:spPr>
          <a:xfrm>
            <a:off x="4394275" y="743725"/>
            <a:ext cx="2935500" cy="392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vaccination</a:t>
            </a:r>
            <a:endParaRPr/>
          </a:p>
        </p:txBody>
      </p:sp>
      <p:sp>
        <p:nvSpPr>
          <p:cNvPr id="586" name="Google Shape;586;p6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US </a:t>
            </a:r>
            <a:r>
              <a:rPr b="1" lang="en">
                <a:solidFill>
                  <a:srgbClr val="DF382C"/>
                </a:solidFill>
              </a:rPr>
              <a:t>travelers </a:t>
            </a:r>
            <a:r>
              <a:rPr lang="en"/>
              <a:t>(even short-term travelers) </a:t>
            </a:r>
            <a:r>
              <a:rPr b="1" lang="en">
                <a:solidFill>
                  <a:srgbClr val="DF382C"/>
                </a:solidFill>
              </a:rPr>
              <a:t>to endemic areas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Intimate </a:t>
            </a:r>
            <a:r>
              <a:rPr b="1" lang="en"/>
              <a:t>exposure to a</a:t>
            </a:r>
            <a:r>
              <a:rPr b="1" lang="en">
                <a:solidFill>
                  <a:srgbClr val="3B71CA"/>
                </a:solidFill>
              </a:rPr>
              <a:t> </a:t>
            </a:r>
            <a:r>
              <a:rPr b="1" lang="en">
                <a:solidFill>
                  <a:srgbClr val="DF382C"/>
                </a:solidFill>
              </a:rPr>
              <a:t>documented </a:t>
            </a:r>
            <a:r>
              <a:rPr b="1" i="1" lang="en">
                <a:solidFill>
                  <a:srgbClr val="DF382C"/>
                </a:solidFill>
              </a:rPr>
              <a:t>S. Typhi</a:t>
            </a:r>
            <a:r>
              <a:rPr lang="en"/>
              <a:t> chronic carrier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Individuals whose </a:t>
            </a:r>
            <a:r>
              <a:rPr b="1" lang="en">
                <a:solidFill>
                  <a:srgbClr val="DF382C"/>
                </a:solidFill>
              </a:rPr>
              <a:t>work exposes them</a:t>
            </a:r>
            <a:r>
              <a:rPr lang="en"/>
              <a:t> to cultures or specimens containing </a:t>
            </a:r>
            <a:r>
              <a:rPr i="1" lang="en"/>
              <a:t>S. Typhi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7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Yersinia: Microbiology</a:t>
            </a:r>
            <a:endParaRPr/>
          </a:p>
        </p:txBody>
      </p:sp>
      <p:sp>
        <p:nvSpPr>
          <p:cNvPr id="597" name="Google Shape;597;p68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Gram negative rods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Motile at low (72-84 F), nonmotile at human body </a:t>
            </a:r>
            <a:r>
              <a:rPr lang="en"/>
              <a:t>temperatures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Bipolar staining (“safety pin”)</a:t>
            </a:r>
            <a:endParaRPr/>
          </a:p>
        </p:txBody>
      </p:sp>
      <p:sp>
        <p:nvSpPr>
          <p:cNvPr id="598" name="Google Shape;598;p68"/>
          <p:cNvSpPr/>
          <p:nvPr/>
        </p:nvSpPr>
        <p:spPr>
          <a:xfrm>
            <a:off x="5469050" y="1393075"/>
            <a:ext cx="21234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Order: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Enterobacterales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68"/>
          <p:cNvSpPr/>
          <p:nvPr/>
        </p:nvSpPr>
        <p:spPr>
          <a:xfrm>
            <a:off x="5874050" y="2115150"/>
            <a:ext cx="13134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Genus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Yersinia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0" name="Google Shape;600;p68"/>
          <p:cNvSpPr/>
          <p:nvPr/>
        </p:nvSpPr>
        <p:spPr>
          <a:xfrm>
            <a:off x="6278838" y="2837225"/>
            <a:ext cx="7608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 pestis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68"/>
          <p:cNvSpPr/>
          <p:nvPr/>
        </p:nvSpPr>
        <p:spPr>
          <a:xfrm>
            <a:off x="4722375" y="2837225"/>
            <a:ext cx="13134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 </a:t>
            </a: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enterocolitica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68"/>
          <p:cNvSpPr/>
          <p:nvPr/>
        </p:nvSpPr>
        <p:spPr>
          <a:xfrm>
            <a:off x="7282700" y="2837225"/>
            <a:ext cx="17301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03" name="Google Shape;603;p68"/>
          <p:cNvCxnSpPr>
            <a:stCxn id="598" idx="2"/>
            <a:endCxn id="599" idx="0"/>
          </p:cNvCxnSpPr>
          <p:nvPr/>
        </p:nvCxnSpPr>
        <p:spPr>
          <a:xfrm>
            <a:off x="6530750" y="1778575"/>
            <a:ext cx="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4" name="Google Shape;604;p68"/>
          <p:cNvCxnSpPr>
            <a:stCxn id="599" idx="2"/>
            <a:endCxn id="602" idx="0"/>
          </p:cNvCxnSpPr>
          <p:nvPr/>
        </p:nvCxnSpPr>
        <p:spPr>
          <a:xfrm>
            <a:off x="6530750" y="2500650"/>
            <a:ext cx="16170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5" name="Google Shape;605;p68"/>
          <p:cNvCxnSpPr>
            <a:stCxn id="599" idx="2"/>
            <a:endCxn id="600" idx="0"/>
          </p:cNvCxnSpPr>
          <p:nvPr/>
        </p:nvCxnSpPr>
        <p:spPr>
          <a:xfrm>
            <a:off x="6530750" y="2500650"/>
            <a:ext cx="1284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6" name="Google Shape;606;p68"/>
          <p:cNvCxnSpPr>
            <a:stCxn id="599" idx="2"/>
            <a:endCxn id="601" idx="0"/>
          </p:cNvCxnSpPr>
          <p:nvPr/>
        </p:nvCxnSpPr>
        <p:spPr>
          <a:xfrm flipH="1">
            <a:off x="5379050" y="2500650"/>
            <a:ext cx="11517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07" name="Google Shape;60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3075" y="3036950"/>
            <a:ext cx="1615976" cy="161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Yersinia: Microbiology</a:t>
            </a:r>
            <a:endParaRPr/>
          </a:p>
        </p:txBody>
      </p:sp>
      <p:sp>
        <p:nvSpPr>
          <p:cNvPr id="613" name="Google Shape;613;p69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Gram negative rods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Motile at low (72-84 F), nonmotile at human body temperatures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Bipolar staining (“safety pin”)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69"/>
          <p:cNvSpPr/>
          <p:nvPr/>
        </p:nvSpPr>
        <p:spPr>
          <a:xfrm>
            <a:off x="5469050" y="1393075"/>
            <a:ext cx="21234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Order: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Enterobacterales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5" name="Google Shape;615;p69"/>
          <p:cNvSpPr/>
          <p:nvPr/>
        </p:nvSpPr>
        <p:spPr>
          <a:xfrm>
            <a:off x="5874050" y="2115150"/>
            <a:ext cx="13134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Genus: </a:t>
            </a: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Yersinia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6" name="Google Shape;616;p69"/>
          <p:cNvSpPr/>
          <p:nvPr/>
        </p:nvSpPr>
        <p:spPr>
          <a:xfrm>
            <a:off x="6278838" y="2837225"/>
            <a:ext cx="760800" cy="385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Y pestis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7" name="Google Shape;617;p69"/>
          <p:cNvSpPr/>
          <p:nvPr/>
        </p:nvSpPr>
        <p:spPr>
          <a:xfrm>
            <a:off x="4722375" y="2837225"/>
            <a:ext cx="1313400" cy="385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p69"/>
          <p:cNvSpPr/>
          <p:nvPr/>
        </p:nvSpPr>
        <p:spPr>
          <a:xfrm>
            <a:off x="7282700" y="2837225"/>
            <a:ext cx="1730100" cy="38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19" name="Google Shape;619;p69"/>
          <p:cNvCxnSpPr>
            <a:stCxn id="614" idx="2"/>
            <a:endCxn id="615" idx="0"/>
          </p:cNvCxnSpPr>
          <p:nvPr/>
        </p:nvCxnSpPr>
        <p:spPr>
          <a:xfrm>
            <a:off x="6530750" y="1778575"/>
            <a:ext cx="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0" name="Google Shape;620;p69"/>
          <p:cNvCxnSpPr>
            <a:stCxn id="615" idx="2"/>
            <a:endCxn id="618" idx="0"/>
          </p:cNvCxnSpPr>
          <p:nvPr/>
        </p:nvCxnSpPr>
        <p:spPr>
          <a:xfrm>
            <a:off x="6530750" y="2500650"/>
            <a:ext cx="16170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1" name="Google Shape;621;p69"/>
          <p:cNvCxnSpPr>
            <a:stCxn id="615" idx="2"/>
            <a:endCxn id="616" idx="0"/>
          </p:cNvCxnSpPr>
          <p:nvPr/>
        </p:nvCxnSpPr>
        <p:spPr>
          <a:xfrm>
            <a:off x="6530750" y="2500650"/>
            <a:ext cx="1284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2" name="Google Shape;622;p69"/>
          <p:cNvCxnSpPr>
            <a:stCxn id="615" idx="2"/>
            <a:endCxn id="617" idx="0"/>
          </p:cNvCxnSpPr>
          <p:nvPr/>
        </p:nvCxnSpPr>
        <p:spPr>
          <a:xfrm flipH="1">
            <a:off x="5379050" y="2500650"/>
            <a:ext cx="1151700" cy="3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23" name="Google Shape;623;p69"/>
          <p:cNvGrpSpPr/>
          <p:nvPr/>
        </p:nvGrpSpPr>
        <p:grpSpPr>
          <a:xfrm>
            <a:off x="6136188" y="2725700"/>
            <a:ext cx="1046100" cy="605700"/>
            <a:chOff x="5442350" y="3767175"/>
            <a:chExt cx="1046100" cy="605700"/>
          </a:xfrm>
        </p:grpSpPr>
        <p:cxnSp>
          <p:nvCxnSpPr>
            <p:cNvPr id="624" name="Google Shape;624;p69"/>
            <p:cNvCxnSpPr/>
            <p:nvPr/>
          </p:nvCxnSpPr>
          <p:spPr>
            <a:xfrm>
              <a:off x="5442350" y="3767175"/>
              <a:ext cx="1046100" cy="605700"/>
            </a:xfrm>
            <a:prstGeom prst="straightConnector1">
              <a:avLst/>
            </a:prstGeom>
            <a:noFill/>
            <a:ln cap="flat" cmpd="sng" w="28575">
              <a:solidFill>
                <a:srgbClr val="DF382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5" name="Google Shape;625;p69"/>
            <p:cNvCxnSpPr/>
            <p:nvPr/>
          </p:nvCxnSpPr>
          <p:spPr>
            <a:xfrm flipH="1">
              <a:off x="5442350" y="3767175"/>
              <a:ext cx="1046100" cy="605700"/>
            </a:xfrm>
            <a:prstGeom prst="straightConnector1">
              <a:avLst/>
            </a:prstGeom>
            <a:noFill/>
            <a:ln cap="flat" cmpd="sng" w="28575">
              <a:solidFill>
                <a:srgbClr val="DF382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26" name="Google Shape;626;p69"/>
          <p:cNvSpPr txBox="1"/>
          <p:nvPr/>
        </p:nvSpPr>
        <p:spPr>
          <a:xfrm>
            <a:off x="5597550" y="3447750"/>
            <a:ext cx="212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See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Case #1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</a:t>
            </a:r>
            <a:r>
              <a:rPr lang="en"/>
              <a:t>: Transmission, reservoirs, and risk factors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epidemiology &amp; risk factors</a:t>
            </a:r>
            <a:endParaRPr/>
          </a:p>
        </p:txBody>
      </p:sp>
      <p:graphicFrame>
        <p:nvGraphicFramePr>
          <p:cNvPr id="637" name="Google Shape;637;p71"/>
          <p:cNvGraphicFramePr/>
          <p:nvPr/>
        </p:nvGraphicFramePr>
        <p:xfrm>
          <a:off x="457200" y="1756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{116D5276-1574-4175-8113-CE26C03A8580}</a:tableStyleId>
              </a:tblPr>
              <a:tblGrid>
                <a:gridCol w="1280100"/>
                <a:gridCol w="3474600"/>
                <a:gridCol w="3474600"/>
              </a:tblGrid>
              <a:tr h="248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Transmission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Mostly foodborne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sometimes waterborne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3100">
                <a:tc vMerge="1"/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Raw/undercooked pork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Reports from contaminated produce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8" name="Google Shape;638;p71"/>
          <p:cNvSpPr/>
          <p:nvPr/>
        </p:nvSpPr>
        <p:spPr>
          <a:xfrm>
            <a:off x="1737300" y="1367275"/>
            <a:ext cx="3474600" cy="385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endParaRPr i="1" sz="13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9" name="Google Shape;639;p71"/>
          <p:cNvSpPr/>
          <p:nvPr/>
        </p:nvSpPr>
        <p:spPr>
          <a:xfrm>
            <a:off x="5211900" y="1367275"/>
            <a:ext cx="3474600" cy="38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3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Classification &amp; microbiology</a:t>
            </a:r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152402" y="2189420"/>
            <a:ext cx="4419626" cy="2749552"/>
            <a:chOff x="152400" y="2189350"/>
            <a:chExt cx="3166375" cy="1703775"/>
          </a:xfrm>
        </p:grpSpPr>
        <p:pic>
          <p:nvPicPr>
            <p:cNvPr id="135" name="Google Shape;135;p18"/>
            <p:cNvPicPr preferRelativeResize="0"/>
            <p:nvPr/>
          </p:nvPicPr>
          <p:blipFill rotWithShape="1">
            <a:blip r:embed="rId3">
              <a:alphaModFix/>
            </a:blip>
            <a:srcRect b="39191" l="0" r="39584" t="0"/>
            <a:stretch/>
          </p:blipFill>
          <p:spPr>
            <a:xfrm>
              <a:off x="152400" y="2189350"/>
              <a:ext cx="3009200" cy="170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8"/>
            <p:cNvSpPr/>
            <p:nvPr/>
          </p:nvSpPr>
          <p:spPr>
            <a:xfrm>
              <a:off x="1116775" y="3759325"/>
              <a:ext cx="2202000" cy="13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516875" y="2477375"/>
              <a:ext cx="6447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38" name="Google Shape;138;p18"/>
          <p:cNvGrpSpPr/>
          <p:nvPr/>
        </p:nvGrpSpPr>
        <p:grpSpPr>
          <a:xfrm>
            <a:off x="4666576" y="2548426"/>
            <a:ext cx="339150" cy="2221529"/>
            <a:chOff x="5127775" y="2456750"/>
            <a:chExt cx="262500" cy="1719450"/>
          </a:xfrm>
        </p:grpSpPr>
        <p:sp>
          <p:nvSpPr>
            <p:cNvPr id="139" name="Google Shape;139;p18"/>
            <p:cNvSpPr/>
            <p:nvPr/>
          </p:nvSpPr>
          <p:spPr>
            <a:xfrm>
              <a:off x="5127775" y="3853700"/>
              <a:ext cx="262500" cy="32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5127775" y="2456750"/>
              <a:ext cx="262500" cy="38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37166" l="60228" r="2636" t="57634"/>
          <a:stretch/>
        </p:blipFill>
        <p:spPr>
          <a:xfrm>
            <a:off x="5371250" y="4366550"/>
            <a:ext cx="3395475" cy="2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4">
            <a:alphaModFix/>
          </a:blip>
          <a:srcRect b="2990" l="22193" r="31123" t="33650"/>
          <a:stretch/>
        </p:blipFill>
        <p:spPr>
          <a:xfrm>
            <a:off x="5764800" y="1676964"/>
            <a:ext cx="2673899" cy="272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epidemiology &amp; risk factors</a:t>
            </a:r>
            <a:endParaRPr/>
          </a:p>
        </p:txBody>
      </p:sp>
      <p:graphicFrame>
        <p:nvGraphicFramePr>
          <p:cNvPr id="645" name="Google Shape;645;p72"/>
          <p:cNvGraphicFramePr/>
          <p:nvPr/>
        </p:nvGraphicFramePr>
        <p:xfrm>
          <a:off x="457200" y="1756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{116D5276-1574-4175-8113-CE26C03A8580}</a:tableStyleId>
              </a:tblPr>
              <a:tblGrid>
                <a:gridCol w="1280100"/>
                <a:gridCol w="3474600"/>
                <a:gridCol w="3474600"/>
              </a:tblGrid>
              <a:tr h="248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Transmission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Mostly foodborne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sometimes 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waterborne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3100">
                <a:tc vMerge="1"/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Raw/undercooked pork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Reports from contaminated produce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6" name="Google Shape;646;p72"/>
          <p:cNvSpPr/>
          <p:nvPr/>
        </p:nvSpPr>
        <p:spPr>
          <a:xfrm>
            <a:off x="1737300" y="1367275"/>
            <a:ext cx="3474600" cy="385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endParaRPr i="1" sz="13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" name="Google Shape;647;p72"/>
          <p:cNvSpPr/>
          <p:nvPr/>
        </p:nvSpPr>
        <p:spPr>
          <a:xfrm>
            <a:off x="5211900" y="1367275"/>
            <a:ext cx="3474600" cy="38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3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8" name="Google Shape;648;p72"/>
          <p:cNvSpPr txBox="1"/>
          <p:nvPr/>
        </p:nvSpPr>
        <p:spPr>
          <a:xfrm>
            <a:off x="1737300" y="3680700"/>
            <a:ext cx="6949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Cross contamination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influences some of these patterns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Tofu contaminated from spring water (</a:t>
            </a: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Outbreak of contaminated lettuce (</a:t>
            </a:r>
            <a:r>
              <a:rPr b="1" i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epidemiology &amp; risk factors</a:t>
            </a:r>
            <a:endParaRPr/>
          </a:p>
        </p:txBody>
      </p:sp>
      <p:graphicFrame>
        <p:nvGraphicFramePr>
          <p:cNvPr id="654" name="Google Shape;654;p73"/>
          <p:cNvGraphicFramePr/>
          <p:nvPr/>
        </p:nvGraphicFramePr>
        <p:xfrm>
          <a:off x="457200" y="1756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{116D5276-1574-4175-8113-CE26C03A8580}</a:tableStyleId>
              </a:tblPr>
              <a:tblGrid>
                <a:gridCol w="1280100"/>
                <a:gridCol w="3474600"/>
                <a:gridCol w="3474600"/>
              </a:tblGrid>
              <a:tr h="248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Transmission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Mostly foodborne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sometimes waterborne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3100">
                <a:tc vMerge="1"/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Raw/undercooked pork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Reports from contaminated produce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Reservoirs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Main association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</a:t>
                      </a: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Pigs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/ pork / swine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Colonizes healthy swine, esp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throat</a:t>
                      </a:r>
                      <a:endParaRPr b="1" sz="1300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Also seen in domesticated animals &amp; wildlife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Numerous mammals &amp; birds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Europe = brown hares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Australia = sheep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 Zealand = deer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55" name="Google Shape;655;p73"/>
          <p:cNvSpPr/>
          <p:nvPr/>
        </p:nvSpPr>
        <p:spPr>
          <a:xfrm>
            <a:off x="1737300" y="1367275"/>
            <a:ext cx="3474600" cy="385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endParaRPr i="1" sz="13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6" name="Google Shape;656;p73"/>
          <p:cNvSpPr/>
          <p:nvPr/>
        </p:nvSpPr>
        <p:spPr>
          <a:xfrm>
            <a:off x="5211900" y="1367275"/>
            <a:ext cx="3474600" cy="38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3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7" name="Google Shape;657;p73"/>
          <p:cNvSpPr txBox="1"/>
          <p:nvPr/>
        </p:nvSpPr>
        <p:spPr>
          <a:xfrm>
            <a:off x="1737300" y="3680700"/>
            <a:ext cx="6949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Cross contamination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influences some of these patterns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Tofu contaminated from spring water (</a:t>
            </a: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Outbreak of contaminated lettuce (</a:t>
            </a:r>
            <a:r>
              <a:rPr b="1" i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epidemiology &amp; risk factors</a:t>
            </a:r>
            <a:endParaRPr/>
          </a:p>
        </p:txBody>
      </p:sp>
      <p:graphicFrame>
        <p:nvGraphicFramePr>
          <p:cNvPr id="663" name="Google Shape;663;p74"/>
          <p:cNvGraphicFramePr/>
          <p:nvPr/>
        </p:nvGraphicFramePr>
        <p:xfrm>
          <a:off x="457200" y="1756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{116D5276-1574-4175-8113-CE26C03A8580}</a:tableStyleId>
              </a:tblPr>
              <a:tblGrid>
                <a:gridCol w="1280100"/>
                <a:gridCol w="3474600"/>
                <a:gridCol w="3474600"/>
              </a:tblGrid>
              <a:tr h="248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Transmission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Mostly foodborne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sometimes waterborne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3100">
                <a:tc vMerge="1"/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Raw/undercooked pork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Reports from contaminated produce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Reservoirs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Main association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</a:t>
                      </a: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Pigs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/ pork / swine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Colonizes healthy swine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esp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throat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Also seen in domesticated animals &amp; wildlife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Numerous mammals &amp; birds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Europe = brown hares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Australia = sheep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 Zealand = deer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64" name="Google Shape;664;p74"/>
          <p:cNvSpPr/>
          <p:nvPr/>
        </p:nvSpPr>
        <p:spPr>
          <a:xfrm>
            <a:off x="1737300" y="1367275"/>
            <a:ext cx="3474600" cy="385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endParaRPr i="1" sz="13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5" name="Google Shape;665;p74"/>
          <p:cNvSpPr/>
          <p:nvPr/>
        </p:nvSpPr>
        <p:spPr>
          <a:xfrm>
            <a:off x="5211900" y="1367275"/>
            <a:ext cx="3474600" cy="38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endParaRPr i="1" sz="13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6" name="Google Shape;666;p74"/>
          <p:cNvSpPr txBox="1"/>
          <p:nvPr/>
        </p:nvSpPr>
        <p:spPr>
          <a:xfrm>
            <a:off x="1737300" y="3680700"/>
            <a:ext cx="6949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Cross contamination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influences some of these patterns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Tofu contaminated from spring water (</a:t>
            </a: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Y enterocolitica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Outbreak of contaminated lettuce (</a:t>
            </a:r>
            <a:r>
              <a:rPr b="1" i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Children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are at increased risk (especially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infants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</a:t>
            </a:r>
            <a:r>
              <a:rPr lang="en"/>
              <a:t>Clinical manifestations &amp; treatment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Pathogenesis</a:t>
            </a:r>
            <a:endParaRPr/>
          </a:p>
        </p:txBody>
      </p:sp>
      <p:sp>
        <p:nvSpPr>
          <p:cNvPr id="677" name="Google Shape;677;p76"/>
          <p:cNvSpPr/>
          <p:nvPr/>
        </p:nvSpPr>
        <p:spPr>
          <a:xfrm>
            <a:off x="6858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Ingestion → small intestine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76"/>
          <p:cNvSpPr/>
          <p:nvPr/>
        </p:nvSpPr>
        <p:spPr>
          <a:xfrm>
            <a:off x="35433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Mucosal invasion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Of intestinal lymph tissue in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Peyer's patches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9" name="Google Shape;679;p76"/>
          <p:cNvSpPr/>
          <p:nvPr/>
        </p:nvSpPr>
        <p:spPr>
          <a:xfrm>
            <a:off x="6306000" y="1393075"/>
            <a:ext cx="2057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Blocked phagocytosis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By type III secretion system &amp; </a:t>
            </a: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YOP</a:t>
            </a:r>
            <a:endParaRPr i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76"/>
          <p:cNvSpPr/>
          <p:nvPr/>
        </p:nvSpPr>
        <p:spPr>
          <a:xfrm>
            <a:off x="3543450" y="2612975"/>
            <a:ext cx="2057400" cy="585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Spread through mesenteric lymph nodes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1" name="Google Shape;681;p76"/>
          <p:cNvSpPr/>
          <p:nvPr/>
        </p:nvSpPr>
        <p:spPr>
          <a:xfrm>
            <a:off x="3545100" y="3726975"/>
            <a:ext cx="2057400" cy="585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Goes to liver &amp; spleen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2" name="Google Shape;682;p76"/>
          <p:cNvCxnSpPr>
            <a:stCxn id="677" idx="3"/>
            <a:endCxn id="678" idx="1"/>
          </p:cNvCxnSpPr>
          <p:nvPr/>
        </p:nvCxnSpPr>
        <p:spPr>
          <a:xfrm>
            <a:off x="2743200" y="1738825"/>
            <a:ext cx="800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3" name="Google Shape;683;p76"/>
          <p:cNvCxnSpPr>
            <a:stCxn id="678" idx="3"/>
            <a:endCxn id="679" idx="1"/>
          </p:cNvCxnSpPr>
          <p:nvPr/>
        </p:nvCxnSpPr>
        <p:spPr>
          <a:xfrm>
            <a:off x="5600700" y="1738825"/>
            <a:ext cx="705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4" name="Google Shape;684;p76"/>
          <p:cNvCxnSpPr>
            <a:stCxn id="678" idx="2"/>
            <a:endCxn id="680" idx="0"/>
          </p:cNvCxnSpPr>
          <p:nvPr/>
        </p:nvCxnSpPr>
        <p:spPr>
          <a:xfrm>
            <a:off x="4572000" y="2084575"/>
            <a:ext cx="300" cy="528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5" name="Google Shape;685;p76"/>
          <p:cNvCxnSpPr>
            <a:stCxn id="680" idx="2"/>
            <a:endCxn id="681" idx="0"/>
          </p:cNvCxnSpPr>
          <p:nvPr/>
        </p:nvCxnSpPr>
        <p:spPr>
          <a:xfrm>
            <a:off x="4572150" y="3198575"/>
            <a:ext cx="1800" cy="528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6" name="Google Shape;686;p76"/>
          <p:cNvSpPr/>
          <p:nvPr/>
        </p:nvSpPr>
        <p:spPr>
          <a:xfrm>
            <a:off x="6197375" y="2673950"/>
            <a:ext cx="2485200" cy="13134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Iron </a:t>
            </a: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scavenging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Y pseudotuberculosis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has a siderophore-mediated iron scavenging system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Iron overloaded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states are risk factor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7" name="Google Shape;687;p76"/>
          <p:cNvSpPr/>
          <p:nvPr/>
        </p:nvSpPr>
        <p:spPr>
          <a:xfrm>
            <a:off x="892825" y="3726975"/>
            <a:ext cx="2057400" cy="585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Mesenteric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lymphadenitis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8" name="Google Shape;688;p76"/>
          <p:cNvCxnSpPr>
            <a:stCxn id="680" idx="1"/>
            <a:endCxn id="687" idx="0"/>
          </p:cNvCxnSpPr>
          <p:nvPr/>
        </p:nvCxnSpPr>
        <p:spPr>
          <a:xfrm flipH="1">
            <a:off x="1921650" y="2905775"/>
            <a:ext cx="1621800" cy="821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Acute yersiniosis</a:t>
            </a:r>
            <a:endParaRPr/>
          </a:p>
        </p:txBody>
      </p:sp>
      <p:sp>
        <p:nvSpPr>
          <p:cNvPr id="694" name="Google Shape;694;p7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Symptoms</a:t>
            </a:r>
            <a:r>
              <a:rPr lang="en"/>
              <a:t>: Fever, abdominal pain, &amp; diarrhea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Bloody diarrhea</a:t>
            </a:r>
            <a:r>
              <a:rPr lang="en"/>
              <a:t> mainly occurs in kids, </a:t>
            </a:r>
            <a:r>
              <a:rPr b="1" lang="en"/>
              <a:t>rare in adults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Timing</a:t>
            </a:r>
            <a:r>
              <a:rPr lang="en"/>
              <a:t>: Compared to other causes of febrile </a:t>
            </a:r>
            <a:r>
              <a:rPr lang="en"/>
              <a:t>diarrhea, more </a:t>
            </a:r>
            <a:r>
              <a:rPr b="1" lang="en">
                <a:solidFill>
                  <a:srgbClr val="DF382C"/>
                </a:solidFill>
              </a:rPr>
              <a:t>subacute pattern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Longer incubation period (~5 days)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Symptoms may last longer (2-3 weeks)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</a:t>
            </a:r>
            <a:r>
              <a:rPr lang="en"/>
              <a:t>Mimicker of other conditions</a:t>
            </a:r>
            <a:endParaRPr/>
          </a:p>
        </p:txBody>
      </p:sp>
      <p:sp>
        <p:nvSpPr>
          <p:cNvPr id="700" name="Google Shape;700;p78"/>
          <p:cNvSpPr txBox="1"/>
          <p:nvPr>
            <p:ph idx="1" type="body"/>
          </p:nvPr>
        </p:nvSpPr>
        <p:spPr>
          <a:xfrm>
            <a:off x="729325" y="1738975"/>
            <a:ext cx="3774300" cy="19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Easily confused with appendicitis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RLQ pain</a:t>
            </a:r>
            <a:r>
              <a:rPr lang="en"/>
              <a:t>, fever, diarrhea, leukocytosis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Manifestation of </a:t>
            </a:r>
            <a:r>
              <a:rPr b="1" lang="en">
                <a:solidFill>
                  <a:srgbClr val="3B71CA"/>
                </a:solidFill>
              </a:rPr>
              <a:t>mesenteric lymphadenitis</a:t>
            </a:r>
            <a:r>
              <a:rPr lang="en"/>
              <a:t> in terminal ileum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Can often grow Yersinia on Cx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Histopathology of appendix itself normal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resulted in “outbreaks of appendicitis”</a:t>
            </a:r>
            <a:endParaRPr/>
          </a:p>
        </p:txBody>
      </p:sp>
      <p:sp>
        <p:nvSpPr>
          <p:cNvPr id="701" name="Google Shape;701;p78"/>
          <p:cNvSpPr/>
          <p:nvPr/>
        </p:nvSpPr>
        <p:spPr>
          <a:xfrm>
            <a:off x="729450" y="1393075"/>
            <a:ext cx="3774300" cy="34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Pseudoappendicitis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</a:t>
            </a:r>
            <a:r>
              <a:rPr lang="en"/>
              <a:t>Mimicker of other conditions</a:t>
            </a:r>
            <a:endParaRPr/>
          </a:p>
        </p:txBody>
      </p:sp>
      <p:sp>
        <p:nvSpPr>
          <p:cNvPr id="707" name="Google Shape;707;p79"/>
          <p:cNvSpPr txBox="1"/>
          <p:nvPr>
            <p:ph idx="1" type="body"/>
          </p:nvPr>
        </p:nvSpPr>
        <p:spPr>
          <a:xfrm>
            <a:off x="729325" y="1738975"/>
            <a:ext cx="3774300" cy="19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Easily confused with appendicitis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RLQ pain</a:t>
            </a:r>
            <a:r>
              <a:rPr lang="en"/>
              <a:t>, fever, diarrhea, leukocytosis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Manifestation of </a:t>
            </a:r>
            <a:r>
              <a:rPr b="1" lang="en"/>
              <a:t>mesenteric lymphadenitis</a:t>
            </a:r>
            <a:r>
              <a:rPr lang="en"/>
              <a:t> in terminal ileum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Can often grow </a:t>
            </a:r>
            <a:r>
              <a:rPr i="1" lang="en"/>
              <a:t>Yersinia </a:t>
            </a:r>
            <a:r>
              <a:rPr lang="en"/>
              <a:t>on Cx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Histopathology of appendix itself normal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resulted in “outbreaks of appendicitis”</a:t>
            </a:r>
            <a:endParaRPr/>
          </a:p>
        </p:txBody>
      </p:sp>
      <p:sp>
        <p:nvSpPr>
          <p:cNvPr id="708" name="Google Shape;708;p79"/>
          <p:cNvSpPr txBox="1"/>
          <p:nvPr>
            <p:ph idx="2" type="body"/>
          </p:nvPr>
        </p:nvSpPr>
        <p:spPr>
          <a:xfrm>
            <a:off x="4643600" y="1738975"/>
            <a:ext cx="3774300" cy="24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Some patients (up to 20%) may have pharyngitis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Recall: </a:t>
            </a:r>
            <a:r>
              <a:rPr i="1" lang="en"/>
              <a:t>Yersinia</a:t>
            </a:r>
            <a:r>
              <a:rPr lang="en"/>
              <a:t> likes to go </a:t>
            </a:r>
            <a:r>
              <a:rPr b="1" lang="en">
                <a:solidFill>
                  <a:srgbClr val="3B71CA"/>
                </a:solidFill>
              </a:rPr>
              <a:t>lymphoid</a:t>
            </a:r>
            <a:r>
              <a:rPr b="1" lang="en">
                <a:solidFill>
                  <a:srgbClr val="3B71CA"/>
                </a:solidFill>
              </a:rPr>
              <a:t> tissue</a:t>
            </a:r>
            <a:r>
              <a:rPr lang="en"/>
              <a:t> (</a:t>
            </a:r>
            <a:r>
              <a:rPr lang="en"/>
              <a:t>tonsils</a:t>
            </a:r>
            <a:r>
              <a:rPr lang="en"/>
              <a:t>) in humans and </a:t>
            </a:r>
            <a:r>
              <a:rPr b="1" lang="en">
                <a:solidFill>
                  <a:srgbClr val="3B71CA"/>
                </a:solidFill>
              </a:rPr>
              <a:t>pigs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i="1" lang="en">
                <a:solidFill>
                  <a:srgbClr val="896110"/>
                </a:solidFill>
              </a:rPr>
              <a:t>Y pseudotuberculosis </a:t>
            </a:r>
            <a:r>
              <a:rPr lang="en"/>
              <a:t>h</a:t>
            </a:r>
            <a:r>
              <a:rPr lang="en"/>
              <a:t>as </a:t>
            </a:r>
            <a:r>
              <a:rPr lang="en"/>
              <a:t>mimicked</a:t>
            </a:r>
            <a:r>
              <a:rPr lang="en"/>
              <a:t> </a:t>
            </a:r>
            <a:r>
              <a:rPr b="1" lang="en">
                <a:solidFill>
                  <a:srgbClr val="DF382C"/>
                </a:solidFill>
              </a:rPr>
              <a:t>Scarlet fever</a:t>
            </a:r>
            <a:endParaRPr b="1">
              <a:solidFill>
                <a:srgbClr val="DF382C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Fever, pharyngitis, arthralgia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Morbilliform → </a:t>
            </a:r>
            <a:r>
              <a:rPr lang="en"/>
              <a:t>desquamating</a:t>
            </a:r>
            <a:r>
              <a:rPr lang="en"/>
              <a:t> rash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Diarrhea</a:t>
            </a:r>
            <a:r>
              <a:rPr lang="en"/>
              <a:t> is </a:t>
            </a:r>
            <a:r>
              <a:rPr lang="en" u="sng"/>
              <a:t>not common</a:t>
            </a:r>
            <a:r>
              <a:rPr lang="en"/>
              <a:t> for Scarlet fever/</a:t>
            </a:r>
            <a:r>
              <a:rPr lang="en"/>
              <a:t>strep throat</a:t>
            </a:r>
            <a:endParaRPr/>
          </a:p>
        </p:txBody>
      </p:sp>
      <p:sp>
        <p:nvSpPr>
          <p:cNvPr id="709" name="Google Shape;709;p79"/>
          <p:cNvSpPr/>
          <p:nvPr/>
        </p:nvSpPr>
        <p:spPr>
          <a:xfrm>
            <a:off x="729450" y="1393075"/>
            <a:ext cx="3774300" cy="34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Pseudoappendicitis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" name="Google Shape;710;p79"/>
          <p:cNvSpPr/>
          <p:nvPr/>
        </p:nvSpPr>
        <p:spPr>
          <a:xfrm>
            <a:off x="4643600" y="1393075"/>
            <a:ext cx="3774300" cy="34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Pharyngitis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Complications</a:t>
            </a:r>
            <a:endParaRPr/>
          </a:p>
        </p:txBody>
      </p:sp>
      <p:sp>
        <p:nvSpPr>
          <p:cNvPr id="716" name="Google Shape;716;p80"/>
          <p:cNvSpPr txBox="1"/>
          <p:nvPr>
            <p:ph idx="1" type="body"/>
          </p:nvPr>
        </p:nvSpPr>
        <p:spPr>
          <a:xfrm>
            <a:off x="729325" y="1393075"/>
            <a:ext cx="3774300" cy="31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Compared to </a:t>
            </a:r>
            <a:r>
              <a:rPr b="1" lang="en">
                <a:solidFill>
                  <a:srgbClr val="3B7E94"/>
                </a:solidFill>
              </a:rPr>
              <a:t>n</a:t>
            </a:r>
            <a:r>
              <a:rPr b="1" lang="en">
                <a:solidFill>
                  <a:srgbClr val="3B7E94"/>
                </a:solidFill>
              </a:rPr>
              <a:t>ontyphoidal </a:t>
            </a:r>
            <a:r>
              <a:rPr lang="en"/>
              <a:t>&amp; </a:t>
            </a:r>
            <a:r>
              <a:rPr b="1" lang="en">
                <a:solidFill>
                  <a:srgbClr val="0C622E"/>
                </a:solidFill>
              </a:rPr>
              <a:t>t</a:t>
            </a:r>
            <a:r>
              <a:rPr b="1" lang="en">
                <a:solidFill>
                  <a:srgbClr val="0C622E"/>
                </a:solidFill>
              </a:rPr>
              <a:t>yphoidal</a:t>
            </a:r>
            <a:r>
              <a:rPr lang="en"/>
              <a:t> </a:t>
            </a:r>
            <a:r>
              <a:rPr b="1" lang="en"/>
              <a:t>Salmonella</a:t>
            </a:r>
            <a:r>
              <a:rPr lang="en"/>
              <a:t>, complications from </a:t>
            </a:r>
            <a:r>
              <a:rPr b="1" lang="en"/>
              <a:t>Yersiniosis are </a:t>
            </a:r>
            <a:r>
              <a:rPr b="1" lang="en">
                <a:solidFill>
                  <a:srgbClr val="DF382C"/>
                </a:solidFill>
              </a:rPr>
              <a:t>much less common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GI complications</a:t>
            </a:r>
            <a:r>
              <a:rPr lang="en"/>
              <a:t>: GI ulceration, </a:t>
            </a:r>
            <a:r>
              <a:rPr lang="en"/>
              <a:t>perforation, intussusception, bowel necrosis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Extraintestinal</a:t>
            </a:r>
            <a:r>
              <a:rPr lang="en"/>
              <a:t>: abscesses, endovascular, CNS/eye, bone/joint, etc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Exception</a:t>
            </a:r>
            <a:r>
              <a:rPr lang="en"/>
              <a:t>: </a:t>
            </a:r>
            <a:r>
              <a:rPr b="1" lang="en">
                <a:solidFill>
                  <a:srgbClr val="3B71CA"/>
                </a:solidFill>
              </a:rPr>
              <a:t>Bacteremia</a:t>
            </a:r>
            <a:r>
              <a:rPr lang="en"/>
              <a:t> can occur during acute infection, especially in infants, immunosuppression, iron overload</a:t>
            </a:r>
            <a:endParaRPr/>
          </a:p>
        </p:txBody>
      </p:sp>
      <p:sp>
        <p:nvSpPr>
          <p:cNvPr id="717" name="Google Shape;717;p80"/>
          <p:cNvSpPr/>
          <p:nvPr/>
        </p:nvSpPr>
        <p:spPr>
          <a:xfrm>
            <a:off x="4643600" y="1393075"/>
            <a:ext cx="3774300" cy="2106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Post-infectious sequelae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Fairly common (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comparatively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○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Up to 30% of adults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Reactive arthritis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(like </a:t>
            </a: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NTS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○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Most common w/ HLA-B27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○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+/- conjunctivitis &amp;/or uveitis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Erythema nodosum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○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More common in women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○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Self-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limited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Yersiniosis: Treatment </a:t>
            </a:r>
            <a:endParaRPr/>
          </a:p>
        </p:txBody>
      </p:sp>
      <p:sp>
        <p:nvSpPr>
          <p:cNvPr id="723" name="Google Shape;723;p81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Supportive treatment </a:t>
            </a:r>
            <a:r>
              <a:rPr lang="en" u="sng"/>
              <a:t>alone</a:t>
            </a:r>
            <a:r>
              <a:rPr lang="en"/>
              <a:t> for: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Mild to moderate gastroenteritis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Mesenteric lymphadenitis</a:t>
            </a:r>
            <a:endParaRPr/>
          </a:p>
        </p:txBody>
      </p:sp>
      <p:sp>
        <p:nvSpPr>
          <p:cNvPr id="724" name="Google Shape;724;p81"/>
          <p:cNvSpPr txBox="1"/>
          <p:nvPr>
            <p:ph idx="2" type="body"/>
          </p:nvPr>
        </p:nvSpPr>
        <p:spPr>
          <a:xfrm>
            <a:off x="4643600" y="2500975"/>
            <a:ext cx="3774300" cy="13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options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Ceftriaxone </a:t>
            </a:r>
            <a:r>
              <a:rPr lang="en"/>
              <a:t>+ gentamicin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Quinolones </a:t>
            </a:r>
            <a:r>
              <a:rPr lang="en"/>
              <a:t>+ gentamicin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Bactrim </a:t>
            </a:r>
            <a:r>
              <a:rPr lang="en"/>
              <a:t>&amp; </a:t>
            </a:r>
            <a:r>
              <a:rPr b="1" lang="en">
                <a:solidFill>
                  <a:srgbClr val="3B71CA"/>
                </a:solidFill>
              </a:rPr>
              <a:t>doxy </a:t>
            </a:r>
            <a:r>
              <a:rPr lang="en"/>
              <a:t>(step down therapy)</a:t>
            </a:r>
            <a:endParaRPr/>
          </a:p>
        </p:txBody>
      </p:sp>
      <p:sp>
        <p:nvSpPr>
          <p:cNvPr id="725" name="Google Shape;725;p81"/>
          <p:cNvSpPr/>
          <p:nvPr/>
        </p:nvSpPr>
        <p:spPr>
          <a:xfrm>
            <a:off x="5417900" y="1393075"/>
            <a:ext cx="2225700" cy="967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Often resistant to</a:t>
            </a:r>
            <a:endParaRPr sz="12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Penicillin, ampicillin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Macrolides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+/- fluoroquinolones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81"/>
          <p:cNvSpPr/>
          <p:nvPr/>
        </p:nvSpPr>
        <p:spPr>
          <a:xfrm>
            <a:off x="729325" y="2602075"/>
            <a:ext cx="3774300" cy="1150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Who/when to treat?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Neonates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Immunosuppression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Derangement of iron metabolism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Extraintestinal disease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&amp; microbiology of </a:t>
            </a:r>
            <a:r>
              <a:rPr i="1" lang="en"/>
              <a:t>Salmonella</a:t>
            </a:r>
            <a:endParaRPr i="1"/>
          </a:p>
        </p:txBody>
      </p:sp>
      <p:sp>
        <p:nvSpPr>
          <p:cNvPr id="148" name="Google Shape;148;p19"/>
          <p:cNvSpPr/>
          <p:nvPr/>
        </p:nvSpPr>
        <p:spPr>
          <a:xfrm>
            <a:off x="5193800" y="2226000"/>
            <a:ext cx="26739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S. enterica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serotype Typhi and Paratyphi A, B, and C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1279525" y="2177875"/>
            <a:ext cx="26739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1105225" y="2177875"/>
            <a:ext cx="3022500" cy="960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Numerous serotypes (e.g.,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S. enteritidis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S. typhimurium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5019500" y="2201875"/>
            <a:ext cx="3022500" cy="9120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Typhoidal Salmonella</a:t>
            </a:r>
            <a:endParaRPr sz="13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S. enterica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serotype Typhi and Paratyphi A, B, and C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3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737" name="Google Shape;737;p83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See handout: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https://docs.google.com/document/d/1_P8KQ-xP_5dWS93kwPwqPbHiy7yypStn71blBknmdXM/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Sources</a:t>
            </a:r>
            <a:r>
              <a:rPr lang="en"/>
              <a:t>: Mostly Jackie Moore’s old lecture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Additional sources noted in the comments section of each slide</a:t>
            </a:r>
            <a:endParaRPr/>
          </a:p>
        </p:txBody>
      </p:sp>
      <p:sp>
        <p:nvSpPr>
          <p:cNvPr id="738" name="Google Shape;738;p83"/>
          <p:cNvSpPr txBox="1"/>
          <p:nvPr/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endParaRPr sz="1200">
              <a:solidFill>
                <a:srgbClr val="1A1A1A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9" name="Google Shape;73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475" y="366450"/>
            <a:ext cx="1026626" cy="102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Salmonella</a:t>
            </a:r>
            <a:r>
              <a:rPr lang="en"/>
              <a:t>:</a:t>
            </a:r>
            <a:r>
              <a:rPr lang="en"/>
              <a:t> </a:t>
            </a:r>
            <a:r>
              <a:rPr lang="en"/>
              <a:t>T</a:t>
            </a:r>
            <a:r>
              <a:rPr lang="en"/>
              <a:t>ransmission, r</a:t>
            </a:r>
            <a:r>
              <a:rPr lang="en"/>
              <a:t>eservoirs, and risk factors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Salmonella</a:t>
            </a:r>
            <a:r>
              <a:rPr lang="en"/>
              <a:t>: Transmission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729325" y="1393075"/>
            <a:ext cx="3774300" cy="3921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Nontyphoidal Salmonella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1"/>
          <p:cNvSpPr txBox="1"/>
          <p:nvPr>
            <p:ph idx="2" type="body"/>
          </p:nvPr>
        </p:nvSpPr>
        <p:spPr>
          <a:xfrm>
            <a:off x="4643600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 txBox="1"/>
          <p:nvPr>
            <p:ph idx="1" type="body"/>
          </p:nvPr>
        </p:nvSpPr>
        <p:spPr>
          <a:xfrm>
            <a:off x="729325" y="1785175"/>
            <a:ext cx="3774300" cy="18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Mostly </a:t>
            </a:r>
            <a:r>
              <a:rPr b="1" lang="en">
                <a:solidFill>
                  <a:srgbClr val="DC4C64"/>
                </a:solidFill>
              </a:rPr>
              <a:t>foodborne transmission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commonly: </a:t>
            </a:r>
            <a:r>
              <a:rPr b="1" lang="en">
                <a:solidFill>
                  <a:srgbClr val="3B71CA"/>
                </a:solidFill>
              </a:rPr>
              <a:t>Chickens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lang="en"/>
              <a:t>→ </a:t>
            </a:r>
            <a:r>
              <a:rPr b="1" lang="en">
                <a:solidFill>
                  <a:srgbClr val="3B71CA"/>
                </a:solidFill>
              </a:rPr>
              <a:t>Eggs</a:t>
            </a:r>
            <a:endParaRPr b="1">
              <a:solidFill>
                <a:srgbClr val="3B71CA"/>
              </a:solidFill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b="0" l="0" r="0" t="14624"/>
          <a:stretch/>
        </p:blipFill>
        <p:spPr>
          <a:xfrm>
            <a:off x="4643600" y="752050"/>
            <a:ext cx="4145901" cy="43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