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webextensions/webextension1.xml" ContentType="application/vnd.ms-office.webextension+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3.xml" ContentType="application/vnd.openxmlformats-officedocument.presentationml.tags+xml"/>
  <Override PartName="/ppt/notesSlides/notesSlide14.xml" ContentType="application/vnd.openxmlformats-officedocument.presentationml.notesSlide+xml"/>
  <Override PartName="/ppt/tags/tag4.xml" ContentType="application/vnd.openxmlformats-officedocument.presentationml.tags+xml"/>
  <Override PartName="/ppt/notesSlides/notesSlide15.xml" ContentType="application/vnd.openxmlformats-officedocument.presentationml.notesSlide+xml"/>
  <Override PartName="/ppt/webextensions/webextension2.xml" ContentType="application/vnd.ms-office.webextension+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5.xml" ContentType="application/vnd.openxmlformats-officedocument.presentationml.tags+xml"/>
  <Override PartName="/ppt/notesSlides/notesSlide19.xml" ContentType="application/vnd.openxmlformats-officedocument.presentationml.notesSlide+xml"/>
  <Override PartName="/ppt/webextensions/webextension3.xml" ContentType="application/vnd.ms-office.webextension+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79"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78" r:id="rId16"/>
    <p:sldId id="269" r:id="rId17"/>
    <p:sldId id="270" r:id="rId18"/>
    <p:sldId id="271" r:id="rId19"/>
    <p:sldId id="280" r:id="rId20"/>
    <p:sldId id="272" r:id="rId21"/>
    <p:sldId id="273" r:id="rId22"/>
    <p:sldId id="274" r:id="rId23"/>
    <p:sldId id="275" r:id="rId24"/>
    <p:sldId id="276" r:id="rId25"/>
    <p:sldId id="277" r:id="rId26"/>
  </p:sldIdLst>
  <p:sldSz cx="12192000" cy="6858000"/>
  <p:notesSz cx="6858000" cy="12192000"/>
  <p:custDataLst>
    <p:tags r:id="rId28"/>
  </p:custData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8" d="100"/>
          <a:sy n="88" d="100"/>
        </p:scale>
        <p:origin x="90"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28130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46718-D1AB-8D4B-EBEC-CDF03009C1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DAE008-5C4A-5FAF-B798-DBC37CF77D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798A58-8C40-09E2-7F94-47EA3EF9A222}"/>
              </a:ext>
            </a:extLst>
          </p:cNvPr>
          <p:cNvSpPr>
            <a:spLocks noGrp="1"/>
          </p:cNvSpPr>
          <p:nvPr>
            <p:ph type="body" idx="1"/>
          </p:nvPr>
        </p:nvSpPr>
        <p:spPr/>
        <p:txBody>
          <a:bodyPr/>
          <a:lstStyle/>
          <a:p>
            <a:r>
              <a:rPr lang="en-US" dirty="0"/>
              <a:t>Slides from a 30-minute internal medicine residency conference at WVU (October 2026). These notes are written for anyone reading or downloading the deck: they add context, caveats and sources rather than a script. Both cases are real patients; details have been simplified or changed to protect privacy. Bracketed numbers on the slides refer to the numbered references at the end.</a:t>
            </a:r>
          </a:p>
        </p:txBody>
      </p:sp>
      <p:sp>
        <p:nvSpPr>
          <p:cNvPr id="4" name="Slide Number Placeholder 3">
            <a:extLst>
              <a:ext uri="{FF2B5EF4-FFF2-40B4-BE49-F238E27FC236}">
                <a16:creationId xmlns:a16="http://schemas.microsoft.com/office/drawing/2014/main" id="{D5B721B4-BDBF-6E66-2729-2D8D37A28396}"/>
              </a:ext>
            </a:extLst>
          </p:cNvPr>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473070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Slides from a 30-minute internal medicine residency conference at WVU (October 2026). These notes are written for anyone reading or downloading the deck: they add context, caveats and sources rather than a script. Both cases are real patients; details have been simplified or changed to protect privacy. Bracketed numbers on the slides refer to the numbered references at the end.</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conflict of interest is tongue-in-cheek but true. When a patient with infectious TB isn’t isolated promptly, infection prevention runs a contact investigation: building exposure lists, testing staff and roommates, and following up anyone whose test converts. That work scales with every hour of unprotected exposure. On AI use: Claude (Anthropic) helped with layout, first-draft text, these notes and the literature search. I chose the cases and content, revised the slides, and checked the citations against their sources; any remaining errors are mine.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Global figures are WHO estimates for 2024: about 10.7 million people developed TB and 1.2 million died, making TB the leading infectious cause of death worldwide [1]. US figures are CDC provisional surveillance data for 2025, reported as of February 12, 2026 [2]: 10,260 cases (3.0 per 100,000), about 1% fewer than in 2024 (10,395), after counts rose each year from 2021 through 2024. CDC still describes US cases as above pre-pandemic levels. Provisional numbers can change when final data are published. About 77% of US cases occurred in people born outside the US (15.4 vs 0.8 cases per 100,000 in US-born people). West Virginia reported 9 cases in 2025 (0.5 per 100,000). Low local incidence cuts both ways: it is why the diagnosis gets missed, and it is also why testing low-risk people for TB infection produces many false positives (see the testing slides). The roughly 22% of US cases in US-born people still matter: Case 1 is one of them.</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Oversimplification alert: TB is better described as a spectrum (infection, incipient and subclinical disease, then symptomatic disease), and people can move in both directions. The two-box model is used here because it drives management: infection gets a short preventive regimen, disease gets multidrug therapy. “TB infection” is the current preferred term for what was called latent TB infection (LTBI); “TB disease” is what most clinicians call active TB. The 5–10% lifetime risk of progression, about half of it in the first 2 years, is the commonly quoted figure for immunocompetent adults. It comes from older cohort data and varies by population; risk is far higher with HIV (especially without antiretroviral therapy) and other immunosuppression. The risk-factor list is not exhaustive: recent infection (within about 2 years), young children, gastrectomy or jejunoileal bypass, and head and neck cancer also raise the risk. The key idea to carry forward: IGRA and skin tests measure immune memory of exposure, not disease activity, so they can’t rule TB disease in or out.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real patient from our hospital; details simplified. He presented with about a month of worsening chronic cough, a week of weight loss, subjective fevers and night sweats, then frank, large-volume hemoptysis: at least 150 mL of bright red blood in the bedside container. He was afebrile with an SpO2 of 92%. The prior TB history is deliberately withheld on this slide because the admitting team didn’t know it; it came out only when ID reviewed outside records (see the results slide). The first hour for this patient includes two parallel tracks: TB precautions (surgical mask, airborne infection isolation room, N95 or CAPR for staff, notify infection prevention, sputum for testing) and management of massive hemoptysis (airway protection, pulmonology and interventional radiology). In the Ohio River Valley, histoplasmosis and blastomycosis also belong on the differential for a cavitary lung lesion, especially with lots of time outdoors.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single feature makes or excludes the diagnosis; it is the combination of symptoms, epidemiology and imaging [3]. Risk factors are only as good as the history: .TBRISKFACTORS is a WVU Epic smartphrase that prompts a structured TB risk history, and as Case 1 shows, the most important risk factor can still be missed. Imaging is simplified here. The apical predilection of reactivation TB is usually attributed to higher oxygen tension at the lung apices (the “TB likes oxygen” shorthand), with superior segments of the lower lobes also favored; primary TB more often shows mid or lower zone infiltrates with hilar adenopathy. In advanced HIV the picture is often atypical: lower-zone disease, adenopathy, effusion, or a normal chest film with positive sputum. Laryngeal TB: hoarseness is the most common symptom, followed by painful swallowing and a foreign-body sensation. It usually accompanies pulmonary, often cavitary, disease (in one series, 12 of 15 patients had lung involvement), though isolated laryngeal TB occurs. It can look like laryngeal cancer on laryngoscopy, and the two can coexist, so it is often diagnosed on ENT biopsy, which exposes the procedure team. Once present in about a third of pulmonary TB cases in the pre-antibiotic era, it is now reported in under 1%; those figures come from a 2022 case report and review (Raj et al., BMJ Case Rep, PMID 35131802) and are approximate. The CDC infection-control guideline treats laryngeal TB as highly infectious [4]. A related pitfall not on the slide: fluoroquinolones have real activity against M. tuberculosis, so a “pneumonia” that improved on levofloxacin hasn’t excluded TB, and empiric fluoroquinolones can delay the diagnosis and select for resistance.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 findings: a chronic, thick-walled right-upper-lobe cavity, numerous nodules in both lungs, and a new nodular opacity in the left lower lobe. The word “chronic” means older imaging exists, and comparing with it is often the fastest way to recognize a known, possibly incompletely treated, process. A chronic cavity with new nodules elsewhere raises concern for an active, spreading process. Differential for a cavity in this setting: TB, nontuberculous mycobacteria, histoplasmosis and blastomycosis, anaerobic lung abscess, squamous cell carcinoma, septic emboli, and granulomatosis with polyangiitis. Note that the imaging indication doesn’t mention TB; neither did the initial differential.</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Live poll; more than one answer can be right. Three negative AFB smears: weak for ruling out TB. Smear sensitivity is often quoted around 50–60%, so negative smears speak mainly to infectiousness, not to whether this is TB. Negative sputum TB PCR (NAAT): the strongest single test listed, more sensitive than smear (less so in smear-negative disease), and one or two negative Xpert results are FDA-cleared to support isolation decisions [6]. Negative BAL TB PCR: helpful, but a single bronchoscopy can miss what serial sputa catch. In one older study of smear-negative, culture-positive TB, three induced sputum samples identified 26 of 27 cases and a single bronchoscopy identified 14 (McWilliams et al., Thorax 2002). That is one small study comparing several sputa with one bronchoscopy, not a head-to-head comparison of single specimens. No TB risk factors: strong, because pretest probability drives everything, but only as good as the history (see Case 1). Negative QuantiFERON: does not meaningfully lower the probability (next slide). Recent diagnosis of lung cancer: an alternative explanation helps, but cancer and TB can coexist, particularly in a cavity, so it lowers the probability without excluding TB.</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Test characteristics come from the TBNET meta-analysis [5]: in blood, QuantiFERON-TB Gold In-Tube had a pooled sensitivity of 80% for active TB and a specificity of 79% for distinguishing active TB from other diagnoses among people being evaluated for it (T-SPOT.TB: 81% and 59%). That gives a negative likelihood ratio of about 0.25 and a positive likelihood ratio of about 3.8; the table applies those to three pretest probabilities using Bayes’ theorem. A negative result moves a 30% suspicion to about 10% and a 70% suspicion only to about 37%, far too high to stop the workup or end isolation. Caveats: the specificity estimate comes from low-incidence European settings, and specificity is higher in people with little background TB infection (such as many US-born patients), which makes a positive result somewhat more informative but does not rescue the negative. Sensitivity is lower in HIV, other immunosuppression, older age and severe illness, and indeterminate results are common in exactly those patients. The newer QuantiFERON-TB Gold Plus performs similarly. The comparison with transthoracic echocardiography for endocarditis is approximate: TTE sensitivity for vegetations varies widely by study and valve type. Practical point: an IGRA ordered during an inpatient workup for pulmonary TB signals that the team is worried; respond with isolation and sputum (smear, culture and NAAT).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Airborne precautions start on clinical suspicion, not on test results [4]: a surgical mask on the patient (including during transport), an airborne infection isolation room with negative pressure, and a fit-tested N95 respirator or a CAPR for anyone entering. The contact details on the slide are specific to WVU Medicine/J.W. Ruby Memorial Hospital; elsewhere, the equivalent is your infection prevention team. TB is reportable to the health department on suspicion, not just on culture confirmation. For suspected TB, removal from isolation weighs pretest probability (or a convincing alternative diagnosis) against testing. The 2005 CDC guideline used three negative AFB smears [4]. In 2015 the FDA cleared Xpert MTB/RIF for use, together with clinical judgment, in decisions about removing patients from airborne isolation based on one or two negative results; the supporting multicenter study is reference [6]. Hospitals differ on whether they require one or two negative NAATs, and some still use smears. For confirmed TB, criteria are effective multidrug therapy, clinical improvement and three consecutive negative sputum smears. A patient who is still smear-positive can sometimes be discharged home if the health department agrees and there are no new susceptible household contacts, such as young children or immunocompromised people; that decision belongs to the health department.</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the 2017 ATS/IDSA/CDC diagnosis guideline [3]: three sputum specimens 8 to 24 hours apart, at least one early-morning, for AFB smear microscopy and mycobacterial culture, with NAAT on at least one specimen (the guideline says the initial specimen; running it on the early-morning sample is a practical choice). NAAT (for example Xpert MTB/RIF Ultra) is more sensitive than smear, especially in smear-negative disease, returns in hours, and detects rpoB mutations associated with rifampin resistance; it does not detect resistance to other drugs. If the patient can’t produce sputum, sputum induction is usually tried before bronchoscopy. Culture remains the reference standard and is required for full phenotypic susceptibility testing; liquid culture usually turns positive in 1 to 3 weeks, and solid media take longer. Everyone with TB, or with enough suspicion to be worked up, should be tested for HIV. The 2×2 table is simplified. Smear-negative, NAAT-positive results are treated as presumptive TB. Smear-positive, NAAT-negative results should raise concern for nontuberculous mycobacteria (such as MAC or M. kansasii), because NAAT is positive in nearly all smear-positive TB; repeat the NAAT and wait for culture speciation. A double negative lowers the probability but does not exclude TB; if suspicion stays high, empiric treatment with reassessment at 2 months is reasonable. Other baseline labs before treatment: CBC, CMP, hemoglobin A1c, hepatitis B and C serologies if risk factors, and visual acuity and color vision testing before ethambutol.</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Sputum AFB smear and MTB PCR were both positive, with no rifampin-resistance mutation detected. Other studies (PJP PCR, fungal antigens, routine bacterial culture) were negative. The missing history: once ID reviewed outside records, it emerged that he had been treated for right-upper-lobe cavitary TB since 2021, through several courses, and had stopped treatment on his own in 2024. He had also been seen in our ED earlier in 2024 for streaky hemoptysis and sent home. The risk factor that mattered most, prior incompletely treated TB, was invisible until someone looked. Interrupted treatment is also how drug resistance is acquired, so anyone with prior TB needs full susceptibility testing and ID involvement. For teaching purposes, some details of his prior susceptibility results and his actual regimen are left out of this deck. Hospital course: intubated on day 3 for hemoptysis; endobronchial blocker on day 4; right bronchial artery embolization by interventional radiology on day 5; rebleeding on day 10 requiring two blockers; extubated on day 13; transferred out of the MICU on day 18; reintubated for hypoxia on day 21, followed by severe shock. After a goals-of-care discussion he was transitioned to comfort care and died on day 23. TB remains a disease people die of, including in the US.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Live poll. Start RIPE (rifampin, isoniazid, pyrazinamide, ethambutol) now: waiting for culture and susceptibilities is not appropriate in a smear-positive, critically ill patient. Six versus nine months is decided later: the continuation phase is extended to 9 months total when the initial film shows cavitation and the 2-month culture is still positive [8], so “RIPE, reassess at 2 months” is the best answer, and 9 months is likely given his cavity. The 4-month rifapentine–moxifloxacin regimen is a poor fit here: it was studied in outpatients with presumed drug-susceptible pulmonary TB; prior interrupted treatment raises concern for resistance and calls for expert consultation; and moxifloxacin adds QT risk in an ICU patient. Simplification: the real patient’s regimen reflected details of his prior susceptibility testing that are left out of this deck. Whatever the regimen, send full susceptibilities and involve ID and the health department.</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08B4E-628D-C7F2-E1A4-54006EE607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718781-13BE-5495-80B4-3A5B068921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20E33C-A916-A9E3-6998-AB402CFF610A}"/>
              </a:ext>
            </a:extLst>
          </p:cNvPr>
          <p:cNvSpPr>
            <a:spLocks noGrp="1"/>
          </p:cNvSpPr>
          <p:nvPr>
            <p:ph type="body" idx="1"/>
          </p:nvPr>
        </p:nvSpPr>
        <p:spPr/>
        <p:txBody>
          <a:bodyPr/>
          <a:lstStyle/>
          <a:p>
            <a:r>
              <a:rPr lang="en-US" dirty="0"/>
              <a:t>Live poll. Start RIPE (rifampin, isoniazid, pyrazinamide, ethambutol) now: waiting for culture and susceptibilities is not appropriate in a smear-positive, critically ill patient. Six versus nine months is decided later: the continuation phase is extended to 9 months total when the initial film shows cavitation and the 2-month culture is still positive [8], so “RIPE, reassess at 2 months” is the best answer, and 9 months is likely given his cavity. The 4-month rifapentine–moxifloxacin regimen is a poor fit here: it was studied in outpatients with presumed drug-susceptible pulmonary TB; prior interrupted treatment raises concern for resistance and calls for expert consultation; and moxifloxacin adds QT risk in an ICU patient. Simplification: the real patient’s regimen reflected details of his prior susceptibility testing that are left out of this deck. Whatever the regimen, send full susceptibilities and involve ID and the health department.</a:t>
            </a:r>
          </a:p>
        </p:txBody>
      </p:sp>
      <p:sp>
        <p:nvSpPr>
          <p:cNvPr id="4" name="Slide Number Placeholder 3">
            <a:extLst>
              <a:ext uri="{FF2B5EF4-FFF2-40B4-BE49-F238E27FC236}">
                <a16:creationId xmlns:a16="http://schemas.microsoft.com/office/drawing/2014/main" id="{27614519-14BF-AE42-F49F-A65F3E84877C}"/>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28398736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Side effects [7]. Isoniazid: hepatitis (risk rises with age, alcohol use and chronic liver disease) and peripheral neuropathy; give pyridoxine, at minimum for anyone at neuropathy risk (diabetes, HIV, alcohol use, CKD, malnutrition, pregnancy). Rifampin: hepatitis, often with a cholestatic pattern (rising alkaline phosphatase and bilirubin), harmless orange discoloration of urine, sweat and tears (it stains soft contact lenses), rare cytopenias, and drug–drug interactions. Pyrazinamide: hepatitis (in combination regimens it is often considered the most hepatotoxic of the three), hyperuricemia with gout or arthralgia, and rash. Ethambutol: optic neuritis; check visual acuity and color discrimination at baseline and monthly, and adjust the dose for creatinine clearance under 30 mL/min. The liver injury thresholds come from the 2006 ATS statement [7]: interrupt therapy for ALT at least 3 times the upper limit of normal with symptoms or jaundice, or at least 5 times without symptoms. Look for other causes (viral hepatitis, alcohol, acetaminophen, other drugs). Drugs are reintroduced one at a time under ID guidance, usually rifampin first, then isoniazid; pyrazinamide is often not restarted, which lengthens the course. Interactions [8, 9]: rifampin is one of the most potent enzyme inducers in clinical use (CYP3A4, 2C9, 2C19, UGT1A1 and P-glycoprotein). Induction builds over about 1–2 weeks and wears off over about 2 weeks after stopping, so watch for toxicity from other drugs when rifampin stops. The list on the slide is not exhaustive; use an interaction checker and involve pharmacy. Avoid DOACs; warfarin needs large dose increases and frequent INR checks. Combined hormonal pills, patches and rings become unreliable; use an IUD, injectable or barrier method, continuing backup for about a month after the last dose. HIV: dolutegravir goes to 50 mg twice daily; bictegravir and boosted protease inhibitors are not given with rifampin; efavirenz can be. Calcineurin inhibitor levels fall sharply; rifabutin, a weaker inducer, is the usual substitute when interactions can’t be managed. Methadone: expect withdrawal within days. Corticosteroid doses often need to roughly double. Tofacitinib (Case 2) levels also fall substantially with rifampin.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Standard regimen [8]: 2 months of rifampin, isoniazid, pyrazinamide and ethambutol, then 4 months of isoniazid and rifampin. Ethambutol can stop once the isolate is known to be pan-susceptible. The continuation phase is extended to 7 months (9 months total) when the initial chest film shows cavitation and the 2-month culture is still positive. Directly observed therapy through the health department is standard of care. The 4-month regimen (HPMZ) is based on TBTC Study 31/ACTG A5349: daily rifapentine 1,200 mg, moxifloxacin 400 mg, isoniazid 300 mg and weight-based pyrazinamide for 8 weeks, then rifapentine, moxifloxacin and isoniazid for 9 weeks, taken with food. CDC issued interim guidance in 2022 [10]; the 2025 ATS/CDC/ERS/IDSA guideline gave it a conditional recommendation with moderate certainty of evidence [11]. It applies to people 12 and older, weighing at least 40 kg, with presumed drug-susceptible pulmonary TB. The slide’s exclusions are abbreviated; the full list includes pregnancy or breastfeeding, most extrapulmonary disease, HIV with CD4 under 100 cells/µL or antiretrovirals other than efavirenz, QT prolongation or interacting drugs, and known or suspected resistance. In practice, regimen choice is made with ID and the health department.</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real clinic patient; details simplified and partly changed for privacy. Live poll. Best answer: get more history. Repeating the IGRA adds nothing, since a positive result reflects immune memory and a second result won’t change management. Starting 4R is reasonable on the information shown, which is exactly the trap. A CT chest isn’t needed with no symptoms and a clear chest film. Clearing him for tofacitinib turns out to be the right destination, but not on this information. Teaching point: patients often hear “Have you ever been treated for TB?” as “Have you ever had active TB?” Ask about pills taken for a positive skin or blood test, and check outside records and pharmacy fill history.</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BC57F-A903-DEE4-9A01-0525EB48F3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6DA131-E900-4FE4-5127-8B36E6F36E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8798E5-CF4D-D3AC-E269-D38756450E2E}"/>
              </a:ext>
            </a:extLst>
          </p:cNvPr>
          <p:cNvSpPr>
            <a:spLocks noGrp="1"/>
          </p:cNvSpPr>
          <p:nvPr>
            <p:ph type="body" idx="1"/>
          </p:nvPr>
        </p:nvSpPr>
        <p:spPr/>
        <p:txBody>
          <a:bodyPr/>
          <a:lstStyle/>
          <a:p>
            <a:r>
              <a:rPr lang="en-US" dirty="0"/>
              <a:t>A real clinic patient; details simplified and partly changed for privacy. Live poll. Best answer: get more history. Repeating the IGRA adds nothing, since a positive result reflects immune memory and a second result won’t change management. Starting 4R is reasonable on the information shown, which is exactly the trap. A CT chest isn’t needed with no symptoms and a clear chest film. Clearing him for tofacitinib turns out to be the right destination, but not on this information. Teaching point: patients often hear “Have you ever been treated for TB?” as “Have you ever had active TB?” Ask about pills taken for a positive skin or blood test, and check outside records and pharmacy fill history.</a:t>
            </a:r>
          </a:p>
        </p:txBody>
      </p:sp>
      <p:sp>
        <p:nvSpPr>
          <p:cNvPr id="4" name="Slide Number Placeholder 3">
            <a:extLst>
              <a:ext uri="{FF2B5EF4-FFF2-40B4-BE49-F238E27FC236}">
                <a16:creationId xmlns:a16="http://schemas.microsoft.com/office/drawing/2014/main" id="{9C0AB2BE-6612-5B18-CE28-C47F421F02ED}"/>
              </a:ext>
            </a:extLst>
          </p:cNvPr>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21843737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Targeted testing: test people at increased risk of infection or of progression, and only if a positive result would lead to treatment [3]. The USPSTF (2023, grade B) recommends screening asymptomatic adults at increased risk, mainly people born in or who have lived in countries with higher TB prevalence and people who have lived in congregate settings such as homeless shelters and correctional facilities [12]. Screening before immunosuppression (TNF-α inhibitors, other biologics and JAK inhibitors per their labeling, transplant, chemotherapy, and prednisone 15 mg/day or more for a month or longer) is a separate, indication-driven recommendation. The epidemiology point: with a low pretest probability, even a fairly specific test has a low positive predictive value, so testing low-risk people produces false positives, unnecessary treatment and occasional harm. For health care workers, CDC and the National TB Controllers Association (2019) recommend baseline testing and no routine annual testing absent a known exposure or ongoing transmission.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IGRAs (QuantiFERON-TB Gold Plus, T-SPOT.TB) measure interferon-γ release in response to ESAT-6 and CFP-10, antigens absent from BCG strains and most nontuberculous mycobacteria (exceptions include M. kansasii, M. szulgai and M. marinum) [3]. The 2017 ATS/IDSA/CDC guideline prefers IGRA over TST for people 5 and older who are likely infected and at low or intermediate risk of progression, for BCG-vaccinated people, and when a return visit to read a skin test is unlikely. TST cutoffs, simplified: 5 mm or more for HIV, recent contacts, fibrotic changes on chest X-ray, transplant and other immunosuppression; 10 mm or more for recent arrivals from high-prevalence countries, people who inject drugs, residents and staff of congregate settings, certain medical conditions and young children; 15 mm or more for people with no risk factors. An indeterminate IGRA usually reflects a failed mitogen control (lymphopenia, immunosuppression or specimen handling); repeat it or use a TST. In serial testing of low-risk people such as health care workers, results just above the cutoff often revert on repeat. Neither test distinguishes infection from disease or rules out active TB. Both usually stay positive after treatment; some IGRAs do revert, but reversion is not a reliable marker of cure, so once someone has a documented positive result there is little reason to retest (see Case 2).</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treating TB infection: a symptom screen and chest X-ray, with sputum for smear, culture and NAAT if anything is abnormal. Giving one or two drugs to someone with unrecognized TB disease risks acquired resistance. The 2020 NTCA/CDC guideline [13] prefers the short rifamycin-based regimens: 3HP (once-weekly isoniazid plus rifapentine for 12 doses), 4R (daily rifampin for 4 months) and 3HR (daily isoniazid plus rifampin for 3 months). Note on 3HP: since a 2018 CDC update, it can be given by directly observed therapy or self-administered; many health departments still use DOT. Six or 9 months of isoniazid are alternatives when rifamycins can’t be used, with more hepatotoxicity and lower completion. In a large randomized trial, 4R was noninferior to 9 months of isoniazid, with higher completion and fewer serious adverse events (Menzies et al., NEJM 2018). 4R is also preferred after exposure to isoniazid-resistant TB. For people with HIV, regimen choice depends on the antiretroviral regimen. The same drug-interaction rules apply as for active TB. Check baseline liver tests in people with liver disease, alcohol use, HIV, pregnancy or within 3 months postpartum, or other hepatotoxic drugs.</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Details simplified and partly changed for privacy. (1) Chart review found positive IGRAs going back to 2021 at several health systems, plus an earlier ID referral he never attended. (2) Those referral documents showed that a previous rheumatologist had treated him with 4 months of rifampin in 2024; the pharmacy confirmed the prescription was filled, and a family member described him as reliable with long medication courses. He had denied prior treatment, most likely because “TB treatment” was understood as treatment for active TB. (3) IGRAs reflect immune memory and usually stay positive after successful treatment, so a repeat test can’t confirm cure or detect reinfection. Recording the treatment history where the next clinician will see it (problem list, allergy-style alert or similar) prevents repeat referrals. (4) After a documented, completed course of a recommended regimen, with no symptoms, a clear chest film and no new exposure, retreatment isn’t routinely indicated, even before a JAK inhibitor. Things that would change that: a new close contact with infectious TB, a course that can’t be verified, or new symptoms or imaging findings. Experts differ on retreatment after high-risk re-exposure in someone about to be heavily immunosuppressed. Had treatment been needed, rifampin substantially lowers tofacitinib levels, so pharmacy and rheumatology need to weigh in. What his previous rheumatologist did in 2024 (test before immunosuppression, rule out disease, treat with a short rifamycin regimen) was exactly right.</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summary of the main points; each is covered with more nuance on the earlier slides and in their notes. The most important practical message: call infection prevention and ID early. Hearing about a possible case on day one is much better than hearing about it on day five.</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Numbers match the bracketed tags on the slides; PMIDs link to PubMed. Sources mentioned only in the notes: Raj R, et al. Laryngeal tuberculosis: a neglected diagnosis. BMJ Case Rep. 2022;15(2):e248095 (PMID 35131802). McWilliams T, et al. Induced sputum and bronchoscopy in the diagnosis of pulmonary tuberculosis. Thorax. 2002;57(12):1010–1014. Menzies D, et al. Four months of rifampin or nine months of isoniazid for latent tuberculosis in adults. N Engl J Med. 2018. Dorman SE, et al. Four-month rifapentine regimens with or without moxifloxacin for tuberculosis. N Engl J Med. 2021. Sosa LE, et al. TB screening, testing and treatment of US health care personnel. MMWR. 2019.</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7F5F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02320"/>
            <a:ext cx="10566400" cy="438150"/>
          </a:xfrm>
          <a:prstGeom prst="rect">
            <a:avLst/>
          </a:prstGeom>
          <a:noFill/>
          <a:ln/>
        </p:spPr>
        <p:txBody>
          <a:bodyPr wrap="square" lIns="0" tIns="0" rIns="0" bIns="0" rtlCol="0" anchor="t"/>
          <a:lstStyle>
            <a:lvl1pPr marL="0" indent="0" algn="l">
              <a:lnSpc>
                <a:spcPct val="115000"/>
              </a:lnSpc>
              <a:buNone/>
              <a:defRPr lang="en-US" sz="3000" dirty="0">
                <a:solidFill>
                  <a:srgbClr val="14243A"/>
                </a:solidFill>
                <a:latin typeface="Source Serif 4" pitchFamily="34" charset="0"/>
                <a:ea typeface="Source Serif 4" pitchFamily="34" charset="-122"/>
                <a:cs typeface="Source Serif 4" pitchFamily="34" charset="-120"/>
              </a:defRPr>
            </a:lvl1pPr>
          </a:lstStyle>
          <a:p>
            <a:pPr marL="0" indent="0" algn="l">
              <a:lnSpc>
                <a:spcPct val="115000"/>
              </a:lnSpc>
              <a:buNone/>
            </a:pPr>
            <a:endParaRPr lang="en-US" sz="3000" dirty="0"/>
          </a:p>
        </p:txBody>
      </p:sp>
      <p:sp>
        <p:nvSpPr>
          <p:cNvPr id="3" name="Text Placeholder 2"/>
          <p:cNvSpPr>
            <a:spLocks noGrp="1"/>
          </p:cNvSpPr>
          <p:nvPr>
            <p:ph type="body" idx="101"/>
          </p:nvPr>
        </p:nvSpPr>
        <p:spPr>
          <a:xfrm>
            <a:off x="812800" y="1845270"/>
            <a:ext cx="10566400" cy="4199930"/>
          </a:xfrm>
          <a:prstGeom prst="rect">
            <a:avLst/>
          </a:prstGeom>
          <a:noFill/>
          <a:ln/>
        </p:spPr>
        <p:txBody>
          <a:bodyPr wrap="square" lIns="0" tIns="0" rIns="0" bIns="0" rtlCol="0" anchor="t"/>
          <a:lstStyle>
            <a:lvl1pPr marL="0" indent="0" algn="l">
              <a:lnSpc>
                <a:spcPct val="140000"/>
              </a:lnSpc>
              <a:buNone/>
              <a:defRPr lang="en-US" sz="1600" dirty="0">
                <a:solidFill>
                  <a:srgbClr val="14243A"/>
                </a:solidFill>
                <a:latin typeface="IBM Plex Sans" pitchFamily="34" charset="0"/>
                <a:ea typeface="IBM Plex Sans" pitchFamily="34" charset="-122"/>
                <a:cs typeface="IBM Plex Sans"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02320"/>
            <a:ext cx="10566400" cy="438150"/>
          </a:xfrm>
          <a:prstGeom prst="rect">
            <a:avLst/>
          </a:prstGeom>
          <a:noFill/>
          <a:ln/>
        </p:spPr>
        <p:txBody>
          <a:bodyPr wrap="square" lIns="0" tIns="0" rIns="0" bIns="0" rtlCol="0" anchor="t"/>
          <a:lstStyle>
            <a:lvl1pPr marL="0" indent="0" algn="l">
              <a:lnSpc>
                <a:spcPct val="115000"/>
              </a:lnSpc>
              <a:buNone/>
              <a:defRPr lang="en-US" sz="3000" dirty="0">
                <a:solidFill>
                  <a:srgbClr val="14243A"/>
                </a:solidFill>
                <a:latin typeface="Source Serif 4" pitchFamily="34" charset="0"/>
                <a:ea typeface="Source Serif 4" pitchFamily="34" charset="-122"/>
                <a:cs typeface="Source Serif 4" pitchFamily="34" charset="-120"/>
              </a:defRPr>
            </a:lvl1pPr>
          </a:lstStyle>
          <a:p>
            <a:pPr marL="0" indent="0" algn="l">
              <a:lnSpc>
                <a:spcPct val="115000"/>
              </a:lnSpc>
              <a:buNone/>
            </a:pPr>
            <a:endParaRPr lang="en-US" sz="3000" dirty="0"/>
          </a:p>
        </p:txBody>
      </p:sp>
      <p:sp>
        <p:nvSpPr>
          <p:cNvPr id="3" name="Text Placeholder 2"/>
          <p:cNvSpPr>
            <a:spLocks noGrp="1"/>
          </p:cNvSpPr>
          <p:nvPr>
            <p:ph type="body" idx="101"/>
          </p:nvPr>
        </p:nvSpPr>
        <p:spPr>
          <a:xfrm>
            <a:off x="812800" y="1845270"/>
            <a:ext cx="10566400" cy="4199930"/>
          </a:xfrm>
          <a:prstGeom prst="rect">
            <a:avLst/>
          </a:prstGeom>
          <a:noFill/>
          <a:ln/>
        </p:spPr>
        <p:txBody>
          <a:bodyPr wrap="square" lIns="0" tIns="0" rIns="0" bIns="0" rtlCol="0" anchor="t"/>
          <a:lstStyle>
            <a:lvl1pPr marL="0" indent="0" algn="l">
              <a:lnSpc>
                <a:spcPct val="140000"/>
              </a:lnSpc>
              <a:buNone/>
              <a:defRPr lang="en-US" sz="1600" dirty="0">
                <a:solidFill>
                  <a:srgbClr val="14243A"/>
                </a:solidFill>
                <a:latin typeface="IBM Plex Sans" pitchFamily="34" charset="0"/>
                <a:ea typeface="IBM Plex Sans" pitchFamily="34" charset="-122"/>
                <a:cs typeface="IBM Plex Sans"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1.png"/><Relationship Id="rId4" Type="http://schemas.microsoft.com/office/2011/relationships/webextension" Target="../webextensions/webextension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9.png"/><Relationship Id="rId4" Type="http://schemas.microsoft.com/office/2011/relationships/webextension" Target="../webextensions/webextension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13.png"/><Relationship Id="rId5" Type="http://schemas.microsoft.com/office/2011/relationships/webextension" Target="../webextensions/webextension3.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hyperlink" Target="https://pubmed.ncbi.nlm.nih.gov/26839383/" TargetMode="External"/><Relationship Id="rId13" Type="http://schemas.openxmlformats.org/officeDocument/2006/relationships/hyperlink" Target="https://pubmed.ncbi.nlm.nih.gov/40693952/" TargetMode="External"/><Relationship Id="rId3" Type="http://schemas.openxmlformats.org/officeDocument/2006/relationships/hyperlink" Target="https://www.who.int/teams/global-programme-on-tuberculosis-and-lung-health/tb-reports" TargetMode="External"/><Relationship Id="rId7" Type="http://schemas.openxmlformats.org/officeDocument/2006/relationships/hyperlink" Target="https://pubmed.ncbi.nlm.nih.gov/20847080/" TargetMode="External"/><Relationship Id="rId12" Type="http://schemas.openxmlformats.org/officeDocument/2006/relationships/hyperlink" Target="https://pubmed.ncbi.nlm.nih.gov/35202353/"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s://pubmed.ncbi.nlm.nih.gov/16382216/" TargetMode="External"/><Relationship Id="rId11" Type="http://schemas.openxmlformats.org/officeDocument/2006/relationships/hyperlink" Target="https://clinicalinfo.hiv.gov/en/guidelines/hiv-clinical-guidelines-adult-and-adolescent-opportunistic-infections/mycobacterium-0" TargetMode="External"/><Relationship Id="rId5" Type="http://schemas.openxmlformats.org/officeDocument/2006/relationships/hyperlink" Target="https://pubmed.ncbi.nlm.nih.gov/28052967/" TargetMode="External"/><Relationship Id="rId15" Type="http://schemas.openxmlformats.org/officeDocument/2006/relationships/hyperlink" Target="https://pubmed.ncbi.nlm.nih.gov/32053584/" TargetMode="External"/><Relationship Id="rId10" Type="http://schemas.openxmlformats.org/officeDocument/2006/relationships/hyperlink" Target="https://pubmed.ncbi.nlm.nih.gov/27516382/" TargetMode="External"/><Relationship Id="rId4" Type="http://schemas.openxmlformats.org/officeDocument/2006/relationships/hyperlink" Target="https://www.cdc.gov/tb-data/aboutprovisionaldata/2025-provisional-data.html" TargetMode="External"/><Relationship Id="rId9" Type="http://schemas.openxmlformats.org/officeDocument/2006/relationships/hyperlink" Target="https://pubmed.ncbi.nlm.nih.gov/17021358/" TargetMode="External"/><Relationship Id="rId14" Type="http://schemas.openxmlformats.org/officeDocument/2006/relationships/hyperlink" Target="https://pubmed.ncbi.nlm.nih.gov/3712964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243A"/>
        </a:solidFill>
        <a:effectLst/>
      </p:bgPr>
    </p:bg>
    <p:spTree>
      <p:nvGrpSpPr>
        <p:cNvPr id="1" name="">
          <a:extLst>
            <a:ext uri="{FF2B5EF4-FFF2-40B4-BE49-F238E27FC236}">
              <a16:creationId xmlns:a16="http://schemas.microsoft.com/office/drawing/2014/main" id="{5F19B63A-F8AD-AD64-4E88-FF985981BCA4}"/>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D3269127-F4C2-36B4-EA42-A46A69B5A655}"/>
              </a:ext>
            </a:extLst>
          </p:cNvPr>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E6A93A"/>
                </a:solidFill>
                <a:latin typeface="IBM Plex Sans" pitchFamily="34" charset="0"/>
                <a:ea typeface="IBM Plex Sans" pitchFamily="34" charset="-122"/>
                <a:cs typeface="IBM Plex Sans" pitchFamily="34" charset="-120"/>
              </a:rPr>
              <a:t>INTERNAL MEDICINE RESIDENCY CONFERENCE · 10/20/2026</a:t>
            </a:r>
            <a:endParaRPr lang="en-US" sz="1200" dirty="0"/>
          </a:p>
        </p:txBody>
      </p:sp>
      <p:sp>
        <p:nvSpPr>
          <p:cNvPr id="3" name="Shape 1">
            <a:extLst>
              <a:ext uri="{FF2B5EF4-FFF2-40B4-BE49-F238E27FC236}">
                <a16:creationId xmlns:a16="http://schemas.microsoft.com/office/drawing/2014/main" id="{7B4E2756-6B37-5772-C77E-C316650B747F}"/>
              </a:ext>
            </a:extLst>
          </p:cNvPr>
          <p:cNvSpPr/>
          <p:nvPr/>
        </p:nvSpPr>
        <p:spPr>
          <a:xfrm>
            <a:off x="812800" y="2485430"/>
            <a:ext cx="1016000" cy="50800"/>
          </a:xfrm>
          <a:prstGeom prst="roundRect">
            <a:avLst>
              <a:gd name="adj" fmla="val 50000"/>
            </a:avLst>
          </a:prstGeom>
          <a:solidFill>
            <a:srgbClr val="D99A1E"/>
          </a:solidFill>
          <a:ln/>
        </p:spPr>
        <p:txBody>
          <a:bodyPr/>
          <a:lstStyle/>
          <a:p>
            <a:endParaRPr lang="en-US"/>
          </a:p>
        </p:txBody>
      </p:sp>
      <p:sp>
        <p:nvSpPr>
          <p:cNvPr id="4" name="Text 2" hidden="1">
            <a:extLst>
              <a:ext uri="{FF2B5EF4-FFF2-40B4-BE49-F238E27FC236}">
                <a16:creationId xmlns:a16="http://schemas.microsoft.com/office/drawing/2014/main" id="{7859AAAD-4DEA-2D51-C360-85364C436992}"/>
              </a:ext>
            </a:extLst>
          </p:cNvPr>
          <p:cNvSpPr>
            <a:spLocks noGrp="1"/>
          </p:cNvSpPr>
          <p:nvPr>
            <p:ph type="title"/>
          </p:nvPr>
        </p:nvSpPr>
        <p:spPr>
          <a:xfrm>
            <a:off x="812800" y="2739430"/>
            <a:ext cx="10883392" cy="807641"/>
          </a:xfrm>
          <a:prstGeom prst="rect">
            <a:avLst/>
          </a:prstGeom>
          <a:noFill/>
          <a:ln/>
        </p:spPr>
        <p:txBody>
          <a:bodyPr wrap="square" lIns="0" tIns="0" rIns="0" bIns="0" rtlCol="0" anchor="t">
            <a:normAutofit/>
          </a:bodyPr>
          <a:lstStyle/>
          <a:p>
            <a:pPr marL="0" indent="0" algn="l">
              <a:lnSpc>
                <a:spcPts val="6160"/>
              </a:lnSpc>
              <a:buNone/>
            </a:pPr>
            <a:r>
              <a:rPr lang="en-US" sz="5600" b="1" i="0">
                <a:solidFill>
                  <a:srgbClr val="F7F5F0"/>
                </a:solidFill>
                <a:latin typeface="Source Serif 4" pitchFamily="18" charset="0"/>
                <a:ea typeface="Source Serif 4" pitchFamily="18" charset="-122"/>
                <a:cs typeface="Source Serif 4" pitchFamily="18" charset="-120"/>
              </a:rPr>
              <a:t>Mentimeter slide</a:t>
            </a:r>
            <a:endParaRPr lang="en-US" sz="5600" dirty="0"/>
          </a:p>
        </p:txBody>
      </p:sp>
      <p:sp>
        <p:nvSpPr>
          <p:cNvPr id="5" name="Text 3">
            <a:extLst>
              <a:ext uri="{FF2B5EF4-FFF2-40B4-BE49-F238E27FC236}">
                <a16:creationId xmlns:a16="http://schemas.microsoft.com/office/drawing/2014/main" id="{8ACB2AE9-DC83-9E7A-7A68-772DF6E8F8B3}"/>
              </a:ext>
            </a:extLst>
          </p:cNvPr>
          <p:cNvSpPr/>
          <p:nvPr/>
        </p:nvSpPr>
        <p:spPr>
          <a:xfrm>
            <a:off x="823684" y="2927944"/>
            <a:ext cx="3759200" cy="1002112"/>
          </a:xfrm>
          <a:prstGeom prst="rect">
            <a:avLst/>
          </a:prstGeom>
          <a:noFill/>
          <a:ln/>
        </p:spPr>
        <p:txBody>
          <a:bodyPr wrap="square" lIns="0" tIns="0" rIns="0" bIns="0" rtlCol="0" anchor="t">
            <a:normAutofit/>
          </a:bodyPr>
          <a:lstStyle/>
          <a:p>
            <a:pPr marL="0" indent="0" algn="l">
              <a:lnSpc>
                <a:spcPts val="2600"/>
              </a:lnSpc>
              <a:buNone/>
            </a:pPr>
            <a:r>
              <a:rPr lang="en-US" sz="2000" dirty="0">
                <a:solidFill>
                  <a:srgbClr val="C9D3DF"/>
                </a:solidFill>
                <a:latin typeface="IBM Plex Sans" pitchFamily="34" charset="0"/>
                <a:ea typeface="IBM Plex Sans" pitchFamily="34" charset="-122"/>
                <a:cs typeface="IBM Plex Sans" pitchFamily="34" charset="-120"/>
              </a:rPr>
              <a:t>Suspecting it, isolating it, treating it: disease and infection</a:t>
            </a:r>
            <a:endParaRPr lang="en-US" sz="2000" dirty="0"/>
          </a:p>
        </p:txBody>
      </p:sp>
      <p:sp>
        <p:nvSpPr>
          <p:cNvPr id="6" name="Text 4">
            <a:extLst>
              <a:ext uri="{FF2B5EF4-FFF2-40B4-BE49-F238E27FC236}">
                <a16:creationId xmlns:a16="http://schemas.microsoft.com/office/drawing/2014/main" id="{65E536B0-7A21-4723-9D40-E59BC2D3B643}"/>
              </a:ext>
            </a:extLst>
          </p:cNvPr>
          <p:cNvSpPr/>
          <p:nvPr/>
        </p:nvSpPr>
        <p:spPr>
          <a:xfrm>
            <a:off x="812800" y="5514380"/>
            <a:ext cx="10883392"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F7F5F0"/>
                </a:solidFill>
                <a:latin typeface="IBM Plex Sans" pitchFamily="34" charset="0"/>
                <a:ea typeface="IBM Plex Sans" pitchFamily="34" charset="-122"/>
                <a:cs typeface="IBM Plex Sans" pitchFamily="34" charset="-120"/>
              </a:rPr>
              <a:t>Hunter Ratliff, MD, MPH</a:t>
            </a:r>
            <a:endParaRPr lang="en-US" sz="1500" dirty="0"/>
          </a:p>
        </p:txBody>
      </p:sp>
      <p:sp>
        <p:nvSpPr>
          <p:cNvPr id="7" name="Text 5">
            <a:extLst>
              <a:ext uri="{FF2B5EF4-FFF2-40B4-BE49-F238E27FC236}">
                <a16:creationId xmlns:a16="http://schemas.microsoft.com/office/drawing/2014/main" id="{EFB05B3F-6070-F6FC-DB24-029A983211BE}"/>
              </a:ext>
            </a:extLst>
          </p:cNvPr>
          <p:cNvSpPr/>
          <p:nvPr/>
        </p:nvSpPr>
        <p:spPr>
          <a:xfrm>
            <a:off x="812800" y="58318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D3DF"/>
                </a:solidFill>
                <a:latin typeface="IBM Plex Sans" pitchFamily="34" charset="0"/>
                <a:ea typeface="IBM Plex Sans" pitchFamily="34" charset="-122"/>
                <a:cs typeface="IBM Plex Sans" pitchFamily="34" charset="-120"/>
              </a:rPr>
              <a:t>Infectious Diseases · WVU School of Medicine</a:t>
            </a:r>
            <a:endParaRPr lang="en-US" sz="1200" dirty="0"/>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8" name="Add-in 7" title="Interactive content from Mentimeter">
                <a:extLst>
                  <a:ext uri="{FF2B5EF4-FFF2-40B4-BE49-F238E27FC236}">
                    <a16:creationId xmlns:a16="http://schemas.microsoft.com/office/drawing/2014/main" id="{88F07FD5-2925-F8F1-4C81-9C0E1646E1B8}"/>
                  </a:ext>
                </a:extLst>
              </p:cNvPr>
              <p:cNvGraphicFramePr>
                <a:graphicFrameLocks noGrp="1"/>
              </p:cNvGraphicFramePr>
              <p:nvPr>
                <p:extLst>
                  <p:ext uri="{D42A27DB-BD31-4B8C-83A1-F6EECF244321}">
                    <p14:modId xmlns:p14="http://schemas.microsoft.com/office/powerpoint/2010/main" val="3939588481"/>
                  </p:ext>
                </p:extLst>
              </p:nvPr>
            </p:nvGraphicFramePr>
            <p:xfrm>
              <a:off x="4680858" y="2371413"/>
              <a:ext cx="7511142" cy="4486585"/>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p:pic>
            <p:nvPicPr>
              <p:cNvPr id="8" name="Add-in 7" title="Interactive content from Mentimeter">
                <a:extLst>
                  <a:ext uri="{FF2B5EF4-FFF2-40B4-BE49-F238E27FC236}">
                    <a16:creationId xmlns:a16="http://schemas.microsoft.com/office/drawing/2014/main" id="{88F07FD5-2925-F8F1-4C81-9C0E1646E1B8}"/>
                  </a:ext>
                </a:extLst>
              </p:cNvPr>
              <p:cNvPicPr>
                <a:picLocks noGrp="1" noRot="1" noChangeAspect="1" noMove="1" noResize="1" noEditPoints="1" noAdjustHandles="1" noChangeArrowheads="1" noChangeShapeType="1"/>
              </p:cNvPicPr>
              <p:nvPr/>
            </p:nvPicPr>
            <p:blipFill>
              <a:blip r:embed="rId5"/>
              <a:stretch>
                <a:fillRect/>
              </a:stretch>
            </p:blipFill>
            <p:spPr>
              <a:xfrm>
                <a:off x="4680858" y="2371413"/>
                <a:ext cx="7511142" cy="4486585"/>
              </a:xfrm>
              <a:prstGeom prst="rect">
                <a:avLst/>
              </a:prstGeom>
            </p:spPr>
          </p:pic>
        </mc:Fallback>
      </mc:AlternateContent>
      <p:sp>
        <p:nvSpPr>
          <p:cNvPr id="9" name="Text 2">
            <a:extLst>
              <a:ext uri="{FF2B5EF4-FFF2-40B4-BE49-F238E27FC236}">
                <a16:creationId xmlns:a16="http://schemas.microsoft.com/office/drawing/2014/main" id="{44F25BD4-7D3C-44C3-3522-3F73A80204F4}"/>
              </a:ext>
            </a:extLst>
          </p:cNvPr>
          <p:cNvSpPr txBox="1">
            <a:spLocks/>
          </p:cNvSpPr>
          <p:nvPr/>
        </p:nvSpPr>
        <p:spPr>
          <a:xfrm>
            <a:off x="823684" y="1563772"/>
            <a:ext cx="10883392" cy="807641"/>
          </a:xfrm>
          <a:prstGeom prst="rect">
            <a:avLst/>
          </a:prstGeom>
          <a:noFill/>
          <a:ln/>
        </p:spPr>
        <p:txBody>
          <a:bodyPr wrap="square" lIns="0" tIns="0" rIns="0" bIns="0" rtlCol="0" anchor="t">
            <a:normAutofit/>
          </a:bodyPr>
          <a:lstStyle>
            <a:lvl1pPr marL="0" indent="0" algn="l" defTabSz="914400" rtl="0" eaLnBrk="1" latinLnBrk="0" hangingPunct="1">
              <a:lnSpc>
                <a:spcPct val="115000"/>
              </a:lnSpc>
              <a:spcBef>
                <a:spcPct val="0"/>
              </a:spcBef>
              <a:buNone/>
              <a:defRPr lang="en-US" sz="3000" kern="1200" dirty="0">
                <a:solidFill>
                  <a:srgbClr val="14243A"/>
                </a:solidFill>
                <a:latin typeface="Source Serif 4" pitchFamily="34" charset="0"/>
                <a:ea typeface="Source Serif 4" pitchFamily="34" charset="-122"/>
                <a:cs typeface="Source Serif 4" pitchFamily="34" charset="-120"/>
              </a:defRPr>
            </a:lvl1pPr>
          </a:lstStyle>
          <a:p>
            <a:pPr>
              <a:lnSpc>
                <a:spcPts val="6160"/>
              </a:lnSpc>
            </a:pPr>
            <a:r>
              <a:rPr lang="en-US" sz="5600" b="1">
                <a:solidFill>
                  <a:srgbClr val="F7F5F0"/>
                </a:solidFill>
                <a:latin typeface="Source Serif 4" pitchFamily="18" charset="0"/>
                <a:ea typeface="Source Serif 4" pitchFamily="18" charset="-122"/>
                <a:cs typeface="Source Serif 4" pitchFamily="18" charset="-120"/>
              </a:rPr>
              <a:t>TB for the Internist</a:t>
            </a:r>
            <a:endParaRPr lang="en-US" sz="5600"/>
          </a:p>
        </p:txBody>
      </p:sp>
    </p:spTree>
    <p:custDataLst>
      <p:tags r:id="rId1"/>
    </p:custDataLst>
    <p:extLst>
      <p:ext uri="{BB962C8B-B14F-4D97-AF65-F5344CB8AC3E}">
        <p14:creationId xmlns:p14="http://schemas.microsoft.com/office/powerpoint/2010/main" val="2603816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name="Slide 1">
    <p:bg>
      <p:bgPr>
        <a:solidFill>
          <a:srgbClr val="14243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E6A93A"/>
                </a:solidFill>
                <a:latin typeface="IBM Plex Sans" pitchFamily="34" charset="0"/>
                <a:ea typeface="IBM Plex Sans" pitchFamily="34" charset="-122"/>
                <a:cs typeface="IBM Plex Sans" pitchFamily="34" charset="-120"/>
              </a:rPr>
              <a:t>INTERNAL MEDICINE RESIDENCY CONFERENCE · 10/20/2026</a:t>
            </a:r>
            <a:endParaRPr lang="en-US" sz="1200" dirty="0"/>
          </a:p>
        </p:txBody>
      </p:sp>
      <p:sp>
        <p:nvSpPr>
          <p:cNvPr id="3" name="Shape 1"/>
          <p:cNvSpPr/>
          <p:nvPr/>
        </p:nvSpPr>
        <p:spPr>
          <a:xfrm>
            <a:off x="812800" y="2485430"/>
            <a:ext cx="1016000" cy="50800"/>
          </a:xfrm>
          <a:prstGeom prst="roundRect">
            <a:avLst>
              <a:gd name="adj" fmla="val 50000"/>
            </a:avLst>
          </a:prstGeom>
          <a:solidFill>
            <a:srgbClr val="D99A1E"/>
          </a:solidFill>
          <a:ln/>
        </p:spPr>
        <p:txBody>
          <a:bodyPr/>
          <a:lstStyle/>
          <a:p>
            <a:endParaRPr lang="en-US"/>
          </a:p>
        </p:txBody>
      </p:sp>
      <p:sp>
        <p:nvSpPr>
          <p:cNvPr id="4" name="Text 2"/>
          <p:cNvSpPr>
            <a:spLocks noGrp="1"/>
          </p:cNvSpPr>
          <p:nvPr>
            <p:ph type="title"/>
          </p:nvPr>
        </p:nvSpPr>
        <p:spPr>
          <a:xfrm>
            <a:off x="812800" y="2739430"/>
            <a:ext cx="10883392" cy="807641"/>
          </a:xfrm>
          <a:prstGeom prst="rect">
            <a:avLst/>
          </a:prstGeom>
          <a:noFill/>
          <a:ln/>
        </p:spPr>
        <p:txBody>
          <a:bodyPr wrap="square" lIns="0" tIns="0" rIns="0" bIns="0" rtlCol="0" anchor="t">
            <a:normAutofit/>
          </a:bodyPr>
          <a:lstStyle/>
          <a:p>
            <a:pPr marL="0" indent="0" algn="l">
              <a:lnSpc>
                <a:spcPts val="6160"/>
              </a:lnSpc>
              <a:buNone/>
            </a:pPr>
            <a:r>
              <a:rPr lang="en-US" sz="5600" b="1" i="0" dirty="0">
                <a:solidFill>
                  <a:srgbClr val="F7F5F0"/>
                </a:solidFill>
                <a:latin typeface="Source Serif 4" pitchFamily="18" charset="0"/>
                <a:ea typeface="Source Serif 4" pitchFamily="18" charset="-122"/>
                <a:cs typeface="Source Serif 4" pitchFamily="18" charset="-120"/>
              </a:rPr>
              <a:t>TB for the Internist</a:t>
            </a:r>
            <a:endParaRPr lang="en-US" sz="5600" dirty="0"/>
          </a:p>
        </p:txBody>
      </p:sp>
      <p:sp>
        <p:nvSpPr>
          <p:cNvPr id="5" name="Text 3"/>
          <p:cNvSpPr/>
          <p:nvPr/>
        </p:nvSpPr>
        <p:spPr>
          <a:xfrm>
            <a:off x="812800" y="3724870"/>
            <a:ext cx="10883392" cy="355600"/>
          </a:xfrm>
          <a:prstGeom prst="rect">
            <a:avLst/>
          </a:prstGeom>
          <a:noFill/>
          <a:ln/>
        </p:spPr>
        <p:txBody>
          <a:bodyPr wrap="square" lIns="0" tIns="0" rIns="0" bIns="0" rtlCol="0" anchor="t">
            <a:normAutofit/>
          </a:bodyPr>
          <a:lstStyle/>
          <a:p>
            <a:pPr marL="0" indent="0" algn="l">
              <a:lnSpc>
                <a:spcPts val="2600"/>
              </a:lnSpc>
              <a:buNone/>
            </a:pPr>
            <a:r>
              <a:rPr lang="en-US" sz="2000" dirty="0">
                <a:solidFill>
                  <a:srgbClr val="C9D3DF"/>
                </a:solidFill>
                <a:latin typeface="IBM Plex Sans" pitchFamily="34" charset="0"/>
                <a:ea typeface="IBM Plex Sans" pitchFamily="34" charset="-122"/>
                <a:cs typeface="IBM Plex Sans" pitchFamily="34" charset="-120"/>
              </a:rPr>
              <a:t>Suspecting it, isolating it, treating it: disease and infection</a:t>
            </a:r>
            <a:endParaRPr lang="en-US" sz="2000" dirty="0"/>
          </a:p>
        </p:txBody>
      </p:sp>
      <p:sp>
        <p:nvSpPr>
          <p:cNvPr id="6" name="Text 4"/>
          <p:cNvSpPr/>
          <p:nvPr/>
        </p:nvSpPr>
        <p:spPr>
          <a:xfrm>
            <a:off x="812800" y="5514380"/>
            <a:ext cx="10883392"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F7F5F0"/>
                </a:solidFill>
                <a:latin typeface="IBM Plex Sans" pitchFamily="34" charset="0"/>
                <a:ea typeface="IBM Plex Sans" pitchFamily="34" charset="-122"/>
                <a:cs typeface="IBM Plex Sans" pitchFamily="34" charset="-120"/>
              </a:rPr>
              <a:t>Hunter Ratliff, MD, MPH</a:t>
            </a:r>
            <a:endParaRPr lang="en-US" sz="1500" dirty="0"/>
          </a:p>
        </p:txBody>
      </p:sp>
      <p:sp>
        <p:nvSpPr>
          <p:cNvPr id="7" name="Text 5"/>
          <p:cNvSpPr/>
          <p:nvPr/>
        </p:nvSpPr>
        <p:spPr>
          <a:xfrm>
            <a:off x="812800" y="58318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D3DF"/>
                </a:solidFill>
                <a:latin typeface="IBM Plex Sans" pitchFamily="34" charset="0"/>
                <a:ea typeface="IBM Plex Sans" pitchFamily="34" charset="-122"/>
                <a:cs typeface="IBM Plex Sans" pitchFamily="34" charset="-120"/>
              </a:rPr>
              <a:t>Infectious Diseases · WVU School of Medicine</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7F5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8A5A06"/>
                </a:solidFill>
                <a:latin typeface="IBM Plex Sans" pitchFamily="34" charset="0"/>
                <a:ea typeface="IBM Plex Sans" pitchFamily="34" charset="-122"/>
                <a:cs typeface="IBM Plex Sans" pitchFamily="34" charset="-120"/>
              </a:rPr>
              <a:t>BEFORE WE START</a:t>
            </a:r>
            <a:endParaRPr lang="en-US" sz="1200" dirty="0"/>
          </a:p>
        </p:txBody>
      </p:sp>
      <p:sp>
        <p:nvSpPr>
          <p:cNvPr id="3" name="Text 1"/>
          <p:cNvSpPr>
            <a:spLocks noGrp="1"/>
          </p:cNvSpPr>
          <p:nvPr>
            <p:ph type="title"/>
          </p:nvPr>
        </p:nvSpPr>
        <p:spPr>
          <a:xfrm>
            <a:off x="812800" y="1102320"/>
            <a:ext cx="10883392" cy="463550"/>
          </a:xfrm>
          <a:prstGeom prst="rect">
            <a:avLst/>
          </a:prstGeom>
          <a:noFill/>
          <a:ln/>
        </p:spPr>
        <p:txBody>
          <a:bodyPr wrap="square" lIns="0" tIns="0" rIns="0" bIns="0" rtlCol="0" anchor="t">
            <a:normAutofit/>
          </a:bodyPr>
          <a:lstStyle/>
          <a:p>
            <a:pPr marL="0" indent="0" algn="l">
              <a:lnSpc>
                <a:spcPts val="3450"/>
              </a:lnSpc>
              <a:buNone/>
            </a:pPr>
            <a:r>
              <a:rPr lang="en-US" sz="3000" b="1" i="0" dirty="0">
                <a:solidFill>
                  <a:srgbClr val="14243A"/>
                </a:solidFill>
                <a:latin typeface="Source Serif 4" pitchFamily="18" charset="0"/>
                <a:ea typeface="Source Serif 4" pitchFamily="18" charset="-122"/>
                <a:cs typeface="Source Serif 4" pitchFamily="18" charset="-120"/>
              </a:rPr>
              <a:t>Disclosures</a:t>
            </a:r>
            <a:endParaRPr lang="en-US" sz="3000" dirty="0"/>
          </a:p>
        </p:txBody>
      </p:sp>
      <p:sp>
        <p:nvSpPr>
          <p:cNvPr id="4" name="Shape 2"/>
          <p:cNvSpPr/>
          <p:nvPr/>
        </p:nvSpPr>
        <p:spPr>
          <a:xfrm>
            <a:off x="812800" y="1794470"/>
            <a:ext cx="5175250" cy="2397720"/>
          </a:xfrm>
          <a:prstGeom prst="roundRect">
            <a:avLst>
              <a:gd name="adj" fmla="val 4237"/>
            </a:avLst>
          </a:prstGeom>
          <a:solidFill>
            <a:srgbClr val="14243A"/>
          </a:solidFill>
          <a:ln/>
        </p:spPr>
        <p:txBody>
          <a:bodyPr/>
          <a:lstStyle/>
          <a:p>
            <a:endParaRPr lang="en-US"/>
          </a:p>
        </p:txBody>
      </p:sp>
      <p:sp>
        <p:nvSpPr>
          <p:cNvPr id="5" name="Text 3"/>
          <p:cNvSpPr/>
          <p:nvPr/>
        </p:nvSpPr>
        <p:spPr>
          <a:xfrm>
            <a:off x="1066800" y="2048470"/>
            <a:ext cx="4807268"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F7F5F0"/>
                </a:solidFill>
                <a:latin typeface="Source Serif 4" pitchFamily="18" charset="0"/>
                <a:ea typeface="Source Serif 4" pitchFamily="18" charset="-122"/>
                <a:cs typeface="Source Serif 4" pitchFamily="18" charset="-120"/>
              </a:rPr>
              <a:t>A conflict of interest</a:t>
            </a:r>
            <a:endParaRPr lang="en-US" sz="2000" dirty="0"/>
          </a:p>
        </p:txBody>
      </p:sp>
      <p:sp>
        <p:nvSpPr>
          <p:cNvPr id="6" name="Text 4"/>
          <p:cNvSpPr/>
          <p:nvPr/>
        </p:nvSpPr>
        <p:spPr>
          <a:xfrm>
            <a:off x="1066800" y="2454870"/>
            <a:ext cx="4807268"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DCE3EC"/>
                </a:solidFill>
                <a:latin typeface="IBM Plex Sans" pitchFamily="34" charset="0"/>
                <a:ea typeface="IBM Plex Sans" pitchFamily="34" charset="-122"/>
                <a:cs typeface="IBM Plex Sans" pitchFamily="34" charset="-120"/>
              </a:rPr>
              <a:t>I’m the hospital epidemiologist. Every patient with TB who isn’t isolated becomes </a:t>
            </a:r>
            <a:r>
              <a:rPr lang="en-US" sz="1500" i="1" dirty="0">
                <a:solidFill>
                  <a:srgbClr val="DCE3EC"/>
                </a:solidFill>
                <a:latin typeface="IBM Plex Sans" pitchFamily="34" charset="0"/>
                <a:ea typeface="IBM Plex Sans" pitchFamily="34" charset="-122"/>
                <a:cs typeface="IBM Plex Sans" pitchFamily="34" charset="-120"/>
              </a:rPr>
              <a:t>my</a:t>
            </a:r>
            <a:r>
              <a:rPr lang="en-US" sz="1500" dirty="0">
                <a:solidFill>
                  <a:srgbClr val="DCE3EC"/>
                </a:solidFill>
                <a:latin typeface="IBM Plex Sans" pitchFamily="34" charset="0"/>
                <a:ea typeface="IBM Plex Sans" pitchFamily="34" charset="-122"/>
                <a:cs typeface="IBM Plex Sans" pitchFamily="34" charset="-120"/>
              </a:rPr>
              <a:t> contact investigation.</a:t>
            </a:r>
            <a:endParaRPr lang="en-US" sz="1500" dirty="0"/>
          </a:p>
        </p:txBody>
      </p:sp>
      <p:sp>
        <p:nvSpPr>
          <p:cNvPr id="7" name="Text 5"/>
          <p:cNvSpPr/>
          <p:nvPr/>
        </p:nvSpPr>
        <p:spPr>
          <a:xfrm>
            <a:off x="1066800" y="3089870"/>
            <a:ext cx="4807268"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E6A93A"/>
                </a:solidFill>
                <a:latin typeface="IBM Plex Sans" pitchFamily="34" charset="0"/>
                <a:ea typeface="IBM Plex Sans" pitchFamily="34" charset="-122"/>
                <a:cs typeface="IBM Plex Sans" pitchFamily="34" charset="-120"/>
              </a:rPr>
              <a:t>So I have a deeply personal stake in you masking, isolating and calling us early.</a:t>
            </a:r>
            <a:endParaRPr lang="en-US" sz="1500" dirty="0"/>
          </a:p>
        </p:txBody>
      </p:sp>
      <p:sp>
        <p:nvSpPr>
          <p:cNvPr id="8" name="Text 6"/>
          <p:cNvSpPr/>
          <p:nvPr/>
        </p:nvSpPr>
        <p:spPr>
          <a:xfrm>
            <a:off x="1066800" y="3724870"/>
            <a:ext cx="4807268"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D3DF"/>
                </a:solidFill>
                <a:latin typeface="IBM Plex Sans" pitchFamily="34" charset="0"/>
                <a:ea typeface="IBM Plex Sans" pitchFamily="34" charset="-122"/>
                <a:cs typeface="IBM Plex Sans" pitchFamily="34" charset="-120"/>
              </a:rPr>
              <a:t>Financial disclosures: [none]</a:t>
            </a:r>
            <a:endParaRPr lang="en-US" sz="1200" dirty="0"/>
          </a:p>
        </p:txBody>
      </p:sp>
      <p:sp>
        <p:nvSpPr>
          <p:cNvPr id="9" name="Shape 7"/>
          <p:cNvSpPr/>
          <p:nvPr/>
        </p:nvSpPr>
        <p:spPr>
          <a:xfrm>
            <a:off x="6194425" y="1797645"/>
            <a:ext cx="5181600" cy="2391370"/>
          </a:xfrm>
          <a:prstGeom prst="roundRect">
            <a:avLst>
              <a:gd name="adj" fmla="val 4116"/>
            </a:avLst>
          </a:prstGeom>
          <a:solidFill>
            <a:srgbClr val="FDFCF9"/>
          </a:solidFill>
          <a:ln w="6350">
            <a:solidFill>
              <a:srgbClr val="DCD5C6"/>
            </a:solidFill>
            <a:prstDash val="solid"/>
          </a:ln>
        </p:spPr>
        <p:txBody>
          <a:bodyPr/>
          <a:lstStyle/>
          <a:p>
            <a:endParaRPr lang="en-US"/>
          </a:p>
        </p:txBody>
      </p:sp>
      <p:sp>
        <p:nvSpPr>
          <p:cNvPr id="10" name="Text 8"/>
          <p:cNvSpPr/>
          <p:nvPr/>
        </p:nvSpPr>
        <p:spPr>
          <a:xfrm>
            <a:off x="6451600" y="2054820"/>
            <a:ext cx="4807268"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4243A"/>
                </a:solidFill>
                <a:latin typeface="Source Serif 4" pitchFamily="18" charset="0"/>
                <a:ea typeface="Source Serif 4" pitchFamily="18" charset="-122"/>
                <a:cs typeface="Source Serif 4" pitchFamily="18" charset="-120"/>
              </a:rPr>
              <a:t>Use of AI</a:t>
            </a:r>
            <a:endParaRPr lang="en-US" sz="2000" dirty="0"/>
          </a:p>
        </p:txBody>
      </p:sp>
      <p:sp>
        <p:nvSpPr>
          <p:cNvPr id="11" name="Text 9"/>
          <p:cNvSpPr/>
          <p:nvPr/>
        </p:nvSpPr>
        <p:spPr>
          <a:xfrm>
            <a:off x="6522720" y="2461220"/>
            <a:ext cx="4728527" cy="1358900"/>
          </a:xfrm>
          <a:prstGeom prst="rect">
            <a:avLst/>
          </a:prstGeom>
          <a:noFill/>
          <a:ln/>
        </p:spPr>
        <p:txBody>
          <a:bodyPr wrap="square" lIns="0" tIns="0" rIns="0" bIns="0" rtlCol="0" anchor="t">
            <a:normAutofit/>
          </a:bodyPr>
          <a:lstStyle/>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Claude (Anthropic) drafted the slide design, first-draft text, speaker notes and literature search</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I chose the content and cases, rewrote and reorganized the slides, and reviewed every citation</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No patient identifiers were shared with the AI</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7F5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8A5A06"/>
                </a:solidFill>
                <a:latin typeface="IBM Plex Sans" pitchFamily="34" charset="0"/>
                <a:ea typeface="IBM Plex Sans" pitchFamily="34" charset="-122"/>
                <a:cs typeface="IBM Plex Sans" pitchFamily="34" charset="-120"/>
              </a:rPr>
              <a:t>WHY IT MATTERS</a:t>
            </a:r>
            <a:endParaRPr lang="en-US" sz="1200" dirty="0"/>
          </a:p>
        </p:txBody>
      </p:sp>
      <p:sp>
        <p:nvSpPr>
          <p:cNvPr id="3" name="Text 1"/>
          <p:cNvSpPr>
            <a:spLocks noGrp="1"/>
          </p:cNvSpPr>
          <p:nvPr>
            <p:ph type="title"/>
          </p:nvPr>
        </p:nvSpPr>
        <p:spPr>
          <a:xfrm>
            <a:off x="812800" y="1102320"/>
            <a:ext cx="10883392" cy="463550"/>
          </a:xfrm>
          <a:prstGeom prst="rect">
            <a:avLst/>
          </a:prstGeom>
          <a:noFill/>
          <a:ln/>
        </p:spPr>
        <p:txBody>
          <a:bodyPr wrap="square" lIns="0" tIns="0" rIns="0" bIns="0" rtlCol="0" anchor="t">
            <a:normAutofit/>
          </a:bodyPr>
          <a:lstStyle/>
          <a:p>
            <a:pPr marL="0" indent="0" algn="l">
              <a:lnSpc>
                <a:spcPts val="3450"/>
              </a:lnSpc>
              <a:buNone/>
            </a:pPr>
            <a:r>
              <a:rPr lang="en-US" sz="3000" b="1" i="0" dirty="0">
                <a:solidFill>
                  <a:srgbClr val="14243A"/>
                </a:solidFill>
                <a:latin typeface="Source Serif 4" pitchFamily="18" charset="0"/>
                <a:ea typeface="Source Serif 4" pitchFamily="18" charset="-122"/>
                <a:cs typeface="Source Serif 4" pitchFamily="18" charset="-120"/>
              </a:rPr>
              <a:t>Rare here, and that is why it gets missed</a:t>
            </a:r>
            <a:endParaRPr lang="en-US" sz="3000" dirty="0"/>
          </a:p>
        </p:txBody>
      </p:sp>
      <p:sp>
        <p:nvSpPr>
          <p:cNvPr id="4" name="Shape 2"/>
          <p:cNvSpPr/>
          <p:nvPr/>
        </p:nvSpPr>
        <p:spPr>
          <a:xfrm>
            <a:off x="815975" y="1797645"/>
            <a:ext cx="3346450" cy="2462411"/>
          </a:xfrm>
          <a:prstGeom prst="roundRect">
            <a:avLst>
              <a:gd name="adj" fmla="val 3997"/>
            </a:avLst>
          </a:prstGeom>
          <a:solidFill>
            <a:srgbClr val="FDFCF9"/>
          </a:solidFill>
          <a:ln w="6350">
            <a:solidFill>
              <a:srgbClr val="DCD5C6"/>
            </a:solidFill>
            <a:prstDash val="solid"/>
          </a:ln>
        </p:spPr>
        <p:txBody>
          <a:bodyPr/>
          <a:lstStyle/>
          <a:p>
            <a:endParaRPr lang="en-US"/>
          </a:p>
        </p:txBody>
      </p:sp>
      <p:sp>
        <p:nvSpPr>
          <p:cNvPr id="5" name="Text 3"/>
          <p:cNvSpPr/>
          <p:nvPr/>
        </p:nvSpPr>
        <p:spPr>
          <a:xfrm>
            <a:off x="1073150" y="2054820"/>
            <a:ext cx="2917063"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8A5A06"/>
                </a:solidFill>
                <a:latin typeface="IBM Plex Sans" pitchFamily="34" charset="0"/>
                <a:ea typeface="IBM Plex Sans" pitchFamily="34" charset="-122"/>
                <a:cs typeface="IBM Plex Sans" pitchFamily="34" charset="-120"/>
              </a:rPr>
              <a:t>WORLDWIDE · 2024</a:t>
            </a:r>
            <a:endParaRPr lang="en-US" sz="1200" dirty="0"/>
          </a:p>
        </p:txBody>
      </p:sp>
      <p:sp>
        <p:nvSpPr>
          <p:cNvPr id="6" name="Text 4"/>
          <p:cNvSpPr/>
          <p:nvPr/>
        </p:nvSpPr>
        <p:spPr>
          <a:xfrm>
            <a:off x="1073150" y="2344341"/>
            <a:ext cx="2917063" cy="807641"/>
          </a:xfrm>
          <a:prstGeom prst="rect">
            <a:avLst/>
          </a:prstGeom>
          <a:noFill/>
          <a:ln/>
        </p:spPr>
        <p:txBody>
          <a:bodyPr wrap="square" lIns="0" tIns="0" rIns="0" bIns="0" rtlCol="0" anchor="t">
            <a:normAutofit/>
          </a:bodyPr>
          <a:lstStyle/>
          <a:p>
            <a:pPr marL="0" indent="0" algn="l">
              <a:lnSpc>
                <a:spcPts val="6160"/>
              </a:lnSpc>
              <a:buNone/>
            </a:pPr>
            <a:r>
              <a:rPr lang="en-US" sz="5600" b="1" dirty="0">
                <a:solidFill>
                  <a:srgbClr val="14243A"/>
                </a:solidFill>
                <a:latin typeface="Source Serif 4" pitchFamily="18" charset="0"/>
                <a:ea typeface="Source Serif 4" pitchFamily="18" charset="-122"/>
                <a:cs typeface="Source Serif 4" pitchFamily="18" charset="-120"/>
              </a:rPr>
              <a:t>10.7M</a:t>
            </a:r>
            <a:endParaRPr lang="en-US" sz="5600" dirty="0"/>
          </a:p>
        </p:txBody>
      </p:sp>
      <p:sp>
        <p:nvSpPr>
          <p:cNvPr id="7" name="Text 5"/>
          <p:cNvSpPr/>
          <p:nvPr/>
        </p:nvSpPr>
        <p:spPr>
          <a:xfrm>
            <a:off x="1073150" y="3202781"/>
            <a:ext cx="2917063"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6505E"/>
                </a:solidFill>
                <a:latin typeface="IBM Plex Sans" pitchFamily="34" charset="0"/>
                <a:ea typeface="IBM Plex Sans" pitchFamily="34" charset="-122"/>
                <a:cs typeface="IBM Plex Sans" pitchFamily="34" charset="-120"/>
              </a:rPr>
              <a:t>people fell ill with TB and 1.2 million died. Still the leading infectious killer. </a:t>
            </a:r>
            <a:r>
              <a:rPr lang="en-US" sz="1500" dirty="0">
                <a:solidFill>
                  <a:srgbClr val="5C6573"/>
                </a:solidFill>
                <a:latin typeface="IBM Plex Sans" pitchFamily="34" charset="0"/>
                <a:ea typeface="IBM Plex Sans" pitchFamily="34" charset="-122"/>
                <a:cs typeface="IBM Plex Sans" pitchFamily="34" charset="-120"/>
              </a:rPr>
              <a:t>[1]</a:t>
            </a:r>
            <a:endParaRPr lang="en-US" sz="1500" dirty="0"/>
          </a:p>
        </p:txBody>
      </p:sp>
      <p:sp>
        <p:nvSpPr>
          <p:cNvPr id="8" name="Shape 6"/>
          <p:cNvSpPr/>
          <p:nvPr/>
        </p:nvSpPr>
        <p:spPr>
          <a:xfrm>
            <a:off x="4422775" y="1797645"/>
            <a:ext cx="3346450" cy="2462411"/>
          </a:xfrm>
          <a:prstGeom prst="roundRect">
            <a:avLst>
              <a:gd name="adj" fmla="val 3997"/>
            </a:avLst>
          </a:prstGeom>
          <a:solidFill>
            <a:srgbClr val="FDFCF9"/>
          </a:solidFill>
          <a:ln w="6350">
            <a:solidFill>
              <a:srgbClr val="DCD5C6"/>
            </a:solidFill>
            <a:prstDash val="solid"/>
          </a:ln>
        </p:spPr>
        <p:txBody>
          <a:bodyPr/>
          <a:lstStyle/>
          <a:p>
            <a:endParaRPr lang="en-US"/>
          </a:p>
        </p:txBody>
      </p:sp>
      <p:sp>
        <p:nvSpPr>
          <p:cNvPr id="9" name="Text 7"/>
          <p:cNvSpPr/>
          <p:nvPr/>
        </p:nvSpPr>
        <p:spPr>
          <a:xfrm>
            <a:off x="4679950" y="2054820"/>
            <a:ext cx="2917063"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8A5A06"/>
                </a:solidFill>
                <a:latin typeface="IBM Plex Sans" pitchFamily="34" charset="0"/>
                <a:ea typeface="IBM Plex Sans" pitchFamily="34" charset="-122"/>
                <a:cs typeface="IBM Plex Sans" pitchFamily="34" charset="-120"/>
              </a:rPr>
              <a:t>UNITED STATES · 2025</a:t>
            </a:r>
            <a:endParaRPr lang="en-US" sz="1200" dirty="0"/>
          </a:p>
        </p:txBody>
      </p:sp>
      <p:sp>
        <p:nvSpPr>
          <p:cNvPr id="10" name="Text 8"/>
          <p:cNvSpPr/>
          <p:nvPr/>
        </p:nvSpPr>
        <p:spPr>
          <a:xfrm>
            <a:off x="4679950" y="2344341"/>
            <a:ext cx="2917063" cy="807641"/>
          </a:xfrm>
          <a:prstGeom prst="rect">
            <a:avLst/>
          </a:prstGeom>
          <a:noFill/>
          <a:ln/>
        </p:spPr>
        <p:txBody>
          <a:bodyPr wrap="square" lIns="0" tIns="0" rIns="0" bIns="0" rtlCol="0" anchor="t">
            <a:normAutofit/>
          </a:bodyPr>
          <a:lstStyle/>
          <a:p>
            <a:pPr marL="0" indent="0" algn="l">
              <a:lnSpc>
                <a:spcPts val="6160"/>
              </a:lnSpc>
              <a:buNone/>
            </a:pPr>
            <a:r>
              <a:rPr lang="en-US" sz="5600" b="1" dirty="0">
                <a:solidFill>
                  <a:srgbClr val="14243A"/>
                </a:solidFill>
                <a:latin typeface="Source Serif 4" pitchFamily="18" charset="0"/>
                <a:ea typeface="Source Serif 4" pitchFamily="18" charset="-122"/>
                <a:cs typeface="Source Serif 4" pitchFamily="18" charset="-120"/>
              </a:rPr>
              <a:t>10,260</a:t>
            </a:r>
            <a:endParaRPr lang="en-US" sz="5600" dirty="0"/>
          </a:p>
        </p:txBody>
      </p:sp>
      <p:sp>
        <p:nvSpPr>
          <p:cNvPr id="11" name="Text 9"/>
          <p:cNvSpPr/>
          <p:nvPr/>
        </p:nvSpPr>
        <p:spPr>
          <a:xfrm>
            <a:off x="4679950" y="3202781"/>
            <a:ext cx="2917063"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6505E"/>
                </a:solidFill>
                <a:latin typeface="IBM Plex Sans" pitchFamily="34" charset="0"/>
                <a:ea typeface="IBM Plex Sans" pitchFamily="34" charset="-122"/>
                <a:cs typeface="IBM Plex Sans" pitchFamily="34" charset="-120"/>
              </a:rPr>
              <a:t>provisional cases (3.0 per 100,000). 77% in people born outside the US. </a:t>
            </a:r>
            <a:r>
              <a:rPr lang="en-US" sz="1500" dirty="0">
                <a:solidFill>
                  <a:srgbClr val="5C6573"/>
                </a:solidFill>
                <a:latin typeface="IBM Plex Sans" pitchFamily="34" charset="0"/>
                <a:ea typeface="IBM Plex Sans" pitchFamily="34" charset="-122"/>
                <a:cs typeface="IBM Plex Sans" pitchFamily="34" charset="-120"/>
              </a:rPr>
              <a:t>[2]</a:t>
            </a:r>
            <a:endParaRPr lang="en-US" sz="1500" dirty="0"/>
          </a:p>
        </p:txBody>
      </p:sp>
      <p:sp>
        <p:nvSpPr>
          <p:cNvPr id="12" name="Shape 10"/>
          <p:cNvSpPr/>
          <p:nvPr/>
        </p:nvSpPr>
        <p:spPr>
          <a:xfrm>
            <a:off x="8029575" y="1797645"/>
            <a:ext cx="3346450" cy="2462411"/>
          </a:xfrm>
          <a:prstGeom prst="roundRect">
            <a:avLst>
              <a:gd name="adj" fmla="val 3997"/>
            </a:avLst>
          </a:prstGeom>
          <a:solidFill>
            <a:srgbClr val="FDFCF9"/>
          </a:solidFill>
          <a:ln w="6350">
            <a:solidFill>
              <a:srgbClr val="DCD5C6"/>
            </a:solidFill>
            <a:prstDash val="solid"/>
          </a:ln>
        </p:spPr>
        <p:txBody>
          <a:bodyPr/>
          <a:lstStyle/>
          <a:p>
            <a:endParaRPr lang="en-US"/>
          </a:p>
        </p:txBody>
      </p:sp>
      <p:sp>
        <p:nvSpPr>
          <p:cNvPr id="13" name="Text 11"/>
          <p:cNvSpPr/>
          <p:nvPr/>
        </p:nvSpPr>
        <p:spPr>
          <a:xfrm>
            <a:off x="8286750" y="2054820"/>
            <a:ext cx="2917063"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8A5A06"/>
                </a:solidFill>
                <a:latin typeface="IBM Plex Sans" pitchFamily="34" charset="0"/>
                <a:ea typeface="IBM Plex Sans" pitchFamily="34" charset="-122"/>
                <a:cs typeface="IBM Plex Sans" pitchFamily="34" charset="-120"/>
              </a:rPr>
              <a:t>WEST VIRGINIA · 2025</a:t>
            </a:r>
            <a:endParaRPr lang="en-US" sz="1200" dirty="0"/>
          </a:p>
        </p:txBody>
      </p:sp>
      <p:sp>
        <p:nvSpPr>
          <p:cNvPr id="14" name="Text 12"/>
          <p:cNvSpPr/>
          <p:nvPr/>
        </p:nvSpPr>
        <p:spPr>
          <a:xfrm>
            <a:off x="8286750" y="2344341"/>
            <a:ext cx="2917063" cy="807641"/>
          </a:xfrm>
          <a:prstGeom prst="rect">
            <a:avLst/>
          </a:prstGeom>
          <a:noFill/>
          <a:ln/>
        </p:spPr>
        <p:txBody>
          <a:bodyPr wrap="square" lIns="0" tIns="0" rIns="0" bIns="0" rtlCol="0" anchor="t">
            <a:normAutofit/>
          </a:bodyPr>
          <a:lstStyle/>
          <a:p>
            <a:pPr marL="0" indent="0" algn="l">
              <a:lnSpc>
                <a:spcPts val="6160"/>
              </a:lnSpc>
              <a:buNone/>
            </a:pPr>
            <a:r>
              <a:rPr lang="en-US" sz="5600" b="1" dirty="0">
                <a:solidFill>
                  <a:srgbClr val="14243A"/>
                </a:solidFill>
                <a:latin typeface="Source Serif 4" pitchFamily="18" charset="0"/>
                <a:ea typeface="Source Serif 4" pitchFamily="18" charset="-122"/>
                <a:cs typeface="Source Serif 4" pitchFamily="18" charset="-120"/>
              </a:rPr>
              <a:t>9</a:t>
            </a:r>
            <a:endParaRPr lang="en-US" sz="5600" dirty="0"/>
          </a:p>
        </p:txBody>
      </p:sp>
      <p:sp>
        <p:nvSpPr>
          <p:cNvPr id="15" name="Text 13"/>
          <p:cNvSpPr/>
          <p:nvPr/>
        </p:nvSpPr>
        <p:spPr>
          <a:xfrm>
            <a:off x="8286750" y="3202781"/>
            <a:ext cx="2917063"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6505E"/>
                </a:solidFill>
                <a:latin typeface="IBM Plex Sans" pitchFamily="34" charset="0"/>
                <a:ea typeface="IBM Plex Sans" pitchFamily="34" charset="-122"/>
                <a:cs typeface="IBM Plex Sans" pitchFamily="34" charset="-120"/>
              </a:rPr>
              <a:t>cases (0.5 per 100,000). When you rarely see it, you rarely think of it. </a:t>
            </a:r>
            <a:r>
              <a:rPr lang="en-US" sz="1500" dirty="0">
                <a:solidFill>
                  <a:srgbClr val="5C6573"/>
                </a:solidFill>
                <a:latin typeface="IBM Plex Sans" pitchFamily="34" charset="0"/>
                <a:ea typeface="IBM Plex Sans" pitchFamily="34" charset="-122"/>
                <a:cs typeface="IBM Plex Sans" pitchFamily="34" charset="-120"/>
              </a:rPr>
              <a:t>[2]</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7F5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8A5A06"/>
                </a:solidFill>
                <a:latin typeface="IBM Plex Sans" pitchFamily="34" charset="0"/>
                <a:ea typeface="IBM Plex Sans" pitchFamily="34" charset="-122"/>
                <a:cs typeface="IBM Plex Sans" pitchFamily="34" charset="-120"/>
              </a:rPr>
              <a:t>THE BASICS</a:t>
            </a:r>
            <a:endParaRPr lang="en-US" sz="1200" dirty="0"/>
          </a:p>
        </p:txBody>
      </p:sp>
      <p:sp>
        <p:nvSpPr>
          <p:cNvPr id="3" name="Text 1"/>
          <p:cNvSpPr>
            <a:spLocks noGrp="1"/>
          </p:cNvSpPr>
          <p:nvPr>
            <p:ph type="title"/>
          </p:nvPr>
        </p:nvSpPr>
        <p:spPr>
          <a:xfrm>
            <a:off x="812800" y="1102320"/>
            <a:ext cx="10883392" cy="463550"/>
          </a:xfrm>
          <a:prstGeom prst="rect">
            <a:avLst/>
          </a:prstGeom>
          <a:noFill/>
          <a:ln/>
        </p:spPr>
        <p:txBody>
          <a:bodyPr wrap="square" lIns="0" tIns="0" rIns="0" bIns="0" rtlCol="0" anchor="t">
            <a:normAutofit/>
          </a:bodyPr>
          <a:lstStyle/>
          <a:p>
            <a:pPr marL="0" indent="0" algn="l">
              <a:lnSpc>
                <a:spcPts val="3450"/>
              </a:lnSpc>
              <a:buNone/>
            </a:pPr>
            <a:r>
              <a:rPr lang="en-US" sz="3000" b="1" i="0" dirty="0">
                <a:solidFill>
                  <a:srgbClr val="14243A"/>
                </a:solidFill>
                <a:latin typeface="Source Serif 4" pitchFamily="18" charset="0"/>
                <a:ea typeface="Source Serif 4" pitchFamily="18" charset="-122"/>
                <a:cs typeface="Source Serif 4" pitchFamily="18" charset="-120"/>
              </a:rPr>
              <a:t>Infection and disease are different states</a:t>
            </a:r>
            <a:endParaRPr lang="en-US" sz="3000" dirty="0"/>
          </a:p>
        </p:txBody>
      </p:sp>
      <p:sp>
        <p:nvSpPr>
          <p:cNvPr id="4" name="Shape 2"/>
          <p:cNvSpPr/>
          <p:nvPr/>
        </p:nvSpPr>
        <p:spPr>
          <a:xfrm>
            <a:off x="815975" y="1800225"/>
            <a:ext cx="3011984" cy="2401491"/>
          </a:xfrm>
          <a:prstGeom prst="roundRect">
            <a:avLst>
              <a:gd name="adj" fmla="val 4098"/>
            </a:avLst>
          </a:prstGeom>
          <a:solidFill>
            <a:srgbClr val="FDFCF9"/>
          </a:solidFill>
          <a:ln w="6350">
            <a:solidFill>
              <a:srgbClr val="DCD5C6"/>
            </a:solidFill>
            <a:prstDash val="solid"/>
          </a:ln>
        </p:spPr>
        <p:txBody>
          <a:bodyPr/>
          <a:lstStyle/>
          <a:p>
            <a:endParaRPr lang="en-US"/>
          </a:p>
        </p:txBody>
      </p:sp>
      <p:sp>
        <p:nvSpPr>
          <p:cNvPr id="5" name="Text 3"/>
          <p:cNvSpPr/>
          <p:nvPr/>
        </p:nvSpPr>
        <p:spPr>
          <a:xfrm>
            <a:off x="1022350" y="2006600"/>
            <a:ext cx="2677211"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4243A"/>
                </a:solidFill>
                <a:latin typeface="Source Serif 4" pitchFamily="18" charset="0"/>
                <a:ea typeface="Source Serif 4" pitchFamily="18" charset="-122"/>
                <a:cs typeface="Source Serif 4" pitchFamily="18" charset="-120"/>
              </a:rPr>
              <a:t>Exposure</a:t>
            </a:r>
            <a:endParaRPr lang="en-US" sz="2000" dirty="0"/>
          </a:p>
        </p:txBody>
      </p:sp>
      <p:sp>
        <p:nvSpPr>
          <p:cNvPr id="6" name="Text 4"/>
          <p:cNvSpPr/>
          <p:nvPr/>
        </p:nvSpPr>
        <p:spPr>
          <a:xfrm>
            <a:off x="1022350" y="2413000"/>
            <a:ext cx="2677211"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6505E"/>
                </a:solidFill>
                <a:latin typeface="IBM Plex Sans" pitchFamily="34" charset="0"/>
                <a:ea typeface="IBM Plex Sans" pitchFamily="34" charset="-122"/>
                <a:cs typeface="IBM Plex Sans" pitchFamily="34" charset="-120"/>
              </a:rPr>
              <a:t>Shared air with someone who has infectious pulmonary TB</a:t>
            </a:r>
            <a:endParaRPr lang="en-US" sz="1500" dirty="0"/>
          </a:p>
        </p:txBody>
      </p:sp>
      <p:pic>
        <p:nvPicPr>
          <p:cNvPr id="7" name="Image 0" descr="arrow-right"/>
          <p:cNvPicPr>
            <a:picLocks noChangeAspect="1"/>
          </p:cNvPicPr>
          <p:nvPr/>
        </p:nvPicPr>
        <p:blipFill>
          <a:blip r:embed="rId3"/>
          <a:srcRect/>
          <a:stretch/>
        </p:blipFill>
        <p:spPr>
          <a:xfrm>
            <a:off x="3983534" y="2873970"/>
            <a:ext cx="457200" cy="254000"/>
          </a:xfrm>
          <a:prstGeom prst="rect">
            <a:avLst/>
          </a:prstGeom>
        </p:spPr>
      </p:pic>
      <p:sp>
        <p:nvSpPr>
          <p:cNvPr id="8" name="Shape 5"/>
          <p:cNvSpPr/>
          <p:nvPr/>
        </p:nvSpPr>
        <p:spPr>
          <a:xfrm>
            <a:off x="4596309" y="1800225"/>
            <a:ext cx="3012083" cy="2401491"/>
          </a:xfrm>
          <a:prstGeom prst="roundRect">
            <a:avLst>
              <a:gd name="adj" fmla="val 4098"/>
            </a:avLst>
          </a:prstGeom>
          <a:solidFill>
            <a:srgbClr val="FDFCF9"/>
          </a:solidFill>
          <a:ln w="6350">
            <a:solidFill>
              <a:srgbClr val="DCD5C6"/>
            </a:solidFill>
            <a:prstDash val="solid"/>
          </a:ln>
        </p:spPr>
        <p:txBody>
          <a:bodyPr/>
          <a:lstStyle/>
          <a:p>
            <a:endParaRPr lang="en-US"/>
          </a:p>
        </p:txBody>
      </p:sp>
      <p:sp>
        <p:nvSpPr>
          <p:cNvPr id="9" name="Text 6"/>
          <p:cNvSpPr/>
          <p:nvPr/>
        </p:nvSpPr>
        <p:spPr>
          <a:xfrm>
            <a:off x="4802684" y="2006600"/>
            <a:ext cx="2677313"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4243A"/>
                </a:solidFill>
                <a:latin typeface="Source Serif 4" pitchFamily="18" charset="0"/>
                <a:ea typeface="Source Serif 4" pitchFamily="18" charset="-122"/>
                <a:cs typeface="Source Serif 4" pitchFamily="18" charset="-120"/>
              </a:rPr>
              <a:t>TB infection</a:t>
            </a:r>
            <a:endParaRPr lang="en-US" sz="2000" dirty="0"/>
          </a:p>
        </p:txBody>
      </p:sp>
      <p:sp>
        <p:nvSpPr>
          <p:cNvPr id="10" name="Text 7"/>
          <p:cNvSpPr/>
          <p:nvPr/>
        </p:nvSpPr>
        <p:spPr>
          <a:xfrm>
            <a:off x="4873804" y="2413000"/>
            <a:ext cx="2598573" cy="1092200"/>
          </a:xfrm>
          <a:prstGeom prst="rect">
            <a:avLst/>
          </a:prstGeom>
          <a:noFill/>
          <a:ln/>
        </p:spPr>
        <p:txBody>
          <a:bodyPr wrap="square" lIns="0" tIns="0" rIns="0" bIns="0" rtlCol="0" anchor="t">
            <a:normAutofit/>
          </a:bodyPr>
          <a:lstStyle/>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Formerly “latent TB”</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Positive IGRA or skin test</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No symptoms, normal CXR</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Not contagious</a:t>
            </a:r>
            <a:endParaRPr lang="en-US" sz="1500" dirty="0"/>
          </a:p>
        </p:txBody>
      </p:sp>
      <p:pic>
        <p:nvPicPr>
          <p:cNvPr id="11" name="Image 1" descr="arrow-right"/>
          <p:cNvPicPr>
            <a:picLocks noChangeAspect="1"/>
          </p:cNvPicPr>
          <p:nvPr/>
        </p:nvPicPr>
        <p:blipFill>
          <a:blip r:embed="rId3"/>
          <a:srcRect/>
          <a:stretch/>
        </p:blipFill>
        <p:spPr>
          <a:xfrm>
            <a:off x="7763966" y="2873970"/>
            <a:ext cx="457200" cy="254000"/>
          </a:xfrm>
          <a:prstGeom prst="rect">
            <a:avLst/>
          </a:prstGeom>
        </p:spPr>
      </p:pic>
      <p:sp>
        <p:nvSpPr>
          <p:cNvPr id="12" name="Shape 8"/>
          <p:cNvSpPr/>
          <p:nvPr/>
        </p:nvSpPr>
        <p:spPr>
          <a:xfrm>
            <a:off x="8373566" y="1797050"/>
            <a:ext cx="3005634" cy="2407841"/>
          </a:xfrm>
          <a:prstGeom prst="roundRect">
            <a:avLst>
              <a:gd name="adj" fmla="val 4220"/>
            </a:avLst>
          </a:prstGeom>
          <a:solidFill>
            <a:srgbClr val="14243A"/>
          </a:solidFill>
          <a:ln/>
        </p:spPr>
        <p:txBody>
          <a:bodyPr/>
          <a:lstStyle/>
          <a:p>
            <a:endParaRPr lang="en-US" dirty="0"/>
          </a:p>
        </p:txBody>
      </p:sp>
      <p:sp>
        <p:nvSpPr>
          <p:cNvPr id="13" name="Text 9"/>
          <p:cNvSpPr/>
          <p:nvPr/>
        </p:nvSpPr>
        <p:spPr>
          <a:xfrm>
            <a:off x="8576766" y="2000250"/>
            <a:ext cx="2677211" cy="601436"/>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F7F5F0"/>
                </a:solidFill>
                <a:latin typeface="Source Serif 4" pitchFamily="18" charset="0"/>
                <a:ea typeface="Source Serif 4" pitchFamily="18" charset="-122"/>
                <a:cs typeface="Source Serif 4" pitchFamily="18" charset="-120"/>
              </a:rPr>
              <a:t>TB disease</a:t>
            </a:r>
            <a:endParaRPr lang="en-US" sz="2000" dirty="0"/>
          </a:p>
        </p:txBody>
      </p:sp>
      <p:sp>
        <p:nvSpPr>
          <p:cNvPr id="14" name="Text 10"/>
          <p:cNvSpPr/>
          <p:nvPr/>
        </p:nvSpPr>
        <p:spPr>
          <a:xfrm>
            <a:off x="8647886" y="2406650"/>
            <a:ext cx="2598471" cy="1092200"/>
          </a:xfrm>
          <a:prstGeom prst="rect">
            <a:avLst/>
          </a:prstGeom>
          <a:noFill/>
          <a:ln/>
        </p:spPr>
        <p:txBody>
          <a:bodyPr wrap="square" lIns="0" tIns="0" rIns="0" bIns="0" rtlCol="0" anchor="t">
            <a:normAutofit/>
          </a:bodyPr>
          <a:lstStyle/>
          <a:p>
            <a:pPr marL="182880" indent="-182880" algn="l">
              <a:lnSpc>
                <a:spcPts val="2100"/>
              </a:lnSpc>
              <a:buSzPct val="100000"/>
              <a:buChar char="•"/>
            </a:pPr>
            <a:r>
              <a:rPr lang="en-US" sz="1500" dirty="0">
                <a:solidFill>
                  <a:srgbClr val="DCE3EC"/>
                </a:solidFill>
                <a:latin typeface="IBM Plex Sans" pitchFamily="34" charset="0"/>
                <a:ea typeface="IBM Plex Sans" pitchFamily="34" charset="-122"/>
                <a:cs typeface="IBM Plex Sans" pitchFamily="34" charset="-120"/>
              </a:rPr>
              <a:t>Symptoms, imaging findings, or both</a:t>
            </a:r>
            <a:endParaRPr lang="en-US" sz="1500" dirty="0"/>
          </a:p>
          <a:p>
            <a:pPr marL="182880" indent="-182880" algn="l">
              <a:lnSpc>
                <a:spcPts val="2100"/>
              </a:lnSpc>
              <a:buSzPct val="100000"/>
              <a:buChar char="•"/>
            </a:pPr>
            <a:r>
              <a:rPr lang="en-US" sz="1500" dirty="0">
                <a:solidFill>
                  <a:srgbClr val="DCE3EC"/>
                </a:solidFill>
                <a:latin typeface="IBM Plex Sans" pitchFamily="34" charset="0"/>
                <a:ea typeface="IBM Plex Sans" pitchFamily="34" charset="-122"/>
                <a:cs typeface="IBM Plex Sans" pitchFamily="34" charset="-120"/>
              </a:rPr>
              <a:t>Pulmonary disease can spread</a:t>
            </a:r>
            <a:endParaRPr lang="en-US" sz="1500" dirty="0"/>
          </a:p>
        </p:txBody>
      </p:sp>
      <p:sp>
        <p:nvSpPr>
          <p:cNvPr id="15" name="Text 11"/>
          <p:cNvSpPr/>
          <p:nvPr/>
        </p:nvSpPr>
        <p:spPr>
          <a:xfrm>
            <a:off x="8576766" y="3575050"/>
            <a:ext cx="2677211"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E6A93A"/>
                </a:solidFill>
                <a:latin typeface="IBM Plex Sans" pitchFamily="34" charset="0"/>
                <a:ea typeface="IBM Plex Sans" pitchFamily="34" charset="-122"/>
                <a:cs typeface="IBM Plex Sans" pitchFamily="34" charset="-120"/>
              </a:rPr>
              <a:t>5–10% of untreated infections over a lifetime; about half within 2 years</a:t>
            </a:r>
            <a:endParaRPr lang="en-US" sz="1200" dirty="0"/>
          </a:p>
        </p:txBody>
      </p:sp>
      <p:sp>
        <p:nvSpPr>
          <p:cNvPr id="16" name="Shape 12"/>
          <p:cNvSpPr/>
          <p:nvPr/>
        </p:nvSpPr>
        <p:spPr>
          <a:xfrm>
            <a:off x="812800" y="4382691"/>
            <a:ext cx="10566400" cy="1153120"/>
          </a:xfrm>
          <a:prstGeom prst="roundRect">
            <a:avLst>
              <a:gd name="adj" fmla="val 8811"/>
            </a:avLst>
          </a:prstGeom>
          <a:solidFill>
            <a:srgbClr val="ECE8DE"/>
          </a:solidFill>
          <a:ln/>
        </p:spPr>
        <p:txBody>
          <a:bodyPr/>
          <a:lstStyle/>
          <a:p>
            <a:endParaRPr lang="en-US"/>
          </a:p>
        </p:txBody>
      </p:sp>
      <p:sp>
        <p:nvSpPr>
          <p:cNvPr id="17" name="Text 13"/>
          <p:cNvSpPr/>
          <p:nvPr/>
        </p:nvSpPr>
        <p:spPr>
          <a:xfrm>
            <a:off x="1016000" y="4560491"/>
            <a:ext cx="1046480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8A5A06"/>
                </a:solidFill>
                <a:latin typeface="IBM Plex Sans" pitchFamily="34" charset="0"/>
                <a:ea typeface="IBM Plex Sans" pitchFamily="34" charset="-122"/>
                <a:cs typeface="IBM Plex Sans" pitchFamily="34" charset="-120"/>
              </a:rPr>
              <a:t>HIGHER RISK OF PROGRESSION</a:t>
            </a:r>
            <a:endParaRPr lang="en-US" sz="1200" dirty="0"/>
          </a:p>
        </p:txBody>
      </p:sp>
      <p:sp>
        <p:nvSpPr>
          <p:cNvPr id="18" name="Text 14"/>
          <p:cNvSpPr/>
          <p:nvPr/>
        </p:nvSpPr>
        <p:spPr>
          <a:xfrm>
            <a:off x="1016000" y="4824611"/>
            <a:ext cx="10464800" cy="558800"/>
          </a:xfrm>
          <a:prstGeom prst="rect">
            <a:avLst/>
          </a:prstGeom>
          <a:noFill/>
          <a:ln/>
        </p:spPr>
        <p:txBody>
          <a:bodyPr wrap="square" lIns="0" tIns="0" rIns="0" bIns="0" rtlCol="0" anchor="t">
            <a:normAutofit/>
          </a:bodyPr>
          <a:lstStyle/>
          <a:p>
            <a:pPr marL="0" indent="0" algn="l">
              <a:lnSpc>
                <a:spcPts val="2100"/>
              </a:lnSpc>
              <a:buNone/>
            </a:pPr>
            <a:r>
              <a:rPr lang="en-US" sz="1500" u="sng" dirty="0">
                <a:solidFill>
                  <a:srgbClr val="14243A"/>
                </a:solidFill>
                <a:latin typeface="IBM Plex Sans" pitchFamily="34" charset="0"/>
                <a:ea typeface="IBM Plex Sans" pitchFamily="34" charset="-122"/>
                <a:cs typeface="IBM Plex Sans" pitchFamily="34" charset="-120"/>
              </a:rPr>
              <a:t>Big ones</a:t>
            </a:r>
            <a:r>
              <a:rPr lang="en-US" sz="1500" dirty="0">
                <a:solidFill>
                  <a:srgbClr val="14243A"/>
                </a:solidFill>
                <a:latin typeface="IBM Plex Sans" pitchFamily="34" charset="0"/>
                <a:ea typeface="IBM Plex Sans" pitchFamily="34" charset="-122"/>
                <a:cs typeface="IBM Plex Sans" pitchFamily="34" charset="-120"/>
              </a:rPr>
              <a:t>: HIV · TNF-α inhibitors and other immunosuppression · transplant</a:t>
            </a:r>
            <a:endParaRPr lang="en-US" sz="1500" dirty="0"/>
          </a:p>
          <a:p>
            <a:pPr marL="0" indent="0" algn="l">
              <a:lnSpc>
                <a:spcPts val="2100"/>
              </a:lnSpc>
              <a:buNone/>
            </a:pPr>
            <a:r>
              <a:rPr lang="en-US" sz="1500" u="sng" dirty="0">
                <a:solidFill>
                  <a:srgbClr val="14243A"/>
                </a:solidFill>
                <a:latin typeface="IBM Plex Sans" pitchFamily="34" charset="0"/>
                <a:ea typeface="IBM Plex Sans" pitchFamily="34" charset="-122"/>
                <a:cs typeface="IBM Plex Sans" pitchFamily="34" charset="-120"/>
              </a:rPr>
              <a:t>Don't forget</a:t>
            </a:r>
            <a:r>
              <a:rPr lang="en-US" sz="1500" dirty="0">
                <a:solidFill>
                  <a:srgbClr val="14243A"/>
                </a:solidFill>
                <a:latin typeface="IBM Plex Sans" pitchFamily="34" charset="0"/>
                <a:ea typeface="IBM Plex Sans" pitchFamily="34" charset="-122"/>
                <a:cs typeface="IBM Plex Sans" pitchFamily="34" charset="-120"/>
              </a:rPr>
              <a:t>: dialysis · diabetes · silicosis · fibrotic scars on CXR · low body weight · smoking</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14243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E6A93A"/>
                </a:solidFill>
                <a:latin typeface="IBM Plex Sans" pitchFamily="34" charset="0"/>
                <a:ea typeface="IBM Plex Sans" pitchFamily="34" charset="-122"/>
                <a:cs typeface="IBM Plex Sans" pitchFamily="34" charset="-120"/>
              </a:rPr>
              <a:t>CASE 1 · ADMISSION</a:t>
            </a:r>
            <a:endParaRPr lang="en-US" sz="1200" dirty="0"/>
          </a:p>
        </p:txBody>
      </p:sp>
      <p:sp>
        <p:nvSpPr>
          <p:cNvPr id="3" name="Text 1"/>
          <p:cNvSpPr>
            <a:spLocks noGrp="1"/>
          </p:cNvSpPr>
          <p:nvPr>
            <p:ph type="title"/>
          </p:nvPr>
        </p:nvSpPr>
        <p:spPr>
          <a:xfrm>
            <a:off x="812800" y="1102320"/>
            <a:ext cx="10883392" cy="463550"/>
          </a:xfrm>
          <a:prstGeom prst="rect">
            <a:avLst/>
          </a:prstGeom>
          <a:noFill/>
          <a:ln/>
        </p:spPr>
        <p:txBody>
          <a:bodyPr wrap="square" lIns="0" tIns="0" rIns="0" bIns="0" rtlCol="0" anchor="t">
            <a:normAutofit/>
          </a:bodyPr>
          <a:lstStyle/>
          <a:p>
            <a:pPr marL="0" indent="0" algn="l">
              <a:lnSpc>
                <a:spcPts val="3450"/>
              </a:lnSpc>
              <a:buNone/>
            </a:pPr>
            <a:r>
              <a:rPr lang="en-US" sz="3000" b="1" i="0" dirty="0">
                <a:solidFill>
                  <a:srgbClr val="F7F5F0"/>
                </a:solidFill>
                <a:latin typeface="Source Serif 4" pitchFamily="18" charset="0"/>
                <a:ea typeface="Source Serif 4" pitchFamily="18" charset="-122"/>
                <a:cs typeface="Source Serif 4" pitchFamily="18" charset="-120"/>
              </a:rPr>
              <a:t>A 74-year-old man coughing up blood</a:t>
            </a:r>
            <a:endParaRPr lang="en-US" sz="3000" dirty="0"/>
          </a:p>
        </p:txBody>
      </p:sp>
      <p:sp>
        <p:nvSpPr>
          <p:cNvPr id="4" name="Shape 2"/>
          <p:cNvSpPr/>
          <p:nvPr/>
        </p:nvSpPr>
        <p:spPr>
          <a:xfrm>
            <a:off x="812800" y="4337050"/>
            <a:ext cx="10566400" cy="736600"/>
          </a:xfrm>
          <a:prstGeom prst="roundRect">
            <a:avLst>
              <a:gd name="adj" fmla="val 13793"/>
            </a:avLst>
          </a:prstGeom>
          <a:solidFill>
            <a:srgbClr val="D99A1E"/>
          </a:solidFill>
          <a:ln/>
        </p:spPr>
        <p:txBody>
          <a:bodyPr/>
          <a:lstStyle/>
          <a:p>
            <a:endParaRPr lang="en-US"/>
          </a:p>
        </p:txBody>
      </p:sp>
      <p:pic>
        <p:nvPicPr>
          <p:cNvPr id="5" name="Image 0" descr="Clock"/>
          <p:cNvPicPr>
            <a:picLocks noChangeAspect="1"/>
          </p:cNvPicPr>
          <p:nvPr/>
        </p:nvPicPr>
        <p:blipFill>
          <a:blip r:embed="rId3"/>
          <a:srcRect/>
          <a:stretch/>
        </p:blipFill>
        <p:spPr>
          <a:xfrm>
            <a:off x="1066800" y="4552950"/>
            <a:ext cx="304800" cy="304800"/>
          </a:xfrm>
          <a:prstGeom prst="rect">
            <a:avLst/>
          </a:prstGeom>
        </p:spPr>
      </p:pic>
      <p:sp>
        <p:nvSpPr>
          <p:cNvPr id="6" name="Text 3"/>
          <p:cNvSpPr/>
          <p:nvPr/>
        </p:nvSpPr>
        <p:spPr>
          <a:xfrm>
            <a:off x="1524000" y="4540250"/>
            <a:ext cx="4572357" cy="355600"/>
          </a:xfrm>
          <a:prstGeom prst="rect">
            <a:avLst/>
          </a:prstGeom>
          <a:noFill/>
          <a:ln/>
        </p:spPr>
        <p:txBody>
          <a:bodyPr wrap="square" lIns="0" tIns="0" rIns="0" bIns="0" rtlCol="0" anchor="t">
            <a:normAutofit/>
          </a:bodyPr>
          <a:lstStyle/>
          <a:p>
            <a:pPr marL="0" indent="0" algn="l">
              <a:lnSpc>
                <a:spcPts val="2600"/>
              </a:lnSpc>
              <a:buNone/>
            </a:pPr>
            <a:r>
              <a:rPr lang="en-US" sz="2000" b="1" dirty="0">
                <a:solidFill>
                  <a:srgbClr val="14243A"/>
                </a:solidFill>
                <a:latin typeface="IBM Plex Sans" pitchFamily="34" charset="0"/>
                <a:ea typeface="IBM Plex Sans" pitchFamily="34" charset="-122"/>
                <a:cs typeface="IBM Plex Sans" pitchFamily="34" charset="-120"/>
              </a:rPr>
              <a:t>What do you do in the first hour?</a:t>
            </a:r>
            <a:endParaRPr lang="en-US" sz="2000" dirty="0"/>
          </a:p>
        </p:txBody>
      </p:sp>
      <p:sp>
        <p:nvSpPr>
          <p:cNvPr id="7" name="Text 4"/>
          <p:cNvSpPr/>
          <p:nvPr/>
        </p:nvSpPr>
        <p:spPr>
          <a:xfrm>
            <a:off x="6919218" y="1797050"/>
            <a:ext cx="4593679" cy="1676400"/>
          </a:xfrm>
          <a:prstGeom prst="rect">
            <a:avLst/>
          </a:prstGeom>
          <a:noFill/>
          <a:ln/>
        </p:spPr>
        <p:txBody>
          <a:bodyPr wrap="square" lIns="0" tIns="0" rIns="0" bIns="0" rtlCol="0" anchor="t">
            <a:normAutofit/>
          </a:bodyPr>
          <a:lstStyle/>
          <a:p>
            <a:pPr marL="0" indent="0" algn="l">
              <a:lnSpc>
                <a:spcPts val="2600"/>
              </a:lnSpc>
              <a:buNone/>
            </a:pPr>
            <a:r>
              <a:rPr lang="en-US" sz="2000" b="1" dirty="0">
                <a:solidFill>
                  <a:srgbClr val="DCE3EC"/>
                </a:solidFill>
                <a:latin typeface="IBM Plex Sans" pitchFamily="34" charset="0"/>
                <a:ea typeface="IBM Plex Sans" pitchFamily="34" charset="-122"/>
                <a:cs typeface="IBM Plex Sans" pitchFamily="34" charset="-120"/>
              </a:rPr>
              <a:t>History:</a:t>
            </a:r>
            <a:r>
              <a:rPr lang="en-US" sz="2000" dirty="0">
                <a:solidFill>
                  <a:srgbClr val="DCE3EC"/>
                </a:solidFill>
                <a:latin typeface="IBM Plex Sans" pitchFamily="34" charset="0"/>
                <a:ea typeface="IBM Plex Sans" pitchFamily="34" charset="-122"/>
                <a:cs typeface="IBM Plex Sans" pitchFamily="34" charset="-120"/>
              </a:rPr>
              <a:t> </a:t>
            </a:r>
            <a:endParaRPr lang="en-US" sz="2000" dirty="0"/>
          </a:p>
          <a:p>
            <a:pPr marL="254000" indent="-231140" algn="l">
              <a:lnSpc>
                <a:spcPts val="2600"/>
              </a:lnSpc>
              <a:buSzPct val="100000"/>
              <a:buChar char="•"/>
            </a:pPr>
            <a:r>
              <a:rPr lang="en-US" sz="2000" dirty="0">
                <a:solidFill>
                  <a:srgbClr val="DCE3EC"/>
                </a:solidFill>
                <a:latin typeface="IBM Plex Sans" pitchFamily="34" charset="0"/>
                <a:ea typeface="IBM Plex Sans" pitchFamily="34" charset="-122"/>
                <a:cs typeface="IBM Plex Sans" pitchFamily="34" charset="-120"/>
              </a:rPr>
              <a:t>Diabetes (A1c 9.4)</a:t>
            </a:r>
            <a:endParaRPr lang="en-US" sz="2000" dirty="0"/>
          </a:p>
          <a:p>
            <a:pPr marL="254000" indent="-231140" algn="l">
              <a:lnSpc>
                <a:spcPts val="2600"/>
              </a:lnSpc>
              <a:buSzPct val="100000"/>
              <a:buChar char="•"/>
            </a:pPr>
            <a:r>
              <a:rPr lang="en-US" sz="2000" dirty="0">
                <a:solidFill>
                  <a:srgbClr val="DCE3EC"/>
                </a:solidFill>
                <a:latin typeface="IBM Plex Sans" pitchFamily="34" charset="0"/>
                <a:ea typeface="IBM Plex Sans" pitchFamily="34" charset="-122"/>
                <a:cs typeface="IBM Plex Sans" pitchFamily="34" charset="-120"/>
              </a:rPr>
              <a:t>2 packs a day since age 12</a:t>
            </a:r>
            <a:endParaRPr lang="en-US" sz="2000" dirty="0"/>
          </a:p>
          <a:p>
            <a:pPr marL="254000" indent="-231140" algn="l">
              <a:lnSpc>
                <a:spcPts val="2600"/>
              </a:lnSpc>
              <a:buSzPct val="100000"/>
              <a:buChar char="•"/>
            </a:pPr>
            <a:r>
              <a:rPr lang="en-US" sz="2000" dirty="0">
                <a:solidFill>
                  <a:srgbClr val="DCE3EC"/>
                </a:solidFill>
                <a:latin typeface="IBM Plex Sans" pitchFamily="34" charset="0"/>
                <a:ea typeface="IBM Plex Sans" pitchFamily="34" charset="-122"/>
                <a:cs typeface="IBM Plex Sans" pitchFamily="34" charset="-120"/>
              </a:rPr>
              <a:t>Former heavy alcohol use</a:t>
            </a:r>
            <a:endParaRPr lang="en-US" sz="2000" dirty="0"/>
          </a:p>
          <a:p>
            <a:pPr marL="254000" indent="-231140" algn="l">
              <a:lnSpc>
                <a:spcPts val="2600"/>
              </a:lnSpc>
              <a:buSzPct val="100000"/>
              <a:buChar char="•"/>
            </a:pPr>
            <a:r>
              <a:rPr lang="en-US" sz="2000" dirty="0">
                <a:solidFill>
                  <a:srgbClr val="DCE3EC"/>
                </a:solidFill>
                <a:latin typeface="IBM Plex Sans" pitchFamily="34" charset="0"/>
                <a:ea typeface="IBM Plex Sans" pitchFamily="34" charset="-122"/>
                <a:cs typeface="IBM Plex Sans" pitchFamily="34" charset="-120"/>
              </a:rPr>
              <a:t>Doesn't "doctor" much</a:t>
            </a:r>
            <a:endParaRPr lang="en-US" sz="2000" dirty="0"/>
          </a:p>
        </p:txBody>
      </p:sp>
      <p:sp>
        <p:nvSpPr>
          <p:cNvPr id="8" name="Text 5"/>
          <p:cNvSpPr/>
          <p:nvPr/>
        </p:nvSpPr>
        <p:spPr>
          <a:xfrm>
            <a:off x="812800" y="1797050"/>
            <a:ext cx="5991098" cy="1346200"/>
          </a:xfrm>
          <a:prstGeom prst="rect">
            <a:avLst/>
          </a:prstGeom>
          <a:noFill/>
          <a:ln/>
        </p:spPr>
        <p:txBody>
          <a:bodyPr wrap="square" lIns="0" tIns="0" rIns="0" bIns="0" rtlCol="0" anchor="t">
            <a:normAutofit/>
          </a:bodyPr>
          <a:lstStyle/>
          <a:p>
            <a:pPr marL="0" indent="0" algn="l">
              <a:lnSpc>
                <a:spcPts val="2600"/>
              </a:lnSpc>
              <a:buNone/>
            </a:pPr>
            <a:r>
              <a:rPr lang="en-US" sz="2000" b="1" dirty="0">
                <a:solidFill>
                  <a:srgbClr val="DCE3EC"/>
                </a:solidFill>
                <a:latin typeface="IBM Plex Sans" pitchFamily="34" charset="0"/>
                <a:ea typeface="IBM Plex Sans" pitchFamily="34" charset="-122"/>
                <a:cs typeface="IBM Plex Sans" pitchFamily="34" charset="-120"/>
              </a:rPr>
              <a:t>Presentation:</a:t>
            </a:r>
            <a:r>
              <a:rPr lang="en-US" sz="2000" dirty="0">
                <a:solidFill>
                  <a:srgbClr val="DCE3EC"/>
                </a:solidFill>
                <a:latin typeface="IBM Plex Sans" pitchFamily="34" charset="0"/>
                <a:ea typeface="IBM Plex Sans" pitchFamily="34" charset="-122"/>
                <a:cs typeface="IBM Plex Sans" pitchFamily="34" charset="-120"/>
              </a:rPr>
              <a:t> </a:t>
            </a:r>
            <a:endParaRPr lang="en-US" sz="2000" dirty="0"/>
          </a:p>
          <a:p>
            <a:pPr marL="254000" indent="-254000" algn="l">
              <a:lnSpc>
                <a:spcPts val="2600"/>
              </a:lnSpc>
              <a:buSzPct val="100000"/>
              <a:buFontTx/>
              <a:buAutoNum type="arabicPeriod"/>
            </a:pPr>
            <a:r>
              <a:rPr lang="en-US" sz="2000" dirty="0">
                <a:solidFill>
                  <a:srgbClr val="DCE3EC"/>
                </a:solidFill>
                <a:latin typeface="IBM Plex Sans" pitchFamily="34" charset="0"/>
                <a:ea typeface="IBM Plex Sans" pitchFamily="34" charset="-122"/>
                <a:cs typeface="IBM Plex Sans" pitchFamily="34" charset="-120"/>
              </a:rPr>
              <a:t>A month of worsening cough</a:t>
            </a:r>
            <a:endParaRPr lang="en-US" sz="2000" dirty="0"/>
          </a:p>
          <a:p>
            <a:pPr marL="254000" indent="-254000" algn="l">
              <a:lnSpc>
                <a:spcPts val="2600"/>
              </a:lnSpc>
              <a:buSzPct val="100000"/>
              <a:buFontTx/>
              <a:buAutoNum type="arabicPeriod"/>
            </a:pPr>
            <a:r>
              <a:rPr lang="en-US" sz="2000" dirty="0">
                <a:solidFill>
                  <a:srgbClr val="DCE3EC"/>
                </a:solidFill>
                <a:latin typeface="IBM Plex Sans" pitchFamily="34" charset="0"/>
                <a:ea typeface="IBM Plex Sans" pitchFamily="34" charset="-122"/>
                <a:cs typeface="IBM Plex Sans" pitchFamily="34" charset="-120"/>
              </a:rPr>
              <a:t>A week of weight loss, fevers and night sweats</a:t>
            </a:r>
            <a:endParaRPr lang="en-US" sz="2000" dirty="0"/>
          </a:p>
          <a:p>
            <a:pPr marL="254000" indent="-254000" algn="l">
              <a:lnSpc>
                <a:spcPts val="2600"/>
              </a:lnSpc>
              <a:buSzPct val="100000"/>
              <a:buFontTx/>
              <a:buAutoNum type="arabicPeriod"/>
            </a:pPr>
            <a:r>
              <a:rPr lang="en-US" sz="2000" dirty="0">
                <a:solidFill>
                  <a:srgbClr val="DCE3EC"/>
                </a:solidFill>
                <a:latin typeface="IBM Plex Sans" pitchFamily="34" charset="0"/>
                <a:ea typeface="IBM Plex Sans" pitchFamily="34" charset="-122"/>
                <a:cs typeface="IBM Plex Sans" pitchFamily="34" charset="-120"/>
              </a:rPr>
              <a:t>New large-volume hemoptysis yesterday</a:t>
            </a:r>
            <a:endParaRPr lang="en-US" sz="2000" dirty="0"/>
          </a:p>
        </p:txBody>
      </p:sp>
      <p:sp>
        <p:nvSpPr>
          <p:cNvPr id="9" name="Text 6"/>
          <p:cNvSpPr/>
          <p:nvPr/>
        </p:nvSpPr>
        <p:spPr>
          <a:xfrm>
            <a:off x="812800" y="3752850"/>
            <a:ext cx="10883392" cy="355600"/>
          </a:xfrm>
          <a:prstGeom prst="rect">
            <a:avLst/>
          </a:prstGeom>
          <a:noFill/>
          <a:ln/>
        </p:spPr>
        <p:txBody>
          <a:bodyPr wrap="square" lIns="0" tIns="0" rIns="0" bIns="0" rtlCol="0" anchor="t">
            <a:normAutofit/>
          </a:bodyPr>
          <a:lstStyle/>
          <a:p>
            <a:pPr marL="0" indent="0" algn="l">
              <a:lnSpc>
                <a:spcPts val="2600"/>
              </a:lnSpc>
              <a:buNone/>
            </a:pPr>
            <a:r>
              <a:rPr lang="en-US" sz="2000" b="1" dirty="0">
                <a:solidFill>
                  <a:srgbClr val="DCE3EC"/>
                </a:solidFill>
                <a:latin typeface="IBM Plex Sans" pitchFamily="34" charset="0"/>
                <a:ea typeface="IBM Plex Sans" pitchFamily="34" charset="-122"/>
                <a:cs typeface="IBM Plex Sans" pitchFamily="34" charset="-120"/>
              </a:rPr>
              <a:t>Exposures:</a:t>
            </a:r>
            <a:r>
              <a:rPr lang="en-US" sz="2000" dirty="0">
                <a:solidFill>
                  <a:srgbClr val="DCE3EC"/>
                </a:solidFill>
                <a:latin typeface="IBM Plex Sans" pitchFamily="34" charset="0"/>
                <a:ea typeface="IBM Plex Sans" pitchFamily="34" charset="-122"/>
                <a:cs typeface="IBM Plex Sans" pitchFamily="34" charset="-120"/>
              </a:rPr>
              <a:t> lives in rural Ohio; no travel or known TB contacts; lots of time outdoors.</a:t>
            </a:r>
            <a:endParaRPr 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7F5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8A5A06"/>
                </a:solidFill>
                <a:latin typeface="IBM Plex Sans" pitchFamily="34" charset="0"/>
                <a:ea typeface="IBM Plex Sans" pitchFamily="34" charset="-122"/>
                <a:cs typeface="IBM Plex Sans" pitchFamily="34" charset="-120"/>
              </a:rPr>
              <a:t>CASE 1 · RECOGNIZE</a:t>
            </a:r>
            <a:endParaRPr lang="en-US" sz="1200" dirty="0"/>
          </a:p>
        </p:txBody>
      </p:sp>
      <p:sp>
        <p:nvSpPr>
          <p:cNvPr id="3" name="Text 1"/>
          <p:cNvSpPr>
            <a:spLocks noGrp="1"/>
          </p:cNvSpPr>
          <p:nvPr>
            <p:ph type="title"/>
          </p:nvPr>
        </p:nvSpPr>
        <p:spPr>
          <a:xfrm>
            <a:off x="812800" y="1102320"/>
            <a:ext cx="10883392" cy="463550"/>
          </a:xfrm>
          <a:prstGeom prst="rect">
            <a:avLst/>
          </a:prstGeom>
          <a:noFill/>
          <a:ln/>
        </p:spPr>
        <p:txBody>
          <a:bodyPr wrap="square" lIns="0" tIns="0" rIns="0" bIns="0" rtlCol="0" anchor="t">
            <a:normAutofit/>
          </a:bodyPr>
          <a:lstStyle/>
          <a:p>
            <a:pPr marL="0" indent="0" algn="l">
              <a:lnSpc>
                <a:spcPts val="3450"/>
              </a:lnSpc>
              <a:buNone/>
            </a:pPr>
            <a:r>
              <a:rPr lang="en-US" sz="3000" b="1" i="0" dirty="0">
                <a:solidFill>
                  <a:srgbClr val="14243A"/>
                </a:solidFill>
                <a:latin typeface="Source Serif 4" pitchFamily="18" charset="0"/>
                <a:ea typeface="Source Serif 4" pitchFamily="18" charset="-122"/>
                <a:cs typeface="Source Serif 4" pitchFamily="18" charset="-120"/>
              </a:rPr>
              <a:t>When to think TB </a:t>
            </a:r>
            <a:r>
              <a:rPr lang="en-US" sz="3000" b="1" i="0" dirty="0">
                <a:solidFill>
                  <a:srgbClr val="5C6573"/>
                </a:solidFill>
                <a:latin typeface="Source Serif 4" pitchFamily="18" charset="0"/>
                <a:ea typeface="Source Serif 4" pitchFamily="18" charset="-122"/>
                <a:cs typeface="Source Serif 4" pitchFamily="18" charset="-120"/>
              </a:rPr>
              <a:t>[3]</a:t>
            </a:r>
            <a:endParaRPr lang="en-US" sz="3000" dirty="0"/>
          </a:p>
        </p:txBody>
      </p:sp>
      <p:sp>
        <p:nvSpPr>
          <p:cNvPr id="4" name="Shape 2"/>
          <p:cNvSpPr/>
          <p:nvPr/>
        </p:nvSpPr>
        <p:spPr>
          <a:xfrm>
            <a:off x="815975" y="1800225"/>
            <a:ext cx="3380284" cy="2686050"/>
          </a:xfrm>
          <a:prstGeom prst="roundRect">
            <a:avLst>
              <a:gd name="adj" fmla="val 3664"/>
            </a:avLst>
          </a:prstGeom>
          <a:solidFill>
            <a:srgbClr val="FDFCF9"/>
          </a:solidFill>
          <a:ln w="6350">
            <a:solidFill>
              <a:srgbClr val="DCD5C6"/>
            </a:solidFill>
            <a:prstDash val="solid"/>
          </a:ln>
        </p:spPr>
        <p:txBody>
          <a:bodyPr/>
          <a:lstStyle/>
          <a:p>
            <a:endParaRPr lang="en-US"/>
          </a:p>
        </p:txBody>
      </p:sp>
      <p:sp>
        <p:nvSpPr>
          <p:cNvPr id="5" name="Text 3"/>
          <p:cNvSpPr/>
          <p:nvPr/>
        </p:nvSpPr>
        <p:spPr>
          <a:xfrm>
            <a:off x="1022350" y="2006600"/>
            <a:ext cx="3056560"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4243A"/>
                </a:solidFill>
                <a:latin typeface="Source Serif 4" pitchFamily="18" charset="0"/>
                <a:ea typeface="Source Serif 4" pitchFamily="18" charset="-122"/>
                <a:cs typeface="Source Serif 4" pitchFamily="18" charset="-120"/>
              </a:rPr>
              <a:t>Symptoms</a:t>
            </a:r>
            <a:endParaRPr lang="en-US" sz="2000" dirty="0"/>
          </a:p>
        </p:txBody>
      </p:sp>
      <p:sp>
        <p:nvSpPr>
          <p:cNvPr id="6" name="Text 4"/>
          <p:cNvSpPr/>
          <p:nvPr/>
        </p:nvSpPr>
        <p:spPr>
          <a:xfrm>
            <a:off x="1093470" y="2413000"/>
            <a:ext cx="2977820" cy="1092200"/>
          </a:xfrm>
          <a:prstGeom prst="rect">
            <a:avLst/>
          </a:prstGeom>
          <a:noFill/>
          <a:ln/>
        </p:spPr>
        <p:txBody>
          <a:bodyPr wrap="square" lIns="0" tIns="0" rIns="0" bIns="0" rtlCol="0" anchor="t">
            <a:normAutofit/>
          </a:bodyPr>
          <a:lstStyle/>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Cough for 2–3 weeks or more</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Fever and night sweats</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Weight loss</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Hemoptysis</a:t>
            </a:r>
            <a:endParaRPr lang="en-US" sz="1500" dirty="0"/>
          </a:p>
        </p:txBody>
      </p:sp>
      <p:sp>
        <p:nvSpPr>
          <p:cNvPr id="7" name="Shape 5"/>
          <p:cNvSpPr/>
          <p:nvPr/>
        </p:nvSpPr>
        <p:spPr>
          <a:xfrm>
            <a:off x="4405809" y="1800225"/>
            <a:ext cx="3380284" cy="2686050"/>
          </a:xfrm>
          <a:prstGeom prst="roundRect">
            <a:avLst>
              <a:gd name="adj" fmla="val 3664"/>
            </a:avLst>
          </a:prstGeom>
          <a:solidFill>
            <a:srgbClr val="FDFCF9"/>
          </a:solidFill>
          <a:ln w="6350">
            <a:solidFill>
              <a:srgbClr val="DCD5C6"/>
            </a:solidFill>
            <a:prstDash val="solid"/>
          </a:ln>
        </p:spPr>
        <p:txBody>
          <a:bodyPr/>
          <a:lstStyle/>
          <a:p>
            <a:endParaRPr lang="en-US"/>
          </a:p>
        </p:txBody>
      </p:sp>
      <p:sp>
        <p:nvSpPr>
          <p:cNvPr id="8" name="Text 6"/>
          <p:cNvSpPr/>
          <p:nvPr/>
        </p:nvSpPr>
        <p:spPr>
          <a:xfrm>
            <a:off x="4612184" y="2006600"/>
            <a:ext cx="3056560"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4243A"/>
                </a:solidFill>
                <a:latin typeface="Source Serif 4" pitchFamily="18" charset="0"/>
                <a:ea typeface="Source Serif 4" pitchFamily="18" charset="-122"/>
                <a:cs typeface="Source Serif 4" pitchFamily="18" charset="-120"/>
              </a:rPr>
              <a:t>Epidemiology</a:t>
            </a:r>
            <a:endParaRPr lang="en-US" sz="2000" dirty="0"/>
          </a:p>
        </p:txBody>
      </p:sp>
      <p:sp>
        <p:nvSpPr>
          <p:cNvPr id="9" name="Text 7"/>
          <p:cNvSpPr/>
          <p:nvPr/>
        </p:nvSpPr>
        <p:spPr>
          <a:xfrm>
            <a:off x="4683304" y="2413000"/>
            <a:ext cx="2977820" cy="1892300"/>
          </a:xfrm>
          <a:prstGeom prst="rect">
            <a:avLst/>
          </a:prstGeom>
          <a:noFill/>
          <a:ln/>
        </p:spPr>
        <p:txBody>
          <a:bodyPr wrap="square" lIns="0" tIns="0" rIns="0" bIns="0" rtlCol="0" anchor="t">
            <a:normAutofit/>
          </a:bodyPr>
          <a:lstStyle/>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Use my .TBRISKFACTORS smartphrase</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High-incidence country of birth or residence</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Known TB contact</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Congregate settings; HIV or other immunosuppression</a:t>
            </a:r>
            <a:endParaRPr lang="en-US" sz="1500" dirty="0"/>
          </a:p>
        </p:txBody>
      </p:sp>
      <p:sp>
        <p:nvSpPr>
          <p:cNvPr id="10" name="Shape 8"/>
          <p:cNvSpPr/>
          <p:nvPr/>
        </p:nvSpPr>
        <p:spPr>
          <a:xfrm>
            <a:off x="7995642" y="1800225"/>
            <a:ext cx="3380284" cy="2686050"/>
          </a:xfrm>
          <a:prstGeom prst="roundRect">
            <a:avLst>
              <a:gd name="adj" fmla="val 3664"/>
            </a:avLst>
          </a:prstGeom>
          <a:solidFill>
            <a:srgbClr val="FDFCF9"/>
          </a:solidFill>
          <a:ln w="6350">
            <a:solidFill>
              <a:srgbClr val="DCD5C6"/>
            </a:solidFill>
            <a:prstDash val="solid"/>
          </a:ln>
        </p:spPr>
        <p:txBody>
          <a:bodyPr/>
          <a:lstStyle/>
          <a:p>
            <a:endParaRPr lang="en-US"/>
          </a:p>
        </p:txBody>
      </p:sp>
      <p:sp>
        <p:nvSpPr>
          <p:cNvPr id="11" name="Text 9"/>
          <p:cNvSpPr/>
          <p:nvPr/>
        </p:nvSpPr>
        <p:spPr>
          <a:xfrm>
            <a:off x="8202017" y="2006600"/>
            <a:ext cx="3056560" cy="296863"/>
          </a:xfrm>
          <a:prstGeom prst="rect">
            <a:avLst/>
          </a:prstGeom>
          <a:noFill/>
          <a:ln/>
        </p:spPr>
        <p:txBody>
          <a:bodyPr wrap="square" lIns="0" tIns="0" rIns="0" bIns="0" rtlCol="0" anchor="t">
            <a:normAutofit/>
          </a:bodyPr>
          <a:lstStyle/>
          <a:p>
            <a:pPr marL="0" indent="0" algn="l">
              <a:lnSpc>
                <a:spcPts val="2168"/>
              </a:lnSpc>
              <a:buNone/>
            </a:pPr>
            <a:r>
              <a:rPr lang="en-US" sz="1806" b="1" dirty="0">
                <a:solidFill>
                  <a:srgbClr val="14243A"/>
                </a:solidFill>
                <a:latin typeface="Source Serif 4" pitchFamily="18" charset="0"/>
                <a:ea typeface="Source Serif 4" pitchFamily="18" charset="-122"/>
                <a:cs typeface="Source Serif 4" pitchFamily="18" charset="-120"/>
              </a:rPr>
              <a:t>Imaging</a:t>
            </a:r>
            <a:endParaRPr lang="en-US" sz="1806" dirty="0"/>
          </a:p>
        </p:txBody>
      </p:sp>
      <p:sp>
        <p:nvSpPr>
          <p:cNvPr id="12" name="Text 10"/>
          <p:cNvSpPr/>
          <p:nvPr/>
        </p:nvSpPr>
        <p:spPr>
          <a:xfrm>
            <a:off x="8273316" y="2379663"/>
            <a:ext cx="2977641" cy="1925638"/>
          </a:xfrm>
          <a:prstGeom prst="rect">
            <a:avLst/>
          </a:prstGeom>
          <a:noFill/>
          <a:ln/>
        </p:spPr>
        <p:txBody>
          <a:bodyPr wrap="square" lIns="0" tIns="0" rIns="0" bIns="0" rtlCol="0" anchor="t">
            <a:normAutofit/>
          </a:bodyPr>
          <a:lstStyle/>
          <a:p>
            <a:pPr marL="182701" indent="-182701" algn="l">
              <a:lnSpc>
                <a:spcPts val="2067"/>
              </a:lnSpc>
              <a:buSzPct val="100000"/>
              <a:buChar char="•"/>
            </a:pPr>
            <a:r>
              <a:rPr lang="en-US" sz="1477" dirty="0">
                <a:solidFill>
                  <a:srgbClr val="46505E"/>
                </a:solidFill>
                <a:latin typeface="IBM Plex Sans" pitchFamily="34" charset="0"/>
                <a:ea typeface="IBM Plex Sans" pitchFamily="34" charset="-122"/>
                <a:cs typeface="IBM Plex Sans" pitchFamily="34" charset="-120"/>
              </a:rPr>
              <a:t>Upper-lobe or superior-segment disease (TB likes oxygen)</a:t>
            </a:r>
            <a:endParaRPr lang="en-US" sz="1477" dirty="0"/>
          </a:p>
          <a:p>
            <a:pPr marL="182701" indent="-182701" algn="l">
              <a:lnSpc>
                <a:spcPts val="2067"/>
              </a:lnSpc>
              <a:buSzPct val="100000"/>
              <a:buChar char="•"/>
            </a:pPr>
            <a:r>
              <a:rPr lang="en-US" sz="1477" dirty="0">
                <a:solidFill>
                  <a:srgbClr val="46505E"/>
                </a:solidFill>
                <a:latin typeface="IBM Plex Sans" pitchFamily="34" charset="0"/>
                <a:ea typeface="IBM Plex Sans" pitchFamily="34" charset="-122"/>
                <a:cs typeface="IBM Plex Sans" pitchFamily="34" charset="-120"/>
              </a:rPr>
              <a:t>Cavitation</a:t>
            </a:r>
            <a:endParaRPr lang="en-US" sz="1477" dirty="0"/>
          </a:p>
          <a:p>
            <a:pPr marL="182701" indent="-182701" algn="l">
              <a:lnSpc>
                <a:spcPts val="2067"/>
              </a:lnSpc>
              <a:buSzPct val="100000"/>
              <a:buChar char="•"/>
            </a:pPr>
            <a:r>
              <a:rPr lang="en-US" sz="1477" dirty="0">
                <a:solidFill>
                  <a:srgbClr val="46505E"/>
                </a:solidFill>
                <a:latin typeface="IBM Plex Sans" pitchFamily="34" charset="0"/>
                <a:ea typeface="IBM Plex Sans" pitchFamily="34" charset="-122"/>
                <a:cs typeface="IBM Plex Sans" pitchFamily="34" charset="-120"/>
              </a:rPr>
              <a:t>Miliary nodules</a:t>
            </a:r>
            <a:endParaRPr lang="en-US" sz="1477" dirty="0"/>
          </a:p>
          <a:p>
            <a:pPr marL="182701" indent="-182701" algn="l">
              <a:lnSpc>
                <a:spcPts val="2067"/>
              </a:lnSpc>
              <a:buSzPct val="100000"/>
              <a:buChar char="•"/>
            </a:pPr>
            <a:r>
              <a:rPr lang="en-US" sz="1477" dirty="0">
                <a:solidFill>
                  <a:srgbClr val="46505E"/>
                </a:solidFill>
                <a:latin typeface="IBM Plex Sans" pitchFamily="34" charset="0"/>
                <a:ea typeface="IBM Plex Sans" pitchFamily="34" charset="-122"/>
                <a:cs typeface="IBM Plex Sans" pitchFamily="34" charset="-120"/>
              </a:rPr>
              <a:t>Advanced HIV: lower zones, nodes, effusion, or a normal film</a:t>
            </a:r>
            <a:endParaRPr lang="en-US" sz="1477" dirty="0"/>
          </a:p>
        </p:txBody>
      </p:sp>
      <p:sp>
        <p:nvSpPr>
          <p:cNvPr id="13" name="Shape 11"/>
          <p:cNvSpPr/>
          <p:nvPr/>
        </p:nvSpPr>
        <p:spPr>
          <a:xfrm>
            <a:off x="812800" y="4743450"/>
            <a:ext cx="10566400" cy="927100"/>
          </a:xfrm>
          <a:prstGeom prst="roundRect">
            <a:avLst>
              <a:gd name="adj" fmla="val 8219"/>
            </a:avLst>
          </a:prstGeom>
          <a:solidFill>
            <a:srgbClr val="F1E2BF"/>
          </a:solidFill>
          <a:ln/>
        </p:spPr>
        <p:txBody>
          <a:bodyPr/>
          <a:lstStyle/>
          <a:p>
            <a:endParaRPr lang="en-US"/>
          </a:p>
        </p:txBody>
      </p:sp>
      <p:sp>
        <p:nvSpPr>
          <p:cNvPr id="14" name="Shape 12"/>
          <p:cNvSpPr/>
          <p:nvPr/>
        </p:nvSpPr>
        <p:spPr>
          <a:xfrm>
            <a:off x="812800" y="4743450"/>
            <a:ext cx="10566400" cy="927100"/>
          </a:xfrm>
          <a:custGeom>
            <a:avLst/>
            <a:gdLst/>
            <a:ahLst/>
            <a:cxnLst/>
            <a:rect l="l" t="t" r="r" b="b"/>
            <a:pathLst>
              <a:path w="10566400" h="927100">
                <a:moveTo>
                  <a:pt x="76200" y="927100"/>
                </a:moveTo>
                <a:lnTo>
                  <a:pt x="76200" y="927100"/>
                </a:lnTo>
                <a:arcTo wR="76200" hR="76200" stAng="5400000" swAng="5400000"/>
                <a:lnTo>
                  <a:pt x="0" y="76200"/>
                </a:lnTo>
                <a:arcTo wR="76200" hR="76200" stAng="10800000" swAng="5400000"/>
                <a:lnTo>
                  <a:pt x="76200" y="0"/>
                </a:lnTo>
                <a:arcTo wR="25400" hR="76200" stAng="16200000" swAng="-5400000"/>
                <a:lnTo>
                  <a:pt x="50800" y="850900"/>
                </a:lnTo>
                <a:arcTo wR="25400" hR="76200" stAng="10800000" swAng="-5400000"/>
                <a:close/>
              </a:path>
            </a:pathLst>
          </a:custGeom>
          <a:solidFill>
            <a:srgbClr val="D99A1E"/>
          </a:solidFill>
          <a:ln/>
        </p:spPr>
        <p:txBody>
          <a:bodyPr/>
          <a:lstStyle/>
          <a:p>
            <a:endParaRPr lang="en-US"/>
          </a:p>
        </p:txBody>
      </p:sp>
      <p:pic>
        <p:nvPicPr>
          <p:cNvPr id="15" name="Image 0" descr="Warning"/>
          <p:cNvPicPr>
            <a:picLocks noChangeAspect="1"/>
          </p:cNvPicPr>
          <p:nvPr/>
        </p:nvPicPr>
        <p:blipFill>
          <a:blip r:embed="rId3"/>
          <a:srcRect l="-692" r="-692"/>
          <a:stretch/>
        </p:blipFill>
        <p:spPr>
          <a:xfrm>
            <a:off x="1066800" y="5054600"/>
            <a:ext cx="225326" cy="304800"/>
          </a:xfrm>
          <a:prstGeom prst="rect">
            <a:avLst/>
          </a:prstGeom>
        </p:spPr>
      </p:pic>
      <p:sp>
        <p:nvSpPr>
          <p:cNvPr id="16" name="Text 13"/>
          <p:cNvSpPr/>
          <p:nvPr/>
        </p:nvSpPr>
        <p:spPr>
          <a:xfrm>
            <a:off x="1444526" y="4940300"/>
            <a:ext cx="10023418" cy="5588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4243A"/>
                </a:solidFill>
                <a:latin typeface="IBM Plex Sans" pitchFamily="34" charset="0"/>
                <a:ea typeface="IBM Plex Sans" pitchFamily="34" charset="-122"/>
                <a:cs typeface="IBM Plex Sans" pitchFamily="34" charset="-120"/>
              </a:rPr>
              <a:t>Laryngeal TB:</a:t>
            </a:r>
            <a:r>
              <a:rPr lang="en-US" sz="1500" dirty="0">
                <a:solidFill>
                  <a:srgbClr val="14243A"/>
                </a:solidFill>
                <a:latin typeface="IBM Plex Sans" pitchFamily="34" charset="0"/>
                <a:ea typeface="IBM Plex Sans" pitchFamily="34" charset="-122"/>
                <a:cs typeface="IBM Plex Sans" pitchFamily="34" charset="-120"/>
              </a:rPr>
              <a:t> hoarseness, painful swallowing, or a lesion that looks like cancer on scope. Rare, usually alongside pulmonary TB, and highly contagious. </a:t>
            </a:r>
            <a:r>
              <a:rPr lang="en-US" sz="1500" dirty="0">
                <a:solidFill>
                  <a:srgbClr val="5C6573"/>
                </a:solidFill>
                <a:latin typeface="IBM Plex Sans" pitchFamily="34" charset="0"/>
                <a:ea typeface="IBM Plex Sans" pitchFamily="34" charset="-122"/>
                <a:cs typeface="IBM Plex Sans" pitchFamily="34" charset="-120"/>
              </a:rPr>
              <a:t>[4]</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7F5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8A5A06"/>
                </a:solidFill>
                <a:latin typeface="IBM Plex Sans" pitchFamily="34" charset="0"/>
                <a:ea typeface="IBM Plex Sans" pitchFamily="34" charset="-122"/>
                <a:cs typeface="IBM Plex Sans" pitchFamily="34" charset="-120"/>
              </a:rPr>
              <a:t>CASE 1 · RECOGNIZE</a:t>
            </a:r>
            <a:endParaRPr lang="en-US" sz="1200" dirty="0"/>
          </a:p>
        </p:txBody>
      </p:sp>
      <p:sp>
        <p:nvSpPr>
          <p:cNvPr id="3" name="Text 1"/>
          <p:cNvSpPr>
            <a:spLocks noGrp="1"/>
          </p:cNvSpPr>
          <p:nvPr>
            <p:ph type="title"/>
          </p:nvPr>
        </p:nvSpPr>
        <p:spPr>
          <a:xfrm>
            <a:off x="812800" y="1102320"/>
            <a:ext cx="10883392" cy="463550"/>
          </a:xfrm>
          <a:prstGeom prst="rect">
            <a:avLst/>
          </a:prstGeom>
          <a:noFill/>
          <a:ln/>
        </p:spPr>
        <p:txBody>
          <a:bodyPr wrap="square" lIns="0" tIns="0" rIns="0" bIns="0" rtlCol="0" anchor="t">
            <a:normAutofit/>
          </a:bodyPr>
          <a:lstStyle/>
          <a:p>
            <a:pPr marL="0" indent="0" algn="l">
              <a:lnSpc>
                <a:spcPts val="3450"/>
              </a:lnSpc>
              <a:buNone/>
            </a:pPr>
            <a:r>
              <a:rPr lang="en-US" sz="3000" b="1" i="0" dirty="0">
                <a:solidFill>
                  <a:srgbClr val="14243A"/>
                </a:solidFill>
                <a:latin typeface="Source Serif 4" pitchFamily="18" charset="0"/>
                <a:ea typeface="Source Serif 4" pitchFamily="18" charset="-122"/>
                <a:cs typeface="Source Serif 4" pitchFamily="18" charset="-120"/>
              </a:rPr>
              <a:t>Case 1: CT chest</a:t>
            </a:r>
            <a:endParaRPr lang="en-US" sz="3000" dirty="0"/>
          </a:p>
        </p:txBody>
      </p:sp>
      <p:sp>
        <p:nvSpPr>
          <p:cNvPr id="4" name="Shape 2"/>
          <p:cNvSpPr/>
          <p:nvPr/>
        </p:nvSpPr>
        <p:spPr>
          <a:xfrm>
            <a:off x="815975" y="1800225"/>
            <a:ext cx="4286349" cy="3938984"/>
          </a:xfrm>
          <a:prstGeom prst="roundRect">
            <a:avLst>
              <a:gd name="adj" fmla="val 2499"/>
            </a:avLst>
          </a:prstGeom>
          <a:solidFill>
            <a:srgbClr val="FDFCF9"/>
          </a:solidFill>
          <a:ln w="6350">
            <a:solidFill>
              <a:srgbClr val="DCD5C6"/>
            </a:solidFill>
            <a:prstDash val="solid"/>
          </a:ln>
        </p:spPr>
        <p:txBody>
          <a:bodyPr/>
          <a:lstStyle/>
          <a:p>
            <a:endParaRPr lang="en-US"/>
          </a:p>
        </p:txBody>
      </p:sp>
      <p:sp>
        <p:nvSpPr>
          <p:cNvPr id="5" name="Text 3"/>
          <p:cNvSpPr/>
          <p:nvPr/>
        </p:nvSpPr>
        <p:spPr>
          <a:xfrm>
            <a:off x="1022350" y="2006600"/>
            <a:ext cx="3989807"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4243A"/>
                </a:solidFill>
                <a:latin typeface="Source Serif 4" pitchFamily="18" charset="0"/>
                <a:ea typeface="Source Serif 4" pitchFamily="18" charset="-122"/>
                <a:cs typeface="Source Serif 4" pitchFamily="18" charset="-120"/>
              </a:rPr>
              <a:t>Radiology report</a:t>
            </a:r>
            <a:endParaRPr lang="en-US" sz="2000" dirty="0"/>
          </a:p>
        </p:txBody>
      </p:sp>
      <p:sp>
        <p:nvSpPr>
          <p:cNvPr id="6" name="Text 4"/>
          <p:cNvSpPr/>
          <p:nvPr/>
        </p:nvSpPr>
        <p:spPr>
          <a:xfrm>
            <a:off x="1022350" y="2413000"/>
            <a:ext cx="3989807" cy="24257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6505E"/>
                </a:solidFill>
                <a:latin typeface="IBM Plex Sans" pitchFamily="34" charset="0"/>
                <a:ea typeface="IBM Plex Sans" pitchFamily="34" charset="-122"/>
                <a:cs typeface="IBM Plex Sans" pitchFamily="34" charset="-120"/>
              </a:rPr>
              <a:t>Indication: “c/o shortness of breath and hemoptysis since yesterday, smoker 2ppd”</a:t>
            </a:r>
            <a:endParaRPr lang="en-US" sz="1500" dirty="0"/>
          </a:p>
          <a:p>
            <a:pPr marL="25400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Worsening multifocal infectious or inflammatory process, most likely, with a </a:t>
            </a:r>
            <a:r>
              <a:rPr lang="en-US" sz="1500" b="1" u="sng" dirty="0">
                <a:solidFill>
                  <a:srgbClr val="46505E"/>
                </a:solidFill>
                <a:latin typeface="IBM Plex Sans" pitchFamily="34" charset="0"/>
                <a:ea typeface="IBM Plex Sans" pitchFamily="34" charset="-122"/>
                <a:cs typeface="IBM Plex Sans" pitchFamily="34" charset="-120"/>
              </a:rPr>
              <a:t>chronic</a:t>
            </a:r>
            <a:r>
              <a:rPr lang="en-US" sz="1500" dirty="0">
                <a:solidFill>
                  <a:srgbClr val="46505E"/>
                </a:solidFill>
                <a:latin typeface="IBM Plex Sans" pitchFamily="34" charset="0"/>
                <a:ea typeface="IBM Plex Sans" pitchFamily="34" charset="-122"/>
                <a:cs typeface="IBM Plex Sans" pitchFamily="34" charset="-120"/>
              </a:rPr>
              <a:t> thick-walled right upper lobe cavity</a:t>
            </a:r>
            <a:endParaRPr lang="en-US" sz="1500" dirty="0"/>
          </a:p>
          <a:p>
            <a:pPr marL="25400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Numerous nodules in both lungs</a:t>
            </a:r>
            <a:endParaRPr lang="en-US" sz="1500" dirty="0"/>
          </a:p>
          <a:p>
            <a:pPr marL="254000" indent="-182880" algn="l">
              <a:lnSpc>
                <a:spcPts val="2100"/>
              </a:lnSpc>
              <a:buSzPct val="100000"/>
              <a:buChar char="•"/>
            </a:pPr>
            <a:r>
              <a:rPr lang="en-US" sz="1500" b="1" dirty="0">
                <a:solidFill>
                  <a:srgbClr val="46505E"/>
                </a:solidFill>
                <a:latin typeface="IBM Plex Sans" pitchFamily="34" charset="0"/>
                <a:ea typeface="IBM Plex Sans" pitchFamily="34" charset="-122"/>
                <a:cs typeface="IBM Plex Sans" pitchFamily="34" charset="-120"/>
              </a:rPr>
              <a:t>New</a:t>
            </a:r>
            <a:r>
              <a:rPr lang="en-US" sz="1500" dirty="0">
                <a:solidFill>
                  <a:srgbClr val="46505E"/>
                </a:solidFill>
                <a:latin typeface="IBM Plex Sans" pitchFamily="34" charset="0"/>
                <a:ea typeface="IBM Plex Sans" pitchFamily="34" charset="-122"/>
                <a:cs typeface="IBM Plex Sans" pitchFamily="34" charset="-120"/>
              </a:rPr>
              <a:t> nodular opacification in the left lower lobe</a:t>
            </a:r>
            <a:endParaRPr lang="en-US" sz="1500" dirty="0"/>
          </a:p>
        </p:txBody>
      </p:sp>
      <p:pic>
        <p:nvPicPr>
          <p:cNvPr id="7" name="Image 0" descr="Case 1 CT.png"/>
          <p:cNvPicPr>
            <a:picLocks noChangeAspect="1"/>
          </p:cNvPicPr>
          <p:nvPr/>
        </p:nvPicPr>
        <p:blipFill>
          <a:blip r:embed="rId3"/>
          <a:srcRect l="17" r="17"/>
          <a:stretch/>
        </p:blipFill>
        <p:spPr>
          <a:xfrm>
            <a:off x="7993757" y="450850"/>
            <a:ext cx="4064000" cy="5956300"/>
          </a:xfrm>
          <a:prstGeom prst="rect">
            <a:avLst/>
          </a:prstGeom>
        </p:spPr>
      </p:pic>
      <p:pic>
        <p:nvPicPr>
          <p:cNvPr id="8" name="Image 1" descr="Case 1 CT B.png"/>
          <p:cNvPicPr>
            <a:picLocks noChangeAspect="1"/>
          </p:cNvPicPr>
          <p:nvPr/>
        </p:nvPicPr>
        <p:blipFill>
          <a:blip r:embed="rId4"/>
          <a:srcRect l="4849" r="4849"/>
          <a:stretch/>
        </p:blipFill>
        <p:spPr>
          <a:xfrm>
            <a:off x="5531743" y="1894632"/>
            <a:ext cx="2614414" cy="375017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7F5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8A5A06"/>
                </a:solidFill>
                <a:latin typeface="IBM Plex Sans" pitchFamily="34" charset="0"/>
                <a:ea typeface="IBM Plex Sans" pitchFamily="34" charset="-122"/>
                <a:cs typeface="IBM Plex Sans" pitchFamily="34" charset="-120"/>
              </a:rPr>
              <a:t>CASE 1 · RULE OUT</a:t>
            </a:r>
            <a:endParaRPr lang="en-US" sz="1200" dirty="0"/>
          </a:p>
        </p:txBody>
      </p:sp>
      <p:sp>
        <p:nvSpPr>
          <p:cNvPr id="3" name="Text 1"/>
          <p:cNvSpPr>
            <a:spLocks noGrp="1"/>
          </p:cNvSpPr>
          <p:nvPr>
            <p:ph type="title"/>
          </p:nvPr>
        </p:nvSpPr>
        <p:spPr>
          <a:xfrm>
            <a:off x="812800" y="1102320"/>
            <a:ext cx="10883392" cy="463550"/>
          </a:xfrm>
          <a:prstGeom prst="rect">
            <a:avLst/>
          </a:prstGeom>
          <a:noFill/>
          <a:ln/>
        </p:spPr>
        <p:txBody>
          <a:bodyPr wrap="square" lIns="0" tIns="0" rIns="0" bIns="0" rtlCol="0" anchor="t">
            <a:normAutofit/>
          </a:bodyPr>
          <a:lstStyle/>
          <a:p>
            <a:pPr marL="0" indent="0" algn="l">
              <a:lnSpc>
                <a:spcPts val="3450"/>
              </a:lnSpc>
              <a:buNone/>
            </a:pPr>
            <a:r>
              <a:rPr lang="en-US" sz="3000" b="1" i="0" dirty="0">
                <a:solidFill>
                  <a:srgbClr val="14243A"/>
                </a:solidFill>
                <a:latin typeface="Source Serif 4" pitchFamily="18" charset="0"/>
                <a:ea typeface="Source Serif 4" pitchFamily="18" charset="-122"/>
                <a:cs typeface="Source Serif 4" pitchFamily="18" charset="-120"/>
              </a:rPr>
              <a:t>Case 1: How do you rule out TB?</a:t>
            </a:r>
            <a:endParaRPr lang="en-US" sz="3000" dirty="0"/>
          </a:p>
        </p:txBody>
      </p:sp>
      <p:sp>
        <p:nvSpPr>
          <p:cNvPr id="4" name="Shape 2"/>
          <p:cNvSpPr/>
          <p:nvPr/>
        </p:nvSpPr>
        <p:spPr>
          <a:xfrm>
            <a:off x="815975" y="1800225"/>
            <a:ext cx="4286349" cy="3938984"/>
          </a:xfrm>
          <a:prstGeom prst="roundRect">
            <a:avLst>
              <a:gd name="adj" fmla="val 2499"/>
            </a:avLst>
          </a:prstGeom>
          <a:solidFill>
            <a:srgbClr val="FDFCF9"/>
          </a:solidFill>
          <a:ln w="6350">
            <a:solidFill>
              <a:srgbClr val="DCD5C6"/>
            </a:solidFill>
            <a:prstDash val="solid"/>
          </a:ln>
        </p:spPr>
        <p:txBody>
          <a:bodyPr/>
          <a:lstStyle/>
          <a:p>
            <a:endParaRPr lang="en-US"/>
          </a:p>
        </p:txBody>
      </p:sp>
      <p:sp>
        <p:nvSpPr>
          <p:cNvPr id="5" name="Text 3"/>
          <p:cNvSpPr/>
          <p:nvPr/>
        </p:nvSpPr>
        <p:spPr>
          <a:xfrm>
            <a:off x="1022350" y="2006600"/>
            <a:ext cx="3989807"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4243A"/>
                </a:solidFill>
                <a:latin typeface="Source Serif 4" pitchFamily="18" charset="0"/>
                <a:ea typeface="Source Serif 4" pitchFamily="18" charset="-122"/>
                <a:cs typeface="Source Serif 4" pitchFamily="18" charset="-120"/>
              </a:rPr>
              <a:t>Poll: select all that apply</a:t>
            </a:r>
            <a:endParaRPr lang="en-US" sz="2000" dirty="0"/>
          </a:p>
        </p:txBody>
      </p:sp>
      <p:sp>
        <p:nvSpPr>
          <p:cNvPr id="6" name="Text 4"/>
          <p:cNvSpPr/>
          <p:nvPr/>
        </p:nvSpPr>
        <p:spPr>
          <a:xfrm>
            <a:off x="1022350" y="2413000"/>
            <a:ext cx="3989807" cy="21590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6505E"/>
                </a:solidFill>
                <a:latin typeface="IBM Plex Sans" pitchFamily="34" charset="0"/>
                <a:ea typeface="IBM Plex Sans" pitchFamily="34" charset="-122"/>
                <a:cs typeface="IBM Plex Sans" pitchFamily="34" charset="-120"/>
              </a:rPr>
              <a:t>Which of these meaningfully </a:t>
            </a:r>
            <a:r>
              <a:rPr lang="en-US" sz="1500" u="sng" dirty="0">
                <a:solidFill>
                  <a:srgbClr val="46505E"/>
                </a:solidFill>
                <a:latin typeface="IBM Plex Sans" pitchFamily="34" charset="0"/>
                <a:ea typeface="IBM Plex Sans" pitchFamily="34" charset="-122"/>
                <a:cs typeface="IBM Plex Sans" pitchFamily="34" charset="-120"/>
              </a:rPr>
              <a:t>lowers</a:t>
            </a:r>
            <a:r>
              <a:rPr lang="en-US" sz="1500" dirty="0">
                <a:solidFill>
                  <a:srgbClr val="46505E"/>
                </a:solidFill>
                <a:latin typeface="IBM Plex Sans" pitchFamily="34" charset="0"/>
                <a:ea typeface="IBM Plex Sans" pitchFamily="34" charset="-122"/>
                <a:cs typeface="IBM Plex Sans" pitchFamily="34" charset="-120"/>
              </a:rPr>
              <a:t> the chance that this is TB?</a:t>
            </a:r>
            <a:endParaRPr lang="en-US" sz="1500" dirty="0"/>
          </a:p>
          <a:p>
            <a:pPr marL="25400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3 negative sputum AFB smears</a:t>
            </a:r>
            <a:endParaRPr lang="en-US" sz="1500" dirty="0"/>
          </a:p>
          <a:p>
            <a:pPr marL="25400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Negative sputum TB PCR</a:t>
            </a:r>
            <a:endParaRPr lang="en-US" sz="1500" dirty="0"/>
          </a:p>
          <a:p>
            <a:pPr marL="25400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Negative BAL TB PCR</a:t>
            </a:r>
            <a:endParaRPr lang="en-US" sz="1500" dirty="0"/>
          </a:p>
          <a:p>
            <a:pPr marL="25400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No TB risk factors</a:t>
            </a:r>
            <a:endParaRPr lang="en-US" sz="1500" dirty="0"/>
          </a:p>
          <a:p>
            <a:pPr marL="25400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Negative QuantiFERON</a:t>
            </a:r>
            <a:endParaRPr lang="en-US" sz="1500" dirty="0"/>
          </a:p>
          <a:p>
            <a:pPr marL="25400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Recent diagnosis of lung cancer</a:t>
            </a:r>
            <a:endParaRPr lang="en-US" sz="1500" dirty="0"/>
          </a:p>
        </p:txBody>
      </p:sp>
      <p:pic>
        <p:nvPicPr>
          <p:cNvPr id="7" name="Image 0" descr="Case 1 CT.png"/>
          <p:cNvPicPr>
            <a:picLocks noChangeAspect="1"/>
          </p:cNvPicPr>
          <p:nvPr/>
        </p:nvPicPr>
        <p:blipFill>
          <a:blip r:embed="rId3"/>
          <a:srcRect l="17" r="17"/>
          <a:stretch/>
        </p:blipFill>
        <p:spPr>
          <a:xfrm>
            <a:off x="7993757" y="450850"/>
            <a:ext cx="4064000" cy="5956300"/>
          </a:xfrm>
          <a:prstGeom prst="rect">
            <a:avLst/>
          </a:prstGeom>
        </p:spPr>
      </p:pic>
      <p:pic>
        <p:nvPicPr>
          <p:cNvPr id="8" name="Image 1" descr="Case 1 CT B.png"/>
          <p:cNvPicPr>
            <a:picLocks noChangeAspect="1"/>
          </p:cNvPicPr>
          <p:nvPr/>
        </p:nvPicPr>
        <p:blipFill>
          <a:blip r:embed="rId4"/>
          <a:srcRect l="4849" r="4849"/>
          <a:stretch/>
        </p:blipFill>
        <p:spPr>
          <a:xfrm>
            <a:off x="5531743" y="1894632"/>
            <a:ext cx="2614414" cy="375017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7F5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8A5A06"/>
                </a:solidFill>
                <a:latin typeface="IBM Plex Sans" pitchFamily="34" charset="0"/>
                <a:ea typeface="IBM Plex Sans" pitchFamily="34" charset="-122"/>
                <a:cs typeface="IBM Plex Sans" pitchFamily="34" charset="-120"/>
              </a:rPr>
              <a:t>CASE 1 · RULE OUT</a:t>
            </a:r>
            <a:endParaRPr lang="en-US" sz="1200" dirty="0"/>
          </a:p>
        </p:txBody>
      </p:sp>
      <p:sp>
        <p:nvSpPr>
          <p:cNvPr id="3" name="Text 1"/>
          <p:cNvSpPr>
            <a:spLocks noGrp="1"/>
          </p:cNvSpPr>
          <p:nvPr>
            <p:ph type="title"/>
          </p:nvPr>
        </p:nvSpPr>
        <p:spPr>
          <a:xfrm>
            <a:off x="812800" y="1102320"/>
            <a:ext cx="10883392" cy="463550"/>
          </a:xfrm>
          <a:prstGeom prst="rect">
            <a:avLst/>
          </a:prstGeom>
          <a:noFill/>
          <a:ln/>
        </p:spPr>
        <p:txBody>
          <a:bodyPr wrap="square" lIns="0" tIns="0" rIns="0" bIns="0" rtlCol="0" anchor="t">
            <a:normAutofit/>
          </a:bodyPr>
          <a:lstStyle/>
          <a:p>
            <a:pPr marL="0" indent="0" algn="l">
              <a:lnSpc>
                <a:spcPts val="3450"/>
              </a:lnSpc>
              <a:buNone/>
            </a:pPr>
            <a:r>
              <a:rPr lang="en-US" sz="3000" b="1" i="0" dirty="0">
                <a:solidFill>
                  <a:srgbClr val="14243A"/>
                </a:solidFill>
                <a:latin typeface="Source Serif 4" pitchFamily="18" charset="0"/>
                <a:ea typeface="Source Serif 4" pitchFamily="18" charset="-122"/>
                <a:cs typeface="Source Serif 4" pitchFamily="18" charset="-120"/>
              </a:rPr>
              <a:t>QuantiFERON can’t rule out TB disease </a:t>
            </a:r>
            <a:r>
              <a:rPr lang="en-US" sz="3000" b="1" i="0" dirty="0">
                <a:solidFill>
                  <a:srgbClr val="5C6573"/>
                </a:solidFill>
                <a:latin typeface="Source Serif 4" pitchFamily="18" charset="0"/>
                <a:ea typeface="Source Serif 4" pitchFamily="18" charset="-122"/>
                <a:cs typeface="Source Serif 4" pitchFamily="18" charset="-120"/>
              </a:rPr>
              <a:t>[5]</a:t>
            </a:r>
            <a:endParaRPr lang="en-US" sz="3000" dirty="0"/>
          </a:p>
        </p:txBody>
      </p:sp>
      <p:sp>
        <p:nvSpPr>
          <p:cNvPr id="4" name="Shape 2"/>
          <p:cNvSpPr/>
          <p:nvPr/>
        </p:nvSpPr>
        <p:spPr>
          <a:xfrm>
            <a:off x="815975" y="1797645"/>
            <a:ext cx="5175250" cy="2766020"/>
          </a:xfrm>
          <a:prstGeom prst="roundRect">
            <a:avLst>
              <a:gd name="adj" fmla="val 3558"/>
            </a:avLst>
          </a:prstGeom>
          <a:solidFill>
            <a:srgbClr val="FDFCF9"/>
          </a:solidFill>
          <a:ln w="6350">
            <a:solidFill>
              <a:srgbClr val="DCD5C6"/>
            </a:solidFill>
            <a:prstDash val="solid"/>
          </a:ln>
        </p:spPr>
        <p:txBody>
          <a:bodyPr/>
          <a:lstStyle/>
          <a:p>
            <a:endParaRPr lang="en-US"/>
          </a:p>
        </p:txBody>
      </p:sp>
      <p:sp>
        <p:nvSpPr>
          <p:cNvPr id="5" name="Text 3"/>
          <p:cNvSpPr/>
          <p:nvPr/>
        </p:nvSpPr>
        <p:spPr>
          <a:xfrm>
            <a:off x="1022350" y="2004020"/>
            <a:ext cx="4905375"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4243A"/>
                </a:solidFill>
                <a:latin typeface="Source Serif 4" pitchFamily="18" charset="0"/>
                <a:ea typeface="Source Serif 4" pitchFamily="18" charset="-122"/>
                <a:cs typeface="Source Serif 4" pitchFamily="18" charset="-120"/>
              </a:rPr>
              <a:t>Why it fails</a:t>
            </a:r>
            <a:endParaRPr lang="en-US" sz="2000" dirty="0"/>
          </a:p>
        </p:txBody>
      </p:sp>
      <p:sp>
        <p:nvSpPr>
          <p:cNvPr id="6" name="Text 4"/>
          <p:cNvSpPr/>
          <p:nvPr/>
        </p:nvSpPr>
        <p:spPr>
          <a:xfrm>
            <a:off x="1093470" y="2410420"/>
            <a:ext cx="4826635" cy="1358900"/>
          </a:xfrm>
          <a:prstGeom prst="rect">
            <a:avLst/>
          </a:prstGeom>
          <a:noFill/>
          <a:ln/>
        </p:spPr>
        <p:txBody>
          <a:bodyPr wrap="square" lIns="0" tIns="0" rIns="0" bIns="0" rtlCol="0" anchor="t">
            <a:normAutofit/>
          </a:bodyPr>
          <a:lstStyle/>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Misses about 1 in 5 cases of active TB (sensitivity about 80%)</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Roughly the same as TTE for endocarditis</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Much worse with HIV, immunosuppression and severe illness: </a:t>
            </a:r>
            <a:r>
              <a:rPr lang="en-US" sz="1500" b="1" dirty="0">
                <a:solidFill>
                  <a:srgbClr val="46505E"/>
                </a:solidFill>
                <a:latin typeface="IBM Plex Sans" pitchFamily="34" charset="0"/>
                <a:ea typeface="IBM Plex Sans" pitchFamily="34" charset="-122"/>
                <a:cs typeface="IBM Plex Sans" pitchFamily="34" charset="-120"/>
              </a:rPr>
              <a:t>the patients you worry about most</a:t>
            </a:r>
            <a:endParaRPr lang="en-US" sz="1500" dirty="0"/>
          </a:p>
        </p:txBody>
      </p:sp>
      <p:sp>
        <p:nvSpPr>
          <p:cNvPr id="7" name="Shape 5"/>
          <p:cNvSpPr/>
          <p:nvPr/>
        </p:nvSpPr>
        <p:spPr>
          <a:xfrm>
            <a:off x="6200775" y="1797645"/>
            <a:ext cx="5175250" cy="2766020"/>
          </a:xfrm>
          <a:prstGeom prst="roundRect">
            <a:avLst>
              <a:gd name="adj" fmla="val 3558"/>
            </a:avLst>
          </a:prstGeom>
          <a:solidFill>
            <a:srgbClr val="FDFCF9"/>
          </a:solidFill>
          <a:ln w="6350">
            <a:solidFill>
              <a:srgbClr val="DCD5C6"/>
            </a:solidFill>
            <a:prstDash val="solid"/>
          </a:ln>
        </p:spPr>
        <p:txBody>
          <a:bodyPr/>
          <a:lstStyle/>
          <a:p>
            <a:endParaRPr lang="en-US"/>
          </a:p>
        </p:txBody>
      </p:sp>
      <p:sp>
        <p:nvSpPr>
          <p:cNvPr id="8" name="Text 6"/>
          <p:cNvSpPr/>
          <p:nvPr/>
        </p:nvSpPr>
        <p:spPr>
          <a:xfrm>
            <a:off x="6407150" y="2004020"/>
            <a:ext cx="4905375"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4243A"/>
                </a:solidFill>
                <a:latin typeface="Source Serif 4" pitchFamily="18" charset="0"/>
                <a:ea typeface="Source Serif 4" pitchFamily="18" charset="-122"/>
                <a:cs typeface="Source Serif 4" pitchFamily="18" charset="-120"/>
              </a:rPr>
              <a:t>What the result does to your estimate</a:t>
            </a:r>
            <a:endParaRPr lang="en-US" sz="2000" dirty="0"/>
          </a:p>
        </p:txBody>
      </p:sp>
      <p:sp>
        <p:nvSpPr>
          <p:cNvPr id="9" name="Shape 7"/>
          <p:cNvSpPr/>
          <p:nvPr/>
        </p:nvSpPr>
        <p:spPr>
          <a:xfrm>
            <a:off x="11166475" y="2410420"/>
            <a:ext cx="0" cy="1631950"/>
          </a:xfrm>
          <a:prstGeom prst="line">
            <a:avLst/>
          </a:prstGeom>
          <a:noFill/>
          <a:ln w="6350">
            <a:solidFill>
              <a:srgbClr val="DCD5C6"/>
            </a:solidFill>
            <a:prstDash val="solid"/>
          </a:ln>
        </p:spPr>
        <p:txBody>
          <a:bodyPr/>
          <a:lstStyle/>
          <a:p>
            <a:endParaRPr lang="en-US"/>
          </a:p>
        </p:txBody>
      </p:sp>
      <p:sp>
        <p:nvSpPr>
          <p:cNvPr id="10" name="Shape 8"/>
          <p:cNvSpPr/>
          <p:nvPr/>
        </p:nvSpPr>
        <p:spPr>
          <a:xfrm>
            <a:off x="6407150" y="4039195"/>
            <a:ext cx="4762500" cy="0"/>
          </a:xfrm>
          <a:prstGeom prst="line">
            <a:avLst/>
          </a:prstGeom>
          <a:noFill/>
          <a:ln w="6350">
            <a:solidFill>
              <a:srgbClr val="DCD5C6"/>
            </a:solidFill>
            <a:prstDash val="solid"/>
          </a:ln>
        </p:spPr>
        <p:txBody>
          <a:bodyPr/>
          <a:lstStyle/>
          <a:p>
            <a:endParaRPr lang="en-US"/>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6419850" y="2423120"/>
          <a:ext cx="4743451" cy="1612900"/>
        </p:xfrm>
        <a:graphic>
          <a:graphicData uri="http://schemas.openxmlformats.org/drawingml/2006/table">
            <a:tbl>
              <a:tblPr/>
              <a:tblGrid>
                <a:gridCol w="1612773">
                  <a:extLst>
                    <a:ext uri="{9D8B030D-6E8A-4147-A177-3AD203B41FA5}">
                      <a16:colId xmlns:a16="http://schemas.microsoft.com/office/drawing/2014/main" val="20000"/>
                    </a:ext>
                  </a:extLst>
                </a:gridCol>
                <a:gridCol w="1565339">
                  <a:extLst>
                    <a:ext uri="{9D8B030D-6E8A-4147-A177-3AD203B41FA5}">
                      <a16:colId xmlns:a16="http://schemas.microsoft.com/office/drawing/2014/main" val="20001"/>
                    </a:ext>
                  </a:extLst>
                </a:gridCol>
                <a:gridCol w="1565339">
                  <a:extLst>
                    <a:ext uri="{9D8B030D-6E8A-4147-A177-3AD203B41FA5}">
                      <a16:colId xmlns:a16="http://schemas.microsoft.com/office/drawing/2014/main" val="20002"/>
                    </a:ext>
                  </a:extLst>
                </a:gridCol>
              </a:tblGrid>
              <a:tr h="403225">
                <a:tc>
                  <a:txBody>
                    <a:bodyPr/>
                    <a:lstStyle/>
                    <a:p>
                      <a:pPr marL="0" indent="0">
                        <a:lnSpc>
                          <a:spcPts val="2100"/>
                        </a:lnSpc>
                        <a:buNone/>
                      </a:pPr>
                      <a:r>
                        <a:rPr lang="en-US" sz="1500" b="1" dirty="0">
                          <a:solidFill>
                            <a:srgbClr val="F7F5F0"/>
                          </a:solidFill>
                          <a:latin typeface="IBM Plex Sans" pitchFamily="34" charset="0"/>
                          <a:ea typeface="IBM Plex Sans" pitchFamily="34" charset="-122"/>
                          <a:cs typeface="IBM Plex Sans" pitchFamily="34" charset="-120"/>
                        </a:rPr>
                        <a:t>Before</a:t>
                      </a:r>
                      <a:endParaRPr lang="en-US" sz="1500" dirty="0">
                        <a:latin typeface="IBM Plex Sans" charset="0"/>
                        <a:ea typeface="IBM Plex Sans" charset="0"/>
                        <a:cs typeface="IBM Plex Sans" charset="0"/>
                      </a:endParaRPr>
                    </a:p>
                  </a:txBody>
                  <a:tcPr marL="66675" marR="66675" marT="66675" marB="66675">
                    <a:lnL w="12700" cap="flat" cmpd="sng" algn="ctr">
                      <a:solidFill>
                        <a:srgbClr val="CAC9C6"/>
                      </a:solidFill>
                      <a:prstDash val="solid"/>
                      <a:round/>
                      <a:headEnd type="none" w="med" len="med"/>
                      <a:tailEnd type="none" w="med" len="med"/>
                    </a:lnL>
                    <a:lnR w="12700" cap="flat" cmpd="sng" algn="ctr">
                      <a:solidFill>
                        <a:srgbClr val="142031"/>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142031"/>
                      </a:solidFill>
                      <a:prstDash val="solid"/>
                      <a:round/>
                      <a:headEnd type="none" w="med" len="med"/>
                      <a:tailEnd type="none" w="med" len="med"/>
                    </a:lnB>
                    <a:solidFill>
                      <a:srgbClr val="14243A"/>
                    </a:solidFill>
                  </a:tcPr>
                </a:tc>
                <a:tc>
                  <a:txBody>
                    <a:bodyPr/>
                    <a:lstStyle/>
                    <a:p>
                      <a:pPr marL="0" indent="0">
                        <a:lnSpc>
                          <a:spcPts val="2100"/>
                        </a:lnSpc>
                        <a:buNone/>
                      </a:pPr>
                      <a:r>
                        <a:rPr lang="en-US" sz="1500" b="1" dirty="0">
                          <a:solidFill>
                            <a:srgbClr val="F7F5F0"/>
                          </a:solidFill>
                          <a:latin typeface="IBM Plex Sans" pitchFamily="34" charset="0"/>
                          <a:ea typeface="IBM Plex Sans" pitchFamily="34" charset="-122"/>
                          <a:cs typeface="IBM Plex Sans" pitchFamily="34" charset="-120"/>
                        </a:rPr>
                        <a:t>QFT negative</a:t>
                      </a:r>
                      <a:endParaRPr lang="en-US" sz="1500" dirty="0">
                        <a:latin typeface="IBM Plex Sans" charset="0"/>
                        <a:ea typeface="IBM Plex Sans" charset="0"/>
                        <a:cs typeface="IBM Plex Sans" charset="0"/>
                      </a:endParaRPr>
                    </a:p>
                  </a:txBody>
                  <a:tcPr marL="66675" marR="66675" marT="66675" marB="66675">
                    <a:lnL w="12700" cap="flat" cmpd="sng" algn="ctr">
                      <a:solidFill>
                        <a:srgbClr val="142031"/>
                      </a:solidFill>
                      <a:prstDash val="solid"/>
                      <a:round/>
                      <a:headEnd type="none" w="med" len="med"/>
                      <a:tailEnd type="none" w="med" len="med"/>
                    </a:lnL>
                    <a:lnR w="12700" cap="flat" cmpd="sng" algn="ctr">
                      <a:solidFill>
                        <a:srgbClr val="142031"/>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142031"/>
                      </a:solidFill>
                      <a:prstDash val="solid"/>
                      <a:round/>
                      <a:headEnd type="none" w="med" len="med"/>
                      <a:tailEnd type="none" w="med" len="med"/>
                    </a:lnB>
                    <a:solidFill>
                      <a:srgbClr val="14243A"/>
                    </a:solidFill>
                  </a:tcPr>
                </a:tc>
                <a:tc>
                  <a:txBody>
                    <a:bodyPr/>
                    <a:lstStyle/>
                    <a:p>
                      <a:pPr marL="0" indent="0">
                        <a:lnSpc>
                          <a:spcPts val="2100"/>
                        </a:lnSpc>
                        <a:buNone/>
                      </a:pPr>
                      <a:r>
                        <a:rPr lang="en-US" sz="1500" b="1" dirty="0">
                          <a:solidFill>
                            <a:srgbClr val="F7F5F0"/>
                          </a:solidFill>
                          <a:latin typeface="IBM Plex Sans" pitchFamily="34" charset="0"/>
                          <a:ea typeface="IBM Plex Sans" pitchFamily="34" charset="-122"/>
                          <a:cs typeface="IBM Plex Sans" pitchFamily="34" charset="-120"/>
                        </a:rPr>
                        <a:t>QFT positive</a:t>
                      </a:r>
                      <a:endParaRPr lang="en-US" sz="1500" dirty="0">
                        <a:latin typeface="IBM Plex Sans" charset="0"/>
                        <a:ea typeface="IBM Plex Sans" charset="0"/>
                        <a:cs typeface="IBM Plex Sans" charset="0"/>
                      </a:endParaRPr>
                    </a:p>
                  </a:txBody>
                  <a:tcPr marL="66675" marR="66675" marT="66675" marB="66675">
                    <a:lnL w="12700" cap="flat" cmpd="sng" algn="ctr">
                      <a:solidFill>
                        <a:srgbClr val="142031"/>
                      </a:solidFill>
                      <a:prstDash val="solid"/>
                      <a:round/>
                      <a:headEnd type="none" w="med" len="med"/>
                      <a:tailEnd type="none" w="med" len="med"/>
                    </a:lnL>
                    <a:lnR w="12700" cap="flat" cmpd="sng" algn="ctr">
                      <a:solidFill>
                        <a:srgbClr val="142031"/>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142031"/>
                      </a:solidFill>
                      <a:prstDash val="solid"/>
                      <a:round/>
                      <a:headEnd type="none" w="med" len="med"/>
                      <a:tailEnd type="none" w="med" len="med"/>
                    </a:lnB>
                    <a:solidFill>
                      <a:srgbClr val="14243A"/>
                    </a:solidFill>
                  </a:tcPr>
                </a:tc>
                <a:extLst>
                  <a:ext uri="{0D108BD9-81ED-4DB2-BD59-A6C34878D82A}">
                    <a16:rowId xmlns:a16="http://schemas.microsoft.com/office/drawing/2014/main" val="10000"/>
                  </a:ext>
                </a:extLst>
              </a:tr>
              <a:tr h="403225">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20%</a:t>
                      </a:r>
                      <a:endParaRPr lang="en-US" sz="1500" dirty="0">
                        <a:latin typeface="IBM Plex Sans" charset="0"/>
                        <a:ea typeface="IBM Plex Sans" charset="0"/>
                        <a:cs typeface="IBM Plex Sans" charset="0"/>
                      </a:endParaRPr>
                    </a:p>
                  </a:txBody>
                  <a:tcPr marL="66675" marR="66675" marT="66675" marB="66675">
                    <a:lnL w="12700" cap="flat" cmpd="sng" algn="ctr">
                      <a:solidFill>
                        <a:srgbClr val="CAC9C6"/>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142031"/>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6%</a:t>
                      </a:r>
                      <a:endParaRPr lang="en-US" sz="1500" dirty="0">
                        <a:latin typeface="IBM Plex Sans" charset="0"/>
                        <a:ea typeface="IBM Plex Sans" charset="0"/>
                        <a:cs typeface="IBM Plex Sans" charset="0"/>
                      </a:endParaRPr>
                    </a:p>
                  </a:txBody>
                  <a:tcPr marL="66675" marR="66675" marT="66675" marB="66675">
                    <a:lnL w="12700" cap="flat" cmpd="sng" algn="ctr">
                      <a:solidFill>
                        <a:srgbClr val="CAC9C6"/>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142031"/>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49%</a:t>
                      </a:r>
                      <a:endParaRPr lang="en-US" sz="1500" dirty="0">
                        <a:latin typeface="IBM Plex Sans" charset="0"/>
                        <a:ea typeface="IBM Plex Sans" charset="0"/>
                        <a:cs typeface="IBM Plex Sans" charset="0"/>
                      </a:endParaRPr>
                    </a:p>
                  </a:txBody>
                  <a:tcPr marL="66675" marR="66675" marT="66675" marB="66675">
                    <a:lnL w="12700" cap="flat" cmpd="sng" algn="ctr">
                      <a:solidFill>
                        <a:srgbClr val="CAC9C6"/>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142031"/>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extLst>
                  <a:ext uri="{0D108BD9-81ED-4DB2-BD59-A6C34878D82A}">
                    <a16:rowId xmlns:a16="http://schemas.microsoft.com/office/drawing/2014/main" val="10001"/>
                  </a:ext>
                </a:extLst>
              </a:tr>
              <a:tr h="403225">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30%</a:t>
                      </a:r>
                      <a:endParaRPr lang="en-US" sz="1500" dirty="0">
                        <a:latin typeface="IBM Plex Sans" charset="0"/>
                        <a:ea typeface="IBM Plex Sans" charset="0"/>
                        <a:cs typeface="IBM Plex Sans" charset="0"/>
                      </a:endParaRPr>
                    </a:p>
                  </a:txBody>
                  <a:tcPr marL="66675" marR="66675" marT="66675" marB="66675">
                    <a:lnL w="12700" cap="flat" cmpd="sng" algn="ctr">
                      <a:solidFill>
                        <a:srgbClr val="CAC9C6"/>
                      </a:solidFill>
                      <a:prstDash val="solid"/>
                      <a:round/>
                      <a:headEnd type="none" w="med" len="med"/>
                      <a:tailEnd type="none" w="med" len="med"/>
                    </a:lnL>
                    <a:lnR w="12700" cap="flat" cmpd="sng" algn="ctr">
                      <a:solidFill>
                        <a:srgbClr val="C0BDB6"/>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C0BDB6"/>
                      </a:solidFill>
                      <a:prstDash val="solid"/>
                      <a:round/>
                      <a:headEnd type="none" w="med" len="med"/>
                      <a:tailEnd type="none" w="med" len="med"/>
                    </a:lnB>
                    <a:solidFill>
                      <a:srgbClr val="F1EDE4"/>
                    </a:solidFill>
                  </a:tcPr>
                </a:tc>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10%</a:t>
                      </a:r>
                      <a:endParaRPr lang="en-US" sz="1500" dirty="0">
                        <a:latin typeface="IBM Plex Sans" charset="0"/>
                        <a:ea typeface="IBM Plex Sans" charset="0"/>
                        <a:cs typeface="IBM Plex Sans" charset="0"/>
                      </a:endParaRPr>
                    </a:p>
                  </a:txBody>
                  <a:tcPr marL="66675" marR="66675" marT="66675" marB="66675">
                    <a:lnL w="12700" cap="flat" cmpd="sng" algn="ctr">
                      <a:solidFill>
                        <a:srgbClr val="C0BDB6"/>
                      </a:solidFill>
                      <a:prstDash val="solid"/>
                      <a:round/>
                      <a:headEnd type="none" w="med" len="med"/>
                      <a:tailEnd type="none" w="med" len="med"/>
                    </a:lnL>
                    <a:lnR w="12700" cap="flat" cmpd="sng" algn="ctr">
                      <a:solidFill>
                        <a:srgbClr val="C0BDB6"/>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C0BDB6"/>
                      </a:solidFill>
                      <a:prstDash val="solid"/>
                      <a:round/>
                      <a:headEnd type="none" w="med" len="med"/>
                      <a:tailEnd type="none" w="med" len="med"/>
                    </a:lnB>
                    <a:solidFill>
                      <a:srgbClr val="F1EDE4"/>
                    </a:solidFill>
                  </a:tcPr>
                </a:tc>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62%</a:t>
                      </a:r>
                      <a:endParaRPr lang="en-US" sz="1500" dirty="0">
                        <a:latin typeface="IBM Plex Sans" charset="0"/>
                        <a:ea typeface="IBM Plex Sans" charset="0"/>
                        <a:cs typeface="IBM Plex Sans" charset="0"/>
                      </a:endParaRPr>
                    </a:p>
                  </a:txBody>
                  <a:tcPr marL="66675" marR="66675" marT="66675" marB="66675">
                    <a:lnL w="12700" cap="flat" cmpd="sng" algn="ctr">
                      <a:solidFill>
                        <a:srgbClr val="C0BDB6"/>
                      </a:solidFill>
                      <a:prstDash val="solid"/>
                      <a:round/>
                      <a:headEnd type="none" w="med" len="med"/>
                      <a:tailEnd type="none" w="med" len="med"/>
                    </a:lnL>
                    <a:lnR w="12700" cap="flat" cmpd="sng" algn="ctr">
                      <a:solidFill>
                        <a:srgbClr val="C0BDB6"/>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C0BDB6"/>
                      </a:solidFill>
                      <a:prstDash val="solid"/>
                      <a:round/>
                      <a:headEnd type="none" w="med" len="med"/>
                      <a:tailEnd type="none" w="med" len="med"/>
                    </a:lnB>
                    <a:solidFill>
                      <a:srgbClr val="F1EDE4"/>
                    </a:solidFill>
                  </a:tcPr>
                </a:tc>
                <a:extLst>
                  <a:ext uri="{0D108BD9-81ED-4DB2-BD59-A6C34878D82A}">
                    <a16:rowId xmlns:a16="http://schemas.microsoft.com/office/drawing/2014/main" val="10002"/>
                  </a:ext>
                </a:extLst>
              </a:tr>
              <a:tr h="403225">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70%</a:t>
                      </a:r>
                      <a:endParaRPr lang="en-US" sz="1500" dirty="0">
                        <a:latin typeface="IBM Plex Sans" charset="0"/>
                        <a:ea typeface="IBM Plex Sans" charset="0"/>
                        <a:cs typeface="IBM Plex Sans" charset="0"/>
                      </a:endParaRPr>
                    </a:p>
                  </a:txBody>
                  <a:tcPr marL="66675" marR="66675" marT="66675" marB="66675">
                    <a:lnL w="12700" cap="flat" cmpd="sng" algn="ctr">
                      <a:solidFill>
                        <a:srgbClr val="CAC9C6"/>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C0BDB6"/>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37%</a:t>
                      </a:r>
                      <a:endParaRPr lang="en-US" sz="1500" dirty="0">
                        <a:latin typeface="IBM Plex Sans" charset="0"/>
                        <a:ea typeface="IBM Plex Sans" charset="0"/>
                        <a:cs typeface="IBM Plex Sans" charset="0"/>
                      </a:endParaRPr>
                    </a:p>
                  </a:txBody>
                  <a:tcPr marL="66675" marR="66675" marT="66675" marB="66675">
                    <a:lnL w="12700" cap="flat" cmpd="sng" algn="ctr">
                      <a:solidFill>
                        <a:srgbClr val="CAC9C6"/>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C0BDB6"/>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90%</a:t>
                      </a:r>
                      <a:endParaRPr lang="en-US" sz="1500" dirty="0">
                        <a:latin typeface="IBM Plex Sans" charset="0"/>
                        <a:ea typeface="IBM Plex Sans" charset="0"/>
                        <a:cs typeface="IBM Plex Sans" charset="0"/>
                      </a:endParaRPr>
                    </a:p>
                  </a:txBody>
                  <a:tcPr marL="66675" marR="66675" marT="66675" marB="66675">
                    <a:lnL w="12700" cap="flat" cmpd="sng" algn="ctr">
                      <a:solidFill>
                        <a:srgbClr val="CAC9C6"/>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C0BDB6"/>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extLst>
                  <a:ext uri="{0D108BD9-81ED-4DB2-BD59-A6C34878D82A}">
                    <a16:rowId xmlns:a16="http://schemas.microsoft.com/office/drawing/2014/main" val="10003"/>
                  </a:ext>
                </a:extLst>
              </a:tr>
            </a:tbl>
          </a:graphicData>
        </a:graphic>
      </p:graphicFrame>
      <p:sp>
        <p:nvSpPr>
          <p:cNvPr id="12" name="Text 9"/>
          <p:cNvSpPr/>
          <p:nvPr/>
        </p:nvSpPr>
        <p:spPr>
          <a:xfrm>
            <a:off x="6407150" y="4143970"/>
            <a:ext cx="4965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C6573"/>
                </a:solidFill>
                <a:latin typeface="IBM Plex Sans" pitchFamily="34" charset="0"/>
                <a:ea typeface="IBM Plex Sans" pitchFamily="34" charset="-122"/>
                <a:cs typeface="IBM Plex Sans" pitchFamily="34" charset="-120"/>
              </a:rPr>
              <a:t>Assumes sensitivity 80%, specificity 79% in people evaluated for TB</a:t>
            </a:r>
            <a:endParaRPr lang="en-US" sz="1200" dirty="0"/>
          </a:p>
        </p:txBody>
      </p:sp>
      <p:sp>
        <p:nvSpPr>
          <p:cNvPr id="13" name="Shape 10"/>
          <p:cNvSpPr/>
          <p:nvPr/>
        </p:nvSpPr>
        <p:spPr>
          <a:xfrm>
            <a:off x="812800" y="4820841"/>
            <a:ext cx="10566400" cy="609600"/>
          </a:xfrm>
          <a:prstGeom prst="roundRect">
            <a:avLst>
              <a:gd name="adj" fmla="val 12500"/>
            </a:avLst>
          </a:prstGeom>
          <a:solidFill>
            <a:srgbClr val="14243A"/>
          </a:solidFill>
          <a:ln/>
        </p:spPr>
        <p:txBody>
          <a:bodyPr/>
          <a:lstStyle/>
          <a:p>
            <a:endParaRPr lang="en-US"/>
          </a:p>
        </p:txBody>
      </p:sp>
      <p:pic>
        <p:nvPicPr>
          <p:cNvPr id="14" name="Image 0" descr="Search"/>
          <p:cNvPicPr>
            <a:picLocks noChangeAspect="1"/>
          </p:cNvPicPr>
          <p:nvPr/>
        </p:nvPicPr>
        <p:blipFill>
          <a:blip r:embed="rId3"/>
          <a:srcRect/>
          <a:stretch/>
        </p:blipFill>
        <p:spPr>
          <a:xfrm>
            <a:off x="1016000" y="4973241"/>
            <a:ext cx="304800" cy="304800"/>
          </a:xfrm>
          <a:prstGeom prst="rect">
            <a:avLst/>
          </a:prstGeom>
        </p:spPr>
      </p:pic>
      <p:sp>
        <p:nvSpPr>
          <p:cNvPr id="15" name="Text 11"/>
          <p:cNvSpPr/>
          <p:nvPr/>
        </p:nvSpPr>
        <p:spPr>
          <a:xfrm>
            <a:off x="1473200" y="4992291"/>
            <a:ext cx="990600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F7F5F0"/>
                </a:solidFill>
                <a:latin typeface="IBM Plex Sans" pitchFamily="34" charset="0"/>
                <a:ea typeface="IBM Plex Sans" pitchFamily="34" charset="-122"/>
                <a:cs typeface="IBM Plex Sans" pitchFamily="34" charset="-120"/>
              </a:rPr>
              <a:t>Worried enough to order a QuantiFERON? Then you’re worried enough to isolate and send sputum.</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7F5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8A5A06"/>
                </a:solidFill>
                <a:latin typeface="IBM Plex Sans" pitchFamily="34" charset="0"/>
                <a:ea typeface="IBM Plex Sans" pitchFamily="34" charset="-122"/>
                <a:cs typeface="IBM Plex Sans" pitchFamily="34" charset="-120"/>
              </a:rPr>
              <a:t>CASE 1 · ISOLATE</a:t>
            </a:r>
            <a:endParaRPr lang="en-US" sz="1200" dirty="0"/>
          </a:p>
        </p:txBody>
      </p:sp>
      <p:sp>
        <p:nvSpPr>
          <p:cNvPr id="3" name="Text 1"/>
          <p:cNvSpPr>
            <a:spLocks noGrp="1"/>
          </p:cNvSpPr>
          <p:nvPr>
            <p:ph type="title"/>
          </p:nvPr>
        </p:nvSpPr>
        <p:spPr>
          <a:xfrm>
            <a:off x="812800" y="1102320"/>
            <a:ext cx="10883392" cy="463550"/>
          </a:xfrm>
          <a:prstGeom prst="rect">
            <a:avLst/>
          </a:prstGeom>
          <a:noFill/>
          <a:ln/>
        </p:spPr>
        <p:txBody>
          <a:bodyPr wrap="square" lIns="0" tIns="0" rIns="0" bIns="0" rtlCol="0" anchor="t">
            <a:normAutofit/>
          </a:bodyPr>
          <a:lstStyle/>
          <a:p>
            <a:pPr marL="0" indent="0" algn="l">
              <a:lnSpc>
                <a:spcPts val="3450"/>
              </a:lnSpc>
              <a:buNone/>
            </a:pPr>
            <a:r>
              <a:rPr lang="en-US" sz="3000" b="1" i="0" dirty="0">
                <a:solidFill>
                  <a:srgbClr val="14243A"/>
                </a:solidFill>
                <a:latin typeface="Source Serif 4" pitchFamily="18" charset="0"/>
                <a:ea typeface="Source Serif 4" pitchFamily="18" charset="-122"/>
                <a:cs typeface="Source Serif 4" pitchFamily="18" charset="-120"/>
              </a:rPr>
              <a:t>The first hour: isolate on suspicion </a:t>
            </a:r>
            <a:r>
              <a:rPr lang="en-US" sz="3000" b="1" i="0" dirty="0">
                <a:solidFill>
                  <a:srgbClr val="5C6573"/>
                </a:solidFill>
                <a:latin typeface="Source Serif 4" pitchFamily="18" charset="0"/>
                <a:ea typeface="Source Serif 4" pitchFamily="18" charset="-122"/>
                <a:cs typeface="Source Serif 4" pitchFamily="18" charset="-120"/>
              </a:rPr>
              <a:t>[4]</a:t>
            </a:r>
            <a:endParaRPr lang="en-US" sz="3000" dirty="0"/>
          </a:p>
        </p:txBody>
      </p:sp>
      <p:sp>
        <p:nvSpPr>
          <p:cNvPr id="4" name="Shape 2"/>
          <p:cNvSpPr/>
          <p:nvPr/>
        </p:nvSpPr>
        <p:spPr>
          <a:xfrm>
            <a:off x="815975" y="1797645"/>
            <a:ext cx="5175250" cy="3684191"/>
          </a:xfrm>
          <a:prstGeom prst="roundRect">
            <a:avLst>
              <a:gd name="adj" fmla="val 2672"/>
            </a:avLst>
          </a:prstGeom>
          <a:solidFill>
            <a:srgbClr val="FDFCF9"/>
          </a:solidFill>
          <a:ln w="6350">
            <a:solidFill>
              <a:srgbClr val="DCD5C6"/>
            </a:solidFill>
            <a:prstDash val="solid"/>
          </a:ln>
        </p:spPr>
        <p:txBody>
          <a:bodyPr/>
          <a:lstStyle/>
          <a:p>
            <a:endParaRPr lang="en-US"/>
          </a:p>
        </p:txBody>
      </p:sp>
      <p:sp>
        <p:nvSpPr>
          <p:cNvPr id="5" name="Text 3"/>
          <p:cNvSpPr/>
          <p:nvPr/>
        </p:nvSpPr>
        <p:spPr>
          <a:xfrm>
            <a:off x="1022350" y="2004020"/>
            <a:ext cx="4905375"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4243A"/>
                </a:solidFill>
                <a:latin typeface="Source Serif 4" pitchFamily="18" charset="0"/>
                <a:ea typeface="Source Serif 4" pitchFamily="18" charset="-122"/>
                <a:cs typeface="Source Serif 4" pitchFamily="18" charset="-120"/>
              </a:rPr>
              <a:t>Do now</a:t>
            </a:r>
            <a:endParaRPr lang="en-US" sz="2000" dirty="0"/>
          </a:p>
        </p:txBody>
      </p:sp>
      <p:sp>
        <p:nvSpPr>
          <p:cNvPr id="6" name="Text 4"/>
          <p:cNvSpPr/>
          <p:nvPr/>
        </p:nvSpPr>
        <p:spPr>
          <a:xfrm>
            <a:off x="1093470" y="2410420"/>
            <a:ext cx="4826635" cy="1892300"/>
          </a:xfrm>
          <a:prstGeom prst="rect">
            <a:avLst/>
          </a:prstGeom>
          <a:noFill/>
          <a:ln/>
        </p:spPr>
        <p:txBody>
          <a:bodyPr wrap="square" lIns="0" tIns="0" rIns="0" bIns="0" rtlCol="0" anchor="t">
            <a:normAutofit/>
          </a:bodyPr>
          <a:lstStyle/>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Surgical mask on the patient</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Airborne isolation room (negative pressure)</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Contact infection prevention (“Ruby Infection Prevention” on Epic chat) or myself</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Use CAPR or fit-tested N95 to enter the room</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Report to the health department on suspicion, not confirmation (once IP is involved, we do this for you)</a:t>
            </a:r>
            <a:endParaRPr lang="en-US" sz="1500" dirty="0"/>
          </a:p>
        </p:txBody>
      </p:sp>
      <p:sp>
        <p:nvSpPr>
          <p:cNvPr id="7" name="Shape 5"/>
          <p:cNvSpPr/>
          <p:nvPr/>
        </p:nvSpPr>
        <p:spPr>
          <a:xfrm>
            <a:off x="6200775" y="1797645"/>
            <a:ext cx="5175250" cy="3684191"/>
          </a:xfrm>
          <a:prstGeom prst="roundRect">
            <a:avLst>
              <a:gd name="adj" fmla="val 2672"/>
            </a:avLst>
          </a:prstGeom>
          <a:solidFill>
            <a:srgbClr val="FDFCF9"/>
          </a:solidFill>
          <a:ln w="6350">
            <a:solidFill>
              <a:srgbClr val="DCD5C6"/>
            </a:solidFill>
            <a:prstDash val="solid"/>
          </a:ln>
        </p:spPr>
        <p:txBody>
          <a:bodyPr/>
          <a:lstStyle/>
          <a:p>
            <a:endParaRPr lang="en-US"/>
          </a:p>
        </p:txBody>
      </p:sp>
      <p:sp>
        <p:nvSpPr>
          <p:cNvPr id="8" name="Text 6"/>
          <p:cNvSpPr/>
          <p:nvPr/>
        </p:nvSpPr>
        <p:spPr>
          <a:xfrm>
            <a:off x="6407150" y="2004020"/>
            <a:ext cx="4905375"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4243A"/>
                </a:solidFill>
                <a:latin typeface="Source Serif 4" pitchFamily="18" charset="0"/>
                <a:ea typeface="Source Serif 4" pitchFamily="18" charset="-122"/>
                <a:cs typeface="Source Serif 4" pitchFamily="18" charset="-120"/>
              </a:rPr>
              <a:t>Coming off isolation</a:t>
            </a:r>
            <a:endParaRPr lang="en-US" sz="2000" dirty="0"/>
          </a:p>
        </p:txBody>
      </p:sp>
      <p:sp>
        <p:nvSpPr>
          <p:cNvPr id="9" name="Text 7"/>
          <p:cNvSpPr/>
          <p:nvPr/>
        </p:nvSpPr>
        <p:spPr>
          <a:xfrm>
            <a:off x="6407150" y="2410420"/>
            <a:ext cx="4905375"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8A5A06"/>
                </a:solidFill>
                <a:latin typeface="IBM Plex Sans" pitchFamily="34" charset="0"/>
                <a:ea typeface="IBM Plex Sans" pitchFamily="34" charset="-122"/>
                <a:cs typeface="IBM Plex Sans" pitchFamily="34" charset="-120"/>
              </a:rPr>
              <a:t>SUSPECTED TB</a:t>
            </a:r>
            <a:endParaRPr lang="en-US" sz="1200" dirty="0"/>
          </a:p>
        </p:txBody>
      </p:sp>
      <p:sp>
        <p:nvSpPr>
          <p:cNvPr id="10" name="Text 8"/>
          <p:cNvSpPr/>
          <p:nvPr/>
        </p:nvSpPr>
        <p:spPr>
          <a:xfrm>
            <a:off x="6407150" y="2725341"/>
            <a:ext cx="4905375" cy="13589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6505E"/>
                </a:solidFill>
                <a:latin typeface="IBM Plex Sans" pitchFamily="34" charset="0"/>
                <a:ea typeface="IBM Plex Sans" pitchFamily="34" charset="-122"/>
                <a:cs typeface="IBM Plex Sans" pitchFamily="34" charset="-120"/>
              </a:rPr>
              <a:t>Infection prevention and I decide, based on:</a:t>
            </a:r>
            <a:endParaRPr lang="en-US" sz="1500" dirty="0"/>
          </a:p>
          <a:p>
            <a:pPr marL="25400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Pretest probability, or an alternative diagnosis</a:t>
            </a:r>
            <a:endParaRPr lang="en-US" sz="1500" dirty="0"/>
          </a:p>
          <a:p>
            <a:pPr marL="25400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Sputum PCR: 1–2 negative Xpert results are FDA-cleared for this </a:t>
            </a:r>
            <a:r>
              <a:rPr lang="en-US" sz="1500" dirty="0">
                <a:solidFill>
                  <a:srgbClr val="5C6573"/>
                </a:solidFill>
                <a:latin typeface="IBM Plex Sans" pitchFamily="34" charset="0"/>
                <a:ea typeface="IBM Plex Sans" pitchFamily="34" charset="-122"/>
                <a:cs typeface="IBM Plex Sans" pitchFamily="34" charset="-120"/>
              </a:rPr>
              <a:t>[6]</a:t>
            </a:r>
            <a:endParaRPr lang="en-US" sz="1500" dirty="0"/>
          </a:p>
          <a:p>
            <a:pPr marL="25400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AFB smears (older standard: 3 negative)</a:t>
            </a:r>
            <a:endParaRPr lang="en-US" sz="1500" dirty="0"/>
          </a:p>
        </p:txBody>
      </p:sp>
      <p:sp>
        <p:nvSpPr>
          <p:cNvPr id="11" name="Text 9"/>
          <p:cNvSpPr/>
          <p:nvPr/>
        </p:nvSpPr>
        <p:spPr>
          <a:xfrm>
            <a:off x="6407150" y="4160441"/>
            <a:ext cx="4905375"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8A5A06"/>
                </a:solidFill>
                <a:latin typeface="IBM Plex Sans" pitchFamily="34" charset="0"/>
                <a:ea typeface="IBM Plex Sans" pitchFamily="34" charset="-122"/>
                <a:cs typeface="IBM Plex Sans" pitchFamily="34" charset="-120"/>
              </a:rPr>
              <a:t>CONFIRMED TB</a:t>
            </a:r>
            <a:endParaRPr lang="en-US" sz="1200" dirty="0"/>
          </a:p>
        </p:txBody>
      </p:sp>
      <p:sp>
        <p:nvSpPr>
          <p:cNvPr id="12" name="Text 10"/>
          <p:cNvSpPr/>
          <p:nvPr/>
        </p:nvSpPr>
        <p:spPr>
          <a:xfrm>
            <a:off x="6407150" y="4475361"/>
            <a:ext cx="4905375"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6505E"/>
                </a:solidFill>
                <a:latin typeface="IBM Plex Sans" pitchFamily="34" charset="0"/>
                <a:ea typeface="IBM Plex Sans" pitchFamily="34" charset="-122"/>
                <a:cs typeface="IBM Plex Sans" pitchFamily="34" charset="-120"/>
              </a:rPr>
              <a:t>Effective therapy, clinical improvement and 3 consecutive negative smears. Discharge plans go through the health department.</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7F5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8A5A06"/>
                </a:solidFill>
                <a:latin typeface="IBM Plex Sans" pitchFamily="34" charset="0"/>
                <a:ea typeface="IBM Plex Sans" pitchFamily="34" charset="-122"/>
                <a:cs typeface="IBM Plex Sans" pitchFamily="34" charset="-120"/>
              </a:rPr>
              <a:t>CASE 1 · TEST</a:t>
            </a:r>
            <a:endParaRPr lang="en-US" sz="1200" dirty="0"/>
          </a:p>
        </p:txBody>
      </p:sp>
      <p:sp>
        <p:nvSpPr>
          <p:cNvPr id="3" name="Text 1"/>
          <p:cNvSpPr>
            <a:spLocks noGrp="1"/>
          </p:cNvSpPr>
          <p:nvPr>
            <p:ph type="title"/>
          </p:nvPr>
        </p:nvSpPr>
        <p:spPr>
          <a:xfrm>
            <a:off x="812800" y="1102320"/>
            <a:ext cx="10883392" cy="463550"/>
          </a:xfrm>
          <a:prstGeom prst="rect">
            <a:avLst/>
          </a:prstGeom>
          <a:noFill/>
          <a:ln/>
        </p:spPr>
        <p:txBody>
          <a:bodyPr wrap="square" lIns="0" tIns="0" rIns="0" bIns="0" rtlCol="0" anchor="t">
            <a:normAutofit/>
          </a:bodyPr>
          <a:lstStyle/>
          <a:p>
            <a:pPr marL="0" indent="0" algn="l">
              <a:lnSpc>
                <a:spcPts val="3450"/>
              </a:lnSpc>
              <a:buNone/>
            </a:pPr>
            <a:r>
              <a:rPr lang="en-US" sz="3000" b="1" i="0" dirty="0">
                <a:solidFill>
                  <a:srgbClr val="14243A"/>
                </a:solidFill>
                <a:latin typeface="Source Serif 4" pitchFamily="18" charset="0"/>
                <a:ea typeface="Source Serif 4" pitchFamily="18" charset="-122"/>
                <a:cs typeface="Source Serif 4" pitchFamily="18" charset="-120"/>
              </a:rPr>
              <a:t>Three sputa and a NAAT, then culture </a:t>
            </a:r>
            <a:r>
              <a:rPr lang="en-US" sz="3000" b="1" i="0" dirty="0">
                <a:solidFill>
                  <a:srgbClr val="5C6573"/>
                </a:solidFill>
                <a:latin typeface="Source Serif 4" pitchFamily="18" charset="0"/>
                <a:ea typeface="Source Serif 4" pitchFamily="18" charset="-122"/>
                <a:cs typeface="Source Serif 4" pitchFamily="18" charset="-120"/>
              </a:rPr>
              <a:t>[3]</a:t>
            </a:r>
            <a:endParaRPr lang="en-US" sz="3000" dirty="0"/>
          </a:p>
        </p:txBody>
      </p:sp>
      <p:sp>
        <p:nvSpPr>
          <p:cNvPr id="4" name="Shape 2"/>
          <p:cNvSpPr/>
          <p:nvPr/>
        </p:nvSpPr>
        <p:spPr>
          <a:xfrm>
            <a:off x="815975" y="1797645"/>
            <a:ext cx="5175250" cy="3076575"/>
          </a:xfrm>
          <a:prstGeom prst="roundRect">
            <a:avLst>
              <a:gd name="adj" fmla="val 3199"/>
            </a:avLst>
          </a:prstGeom>
          <a:solidFill>
            <a:srgbClr val="FDFCF9"/>
          </a:solidFill>
          <a:ln w="6350">
            <a:solidFill>
              <a:srgbClr val="DCD5C6"/>
            </a:solidFill>
            <a:prstDash val="solid"/>
          </a:ln>
        </p:spPr>
        <p:txBody>
          <a:bodyPr/>
          <a:lstStyle/>
          <a:p>
            <a:endParaRPr lang="en-US"/>
          </a:p>
        </p:txBody>
      </p:sp>
      <p:sp>
        <p:nvSpPr>
          <p:cNvPr id="5" name="Text 3"/>
          <p:cNvSpPr/>
          <p:nvPr/>
        </p:nvSpPr>
        <p:spPr>
          <a:xfrm>
            <a:off x="1022350" y="2004020"/>
            <a:ext cx="4905375"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4243A"/>
                </a:solidFill>
                <a:latin typeface="Source Serif 4" pitchFamily="18" charset="0"/>
                <a:ea typeface="Source Serif 4" pitchFamily="18" charset="-122"/>
                <a:cs typeface="Source Serif 4" pitchFamily="18" charset="-120"/>
              </a:rPr>
              <a:t>Specimens</a:t>
            </a:r>
            <a:endParaRPr lang="en-US" sz="2000" dirty="0"/>
          </a:p>
        </p:txBody>
      </p:sp>
      <p:sp>
        <p:nvSpPr>
          <p:cNvPr id="6" name="Text 4"/>
          <p:cNvSpPr/>
          <p:nvPr/>
        </p:nvSpPr>
        <p:spPr>
          <a:xfrm>
            <a:off x="1093470" y="2410420"/>
            <a:ext cx="4826635" cy="1892300"/>
          </a:xfrm>
          <a:prstGeom prst="rect">
            <a:avLst/>
          </a:prstGeom>
          <a:noFill/>
          <a:ln/>
        </p:spPr>
        <p:txBody>
          <a:bodyPr wrap="square" lIns="0" tIns="0" rIns="0" bIns="0" rtlCol="0" anchor="t">
            <a:normAutofit/>
          </a:bodyPr>
          <a:lstStyle/>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Sputum ×3 for AFB smear and culture: 8–24 h apart, at least one early-morning</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NAAT on the early AM specimen: results in hours, more sensitive than smear (higher NPV), flags rifampin resistance</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Can’t produce sputum? Induce before bronchoscopy</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If concern for TB, need to also test for HIV</a:t>
            </a:r>
            <a:endParaRPr lang="en-US" sz="1500" dirty="0"/>
          </a:p>
        </p:txBody>
      </p:sp>
      <p:sp>
        <p:nvSpPr>
          <p:cNvPr id="7" name="Shape 5"/>
          <p:cNvSpPr/>
          <p:nvPr/>
        </p:nvSpPr>
        <p:spPr>
          <a:xfrm>
            <a:off x="6200775" y="1797645"/>
            <a:ext cx="5175250" cy="3076575"/>
          </a:xfrm>
          <a:prstGeom prst="roundRect">
            <a:avLst>
              <a:gd name="adj" fmla="val 3199"/>
            </a:avLst>
          </a:prstGeom>
          <a:solidFill>
            <a:srgbClr val="FDFCF9"/>
          </a:solidFill>
          <a:ln w="6350">
            <a:solidFill>
              <a:srgbClr val="DCD5C6"/>
            </a:solidFill>
            <a:prstDash val="solid"/>
          </a:ln>
        </p:spPr>
        <p:txBody>
          <a:bodyPr/>
          <a:lstStyle/>
          <a:p>
            <a:endParaRPr lang="en-US"/>
          </a:p>
        </p:txBody>
      </p:sp>
      <p:sp>
        <p:nvSpPr>
          <p:cNvPr id="8" name="Text 6"/>
          <p:cNvSpPr/>
          <p:nvPr/>
        </p:nvSpPr>
        <p:spPr>
          <a:xfrm>
            <a:off x="6407150" y="2004020"/>
            <a:ext cx="4905375"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4243A"/>
                </a:solidFill>
                <a:latin typeface="Source Serif 4" pitchFamily="18" charset="0"/>
                <a:ea typeface="Source Serif 4" pitchFamily="18" charset="-122"/>
                <a:cs typeface="Source Serif 4" pitchFamily="18" charset="-120"/>
              </a:rPr>
              <a:t>Reading the first results</a:t>
            </a:r>
            <a:endParaRPr lang="en-US" sz="2000" dirty="0"/>
          </a:p>
        </p:txBody>
      </p:sp>
      <p:sp>
        <p:nvSpPr>
          <p:cNvPr id="9" name="Shape 7"/>
          <p:cNvSpPr/>
          <p:nvPr/>
        </p:nvSpPr>
        <p:spPr>
          <a:xfrm>
            <a:off x="11166475" y="2410420"/>
            <a:ext cx="0" cy="2257425"/>
          </a:xfrm>
          <a:prstGeom prst="line">
            <a:avLst/>
          </a:prstGeom>
          <a:noFill/>
          <a:ln w="6350">
            <a:solidFill>
              <a:srgbClr val="DCD5C6"/>
            </a:solidFill>
            <a:prstDash val="solid"/>
          </a:ln>
        </p:spPr>
        <p:txBody>
          <a:bodyPr/>
          <a:lstStyle/>
          <a:p>
            <a:endParaRPr lang="en-US"/>
          </a:p>
        </p:txBody>
      </p:sp>
      <p:sp>
        <p:nvSpPr>
          <p:cNvPr id="10" name="Shape 8"/>
          <p:cNvSpPr/>
          <p:nvPr/>
        </p:nvSpPr>
        <p:spPr>
          <a:xfrm>
            <a:off x="6407150" y="4664670"/>
            <a:ext cx="4762500" cy="0"/>
          </a:xfrm>
          <a:prstGeom prst="line">
            <a:avLst/>
          </a:prstGeom>
          <a:noFill/>
          <a:ln w="6350">
            <a:solidFill>
              <a:srgbClr val="DCD5C6"/>
            </a:solidFill>
            <a:prstDash val="solid"/>
          </a:ln>
        </p:spPr>
        <p:txBody>
          <a:bodyPr/>
          <a:lstStyle/>
          <a:p>
            <a:endParaRPr lang="en-US"/>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6419850" y="2423120"/>
          <a:ext cx="4743450" cy="2238375"/>
        </p:xfrm>
        <a:graphic>
          <a:graphicData uri="http://schemas.openxmlformats.org/drawingml/2006/table">
            <a:tbl>
              <a:tblPr/>
              <a:tblGrid>
                <a:gridCol w="1138428">
                  <a:extLst>
                    <a:ext uri="{9D8B030D-6E8A-4147-A177-3AD203B41FA5}">
                      <a16:colId xmlns:a16="http://schemas.microsoft.com/office/drawing/2014/main" val="20000"/>
                    </a:ext>
                  </a:extLst>
                </a:gridCol>
                <a:gridCol w="1802511">
                  <a:extLst>
                    <a:ext uri="{9D8B030D-6E8A-4147-A177-3AD203B41FA5}">
                      <a16:colId xmlns:a16="http://schemas.microsoft.com/office/drawing/2014/main" val="20001"/>
                    </a:ext>
                  </a:extLst>
                </a:gridCol>
                <a:gridCol w="1802511">
                  <a:extLst>
                    <a:ext uri="{9D8B030D-6E8A-4147-A177-3AD203B41FA5}">
                      <a16:colId xmlns:a16="http://schemas.microsoft.com/office/drawing/2014/main" val="20002"/>
                    </a:ext>
                  </a:extLst>
                </a:gridCol>
              </a:tblGrid>
              <a:tr h="403225">
                <a:tc>
                  <a:txBody>
                    <a:bodyPr/>
                    <a:lstStyle/>
                    <a:p>
                      <a:pPr marL="0" indent="0">
                        <a:lnSpc>
                          <a:spcPts val="2100"/>
                        </a:lnSpc>
                        <a:buNone/>
                      </a:pPr>
                      <a:endParaRPr lang="en-US" sz="1500" dirty="0">
                        <a:latin typeface="IBM Plex Sans" charset="0"/>
                        <a:ea typeface="IBM Plex Sans" charset="0"/>
                        <a:cs typeface="IBM Plex Sans" charset="0"/>
                      </a:endParaRPr>
                    </a:p>
                  </a:txBody>
                  <a:tcPr marL="66675" marR="66675" marT="66675" marB="66675">
                    <a:lnL w="12700" cap="flat" cmpd="sng" algn="ctr">
                      <a:solidFill>
                        <a:srgbClr val="CAC9C6"/>
                      </a:solidFill>
                      <a:prstDash val="solid"/>
                      <a:round/>
                      <a:headEnd type="none" w="med" len="med"/>
                      <a:tailEnd type="none" w="med" len="med"/>
                    </a:lnL>
                    <a:lnR w="12700" cap="flat" cmpd="sng" algn="ctr">
                      <a:solidFill>
                        <a:srgbClr val="142031"/>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142031"/>
                      </a:solidFill>
                      <a:prstDash val="solid"/>
                      <a:round/>
                      <a:headEnd type="none" w="med" len="med"/>
                      <a:tailEnd type="none" w="med" len="med"/>
                    </a:lnB>
                    <a:solidFill>
                      <a:srgbClr val="14243A"/>
                    </a:solidFill>
                  </a:tcPr>
                </a:tc>
                <a:tc>
                  <a:txBody>
                    <a:bodyPr/>
                    <a:lstStyle/>
                    <a:p>
                      <a:pPr marL="0" indent="0">
                        <a:lnSpc>
                          <a:spcPts val="2100"/>
                        </a:lnSpc>
                        <a:buNone/>
                      </a:pPr>
                      <a:r>
                        <a:rPr lang="en-US" sz="1500" b="1" dirty="0">
                          <a:solidFill>
                            <a:srgbClr val="F7F5F0"/>
                          </a:solidFill>
                          <a:latin typeface="IBM Plex Sans" pitchFamily="34" charset="0"/>
                          <a:ea typeface="IBM Plex Sans" pitchFamily="34" charset="-122"/>
                          <a:cs typeface="IBM Plex Sans" pitchFamily="34" charset="-120"/>
                        </a:rPr>
                        <a:t>NAAT +</a:t>
                      </a:r>
                      <a:endParaRPr lang="en-US" sz="1500" dirty="0">
                        <a:latin typeface="IBM Plex Sans" charset="0"/>
                        <a:ea typeface="IBM Plex Sans" charset="0"/>
                        <a:cs typeface="IBM Plex Sans" charset="0"/>
                      </a:endParaRPr>
                    </a:p>
                  </a:txBody>
                  <a:tcPr marL="66675" marR="66675" marT="66675" marB="66675">
                    <a:lnL w="12700" cap="flat" cmpd="sng" algn="ctr">
                      <a:solidFill>
                        <a:srgbClr val="142031"/>
                      </a:solidFill>
                      <a:prstDash val="solid"/>
                      <a:round/>
                      <a:headEnd type="none" w="med" len="med"/>
                      <a:tailEnd type="none" w="med" len="med"/>
                    </a:lnL>
                    <a:lnR w="12700" cap="flat" cmpd="sng" algn="ctr">
                      <a:solidFill>
                        <a:srgbClr val="142031"/>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142031"/>
                      </a:solidFill>
                      <a:prstDash val="solid"/>
                      <a:round/>
                      <a:headEnd type="none" w="med" len="med"/>
                      <a:tailEnd type="none" w="med" len="med"/>
                    </a:lnB>
                    <a:solidFill>
                      <a:srgbClr val="14243A"/>
                    </a:solidFill>
                  </a:tcPr>
                </a:tc>
                <a:tc>
                  <a:txBody>
                    <a:bodyPr/>
                    <a:lstStyle/>
                    <a:p>
                      <a:pPr marL="0" indent="0">
                        <a:lnSpc>
                          <a:spcPts val="2100"/>
                        </a:lnSpc>
                        <a:buNone/>
                      </a:pPr>
                      <a:r>
                        <a:rPr lang="en-US" sz="1500" b="1" dirty="0">
                          <a:solidFill>
                            <a:srgbClr val="F7F5F0"/>
                          </a:solidFill>
                          <a:latin typeface="IBM Plex Sans" pitchFamily="34" charset="0"/>
                          <a:ea typeface="IBM Plex Sans" pitchFamily="34" charset="-122"/>
                          <a:cs typeface="IBM Plex Sans" pitchFamily="34" charset="-120"/>
                        </a:rPr>
                        <a:t>NAAT −</a:t>
                      </a:r>
                      <a:endParaRPr lang="en-US" sz="1500" dirty="0">
                        <a:latin typeface="IBM Plex Sans" charset="0"/>
                        <a:ea typeface="IBM Plex Sans" charset="0"/>
                        <a:cs typeface="IBM Plex Sans" charset="0"/>
                      </a:endParaRPr>
                    </a:p>
                  </a:txBody>
                  <a:tcPr marL="66675" marR="66675" marT="66675" marB="66675">
                    <a:lnL w="12700" cap="flat" cmpd="sng" algn="ctr">
                      <a:solidFill>
                        <a:srgbClr val="142031"/>
                      </a:solidFill>
                      <a:prstDash val="solid"/>
                      <a:round/>
                      <a:headEnd type="none" w="med" len="med"/>
                      <a:tailEnd type="none" w="med" len="med"/>
                    </a:lnL>
                    <a:lnR w="12700" cap="flat" cmpd="sng" algn="ctr">
                      <a:solidFill>
                        <a:srgbClr val="142031"/>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142031"/>
                      </a:solidFill>
                      <a:prstDash val="solid"/>
                      <a:round/>
                      <a:headEnd type="none" w="med" len="med"/>
                      <a:tailEnd type="none" w="med" len="med"/>
                    </a:lnB>
                    <a:solidFill>
                      <a:srgbClr val="14243A"/>
                    </a:solidFill>
                  </a:tcPr>
                </a:tc>
                <a:extLst>
                  <a:ext uri="{0D108BD9-81ED-4DB2-BD59-A6C34878D82A}">
                    <a16:rowId xmlns:a16="http://schemas.microsoft.com/office/drawing/2014/main" val="10000"/>
                  </a:ext>
                </a:extLst>
              </a:tr>
              <a:tr h="917575">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Smear +</a:t>
                      </a:r>
                      <a:endParaRPr lang="en-US" sz="1500" dirty="0">
                        <a:latin typeface="IBM Plex Sans" charset="0"/>
                        <a:ea typeface="IBM Plex Sans" charset="0"/>
                        <a:cs typeface="IBM Plex Sans" charset="0"/>
                      </a:endParaRPr>
                    </a:p>
                  </a:txBody>
                  <a:tcPr marL="66675" marR="66675" marT="66675" marB="66675">
                    <a:lnL w="12700" cap="flat" cmpd="sng" algn="ctr">
                      <a:solidFill>
                        <a:srgbClr val="CAC9C6"/>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142031"/>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TB: treat, isolate, report</a:t>
                      </a:r>
                      <a:endParaRPr lang="en-US" sz="1500" dirty="0">
                        <a:latin typeface="IBM Plex Sans" charset="0"/>
                        <a:ea typeface="IBM Plex Sans" charset="0"/>
                        <a:cs typeface="IBM Plex Sans" charset="0"/>
                      </a:endParaRPr>
                    </a:p>
                  </a:txBody>
                  <a:tcPr marL="66675" marR="66675" marT="66675" marB="66675">
                    <a:lnL w="12700" cap="flat" cmpd="sng" algn="ctr">
                      <a:solidFill>
                        <a:srgbClr val="CAC9C6"/>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142031"/>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Think NTM (or a false-negative NAAT)</a:t>
                      </a:r>
                      <a:endParaRPr lang="en-US" sz="1500" dirty="0">
                        <a:latin typeface="IBM Plex Sans" charset="0"/>
                        <a:ea typeface="IBM Plex Sans" charset="0"/>
                        <a:cs typeface="IBM Plex Sans" charset="0"/>
                      </a:endParaRPr>
                    </a:p>
                  </a:txBody>
                  <a:tcPr marL="66675" marR="66675" marT="66675" marB="66675">
                    <a:lnL w="12700" cap="flat" cmpd="sng" algn="ctr">
                      <a:solidFill>
                        <a:srgbClr val="CAC9C6"/>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142031"/>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extLst>
                  <a:ext uri="{0D108BD9-81ED-4DB2-BD59-A6C34878D82A}">
                    <a16:rowId xmlns:a16="http://schemas.microsoft.com/office/drawing/2014/main" val="10001"/>
                  </a:ext>
                </a:extLst>
              </a:tr>
              <a:tr h="917575">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Smear −</a:t>
                      </a:r>
                      <a:endParaRPr lang="en-US" sz="1500" dirty="0">
                        <a:latin typeface="IBM Plex Sans" charset="0"/>
                        <a:ea typeface="IBM Plex Sans" charset="0"/>
                        <a:cs typeface="IBM Plex Sans" charset="0"/>
                      </a:endParaRPr>
                    </a:p>
                  </a:txBody>
                  <a:tcPr marL="66675" marR="66675" marT="66675" marB="66675">
                    <a:lnL w="12700" cap="flat" cmpd="sng" algn="ctr">
                      <a:solidFill>
                        <a:srgbClr val="CAC9C6"/>
                      </a:solidFill>
                      <a:prstDash val="solid"/>
                      <a:round/>
                      <a:headEnd type="none" w="med" len="med"/>
                      <a:tailEnd type="none" w="med" len="med"/>
                    </a:lnL>
                    <a:lnR w="12700" cap="flat" cmpd="sng" algn="ctr">
                      <a:solidFill>
                        <a:srgbClr val="C0BDB6"/>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C0BDB6"/>
                      </a:solidFill>
                      <a:prstDash val="solid"/>
                      <a:round/>
                      <a:headEnd type="none" w="med" len="med"/>
                      <a:tailEnd type="none" w="med" len="med"/>
                    </a:lnB>
                    <a:solidFill>
                      <a:srgbClr val="F1EDE4"/>
                    </a:solidFill>
                  </a:tcPr>
                </a:tc>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Presumptive TB: treat while culture is pending</a:t>
                      </a:r>
                      <a:endParaRPr lang="en-US" sz="1500" dirty="0">
                        <a:latin typeface="IBM Plex Sans" charset="0"/>
                        <a:ea typeface="IBM Plex Sans" charset="0"/>
                        <a:cs typeface="IBM Plex Sans" charset="0"/>
                      </a:endParaRPr>
                    </a:p>
                  </a:txBody>
                  <a:tcPr marL="66675" marR="66675" marT="66675" marB="66675">
                    <a:lnL w="12700" cap="flat" cmpd="sng" algn="ctr">
                      <a:solidFill>
                        <a:srgbClr val="C0BDB6"/>
                      </a:solidFill>
                      <a:prstDash val="solid"/>
                      <a:round/>
                      <a:headEnd type="none" w="med" len="med"/>
                      <a:tailEnd type="none" w="med" len="med"/>
                    </a:lnL>
                    <a:lnR w="12700" cap="flat" cmpd="sng" algn="ctr">
                      <a:solidFill>
                        <a:srgbClr val="C0BDB6"/>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C0BDB6"/>
                      </a:solidFill>
                      <a:prstDash val="solid"/>
                      <a:round/>
                      <a:headEnd type="none" w="med" len="med"/>
                      <a:tailEnd type="none" w="med" len="med"/>
                    </a:lnB>
                    <a:solidFill>
                      <a:srgbClr val="F1EDE4"/>
                    </a:solidFill>
                  </a:tcPr>
                </a:tc>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Less likely, not excluded: clinical judgment</a:t>
                      </a:r>
                      <a:endParaRPr lang="en-US" sz="1500" dirty="0">
                        <a:latin typeface="IBM Plex Sans" charset="0"/>
                        <a:ea typeface="IBM Plex Sans" charset="0"/>
                        <a:cs typeface="IBM Plex Sans" charset="0"/>
                      </a:endParaRPr>
                    </a:p>
                  </a:txBody>
                  <a:tcPr marL="66675" marR="66675" marT="66675" marB="66675">
                    <a:lnL w="12700" cap="flat" cmpd="sng" algn="ctr">
                      <a:solidFill>
                        <a:srgbClr val="C0BDB6"/>
                      </a:solidFill>
                      <a:prstDash val="solid"/>
                      <a:round/>
                      <a:headEnd type="none" w="med" len="med"/>
                      <a:tailEnd type="none" w="med" len="med"/>
                    </a:lnL>
                    <a:lnR w="12700" cap="flat" cmpd="sng" algn="ctr">
                      <a:solidFill>
                        <a:srgbClr val="C0BDB6"/>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C0BDB6"/>
                      </a:solidFill>
                      <a:prstDash val="solid"/>
                      <a:round/>
                      <a:headEnd type="none" w="med" len="med"/>
                      <a:tailEnd type="none" w="med" len="med"/>
                    </a:lnB>
                    <a:solidFill>
                      <a:srgbClr val="F1EDE4"/>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14243A"/>
        </a:solidFill>
        <a:effectLst/>
      </p:bgPr>
    </p:bg>
    <p:spTree>
      <p:nvGrpSpPr>
        <p:cNvPr id="1" name=""/>
        <p:cNvGrpSpPr/>
        <p:nvPr/>
      </p:nvGrpSpPr>
      <p:grpSpPr>
        <a:xfrm>
          <a:off x="0" y="0"/>
          <a:ext cx="0" cy="0"/>
          <a:chOff x="0" y="0"/>
          <a:chExt cx="0" cy="0"/>
        </a:xfrm>
      </p:grpSpPr>
      <p:pic>
        <p:nvPicPr>
          <p:cNvPr id="2" name="Image 0" descr="Case 1 smear.png"/>
          <p:cNvPicPr>
            <a:picLocks noChangeAspect="1"/>
          </p:cNvPicPr>
          <p:nvPr/>
        </p:nvPicPr>
        <p:blipFill>
          <a:blip r:embed="rId3"/>
          <a:srcRect t="21" b="21"/>
          <a:stretch/>
        </p:blipFill>
        <p:spPr>
          <a:xfrm>
            <a:off x="7915473" y="473075"/>
            <a:ext cx="4064000" cy="5911850"/>
          </a:xfrm>
          <a:prstGeom prst="rect">
            <a:avLst/>
          </a:prstGeom>
        </p:spPr>
      </p:pic>
      <p:sp>
        <p:nvSpPr>
          <p:cNvPr id="3"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E6A93A"/>
                </a:solidFill>
                <a:latin typeface="IBM Plex Sans" pitchFamily="34" charset="0"/>
                <a:ea typeface="IBM Plex Sans" pitchFamily="34" charset="-122"/>
                <a:cs typeface="IBM Plex Sans" pitchFamily="34" charset="-120"/>
              </a:rPr>
              <a:t>CASE 1 · RESULTS</a:t>
            </a:r>
            <a:endParaRPr lang="en-US" sz="1200" dirty="0"/>
          </a:p>
        </p:txBody>
      </p:sp>
      <p:sp>
        <p:nvSpPr>
          <p:cNvPr id="4" name="Text 1"/>
          <p:cNvSpPr>
            <a:spLocks noGrp="1"/>
          </p:cNvSpPr>
          <p:nvPr>
            <p:ph type="title"/>
          </p:nvPr>
        </p:nvSpPr>
        <p:spPr>
          <a:xfrm>
            <a:off x="812800" y="1102320"/>
            <a:ext cx="10883392" cy="463550"/>
          </a:xfrm>
          <a:prstGeom prst="rect">
            <a:avLst/>
          </a:prstGeom>
          <a:noFill/>
          <a:ln/>
        </p:spPr>
        <p:txBody>
          <a:bodyPr wrap="square" lIns="0" tIns="0" rIns="0" bIns="0" rtlCol="0" anchor="t">
            <a:normAutofit/>
          </a:bodyPr>
          <a:lstStyle/>
          <a:p>
            <a:pPr marL="0" indent="0" algn="l">
              <a:lnSpc>
                <a:spcPts val="3450"/>
              </a:lnSpc>
              <a:buNone/>
            </a:pPr>
            <a:r>
              <a:rPr lang="en-US" sz="3000" b="1" i="0" dirty="0">
                <a:solidFill>
                  <a:srgbClr val="F7F5F0"/>
                </a:solidFill>
                <a:latin typeface="Source Serif 4" pitchFamily="18" charset="0"/>
                <a:ea typeface="Source Serif 4" pitchFamily="18" charset="-122"/>
                <a:cs typeface="Source Serif 4" pitchFamily="18" charset="-120"/>
              </a:rPr>
              <a:t>Back to our patient</a:t>
            </a:r>
            <a:endParaRPr lang="en-US" sz="3000" dirty="0"/>
          </a:p>
        </p:txBody>
      </p:sp>
      <p:sp>
        <p:nvSpPr>
          <p:cNvPr id="5" name="Text 2"/>
          <p:cNvSpPr/>
          <p:nvPr/>
        </p:nvSpPr>
        <p:spPr>
          <a:xfrm>
            <a:off x="812800" y="1797050"/>
            <a:ext cx="406400" cy="406400"/>
          </a:xfrm>
          <a:prstGeom prst="rect">
            <a:avLst/>
          </a:prstGeom>
          <a:noFill/>
          <a:ln/>
        </p:spPr>
        <p:txBody>
          <a:bodyPr wrap="square" lIns="0" tIns="0" rIns="0" bIns="0" rtlCol="0" anchor="t">
            <a:normAutofit/>
          </a:bodyPr>
          <a:lstStyle/>
          <a:p>
            <a:pPr marL="0" indent="0" algn="l">
              <a:lnSpc>
                <a:spcPts val="3000"/>
              </a:lnSpc>
              <a:buNone/>
            </a:pPr>
            <a:r>
              <a:rPr lang="en-US" sz="3000" b="1" dirty="0">
                <a:solidFill>
                  <a:srgbClr val="E6A93A"/>
                </a:solidFill>
                <a:latin typeface="Source Serif 4" pitchFamily="18" charset="0"/>
                <a:ea typeface="Source Serif 4" pitchFamily="18" charset="-122"/>
                <a:cs typeface="Source Serif 4" pitchFamily="18" charset="-120"/>
              </a:rPr>
              <a:t>1</a:t>
            </a:r>
            <a:endParaRPr lang="en-US" sz="3000" dirty="0"/>
          </a:p>
        </p:txBody>
      </p:sp>
      <p:sp>
        <p:nvSpPr>
          <p:cNvPr id="6" name="Text 3"/>
          <p:cNvSpPr/>
          <p:nvPr/>
        </p:nvSpPr>
        <p:spPr>
          <a:xfrm>
            <a:off x="1371600" y="1797050"/>
            <a:ext cx="3738443" cy="355600"/>
          </a:xfrm>
          <a:prstGeom prst="rect">
            <a:avLst/>
          </a:prstGeom>
          <a:noFill/>
          <a:ln/>
        </p:spPr>
        <p:txBody>
          <a:bodyPr wrap="square" lIns="0" tIns="0" rIns="0" bIns="0" rtlCol="0" anchor="t">
            <a:normAutofit/>
          </a:bodyPr>
          <a:lstStyle/>
          <a:p>
            <a:pPr marL="0" indent="0" algn="l">
              <a:lnSpc>
                <a:spcPts val="2600"/>
              </a:lnSpc>
              <a:buNone/>
            </a:pPr>
            <a:r>
              <a:rPr lang="en-US" sz="2000" b="1" dirty="0">
                <a:solidFill>
                  <a:srgbClr val="DCE3EC"/>
                </a:solidFill>
                <a:latin typeface="IBM Plex Sans" pitchFamily="34" charset="0"/>
                <a:ea typeface="IBM Plex Sans" pitchFamily="34" charset="-122"/>
                <a:cs typeface="IBM Plex Sans" pitchFamily="34" charset="-120"/>
              </a:rPr>
              <a:t>Smear:</a:t>
            </a:r>
            <a:r>
              <a:rPr lang="en-US" sz="2000" dirty="0">
                <a:solidFill>
                  <a:srgbClr val="DCE3EC"/>
                </a:solidFill>
                <a:latin typeface="IBM Plex Sans" pitchFamily="34" charset="0"/>
                <a:ea typeface="IBM Plex Sans" pitchFamily="34" charset="-122"/>
                <a:cs typeface="IBM Plex Sans" pitchFamily="34" charset="-120"/>
              </a:rPr>
              <a:t> AFB smear positive</a:t>
            </a:r>
            <a:endParaRPr lang="en-US" sz="2000" dirty="0"/>
          </a:p>
        </p:txBody>
      </p:sp>
      <p:sp>
        <p:nvSpPr>
          <p:cNvPr id="7" name="Text 4"/>
          <p:cNvSpPr/>
          <p:nvPr/>
        </p:nvSpPr>
        <p:spPr>
          <a:xfrm>
            <a:off x="812800" y="2355850"/>
            <a:ext cx="406400" cy="406400"/>
          </a:xfrm>
          <a:prstGeom prst="rect">
            <a:avLst/>
          </a:prstGeom>
          <a:noFill/>
          <a:ln/>
        </p:spPr>
        <p:txBody>
          <a:bodyPr wrap="square" lIns="0" tIns="0" rIns="0" bIns="0" rtlCol="0" anchor="t">
            <a:normAutofit/>
          </a:bodyPr>
          <a:lstStyle/>
          <a:p>
            <a:pPr marL="0" indent="0" algn="l">
              <a:lnSpc>
                <a:spcPts val="3000"/>
              </a:lnSpc>
              <a:buNone/>
            </a:pPr>
            <a:r>
              <a:rPr lang="en-US" sz="3000" b="1" dirty="0">
                <a:solidFill>
                  <a:srgbClr val="E6A93A"/>
                </a:solidFill>
                <a:latin typeface="Source Serif 4" pitchFamily="18" charset="0"/>
                <a:ea typeface="Source Serif 4" pitchFamily="18" charset="-122"/>
                <a:cs typeface="Source Serif 4" pitchFamily="18" charset="-120"/>
              </a:rPr>
              <a:t>2</a:t>
            </a:r>
            <a:endParaRPr lang="en-US" sz="3000" dirty="0"/>
          </a:p>
        </p:txBody>
      </p:sp>
      <p:sp>
        <p:nvSpPr>
          <p:cNvPr id="8" name="Text 5"/>
          <p:cNvSpPr/>
          <p:nvPr/>
        </p:nvSpPr>
        <p:spPr>
          <a:xfrm>
            <a:off x="1371600" y="2355850"/>
            <a:ext cx="6710553" cy="685800"/>
          </a:xfrm>
          <a:prstGeom prst="rect">
            <a:avLst/>
          </a:prstGeom>
          <a:noFill/>
          <a:ln/>
        </p:spPr>
        <p:txBody>
          <a:bodyPr wrap="square" lIns="0" tIns="0" rIns="0" bIns="0" rtlCol="0" anchor="t">
            <a:normAutofit/>
          </a:bodyPr>
          <a:lstStyle/>
          <a:p>
            <a:pPr marL="0" indent="0" algn="l">
              <a:lnSpc>
                <a:spcPts val="2600"/>
              </a:lnSpc>
              <a:buNone/>
            </a:pPr>
            <a:r>
              <a:rPr lang="en-US" sz="2000" b="1" dirty="0">
                <a:solidFill>
                  <a:srgbClr val="DCE3EC"/>
                </a:solidFill>
                <a:latin typeface="IBM Plex Sans" pitchFamily="34" charset="0"/>
                <a:ea typeface="IBM Plex Sans" pitchFamily="34" charset="-122"/>
                <a:cs typeface="IBM Plex Sans" pitchFamily="34" charset="-120"/>
              </a:rPr>
              <a:t>PCR:</a:t>
            </a:r>
            <a:r>
              <a:rPr lang="en-US" sz="2000" dirty="0">
                <a:solidFill>
                  <a:srgbClr val="DCE3EC"/>
                </a:solidFill>
                <a:latin typeface="IBM Plex Sans" pitchFamily="34" charset="0"/>
                <a:ea typeface="IBM Plex Sans" pitchFamily="34" charset="-122"/>
                <a:cs typeface="IBM Plex Sans" pitchFamily="34" charset="-120"/>
              </a:rPr>
              <a:t> MTB PCR positive; no rifampin-resistance mutation detected</a:t>
            </a:r>
            <a:endParaRPr lang="en-US" sz="2000" dirty="0"/>
          </a:p>
        </p:txBody>
      </p:sp>
      <p:sp>
        <p:nvSpPr>
          <p:cNvPr id="9" name="Text 6"/>
          <p:cNvSpPr/>
          <p:nvPr/>
        </p:nvSpPr>
        <p:spPr>
          <a:xfrm>
            <a:off x="812800" y="3194050"/>
            <a:ext cx="406400" cy="406400"/>
          </a:xfrm>
          <a:prstGeom prst="rect">
            <a:avLst/>
          </a:prstGeom>
          <a:noFill/>
          <a:ln/>
        </p:spPr>
        <p:txBody>
          <a:bodyPr wrap="square" lIns="0" tIns="0" rIns="0" bIns="0" rtlCol="0" anchor="t">
            <a:normAutofit/>
          </a:bodyPr>
          <a:lstStyle/>
          <a:p>
            <a:pPr marL="0" indent="0" algn="l">
              <a:lnSpc>
                <a:spcPts val="3000"/>
              </a:lnSpc>
              <a:buNone/>
            </a:pPr>
            <a:r>
              <a:rPr lang="en-US" sz="3000" b="1" dirty="0">
                <a:solidFill>
                  <a:srgbClr val="E6A93A"/>
                </a:solidFill>
                <a:latin typeface="Source Serif 4" pitchFamily="18" charset="0"/>
                <a:ea typeface="Source Serif 4" pitchFamily="18" charset="-122"/>
                <a:cs typeface="Source Serif 4" pitchFamily="18" charset="-120"/>
              </a:rPr>
              <a:t>3</a:t>
            </a:r>
            <a:endParaRPr lang="en-US" sz="3000" dirty="0"/>
          </a:p>
        </p:txBody>
      </p:sp>
      <p:sp>
        <p:nvSpPr>
          <p:cNvPr id="10" name="Text 7"/>
          <p:cNvSpPr/>
          <p:nvPr/>
        </p:nvSpPr>
        <p:spPr>
          <a:xfrm>
            <a:off x="1371600" y="3194050"/>
            <a:ext cx="6704013" cy="685800"/>
          </a:xfrm>
          <a:prstGeom prst="rect">
            <a:avLst/>
          </a:prstGeom>
          <a:noFill/>
          <a:ln/>
        </p:spPr>
        <p:txBody>
          <a:bodyPr wrap="square" lIns="0" tIns="0" rIns="0" bIns="0" rtlCol="0" anchor="t">
            <a:normAutofit/>
          </a:bodyPr>
          <a:lstStyle/>
          <a:p>
            <a:pPr marL="0" indent="0" algn="l">
              <a:lnSpc>
                <a:spcPts val="2600"/>
              </a:lnSpc>
              <a:buNone/>
            </a:pPr>
            <a:r>
              <a:rPr lang="en-US" sz="2000" b="1" dirty="0">
                <a:solidFill>
                  <a:srgbClr val="DCE3EC"/>
                </a:solidFill>
                <a:latin typeface="IBM Plex Sans" pitchFamily="34" charset="0"/>
                <a:ea typeface="IBM Plex Sans" pitchFamily="34" charset="-122"/>
                <a:cs typeface="IBM Plex Sans" pitchFamily="34" charset="-120"/>
              </a:rPr>
              <a:t>Clinical worsening:</a:t>
            </a:r>
            <a:r>
              <a:rPr lang="en-US" sz="2000" dirty="0">
                <a:solidFill>
                  <a:srgbClr val="DCE3EC"/>
                </a:solidFill>
                <a:latin typeface="IBM Plex Sans" pitchFamily="34" charset="0"/>
                <a:ea typeface="IBM Plex Sans" pitchFamily="34" charset="-122"/>
                <a:cs typeface="IBM Plex Sans" pitchFamily="34" charset="-120"/>
              </a:rPr>
              <a:t> intubated on hospital day 3 for massive hemoptysis</a:t>
            </a:r>
            <a:endParaRPr lang="en-US"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14243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E6A93A"/>
                </a:solidFill>
                <a:latin typeface="IBM Plex Sans" pitchFamily="34" charset="0"/>
                <a:ea typeface="IBM Plex Sans" pitchFamily="34" charset="-122"/>
                <a:cs typeface="IBM Plex Sans" pitchFamily="34" charset="-120"/>
              </a:rPr>
              <a:t>CASE 1 · TREAT</a:t>
            </a:r>
            <a:endParaRPr lang="en-US" sz="1200" dirty="0"/>
          </a:p>
        </p:txBody>
      </p:sp>
      <p:sp>
        <p:nvSpPr>
          <p:cNvPr id="3" name="Text 1" hidden="1"/>
          <p:cNvSpPr>
            <a:spLocks noGrp="1"/>
          </p:cNvSpPr>
          <p:nvPr>
            <p:ph type="title"/>
          </p:nvPr>
        </p:nvSpPr>
        <p:spPr>
          <a:xfrm>
            <a:off x="812800" y="1102320"/>
            <a:ext cx="10883392" cy="463550"/>
          </a:xfrm>
          <a:prstGeom prst="rect">
            <a:avLst/>
          </a:prstGeom>
          <a:noFill/>
          <a:ln/>
        </p:spPr>
        <p:txBody>
          <a:bodyPr wrap="square" lIns="0" tIns="0" rIns="0" bIns="0" rtlCol="0" anchor="t">
            <a:normAutofit/>
          </a:bodyPr>
          <a:lstStyle/>
          <a:p>
            <a:pPr marL="0" indent="0" algn="l">
              <a:lnSpc>
                <a:spcPts val="3450"/>
              </a:lnSpc>
              <a:buNone/>
            </a:pPr>
            <a:r>
              <a:rPr lang="en-US" sz="3000" b="1" i="0">
                <a:solidFill>
                  <a:srgbClr val="F7F5F0"/>
                </a:solidFill>
                <a:latin typeface="Source Serif 4" pitchFamily="18" charset="0"/>
                <a:ea typeface="Source Serif 4" pitchFamily="18" charset="-122"/>
                <a:cs typeface="Source Serif 4" pitchFamily="18" charset="-120"/>
              </a:rPr>
              <a:t>How would you treat</a:t>
            </a:r>
            <a:endParaRPr lang="en-US" sz="3000" dirty="0"/>
          </a:p>
        </p:txBody>
      </p:sp>
      <p:sp>
        <p:nvSpPr>
          <p:cNvPr id="4" name="Text 2"/>
          <p:cNvSpPr/>
          <p:nvPr/>
        </p:nvSpPr>
        <p:spPr>
          <a:xfrm>
            <a:off x="812800" y="1794470"/>
            <a:ext cx="10883392" cy="685800"/>
          </a:xfrm>
          <a:prstGeom prst="rect">
            <a:avLst/>
          </a:prstGeom>
          <a:noFill/>
          <a:ln/>
        </p:spPr>
        <p:txBody>
          <a:bodyPr wrap="square" lIns="0" tIns="0" rIns="0" bIns="0" rtlCol="0" anchor="t">
            <a:normAutofit/>
          </a:bodyPr>
          <a:lstStyle/>
          <a:p>
            <a:pPr marL="0" indent="0" algn="l">
              <a:lnSpc>
                <a:spcPts val="2600"/>
              </a:lnSpc>
              <a:buNone/>
            </a:pPr>
            <a:r>
              <a:rPr lang="en-US" sz="2000" dirty="0">
                <a:solidFill>
                  <a:srgbClr val="DCE3EC"/>
                </a:solidFill>
                <a:latin typeface="IBM Plex Sans" pitchFamily="34" charset="0"/>
                <a:ea typeface="IBM Plex Sans" pitchFamily="34" charset="-122"/>
                <a:cs typeface="IBM Plex Sans" pitchFamily="34" charset="-120"/>
              </a:rPr>
              <a:t>Smear and PCR positive, no rifampin resistance detected, prior interrupted treatment, now intubated.</a:t>
            </a:r>
            <a:endParaRPr lang="en-US" sz="2000" dirty="0"/>
          </a:p>
        </p:txBody>
      </p:sp>
      <p:sp>
        <p:nvSpPr>
          <p:cNvPr id="5" name="Text 3"/>
          <p:cNvSpPr/>
          <p:nvPr/>
        </p:nvSpPr>
        <p:spPr>
          <a:xfrm>
            <a:off x="785316" y="2581870"/>
            <a:ext cx="10903256" cy="1447800"/>
          </a:xfrm>
          <a:prstGeom prst="rect">
            <a:avLst/>
          </a:prstGeom>
          <a:noFill/>
          <a:ln/>
        </p:spPr>
        <p:txBody>
          <a:bodyPr wrap="square" lIns="0" tIns="0" rIns="0" bIns="0" rtlCol="0" anchor="t">
            <a:normAutofit/>
          </a:bodyPr>
          <a:lstStyle/>
          <a:p>
            <a:pPr marL="281484" indent="-281484" algn="l">
              <a:lnSpc>
                <a:spcPts val="2800"/>
              </a:lnSpc>
              <a:buSzPct val="100000"/>
              <a:buFontTx/>
              <a:buAutoNum type="arabicPeriod"/>
            </a:pPr>
            <a:r>
              <a:rPr lang="en-US" sz="2000" dirty="0">
                <a:solidFill>
                  <a:srgbClr val="F7F5F0"/>
                </a:solidFill>
                <a:latin typeface="IBM Plex Sans" pitchFamily="34" charset="0"/>
                <a:ea typeface="IBM Plex Sans" pitchFamily="34" charset="-122"/>
                <a:cs typeface="IBM Plex Sans" pitchFamily="34" charset="-120"/>
              </a:rPr>
              <a:t>RIPE for 6 months</a:t>
            </a:r>
            <a:endParaRPr lang="en-US" sz="2000" dirty="0"/>
          </a:p>
          <a:p>
            <a:pPr marL="281484" indent="-281484" algn="l">
              <a:lnSpc>
                <a:spcPts val="2800"/>
              </a:lnSpc>
              <a:buSzPct val="100000"/>
              <a:buFontTx/>
              <a:buAutoNum type="arabicPeriod"/>
            </a:pPr>
            <a:r>
              <a:rPr lang="en-US" sz="2000" dirty="0">
                <a:solidFill>
                  <a:srgbClr val="F7F5F0"/>
                </a:solidFill>
                <a:latin typeface="IBM Plex Sans" pitchFamily="34" charset="0"/>
                <a:ea typeface="IBM Plex Sans" pitchFamily="34" charset="-122"/>
                <a:cs typeface="IBM Plex Sans" pitchFamily="34" charset="-120"/>
              </a:rPr>
              <a:t>RIPE, planning for 9 months</a:t>
            </a:r>
            <a:endParaRPr lang="en-US" sz="2000" dirty="0"/>
          </a:p>
          <a:p>
            <a:pPr marL="281484" indent="-281484" algn="l">
              <a:lnSpc>
                <a:spcPts val="2800"/>
              </a:lnSpc>
              <a:buSzPct val="100000"/>
              <a:buFontTx/>
              <a:buAutoNum type="arabicPeriod"/>
            </a:pPr>
            <a:r>
              <a:rPr lang="en-US" sz="2000" dirty="0">
                <a:solidFill>
                  <a:srgbClr val="F7F5F0"/>
                </a:solidFill>
                <a:latin typeface="IBM Plex Sans" pitchFamily="34" charset="0"/>
                <a:ea typeface="IBM Plex Sans" pitchFamily="34" charset="-122"/>
                <a:cs typeface="IBM Plex Sans" pitchFamily="34" charset="-120"/>
              </a:rPr>
              <a:t>4-month rifapentine-moxifloxacin regimen (HPMZ)</a:t>
            </a:r>
            <a:endParaRPr lang="en-US" sz="2000" dirty="0"/>
          </a:p>
          <a:p>
            <a:pPr marL="281484" indent="-281484" algn="l">
              <a:lnSpc>
                <a:spcPts val="2800"/>
              </a:lnSpc>
              <a:buSzPct val="100000"/>
              <a:buFontTx/>
              <a:buAutoNum type="arabicPeriod"/>
            </a:pPr>
            <a:r>
              <a:rPr lang="en-US" sz="2000" dirty="0">
                <a:solidFill>
                  <a:srgbClr val="F7F5F0"/>
                </a:solidFill>
                <a:latin typeface="IBM Plex Sans" pitchFamily="34" charset="0"/>
                <a:ea typeface="IBM Plex Sans" pitchFamily="34" charset="-122"/>
                <a:cs typeface="IBM Plex Sans" pitchFamily="34" charset="-120"/>
              </a:rPr>
              <a:t>Hold treatment until culture and susceptibilities return</a:t>
            </a:r>
            <a:endParaRPr lang="en-US" sz="2000" dirty="0"/>
          </a:p>
        </p:txBody>
      </p:sp>
      <p:sp>
        <p:nvSpPr>
          <p:cNvPr id="8" name="Text 1">
            <a:extLst>
              <a:ext uri="{FF2B5EF4-FFF2-40B4-BE49-F238E27FC236}">
                <a16:creationId xmlns:a16="http://schemas.microsoft.com/office/drawing/2014/main" id="{9534F850-15DE-0F2B-E59B-EC3DC4C64776}"/>
              </a:ext>
            </a:extLst>
          </p:cNvPr>
          <p:cNvSpPr txBox="1">
            <a:spLocks/>
          </p:cNvSpPr>
          <p:nvPr/>
        </p:nvSpPr>
        <p:spPr>
          <a:xfrm>
            <a:off x="801914" y="1254720"/>
            <a:ext cx="10883392" cy="463550"/>
          </a:xfrm>
          <a:prstGeom prst="rect">
            <a:avLst/>
          </a:prstGeom>
          <a:noFill/>
          <a:ln/>
        </p:spPr>
        <p:txBody>
          <a:bodyPr wrap="square" lIns="0" tIns="0" rIns="0" bIns="0" rtlCol="0" anchor="t">
            <a:normAutofit/>
          </a:bodyPr>
          <a:lstStyle>
            <a:lvl1pPr marL="0" indent="0" algn="l" defTabSz="914400" rtl="0" eaLnBrk="1" latinLnBrk="0" hangingPunct="1">
              <a:lnSpc>
                <a:spcPct val="115000"/>
              </a:lnSpc>
              <a:spcBef>
                <a:spcPct val="0"/>
              </a:spcBef>
              <a:buNone/>
              <a:defRPr lang="en-US" sz="3000" kern="1200" dirty="0">
                <a:solidFill>
                  <a:srgbClr val="14243A"/>
                </a:solidFill>
                <a:latin typeface="Source Serif 4" pitchFamily="34" charset="0"/>
                <a:ea typeface="Source Serif 4" pitchFamily="34" charset="-122"/>
                <a:cs typeface="Source Serif 4" pitchFamily="34" charset="-120"/>
              </a:defRPr>
            </a:lvl1pPr>
          </a:lstStyle>
          <a:p>
            <a:pPr>
              <a:lnSpc>
                <a:spcPts val="3450"/>
              </a:lnSpc>
            </a:pPr>
            <a:r>
              <a:rPr lang="en-US" b="1" dirty="0">
                <a:solidFill>
                  <a:srgbClr val="F7F5F0"/>
                </a:solidFill>
                <a:latin typeface="Source Serif 4" pitchFamily="18" charset="0"/>
                <a:ea typeface="Source Serif 4" pitchFamily="18" charset="-122"/>
                <a:cs typeface="Source Serif 4" pitchFamily="18" charset="-120"/>
              </a:rPr>
              <a:t>How would you treat?</a:t>
            </a:r>
            <a:endParaRPr lang="en-US" dirty="0"/>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4243A"/>
        </a:solidFill>
        <a:effectLst/>
      </p:bgPr>
    </p:bg>
    <p:spTree>
      <p:nvGrpSpPr>
        <p:cNvPr id="1" name="">
          <a:extLst>
            <a:ext uri="{FF2B5EF4-FFF2-40B4-BE49-F238E27FC236}">
              <a16:creationId xmlns:a16="http://schemas.microsoft.com/office/drawing/2014/main" id="{38C8388C-37BB-EFF3-CB3B-FEFECB636389}"/>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5F503DD3-3424-1ACE-681F-F4B7EB85208A}"/>
              </a:ext>
            </a:extLst>
          </p:cNvPr>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E6A93A"/>
                </a:solidFill>
                <a:latin typeface="IBM Plex Sans" pitchFamily="34" charset="0"/>
                <a:ea typeface="IBM Plex Sans" pitchFamily="34" charset="-122"/>
                <a:cs typeface="IBM Plex Sans" pitchFamily="34" charset="-120"/>
              </a:rPr>
              <a:t>CASE 1 · TREAT</a:t>
            </a:r>
            <a:endParaRPr lang="en-US" sz="1200" dirty="0"/>
          </a:p>
        </p:txBody>
      </p:sp>
      <p:sp>
        <p:nvSpPr>
          <p:cNvPr id="3" name="Text 1" hidden="1">
            <a:extLst>
              <a:ext uri="{FF2B5EF4-FFF2-40B4-BE49-F238E27FC236}">
                <a16:creationId xmlns:a16="http://schemas.microsoft.com/office/drawing/2014/main" id="{40F801F0-4A7A-010B-AA3F-0011B4855EFD}"/>
              </a:ext>
            </a:extLst>
          </p:cNvPr>
          <p:cNvSpPr>
            <a:spLocks noGrp="1"/>
          </p:cNvSpPr>
          <p:nvPr>
            <p:ph type="title"/>
          </p:nvPr>
        </p:nvSpPr>
        <p:spPr>
          <a:xfrm>
            <a:off x="812800" y="1102320"/>
            <a:ext cx="10883392" cy="463550"/>
          </a:xfrm>
          <a:prstGeom prst="rect">
            <a:avLst/>
          </a:prstGeom>
          <a:noFill/>
          <a:ln/>
        </p:spPr>
        <p:txBody>
          <a:bodyPr wrap="square" lIns="0" tIns="0" rIns="0" bIns="0" rtlCol="0" anchor="t">
            <a:normAutofit/>
          </a:bodyPr>
          <a:lstStyle/>
          <a:p>
            <a:pPr marL="0" indent="0" algn="l">
              <a:lnSpc>
                <a:spcPts val="3450"/>
              </a:lnSpc>
              <a:buNone/>
            </a:pPr>
            <a:r>
              <a:rPr lang="en-US" sz="3000" b="1" i="0">
                <a:solidFill>
                  <a:srgbClr val="F7F5F0"/>
                </a:solidFill>
                <a:latin typeface="Source Serif 4" pitchFamily="18" charset="0"/>
                <a:ea typeface="Source Serif 4" pitchFamily="18" charset="-122"/>
                <a:cs typeface="Source Serif 4" pitchFamily="18" charset="-120"/>
              </a:rPr>
              <a:t>How would you treat?</a:t>
            </a:r>
            <a:endParaRPr lang="en-US" sz="3000" dirty="0"/>
          </a:p>
        </p:txBody>
      </p:sp>
      <p:sp>
        <p:nvSpPr>
          <p:cNvPr id="4" name="Text 2">
            <a:extLst>
              <a:ext uri="{FF2B5EF4-FFF2-40B4-BE49-F238E27FC236}">
                <a16:creationId xmlns:a16="http://schemas.microsoft.com/office/drawing/2014/main" id="{A469E41E-BF0C-171C-5A93-FF74E1DE4E2F}"/>
              </a:ext>
            </a:extLst>
          </p:cNvPr>
          <p:cNvSpPr/>
          <p:nvPr/>
        </p:nvSpPr>
        <p:spPr>
          <a:xfrm>
            <a:off x="812800" y="1794470"/>
            <a:ext cx="10883392" cy="685800"/>
          </a:xfrm>
          <a:prstGeom prst="rect">
            <a:avLst/>
          </a:prstGeom>
          <a:noFill/>
          <a:ln/>
        </p:spPr>
        <p:txBody>
          <a:bodyPr wrap="square" lIns="0" tIns="0" rIns="0" bIns="0" rtlCol="0" anchor="t">
            <a:normAutofit/>
          </a:bodyPr>
          <a:lstStyle/>
          <a:p>
            <a:pPr marL="0" indent="0" algn="l">
              <a:lnSpc>
                <a:spcPts val="2600"/>
              </a:lnSpc>
              <a:buNone/>
            </a:pPr>
            <a:r>
              <a:rPr lang="en-US" sz="2000" dirty="0">
                <a:solidFill>
                  <a:srgbClr val="DCE3EC"/>
                </a:solidFill>
                <a:latin typeface="IBM Plex Sans" pitchFamily="34" charset="0"/>
                <a:ea typeface="IBM Plex Sans" pitchFamily="34" charset="-122"/>
                <a:cs typeface="IBM Plex Sans" pitchFamily="34" charset="-120"/>
              </a:rPr>
              <a:t>Smear and PCR positive, no rifampin resistance detected, prior interrupted treatment, now intubated.</a:t>
            </a:r>
            <a:endParaRPr lang="en-US" sz="2000" dirty="0"/>
          </a:p>
        </p:txBody>
      </p:sp>
      <p:sp>
        <p:nvSpPr>
          <p:cNvPr id="5" name="Text 3">
            <a:extLst>
              <a:ext uri="{FF2B5EF4-FFF2-40B4-BE49-F238E27FC236}">
                <a16:creationId xmlns:a16="http://schemas.microsoft.com/office/drawing/2014/main" id="{ED0AE2CB-628D-3BE5-F8EA-5477724A8390}"/>
              </a:ext>
            </a:extLst>
          </p:cNvPr>
          <p:cNvSpPr/>
          <p:nvPr/>
        </p:nvSpPr>
        <p:spPr>
          <a:xfrm>
            <a:off x="785316" y="2581870"/>
            <a:ext cx="10903256" cy="1447800"/>
          </a:xfrm>
          <a:prstGeom prst="rect">
            <a:avLst/>
          </a:prstGeom>
          <a:noFill/>
          <a:ln/>
        </p:spPr>
        <p:txBody>
          <a:bodyPr wrap="square" lIns="0" tIns="0" rIns="0" bIns="0" rtlCol="0" anchor="t">
            <a:normAutofit/>
          </a:bodyPr>
          <a:lstStyle/>
          <a:p>
            <a:pPr marL="281484" indent="-281484" algn="l">
              <a:lnSpc>
                <a:spcPts val="2800"/>
              </a:lnSpc>
              <a:buSzPct val="100000"/>
              <a:buFontTx/>
              <a:buAutoNum type="arabicPeriod"/>
            </a:pPr>
            <a:r>
              <a:rPr lang="en-US" sz="2000" dirty="0">
                <a:solidFill>
                  <a:srgbClr val="F7F5F0"/>
                </a:solidFill>
                <a:latin typeface="IBM Plex Sans" pitchFamily="34" charset="0"/>
                <a:ea typeface="IBM Plex Sans" pitchFamily="34" charset="-122"/>
                <a:cs typeface="IBM Plex Sans" pitchFamily="34" charset="-120"/>
              </a:rPr>
              <a:t>RIPE for 6 months</a:t>
            </a:r>
            <a:endParaRPr lang="en-US" sz="2000" dirty="0"/>
          </a:p>
          <a:p>
            <a:pPr marL="281484" indent="-281484" algn="l">
              <a:lnSpc>
                <a:spcPts val="2800"/>
              </a:lnSpc>
              <a:buSzPct val="100000"/>
              <a:buFontTx/>
              <a:buAutoNum type="arabicPeriod"/>
            </a:pPr>
            <a:r>
              <a:rPr lang="en-US" sz="2000" dirty="0">
                <a:solidFill>
                  <a:srgbClr val="F7F5F0"/>
                </a:solidFill>
                <a:latin typeface="IBM Plex Sans" pitchFamily="34" charset="0"/>
                <a:ea typeface="IBM Plex Sans" pitchFamily="34" charset="-122"/>
                <a:cs typeface="IBM Plex Sans" pitchFamily="34" charset="-120"/>
              </a:rPr>
              <a:t>RIPE, planning for 9 months</a:t>
            </a:r>
            <a:endParaRPr lang="en-US" sz="2000" dirty="0"/>
          </a:p>
          <a:p>
            <a:pPr marL="281484" indent="-281484" algn="l">
              <a:lnSpc>
                <a:spcPts val="2800"/>
              </a:lnSpc>
              <a:buSzPct val="100000"/>
              <a:buFontTx/>
              <a:buAutoNum type="arabicPeriod"/>
            </a:pPr>
            <a:r>
              <a:rPr lang="en-US" sz="2000" dirty="0">
                <a:solidFill>
                  <a:srgbClr val="F7F5F0"/>
                </a:solidFill>
                <a:latin typeface="IBM Plex Sans" pitchFamily="34" charset="0"/>
                <a:ea typeface="IBM Plex Sans" pitchFamily="34" charset="-122"/>
                <a:cs typeface="IBM Plex Sans" pitchFamily="34" charset="-120"/>
              </a:rPr>
              <a:t>4-month rifapentine-moxifloxacin regimen (HPMZ)</a:t>
            </a:r>
            <a:endParaRPr lang="en-US" sz="2000" dirty="0"/>
          </a:p>
          <a:p>
            <a:pPr marL="281484" indent="-281484" algn="l">
              <a:lnSpc>
                <a:spcPts val="2800"/>
              </a:lnSpc>
              <a:buSzPct val="100000"/>
              <a:buFontTx/>
              <a:buAutoNum type="arabicPeriod"/>
            </a:pPr>
            <a:r>
              <a:rPr lang="en-US" sz="2000" dirty="0">
                <a:solidFill>
                  <a:srgbClr val="F7F5F0"/>
                </a:solidFill>
                <a:latin typeface="IBM Plex Sans" pitchFamily="34" charset="0"/>
                <a:ea typeface="IBM Plex Sans" pitchFamily="34" charset="-122"/>
                <a:cs typeface="IBM Plex Sans" pitchFamily="34" charset="-120"/>
              </a:rPr>
              <a:t>Hold treatment until culture and susceptibilities return</a:t>
            </a:r>
            <a:endParaRPr lang="en-US" sz="2000" dirty="0"/>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6" name="Add-in 5" title="Interactive content from Mentimeter">
                <a:extLst>
                  <a:ext uri="{FF2B5EF4-FFF2-40B4-BE49-F238E27FC236}">
                    <a16:creationId xmlns:a16="http://schemas.microsoft.com/office/drawing/2014/main" id="{CCD1267D-6571-9842-56A6-5478613C302D}"/>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p:pic>
            <p:nvPicPr>
              <p:cNvPr id="6" name="Add-in 5" title="Interactive content from Mentimeter">
                <a:extLst>
                  <a:ext uri="{FF2B5EF4-FFF2-40B4-BE49-F238E27FC236}">
                    <a16:creationId xmlns:a16="http://schemas.microsoft.com/office/drawing/2014/main" id="{CCD1267D-6571-9842-56A6-5478613C302D}"/>
                  </a:ext>
                </a:extLst>
              </p:cNvPr>
              <p:cNvPicPr>
                <a:picLocks noGrp="1" noRot="1" noChangeAspect="1" noMove="1" noResize="1" noEditPoints="1" noAdjustHandles="1" noChangeArrowheads="1" noChangeShapeType="1"/>
              </p:cNvPicPr>
              <p:nvPr/>
            </p:nvPicPr>
            <p:blipFill>
              <a:blip r:embed="rId5"/>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29858486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4">
    <p:bg>
      <p:bgPr>
        <a:solidFill>
          <a:srgbClr val="F7F5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8A5A06"/>
                </a:solidFill>
                <a:latin typeface="IBM Plex Sans" pitchFamily="34" charset="0"/>
                <a:ea typeface="IBM Plex Sans" pitchFamily="34" charset="-122"/>
                <a:cs typeface="IBM Plex Sans" pitchFamily="34" charset="-120"/>
              </a:rPr>
              <a:t>ACTIVE TB · KNOW YOUR DRUGS</a:t>
            </a:r>
            <a:endParaRPr lang="en-US" sz="1200" dirty="0"/>
          </a:p>
        </p:txBody>
      </p:sp>
      <p:sp>
        <p:nvSpPr>
          <p:cNvPr id="3" name="Text 1"/>
          <p:cNvSpPr>
            <a:spLocks noGrp="1"/>
          </p:cNvSpPr>
          <p:nvPr>
            <p:ph type="title"/>
          </p:nvPr>
        </p:nvSpPr>
        <p:spPr>
          <a:xfrm>
            <a:off x="812800" y="1102320"/>
            <a:ext cx="10883392" cy="463550"/>
          </a:xfrm>
          <a:prstGeom prst="rect">
            <a:avLst/>
          </a:prstGeom>
          <a:noFill/>
          <a:ln/>
        </p:spPr>
        <p:txBody>
          <a:bodyPr wrap="square" lIns="0" tIns="0" rIns="0" bIns="0" rtlCol="0" anchor="t">
            <a:normAutofit/>
          </a:bodyPr>
          <a:lstStyle/>
          <a:p>
            <a:pPr marL="0" indent="0" algn="l">
              <a:lnSpc>
                <a:spcPts val="3450"/>
              </a:lnSpc>
              <a:buNone/>
            </a:pPr>
            <a:r>
              <a:rPr lang="en-US" sz="3000" b="1" i="0" dirty="0">
                <a:solidFill>
                  <a:srgbClr val="14243A"/>
                </a:solidFill>
                <a:latin typeface="Source Serif 4" pitchFamily="18" charset="0"/>
                <a:ea typeface="Source Serif 4" pitchFamily="18" charset="-122"/>
                <a:cs typeface="Source Serif 4" pitchFamily="18" charset="-120"/>
              </a:rPr>
              <a:t>RIPE: side effects and interactions</a:t>
            </a:r>
            <a:endParaRPr lang="en-US" sz="3000" dirty="0"/>
          </a:p>
        </p:txBody>
      </p:sp>
      <p:sp>
        <p:nvSpPr>
          <p:cNvPr id="4" name="Shape 2"/>
          <p:cNvSpPr/>
          <p:nvPr/>
        </p:nvSpPr>
        <p:spPr>
          <a:xfrm>
            <a:off x="815975" y="1797645"/>
            <a:ext cx="6115050" cy="3111500"/>
          </a:xfrm>
          <a:prstGeom prst="roundRect">
            <a:avLst>
              <a:gd name="adj" fmla="val 3163"/>
            </a:avLst>
          </a:prstGeom>
          <a:solidFill>
            <a:srgbClr val="FDFCF9"/>
          </a:solidFill>
          <a:ln w="6350">
            <a:solidFill>
              <a:srgbClr val="DCD5C6"/>
            </a:solidFill>
            <a:prstDash val="solid"/>
          </a:ln>
        </p:spPr>
        <p:txBody>
          <a:bodyPr/>
          <a:lstStyle/>
          <a:p>
            <a:endParaRPr lang="en-US"/>
          </a:p>
        </p:txBody>
      </p:sp>
      <p:sp>
        <p:nvSpPr>
          <p:cNvPr id="5" name="Text 3"/>
          <p:cNvSpPr/>
          <p:nvPr/>
        </p:nvSpPr>
        <p:spPr>
          <a:xfrm>
            <a:off x="1022350" y="2004020"/>
            <a:ext cx="5873369"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4243A"/>
                </a:solidFill>
                <a:latin typeface="Source Serif 4" pitchFamily="18" charset="0"/>
                <a:ea typeface="Source Serif 4" pitchFamily="18" charset="-122"/>
                <a:cs typeface="Source Serif 4" pitchFamily="18" charset="-120"/>
              </a:rPr>
              <a:t>Side effects </a:t>
            </a:r>
            <a:r>
              <a:rPr lang="en-US" sz="2000" b="1" dirty="0">
                <a:solidFill>
                  <a:srgbClr val="5C6573"/>
                </a:solidFill>
                <a:latin typeface="Source Serif 4" pitchFamily="18" charset="0"/>
                <a:ea typeface="Source Serif 4" pitchFamily="18" charset="-122"/>
                <a:cs typeface="Source Serif 4" pitchFamily="18" charset="-120"/>
              </a:rPr>
              <a:t>[7]</a:t>
            </a:r>
            <a:endParaRPr lang="en-US" sz="2000" dirty="0"/>
          </a:p>
        </p:txBody>
      </p:sp>
      <p:sp>
        <p:nvSpPr>
          <p:cNvPr id="6" name="Shape 4"/>
          <p:cNvSpPr/>
          <p:nvPr/>
        </p:nvSpPr>
        <p:spPr>
          <a:xfrm>
            <a:off x="6721475" y="2410420"/>
            <a:ext cx="0" cy="2292350"/>
          </a:xfrm>
          <a:prstGeom prst="line">
            <a:avLst/>
          </a:prstGeom>
          <a:noFill/>
          <a:ln w="6350">
            <a:solidFill>
              <a:srgbClr val="DCD5C6"/>
            </a:solidFill>
            <a:prstDash val="solid"/>
          </a:ln>
        </p:spPr>
        <p:txBody>
          <a:bodyPr/>
          <a:lstStyle/>
          <a:p>
            <a:endParaRPr lang="en-US"/>
          </a:p>
        </p:txBody>
      </p:sp>
      <p:sp>
        <p:nvSpPr>
          <p:cNvPr id="7" name="Shape 5"/>
          <p:cNvSpPr/>
          <p:nvPr/>
        </p:nvSpPr>
        <p:spPr>
          <a:xfrm>
            <a:off x="1022350" y="4699595"/>
            <a:ext cx="5702300" cy="0"/>
          </a:xfrm>
          <a:prstGeom prst="line">
            <a:avLst/>
          </a:prstGeom>
          <a:noFill/>
          <a:ln w="6350">
            <a:solidFill>
              <a:srgbClr val="DCD5C6"/>
            </a:solidFill>
            <a:prstDash val="solid"/>
          </a:ln>
        </p:spPr>
        <p:txBody>
          <a:bodyPr/>
          <a:lstStyle/>
          <a:p>
            <a:endParaRPr lang="en-US"/>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1035050" y="2423120"/>
          <a:ext cx="5683250" cy="2273300"/>
        </p:xfrm>
        <a:graphic>
          <a:graphicData uri="http://schemas.openxmlformats.org/drawingml/2006/table">
            <a:tbl>
              <a:tblPr/>
              <a:tblGrid>
                <a:gridCol w="2045970">
                  <a:extLst>
                    <a:ext uri="{9D8B030D-6E8A-4147-A177-3AD203B41FA5}">
                      <a16:colId xmlns:a16="http://schemas.microsoft.com/office/drawing/2014/main" val="20000"/>
                    </a:ext>
                  </a:extLst>
                </a:gridCol>
                <a:gridCol w="3637280">
                  <a:extLst>
                    <a:ext uri="{9D8B030D-6E8A-4147-A177-3AD203B41FA5}">
                      <a16:colId xmlns:a16="http://schemas.microsoft.com/office/drawing/2014/main" val="20001"/>
                    </a:ext>
                  </a:extLst>
                </a:gridCol>
              </a:tblGrid>
              <a:tr h="403225">
                <a:tc>
                  <a:txBody>
                    <a:bodyPr/>
                    <a:lstStyle/>
                    <a:p>
                      <a:pPr marL="0" indent="0">
                        <a:lnSpc>
                          <a:spcPts val="2100"/>
                        </a:lnSpc>
                        <a:buNone/>
                      </a:pPr>
                      <a:r>
                        <a:rPr lang="en-US" sz="1500" b="1" dirty="0">
                          <a:solidFill>
                            <a:srgbClr val="F7F5F0"/>
                          </a:solidFill>
                          <a:latin typeface="IBM Plex Sans" pitchFamily="34" charset="0"/>
                          <a:ea typeface="IBM Plex Sans" pitchFamily="34" charset="-122"/>
                          <a:cs typeface="IBM Plex Sans" pitchFamily="34" charset="-120"/>
                        </a:rPr>
                        <a:t>Drug</a:t>
                      </a:r>
                      <a:endParaRPr lang="en-US" sz="1500" dirty="0">
                        <a:latin typeface="IBM Plex Sans" charset="0"/>
                        <a:ea typeface="IBM Plex Sans" charset="0"/>
                        <a:cs typeface="IBM Plex Sans" charset="0"/>
                      </a:endParaRPr>
                    </a:p>
                  </a:txBody>
                  <a:tcPr marL="66675" marR="66675" marT="66675" marB="66675">
                    <a:lnL w="12700" cap="flat" cmpd="sng" algn="ctr">
                      <a:solidFill>
                        <a:srgbClr val="CAC9C6"/>
                      </a:solidFill>
                      <a:prstDash val="solid"/>
                      <a:round/>
                      <a:headEnd type="none" w="med" len="med"/>
                      <a:tailEnd type="none" w="med" len="med"/>
                    </a:lnL>
                    <a:lnR w="12700" cap="flat" cmpd="sng" algn="ctr">
                      <a:solidFill>
                        <a:srgbClr val="142031"/>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142031"/>
                      </a:solidFill>
                      <a:prstDash val="solid"/>
                      <a:round/>
                      <a:headEnd type="none" w="med" len="med"/>
                      <a:tailEnd type="none" w="med" len="med"/>
                    </a:lnB>
                    <a:solidFill>
                      <a:srgbClr val="14243A"/>
                    </a:solidFill>
                  </a:tcPr>
                </a:tc>
                <a:tc>
                  <a:txBody>
                    <a:bodyPr/>
                    <a:lstStyle/>
                    <a:p>
                      <a:pPr marL="0" indent="0">
                        <a:lnSpc>
                          <a:spcPts val="2100"/>
                        </a:lnSpc>
                        <a:buNone/>
                      </a:pPr>
                      <a:r>
                        <a:rPr lang="en-US" sz="1500" b="1" dirty="0">
                          <a:solidFill>
                            <a:srgbClr val="F7F5F0"/>
                          </a:solidFill>
                          <a:latin typeface="IBM Plex Sans" pitchFamily="34" charset="0"/>
                          <a:ea typeface="IBM Plex Sans" pitchFamily="34" charset="-122"/>
                          <a:cs typeface="IBM Plex Sans" pitchFamily="34" charset="-120"/>
                        </a:rPr>
                        <a:t>Watch for</a:t>
                      </a:r>
                      <a:endParaRPr lang="en-US" sz="1500" dirty="0">
                        <a:latin typeface="IBM Plex Sans" charset="0"/>
                        <a:ea typeface="IBM Plex Sans" charset="0"/>
                        <a:cs typeface="IBM Plex Sans" charset="0"/>
                      </a:endParaRPr>
                    </a:p>
                  </a:txBody>
                  <a:tcPr marL="66675" marR="66675" marT="66675" marB="66675">
                    <a:lnL w="12700" cap="flat" cmpd="sng" algn="ctr">
                      <a:solidFill>
                        <a:srgbClr val="142031"/>
                      </a:solidFill>
                      <a:prstDash val="solid"/>
                      <a:round/>
                      <a:headEnd type="none" w="med" len="med"/>
                      <a:tailEnd type="none" w="med" len="med"/>
                    </a:lnL>
                    <a:lnR w="12700" cap="flat" cmpd="sng" algn="ctr">
                      <a:solidFill>
                        <a:srgbClr val="142031"/>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142031"/>
                      </a:solidFill>
                      <a:prstDash val="solid"/>
                      <a:round/>
                      <a:headEnd type="none" w="med" len="med"/>
                      <a:tailEnd type="none" w="med" len="med"/>
                    </a:lnB>
                    <a:solidFill>
                      <a:srgbClr val="14243A"/>
                    </a:solidFill>
                  </a:tcPr>
                </a:tc>
                <a:extLst>
                  <a:ext uri="{0D108BD9-81ED-4DB2-BD59-A6C34878D82A}">
                    <a16:rowId xmlns:a16="http://schemas.microsoft.com/office/drawing/2014/main" val="10000"/>
                  </a:ext>
                </a:extLst>
              </a:tr>
              <a:tr h="660400">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Isoniazid</a:t>
                      </a:r>
                      <a:endParaRPr lang="en-US" sz="1500" dirty="0">
                        <a:latin typeface="IBM Plex Sans" charset="0"/>
                        <a:ea typeface="IBM Plex Sans" charset="0"/>
                        <a:cs typeface="IBM Plex Sans" charset="0"/>
                      </a:endParaRPr>
                    </a:p>
                  </a:txBody>
                  <a:tcPr marL="66675" marR="66675" marT="66675" marB="66675">
                    <a:lnL w="12700" cap="flat" cmpd="sng" algn="ctr">
                      <a:solidFill>
                        <a:srgbClr val="CAC9C6"/>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142031"/>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Major hepatitis risk, neuropathy (give B6)</a:t>
                      </a:r>
                      <a:endParaRPr lang="en-US" sz="1500" dirty="0">
                        <a:latin typeface="IBM Plex Sans" charset="0"/>
                        <a:ea typeface="IBM Plex Sans" charset="0"/>
                        <a:cs typeface="IBM Plex Sans" charset="0"/>
                      </a:endParaRPr>
                    </a:p>
                  </a:txBody>
                  <a:tcPr marL="66675" marR="66675" marT="66675" marB="66675">
                    <a:lnL w="12700" cap="flat" cmpd="sng" algn="ctr">
                      <a:solidFill>
                        <a:srgbClr val="CAC9C6"/>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142031"/>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extLst>
                  <a:ext uri="{0D108BD9-81ED-4DB2-BD59-A6C34878D82A}">
                    <a16:rowId xmlns:a16="http://schemas.microsoft.com/office/drawing/2014/main" val="10001"/>
                  </a:ext>
                </a:extLst>
              </a:tr>
              <a:tr h="403225">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Rifampin</a:t>
                      </a:r>
                      <a:endParaRPr lang="en-US" sz="1500" dirty="0">
                        <a:latin typeface="IBM Plex Sans" charset="0"/>
                        <a:ea typeface="IBM Plex Sans" charset="0"/>
                        <a:cs typeface="IBM Plex Sans" charset="0"/>
                      </a:endParaRPr>
                    </a:p>
                  </a:txBody>
                  <a:tcPr marL="66675" marR="66675" marT="66675" marB="66675">
                    <a:lnL w="12700" cap="flat" cmpd="sng" algn="ctr">
                      <a:solidFill>
                        <a:srgbClr val="CAC9C6"/>
                      </a:solidFill>
                      <a:prstDash val="solid"/>
                      <a:round/>
                      <a:headEnd type="none" w="med" len="med"/>
                      <a:tailEnd type="none" w="med" len="med"/>
                    </a:lnL>
                    <a:lnR w="12700" cap="flat" cmpd="sng" algn="ctr">
                      <a:solidFill>
                        <a:srgbClr val="C0BDB6"/>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C0BDB6"/>
                      </a:solidFill>
                      <a:prstDash val="solid"/>
                      <a:round/>
                      <a:headEnd type="none" w="med" len="med"/>
                      <a:tailEnd type="none" w="med" len="med"/>
                    </a:lnB>
                    <a:solidFill>
                      <a:srgbClr val="F1EDE4"/>
                    </a:solidFill>
                  </a:tcPr>
                </a:tc>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Hepatitis (alkP), orange fluids, DDI</a:t>
                      </a:r>
                      <a:endParaRPr lang="en-US" sz="1500" dirty="0">
                        <a:latin typeface="IBM Plex Sans" charset="0"/>
                        <a:ea typeface="IBM Plex Sans" charset="0"/>
                        <a:cs typeface="IBM Plex Sans" charset="0"/>
                      </a:endParaRPr>
                    </a:p>
                  </a:txBody>
                  <a:tcPr marL="66675" marR="66675" marT="66675" marB="66675">
                    <a:lnL w="12700" cap="flat" cmpd="sng" algn="ctr">
                      <a:solidFill>
                        <a:srgbClr val="C0BDB6"/>
                      </a:solidFill>
                      <a:prstDash val="solid"/>
                      <a:round/>
                      <a:headEnd type="none" w="med" len="med"/>
                      <a:tailEnd type="none" w="med" len="med"/>
                    </a:lnL>
                    <a:lnR w="12700" cap="flat" cmpd="sng" algn="ctr">
                      <a:solidFill>
                        <a:srgbClr val="C0BDB6"/>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C0BDB6"/>
                      </a:solidFill>
                      <a:prstDash val="solid"/>
                      <a:round/>
                      <a:headEnd type="none" w="med" len="med"/>
                      <a:tailEnd type="none" w="med" len="med"/>
                    </a:lnB>
                    <a:solidFill>
                      <a:srgbClr val="F1EDE4"/>
                    </a:solidFill>
                  </a:tcPr>
                </a:tc>
                <a:extLst>
                  <a:ext uri="{0D108BD9-81ED-4DB2-BD59-A6C34878D82A}">
                    <a16:rowId xmlns:a16="http://schemas.microsoft.com/office/drawing/2014/main" val="10002"/>
                  </a:ext>
                </a:extLst>
              </a:tr>
              <a:tr h="403225">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Pyrazinamide</a:t>
                      </a:r>
                      <a:endParaRPr lang="en-US" sz="1500" dirty="0">
                        <a:latin typeface="IBM Plex Sans" charset="0"/>
                        <a:ea typeface="IBM Plex Sans" charset="0"/>
                        <a:cs typeface="IBM Plex Sans" charset="0"/>
                      </a:endParaRPr>
                    </a:p>
                  </a:txBody>
                  <a:tcPr marL="66675" marR="66675" marT="66675" marB="66675">
                    <a:lnL w="12700" cap="flat" cmpd="sng" algn="ctr">
                      <a:solidFill>
                        <a:srgbClr val="CAC9C6"/>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C0BDB6"/>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Hepatitis, gout</a:t>
                      </a:r>
                      <a:endParaRPr lang="en-US" sz="1500" dirty="0">
                        <a:latin typeface="IBM Plex Sans" charset="0"/>
                        <a:ea typeface="IBM Plex Sans" charset="0"/>
                        <a:cs typeface="IBM Plex Sans" charset="0"/>
                      </a:endParaRPr>
                    </a:p>
                  </a:txBody>
                  <a:tcPr marL="66675" marR="66675" marT="66675" marB="66675">
                    <a:lnL w="12700" cap="flat" cmpd="sng" algn="ctr">
                      <a:solidFill>
                        <a:srgbClr val="CAC9C6"/>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C0BDB6"/>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extLst>
                  <a:ext uri="{0D108BD9-81ED-4DB2-BD59-A6C34878D82A}">
                    <a16:rowId xmlns:a16="http://schemas.microsoft.com/office/drawing/2014/main" val="10003"/>
                  </a:ext>
                </a:extLst>
              </a:tr>
              <a:tr h="403225">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Ethambutol</a:t>
                      </a:r>
                      <a:endParaRPr lang="en-US" sz="1500" dirty="0">
                        <a:latin typeface="IBM Plex Sans" charset="0"/>
                        <a:ea typeface="IBM Plex Sans" charset="0"/>
                        <a:cs typeface="IBM Plex Sans" charset="0"/>
                      </a:endParaRPr>
                    </a:p>
                  </a:txBody>
                  <a:tcPr marL="66675" marR="66675" marT="66675" marB="66675">
                    <a:lnL w="12700" cap="flat" cmpd="sng" algn="ctr">
                      <a:solidFill>
                        <a:srgbClr val="CAC9C6"/>
                      </a:solidFill>
                      <a:prstDash val="solid"/>
                      <a:round/>
                      <a:headEnd type="none" w="med" len="med"/>
                      <a:tailEnd type="none" w="med" len="med"/>
                    </a:lnL>
                    <a:lnR w="12700" cap="flat" cmpd="sng" algn="ctr">
                      <a:solidFill>
                        <a:srgbClr val="C0BDB6"/>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C0BDB6"/>
                      </a:solidFill>
                      <a:prstDash val="solid"/>
                      <a:round/>
                      <a:headEnd type="none" w="med" len="med"/>
                      <a:tailEnd type="none" w="med" len="med"/>
                    </a:lnB>
                    <a:solidFill>
                      <a:srgbClr val="F1EDE4"/>
                    </a:solidFill>
                  </a:tcPr>
                </a:tc>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Optic neuritis</a:t>
                      </a:r>
                      <a:endParaRPr lang="en-US" sz="1500" dirty="0">
                        <a:latin typeface="IBM Plex Sans" charset="0"/>
                        <a:ea typeface="IBM Plex Sans" charset="0"/>
                        <a:cs typeface="IBM Plex Sans" charset="0"/>
                      </a:endParaRPr>
                    </a:p>
                  </a:txBody>
                  <a:tcPr marL="66675" marR="66675" marT="66675" marB="66675">
                    <a:lnL w="12700" cap="flat" cmpd="sng" algn="ctr">
                      <a:solidFill>
                        <a:srgbClr val="C0BDB6"/>
                      </a:solidFill>
                      <a:prstDash val="solid"/>
                      <a:round/>
                      <a:headEnd type="none" w="med" len="med"/>
                      <a:tailEnd type="none" w="med" len="med"/>
                    </a:lnL>
                    <a:lnR w="12700" cap="flat" cmpd="sng" algn="ctr">
                      <a:solidFill>
                        <a:srgbClr val="C0BDB6"/>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C0BDB6"/>
                      </a:solidFill>
                      <a:prstDash val="solid"/>
                      <a:round/>
                      <a:headEnd type="none" w="med" len="med"/>
                      <a:tailEnd type="none" w="med" len="med"/>
                    </a:lnB>
                    <a:solidFill>
                      <a:srgbClr val="F1EDE4"/>
                    </a:solidFill>
                  </a:tcPr>
                </a:tc>
                <a:extLst>
                  <a:ext uri="{0D108BD9-81ED-4DB2-BD59-A6C34878D82A}">
                    <a16:rowId xmlns:a16="http://schemas.microsoft.com/office/drawing/2014/main" val="10004"/>
                  </a:ext>
                </a:extLst>
              </a:tr>
            </a:tbl>
          </a:graphicData>
        </a:graphic>
      </p:graphicFrame>
      <p:sp>
        <p:nvSpPr>
          <p:cNvPr id="9" name="Shape 6"/>
          <p:cNvSpPr/>
          <p:nvPr/>
        </p:nvSpPr>
        <p:spPr>
          <a:xfrm>
            <a:off x="7140575" y="1797645"/>
            <a:ext cx="4235450" cy="3111500"/>
          </a:xfrm>
          <a:prstGeom prst="roundRect">
            <a:avLst>
              <a:gd name="adj" fmla="val 3163"/>
            </a:avLst>
          </a:prstGeom>
          <a:solidFill>
            <a:srgbClr val="FDFCF9"/>
          </a:solidFill>
          <a:ln w="6350">
            <a:solidFill>
              <a:srgbClr val="DCD5C6"/>
            </a:solidFill>
            <a:prstDash val="solid"/>
          </a:ln>
        </p:spPr>
        <p:txBody>
          <a:bodyPr/>
          <a:lstStyle/>
          <a:p>
            <a:endParaRPr lang="en-US"/>
          </a:p>
        </p:txBody>
      </p:sp>
      <p:sp>
        <p:nvSpPr>
          <p:cNvPr id="10" name="Text 7"/>
          <p:cNvSpPr/>
          <p:nvPr/>
        </p:nvSpPr>
        <p:spPr>
          <a:xfrm>
            <a:off x="7346950" y="2004020"/>
            <a:ext cx="3937381"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4243A"/>
                </a:solidFill>
                <a:latin typeface="Source Serif 4" pitchFamily="18" charset="0"/>
                <a:ea typeface="Source Serif 4" pitchFamily="18" charset="-122"/>
                <a:cs typeface="Source Serif 4" pitchFamily="18" charset="-120"/>
              </a:rPr>
              <a:t>Rifampin lowers levels </a:t>
            </a:r>
            <a:r>
              <a:rPr lang="en-US" sz="2000" b="1" dirty="0">
                <a:solidFill>
                  <a:srgbClr val="5C6573"/>
                </a:solidFill>
                <a:latin typeface="Source Serif 4" pitchFamily="18" charset="0"/>
                <a:ea typeface="Source Serif 4" pitchFamily="18" charset="-122"/>
                <a:cs typeface="Source Serif 4" pitchFamily="18" charset="-120"/>
              </a:rPr>
              <a:t>[8, 9]</a:t>
            </a:r>
            <a:endParaRPr lang="en-US" sz="2000" dirty="0"/>
          </a:p>
        </p:txBody>
      </p:sp>
      <p:pic>
        <p:nvPicPr>
          <p:cNvPr id="11" name="Image 0" descr="arrow-down"/>
          <p:cNvPicPr>
            <a:picLocks noChangeAspect="1"/>
          </p:cNvPicPr>
          <p:nvPr/>
        </p:nvPicPr>
        <p:blipFill>
          <a:blip r:embed="rId3"/>
          <a:srcRect/>
          <a:stretch/>
        </p:blipFill>
        <p:spPr>
          <a:xfrm>
            <a:off x="7346950" y="2442170"/>
            <a:ext cx="152400" cy="203200"/>
          </a:xfrm>
          <a:prstGeom prst="rect">
            <a:avLst/>
          </a:prstGeom>
        </p:spPr>
      </p:pic>
      <p:sp>
        <p:nvSpPr>
          <p:cNvPr id="12" name="Text 8"/>
          <p:cNvSpPr/>
          <p:nvPr/>
        </p:nvSpPr>
        <p:spPr>
          <a:xfrm>
            <a:off x="7600950" y="2410420"/>
            <a:ext cx="3324106"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6505E"/>
                </a:solidFill>
                <a:latin typeface="IBM Plex Sans" pitchFamily="34" charset="0"/>
                <a:ea typeface="IBM Plex Sans" pitchFamily="34" charset="-122"/>
                <a:cs typeface="IBM Plex Sans" pitchFamily="34" charset="-120"/>
              </a:rPr>
              <a:t>Anticoagulants: DOACs, warfarin</a:t>
            </a:r>
            <a:endParaRPr lang="en-US" sz="1500" dirty="0"/>
          </a:p>
        </p:txBody>
      </p:sp>
      <p:pic>
        <p:nvPicPr>
          <p:cNvPr id="13" name="Image 1" descr="arrow-down"/>
          <p:cNvPicPr>
            <a:picLocks noChangeAspect="1"/>
          </p:cNvPicPr>
          <p:nvPr/>
        </p:nvPicPr>
        <p:blipFill>
          <a:blip r:embed="rId3"/>
          <a:srcRect/>
          <a:stretch/>
        </p:blipFill>
        <p:spPr>
          <a:xfrm>
            <a:off x="7346950" y="2759670"/>
            <a:ext cx="152400" cy="203200"/>
          </a:xfrm>
          <a:prstGeom prst="rect">
            <a:avLst/>
          </a:prstGeom>
        </p:spPr>
      </p:pic>
      <p:sp>
        <p:nvSpPr>
          <p:cNvPr id="14" name="Text 9"/>
          <p:cNvSpPr/>
          <p:nvPr/>
        </p:nvSpPr>
        <p:spPr>
          <a:xfrm>
            <a:off x="7600950" y="2727920"/>
            <a:ext cx="3178969"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6505E"/>
                </a:solidFill>
                <a:latin typeface="IBM Plex Sans" pitchFamily="34" charset="0"/>
                <a:ea typeface="IBM Plex Sans" pitchFamily="34" charset="-122"/>
                <a:cs typeface="IBM Plex Sans" pitchFamily="34" charset="-120"/>
              </a:rPr>
              <a:t>Contraceptives: pill, patch, ring</a:t>
            </a:r>
            <a:endParaRPr lang="en-US" sz="1500" dirty="0"/>
          </a:p>
        </p:txBody>
      </p:sp>
      <p:pic>
        <p:nvPicPr>
          <p:cNvPr id="15" name="Image 2" descr="arrow-down"/>
          <p:cNvPicPr>
            <a:picLocks noChangeAspect="1"/>
          </p:cNvPicPr>
          <p:nvPr/>
        </p:nvPicPr>
        <p:blipFill>
          <a:blip r:embed="rId3"/>
          <a:srcRect/>
          <a:stretch/>
        </p:blipFill>
        <p:spPr>
          <a:xfrm>
            <a:off x="7346950" y="3077170"/>
            <a:ext cx="152400" cy="203200"/>
          </a:xfrm>
          <a:prstGeom prst="rect">
            <a:avLst/>
          </a:prstGeom>
        </p:spPr>
      </p:pic>
      <p:sp>
        <p:nvSpPr>
          <p:cNvPr id="16" name="Text 10"/>
          <p:cNvSpPr/>
          <p:nvPr/>
        </p:nvSpPr>
        <p:spPr>
          <a:xfrm>
            <a:off x="7600950" y="3045420"/>
            <a:ext cx="3384471"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6505E"/>
                </a:solidFill>
                <a:latin typeface="IBM Plex Sans" pitchFamily="34" charset="0"/>
                <a:ea typeface="IBM Plex Sans" pitchFamily="34" charset="-122"/>
                <a:cs typeface="IBM Plex Sans" pitchFamily="34" charset="-120"/>
              </a:rPr>
              <a:t>HIV: PIs, bictegravir, dolutegravir</a:t>
            </a:r>
            <a:endParaRPr lang="en-US" sz="1500" dirty="0"/>
          </a:p>
        </p:txBody>
      </p:sp>
      <p:pic>
        <p:nvPicPr>
          <p:cNvPr id="17" name="Image 3" descr="arrow-down"/>
          <p:cNvPicPr>
            <a:picLocks noChangeAspect="1"/>
          </p:cNvPicPr>
          <p:nvPr/>
        </p:nvPicPr>
        <p:blipFill>
          <a:blip r:embed="rId3"/>
          <a:srcRect/>
          <a:stretch/>
        </p:blipFill>
        <p:spPr>
          <a:xfrm>
            <a:off x="7346950" y="3394670"/>
            <a:ext cx="152400" cy="203200"/>
          </a:xfrm>
          <a:prstGeom prst="rect">
            <a:avLst/>
          </a:prstGeom>
        </p:spPr>
      </p:pic>
      <p:sp>
        <p:nvSpPr>
          <p:cNvPr id="18" name="Text 11"/>
          <p:cNvSpPr/>
          <p:nvPr/>
        </p:nvSpPr>
        <p:spPr>
          <a:xfrm>
            <a:off x="7600950" y="3362920"/>
            <a:ext cx="3718917"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6505E"/>
                </a:solidFill>
                <a:latin typeface="IBM Plex Sans" pitchFamily="34" charset="0"/>
                <a:ea typeface="IBM Plex Sans" pitchFamily="34" charset="-122"/>
                <a:cs typeface="IBM Plex Sans" pitchFamily="34" charset="-120"/>
              </a:rPr>
              <a:t>Transplant: tacrolimus, cyclosporine</a:t>
            </a:r>
            <a:endParaRPr lang="en-US" sz="1500" dirty="0"/>
          </a:p>
        </p:txBody>
      </p:sp>
      <p:pic>
        <p:nvPicPr>
          <p:cNvPr id="19" name="Image 4" descr="arrow-down"/>
          <p:cNvPicPr>
            <a:picLocks noChangeAspect="1"/>
          </p:cNvPicPr>
          <p:nvPr/>
        </p:nvPicPr>
        <p:blipFill>
          <a:blip r:embed="rId3"/>
          <a:srcRect/>
          <a:stretch/>
        </p:blipFill>
        <p:spPr>
          <a:xfrm>
            <a:off x="7346950" y="3712170"/>
            <a:ext cx="152400" cy="203200"/>
          </a:xfrm>
          <a:prstGeom prst="rect">
            <a:avLst/>
          </a:prstGeom>
        </p:spPr>
      </p:pic>
      <p:sp>
        <p:nvSpPr>
          <p:cNvPr id="20" name="Text 12"/>
          <p:cNvSpPr/>
          <p:nvPr/>
        </p:nvSpPr>
        <p:spPr>
          <a:xfrm>
            <a:off x="7600950" y="3680420"/>
            <a:ext cx="3000018"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6505E"/>
                </a:solidFill>
                <a:latin typeface="IBM Plex Sans" pitchFamily="34" charset="0"/>
                <a:ea typeface="IBM Plex Sans" pitchFamily="34" charset="-122"/>
                <a:cs typeface="IBM Plex Sans" pitchFamily="34" charset="-120"/>
              </a:rPr>
              <a:t>Methadone and other opioids</a:t>
            </a:r>
            <a:endParaRPr lang="en-US" sz="1500" dirty="0"/>
          </a:p>
        </p:txBody>
      </p:sp>
      <p:pic>
        <p:nvPicPr>
          <p:cNvPr id="21" name="Image 5" descr="arrow-down"/>
          <p:cNvPicPr>
            <a:picLocks noChangeAspect="1"/>
          </p:cNvPicPr>
          <p:nvPr/>
        </p:nvPicPr>
        <p:blipFill>
          <a:blip r:embed="rId3"/>
          <a:srcRect/>
          <a:stretch/>
        </p:blipFill>
        <p:spPr>
          <a:xfrm>
            <a:off x="7346950" y="4029670"/>
            <a:ext cx="152400" cy="203200"/>
          </a:xfrm>
          <a:prstGeom prst="rect">
            <a:avLst/>
          </a:prstGeom>
        </p:spPr>
      </p:pic>
      <p:sp>
        <p:nvSpPr>
          <p:cNvPr id="22" name="Text 13"/>
          <p:cNvSpPr/>
          <p:nvPr/>
        </p:nvSpPr>
        <p:spPr>
          <a:xfrm>
            <a:off x="7600950" y="3997920"/>
            <a:ext cx="3460194"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6505E"/>
                </a:solidFill>
                <a:latin typeface="IBM Plex Sans" pitchFamily="34" charset="0"/>
                <a:ea typeface="IBM Plex Sans" pitchFamily="34" charset="-122"/>
                <a:cs typeface="IBM Plex Sans" pitchFamily="34" charset="-120"/>
              </a:rPr>
              <a:t>Azoles: voriconazole, itraconazole</a:t>
            </a:r>
            <a:endParaRPr lang="en-US" sz="1500" dirty="0"/>
          </a:p>
        </p:txBody>
      </p:sp>
      <p:pic>
        <p:nvPicPr>
          <p:cNvPr id="23" name="Image 6" descr="arrow-down"/>
          <p:cNvPicPr>
            <a:picLocks noChangeAspect="1"/>
          </p:cNvPicPr>
          <p:nvPr/>
        </p:nvPicPr>
        <p:blipFill>
          <a:blip r:embed="rId3"/>
          <a:srcRect/>
          <a:stretch/>
        </p:blipFill>
        <p:spPr>
          <a:xfrm>
            <a:off x="7346950" y="4347170"/>
            <a:ext cx="152400" cy="203200"/>
          </a:xfrm>
          <a:prstGeom prst="rect">
            <a:avLst/>
          </a:prstGeom>
        </p:spPr>
      </p:pic>
      <p:sp>
        <p:nvSpPr>
          <p:cNvPr id="24" name="Text 14"/>
          <p:cNvSpPr/>
          <p:nvPr/>
        </p:nvSpPr>
        <p:spPr>
          <a:xfrm>
            <a:off x="7600950" y="4315420"/>
            <a:ext cx="3529846"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6505E"/>
                </a:solidFill>
                <a:latin typeface="IBM Plex Sans" pitchFamily="34" charset="0"/>
                <a:ea typeface="IBM Plex Sans" pitchFamily="34" charset="-122"/>
                <a:cs typeface="IBM Plex Sans" pitchFamily="34" charset="-120"/>
              </a:rPr>
              <a:t>Steroids, antiseizure drugs, statins</a:t>
            </a:r>
            <a:endParaRPr lang="en-US" sz="1500" dirty="0"/>
          </a:p>
        </p:txBody>
      </p:sp>
      <p:sp>
        <p:nvSpPr>
          <p:cNvPr id="25" name="Shape 15"/>
          <p:cNvSpPr/>
          <p:nvPr/>
        </p:nvSpPr>
        <p:spPr>
          <a:xfrm>
            <a:off x="812800" y="5166320"/>
            <a:ext cx="10566400" cy="609600"/>
          </a:xfrm>
          <a:prstGeom prst="roundRect">
            <a:avLst>
              <a:gd name="adj" fmla="val 12500"/>
            </a:avLst>
          </a:prstGeom>
          <a:solidFill>
            <a:srgbClr val="F1E2BF"/>
          </a:solidFill>
          <a:ln/>
        </p:spPr>
        <p:txBody>
          <a:bodyPr/>
          <a:lstStyle/>
          <a:p>
            <a:endParaRPr lang="en-US"/>
          </a:p>
        </p:txBody>
      </p:sp>
      <p:sp>
        <p:nvSpPr>
          <p:cNvPr id="26" name="Shape 16"/>
          <p:cNvSpPr/>
          <p:nvPr/>
        </p:nvSpPr>
        <p:spPr>
          <a:xfrm>
            <a:off x="812800" y="5166320"/>
            <a:ext cx="10566400" cy="609600"/>
          </a:xfrm>
          <a:custGeom>
            <a:avLst/>
            <a:gdLst/>
            <a:ahLst/>
            <a:cxnLst/>
            <a:rect l="l" t="t" r="r" b="b"/>
            <a:pathLst>
              <a:path w="10566400" h="609600">
                <a:moveTo>
                  <a:pt x="76200" y="609600"/>
                </a:moveTo>
                <a:lnTo>
                  <a:pt x="76200" y="609600"/>
                </a:lnTo>
                <a:arcTo wR="76200" hR="76200" stAng="5400000" swAng="5400000"/>
                <a:lnTo>
                  <a:pt x="0" y="76200"/>
                </a:lnTo>
                <a:arcTo wR="76200" hR="76200" stAng="10800000" swAng="5400000"/>
                <a:lnTo>
                  <a:pt x="76200" y="0"/>
                </a:lnTo>
                <a:arcTo wR="25400" hR="76200" stAng="16200000" swAng="-5400000"/>
                <a:lnTo>
                  <a:pt x="50800" y="533400"/>
                </a:lnTo>
                <a:arcTo wR="25400" hR="76200" stAng="10800000" swAng="-5400000"/>
                <a:close/>
              </a:path>
            </a:pathLst>
          </a:custGeom>
          <a:solidFill>
            <a:srgbClr val="D99A1E"/>
          </a:solidFill>
          <a:ln/>
        </p:spPr>
        <p:txBody>
          <a:bodyPr/>
          <a:lstStyle/>
          <a:p>
            <a:endParaRPr lang="en-US"/>
          </a:p>
        </p:txBody>
      </p:sp>
      <p:pic>
        <p:nvPicPr>
          <p:cNvPr id="27" name="Image 7" descr="Warning"/>
          <p:cNvPicPr>
            <a:picLocks noChangeAspect="1"/>
          </p:cNvPicPr>
          <p:nvPr/>
        </p:nvPicPr>
        <p:blipFill>
          <a:blip r:embed="rId4"/>
          <a:srcRect/>
          <a:stretch/>
        </p:blipFill>
        <p:spPr>
          <a:xfrm>
            <a:off x="1066800" y="5318720"/>
            <a:ext cx="304800" cy="304800"/>
          </a:xfrm>
          <a:prstGeom prst="rect">
            <a:avLst/>
          </a:prstGeom>
        </p:spPr>
      </p:pic>
      <p:sp>
        <p:nvSpPr>
          <p:cNvPr id="28" name="Text 17"/>
          <p:cNvSpPr/>
          <p:nvPr/>
        </p:nvSpPr>
        <p:spPr>
          <a:xfrm>
            <a:off x="1524000" y="5337770"/>
            <a:ext cx="8980646"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4243A"/>
                </a:solidFill>
                <a:latin typeface="IBM Plex Sans" pitchFamily="34" charset="0"/>
                <a:ea typeface="IBM Plex Sans" pitchFamily="34" charset="-122"/>
                <a:cs typeface="IBM Plex Sans" pitchFamily="34" charset="-120"/>
              </a:rPr>
              <a:t>Liver injury</a:t>
            </a:r>
            <a:r>
              <a:rPr lang="en-US" sz="1500" dirty="0">
                <a:solidFill>
                  <a:srgbClr val="14243A"/>
                </a:solidFill>
                <a:latin typeface="IBM Plex Sans" pitchFamily="34" charset="0"/>
                <a:ea typeface="IBM Plex Sans" pitchFamily="34" charset="-122"/>
                <a:cs typeface="IBM Plex Sans" pitchFamily="34" charset="-120"/>
              </a:rPr>
              <a:t> (ALT &gt;3× ULN with symptoms, &gt;5× without): hold INH, RIF and PZA; call ID.</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5">
    <p:bg>
      <p:bgPr>
        <a:solidFill>
          <a:srgbClr val="F7F5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8A5A06"/>
                </a:solidFill>
                <a:latin typeface="IBM Plex Sans" pitchFamily="34" charset="0"/>
                <a:ea typeface="IBM Plex Sans" pitchFamily="34" charset="-122"/>
                <a:cs typeface="IBM Plex Sans" pitchFamily="34" charset="-120"/>
              </a:rPr>
              <a:t>ACTIVE TB · TREAT</a:t>
            </a:r>
            <a:endParaRPr lang="en-US" sz="1200" dirty="0"/>
          </a:p>
        </p:txBody>
      </p:sp>
      <p:sp>
        <p:nvSpPr>
          <p:cNvPr id="3" name="Text 1"/>
          <p:cNvSpPr>
            <a:spLocks noGrp="1"/>
          </p:cNvSpPr>
          <p:nvPr>
            <p:ph type="title"/>
          </p:nvPr>
        </p:nvSpPr>
        <p:spPr>
          <a:xfrm>
            <a:off x="812800" y="1102320"/>
            <a:ext cx="10883392" cy="463550"/>
          </a:xfrm>
          <a:prstGeom prst="rect">
            <a:avLst/>
          </a:prstGeom>
          <a:noFill/>
          <a:ln/>
        </p:spPr>
        <p:txBody>
          <a:bodyPr wrap="square" lIns="0" tIns="0" rIns="0" bIns="0" rtlCol="0" anchor="t">
            <a:normAutofit/>
          </a:bodyPr>
          <a:lstStyle/>
          <a:p>
            <a:pPr marL="0" indent="0" algn="l">
              <a:lnSpc>
                <a:spcPts val="3450"/>
              </a:lnSpc>
              <a:buNone/>
            </a:pPr>
            <a:r>
              <a:rPr lang="en-US" sz="3000" b="1" i="0" dirty="0">
                <a:solidFill>
                  <a:srgbClr val="14243A"/>
                </a:solidFill>
                <a:latin typeface="Source Serif 4" pitchFamily="18" charset="0"/>
                <a:ea typeface="Source Serif 4" pitchFamily="18" charset="-122"/>
                <a:cs typeface="Source Serif 4" pitchFamily="18" charset="-120"/>
              </a:rPr>
              <a:t>Treating drug-susceptible TB</a:t>
            </a:r>
            <a:endParaRPr lang="en-US" sz="3000" dirty="0"/>
          </a:p>
        </p:txBody>
      </p:sp>
      <p:sp>
        <p:nvSpPr>
          <p:cNvPr id="4" name="Shape 2"/>
          <p:cNvSpPr/>
          <p:nvPr/>
        </p:nvSpPr>
        <p:spPr>
          <a:xfrm>
            <a:off x="815975" y="1797645"/>
            <a:ext cx="5175250" cy="2978150"/>
          </a:xfrm>
          <a:prstGeom prst="roundRect">
            <a:avLst>
              <a:gd name="adj" fmla="val 3305"/>
            </a:avLst>
          </a:prstGeom>
          <a:solidFill>
            <a:srgbClr val="FDFCF9"/>
          </a:solidFill>
          <a:ln w="6350">
            <a:solidFill>
              <a:srgbClr val="DCD5C6"/>
            </a:solidFill>
            <a:prstDash val="solid"/>
          </a:ln>
        </p:spPr>
        <p:txBody>
          <a:bodyPr/>
          <a:lstStyle/>
          <a:p>
            <a:endParaRPr lang="en-US"/>
          </a:p>
        </p:txBody>
      </p:sp>
      <p:sp>
        <p:nvSpPr>
          <p:cNvPr id="5" name="Text 3"/>
          <p:cNvSpPr/>
          <p:nvPr/>
        </p:nvSpPr>
        <p:spPr>
          <a:xfrm>
            <a:off x="1022350" y="2004020"/>
            <a:ext cx="4905375"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4243A"/>
                </a:solidFill>
                <a:latin typeface="Source Serif 4" pitchFamily="18" charset="0"/>
                <a:ea typeface="Source Serif 4" pitchFamily="18" charset="-122"/>
                <a:cs typeface="Source Serif 4" pitchFamily="18" charset="-120"/>
              </a:rPr>
              <a:t>Standard · 6 months </a:t>
            </a:r>
            <a:r>
              <a:rPr lang="en-US" sz="2000" b="1" dirty="0">
                <a:solidFill>
                  <a:srgbClr val="5C6573"/>
                </a:solidFill>
                <a:latin typeface="Source Serif 4" pitchFamily="18" charset="0"/>
                <a:ea typeface="Source Serif 4" pitchFamily="18" charset="-122"/>
                <a:cs typeface="Source Serif 4" pitchFamily="18" charset="-120"/>
              </a:rPr>
              <a:t>[8]</a:t>
            </a:r>
            <a:endParaRPr lang="en-US" sz="2000" dirty="0"/>
          </a:p>
        </p:txBody>
      </p:sp>
      <p:sp>
        <p:nvSpPr>
          <p:cNvPr id="6" name="Text 4"/>
          <p:cNvSpPr/>
          <p:nvPr/>
        </p:nvSpPr>
        <p:spPr>
          <a:xfrm>
            <a:off x="1022350" y="2410420"/>
            <a:ext cx="1587500" cy="457200"/>
          </a:xfrm>
          <a:custGeom>
            <a:avLst/>
            <a:gdLst/>
            <a:ahLst/>
            <a:cxnLst/>
            <a:rect l="l" t="t" r="r" b="b"/>
            <a:pathLst>
              <a:path w="1587500" h="457200">
                <a:moveTo>
                  <a:pt x="0" y="76200"/>
                </a:moveTo>
                <a:arcTo wR="76200" hR="76200" stAng="10800000" swAng="5400000"/>
                <a:lnTo>
                  <a:pt x="1587500" y="0"/>
                </a:lnTo>
                <a:lnTo>
                  <a:pt x="1587500" y="457200"/>
                </a:lnTo>
                <a:lnTo>
                  <a:pt x="76200" y="457200"/>
                </a:lnTo>
                <a:arcTo wR="76200" hR="76200" stAng="5400000" swAng="5400000"/>
                <a:close/>
              </a:path>
            </a:pathLst>
          </a:custGeom>
          <a:solidFill>
            <a:srgbClr val="14243A"/>
          </a:solidFill>
          <a:ln/>
        </p:spPr>
        <p:txBody>
          <a:bodyPr wrap="square" lIns="0" tIns="0" rIns="0" bIns="0" rtlCol="0" anchor="ctr">
            <a:normAutofit/>
          </a:bodyPr>
          <a:lstStyle/>
          <a:p>
            <a:pPr marL="0" indent="0" algn="ctr">
              <a:lnSpc>
                <a:spcPts val="1680"/>
              </a:lnSpc>
              <a:buNone/>
            </a:pPr>
            <a:r>
              <a:rPr lang="en-US" sz="1200" b="1" dirty="0">
                <a:solidFill>
                  <a:srgbClr val="F7F5F0"/>
                </a:solidFill>
                <a:latin typeface="IBM Plex Sans" pitchFamily="34" charset="0"/>
                <a:ea typeface="IBM Plex Sans" pitchFamily="34" charset="-122"/>
                <a:cs typeface="IBM Plex Sans" pitchFamily="34" charset="-120"/>
              </a:rPr>
              <a:t>RIPE · 2 mo</a:t>
            </a:r>
            <a:endParaRPr lang="en-US" sz="1200" dirty="0"/>
          </a:p>
        </p:txBody>
      </p:sp>
      <p:sp>
        <p:nvSpPr>
          <p:cNvPr id="7" name="Text 5"/>
          <p:cNvSpPr/>
          <p:nvPr/>
        </p:nvSpPr>
        <p:spPr>
          <a:xfrm>
            <a:off x="2609850" y="2410420"/>
            <a:ext cx="3175000" cy="457200"/>
          </a:xfrm>
          <a:custGeom>
            <a:avLst/>
            <a:gdLst/>
            <a:ahLst/>
            <a:cxnLst/>
            <a:rect l="l" t="t" r="r" b="b"/>
            <a:pathLst>
              <a:path w="3175000" h="457200">
                <a:moveTo>
                  <a:pt x="3098800" y="0"/>
                </a:moveTo>
                <a:arcTo wR="76200" hR="76200" stAng="16200000" swAng="5400000"/>
                <a:lnTo>
                  <a:pt x="3175000" y="381000"/>
                </a:lnTo>
                <a:arcTo wR="76200" hR="76200" stAng="0" swAng="5400000"/>
                <a:lnTo>
                  <a:pt x="0" y="457200"/>
                </a:lnTo>
                <a:lnTo>
                  <a:pt x="0" y="0"/>
                </a:lnTo>
                <a:close/>
              </a:path>
            </a:pathLst>
          </a:custGeom>
          <a:solidFill>
            <a:srgbClr val="C9D3DF"/>
          </a:solidFill>
          <a:ln/>
        </p:spPr>
        <p:txBody>
          <a:bodyPr wrap="square" lIns="0" tIns="0" rIns="0" bIns="0" rtlCol="0" anchor="ctr">
            <a:normAutofit/>
          </a:bodyPr>
          <a:lstStyle/>
          <a:p>
            <a:pPr marL="0" indent="0" algn="ctr">
              <a:lnSpc>
                <a:spcPts val="1680"/>
              </a:lnSpc>
              <a:buNone/>
            </a:pPr>
            <a:r>
              <a:rPr lang="en-US" sz="1200" b="1" dirty="0">
                <a:solidFill>
                  <a:srgbClr val="14243A"/>
                </a:solidFill>
                <a:latin typeface="IBM Plex Sans" pitchFamily="34" charset="0"/>
                <a:ea typeface="IBM Plex Sans" pitchFamily="34" charset="-122"/>
                <a:cs typeface="IBM Plex Sans" pitchFamily="34" charset="-120"/>
              </a:rPr>
              <a:t>RI · 4 mo</a:t>
            </a:r>
            <a:endParaRPr lang="en-US" sz="1200" dirty="0"/>
          </a:p>
        </p:txBody>
      </p:sp>
      <p:sp>
        <p:nvSpPr>
          <p:cNvPr id="8" name="Text 6"/>
          <p:cNvSpPr/>
          <p:nvPr/>
        </p:nvSpPr>
        <p:spPr>
          <a:xfrm>
            <a:off x="1093470" y="2969220"/>
            <a:ext cx="4826635" cy="1358900"/>
          </a:xfrm>
          <a:prstGeom prst="rect">
            <a:avLst/>
          </a:prstGeom>
          <a:noFill/>
          <a:ln/>
        </p:spPr>
        <p:txBody>
          <a:bodyPr wrap="square" lIns="0" tIns="0" rIns="0" bIns="0" rtlCol="0" anchor="t">
            <a:normAutofit/>
          </a:bodyPr>
          <a:lstStyle/>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Rifampin, isoniazid, pyrazinamide, ethambutol</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Stop ethambutol once the isolate is pan-susceptible</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Cavity plus positive 2-month culture: 9 months total</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Pyridoxine with isoniazid; DOT via the health department</a:t>
            </a:r>
            <a:endParaRPr lang="en-US" sz="1500" dirty="0"/>
          </a:p>
        </p:txBody>
      </p:sp>
      <p:sp>
        <p:nvSpPr>
          <p:cNvPr id="9" name="Shape 7"/>
          <p:cNvSpPr/>
          <p:nvPr/>
        </p:nvSpPr>
        <p:spPr>
          <a:xfrm>
            <a:off x="6200775" y="1797645"/>
            <a:ext cx="5175250" cy="2978150"/>
          </a:xfrm>
          <a:prstGeom prst="roundRect">
            <a:avLst>
              <a:gd name="adj" fmla="val 3305"/>
            </a:avLst>
          </a:prstGeom>
          <a:solidFill>
            <a:srgbClr val="FDFCF9"/>
          </a:solidFill>
          <a:ln w="6350">
            <a:solidFill>
              <a:srgbClr val="DCD5C6"/>
            </a:solidFill>
            <a:prstDash val="solid"/>
          </a:ln>
        </p:spPr>
        <p:txBody>
          <a:bodyPr/>
          <a:lstStyle/>
          <a:p>
            <a:endParaRPr lang="en-US"/>
          </a:p>
        </p:txBody>
      </p:sp>
      <p:sp>
        <p:nvSpPr>
          <p:cNvPr id="10" name="Text 8"/>
          <p:cNvSpPr/>
          <p:nvPr/>
        </p:nvSpPr>
        <p:spPr>
          <a:xfrm>
            <a:off x="6407150" y="2004020"/>
            <a:ext cx="4905375"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4243A"/>
                </a:solidFill>
                <a:latin typeface="Source Serif 4" pitchFamily="18" charset="0"/>
                <a:ea typeface="Source Serif 4" pitchFamily="18" charset="-122"/>
                <a:cs typeface="Source Serif 4" pitchFamily="18" charset="-120"/>
              </a:rPr>
              <a:t>New option (2025) · 4 months </a:t>
            </a:r>
            <a:r>
              <a:rPr lang="en-US" sz="2000" b="1" dirty="0">
                <a:solidFill>
                  <a:srgbClr val="5C6573"/>
                </a:solidFill>
                <a:latin typeface="Source Serif 4" pitchFamily="18" charset="0"/>
                <a:ea typeface="Source Serif 4" pitchFamily="18" charset="-122"/>
                <a:cs typeface="Source Serif 4" pitchFamily="18" charset="-120"/>
              </a:rPr>
              <a:t>[10, 11]</a:t>
            </a:r>
            <a:endParaRPr lang="en-US" sz="2000" dirty="0"/>
          </a:p>
        </p:txBody>
      </p:sp>
      <p:sp>
        <p:nvSpPr>
          <p:cNvPr id="11" name="Text 9"/>
          <p:cNvSpPr/>
          <p:nvPr/>
        </p:nvSpPr>
        <p:spPr>
          <a:xfrm>
            <a:off x="6407150" y="2410420"/>
            <a:ext cx="2241153" cy="457200"/>
          </a:xfrm>
          <a:custGeom>
            <a:avLst/>
            <a:gdLst/>
            <a:ahLst/>
            <a:cxnLst/>
            <a:rect l="l" t="t" r="r" b="b"/>
            <a:pathLst>
              <a:path w="2241153" h="457200">
                <a:moveTo>
                  <a:pt x="0" y="76200"/>
                </a:moveTo>
                <a:arcTo wR="76200" hR="76200" stAng="10800000" swAng="5400000"/>
                <a:lnTo>
                  <a:pt x="2241153" y="0"/>
                </a:lnTo>
                <a:lnTo>
                  <a:pt x="2241153" y="457200"/>
                </a:lnTo>
                <a:lnTo>
                  <a:pt x="76200" y="457200"/>
                </a:lnTo>
                <a:arcTo wR="76200" hR="76200" stAng="5400000" swAng="5400000"/>
                <a:close/>
              </a:path>
            </a:pathLst>
          </a:custGeom>
          <a:solidFill>
            <a:srgbClr val="8A5A06"/>
          </a:solidFill>
          <a:ln/>
        </p:spPr>
        <p:txBody>
          <a:bodyPr wrap="square" lIns="0" tIns="0" rIns="0" bIns="0" rtlCol="0" anchor="ctr">
            <a:normAutofit/>
          </a:bodyPr>
          <a:lstStyle/>
          <a:p>
            <a:pPr marL="0" indent="0" algn="ctr">
              <a:lnSpc>
                <a:spcPts val="1680"/>
              </a:lnSpc>
              <a:buNone/>
            </a:pPr>
            <a:r>
              <a:rPr lang="en-US" sz="1200" b="1" dirty="0">
                <a:solidFill>
                  <a:srgbClr val="F7F5F0"/>
                </a:solidFill>
                <a:latin typeface="IBM Plex Sans" pitchFamily="34" charset="0"/>
                <a:ea typeface="IBM Plex Sans" pitchFamily="34" charset="-122"/>
                <a:cs typeface="IBM Plex Sans" pitchFamily="34" charset="-120"/>
              </a:rPr>
              <a:t>HPMZ · 8 wk</a:t>
            </a:r>
            <a:endParaRPr lang="en-US" sz="1200" dirty="0"/>
          </a:p>
        </p:txBody>
      </p:sp>
      <p:sp>
        <p:nvSpPr>
          <p:cNvPr id="12" name="Text 10"/>
          <p:cNvSpPr/>
          <p:nvPr/>
        </p:nvSpPr>
        <p:spPr>
          <a:xfrm>
            <a:off x="8648303" y="2410420"/>
            <a:ext cx="2521347" cy="457200"/>
          </a:xfrm>
          <a:custGeom>
            <a:avLst/>
            <a:gdLst/>
            <a:ahLst/>
            <a:cxnLst/>
            <a:rect l="l" t="t" r="r" b="b"/>
            <a:pathLst>
              <a:path w="2521347" h="457200">
                <a:moveTo>
                  <a:pt x="2445147" y="0"/>
                </a:moveTo>
                <a:arcTo wR="76200" hR="76200" stAng="16200000" swAng="5400000"/>
                <a:lnTo>
                  <a:pt x="2521347" y="381000"/>
                </a:lnTo>
                <a:arcTo wR="76200" hR="76200" stAng="0" swAng="5400000"/>
                <a:lnTo>
                  <a:pt x="0" y="457200"/>
                </a:lnTo>
                <a:lnTo>
                  <a:pt x="0" y="0"/>
                </a:lnTo>
                <a:close/>
              </a:path>
            </a:pathLst>
          </a:custGeom>
          <a:solidFill>
            <a:srgbClr val="F1E2BF"/>
          </a:solidFill>
          <a:ln/>
        </p:spPr>
        <p:txBody>
          <a:bodyPr wrap="square" lIns="0" tIns="0" rIns="0" bIns="0" rtlCol="0" anchor="ctr">
            <a:normAutofit/>
          </a:bodyPr>
          <a:lstStyle/>
          <a:p>
            <a:pPr marL="0" indent="0" algn="ctr">
              <a:lnSpc>
                <a:spcPts val="1680"/>
              </a:lnSpc>
              <a:buNone/>
            </a:pPr>
            <a:r>
              <a:rPr lang="en-US" sz="1200" b="1" dirty="0">
                <a:solidFill>
                  <a:srgbClr val="14243A"/>
                </a:solidFill>
                <a:latin typeface="IBM Plex Sans" pitchFamily="34" charset="0"/>
                <a:ea typeface="IBM Plex Sans" pitchFamily="34" charset="-122"/>
                <a:cs typeface="IBM Plex Sans" pitchFamily="34" charset="-120"/>
              </a:rPr>
              <a:t>HPM · 9 wk</a:t>
            </a:r>
            <a:endParaRPr lang="en-US" sz="1200" dirty="0"/>
          </a:p>
        </p:txBody>
      </p:sp>
      <p:sp>
        <p:nvSpPr>
          <p:cNvPr id="13" name="Text 11"/>
          <p:cNvSpPr/>
          <p:nvPr/>
        </p:nvSpPr>
        <p:spPr>
          <a:xfrm>
            <a:off x="6478270" y="2969220"/>
            <a:ext cx="4826635" cy="1625600"/>
          </a:xfrm>
          <a:prstGeom prst="rect">
            <a:avLst/>
          </a:prstGeom>
          <a:noFill/>
          <a:ln/>
        </p:spPr>
        <p:txBody>
          <a:bodyPr wrap="square" lIns="0" tIns="0" rIns="0" bIns="0" rtlCol="0" anchor="t">
            <a:normAutofit/>
          </a:bodyPr>
          <a:lstStyle/>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Rifapentine, moxifloxacin, isoniazid (INH), pyrazinamide</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Age ≥12, weight ≥40 kg, pulmonary, presumed susceptible</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Not for pregnancy, most extrapulmonary TB, CD4 under 100</a:t>
            </a:r>
            <a:endParaRPr lang="en-US" sz="1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6">
    <p:bg>
      <p:bgPr>
        <a:solidFill>
          <a:srgbClr val="14243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E6A93A"/>
                </a:solidFill>
                <a:latin typeface="IBM Plex Sans" pitchFamily="34" charset="0"/>
                <a:ea typeface="IBM Plex Sans" pitchFamily="34" charset="-122"/>
                <a:cs typeface="IBM Plex Sans" pitchFamily="34" charset="-120"/>
              </a:rPr>
              <a:t>CASE 2 · CLINIC</a:t>
            </a:r>
            <a:endParaRPr lang="en-US" sz="1200" dirty="0"/>
          </a:p>
        </p:txBody>
      </p:sp>
      <p:sp>
        <p:nvSpPr>
          <p:cNvPr id="3" name="Text 1"/>
          <p:cNvSpPr>
            <a:spLocks noGrp="1"/>
          </p:cNvSpPr>
          <p:nvPr>
            <p:ph type="title"/>
          </p:nvPr>
        </p:nvSpPr>
        <p:spPr>
          <a:xfrm>
            <a:off x="812800" y="1102320"/>
            <a:ext cx="10883392" cy="463550"/>
          </a:xfrm>
          <a:prstGeom prst="rect">
            <a:avLst/>
          </a:prstGeom>
          <a:noFill/>
          <a:ln/>
        </p:spPr>
        <p:txBody>
          <a:bodyPr wrap="square" lIns="0" tIns="0" rIns="0" bIns="0" rtlCol="0" anchor="t">
            <a:normAutofit/>
          </a:bodyPr>
          <a:lstStyle/>
          <a:p>
            <a:pPr marL="0" indent="0" algn="l">
              <a:lnSpc>
                <a:spcPts val="3450"/>
              </a:lnSpc>
              <a:buNone/>
            </a:pPr>
            <a:r>
              <a:rPr lang="en-US" sz="3000" b="1" i="0" dirty="0">
                <a:solidFill>
                  <a:srgbClr val="F7F5F0"/>
                </a:solidFill>
                <a:latin typeface="Source Serif 4" pitchFamily="18" charset="0"/>
                <a:ea typeface="Source Serif 4" pitchFamily="18" charset="-122"/>
                <a:cs typeface="Source Serif 4" pitchFamily="18" charset="-120"/>
              </a:rPr>
              <a:t>A positive IGRA before a JAK inhibitor</a:t>
            </a:r>
            <a:endParaRPr lang="en-US" sz="3000" dirty="0"/>
          </a:p>
        </p:txBody>
      </p:sp>
      <p:sp>
        <p:nvSpPr>
          <p:cNvPr id="4" name="Text 2"/>
          <p:cNvSpPr/>
          <p:nvPr/>
        </p:nvSpPr>
        <p:spPr>
          <a:xfrm>
            <a:off x="812800" y="1794470"/>
            <a:ext cx="6749796" cy="685800"/>
          </a:xfrm>
          <a:prstGeom prst="rect">
            <a:avLst/>
          </a:prstGeom>
          <a:noFill/>
          <a:ln/>
        </p:spPr>
        <p:txBody>
          <a:bodyPr wrap="square" lIns="0" tIns="0" rIns="0" bIns="0" rtlCol="0" anchor="t">
            <a:normAutofit/>
          </a:bodyPr>
          <a:lstStyle/>
          <a:p>
            <a:pPr marL="0" indent="0" algn="l">
              <a:lnSpc>
                <a:spcPts val="2600"/>
              </a:lnSpc>
              <a:buNone/>
            </a:pPr>
            <a:r>
              <a:rPr lang="en-US" sz="2000" dirty="0">
                <a:solidFill>
                  <a:srgbClr val="DCE3EC"/>
                </a:solidFill>
                <a:latin typeface="IBM Plex Sans" pitchFamily="34" charset="0"/>
                <a:ea typeface="IBM Plex Sans" pitchFamily="34" charset="-122"/>
                <a:cs typeface="IBM Plex Sans" pitchFamily="34" charset="-120"/>
              </a:rPr>
              <a:t>A man in his 50s with seropositive RA recently started tofacitinib, with a dramatic response.</a:t>
            </a:r>
            <a:endParaRPr lang="en-US" sz="2000" dirty="0"/>
          </a:p>
        </p:txBody>
      </p:sp>
      <p:sp>
        <p:nvSpPr>
          <p:cNvPr id="5" name="Text 3"/>
          <p:cNvSpPr/>
          <p:nvPr/>
        </p:nvSpPr>
        <p:spPr>
          <a:xfrm>
            <a:off x="812800" y="2607270"/>
            <a:ext cx="6769417" cy="1016000"/>
          </a:xfrm>
          <a:prstGeom prst="rect">
            <a:avLst/>
          </a:prstGeom>
          <a:noFill/>
          <a:ln/>
        </p:spPr>
        <p:txBody>
          <a:bodyPr wrap="square" lIns="0" tIns="0" rIns="0" bIns="0" rtlCol="0" anchor="t">
            <a:normAutofit/>
          </a:bodyPr>
          <a:lstStyle/>
          <a:p>
            <a:pPr marL="0" indent="0" algn="l">
              <a:lnSpc>
                <a:spcPts val="2600"/>
              </a:lnSpc>
              <a:buNone/>
            </a:pPr>
            <a:r>
              <a:rPr lang="en-US" sz="2000" dirty="0">
                <a:solidFill>
                  <a:srgbClr val="DCE3EC"/>
                </a:solidFill>
                <a:latin typeface="IBM Plex Sans" pitchFamily="34" charset="0"/>
                <a:ea typeface="IBM Plex Sans" pitchFamily="34" charset="-122"/>
                <a:cs typeface="IBM Plex Sans" pitchFamily="34" charset="-120"/>
              </a:rPr>
              <a:t>Born in India; in the US since 2020. Rheumatology’s screening QuantiFERON is positive, so they hold tofacitinib and refer him to ID.</a:t>
            </a:r>
            <a:endParaRPr lang="en-US" sz="2000" dirty="0"/>
          </a:p>
        </p:txBody>
      </p:sp>
      <p:sp>
        <p:nvSpPr>
          <p:cNvPr id="6" name="Text 4"/>
          <p:cNvSpPr/>
          <p:nvPr/>
        </p:nvSpPr>
        <p:spPr>
          <a:xfrm>
            <a:off x="812800" y="3750270"/>
            <a:ext cx="7132638" cy="355600"/>
          </a:xfrm>
          <a:prstGeom prst="rect">
            <a:avLst/>
          </a:prstGeom>
          <a:noFill/>
          <a:ln/>
        </p:spPr>
        <p:txBody>
          <a:bodyPr wrap="square" lIns="0" tIns="0" rIns="0" bIns="0" rtlCol="0" anchor="t">
            <a:normAutofit/>
          </a:bodyPr>
          <a:lstStyle/>
          <a:p>
            <a:pPr marL="0" indent="0" algn="l">
              <a:lnSpc>
                <a:spcPts val="2600"/>
              </a:lnSpc>
              <a:buNone/>
            </a:pPr>
            <a:r>
              <a:rPr lang="en-US" sz="2000" dirty="0">
                <a:solidFill>
                  <a:srgbClr val="DCE3EC"/>
                </a:solidFill>
                <a:latin typeface="IBM Plex Sans" pitchFamily="34" charset="0"/>
                <a:ea typeface="IBM Plex Sans" pitchFamily="34" charset="-122"/>
                <a:cs typeface="IBM Plex Sans" pitchFamily="34" charset="-120"/>
              </a:rPr>
              <a:t>No symptoms. He says he has never been treated for TB.</a:t>
            </a:r>
            <a:endParaRPr lang="en-US" sz="2000" dirty="0"/>
          </a:p>
        </p:txBody>
      </p:sp>
      <p:sp>
        <p:nvSpPr>
          <p:cNvPr id="7" name="Shape 5"/>
          <p:cNvSpPr/>
          <p:nvPr/>
        </p:nvSpPr>
        <p:spPr>
          <a:xfrm>
            <a:off x="812800" y="4334470"/>
            <a:ext cx="10566400" cy="1054100"/>
          </a:xfrm>
          <a:prstGeom prst="roundRect">
            <a:avLst>
              <a:gd name="adj" fmla="val 9639"/>
            </a:avLst>
          </a:prstGeom>
          <a:solidFill>
            <a:srgbClr val="D99A1E"/>
          </a:solidFill>
          <a:ln/>
        </p:spPr>
        <p:txBody>
          <a:bodyPr/>
          <a:lstStyle/>
          <a:p>
            <a:endParaRPr lang="en-US"/>
          </a:p>
        </p:txBody>
      </p:sp>
      <p:sp>
        <p:nvSpPr>
          <p:cNvPr id="8" name="Text 6"/>
          <p:cNvSpPr/>
          <p:nvPr/>
        </p:nvSpPr>
        <p:spPr>
          <a:xfrm>
            <a:off x="1066800" y="4537670"/>
            <a:ext cx="10360152" cy="355600"/>
          </a:xfrm>
          <a:prstGeom prst="rect">
            <a:avLst/>
          </a:prstGeom>
          <a:noFill/>
          <a:ln/>
        </p:spPr>
        <p:txBody>
          <a:bodyPr wrap="square" lIns="0" tIns="0" rIns="0" bIns="0" rtlCol="0" anchor="t">
            <a:normAutofit/>
          </a:bodyPr>
          <a:lstStyle/>
          <a:p>
            <a:pPr marL="0" indent="0" algn="l">
              <a:lnSpc>
                <a:spcPts val="2600"/>
              </a:lnSpc>
              <a:buNone/>
            </a:pPr>
            <a:r>
              <a:rPr lang="en-US" sz="2000" b="1" dirty="0">
                <a:solidFill>
                  <a:srgbClr val="14243A"/>
                </a:solidFill>
                <a:latin typeface="IBM Plex Sans" pitchFamily="34" charset="0"/>
                <a:ea typeface="IBM Plex Sans" pitchFamily="34" charset="-122"/>
                <a:cs typeface="IBM Plex Sans" pitchFamily="34" charset="-120"/>
              </a:rPr>
              <a:t>Poll: what next?</a:t>
            </a:r>
            <a:endParaRPr lang="en-US" sz="2000" dirty="0"/>
          </a:p>
        </p:txBody>
      </p:sp>
      <p:sp>
        <p:nvSpPr>
          <p:cNvPr id="9" name="Text 7"/>
          <p:cNvSpPr/>
          <p:nvPr/>
        </p:nvSpPr>
        <p:spPr>
          <a:xfrm>
            <a:off x="1066800" y="4918670"/>
            <a:ext cx="1036015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4243A"/>
                </a:solidFill>
                <a:latin typeface="IBM Plex Sans" pitchFamily="34" charset="0"/>
                <a:ea typeface="IBM Plex Sans" pitchFamily="34" charset="-122"/>
                <a:cs typeface="IBM Plex Sans" pitchFamily="34" charset="-120"/>
              </a:rPr>
              <a:t>Repeat the IGRA · Start 4R · CT chest · Clear him for tofacitinib · Get more history</a:t>
            </a:r>
            <a:endParaRPr lang="en-US" sz="1500" dirty="0"/>
          </a:p>
        </p:txBody>
      </p:sp>
      <p:pic>
        <p:nvPicPr>
          <p:cNvPr id="10" name="Image 0" descr="Case 2.png"/>
          <p:cNvPicPr>
            <a:picLocks noChangeAspect="1"/>
          </p:cNvPicPr>
          <p:nvPr/>
        </p:nvPicPr>
        <p:blipFill>
          <a:blip r:embed="rId3"/>
          <a:srcRect l="46" r="46"/>
          <a:stretch/>
        </p:blipFill>
        <p:spPr>
          <a:xfrm>
            <a:off x="7945438" y="812800"/>
            <a:ext cx="4064000" cy="32766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4243A"/>
        </a:solidFill>
        <a:effectLst/>
      </p:bgPr>
    </p:bg>
    <p:spTree>
      <p:nvGrpSpPr>
        <p:cNvPr id="1" name="">
          <a:extLst>
            <a:ext uri="{FF2B5EF4-FFF2-40B4-BE49-F238E27FC236}">
              <a16:creationId xmlns:a16="http://schemas.microsoft.com/office/drawing/2014/main" id="{4A10F0BD-EDB4-A2EB-0110-F23051A9C5E7}"/>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2059C5FF-197C-B509-8F38-5B8206A67A13}"/>
              </a:ext>
            </a:extLst>
          </p:cNvPr>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E6A93A"/>
                </a:solidFill>
                <a:latin typeface="IBM Plex Sans" pitchFamily="34" charset="0"/>
                <a:ea typeface="IBM Plex Sans" pitchFamily="34" charset="-122"/>
                <a:cs typeface="IBM Plex Sans" pitchFamily="34" charset="-120"/>
              </a:rPr>
              <a:t>CASE 2 · CLINIC</a:t>
            </a:r>
            <a:endParaRPr lang="en-US" sz="1200" dirty="0"/>
          </a:p>
        </p:txBody>
      </p:sp>
      <p:sp>
        <p:nvSpPr>
          <p:cNvPr id="3" name="Text 1" hidden="1">
            <a:extLst>
              <a:ext uri="{FF2B5EF4-FFF2-40B4-BE49-F238E27FC236}">
                <a16:creationId xmlns:a16="http://schemas.microsoft.com/office/drawing/2014/main" id="{284E9440-BFDB-7F40-E196-C04A9728C5D0}"/>
              </a:ext>
            </a:extLst>
          </p:cNvPr>
          <p:cNvSpPr>
            <a:spLocks noGrp="1"/>
          </p:cNvSpPr>
          <p:nvPr>
            <p:ph type="title"/>
          </p:nvPr>
        </p:nvSpPr>
        <p:spPr>
          <a:xfrm>
            <a:off x="812800" y="1102320"/>
            <a:ext cx="10883392" cy="463550"/>
          </a:xfrm>
          <a:prstGeom prst="rect">
            <a:avLst/>
          </a:prstGeom>
          <a:noFill/>
          <a:ln/>
        </p:spPr>
        <p:txBody>
          <a:bodyPr wrap="square" lIns="0" tIns="0" rIns="0" bIns="0" rtlCol="0" anchor="t">
            <a:normAutofit/>
          </a:bodyPr>
          <a:lstStyle/>
          <a:p>
            <a:pPr marL="0" indent="0" algn="l">
              <a:lnSpc>
                <a:spcPts val="3450"/>
              </a:lnSpc>
              <a:buNone/>
            </a:pPr>
            <a:r>
              <a:rPr lang="en-US" sz="3000" b="1" i="0">
                <a:solidFill>
                  <a:srgbClr val="F7F5F0"/>
                </a:solidFill>
                <a:latin typeface="Source Serif 4" pitchFamily="18" charset="0"/>
                <a:ea typeface="Source Serif 4" pitchFamily="18" charset="-122"/>
                <a:cs typeface="Source Serif 4" pitchFamily="18" charset="-120"/>
              </a:rPr>
              <a:t>What is your next step?</a:t>
            </a:r>
            <a:endParaRPr lang="en-US" sz="3000" dirty="0"/>
          </a:p>
        </p:txBody>
      </p:sp>
      <p:sp>
        <p:nvSpPr>
          <p:cNvPr id="4" name="Text 2">
            <a:extLst>
              <a:ext uri="{FF2B5EF4-FFF2-40B4-BE49-F238E27FC236}">
                <a16:creationId xmlns:a16="http://schemas.microsoft.com/office/drawing/2014/main" id="{CE58A249-53F1-FF1D-54F2-9FCD2B2E15AB}"/>
              </a:ext>
            </a:extLst>
          </p:cNvPr>
          <p:cNvSpPr/>
          <p:nvPr/>
        </p:nvSpPr>
        <p:spPr>
          <a:xfrm>
            <a:off x="812800" y="1794470"/>
            <a:ext cx="6749796" cy="685800"/>
          </a:xfrm>
          <a:prstGeom prst="rect">
            <a:avLst/>
          </a:prstGeom>
          <a:noFill/>
          <a:ln/>
        </p:spPr>
        <p:txBody>
          <a:bodyPr wrap="square" lIns="0" tIns="0" rIns="0" bIns="0" rtlCol="0" anchor="t">
            <a:normAutofit/>
          </a:bodyPr>
          <a:lstStyle/>
          <a:p>
            <a:pPr marL="0" indent="0" algn="l">
              <a:lnSpc>
                <a:spcPts val="2600"/>
              </a:lnSpc>
              <a:buNone/>
            </a:pPr>
            <a:r>
              <a:rPr lang="en-US" sz="2000" dirty="0">
                <a:solidFill>
                  <a:srgbClr val="DCE3EC"/>
                </a:solidFill>
                <a:latin typeface="IBM Plex Sans" pitchFamily="34" charset="0"/>
                <a:ea typeface="IBM Plex Sans" pitchFamily="34" charset="-122"/>
                <a:cs typeface="IBM Plex Sans" pitchFamily="34" charset="-120"/>
              </a:rPr>
              <a:t>A man in his 50s with seropositive RA recently started tofacitinib, with a dramatic response.</a:t>
            </a:r>
            <a:endParaRPr lang="en-US" sz="2000" dirty="0"/>
          </a:p>
        </p:txBody>
      </p:sp>
      <p:sp>
        <p:nvSpPr>
          <p:cNvPr id="5" name="Text 3">
            <a:extLst>
              <a:ext uri="{FF2B5EF4-FFF2-40B4-BE49-F238E27FC236}">
                <a16:creationId xmlns:a16="http://schemas.microsoft.com/office/drawing/2014/main" id="{464A44CA-9F98-DB34-B830-DBE3A28CA7F3}"/>
              </a:ext>
            </a:extLst>
          </p:cNvPr>
          <p:cNvSpPr/>
          <p:nvPr/>
        </p:nvSpPr>
        <p:spPr>
          <a:xfrm>
            <a:off x="812800" y="2607270"/>
            <a:ext cx="6769417" cy="1016000"/>
          </a:xfrm>
          <a:prstGeom prst="rect">
            <a:avLst/>
          </a:prstGeom>
          <a:noFill/>
          <a:ln/>
        </p:spPr>
        <p:txBody>
          <a:bodyPr wrap="square" lIns="0" tIns="0" rIns="0" bIns="0" rtlCol="0" anchor="t">
            <a:normAutofit/>
          </a:bodyPr>
          <a:lstStyle/>
          <a:p>
            <a:pPr marL="0" indent="0" algn="l">
              <a:lnSpc>
                <a:spcPts val="2600"/>
              </a:lnSpc>
              <a:buNone/>
            </a:pPr>
            <a:r>
              <a:rPr lang="en-US" sz="2000" dirty="0">
                <a:solidFill>
                  <a:srgbClr val="DCE3EC"/>
                </a:solidFill>
                <a:latin typeface="IBM Plex Sans" pitchFamily="34" charset="0"/>
                <a:ea typeface="IBM Plex Sans" pitchFamily="34" charset="-122"/>
                <a:cs typeface="IBM Plex Sans" pitchFamily="34" charset="-120"/>
              </a:rPr>
              <a:t>Born in India; in the US since 2020. Rheumatology’s screening QuantiFERON is positive, so they hold tofacitinib and refer him to ID.</a:t>
            </a:r>
            <a:endParaRPr lang="en-US" sz="2000" dirty="0"/>
          </a:p>
        </p:txBody>
      </p:sp>
      <p:sp>
        <p:nvSpPr>
          <p:cNvPr id="6" name="Text 4">
            <a:extLst>
              <a:ext uri="{FF2B5EF4-FFF2-40B4-BE49-F238E27FC236}">
                <a16:creationId xmlns:a16="http://schemas.microsoft.com/office/drawing/2014/main" id="{E7EE7F1F-4214-1019-4292-A6BA4E2777FA}"/>
              </a:ext>
            </a:extLst>
          </p:cNvPr>
          <p:cNvSpPr/>
          <p:nvPr/>
        </p:nvSpPr>
        <p:spPr>
          <a:xfrm>
            <a:off x="812800" y="3750270"/>
            <a:ext cx="7132638" cy="355600"/>
          </a:xfrm>
          <a:prstGeom prst="rect">
            <a:avLst/>
          </a:prstGeom>
          <a:noFill/>
          <a:ln/>
        </p:spPr>
        <p:txBody>
          <a:bodyPr wrap="square" lIns="0" tIns="0" rIns="0" bIns="0" rtlCol="0" anchor="t">
            <a:normAutofit/>
          </a:bodyPr>
          <a:lstStyle/>
          <a:p>
            <a:pPr marL="0" indent="0" algn="l">
              <a:lnSpc>
                <a:spcPts val="2600"/>
              </a:lnSpc>
              <a:buNone/>
            </a:pPr>
            <a:r>
              <a:rPr lang="en-US" sz="2000" dirty="0">
                <a:solidFill>
                  <a:srgbClr val="DCE3EC"/>
                </a:solidFill>
                <a:latin typeface="IBM Plex Sans" pitchFamily="34" charset="0"/>
                <a:ea typeface="IBM Plex Sans" pitchFamily="34" charset="-122"/>
                <a:cs typeface="IBM Plex Sans" pitchFamily="34" charset="-120"/>
              </a:rPr>
              <a:t>No symptoms. He says he has never been treated for TB.</a:t>
            </a:r>
            <a:endParaRPr lang="en-US" sz="2000" dirty="0"/>
          </a:p>
        </p:txBody>
      </p:sp>
      <p:sp>
        <p:nvSpPr>
          <p:cNvPr id="7" name="Shape 5">
            <a:extLst>
              <a:ext uri="{FF2B5EF4-FFF2-40B4-BE49-F238E27FC236}">
                <a16:creationId xmlns:a16="http://schemas.microsoft.com/office/drawing/2014/main" id="{4F36074F-6CED-6740-CA3C-BF8460E8FA5F}"/>
              </a:ext>
            </a:extLst>
          </p:cNvPr>
          <p:cNvSpPr/>
          <p:nvPr/>
        </p:nvSpPr>
        <p:spPr>
          <a:xfrm>
            <a:off x="812800" y="4334470"/>
            <a:ext cx="10566400" cy="1054100"/>
          </a:xfrm>
          <a:prstGeom prst="roundRect">
            <a:avLst>
              <a:gd name="adj" fmla="val 9639"/>
            </a:avLst>
          </a:prstGeom>
          <a:solidFill>
            <a:srgbClr val="D99A1E"/>
          </a:solidFill>
          <a:ln/>
        </p:spPr>
        <p:txBody>
          <a:bodyPr/>
          <a:lstStyle/>
          <a:p>
            <a:endParaRPr lang="en-US"/>
          </a:p>
        </p:txBody>
      </p:sp>
      <p:sp>
        <p:nvSpPr>
          <p:cNvPr id="8" name="Text 6">
            <a:extLst>
              <a:ext uri="{FF2B5EF4-FFF2-40B4-BE49-F238E27FC236}">
                <a16:creationId xmlns:a16="http://schemas.microsoft.com/office/drawing/2014/main" id="{44654428-05FA-8B45-0528-3DFF32506EE5}"/>
              </a:ext>
            </a:extLst>
          </p:cNvPr>
          <p:cNvSpPr/>
          <p:nvPr/>
        </p:nvSpPr>
        <p:spPr>
          <a:xfrm>
            <a:off x="1066800" y="4537670"/>
            <a:ext cx="10360152" cy="355600"/>
          </a:xfrm>
          <a:prstGeom prst="rect">
            <a:avLst/>
          </a:prstGeom>
          <a:noFill/>
          <a:ln/>
        </p:spPr>
        <p:txBody>
          <a:bodyPr wrap="square" lIns="0" tIns="0" rIns="0" bIns="0" rtlCol="0" anchor="t">
            <a:normAutofit/>
          </a:bodyPr>
          <a:lstStyle/>
          <a:p>
            <a:pPr marL="0" indent="0" algn="l">
              <a:lnSpc>
                <a:spcPts val="2600"/>
              </a:lnSpc>
              <a:buNone/>
            </a:pPr>
            <a:r>
              <a:rPr lang="en-US" sz="2000" b="1" dirty="0">
                <a:solidFill>
                  <a:srgbClr val="14243A"/>
                </a:solidFill>
                <a:latin typeface="IBM Plex Sans" pitchFamily="34" charset="0"/>
                <a:ea typeface="IBM Plex Sans" pitchFamily="34" charset="-122"/>
                <a:cs typeface="IBM Plex Sans" pitchFamily="34" charset="-120"/>
              </a:rPr>
              <a:t>Poll: what next?</a:t>
            </a:r>
            <a:endParaRPr lang="en-US" sz="2000" dirty="0"/>
          </a:p>
        </p:txBody>
      </p:sp>
      <p:sp>
        <p:nvSpPr>
          <p:cNvPr id="9" name="Text 7">
            <a:extLst>
              <a:ext uri="{FF2B5EF4-FFF2-40B4-BE49-F238E27FC236}">
                <a16:creationId xmlns:a16="http://schemas.microsoft.com/office/drawing/2014/main" id="{236CCE4D-2B08-0339-749E-CD16AE64AB07}"/>
              </a:ext>
            </a:extLst>
          </p:cNvPr>
          <p:cNvSpPr/>
          <p:nvPr/>
        </p:nvSpPr>
        <p:spPr>
          <a:xfrm>
            <a:off x="1066800" y="4918670"/>
            <a:ext cx="1036015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4243A"/>
                </a:solidFill>
                <a:latin typeface="IBM Plex Sans" pitchFamily="34" charset="0"/>
                <a:ea typeface="IBM Plex Sans" pitchFamily="34" charset="-122"/>
                <a:cs typeface="IBM Plex Sans" pitchFamily="34" charset="-120"/>
              </a:rPr>
              <a:t>Repeat the IGRA · Start 4R · CT chest · Clear him for tofacitinib · Get more history</a:t>
            </a:r>
            <a:endParaRPr lang="en-US" sz="1500" dirty="0"/>
          </a:p>
        </p:txBody>
      </p:sp>
      <p:pic>
        <p:nvPicPr>
          <p:cNvPr id="10" name="Image 0" descr="Case 2.png">
            <a:extLst>
              <a:ext uri="{FF2B5EF4-FFF2-40B4-BE49-F238E27FC236}">
                <a16:creationId xmlns:a16="http://schemas.microsoft.com/office/drawing/2014/main" id="{24E02050-2221-091F-7D01-1819D3891D9D}"/>
              </a:ext>
            </a:extLst>
          </p:cNvPr>
          <p:cNvPicPr>
            <a:picLocks noChangeAspect="1"/>
          </p:cNvPicPr>
          <p:nvPr/>
        </p:nvPicPr>
        <p:blipFill>
          <a:blip r:embed="rId4"/>
          <a:srcRect l="46" r="46"/>
          <a:stretch/>
        </p:blipFill>
        <p:spPr>
          <a:xfrm>
            <a:off x="7945438" y="812800"/>
            <a:ext cx="4064000" cy="3276600"/>
          </a:xfrm>
          <a:prstGeom prst="rect">
            <a:avLst/>
          </a:prstGeom>
        </p:spPr>
      </p:pic>
      <mc:AlternateContent xmlns:mc="http://schemas.openxmlformats.org/markup-compatibility/2006">
        <mc:Choice xmlns:we="http://schemas.microsoft.com/office/webextensions/webextension/2010/11" xmlns:pca="http://schemas.microsoft.com/office/powerpoint/2013/contentapp" Requires="we pca">
          <p:graphicFrame>
            <p:nvGraphicFramePr>
              <p:cNvPr id="11" name="Add-in 10" title="Interactive content from Mentimeter">
                <a:extLst>
                  <a:ext uri="{FF2B5EF4-FFF2-40B4-BE49-F238E27FC236}">
                    <a16:creationId xmlns:a16="http://schemas.microsoft.com/office/drawing/2014/main" id="{E51BF35E-19C1-8DCD-A1FF-8FAC20CDDEBC}"/>
                  </a:ext>
                </a:extLst>
              </p:cNvPr>
              <p:cNvGraphicFramePr>
                <a:graphicFrameLocks noGrp="1"/>
              </p:cNvGraphicFramePr>
              <p:nvPr>
                <p:extLst>
                  <p:ext uri="{D42A27DB-BD31-4B8C-83A1-F6EECF244321}">
                    <p14:modId xmlns:p14="http://schemas.microsoft.com/office/powerpoint/2010/main" val="372999270"/>
                  </p:ext>
                </p:extLst>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5"/>
              </a:graphicData>
            </a:graphic>
          </p:graphicFrame>
        </mc:Choice>
        <mc:Fallback>
          <p:pic>
            <p:nvPicPr>
              <p:cNvPr id="11" name="Add-in 10" title="Interactive content from Mentimeter">
                <a:extLst>
                  <a:ext uri="{FF2B5EF4-FFF2-40B4-BE49-F238E27FC236}">
                    <a16:creationId xmlns:a16="http://schemas.microsoft.com/office/drawing/2014/main" id="{E51BF35E-19C1-8DCD-A1FF-8FAC20CDDEBC}"/>
                  </a:ext>
                </a:extLst>
              </p:cNvPr>
              <p:cNvPicPr>
                <a:picLocks noGrp="1" noRot="1" noChangeAspect="1" noMove="1" noResize="1" noEditPoints="1" noAdjustHandles="1" noChangeArrowheads="1" noChangeShapeType="1"/>
              </p:cNvPicPr>
              <p:nvPr/>
            </p:nvPicPr>
            <p:blipFill>
              <a:blip r:embed="rId6"/>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13159222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7">
    <p:bg>
      <p:bgPr>
        <a:solidFill>
          <a:srgbClr val="F7F5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8A5A06"/>
                </a:solidFill>
                <a:latin typeface="IBM Plex Sans" pitchFamily="34" charset="0"/>
                <a:ea typeface="IBM Plex Sans" pitchFamily="34" charset="-122"/>
                <a:cs typeface="IBM Plex Sans" pitchFamily="34" charset="-120"/>
              </a:rPr>
              <a:t>TB INFECTION · WHO</a:t>
            </a:r>
            <a:endParaRPr lang="en-US" sz="1200" dirty="0"/>
          </a:p>
        </p:txBody>
      </p:sp>
      <p:sp>
        <p:nvSpPr>
          <p:cNvPr id="3" name="Text 1"/>
          <p:cNvSpPr>
            <a:spLocks noGrp="1"/>
          </p:cNvSpPr>
          <p:nvPr>
            <p:ph type="title"/>
          </p:nvPr>
        </p:nvSpPr>
        <p:spPr>
          <a:xfrm>
            <a:off x="812800" y="1102320"/>
            <a:ext cx="10883392" cy="463550"/>
          </a:xfrm>
          <a:prstGeom prst="rect">
            <a:avLst/>
          </a:prstGeom>
          <a:noFill/>
          <a:ln/>
        </p:spPr>
        <p:txBody>
          <a:bodyPr wrap="square" lIns="0" tIns="0" rIns="0" bIns="0" rtlCol="0" anchor="t">
            <a:normAutofit/>
          </a:bodyPr>
          <a:lstStyle/>
          <a:p>
            <a:pPr marL="0" indent="0" algn="l">
              <a:lnSpc>
                <a:spcPts val="3450"/>
              </a:lnSpc>
              <a:buNone/>
            </a:pPr>
            <a:r>
              <a:rPr lang="en-US" sz="3000" b="1" i="0" dirty="0">
                <a:solidFill>
                  <a:srgbClr val="14243A"/>
                </a:solidFill>
                <a:latin typeface="Source Serif 4" pitchFamily="18" charset="0"/>
                <a:ea typeface="Source Serif 4" pitchFamily="18" charset="-122"/>
                <a:cs typeface="Source Serif 4" pitchFamily="18" charset="-120"/>
              </a:rPr>
              <a:t>Test the people you would treat </a:t>
            </a:r>
            <a:r>
              <a:rPr lang="en-US" sz="3000" b="1" i="0" dirty="0">
                <a:solidFill>
                  <a:srgbClr val="5C6573"/>
                </a:solidFill>
                <a:latin typeface="Source Serif 4" pitchFamily="18" charset="0"/>
                <a:ea typeface="Source Serif 4" pitchFamily="18" charset="-122"/>
                <a:cs typeface="Source Serif 4" pitchFamily="18" charset="-120"/>
              </a:rPr>
              <a:t>[3, 12]</a:t>
            </a:r>
            <a:endParaRPr lang="en-US" sz="3000" dirty="0"/>
          </a:p>
        </p:txBody>
      </p:sp>
      <p:sp>
        <p:nvSpPr>
          <p:cNvPr id="4" name="Shape 2"/>
          <p:cNvSpPr/>
          <p:nvPr/>
        </p:nvSpPr>
        <p:spPr>
          <a:xfrm>
            <a:off x="815975" y="1797645"/>
            <a:ext cx="5175250" cy="2152650"/>
          </a:xfrm>
          <a:prstGeom prst="roundRect">
            <a:avLst>
              <a:gd name="adj" fmla="val 4572"/>
            </a:avLst>
          </a:prstGeom>
          <a:solidFill>
            <a:srgbClr val="FDFCF9"/>
          </a:solidFill>
          <a:ln w="6350">
            <a:solidFill>
              <a:srgbClr val="DCD5C6"/>
            </a:solidFill>
            <a:prstDash val="solid"/>
          </a:ln>
        </p:spPr>
        <p:txBody>
          <a:bodyPr/>
          <a:lstStyle/>
          <a:p>
            <a:endParaRPr lang="en-US"/>
          </a:p>
        </p:txBody>
      </p:sp>
      <p:sp>
        <p:nvSpPr>
          <p:cNvPr id="5" name="Text 3"/>
          <p:cNvSpPr/>
          <p:nvPr/>
        </p:nvSpPr>
        <p:spPr>
          <a:xfrm>
            <a:off x="1022350" y="2004020"/>
            <a:ext cx="4905375"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4243A"/>
                </a:solidFill>
                <a:latin typeface="Source Serif 4" pitchFamily="18" charset="0"/>
                <a:ea typeface="Source Serif 4" pitchFamily="18" charset="-122"/>
                <a:cs typeface="Source Serif 4" pitchFamily="18" charset="-120"/>
              </a:rPr>
              <a:t>More likely infected</a:t>
            </a:r>
            <a:endParaRPr lang="en-US" sz="2000" dirty="0"/>
          </a:p>
        </p:txBody>
      </p:sp>
      <p:sp>
        <p:nvSpPr>
          <p:cNvPr id="6" name="Text 4"/>
          <p:cNvSpPr/>
          <p:nvPr/>
        </p:nvSpPr>
        <p:spPr>
          <a:xfrm>
            <a:off x="1093470" y="2410420"/>
            <a:ext cx="4826635" cy="1358900"/>
          </a:xfrm>
          <a:prstGeom prst="rect">
            <a:avLst/>
          </a:prstGeom>
          <a:noFill/>
          <a:ln/>
        </p:spPr>
        <p:txBody>
          <a:bodyPr wrap="square" lIns="0" tIns="0" rIns="0" bIns="0" rtlCol="0" anchor="t">
            <a:normAutofit/>
          </a:bodyPr>
          <a:lstStyle/>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Born or lived in a high-incidence country</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Close contact of infectious TB</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Incarceration, homeless shelters, other congregate settings</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Health care workers, at baseline</a:t>
            </a:r>
            <a:endParaRPr lang="en-US" sz="1500" dirty="0"/>
          </a:p>
        </p:txBody>
      </p:sp>
      <p:sp>
        <p:nvSpPr>
          <p:cNvPr id="7" name="Shape 5"/>
          <p:cNvSpPr/>
          <p:nvPr/>
        </p:nvSpPr>
        <p:spPr>
          <a:xfrm>
            <a:off x="6200775" y="1797645"/>
            <a:ext cx="5175250" cy="2152650"/>
          </a:xfrm>
          <a:prstGeom prst="roundRect">
            <a:avLst>
              <a:gd name="adj" fmla="val 4572"/>
            </a:avLst>
          </a:prstGeom>
          <a:solidFill>
            <a:srgbClr val="FDFCF9"/>
          </a:solidFill>
          <a:ln w="6350">
            <a:solidFill>
              <a:srgbClr val="DCD5C6"/>
            </a:solidFill>
            <a:prstDash val="solid"/>
          </a:ln>
        </p:spPr>
        <p:txBody>
          <a:bodyPr/>
          <a:lstStyle/>
          <a:p>
            <a:endParaRPr lang="en-US"/>
          </a:p>
        </p:txBody>
      </p:sp>
      <p:sp>
        <p:nvSpPr>
          <p:cNvPr id="8" name="Text 6"/>
          <p:cNvSpPr/>
          <p:nvPr/>
        </p:nvSpPr>
        <p:spPr>
          <a:xfrm>
            <a:off x="6407150" y="2004020"/>
            <a:ext cx="4905375"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4243A"/>
                </a:solidFill>
                <a:latin typeface="Source Serif 4" pitchFamily="18" charset="0"/>
                <a:ea typeface="Source Serif 4" pitchFamily="18" charset="-122"/>
                <a:cs typeface="Source Serif 4" pitchFamily="18" charset="-120"/>
              </a:rPr>
              <a:t>More likely to progress</a:t>
            </a:r>
            <a:endParaRPr lang="en-US" sz="2000" dirty="0"/>
          </a:p>
        </p:txBody>
      </p:sp>
      <p:sp>
        <p:nvSpPr>
          <p:cNvPr id="9" name="Text 7"/>
          <p:cNvSpPr/>
          <p:nvPr/>
        </p:nvSpPr>
        <p:spPr>
          <a:xfrm>
            <a:off x="6478270" y="2410420"/>
            <a:ext cx="4826635" cy="1358900"/>
          </a:xfrm>
          <a:prstGeom prst="rect">
            <a:avLst/>
          </a:prstGeom>
          <a:noFill/>
          <a:ln/>
        </p:spPr>
        <p:txBody>
          <a:bodyPr wrap="square" lIns="0" tIns="0" rIns="0" bIns="0" rtlCol="0" anchor="t">
            <a:normAutofit/>
          </a:bodyPr>
          <a:lstStyle/>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HIV</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Before TNF-α inhibitors, other biologics, JAK inhibitors, chemotherapy, transplant</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Prednisone ≥15 mg/day for a month or more</a:t>
            </a:r>
            <a:endParaRPr lang="en-US" sz="1500" dirty="0"/>
          </a:p>
          <a:p>
            <a:pPr marL="182880" indent="-182880" algn="l">
              <a:lnSpc>
                <a:spcPts val="2100"/>
              </a:lnSpc>
              <a:buSzPct val="100000"/>
              <a:buChar char="•"/>
            </a:pPr>
            <a:r>
              <a:rPr lang="en-US" sz="1500" dirty="0">
                <a:solidFill>
                  <a:srgbClr val="46505E"/>
                </a:solidFill>
                <a:latin typeface="IBM Plex Sans" pitchFamily="34" charset="0"/>
                <a:ea typeface="IBM Plex Sans" pitchFamily="34" charset="-122"/>
                <a:cs typeface="IBM Plex Sans" pitchFamily="34" charset="-120"/>
              </a:rPr>
              <a:t>Dialysis, silicosis, diabetes</a:t>
            </a:r>
            <a:endParaRPr lang="en-US" sz="1500" dirty="0"/>
          </a:p>
        </p:txBody>
      </p:sp>
      <p:sp>
        <p:nvSpPr>
          <p:cNvPr id="10" name="Shape 8"/>
          <p:cNvSpPr/>
          <p:nvPr/>
        </p:nvSpPr>
        <p:spPr>
          <a:xfrm>
            <a:off x="812800" y="4207470"/>
            <a:ext cx="10566400" cy="838200"/>
          </a:xfrm>
          <a:prstGeom prst="roundRect">
            <a:avLst>
              <a:gd name="adj" fmla="val 9091"/>
            </a:avLst>
          </a:prstGeom>
          <a:solidFill>
            <a:srgbClr val="14243A"/>
          </a:solidFill>
          <a:ln/>
        </p:spPr>
        <p:txBody>
          <a:bodyPr/>
          <a:lstStyle/>
          <a:p>
            <a:endParaRPr lang="en-US"/>
          </a:p>
        </p:txBody>
      </p:sp>
      <p:pic>
        <p:nvPicPr>
          <p:cNvPr id="11" name="Image 0" descr="Chart"/>
          <p:cNvPicPr>
            <a:picLocks noChangeAspect="1"/>
          </p:cNvPicPr>
          <p:nvPr/>
        </p:nvPicPr>
        <p:blipFill>
          <a:blip r:embed="rId3"/>
          <a:srcRect l="-451" r="-451"/>
          <a:stretch/>
        </p:blipFill>
        <p:spPr>
          <a:xfrm>
            <a:off x="1016000" y="4474170"/>
            <a:ext cx="288330" cy="304800"/>
          </a:xfrm>
          <a:prstGeom prst="rect">
            <a:avLst/>
          </a:prstGeom>
        </p:spPr>
      </p:pic>
      <p:sp>
        <p:nvSpPr>
          <p:cNvPr id="12" name="Text 9"/>
          <p:cNvSpPr/>
          <p:nvPr/>
        </p:nvSpPr>
        <p:spPr>
          <a:xfrm>
            <a:off x="1456730" y="4359870"/>
            <a:ext cx="10010848"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F7F5F0"/>
                </a:solidFill>
                <a:latin typeface="IBM Plex Sans" pitchFamily="34" charset="0"/>
                <a:ea typeface="IBM Plex Sans" pitchFamily="34" charset="-122"/>
                <a:cs typeface="IBM Plex Sans" pitchFamily="34" charset="-120"/>
              </a:rPr>
              <a:t>Low pretest probability means low positive predictive value: in a low-risk person, a positive IGRA is often a false positive.</a:t>
            </a:r>
            <a:endParaRPr lang="en-US" sz="15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8">
    <p:bg>
      <p:bgPr>
        <a:solidFill>
          <a:srgbClr val="F7F5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8A5A06"/>
                </a:solidFill>
                <a:latin typeface="IBM Plex Sans" pitchFamily="34" charset="0"/>
                <a:ea typeface="IBM Plex Sans" pitchFamily="34" charset="-122"/>
                <a:cs typeface="IBM Plex Sans" pitchFamily="34" charset="-120"/>
              </a:rPr>
              <a:t>TB INFECTION · WHICH TEST</a:t>
            </a:r>
            <a:endParaRPr lang="en-US" sz="1200" dirty="0"/>
          </a:p>
        </p:txBody>
      </p:sp>
      <p:sp>
        <p:nvSpPr>
          <p:cNvPr id="3" name="Text 1"/>
          <p:cNvSpPr>
            <a:spLocks noGrp="1"/>
          </p:cNvSpPr>
          <p:nvPr>
            <p:ph type="title"/>
          </p:nvPr>
        </p:nvSpPr>
        <p:spPr>
          <a:xfrm>
            <a:off x="812800" y="1102320"/>
            <a:ext cx="10883392" cy="463550"/>
          </a:xfrm>
          <a:prstGeom prst="rect">
            <a:avLst/>
          </a:prstGeom>
          <a:noFill/>
          <a:ln/>
        </p:spPr>
        <p:txBody>
          <a:bodyPr wrap="square" lIns="0" tIns="0" rIns="0" bIns="0" rtlCol="0" anchor="t">
            <a:normAutofit/>
          </a:bodyPr>
          <a:lstStyle/>
          <a:p>
            <a:pPr marL="0" indent="0" algn="l">
              <a:lnSpc>
                <a:spcPts val="3450"/>
              </a:lnSpc>
              <a:buNone/>
            </a:pPr>
            <a:r>
              <a:rPr lang="en-US" sz="3000" b="1" i="0" dirty="0">
                <a:solidFill>
                  <a:srgbClr val="14243A"/>
                </a:solidFill>
                <a:latin typeface="Source Serif 4" pitchFamily="18" charset="0"/>
                <a:ea typeface="Source Serif 4" pitchFamily="18" charset="-122"/>
                <a:cs typeface="Source Serif 4" pitchFamily="18" charset="-120"/>
              </a:rPr>
              <a:t>IGRA or skin test? </a:t>
            </a:r>
            <a:r>
              <a:rPr lang="en-US" sz="3000" b="1" i="0" dirty="0">
                <a:solidFill>
                  <a:srgbClr val="5C6573"/>
                </a:solidFill>
                <a:latin typeface="Source Serif 4" pitchFamily="18" charset="0"/>
                <a:ea typeface="Source Serif 4" pitchFamily="18" charset="-122"/>
                <a:cs typeface="Source Serif 4" pitchFamily="18" charset="-120"/>
              </a:rPr>
              <a:t>[3]</a:t>
            </a:r>
            <a:endParaRPr lang="en-US" sz="3000" dirty="0"/>
          </a:p>
        </p:txBody>
      </p:sp>
      <p:sp>
        <p:nvSpPr>
          <p:cNvPr id="4" name="Shape 2"/>
          <p:cNvSpPr/>
          <p:nvPr/>
        </p:nvSpPr>
        <p:spPr>
          <a:xfrm>
            <a:off x="11376025" y="1794470"/>
            <a:ext cx="0" cy="2806700"/>
          </a:xfrm>
          <a:prstGeom prst="line">
            <a:avLst/>
          </a:prstGeom>
          <a:noFill/>
          <a:ln w="6350">
            <a:solidFill>
              <a:srgbClr val="DCD5C6"/>
            </a:solidFill>
            <a:prstDash val="solid"/>
          </a:ln>
        </p:spPr>
        <p:txBody>
          <a:bodyPr/>
          <a:lstStyle/>
          <a:p>
            <a:endParaRPr lang="en-US"/>
          </a:p>
        </p:txBody>
      </p:sp>
      <p:sp>
        <p:nvSpPr>
          <p:cNvPr id="5" name="Shape 3"/>
          <p:cNvSpPr/>
          <p:nvPr/>
        </p:nvSpPr>
        <p:spPr>
          <a:xfrm>
            <a:off x="812800" y="4597995"/>
            <a:ext cx="10566400" cy="0"/>
          </a:xfrm>
          <a:prstGeom prst="line">
            <a:avLst/>
          </a:prstGeom>
          <a:noFill/>
          <a:ln w="6350">
            <a:solidFill>
              <a:srgbClr val="DCD5C6"/>
            </a:solidFill>
            <a:prstDash val="solid"/>
          </a:ln>
        </p:spPr>
        <p:txBody>
          <a:bodyPr/>
          <a:lstStyle/>
          <a:p>
            <a:endParaRPr lang="en-US"/>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825500" y="1807170"/>
          <a:ext cx="10547350" cy="2787650"/>
        </p:xfrm>
        <a:graphic>
          <a:graphicData uri="http://schemas.openxmlformats.org/drawingml/2006/table">
            <a:tbl>
              <a:tblPr/>
              <a:tblGrid>
                <a:gridCol w="2531364">
                  <a:extLst>
                    <a:ext uri="{9D8B030D-6E8A-4147-A177-3AD203B41FA5}">
                      <a16:colId xmlns:a16="http://schemas.microsoft.com/office/drawing/2014/main" val="20000"/>
                    </a:ext>
                  </a:extLst>
                </a:gridCol>
                <a:gridCol w="4007993">
                  <a:extLst>
                    <a:ext uri="{9D8B030D-6E8A-4147-A177-3AD203B41FA5}">
                      <a16:colId xmlns:a16="http://schemas.microsoft.com/office/drawing/2014/main" val="20001"/>
                    </a:ext>
                  </a:extLst>
                </a:gridCol>
                <a:gridCol w="4007993">
                  <a:extLst>
                    <a:ext uri="{9D8B030D-6E8A-4147-A177-3AD203B41FA5}">
                      <a16:colId xmlns:a16="http://schemas.microsoft.com/office/drawing/2014/main" val="20002"/>
                    </a:ext>
                  </a:extLst>
                </a:gridCol>
              </a:tblGrid>
              <a:tr h="403225">
                <a:tc>
                  <a:txBody>
                    <a:bodyPr/>
                    <a:lstStyle/>
                    <a:p>
                      <a:pPr marL="0" indent="0">
                        <a:lnSpc>
                          <a:spcPts val="2100"/>
                        </a:lnSpc>
                        <a:buNone/>
                      </a:pPr>
                      <a:endParaRPr lang="en-US" sz="1500" dirty="0">
                        <a:latin typeface="IBM Plex Sans" charset="0"/>
                        <a:ea typeface="IBM Plex Sans" charset="0"/>
                        <a:cs typeface="IBM Plex Sans" charset="0"/>
                      </a:endParaRPr>
                    </a:p>
                  </a:txBody>
                  <a:tcPr marL="66675" marR="66675" marT="66675" marB="66675">
                    <a:lnL w="12700" cap="flat" cmpd="sng" algn="ctr">
                      <a:solidFill>
                        <a:srgbClr val="C5C4BF"/>
                      </a:solidFill>
                      <a:prstDash val="solid"/>
                      <a:round/>
                      <a:headEnd type="none" w="med" len="med"/>
                      <a:tailEnd type="none" w="med" len="med"/>
                    </a:lnL>
                    <a:lnR w="12700" cap="flat" cmpd="sng" algn="ctr">
                      <a:solidFill>
                        <a:srgbClr val="142031"/>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142031"/>
                      </a:solidFill>
                      <a:prstDash val="solid"/>
                      <a:round/>
                      <a:headEnd type="none" w="med" len="med"/>
                      <a:tailEnd type="none" w="med" len="med"/>
                    </a:lnB>
                    <a:solidFill>
                      <a:srgbClr val="14243A"/>
                    </a:solidFill>
                  </a:tcPr>
                </a:tc>
                <a:tc>
                  <a:txBody>
                    <a:bodyPr/>
                    <a:lstStyle/>
                    <a:p>
                      <a:pPr marL="0" indent="0">
                        <a:lnSpc>
                          <a:spcPts val="2100"/>
                        </a:lnSpc>
                        <a:buNone/>
                      </a:pPr>
                      <a:r>
                        <a:rPr lang="en-US" sz="1500" b="1" dirty="0">
                          <a:solidFill>
                            <a:srgbClr val="F7F5F0"/>
                          </a:solidFill>
                          <a:latin typeface="IBM Plex Sans" pitchFamily="34" charset="0"/>
                          <a:ea typeface="IBM Plex Sans" pitchFamily="34" charset="-122"/>
                          <a:cs typeface="IBM Plex Sans" pitchFamily="34" charset="-120"/>
                        </a:rPr>
                        <a:t>IGRA</a:t>
                      </a:r>
                      <a:endParaRPr lang="en-US" sz="1500" dirty="0">
                        <a:latin typeface="IBM Plex Sans" charset="0"/>
                        <a:ea typeface="IBM Plex Sans" charset="0"/>
                        <a:cs typeface="IBM Plex Sans" charset="0"/>
                      </a:endParaRPr>
                    </a:p>
                  </a:txBody>
                  <a:tcPr marL="66675" marR="66675" marT="66675" marB="66675">
                    <a:lnL w="12700" cap="flat" cmpd="sng" algn="ctr">
                      <a:solidFill>
                        <a:srgbClr val="142031"/>
                      </a:solidFill>
                      <a:prstDash val="solid"/>
                      <a:round/>
                      <a:headEnd type="none" w="med" len="med"/>
                      <a:tailEnd type="none" w="med" len="med"/>
                    </a:lnL>
                    <a:lnR w="12700" cap="flat" cmpd="sng" algn="ctr">
                      <a:solidFill>
                        <a:srgbClr val="142031"/>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142031"/>
                      </a:solidFill>
                      <a:prstDash val="solid"/>
                      <a:round/>
                      <a:headEnd type="none" w="med" len="med"/>
                      <a:tailEnd type="none" w="med" len="med"/>
                    </a:lnB>
                    <a:solidFill>
                      <a:srgbClr val="14243A"/>
                    </a:solidFill>
                  </a:tcPr>
                </a:tc>
                <a:tc>
                  <a:txBody>
                    <a:bodyPr/>
                    <a:lstStyle/>
                    <a:p>
                      <a:pPr marL="0" indent="0">
                        <a:lnSpc>
                          <a:spcPts val="2100"/>
                        </a:lnSpc>
                        <a:buNone/>
                      </a:pPr>
                      <a:r>
                        <a:rPr lang="en-US" sz="1500" b="1" dirty="0">
                          <a:solidFill>
                            <a:srgbClr val="F7F5F0"/>
                          </a:solidFill>
                          <a:latin typeface="IBM Plex Sans" pitchFamily="34" charset="0"/>
                          <a:ea typeface="IBM Plex Sans" pitchFamily="34" charset="-122"/>
                          <a:cs typeface="IBM Plex Sans" pitchFamily="34" charset="-120"/>
                        </a:rPr>
                        <a:t>Tuberculin skin test</a:t>
                      </a:r>
                      <a:endParaRPr lang="en-US" sz="1500" dirty="0">
                        <a:latin typeface="IBM Plex Sans" charset="0"/>
                        <a:ea typeface="IBM Plex Sans" charset="0"/>
                        <a:cs typeface="IBM Plex Sans" charset="0"/>
                      </a:endParaRPr>
                    </a:p>
                  </a:txBody>
                  <a:tcPr marL="66675" marR="66675" marT="66675" marB="66675">
                    <a:lnL w="12700" cap="flat" cmpd="sng" algn="ctr">
                      <a:solidFill>
                        <a:srgbClr val="142031"/>
                      </a:solidFill>
                      <a:prstDash val="solid"/>
                      <a:round/>
                      <a:headEnd type="none" w="med" len="med"/>
                      <a:tailEnd type="none" w="med" len="med"/>
                    </a:lnL>
                    <a:lnR w="12700" cap="flat" cmpd="sng" algn="ctr">
                      <a:solidFill>
                        <a:srgbClr val="142031"/>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142031"/>
                      </a:solidFill>
                      <a:prstDash val="solid"/>
                      <a:round/>
                      <a:headEnd type="none" w="med" len="med"/>
                      <a:tailEnd type="none" w="med" len="med"/>
                    </a:lnB>
                    <a:solidFill>
                      <a:srgbClr val="14243A"/>
                    </a:solidFill>
                  </a:tcPr>
                </a:tc>
                <a:extLst>
                  <a:ext uri="{0D108BD9-81ED-4DB2-BD59-A6C34878D82A}">
                    <a16:rowId xmlns:a16="http://schemas.microsoft.com/office/drawing/2014/main" val="10000"/>
                  </a:ext>
                </a:extLst>
              </a:tr>
              <a:tr h="403225">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BCG cross-reaction</a:t>
                      </a:r>
                      <a:endParaRPr lang="en-US" sz="1500" dirty="0">
                        <a:latin typeface="IBM Plex Sans" charset="0"/>
                        <a:ea typeface="IBM Plex Sans" charset="0"/>
                        <a:cs typeface="IBM Plex Sans" charset="0"/>
                      </a:endParaRPr>
                    </a:p>
                  </a:txBody>
                  <a:tcPr marL="66675" marR="66675" marT="66675" marB="66675">
                    <a:lnL w="12700" cap="flat" cmpd="sng" algn="ctr">
                      <a:solidFill>
                        <a:srgbClr val="C5C4BF"/>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142031"/>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No</a:t>
                      </a:r>
                      <a:endParaRPr lang="en-US" sz="1500" dirty="0">
                        <a:latin typeface="IBM Plex Sans" charset="0"/>
                        <a:ea typeface="IBM Plex Sans" charset="0"/>
                        <a:cs typeface="IBM Plex Sans" charset="0"/>
                      </a:endParaRPr>
                    </a:p>
                  </a:txBody>
                  <a:tcPr marL="66675" marR="66675" marT="66675" marB="66675">
                    <a:lnL w="12700" cap="flat" cmpd="sng" algn="ctr">
                      <a:solidFill>
                        <a:srgbClr val="CAC9C6"/>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142031"/>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Yes</a:t>
                      </a:r>
                      <a:endParaRPr lang="en-US" sz="1500" dirty="0">
                        <a:latin typeface="IBM Plex Sans" charset="0"/>
                        <a:ea typeface="IBM Plex Sans" charset="0"/>
                        <a:cs typeface="IBM Plex Sans" charset="0"/>
                      </a:endParaRPr>
                    </a:p>
                  </a:txBody>
                  <a:tcPr marL="66675" marR="66675" marT="66675" marB="66675">
                    <a:lnL w="12700" cap="flat" cmpd="sng" algn="ctr">
                      <a:solidFill>
                        <a:srgbClr val="CAC9C6"/>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142031"/>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extLst>
                  <a:ext uri="{0D108BD9-81ED-4DB2-BD59-A6C34878D82A}">
                    <a16:rowId xmlns:a16="http://schemas.microsoft.com/office/drawing/2014/main" val="10001"/>
                  </a:ext>
                </a:extLst>
              </a:tr>
              <a:tr h="660400">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Preferred for</a:t>
                      </a:r>
                      <a:endParaRPr lang="en-US" sz="1500" dirty="0">
                        <a:latin typeface="IBM Plex Sans" charset="0"/>
                        <a:ea typeface="IBM Plex Sans" charset="0"/>
                        <a:cs typeface="IBM Plex Sans" charset="0"/>
                      </a:endParaRPr>
                    </a:p>
                  </a:txBody>
                  <a:tcPr marL="66675" marR="66675" marT="66675" marB="66675">
                    <a:lnL w="12700" cap="flat" cmpd="sng" algn="ctr">
                      <a:solidFill>
                        <a:srgbClr val="C5C4BF"/>
                      </a:solidFill>
                      <a:prstDash val="solid"/>
                      <a:round/>
                      <a:headEnd type="none" w="med" len="med"/>
                      <a:tailEnd type="none" w="med" len="med"/>
                    </a:lnL>
                    <a:lnR w="12700" cap="flat" cmpd="sng" algn="ctr">
                      <a:solidFill>
                        <a:srgbClr val="C0BDB6"/>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C0BDB6"/>
                      </a:solidFill>
                      <a:prstDash val="solid"/>
                      <a:round/>
                      <a:headEnd type="none" w="med" len="med"/>
                      <a:tailEnd type="none" w="med" len="med"/>
                    </a:lnB>
                    <a:solidFill>
                      <a:srgbClr val="F1EDE4"/>
                    </a:solidFill>
                  </a:tcPr>
                </a:tc>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Most adults, especially after BCG or if unlikely to return</a:t>
                      </a:r>
                      <a:endParaRPr lang="en-US" sz="1500" dirty="0">
                        <a:latin typeface="IBM Plex Sans" charset="0"/>
                        <a:ea typeface="IBM Plex Sans" charset="0"/>
                        <a:cs typeface="IBM Plex Sans" charset="0"/>
                      </a:endParaRPr>
                    </a:p>
                  </a:txBody>
                  <a:tcPr marL="66675" marR="66675" marT="66675" marB="66675">
                    <a:lnL w="12700" cap="flat" cmpd="sng" algn="ctr">
                      <a:solidFill>
                        <a:srgbClr val="C0BDB6"/>
                      </a:solidFill>
                      <a:prstDash val="solid"/>
                      <a:round/>
                      <a:headEnd type="none" w="med" len="med"/>
                      <a:tailEnd type="none" w="med" len="med"/>
                    </a:lnL>
                    <a:lnR w="12700" cap="flat" cmpd="sng" algn="ctr">
                      <a:solidFill>
                        <a:srgbClr val="C0BDB6"/>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C0BDB6"/>
                      </a:solidFill>
                      <a:prstDash val="solid"/>
                      <a:round/>
                      <a:headEnd type="none" w="med" len="med"/>
                      <a:tailEnd type="none" w="med" len="med"/>
                    </a:lnB>
                    <a:solidFill>
                      <a:srgbClr val="F1EDE4"/>
                    </a:solidFill>
                  </a:tcPr>
                </a:tc>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When IGRA isn’t available; needs a read at 48–72 h</a:t>
                      </a:r>
                      <a:endParaRPr lang="en-US" sz="1500" dirty="0">
                        <a:latin typeface="IBM Plex Sans" charset="0"/>
                        <a:ea typeface="IBM Plex Sans" charset="0"/>
                        <a:cs typeface="IBM Plex Sans" charset="0"/>
                      </a:endParaRPr>
                    </a:p>
                  </a:txBody>
                  <a:tcPr marL="66675" marR="66675" marT="66675" marB="66675">
                    <a:lnL w="12700" cap="flat" cmpd="sng" algn="ctr">
                      <a:solidFill>
                        <a:srgbClr val="C0BDB6"/>
                      </a:solidFill>
                      <a:prstDash val="solid"/>
                      <a:round/>
                      <a:headEnd type="none" w="med" len="med"/>
                      <a:tailEnd type="none" w="med" len="med"/>
                    </a:lnL>
                    <a:lnR w="12700" cap="flat" cmpd="sng" algn="ctr">
                      <a:solidFill>
                        <a:srgbClr val="C0BDB6"/>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C0BDB6"/>
                      </a:solidFill>
                      <a:prstDash val="solid"/>
                      <a:round/>
                      <a:headEnd type="none" w="med" len="med"/>
                      <a:tailEnd type="none" w="med" len="med"/>
                    </a:lnB>
                    <a:solidFill>
                      <a:srgbClr val="F1EDE4"/>
                    </a:solidFill>
                  </a:tcPr>
                </a:tc>
                <a:extLst>
                  <a:ext uri="{0D108BD9-81ED-4DB2-BD59-A6C34878D82A}">
                    <a16:rowId xmlns:a16="http://schemas.microsoft.com/office/drawing/2014/main" val="10002"/>
                  </a:ext>
                </a:extLst>
              </a:tr>
              <a:tr h="660400">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Positive means</a:t>
                      </a:r>
                      <a:endParaRPr lang="en-US" sz="1500" dirty="0">
                        <a:latin typeface="IBM Plex Sans" charset="0"/>
                        <a:ea typeface="IBM Plex Sans" charset="0"/>
                        <a:cs typeface="IBM Plex Sans" charset="0"/>
                      </a:endParaRPr>
                    </a:p>
                  </a:txBody>
                  <a:tcPr marL="66675" marR="66675" marT="66675" marB="66675">
                    <a:lnL w="12700" cap="flat" cmpd="sng" algn="ctr">
                      <a:solidFill>
                        <a:srgbClr val="C5C4BF"/>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C0BDB6"/>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Above the cutoff; near-cutoff results often revert</a:t>
                      </a:r>
                      <a:endParaRPr lang="en-US" sz="1500" dirty="0">
                        <a:latin typeface="IBM Plex Sans" charset="0"/>
                        <a:ea typeface="IBM Plex Sans" charset="0"/>
                        <a:cs typeface="IBM Plex Sans" charset="0"/>
                      </a:endParaRPr>
                    </a:p>
                  </a:txBody>
                  <a:tcPr marL="66675" marR="66675" marT="66675" marB="66675">
                    <a:lnL w="12700" cap="flat" cmpd="sng" algn="ctr">
                      <a:solidFill>
                        <a:srgbClr val="CAC9C6"/>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C0BDB6"/>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≥5, ≥10 or ≥15 mm, by risk group</a:t>
                      </a:r>
                      <a:endParaRPr lang="en-US" sz="1500" dirty="0">
                        <a:latin typeface="IBM Plex Sans" charset="0"/>
                        <a:ea typeface="IBM Plex Sans" charset="0"/>
                        <a:cs typeface="IBM Plex Sans" charset="0"/>
                      </a:endParaRPr>
                    </a:p>
                  </a:txBody>
                  <a:tcPr marL="66675" marR="66675" marT="66675" marB="66675">
                    <a:lnL w="12700" cap="flat" cmpd="sng" algn="ctr">
                      <a:solidFill>
                        <a:srgbClr val="CAC9C6"/>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C0BDB6"/>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extLst>
                  <a:ext uri="{0D108BD9-81ED-4DB2-BD59-A6C34878D82A}">
                    <a16:rowId xmlns:a16="http://schemas.microsoft.com/office/drawing/2014/main" val="10003"/>
                  </a:ext>
                </a:extLst>
              </a:tr>
              <a:tr h="660400">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Pitfalls</a:t>
                      </a:r>
                      <a:endParaRPr lang="en-US" sz="1500" dirty="0">
                        <a:latin typeface="IBM Plex Sans" charset="0"/>
                        <a:ea typeface="IBM Plex Sans" charset="0"/>
                        <a:cs typeface="IBM Plex Sans" charset="0"/>
                      </a:endParaRPr>
                    </a:p>
                  </a:txBody>
                  <a:tcPr marL="66675" marR="66675" marT="66675" marB="66675">
                    <a:lnL w="12700" cap="flat" cmpd="sng" algn="ctr">
                      <a:solidFill>
                        <a:srgbClr val="C5C4BF"/>
                      </a:solidFill>
                      <a:prstDash val="solid"/>
                      <a:round/>
                      <a:headEnd type="none" w="med" len="med"/>
                      <a:tailEnd type="none" w="med" len="med"/>
                    </a:lnL>
                    <a:lnR w="12700" cap="flat" cmpd="sng" algn="ctr">
                      <a:solidFill>
                        <a:srgbClr val="C0BDB6"/>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C0BDB6"/>
                      </a:solidFill>
                      <a:prstDash val="solid"/>
                      <a:round/>
                      <a:headEnd type="none" w="med" len="med"/>
                      <a:tailEnd type="none" w="med" len="med"/>
                    </a:lnB>
                    <a:solidFill>
                      <a:srgbClr val="F1EDE4"/>
                    </a:solidFill>
                  </a:tcPr>
                </a:tc>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Indeterminate with lymphopenia or immunosuppression</a:t>
                      </a:r>
                      <a:endParaRPr lang="en-US" sz="1500" dirty="0">
                        <a:latin typeface="IBM Plex Sans" charset="0"/>
                        <a:ea typeface="IBM Plex Sans" charset="0"/>
                        <a:cs typeface="IBM Plex Sans" charset="0"/>
                      </a:endParaRPr>
                    </a:p>
                  </a:txBody>
                  <a:tcPr marL="66675" marR="66675" marT="66675" marB="66675">
                    <a:lnL w="12700" cap="flat" cmpd="sng" algn="ctr">
                      <a:solidFill>
                        <a:srgbClr val="C0BDB6"/>
                      </a:solidFill>
                      <a:prstDash val="solid"/>
                      <a:round/>
                      <a:headEnd type="none" w="med" len="med"/>
                      <a:tailEnd type="none" w="med" len="med"/>
                    </a:lnL>
                    <a:lnR w="12700" cap="flat" cmpd="sng" algn="ctr">
                      <a:solidFill>
                        <a:srgbClr val="C0BDB6"/>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C0BDB6"/>
                      </a:solidFill>
                      <a:prstDash val="solid"/>
                      <a:round/>
                      <a:headEnd type="none" w="med" len="med"/>
                      <a:tailEnd type="none" w="med" len="med"/>
                    </a:lnB>
                    <a:solidFill>
                      <a:srgbClr val="F1EDE4"/>
                    </a:solidFill>
                  </a:tcPr>
                </a:tc>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Reader variability, boosting, NTM cross-reaction</a:t>
                      </a:r>
                      <a:endParaRPr lang="en-US" sz="1500" dirty="0">
                        <a:latin typeface="IBM Plex Sans" charset="0"/>
                        <a:ea typeface="IBM Plex Sans" charset="0"/>
                        <a:cs typeface="IBM Plex Sans" charset="0"/>
                      </a:endParaRPr>
                    </a:p>
                  </a:txBody>
                  <a:tcPr marL="66675" marR="66675" marT="66675" marB="66675">
                    <a:lnL w="12700" cap="flat" cmpd="sng" algn="ctr">
                      <a:solidFill>
                        <a:srgbClr val="C0BDB6"/>
                      </a:solidFill>
                      <a:prstDash val="solid"/>
                      <a:round/>
                      <a:headEnd type="none" w="med" len="med"/>
                      <a:tailEnd type="none" w="med" len="med"/>
                    </a:lnL>
                    <a:lnR w="12700" cap="flat" cmpd="sng" algn="ctr">
                      <a:solidFill>
                        <a:srgbClr val="C0BDB6"/>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C0BDB6"/>
                      </a:solidFill>
                      <a:prstDash val="solid"/>
                      <a:round/>
                      <a:headEnd type="none" w="med" len="med"/>
                      <a:tailEnd type="none" w="med" len="med"/>
                    </a:lnB>
                    <a:solidFill>
                      <a:srgbClr val="F1EDE4"/>
                    </a:solidFill>
                  </a:tcPr>
                </a:tc>
                <a:extLst>
                  <a:ext uri="{0D108BD9-81ED-4DB2-BD59-A6C34878D82A}">
                    <a16:rowId xmlns:a16="http://schemas.microsoft.com/office/drawing/2014/main" val="10004"/>
                  </a:ext>
                </a:extLst>
              </a:tr>
            </a:tbl>
          </a:graphicData>
        </a:graphic>
      </p:graphicFrame>
      <p:sp>
        <p:nvSpPr>
          <p:cNvPr id="7" name="Shape 4"/>
          <p:cNvSpPr/>
          <p:nvPr/>
        </p:nvSpPr>
        <p:spPr>
          <a:xfrm>
            <a:off x="812800" y="4855170"/>
            <a:ext cx="10566400" cy="787400"/>
          </a:xfrm>
          <a:prstGeom prst="roundRect">
            <a:avLst>
              <a:gd name="adj" fmla="val 9677"/>
            </a:avLst>
          </a:prstGeom>
          <a:solidFill>
            <a:srgbClr val="F1E2BF"/>
          </a:solidFill>
          <a:ln/>
        </p:spPr>
        <p:txBody>
          <a:bodyPr/>
          <a:lstStyle/>
          <a:p>
            <a:endParaRPr lang="en-US"/>
          </a:p>
        </p:txBody>
      </p:sp>
      <p:sp>
        <p:nvSpPr>
          <p:cNvPr id="8" name="Shape 5"/>
          <p:cNvSpPr/>
          <p:nvPr/>
        </p:nvSpPr>
        <p:spPr>
          <a:xfrm>
            <a:off x="812800" y="4855170"/>
            <a:ext cx="10566400" cy="787400"/>
          </a:xfrm>
          <a:custGeom>
            <a:avLst/>
            <a:gdLst/>
            <a:ahLst/>
            <a:cxnLst/>
            <a:rect l="l" t="t" r="r" b="b"/>
            <a:pathLst>
              <a:path w="10566400" h="787400">
                <a:moveTo>
                  <a:pt x="76200" y="787400"/>
                </a:moveTo>
                <a:lnTo>
                  <a:pt x="76200" y="787400"/>
                </a:lnTo>
                <a:arcTo wR="76200" hR="76200" stAng="5400000" swAng="5400000"/>
                <a:lnTo>
                  <a:pt x="0" y="76200"/>
                </a:lnTo>
                <a:arcTo wR="76200" hR="76200" stAng="10800000" swAng="5400000"/>
                <a:lnTo>
                  <a:pt x="76200" y="0"/>
                </a:lnTo>
                <a:arcTo wR="25400" hR="76200" stAng="16200000" swAng="-5400000"/>
                <a:lnTo>
                  <a:pt x="50800" y="711200"/>
                </a:lnTo>
                <a:arcTo wR="25400" hR="76200" stAng="10800000" swAng="-5400000"/>
                <a:close/>
              </a:path>
            </a:pathLst>
          </a:custGeom>
          <a:solidFill>
            <a:srgbClr val="D99A1E"/>
          </a:solidFill>
          <a:ln/>
        </p:spPr>
        <p:txBody>
          <a:bodyPr/>
          <a:lstStyle/>
          <a:p>
            <a:endParaRPr lang="en-US"/>
          </a:p>
        </p:txBody>
      </p:sp>
      <p:pic>
        <p:nvPicPr>
          <p:cNvPr id="9" name="Image 0" descr="Warning"/>
          <p:cNvPicPr>
            <a:picLocks noChangeAspect="1"/>
          </p:cNvPicPr>
          <p:nvPr/>
        </p:nvPicPr>
        <p:blipFill>
          <a:blip r:embed="rId3"/>
          <a:srcRect t="-278" b="-278"/>
          <a:stretch/>
        </p:blipFill>
        <p:spPr>
          <a:xfrm>
            <a:off x="1066800" y="5096470"/>
            <a:ext cx="303113" cy="304800"/>
          </a:xfrm>
          <a:prstGeom prst="rect">
            <a:avLst/>
          </a:prstGeom>
        </p:spPr>
      </p:pic>
      <p:sp>
        <p:nvSpPr>
          <p:cNvPr id="10" name="Text 6"/>
          <p:cNvSpPr/>
          <p:nvPr/>
        </p:nvSpPr>
        <p:spPr>
          <a:xfrm>
            <a:off x="1522313" y="4982170"/>
            <a:ext cx="9943297"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4243A"/>
                </a:solidFill>
                <a:latin typeface="IBM Plex Sans" pitchFamily="34" charset="0"/>
                <a:ea typeface="IBM Plex Sans" pitchFamily="34" charset="-122"/>
                <a:cs typeface="IBM Plex Sans" pitchFamily="34" charset="-120"/>
              </a:rPr>
              <a:t>Neither test separates infection from disease or rules out active TB, and both usually stay positive after treatment.</a:t>
            </a:r>
            <a:endParaRPr lang="en-US" sz="15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9">
    <p:bg>
      <p:bgPr>
        <a:solidFill>
          <a:srgbClr val="F7F5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8A5A06"/>
                </a:solidFill>
                <a:latin typeface="IBM Plex Sans" pitchFamily="34" charset="0"/>
                <a:ea typeface="IBM Plex Sans" pitchFamily="34" charset="-122"/>
                <a:cs typeface="IBM Plex Sans" pitchFamily="34" charset="-120"/>
              </a:rPr>
              <a:t>TB INFECTION · TREAT</a:t>
            </a:r>
            <a:endParaRPr lang="en-US" sz="1200" dirty="0"/>
          </a:p>
        </p:txBody>
      </p:sp>
      <p:sp>
        <p:nvSpPr>
          <p:cNvPr id="3" name="Text 1"/>
          <p:cNvSpPr>
            <a:spLocks noGrp="1"/>
          </p:cNvSpPr>
          <p:nvPr>
            <p:ph type="title"/>
          </p:nvPr>
        </p:nvSpPr>
        <p:spPr>
          <a:xfrm>
            <a:off x="812800" y="1102320"/>
            <a:ext cx="10883392" cy="463550"/>
          </a:xfrm>
          <a:prstGeom prst="rect">
            <a:avLst/>
          </a:prstGeom>
          <a:noFill/>
          <a:ln/>
        </p:spPr>
        <p:txBody>
          <a:bodyPr wrap="square" lIns="0" tIns="0" rIns="0" bIns="0" rtlCol="0" anchor="t">
            <a:normAutofit/>
          </a:bodyPr>
          <a:lstStyle/>
          <a:p>
            <a:pPr marL="0" indent="0" algn="l">
              <a:lnSpc>
                <a:spcPts val="3450"/>
              </a:lnSpc>
              <a:buNone/>
            </a:pPr>
            <a:r>
              <a:rPr lang="en-US" sz="3000" b="1" i="0" dirty="0">
                <a:solidFill>
                  <a:srgbClr val="14243A"/>
                </a:solidFill>
                <a:latin typeface="Source Serif 4" pitchFamily="18" charset="0"/>
                <a:ea typeface="Source Serif 4" pitchFamily="18" charset="-122"/>
                <a:cs typeface="Source Serif 4" pitchFamily="18" charset="-120"/>
              </a:rPr>
              <a:t>Rule out disease, then treat short </a:t>
            </a:r>
            <a:r>
              <a:rPr lang="en-US" sz="3000" b="1" i="0" dirty="0">
                <a:solidFill>
                  <a:srgbClr val="5C6573"/>
                </a:solidFill>
                <a:latin typeface="Source Serif 4" pitchFamily="18" charset="0"/>
                <a:ea typeface="Source Serif 4" pitchFamily="18" charset="-122"/>
                <a:cs typeface="Source Serif 4" pitchFamily="18" charset="-120"/>
              </a:rPr>
              <a:t>[13]</a:t>
            </a:r>
            <a:endParaRPr lang="en-US" sz="3000" dirty="0"/>
          </a:p>
        </p:txBody>
      </p:sp>
      <p:sp>
        <p:nvSpPr>
          <p:cNvPr id="4" name="Shape 2"/>
          <p:cNvSpPr/>
          <p:nvPr/>
        </p:nvSpPr>
        <p:spPr>
          <a:xfrm>
            <a:off x="812800" y="1794470"/>
            <a:ext cx="10566400" cy="787400"/>
          </a:xfrm>
          <a:prstGeom prst="roundRect">
            <a:avLst>
              <a:gd name="adj" fmla="val 9677"/>
            </a:avLst>
          </a:prstGeom>
          <a:solidFill>
            <a:srgbClr val="F1E2BF"/>
          </a:solidFill>
          <a:ln/>
        </p:spPr>
        <p:txBody>
          <a:bodyPr/>
          <a:lstStyle/>
          <a:p>
            <a:endParaRPr lang="en-US"/>
          </a:p>
        </p:txBody>
      </p:sp>
      <p:sp>
        <p:nvSpPr>
          <p:cNvPr id="5" name="Shape 3"/>
          <p:cNvSpPr/>
          <p:nvPr/>
        </p:nvSpPr>
        <p:spPr>
          <a:xfrm>
            <a:off x="812800" y="1794470"/>
            <a:ext cx="10566400" cy="787400"/>
          </a:xfrm>
          <a:custGeom>
            <a:avLst/>
            <a:gdLst/>
            <a:ahLst/>
            <a:cxnLst/>
            <a:rect l="l" t="t" r="r" b="b"/>
            <a:pathLst>
              <a:path w="10566400" h="787400">
                <a:moveTo>
                  <a:pt x="76200" y="787400"/>
                </a:moveTo>
                <a:lnTo>
                  <a:pt x="76200" y="787400"/>
                </a:lnTo>
                <a:arcTo wR="76200" hR="76200" stAng="5400000" swAng="5400000"/>
                <a:lnTo>
                  <a:pt x="0" y="76200"/>
                </a:lnTo>
                <a:arcTo wR="76200" hR="76200" stAng="10800000" swAng="5400000"/>
                <a:lnTo>
                  <a:pt x="76200" y="0"/>
                </a:lnTo>
                <a:arcTo wR="25400" hR="76200" stAng="16200000" swAng="-5400000"/>
                <a:lnTo>
                  <a:pt x="50800" y="711200"/>
                </a:lnTo>
                <a:arcTo wR="25400" hR="76200" stAng="10800000" swAng="-5400000"/>
                <a:close/>
              </a:path>
            </a:pathLst>
          </a:custGeom>
          <a:solidFill>
            <a:srgbClr val="D99A1E"/>
          </a:solidFill>
          <a:ln/>
        </p:spPr>
        <p:txBody>
          <a:bodyPr/>
          <a:lstStyle/>
          <a:p>
            <a:endParaRPr lang="en-US"/>
          </a:p>
        </p:txBody>
      </p:sp>
      <p:pic>
        <p:nvPicPr>
          <p:cNvPr id="6" name="Image 0" descr="Warning"/>
          <p:cNvPicPr>
            <a:picLocks noChangeAspect="1"/>
          </p:cNvPicPr>
          <p:nvPr/>
        </p:nvPicPr>
        <p:blipFill>
          <a:blip r:embed="rId3"/>
          <a:srcRect l="-160" r="-160"/>
          <a:stretch/>
        </p:blipFill>
        <p:spPr>
          <a:xfrm>
            <a:off x="1066800" y="2035770"/>
            <a:ext cx="248444" cy="304800"/>
          </a:xfrm>
          <a:prstGeom prst="rect">
            <a:avLst/>
          </a:prstGeom>
        </p:spPr>
      </p:pic>
      <p:sp>
        <p:nvSpPr>
          <p:cNvPr id="7" name="Text 4"/>
          <p:cNvSpPr/>
          <p:nvPr/>
        </p:nvSpPr>
        <p:spPr>
          <a:xfrm>
            <a:off x="1467644" y="1921470"/>
            <a:ext cx="9999607" cy="5588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4243A"/>
                </a:solidFill>
                <a:latin typeface="IBM Plex Sans" pitchFamily="34" charset="0"/>
                <a:ea typeface="IBM Plex Sans" pitchFamily="34" charset="-122"/>
                <a:cs typeface="IBM Plex Sans" pitchFamily="34" charset="-120"/>
              </a:rPr>
              <a:t>First:</a:t>
            </a:r>
            <a:r>
              <a:rPr lang="en-US" sz="1500" dirty="0">
                <a:solidFill>
                  <a:srgbClr val="14243A"/>
                </a:solidFill>
                <a:latin typeface="IBM Plex Sans" pitchFamily="34" charset="0"/>
                <a:ea typeface="IBM Plex Sans" pitchFamily="34" charset="-122"/>
                <a:cs typeface="IBM Plex Sans" pitchFamily="34" charset="-120"/>
              </a:rPr>
              <a:t> symptom review and chest X-ray, with sputum if anything is abnormal. One or two drugs for unrecognized active TB breeds resistance.</a:t>
            </a:r>
            <a:endParaRPr lang="en-US" sz="1500" dirty="0"/>
          </a:p>
        </p:txBody>
      </p:sp>
      <p:sp>
        <p:nvSpPr>
          <p:cNvPr id="8" name="Shape 5"/>
          <p:cNvSpPr/>
          <p:nvPr/>
        </p:nvSpPr>
        <p:spPr>
          <a:xfrm>
            <a:off x="11376025" y="2835870"/>
            <a:ext cx="0" cy="2549525"/>
          </a:xfrm>
          <a:prstGeom prst="line">
            <a:avLst/>
          </a:prstGeom>
          <a:noFill/>
          <a:ln w="6350">
            <a:solidFill>
              <a:srgbClr val="DCD5C6"/>
            </a:solidFill>
            <a:prstDash val="solid"/>
          </a:ln>
        </p:spPr>
        <p:txBody>
          <a:bodyPr/>
          <a:lstStyle/>
          <a:p>
            <a:endParaRPr lang="en-US"/>
          </a:p>
        </p:txBody>
      </p:sp>
      <p:sp>
        <p:nvSpPr>
          <p:cNvPr id="9" name="Shape 6"/>
          <p:cNvSpPr/>
          <p:nvPr/>
        </p:nvSpPr>
        <p:spPr>
          <a:xfrm>
            <a:off x="812800" y="5382220"/>
            <a:ext cx="10566400" cy="0"/>
          </a:xfrm>
          <a:prstGeom prst="line">
            <a:avLst/>
          </a:prstGeom>
          <a:noFill/>
          <a:ln w="6350">
            <a:solidFill>
              <a:srgbClr val="DCD5C6"/>
            </a:solidFill>
            <a:prstDash val="solid"/>
          </a:ln>
        </p:spPr>
        <p:txBody>
          <a:bodyPr/>
          <a:lstStyle/>
          <a:p>
            <a:endParaRPr lang="en-US"/>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825500" y="2848570"/>
          <a:ext cx="10547350" cy="2530475"/>
        </p:xfrm>
        <a:graphic>
          <a:graphicData uri="http://schemas.openxmlformats.org/drawingml/2006/table">
            <a:tbl>
              <a:tblPr/>
              <a:tblGrid>
                <a:gridCol w="3375152">
                  <a:extLst>
                    <a:ext uri="{9D8B030D-6E8A-4147-A177-3AD203B41FA5}">
                      <a16:colId xmlns:a16="http://schemas.microsoft.com/office/drawing/2014/main" val="20000"/>
                    </a:ext>
                  </a:extLst>
                </a:gridCol>
                <a:gridCol w="2742311">
                  <a:extLst>
                    <a:ext uri="{9D8B030D-6E8A-4147-A177-3AD203B41FA5}">
                      <a16:colId xmlns:a16="http://schemas.microsoft.com/office/drawing/2014/main" val="20001"/>
                    </a:ext>
                  </a:extLst>
                </a:gridCol>
                <a:gridCol w="4429887">
                  <a:extLst>
                    <a:ext uri="{9D8B030D-6E8A-4147-A177-3AD203B41FA5}">
                      <a16:colId xmlns:a16="http://schemas.microsoft.com/office/drawing/2014/main" val="20002"/>
                    </a:ext>
                  </a:extLst>
                </a:gridCol>
              </a:tblGrid>
              <a:tr h="403225">
                <a:tc>
                  <a:txBody>
                    <a:bodyPr/>
                    <a:lstStyle/>
                    <a:p>
                      <a:pPr marL="0" indent="0">
                        <a:lnSpc>
                          <a:spcPts val="2100"/>
                        </a:lnSpc>
                        <a:buNone/>
                      </a:pPr>
                      <a:r>
                        <a:rPr lang="en-US" sz="1500" b="1" dirty="0">
                          <a:solidFill>
                            <a:srgbClr val="F7F5F0"/>
                          </a:solidFill>
                          <a:latin typeface="IBM Plex Sans" pitchFamily="34" charset="0"/>
                          <a:ea typeface="IBM Plex Sans" pitchFamily="34" charset="-122"/>
                          <a:cs typeface="IBM Plex Sans" pitchFamily="34" charset="-120"/>
                        </a:rPr>
                        <a:t>Regimen</a:t>
                      </a:r>
                      <a:endParaRPr lang="en-US" sz="1500" dirty="0">
                        <a:latin typeface="IBM Plex Sans" charset="0"/>
                        <a:ea typeface="IBM Plex Sans" charset="0"/>
                        <a:cs typeface="IBM Plex Sans" charset="0"/>
                      </a:endParaRPr>
                    </a:p>
                  </a:txBody>
                  <a:tcPr marL="66675" marR="66675" marT="66675" marB="66675">
                    <a:lnL w="12700" cap="flat" cmpd="sng" algn="ctr">
                      <a:solidFill>
                        <a:srgbClr val="C5C4BF"/>
                      </a:solidFill>
                      <a:prstDash val="solid"/>
                      <a:round/>
                      <a:headEnd type="none" w="med" len="med"/>
                      <a:tailEnd type="none" w="med" len="med"/>
                    </a:lnL>
                    <a:lnR w="12700" cap="flat" cmpd="sng" algn="ctr">
                      <a:solidFill>
                        <a:srgbClr val="142031"/>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142031"/>
                      </a:solidFill>
                      <a:prstDash val="solid"/>
                      <a:round/>
                      <a:headEnd type="none" w="med" len="med"/>
                      <a:tailEnd type="none" w="med" len="med"/>
                    </a:lnB>
                    <a:solidFill>
                      <a:srgbClr val="14243A"/>
                    </a:solidFill>
                  </a:tcPr>
                </a:tc>
                <a:tc>
                  <a:txBody>
                    <a:bodyPr/>
                    <a:lstStyle/>
                    <a:p>
                      <a:pPr marL="0" indent="0">
                        <a:lnSpc>
                          <a:spcPts val="2100"/>
                        </a:lnSpc>
                        <a:buNone/>
                      </a:pPr>
                      <a:r>
                        <a:rPr lang="en-US" sz="1500" b="1" dirty="0">
                          <a:solidFill>
                            <a:srgbClr val="F7F5F0"/>
                          </a:solidFill>
                          <a:latin typeface="IBM Plex Sans" pitchFamily="34" charset="0"/>
                          <a:ea typeface="IBM Plex Sans" pitchFamily="34" charset="-122"/>
                          <a:cs typeface="IBM Plex Sans" pitchFamily="34" charset="-120"/>
                        </a:rPr>
                        <a:t>Schedule</a:t>
                      </a:r>
                      <a:endParaRPr lang="en-US" sz="1500" dirty="0">
                        <a:latin typeface="IBM Plex Sans" charset="0"/>
                        <a:ea typeface="IBM Plex Sans" charset="0"/>
                        <a:cs typeface="IBM Plex Sans" charset="0"/>
                      </a:endParaRPr>
                    </a:p>
                  </a:txBody>
                  <a:tcPr marL="66675" marR="66675" marT="66675" marB="66675">
                    <a:lnL w="12700" cap="flat" cmpd="sng" algn="ctr">
                      <a:solidFill>
                        <a:srgbClr val="142031"/>
                      </a:solidFill>
                      <a:prstDash val="solid"/>
                      <a:round/>
                      <a:headEnd type="none" w="med" len="med"/>
                      <a:tailEnd type="none" w="med" len="med"/>
                    </a:lnL>
                    <a:lnR w="12700" cap="flat" cmpd="sng" algn="ctr">
                      <a:solidFill>
                        <a:srgbClr val="142031"/>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142031"/>
                      </a:solidFill>
                      <a:prstDash val="solid"/>
                      <a:round/>
                      <a:headEnd type="none" w="med" len="med"/>
                      <a:tailEnd type="none" w="med" len="med"/>
                    </a:lnB>
                    <a:solidFill>
                      <a:srgbClr val="14243A"/>
                    </a:solidFill>
                  </a:tcPr>
                </a:tc>
                <a:tc>
                  <a:txBody>
                    <a:bodyPr/>
                    <a:lstStyle/>
                    <a:p>
                      <a:pPr marL="0" indent="0">
                        <a:lnSpc>
                          <a:spcPts val="2100"/>
                        </a:lnSpc>
                        <a:buNone/>
                      </a:pPr>
                      <a:r>
                        <a:rPr lang="en-US" sz="1500" b="1" dirty="0">
                          <a:solidFill>
                            <a:srgbClr val="F7F5F0"/>
                          </a:solidFill>
                          <a:latin typeface="IBM Plex Sans" pitchFamily="34" charset="0"/>
                          <a:ea typeface="IBM Plex Sans" pitchFamily="34" charset="-122"/>
                          <a:cs typeface="IBM Plex Sans" pitchFamily="34" charset="-120"/>
                        </a:rPr>
                        <a:t>Notes</a:t>
                      </a:r>
                      <a:endParaRPr lang="en-US" sz="1500" dirty="0">
                        <a:latin typeface="IBM Plex Sans" charset="0"/>
                        <a:ea typeface="IBM Plex Sans" charset="0"/>
                        <a:cs typeface="IBM Plex Sans" charset="0"/>
                      </a:endParaRPr>
                    </a:p>
                  </a:txBody>
                  <a:tcPr marL="66675" marR="66675" marT="66675" marB="66675">
                    <a:lnL w="12700" cap="flat" cmpd="sng" algn="ctr">
                      <a:solidFill>
                        <a:srgbClr val="142031"/>
                      </a:solidFill>
                      <a:prstDash val="solid"/>
                      <a:round/>
                      <a:headEnd type="none" w="med" len="med"/>
                      <a:tailEnd type="none" w="med" len="med"/>
                    </a:lnL>
                    <a:lnR w="12700" cap="flat" cmpd="sng" algn="ctr">
                      <a:solidFill>
                        <a:srgbClr val="142031"/>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142031"/>
                      </a:solidFill>
                      <a:prstDash val="solid"/>
                      <a:round/>
                      <a:headEnd type="none" w="med" len="med"/>
                      <a:tailEnd type="none" w="med" len="med"/>
                    </a:lnB>
                    <a:solidFill>
                      <a:srgbClr val="14243A"/>
                    </a:solidFill>
                  </a:tcPr>
                </a:tc>
                <a:extLst>
                  <a:ext uri="{0D108BD9-81ED-4DB2-BD59-A6C34878D82A}">
                    <a16:rowId xmlns:a16="http://schemas.microsoft.com/office/drawing/2014/main" val="10000"/>
                  </a:ext>
                </a:extLst>
              </a:tr>
              <a:tr h="660400">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3HP · isoniazid + rifapentine</a:t>
                      </a:r>
                      <a:endParaRPr lang="en-US" sz="1500" dirty="0">
                        <a:latin typeface="IBM Plex Sans" charset="0"/>
                        <a:ea typeface="IBM Plex Sans" charset="0"/>
                        <a:cs typeface="IBM Plex Sans" charset="0"/>
                      </a:endParaRPr>
                    </a:p>
                  </a:txBody>
                  <a:tcPr marL="66675" marR="66675" marT="66675" marB="66675">
                    <a:lnL w="12700" cap="flat" cmpd="sng" algn="ctr">
                      <a:solidFill>
                        <a:srgbClr val="C5C4BF"/>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142031"/>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Weekly × 12 doses</a:t>
                      </a:r>
                      <a:endParaRPr lang="en-US" sz="1500" dirty="0">
                        <a:latin typeface="IBM Plex Sans" charset="0"/>
                        <a:ea typeface="IBM Plex Sans" charset="0"/>
                        <a:cs typeface="IBM Plex Sans" charset="0"/>
                      </a:endParaRPr>
                    </a:p>
                  </a:txBody>
                  <a:tcPr marL="66675" marR="66675" marT="66675" marB="66675">
                    <a:lnL w="12700" cap="flat" cmpd="sng" algn="ctr">
                      <a:solidFill>
                        <a:srgbClr val="CAC9C6"/>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142031"/>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Often used by health dept; often with directly observed therapy</a:t>
                      </a:r>
                      <a:endParaRPr lang="en-US" sz="1500" dirty="0">
                        <a:latin typeface="IBM Plex Sans" charset="0"/>
                        <a:ea typeface="IBM Plex Sans" charset="0"/>
                        <a:cs typeface="IBM Plex Sans" charset="0"/>
                      </a:endParaRPr>
                    </a:p>
                  </a:txBody>
                  <a:tcPr marL="66675" marR="66675" marT="66675" marB="66675">
                    <a:lnL w="12700" cap="flat" cmpd="sng" algn="ctr">
                      <a:solidFill>
                        <a:srgbClr val="CAC9C6"/>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142031"/>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extLst>
                  <a:ext uri="{0D108BD9-81ED-4DB2-BD59-A6C34878D82A}">
                    <a16:rowId xmlns:a16="http://schemas.microsoft.com/office/drawing/2014/main" val="10001"/>
                  </a:ext>
                </a:extLst>
              </a:tr>
              <a:tr h="403225">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4R · rifampin</a:t>
                      </a:r>
                      <a:endParaRPr lang="en-US" sz="1500" dirty="0">
                        <a:latin typeface="IBM Plex Sans" charset="0"/>
                        <a:ea typeface="IBM Plex Sans" charset="0"/>
                        <a:cs typeface="IBM Plex Sans" charset="0"/>
                      </a:endParaRPr>
                    </a:p>
                  </a:txBody>
                  <a:tcPr marL="66675" marR="66675" marT="66675" marB="66675">
                    <a:lnL w="12700" cap="flat" cmpd="sng" algn="ctr">
                      <a:solidFill>
                        <a:srgbClr val="C5C4BF"/>
                      </a:solidFill>
                      <a:prstDash val="solid"/>
                      <a:round/>
                      <a:headEnd type="none" w="med" len="med"/>
                      <a:tailEnd type="none" w="med" len="med"/>
                    </a:lnL>
                    <a:lnR w="12700" cap="flat" cmpd="sng" algn="ctr">
                      <a:solidFill>
                        <a:srgbClr val="C0BDB6"/>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C0BDB6"/>
                      </a:solidFill>
                      <a:prstDash val="solid"/>
                      <a:round/>
                      <a:headEnd type="none" w="med" len="med"/>
                      <a:tailEnd type="none" w="med" len="med"/>
                    </a:lnB>
                    <a:solidFill>
                      <a:srgbClr val="F1EDE4"/>
                    </a:solidFill>
                  </a:tcPr>
                </a:tc>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Daily × 4 months</a:t>
                      </a:r>
                      <a:endParaRPr lang="en-US" sz="1500" dirty="0">
                        <a:latin typeface="IBM Plex Sans" charset="0"/>
                        <a:ea typeface="IBM Plex Sans" charset="0"/>
                        <a:cs typeface="IBM Plex Sans" charset="0"/>
                      </a:endParaRPr>
                    </a:p>
                  </a:txBody>
                  <a:tcPr marL="66675" marR="66675" marT="66675" marB="66675">
                    <a:lnL w="12700" cap="flat" cmpd="sng" algn="ctr">
                      <a:solidFill>
                        <a:srgbClr val="C0BDB6"/>
                      </a:solidFill>
                      <a:prstDash val="solid"/>
                      <a:round/>
                      <a:headEnd type="none" w="med" len="med"/>
                      <a:tailEnd type="none" w="med" len="med"/>
                    </a:lnL>
                    <a:lnR w="12700" cap="flat" cmpd="sng" algn="ctr">
                      <a:solidFill>
                        <a:srgbClr val="C0BDB6"/>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C0BDB6"/>
                      </a:solidFill>
                      <a:prstDash val="solid"/>
                      <a:round/>
                      <a:headEnd type="none" w="med" len="med"/>
                      <a:tailEnd type="none" w="med" len="med"/>
                    </a:lnB>
                    <a:solidFill>
                      <a:srgbClr val="F1EDE4"/>
                    </a:solidFill>
                  </a:tcPr>
                </a:tc>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Most commonly used; limited by DDI</a:t>
                      </a:r>
                      <a:endParaRPr lang="en-US" sz="1500" dirty="0">
                        <a:latin typeface="IBM Plex Sans" charset="0"/>
                        <a:ea typeface="IBM Plex Sans" charset="0"/>
                        <a:cs typeface="IBM Plex Sans" charset="0"/>
                      </a:endParaRPr>
                    </a:p>
                  </a:txBody>
                  <a:tcPr marL="66675" marR="66675" marT="66675" marB="66675">
                    <a:lnL w="12700" cap="flat" cmpd="sng" algn="ctr">
                      <a:solidFill>
                        <a:srgbClr val="C0BDB6"/>
                      </a:solidFill>
                      <a:prstDash val="solid"/>
                      <a:round/>
                      <a:headEnd type="none" w="med" len="med"/>
                      <a:tailEnd type="none" w="med" len="med"/>
                    </a:lnL>
                    <a:lnR w="12700" cap="flat" cmpd="sng" algn="ctr">
                      <a:solidFill>
                        <a:srgbClr val="C0BDB6"/>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C0BDB6"/>
                      </a:solidFill>
                      <a:prstDash val="solid"/>
                      <a:round/>
                      <a:headEnd type="none" w="med" len="med"/>
                      <a:tailEnd type="none" w="med" len="med"/>
                    </a:lnB>
                    <a:solidFill>
                      <a:srgbClr val="F1EDE4"/>
                    </a:solidFill>
                  </a:tcPr>
                </a:tc>
                <a:extLst>
                  <a:ext uri="{0D108BD9-81ED-4DB2-BD59-A6C34878D82A}">
                    <a16:rowId xmlns:a16="http://schemas.microsoft.com/office/drawing/2014/main" val="10002"/>
                  </a:ext>
                </a:extLst>
              </a:tr>
              <a:tr h="403225">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3HR · isoniazid + rifampin</a:t>
                      </a:r>
                      <a:endParaRPr lang="en-US" sz="1500" dirty="0">
                        <a:latin typeface="IBM Plex Sans" charset="0"/>
                        <a:ea typeface="IBM Plex Sans" charset="0"/>
                        <a:cs typeface="IBM Plex Sans" charset="0"/>
                      </a:endParaRPr>
                    </a:p>
                  </a:txBody>
                  <a:tcPr marL="66675" marR="66675" marT="66675" marB="66675">
                    <a:lnL w="12700" cap="flat" cmpd="sng" algn="ctr">
                      <a:solidFill>
                        <a:srgbClr val="C5C4BF"/>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C0BDB6"/>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Daily × 3 months</a:t>
                      </a:r>
                      <a:endParaRPr lang="en-US" sz="1500" dirty="0">
                        <a:latin typeface="IBM Plex Sans" charset="0"/>
                        <a:ea typeface="IBM Plex Sans" charset="0"/>
                        <a:cs typeface="IBM Plex Sans" charset="0"/>
                      </a:endParaRPr>
                    </a:p>
                  </a:txBody>
                  <a:tcPr marL="66675" marR="66675" marT="66675" marB="66675">
                    <a:lnL w="12700" cap="flat" cmpd="sng" algn="ctr">
                      <a:solidFill>
                        <a:srgbClr val="CAC9C6"/>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C0BDB6"/>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Same rifampin interactions</a:t>
                      </a:r>
                      <a:endParaRPr lang="en-US" sz="1500" dirty="0">
                        <a:latin typeface="IBM Plex Sans" charset="0"/>
                        <a:ea typeface="IBM Plex Sans" charset="0"/>
                        <a:cs typeface="IBM Plex Sans" charset="0"/>
                      </a:endParaRPr>
                    </a:p>
                  </a:txBody>
                  <a:tcPr marL="66675" marR="66675" marT="66675" marB="66675">
                    <a:lnL w="12700" cap="flat" cmpd="sng" algn="ctr">
                      <a:solidFill>
                        <a:srgbClr val="CAC9C6"/>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C0BDB6"/>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extLst>
                  <a:ext uri="{0D108BD9-81ED-4DB2-BD59-A6C34878D82A}">
                    <a16:rowId xmlns:a16="http://schemas.microsoft.com/office/drawing/2014/main" val="10003"/>
                  </a:ext>
                </a:extLst>
              </a:tr>
              <a:tr h="660400">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6H or 9H · isoniazid</a:t>
                      </a:r>
                      <a:endParaRPr lang="en-US" sz="1500" dirty="0">
                        <a:latin typeface="IBM Plex Sans" charset="0"/>
                        <a:ea typeface="IBM Plex Sans" charset="0"/>
                        <a:cs typeface="IBM Plex Sans" charset="0"/>
                      </a:endParaRPr>
                    </a:p>
                  </a:txBody>
                  <a:tcPr marL="66675" marR="66675" marT="66675" marB="66675">
                    <a:lnL w="12700" cap="flat" cmpd="sng" algn="ctr">
                      <a:solidFill>
                        <a:srgbClr val="C5C4BF"/>
                      </a:solidFill>
                      <a:prstDash val="solid"/>
                      <a:round/>
                      <a:headEnd type="none" w="med" len="med"/>
                      <a:tailEnd type="none" w="med" len="med"/>
                    </a:lnL>
                    <a:lnR w="12700" cap="flat" cmpd="sng" algn="ctr">
                      <a:solidFill>
                        <a:srgbClr val="C0BDB6"/>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C0BDB6"/>
                      </a:solidFill>
                      <a:prstDash val="solid"/>
                      <a:round/>
                      <a:headEnd type="none" w="med" len="med"/>
                      <a:tailEnd type="none" w="med" len="med"/>
                    </a:lnB>
                    <a:solidFill>
                      <a:srgbClr val="F1EDE4"/>
                    </a:solidFill>
                  </a:tcPr>
                </a:tc>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Daily × 6–9 months</a:t>
                      </a:r>
                      <a:endParaRPr lang="en-US" sz="1500" dirty="0">
                        <a:latin typeface="IBM Plex Sans" charset="0"/>
                        <a:ea typeface="IBM Plex Sans" charset="0"/>
                        <a:cs typeface="IBM Plex Sans" charset="0"/>
                      </a:endParaRPr>
                    </a:p>
                  </a:txBody>
                  <a:tcPr marL="66675" marR="66675" marT="66675" marB="66675">
                    <a:lnL w="12700" cap="flat" cmpd="sng" algn="ctr">
                      <a:solidFill>
                        <a:srgbClr val="C0BDB6"/>
                      </a:solidFill>
                      <a:prstDash val="solid"/>
                      <a:round/>
                      <a:headEnd type="none" w="med" len="med"/>
                      <a:tailEnd type="none" w="med" len="med"/>
                    </a:lnL>
                    <a:lnR w="12700" cap="flat" cmpd="sng" algn="ctr">
                      <a:solidFill>
                        <a:srgbClr val="C0BDB6"/>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C0BDB6"/>
                      </a:solidFill>
                      <a:prstDash val="solid"/>
                      <a:round/>
                      <a:headEnd type="none" w="med" len="med"/>
                      <a:tailEnd type="none" w="med" len="med"/>
                    </a:lnB>
                    <a:solidFill>
                      <a:srgbClr val="F1EDE4"/>
                    </a:solidFill>
                  </a:tcPr>
                </a:tc>
                <a:tc>
                  <a:txBody>
                    <a:bodyPr/>
                    <a:lstStyle/>
                    <a:p>
                      <a:pPr marL="0" indent="0">
                        <a:lnSpc>
                          <a:spcPts val="2100"/>
                        </a:lnSpc>
                        <a:buNone/>
                      </a:pPr>
                      <a:r>
                        <a:rPr lang="en-US" sz="1500" dirty="0">
                          <a:solidFill>
                            <a:srgbClr val="14243A"/>
                          </a:solidFill>
                          <a:latin typeface="IBM Plex Sans" pitchFamily="34" charset="0"/>
                          <a:ea typeface="IBM Plex Sans" pitchFamily="34" charset="-122"/>
                          <a:cs typeface="IBM Plex Sans" pitchFamily="34" charset="-120"/>
                        </a:rPr>
                        <a:t>Only if rifamycins can't be used; more liver injury, lower completion</a:t>
                      </a:r>
                      <a:endParaRPr lang="en-US" sz="1500" dirty="0">
                        <a:latin typeface="IBM Plex Sans" charset="0"/>
                        <a:ea typeface="IBM Plex Sans" charset="0"/>
                        <a:cs typeface="IBM Plex Sans" charset="0"/>
                      </a:endParaRPr>
                    </a:p>
                  </a:txBody>
                  <a:tcPr marL="66675" marR="66675" marT="66675" marB="66675">
                    <a:lnL w="12700" cap="flat" cmpd="sng" algn="ctr">
                      <a:solidFill>
                        <a:srgbClr val="C0BDB6"/>
                      </a:solidFill>
                      <a:prstDash val="solid"/>
                      <a:round/>
                      <a:headEnd type="none" w="med" len="med"/>
                      <a:tailEnd type="none" w="med" len="med"/>
                    </a:lnL>
                    <a:lnR w="12700" cap="flat" cmpd="sng" algn="ctr">
                      <a:solidFill>
                        <a:srgbClr val="C0BDB6"/>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C0BDB6"/>
                      </a:solidFill>
                      <a:prstDash val="solid"/>
                      <a:round/>
                      <a:headEnd type="none" w="med" len="med"/>
                      <a:tailEnd type="none" w="med" len="med"/>
                    </a:lnB>
                    <a:solidFill>
                      <a:srgbClr val="F1EDE4"/>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0">
    <p:bg>
      <p:bgPr>
        <a:solidFill>
          <a:srgbClr val="14243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E6A93A"/>
                </a:solidFill>
                <a:latin typeface="IBM Plex Sans" pitchFamily="34" charset="0"/>
                <a:ea typeface="IBM Plex Sans" pitchFamily="34" charset="-122"/>
                <a:cs typeface="IBM Plex Sans" pitchFamily="34" charset="-120"/>
              </a:rPr>
              <a:t>CASE 2 · ANSWERS</a:t>
            </a:r>
            <a:endParaRPr lang="en-US" sz="1200" dirty="0"/>
          </a:p>
        </p:txBody>
      </p:sp>
      <p:sp>
        <p:nvSpPr>
          <p:cNvPr id="3" name="Text 1"/>
          <p:cNvSpPr>
            <a:spLocks noGrp="1"/>
          </p:cNvSpPr>
          <p:nvPr>
            <p:ph type="title"/>
          </p:nvPr>
        </p:nvSpPr>
        <p:spPr>
          <a:xfrm>
            <a:off x="812800" y="1102320"/>
            <a:ext cx="10883392" cy="463550"/>
          </a:xfrm>
          <a:prstGeom prst="rect">
            <a:avLst/>
          </a:prstGeom>
          <a:noFill/>
          <a:ln/>
        </p:spPr>
        <p:txBody>
          <a:bodyPr wrap="square" lIns="0" tIns="0" rIns="0" bIns="0" rtlCol="0" anchor="t">
            <a:normAutofit/>
          </a:bodyPr>
          <a:lstStyle/>
          <a:p>
            <a:pPr marL="0" indent="0" algn="l">
              <a:lnSpc>
                <a:spcPts val="3450"/>
              </a:lnSpc>
              <a:buNone/>
            </a:pPr>
            <a:r>
              <a:rPr lang="en-US" sz="3000" b="1" i="0" dirty="0">
                <a:solidFill>
                  <a:srgbClr val="F7F5F0"/>
                </a:solidFill>
                <a:latin typeface="Source Serif 4" pitchFamily="18" charset="0"/>
                <a:ea typeface="Source Serif 4" pitchFamily="18" charset="-122"/>
                <a:cs typeface="Source Serif 4" pitchFamily="18" charset="-120"/>
              </a:rPr>
              <a:t>Back to our patient</a:t>
            </a:r>
            <a:endParaRPr lang="en-US" sz="3000" dirty="0"/>
          </a:p>
        </p:txBody>
      </p:sp>
      <p:sp>
        <p:nvSpPr>
          <p:cNvPr id="4" name="Text 2"/>
          <p:cNvSpPr/>
          <p:nvPr/>
        </p:nvSpPr>
        <p:spPr>
          <a:xfrm>
            <a:off x="812800" y="1794470"/>
            <a:ext cx="406400" cy="406400"/>
          </a:xfrm>
          <a:prstGeom prst="rect">
            <a:avLst/>
          </a:prstGeom>
          <a:noFill/>
          <a:ln/>
        </p:spPr>
        <p:txBody>
          <a:bodyPr wrap="square" lIns="0" tIns="0" rIns="0" bIns="0" rtlCol="0" anchor="t">
            <a:normAutofit/>
          </a:bodyPr>
          <a:lstStyle/>
          <a:p>
            <a:pPr marL="0" indent="0" algn="l">
              <a:lnSpc>
                <a:spcPts val="3000"/>
              </a:lnSpc>
              <a:buNone/>
            </a:pPr>
            <a:r>
              <a:rPr lang="en-US" sz="3000" b="1" dirty="0">
                <a:solidFill>
                  <a:srgbClr val="E6A93A"/>
                </a:solidFill>
                <a:latin typeface="Source Serif 4" pitchFamily="18" charset="0"/>
                <a:ea typeface="Source Serif 4" pitchFamily="18" charset="-122"/>
                <a:cs typeface="Source Serif 4" pitchFamily="18" charset="-120"/>
              </a:rPr>
              <a:t>1</a:t>
            </a:r>
            <a:endParaRPr lang="en-US" sz="3000" dirty="0"/>
          </a:p>
        </p:txBody>
      </p:sp>
      <p:sp>
        <p:nvSpPr>
          <p:cNvPr id="5" name="Text 3"/>
          <p:cNvSpPr/>
          <p:nvPr/>
        </p:nvSpPr>
        <p:spPr>
          <a:xfrm>
            <a:off x="1371600" y="1794470"/>
            <a:ext cx="9934099" cy="355600"/>
          </a:xfrm>
          <a:prstGeom prst="rect">
            <a:avLst/>
          </a:prstGeom>
          <a:noFill/>
          <a:ln/>
        </p:spPr>
        <p:txBody>
          <a:bodyPr wrap="square" lIns="0" tIns="0" rIns="0" bIns="0" rtlCol="0" anchor="t">
            <a:normAutofit/>
          </a:bodyPr>
          <a:lstStyle/>
          <a:p>
            <a:pPr marL="0" indent="0" algn="l">
              <a:lnSpc>
                <a:spcPts val="2600"/>
              </a:lnSpc>
              <a:buNone/>
            </a:pPr>
            <a:r>
              <a:rPr lang="en-US" sz="2000" b="1" dirty="0">
                <a:solidFill>
                  <a:srgbClr val="DCE3EC"/>
                </a:solidFill>
                <a:latin typeface="IBM Plex Sans" pitchFamily="34" charset="0"/>
                <a:ea typeface="IBM Plex Sans" pitchFamily="34" charset="-122"/>
                <a:cs typeface="IBM Plex Sans" pitchFamily="34" charset="-120"/>
              </a:rPr>
              <a:t>Chart review:</a:t>
            </a:r>
            <a:r>
              <a:rPr lang="en-US" sz="2000" dirty="0">
                <a:solidFill>
                  <a:srgbClr val="DCE3EC"/>
                </a:solidFill>
                <a:latin typeface="IBM Plex Sans" pitchFamily="34" charset="0"/>
                <a:ea typeface="IBM Plex Sans" pitchFamily="34" charset="-122"/>
                <a:cs typeface="IBM Plex Sans" pitchFamily="34" charset="-120"/>
              </a:rPr>
              <a:t> positive IGRAs since 2021, across several health systems.</a:t>
            </a:r>
            <a:endParaRPr lang="en-US" sz="2000" dirty="0"/>
          </a:p>
        </p:txBody>
      </p:sp>
      <p:sp>
        <p:nvSpPr>
          <p:cNvPr id="6" name="Text 4"/>
          <p:cNvSpPr/>
          <p:nvPr/>
        </p:nvSpPr>
        <p:spPr>
          <a:xfrm>
            <a:off x="812800" y="2378670"/>
            <a:ext cx="406400" cy="406400"/>
          </a:xfrm>
          <a:prstGeom prst="rect">
            <a:avLst/>
          </a:prstGeom>
          <a:noFill/>
          <a:ln/>
        </p:spPr>
        <p:txBody>
          <a:bodyPr wrap="square" lIns="0" tIns="0" rIns="0" bIns="0" rtlCol="0" anchor="t">
            <a:normAutofit/>
          </a:bodyPr>
          <a:lstStyle/>
          <a:p>
            <a:pPr marL="0" indent="0" algn="l">
              <a:lnSpc>
                <a:spcPts val="3000"/>
              </a:lnSpc>
              <a:buNone/>
            </a:pPr>
            <a:r>
              <a:rPr lang="en-US" sz="3000" b="1" dirty="0">
                <a:solidFill>
                  <a:srgbClr val="E6A93A"/>
                </a:solidFill>
                <a:latin typeface="Source Serif 4" pitchFamily="18" charset="0"/>
                <a:ea typeface="Source Serif 4" pitchFamily="18" charset="-122"/>
                <a:cs typeface="Source Serif 4" pitchFamily="18" charset="-120"/>
              </a:rPr>
              <a:t>2</a:t>
            </a:r>
            <a:endParaRPr lang="en-US" sz="3000" dirty="0"/>
          </a:p>
        </p:txBody>
      </p:sp>
      <p:sp>
        <p:nvSpPr>
          <p:cNvPr id="7" name="Text 5"/>
          <p:cNvSpPr/>
          <p:nvPr/>
        </p:nvSpPr>
        <p:spPr>
          <a:xfrm>
            <a:off x="1371600" y="2378670"/>
            <a:ext cx="10307828" cy="685800"/>
          </a:xfrm>
          <a:prstGeom prst="rect">
            <a:avLst/>
          </a:prstGeom>
          <a:noFill/>
          <a:ln/>
        </p:spPr>
        <p:txBody>
          <a:bodyPr wrap="square" lIns="0" tIns="0" rIns="0" bIns="0" rtlCol="0" anchor="t">
            <a:normAutofit/>
          </a:bodyPr>
          <a:lstStyle/>
          <a:p>
            <a:pPr marL="0" indent="0" algn="l">
              <a:lnSpc>
                <a:spcPts val="2600"/>
              </a:lnSpc>
              <a:buNone/>
            </a:pPr>
            <a:r>
              <a:rPr lang="en-US" sz="2000" b="1" dirty="0">
                <a:solidFill>
                  <a:srgbClr val="DCE3EC"/>
                </a:solidFill>
                <a:latin typeface="IBM Plex Sans" pitchFamily="34" charset="0"/>
                <a:ea typeface="IBM Plex Sans" pitchFamily="34" charset="-122"/>
                <a:cs typeface="IBM Plex Sans" pitchFamily="34" charset="-120"/>
              </a:rPr>
              <a:t>Already treated:</a:t>
            </a:r>
            <a:r>
              <a:rPr lang="en-US" sz="2000" dirty="0">
                <a:solidFill>
                  <a:srgbClr val="DCE3EC"/>
                </a:solidFill>
                <a:latin typeface="IBM Plex Sans" pitchFamily="34" charset="0"/>
                <a:ea typeface="IBM Plex Sans" pitchFamily="34" charset="-122"/>
                <a:cs typeface="IBM Plex Sans" pitchFamily="34" charset="-120"/>
              </a:rPr>
              <a:t> a prior rheumatologist gave him 4R in 2024, and the pharmacy confirmed the fill.</a:t>
            </a:r>
            <a:endParaRPr lang="en-US" sz="2000" dirty="0"/>
          </a:p>
        </p:txBody>
      </p:sp>
      <p:sp>
        <p:nvSpPr>
          <p:cNvPr id="8" name="Text 6"/>
          <p:cNvSpPr/>
          <p:nvPr/>
        </p:nvSpPr>
        <p:spPr>
          <a:xfrm>
            <a:off x="812800" y="3242270"/>
            <a:ext cx="406400" cy="406400"/>
          </a:xfrm>
          <a:prstGeom prst="rect">
            <a:avLst/>
          </a:prstGeom>
          <a:noFill/>
          <a:ln/>
        </p:spPr>
        <p:txBody>
          <a:bodyPr wrap="square" lIns="0" tIns="0" rIns="0" bIns="0" rtlCol="0" anchor="t">
            <a:normAutofit/>
          </a:bodyPr>
          <a:lstStyle/>
          <a:p>
            <a:pPr marL="0" indent="0" algn="l">
              <a:lnSpc>
                <a:spcPts val="3000"/>
              </a:lnSpc>
              <a:buNone/>
            </a:pPr>
            <a:r>
              <a:rPr lang="en-US" sz="3000" b="1" dirty="0">
                <a:solidFill>
                  <a:srgbClr val="E6A93A"/>
                </a:solidFill>
                <a:latin typeface="Source Serif 4" pitchFamily="18" charset="0"/>
                <a:ea typeface="Source Serif 4" pitchFamily="18" charset="-122"/>
                <a:cs typeface="Source Serif 4" pitchFamily="18" charset="-120"/>
              </a:rPr>
              <a:t>3</a:t>
            </a:r>
            <a:endParaRPr lang="en-US" sz="3000" dirty="0"/>
          </a:p>
        </p:txBody>
      </p:sp>
      <p:sp>
        <p:nvSpPr>
          <p:cNvPr id="9" name="Text 7"/>
          <p:cNvSpPr/>
          <p:nvPr/>
        </p:nvSpPr>
        <p:spPr>
          <a:xfrm>
            <a:off x="1371600" y="3242270"/>
            <a:ext cx="10307828" cy="685800"/>
          </a:xfrm>
          <a:prstGeom prst="rect">
            <a:avLst/>
          </a:prstGeom>
          <a:noFill/>
          <a:ln/>
        </p:spPr>
        <p:txBody>
          <a:bodyPr wrap="square" lIns="0" tIns="0" rIns="0" bIns="0" rtlCol="0" anchor="t">
            <a:normAutofit/>
          </a:bodyPr>
          <a:lstStyle/>
          <a:p>
            <a:pPr marL="0" indent="0" algn="l">
              <a:lnSpc>
                <a:spcPts val="2600"/>
              </a:lnSpc>
              <a:buNone/>
            </a:pPr>
            <a:r>
              <a:rPr lang="en-US" sz="2000" b="1" dirty="0">
                <a:solidFill>
                  <a:srgbClr val="DCE3EC"/>
                </a:solidFill>
                <a:latin typeface="IBM Plex Sans" pitchFamily="34" charset="0"/>
                <a:ea typeface="IBM Plex Sans" pitchFamily="34" charset="-122"/>
                <a:cs typeface="IBM Plex Sans" pitchFamily="34" charset="-120"/>
              </a:rPr>
              <a:t>IGRAs stay positive after treatment.</a:t>
            </a:r>
            <a:r>
              <a:rPr lang="en-US" sz="2000" dirty="0">
                <a:solidFill>
                  <a:srgbClr val="DCE3EC"/>
                </a:solidFill>
                <a:latin typeface="IBM Plex Sans" pitchFamily="34" charset="0"/>
                <a:ea typeface="IBM Plex Sans" pitchFamily="34" charset="-122"/>
                <a:cs typeface="IBM Plex Sans" pitchFamily="34" charset="-120"/>
              </a:rPr>
              <a:t> Don’t repeat them; document “TB infection, treated (4R, 2024).”</a:t>
            </a:r>
            <a:endParaRPr lang="en-US" sz="2000" dirty="0"/>
          </a:p>
        </p:txBody>
      </p:sp>
      <p:sp>
        <p:nvSpPr>
          <p:cNvPr id="10" name="Text 8"/>
          <p:cNvSpPr/>
          <p:nvPr/>
        </p:nvSpPr>
        <p:spPr>
          <a:xfrm>
            <a:off x="812800" y="4105870"/>
            <a:ext cx="406400" cy="406400"/>
          </a:xfrm>
          <a:prstGeom prst="rect">
            <a:avLst/>
          </a:prstGeom>
          <a:noFill/>
          <a:ln/>
        </p:spPr>
        <p:txBody>
          <a:bodyPr wrap="square" lIns="0" tIns="0" rIns="0" bIns="0" rtlCol="0" anchor="t">
            <a:normAutofit/>
          </a:bodyPr>
          <a:lstStyle/>
          <a:p>
            <a:pPr marL="0" indent="0" algn="l">
              <a:lnSpc>
                <a:spcPts val="3000"/>
              </a:lnSpc>
              <a:buNone/>
            </a:pPr>
            <a:r>
              <a:rPr lang="en-US" sz="3000" b="1" dirty="0">
                <a:solidFill>
                  <a:srgbClr val="E6A93A"/>
                </a:solidFill>
                <a:latin typeface="Source Serif 4" pitchFamily="18" charset="0"/>
                <a:ea typeface="Source Serif 4" pitchFamily="18" charset="-122"/>
                <a:cs typeface="Source Serif 4" pitchFamily="18" charset="-120"/>
              </a:rPr>
              <a:t>4</a:t>
            </a:r>
            <a:endParaRPr lang="en-US" sz="3000" dirty="0"/>
          </a:p>
        </p:txBody>
      </p:sp>
      <p:sp>
        <p:nvSpPr>
          <p:cNvPr id="11" name="Text 9"/>
          <p:cNvSpPr/>
          <p:nvPr/>
        </p:nvSpPr>
        <p:spPr>
          <a:xfrm>
            <a:off x="1371600" y="4105870"/>
            <a:ext cx="10307828" cy="685800"/>
          </a:xfrm>
          <a:prstGeom prst="rect">
            <a:avLst/>
          </a:prstGeom>
          <a:noFill/>
          <a:ln/>
        </p:spPr>
        <p:txBody>
          <a:bodyPr wrap="square" lIns="0" tIns="0" rIns="0" bIns="0" rtlCol="0" anchor="t">
            <a:normAutofit/>
          </a:bodyPr>
          <a:lstStyle/>
          <a:p>
            <a:pPr marL="0" indent="0" algn="l">
              <a:lnSpc>
                <a:spcPts val="2600"/>
              </a:lnSpc>
              <a:buNone/>
            </a:pPr>
            <a:r>
              <a:rPr lang="en-US" sz="2000" b="1" dirty="0">
                <a:solidFill>
                  <a:srgbClr val="DCE3EC"/>
                </a:solidFill>
                <a:latin typeface="IBM Plex Sans" pitchFamily="34" charset="0"/>
                <a:ea typeface="IBM Plex Sans" pitchFamily="34" charset="-122"/>
                <a:cs typeface="IBM Plex Sans" pitchFamily="34" charset="-120"/>
              </a:rPr>
              <a:t>No disease, no new exposure: no retreatment.</a:t>
            </a:r>
            <a:r>
              <a:rPr lang="en-US" sz="2000" dirty="0">
                <a:solidFill>
                  <a:srgbClr val="DCE3EC"/>
                </a:solidFill>
                <a:latin typeface="IBM Plex Sans" pitchFamily="34" charset="0"/>
                <a:ea typeface="IBM Plex Sans" pitchFamily="34" charset="-122"/>
                <a:cs typeface="IBM Plex Sans" pitchFamily="34" charset="-120"/>
              </a:rPr>
              <a:t> He can resume tofacitinib, with a low threshold to evaluate symptoms.</a:t>
            </a:r>
            <a:endParaRPr lang="en-US" sz="2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1">
    <p:bg>
      <p:bgPr>
        <a:solidFill>
          <a:srgbClr val="D99A1E"/>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14243A"/>
                </a:solidFill>
                <a:latin typeface="IBM Plex Sans" pitchFamily="34" charset="0"/>
                <a:ea typeface="IBM Plex Sans" pitchFamily="34" charset="-122"/>
                <a:cs typeface="IBM Plex Sans" pitchFamily="34" charset="-120"/>
              </a:rPr>
              <a:t>TAKE HOME</a:t>
            </a:r>
            <a:endParaRPr lang="en-US" sz="1200" dirty="0"/>
          </a:p>
        </p:txBody>
      </p:sp>
      <p:sp>
        <p:nvSpPr>
          <p:cNvPr id="3" name="Text 1"/>
          <p:cNvSpPr>
            <a:spLocks noGrp="1"/>
          </p:cNvSpPr>
          <p:nvPr>
            <p:ph type="title"/>
          </p:nvPr>
        </p:nvSpPr>
        <p:spPr>
          <a:xfrm>
            <a:off x="812800" y="1102320"/>
            <a:ext cx="10883392" cy="463550"/>
          </a:xfrm>
          <a:prstGeom prst="rect">
            <a:avLst/>
          </a:prstGeom>
          <a:noFill/>
          <a:ln/>
        </p:spPr>
        <p:txBody>
          <a:bodyPr wrap="square" lIns="0" tIns="0" rIns="0" bIns="0" rtlCol="0" anchor="t">
            <a:normAutofit/>
          </a:bodyPr>
          <a:lstStyle/>
          <a:p>
            <a:pPr marL="0" indent="0" algn="l">
              <a:lnSpc>
                <a:spcPts val="3450"/>
              </a:lnSpc>
              <a:buNone/>
            </a:pPr>
            <a:r>
              <a:rPr lang="en-US" sz="3000" b="1" i="0" dirty="0">
                <a:solidFill>
                  <a:srgbClr val="14243A"/>
                </a:solidFill>
                <a:latin typeface="Source Serif 4" pitchFamily="18" charset="0"/>
                <a:ea typeface="Source Serif 4" pitchFamily="18" charset="-122"/>
                <a:cs typeface="Source Serif 4" pitchFamily="18" charset="-120"/>
              </a:rPr>
              <a:t>Five take aways</a:t>
            </a:r>
            <a:endParaRPr lang="en-US" sz="3000" dirty="0"/>
          </a:p>
        </p:txBody>
      </p:sp>
      <p:sp>
        <p:nvSpPr>
          <p:cNvPr id="4" name="Text 2"/>
          <p:cNvSpPr/>
          <p:nvPr/>
        </p:nvSpPr>
        <p:spPr>
          <a:xfrm>
            <a:off x="785316" y="1852414"/>
            <a:ext cx="10903256" cy="1739900"/>
          </a:xfrm>
          <a:prstGeom prst="rect">
            <a:avLst/>
          </a:prstGeom>
          <a:noFill/>
          <a:ln/>
        </p:spPr>
        <p:txBody>
          <a:bodyPr wrap="square" lIns="0" tIns="0" rIns="0" bIns="0" rtlCol="0" anchor="t">
            <a:normAutofit/>
          </a:bodyPr>
          <a:lstStyle/>
          <a:p>
            <a:pPr marL="281484" indent="-281484" algn="l">
              <a:lnSpc>
                <a:spcPts val="2700"/>
              </a:lnSpc>
              <a:buSzPct val="100000"/>
              <a:buFontTx/>
              <a:buAutoNum type="arabicPeriod"/>
            </a:pPr>
            <a:r>
              <a:rPr lang="en-US" sz="2000" dirty="0">
                <a:solidFill>
                  <a:srgbClr val="14243A"/>
                </a:solidFill>
                <a:latin typeface="IBM Plex Sans" pitchFamily="34" charset="0"/>
                <a:ea typeface="IBM Plex Sans" pitchFamily="34" charset="-122"/>
                <a:cs typeface="IBM Plex Sans" pitchFamily="34" charset="-120"/>
              </a:rPr>
              <a:t>Isolate and report on suspicion, TB is rare, but rare cases come to Ruby</a:t>
            </a:r>
            <a:endParaRPr lang="en-US" sz="2000" dirty="0"/>
          </a:p>
          <a:p>
            <a:pPr marL="281484" indent="-281484" algn="l">
              <a:lnSpc>
                <a:spcPts val="2700"/>
              </a:lnSpc>
              <a:buSzPct val="100000"/>
              <a:buFontTx/>
              <a:buAutoNum type="arabicPeriod"/>
            </a:pPr>
            <a:r>
              <a:rPr lang="en-US" sz="2000" dirty="0">
                <a:solidFill>
                  <a:srgbClr val="14243A"/>
                </a:solidFill>
                <a:latin typeface="IBM Plex Sans" pitchFamily="34" charset="0"/>
                <a:ea typeface="IBM Plex Sans" pitchFamily="34" charset="-122"/>
                <a:cs typeface="IBM Plex Sans" pitchFamily="34" charset="-120"/>
              </a:rPr>
              <a:t>Three sputa for smear and culture, TB PCR on one of them</a:t>
            </a:r>
            <a:endParaRPr lang="en-US" sz="2000" dirty="0"/>
          </a:p>
          <a:p>
            <a:pPr marL="281484" indent="-281484" algn="l">
              <a:lnSpc>
                <a:spcPts val="2700"/>
              </a:lnSpc>
              <a:buSzPct val="100000"/>
              <a:buFontTx/>
              <a:buAutoNum type="arabicPeriod"/>
            </a:pPr>
            <a:r>
              <a:rPr lang="en-US" sz="2000" dirty="0">
                <a:solidFill>
                  <a:srgbClr val="14243A"/>
                </a:solidFill>
                <a:latin typeface="IBM Plex Sans" pitchFamily="34" charset="0"/>
                <a:ea typeface="IBM Plex Sans" pitchFamily="34" charset="-122"/>
                <a:cs typeface="IBM Plex Sans" pitchFamily="34" charset="-120"/>
              </a:rPr>
              <a:t>Rule out disease ("active"), then treat infection ("latent") with a short rifamycin regimen</a:t>
            </a:r>
            <a:endParaRPr lang="en-US" sz="2000" dirty="0"/>
          </a:p>
          <a:p>
            <a:pPr marL="281484" indent="-281484" algn="l">
              <a:lnSpc>
                <a:spcPts val="2700"/>
              </a:lnSpc>
              <a:buSzPct val="100000"/>
              <a:buFontTx/>
              <a:buAutoNum type="arabicPeriod"/>
            </a:pPr>
            <a:r>
              <a:rPr lang="en-US" sz="2000" dirty="0">
                <a:solidFill>
                  <a:srgbClr val="14243A"/>
                </a:solidFill>
                <a:latin typeface="IBM Plex Sans" pitchFamily="34" charset="0"/>
                <a:ea typeface="IBM Plex Sans" pitchFamily="34" charset="-122"/>
                <a:cs typeface="IBM Plex Sans" pitchFamily="34" charset="-120"/>
              </a:rPr>
              <a:t>Rifampin interacts with nearly everything: pharmacy reviews the list first</a:t>
            </a:r>
            <a:endParaRPr lang="en-US" sz="2000" dirty="0"/>
          </a:p>
          <a:p>
            <a:pPr marL="281484" indent="-281484" algn="l">
              <a:lnSpc>
                <a:spcPts val="2700"/>
              </a:lnSpc>
              <a:buSzPct val="100000"/>
              <a:buFontTx/>
              <a:buAutoNum type="arabicPeriod"/>
            </a:pPr>
            <a:r>
              <a:rPr lang="en-US" sz="2000" dirty="0">
                <a:solidFill>
                  <a:srgbClr val="14243A"/>
                </a:solidFill>
                <a:latin typeface="IBM Plex Sans" pitchFamily="34" charset="0"/>
                <a:ea typeface="IBM Plex Sans" pitchFamily="34" charset="-122"/>
                <a:cs typeface="IBM Plex Sans" pitchFamily="34" charset="-120"/>
              </a:rPr>
              <a:t>QuantiFERON testing has advantages to PPD, but is still a very imperfect test</a:t>
            </a:r>
            <a:endParaRPr lang="en-US" sz="2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2">
    <p:bg>
      <p:bgPr>
        <a:solidFill>
          <a:srgbClr val="F7F5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8A5A06"/>
                </a:solidFill>
                <a:latin typeface="IBM Plex Sans" pitchFamily="34" charset="0"/>
                <a:ea typeface="IBM Plex Sans" pitchFamily="34" charset="-122"/>
                <a:cs typeface="IBM Plex Sans" pitchFamily="34" charset="-120"/>
              </a:rPr>
              <a:t>FURTHER READING</a:t>
            </a:r>
            <a:endParaRPr lang="en-US" sz="1200" dirty="0"/>
          </a:p>
        </p:txBody>
      </p:sp>
      <p:sp>
        <p:nvSpPr>
          <p:cNvPr id="3" name="Text 1"/>
          <p:cNvSpPr>
            <a:spLocks noGrp="1"/>
          </p:cNvSpPr>
          <p:nvPr>
            <p:ph type="title"/>
          </p:nvPr>
        </p:nvSpPr>
        <p:spPr>
          <a:xfrm>
            <a:off x="812800" y="1102320"/>
            <a:ext cx="10883392" cy="463550"/>
          </a:xfrm>
          <a:prstGeom prst="rect">
            <a:avLst/>
          </a:prstGeom>
          <a:noFill/>
          <a:ln/>
        </p:spPr>
        <p:txBody>
          <a:bodyPr wrap="square" lIns="0" tIns="0" rIns="0" bIns="0" rtlCol="0" anchor="t">
            <a:normAutofit/>
          </a:bodyPr>
          <a:lstStyle/>
          <a:p>
            <a:pPr marL="0" indent="0" algn="l">
              <a:lnSpc>
                <a:spcPts val="3450"/>
              </a:lnSpc>
              <a:buNone/>
            </a:pPr>
            <a:r>
              <a:rPr lang="en-US" sz="3000" b="1" i="0" dirty="0">
                <a:solidFill>
                  <a:srgbClr val="14243A"/>
                </a:solidFill>
                <a:latin typeface="Source Serif 4" pitchFamily="18" charset="0"/>
                <a:ea typeface="Source Serif 4" pitchFamily="18" charset="-122"/>
                <a:cs typeface="Source Serif 4" pitchFamily="18" charset="-120"/>
              </a:rPr>
              <a:t>References</a:t>
            </a:r>
            <a:endParaRPr lang="en-US" sz="3000" dirty="0"/>
          </a:p>
        </p:txBody>
      </p:sp>
      <p:sp>
        <p:nvSpPr>
          <p:cNvPr id="4" name="Text 2"/>
          <p:cNvSpPr/>
          <p:nvPr/>
        </p:nvSpPr>
        <p:spPr>
          <a:xfrm>
            <a:off x="812800" y="1794470"/>
            <a:ext cx="10883392" cy="223441"/>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46505E"/>
                </a:solidFill>
                <a:latin typeface="IBM Plex Sans" pitchFamily="34" charset="0"/>
                <a:ea typeface="IBM Plex Sans" pitchFamily="34" charset="-122"/>
                <a:cs typeface="IBM Plex Sans" pitchFamily="34" charset="-120"/>
              </a:rPr>
              <a:t>1. World Health Organization. Global Tuberculosis Report 2025. Geneva: WHO; 2025. </a:t>
            </a:r>
            <a:r>
              <a:rPr lang="en-US" sz="1200" u="sng" dirty="0">
                <a:solidFill>
                  <a:srgbClr val="46505E"/>
                </a:solidFill>
                <a:latin typeface="IBM Plex Sans" pitchFamily="34" charset="0"/>
                <a:ea typeface="IBM Plex Sans" pitchFamily="34" charset="-122"/>
                <a:cs typeface="IBM Plex Sans" pitchFamily="34" charset="-120"/>
                <a:hlinkClick r:id="rId3">
                  <a:extLst>
                    <a:ext uri="{A12FA001-AC4F-418D-AE19-62706E023703}">
                      <ahyp:hlinkClr xmlns:ahyp="http://schemas.microsoft.com/office/drawing/2018/hyperlinkcolor" val="tx"/>
                    </a:ext>
                  </a:extLst>
                </a:hlinkClick>
              </a:rPr>
              <a:t>who.int</a:t>
            </a:r>
            <a:endParaRPr lang="en-US" sz="1200" dirty="0"/>
          </a:p>
        </p:txBody>
      </p:sp>
      <p:sp>
        <p:nvSpPr>
          <p:cNvPr id="5" name="Text 3"/>
          <p:cNvSpPr/>
          <p:nvPr/>
        </p:nvSpPr>
        <p:spPr>
          <a:xfrm>
            <a:off x="812800" y="2030611"/>
            <a:ext cx="10883392" cy="223441"/>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46505E"/>
                </a:solidFill>
                <a:latin typeface="IBM Plex Sans" pitchFamily="34" charset="0"/>
                <a:ea typeface="IBM Plex Sans" pitchFamily="34" charset="-122"/>
                <a:cs typeface="IBM Plex Sans" pitchFamily="34" charset="-120"/>
              </a:rPr>
              <a:t>2. CDC. 2025 Provisional TB Data (as of Feb 12, 2026). </a:t>
            </a:r>
            <a:r>
              <a:rPr lang="en-US" sz="1200" u="sng" dirty="0">
                <a:solidFill>
                  <a:srgbClr val="46505E"/>
                </a:solidFill>
                <a:latin typeface="IBM Plex Sans" pitchFamily="34" charset="0"/>
                <a:ea typeface="IBM Plex Sans" pitchFamily="34" charset="-122"/>
                <a:cs typeface="IBM Plex Sans" pitchFamily="34" charset="-120"/>
                <a:hlinkClick r:id="rId4">
                  <a:extLst>
                    <a:ext uri="{A12FA001-AC4F-418D-AE19-62706E023703}">
                      <ahyp:hlinkClr xmlns:ahyp="http://schemas.microsoft.com/office/drawing/2018/hyperlinkcolor" val="tx"/>
                    </a:ext>
                  </a:extLst>
                </a:hlinkClick>
              </a:rPr>
              <a:t>cdc.gov</a:t>
            </a:r>
            <a:endParaRPr lang="en-US" sz="1200" dirty="0"/>
          </a:p>
        </p:txBody>
      </p:sp>
      <p:sp>
        <p:nvSpPr>
          <p:cNvPr id="6" name="Text 4"/>
          <p:cNvSpPr/>
          <p:nvPr/>
        </p:nvSpPr>
        <p:spPr>
          <a:xfrm>
            <a:off x="812800" y="2266752"/>
            <a:ext cx="10883392" cy="223441"/>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46505E"/>
                </a:solidFill>
                <a:latin typeface="IBM Plex Sans" pitchFamily="34" charset="0"/>
                <a:ea typeface="IBM Plex Sans" pitchFamily="34" charset="-122"/>
                <a:cs typeface="IBM Plex Sans" pitchFamily="34" charset="-120"/>
              </a:rPr>
              <a:t>3. Lewinsohn DM, et al. Diagnosis of TB in adults and children (ATS/IDSA/CDC). Clin Infect Dis. 2017;64:111–5. </a:t>
            </a:r>
            <a:r>
              <a:rPr lang="en-US" sz="1200" u="sng" dirty="0">
                <a:solidFill>
                  <a:srgbClr val="46505E"/>
                </a:solidFill>
                <a:latin typeface="IBM Plex Sans" pitchFamily="34" charset="0"/>
                <a:ea typeface="IBM Plex Sans" pitchFamily="34" charset="-122"/>
                <a:cs typeface="IBM Plex Sans" pitchFamily="34" charset="-120"/>
                <a:hlinkClick r:id="rId5">
                  <a:extLst>
                    <a:ext uri="{A12FA001-AC4F-418D-AE19-62706E023703}">
                      <ahyp:hlinkClr xmlns:ahyp="http://schemas.microsoft.com/office/drawing/2018/hyperlinkcolor" val="tx"/>
                    </a:ext>
                  </a:extLst>
                </a:hlinkClick>
              </a:rPr>
              <a:t>PMID 28052967</a:t>
            </a:r>
            <a:endParaRPr lang="en-US" sz="1200" dirty="0"/>
          </a:p>
        </p:txBody>
      </p:sp>
      <p:sp>
        <p:nvSpPr>
          <p:cNvPr id="7" name="Text 5"/>
          <p:cNvSpPr/>
          <p:nvPr/>
        </p:nvSpPr>
        <p:spPr>
          <a:xfrm>
            <a:off x="812800" y="2502892"/>
            <a:ext cx="10883392" cy="223441"/>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46505E"/>
                </a:solidFill>
                <a:latin typeface="IBM Plex Sans" pitchFamily="34" charset="0"/>
                <a:ea typeface="IBM Plex Sans" pitchFamily="34" charset="-122"/>
                <a:cs typeface="IBM Plex Sans" pitchFamily="34" charset="-120"/>
              </a:rPr>
              <a:t>4. Jensen PA, et al. Preventing TB transmission in health-care settings. MMWR Recomm Rep. 2005;54(RR-17). </a:t>
            </a:r>
            <a:r>
              <a:rPr lang="en-US" sz="1200" u="sng" dirty="0">
                <a:solidFill>
                  <a:srgbClr val="46505E"/>
                </a:solidFill>
                <a:latin typeface="IBM Plex Sans" pitchFamily="34" charset="0"/>
                <a:ea typeface="IBM Plex Sans" pitchFamily="34" charset="-122"/>
                <a:cs typeface="IBM Plex Sans" pitchFamily="34" charset="-120"/>
                <a:hlinkClick r:id="rId6">
                  <a:extLst>
                    <a:ext uri="{A12FA001-AC4F-418D-AE19-62706E023703}">
                      <ahyp:hlinkClr xmlns:ahyp="http://schemas.microsoft.com/office/drawing/2018/hyperlinkcolor" val="tx"/>
                    </a:ext>
                  </a:extLst>
                </a:hlinkClick>
              </a:rPr>
              <a:t>PMID 16382216</a:t>
            </a:r>
            <a:endParaRPr lang="en-US" sz="1200" dirty="0"/>
          </a:p>
        </p:txBody>
      </p:sp>
      <p:sp>
        <p:nvSpPr>
          <p:cNvPr id="8" name="Text 6"/>
          <p:cNvSpPr/>
          <p:nvPr/>
        </p:nvSpPr>
        <p:spPr>
          <a:xfrm>
            <a:off x="812800" y="2739033"/>
            <a:ext cx="10883392" cy="223441"/>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46505E"/>
                </a:solidFill>
                <a:latin typeface="IBM Plex Sans" pitchFamily="34" charset="0"/>
                <a:ea typeface="IBM Plex Sans" pitchFamily="34" charset="-122"/>
                <a:cs typeface="IBM Plex Sans" pitchFamily="34" charset="-120"/>
              </a:rPr>
              <a:t>5. Sester M, et al. IGRAs for the diagnosis of active TB: meta-analysis. Eur Respir J. 2011;37:100–11. </a:t>
            </a:r>
            <a:r>
              <a:rPr lang="en-US" sz="1200" u="sng" dirty="0">
                <a:solidFill>
                  <a:srgbClr val="46505E"/>
                </a:solidFill>
                <a:latin typeface="IBM Plex Sans" pitchFamily="34" charset="0"/>
                <a:ea typeface="IBM Plex Sans" pitchFamily="34" charset="-122"/>
                <a:cs typeface="IBM Plex Sans" pitchFamily="34" charset="-120"/>
                <a:hlinkClick r:id="rId7">
                  <a:extLst>
                    <a:ext uri="{A12FA001-AC4F-418D-AE19-62706E023703}">
                      <ahyp:hlinkClr xmlns:ahyp="http://schemas.microsoft.com/office/drawing/2018/hyperlinkcolor" val="tx"/>
                    </a:ext>
                  </a:extLst>
                </a:hlinkClick>
              </a:rPr>
              <a:t>PMID 20847080</a:t>
            </a:r>
            <a:endParaRPr lang="en-US" sz="1200" dirty="0"/>
          </a:p>
        </p:txBody>
      </p:sp>
      <p:sp>
        <p:nvSpPr>
          <p:cNvPr id="9" name="Text 7"/>
          <p:cNvSpPr/>
          <p:nvPr/>
        </p:nvSpPr>
        <p:spPr>
          <a:xfrm>
            <a:off x="812800" y="2975173"/>
            <a:ext cx="10883392" cy="223441"/>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46505E"/>
                </a:solidFill>
                <a:latin typeface="IBM Plex Sans" pitchFamily="34" charset="0"/>
                <a:ea typeface="IBM Plex Sans" pitchFamily="34" charset="-122"/>
                <a:cs typeface="IBM Plex Sans" pitchFamily="34" charset="-120"/>
              </a:rPr>
              <a:t>6. Luetkemeyer AF, et al. Xpert MTB/RIF vs AFB smear and culture in suspected TB. Clin Infect Dis. 2016;62:1081–8. </a:t>
            </a:r>
            <a:r>
              <a:rPr lang="en-US" sz="1200" u="sng" dirty="0">
                <a:solidFill>
                  <a:srgbClr val="46505E"/>
                </a:solidFill>
                <a:latin typeface="IBM Plex Sans" pitchFamily="34" charset="0"/>
                <a:ea typeface="IBM Plex Sans" pitchFamily="34" charset="-122"/>
                <a:cs typeface="IBM Plex Sans" pitchFamily="34" charset="-120"/>
                <a:hlinkClick r:id="rId8">
                  <a:extLst>
                    <a:ext uri="{A12FA001-AC4F-418D-AE19-62706E023703}">
                      <ahyp:hlinkClr xmlns:ahyp="http://schemas.microsoft.com/office/drawing/2018/hyperlinkcolor" val="tx"/>
                    </a:ext>
                  </a:extLst>
                </a:hlinkClick>
              </a:rPr>
              <a:t>PMID 26839383</a:t>
            </a:r>
            <a:endParaRPr lang="en-US" sz="1200" dirty="0"/>
          </a:p>
        </p:txBody>
      </p:sp>
      <p:sp>
        <p:nvSpPr>
          <p:cNvPr id="10" name="Text 8"/>
          <p:cNvSpPr/>
          <p:nvPr/>
        </p:nvSpPr>
        <p:spPr>
          <a:xfrm>
            <a:off x="812800" y="3211314"/>
            <a:ext cx="10883392" cy="223441"/>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46505E"/>
                </a:solidFill>
                <a:latin typeface="IBM Plex Sans" pitchFamily="34" charset="0"/>
                <a:ea typeface="IBM Plex Sans" pitchFamily="34" charset="-122"/>
                <a:cs typeface="IBM Plex Sans" pitchFamily="34" charset="-120"/>
              </a:rPr>
              <a:t>7. Saukkonen JJ, et al. Hepatotoxicity of antituberculosis therapy (ATS). Am J Respir Crit Care Med. 2006;174:935–52. </a:t>
            </a:r>
            <a:r>
              <a:rPr lang="en-US" sz="1200" u="sng" dirty="0">
                <a:solidFill>
                  <a:srgbClr val="46505E"/>
                </a:solidFill>
                <a:latin typeface="IBM Plex Sans" pitchFamily="34" charset="0"/>
                <a:ea typeface="IBM Plex Sans" pitchFamily="34" charset="-122"/>
                <a:cs typeface="IBM Plex Sans" pitchFamily="34" charset="-120"/>
                <a:hlinkClick r:id="rId9">
                  <a:extLst>
                    <a:ext uri="{A12FA001-AC4F-418D-AE19-62706E023703}">
                      <ahyp:hlinkClr xmlns:ahyp="http://schemas.microsoft.com/office/drawing/2018/hyperlinkcolor" val="tx"/>
                    </a:ext>
                  </a:extLst>
                </a:hlinkClick>
              </a:rPr>
              <a:t>PMID 17021358</a:t>
            </a:r>
            <a:endParaRPr lang="en-US" sz="1200" dirty="0"/>
          </a:p>
        </p:txBody>
      </p:sp>
      <p:sp>
        <p:nvSpPr>
          <p:cNvPr id="11" name="Text 9"/>
          <p:cNvSpPr/>
          <p:nvPr/>
        </p:nvSpPr>
        <p:spPr>
          <a:xfrm>
            <a:off x="812800" y="3447455"/>
            <a:ext cx="10883392" cy="223441"/>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46505E"/>
                </a:solidFill>
                <a:latin typeface="IBM Plex Sans" pitchFamily="34" charset="0"/>
                <a:ea typeface="IBM Plex Sans" pitchFamily="34" charset="-122"/>
                <a:cs typeface="IBM Plex Sans" pitchFamily="34" charset="-120"/>
              </a:rPr>
              <a:t>8. Nahid P, et al. Treatment of drug-susceptible TB (ATS/CDC/IDSA). Clin Infect Dis. 2016;63:e147–95. </a:t>
            </a:r>
            <a:r>
              <a:rPr lang="en-US" sz="1200" u="sng" dirty="0">
                <a:solidFill>
                  <a:srgbClr val="46505E"/>
                </a:solidFill>
                <a:latin typeface="IBM Plex Sans" pitchFamily="34" charset="0"/>
                <a:ea typeface="IBM Plex Sans" pitchFamily="34" charset="-122"/>
                <a:cs typeface="IBM Plex Sans" pitchFamily="34" charset="-120"/>
                <a:hlinkClick r:id="rId10">
                  <a:extLst>
                    <a:ext uri="{A12FA001-AC4F-418D-AE19-62706E023703}">
                      <ahyp:hlinkClr xmlns:ahyp="http://schemas.microsoft.com/office/drawing/2018/hyperlinkcolor" val="tx"/>
                    </a:ext>
                  </a:extLst>
                </a:hlinkClick>
              </a:rPr>
              <a:t>PMID 27516382</a:t>
            </a:r>
            <a:endParaRPr lang="en-US" sz="1200" dirty="0"/>
          </a:p>
        </p:txBody>
      </p:sp>
      <p:sp>
        <p:nvSpPr>
          <p:cNvPr id="12" name="Text 10"/>
          <p:cNvSpPr/>
          <p:nvPr/>
        </p:nvSpPr>
        <p:spPr>
          <a:xfrm>
            <a:off x="812800" y="3683595"/>
            <a:ext cx="10883392" cy="223441"/>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46505E"/>
                </a:solidFill>
                <a:latin typeface="IBM Plex Sans" pitchFamily="34" charset="0"/>
                <a:ea typeface="IBM Plex Sans" pitchFamily="34" charset="-122"/>
                <a:cs typeface="IBM Plex Sans" pitchFamily="34" charset="-120"/>
              </a:rPr>
              <a:t>9. DHHS Panel on Opportunistic Infections in Adults and Adolescents with HIV. Mycobacterium tuberculosis. </a:t>
            </a:r>
            <a:r>
              <a:rPr lang="en-US" sz="1200" u="sng" dirty="0">
                <a:solidFill>
                  <a:srgbClr val="46505E"/>
                </a:solidFill>
                <a:latin typeface="IBM Plex Sans" pitchFamily="34" charset="0"/>
                <a:ea typeface="IBM Plex Sans" pitchFamily="34" charset="-122"/>
                <a:cs typeface="IBM Plex Sans" pitchFamily="34" charset="-120"/>
                <a:hlinkClick r:id="rId11">
                  <a:extLst>
                    <a:ext uri="{A12FA001-AC4F-418D-AE19-62706E023703}">
                      <ahyp:hlinkClr xmlns:ahyp="http://schemas.microsoft.com/office/drawing/2018/hyperlinkcolor" val="tx"/>
                    </a:ext>
                  </a:extLst>
                </a:hlinkClick>
              </a:rPr>
              <a:t>clinicalinfo.hiv.gov</a:t>
            </a:r>
            <a:endParaRPr lang="en-US" sz="1200" dirty="0"/>
          </a:p>
        </p:txBody>
      </p:sp>
      <p:sp>
        <p:nvSpPr>
          <p:cNvPr id="13" name="Text 11"/>
          <p:cNvSpPr/>
          <p:nvPr/>
        </p:nvSpPr>
        <p:spPr>
          <a:xfrm>
            <a:off x="812800" y="3919736"/>
            <a:ext cx="10883392" cy="223441"/>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46505E"/>
                </a:solidFill>
                <a:latin typeface="IBM Plex Sans" pitchFamily="34" charset="0"/>
                <a:ea typeface="IBM Plex Sans" pitchFamily="34" charset="-122"/>
                <a:cs typeface="IBM Plex Sans" pitchFamily="34" charset="-120"/>
              </a:rPr>
              <a:t>10. Carr W, et al. Interim guidance: 4-month rifapentine-moxifloxacin regimen. MMWR. 2022;71:285–9. </a:t>
            </a:r>
            <a:r>
              <a:rPr lang="en-US" sz="1200" u="sng" dirty="0">
                <a:solidFill>
                  <a:srgbClr val="46505E"/>
                </a:solidFill>
                <a:latin typeface="IBM Plex Sans" pitchFamily="34" charset="0"/>
                <a:ea typeface="IBM Plex Sans" pitchFamily="34" charset="-122"/>
                <a:cs typeface="IBM Plex Sans" pitchFamily="34" charset="-120"/>
                <a:hlinkClick r:id="rId12">
                  <a:extLst>
                    <a:ext uri="{A12FA001-AC4F-418D-AE19-62706E023703}">
                      <ahyp:hlinkClr xmlns:ahyp="http://schemas.microsoft.com/office/drawing/2018/hyperlinkcolor" val="tx"/>
                    </a:ext>
                  </a:extLst>
                </a:hlinkClick>
              </a:rPr>
              <a:t>PMID 35202353</a:t>
            </a:r>
            <a:endParaRPr lang="en-US" sz="1200" dirty="0"/>
          </a:p>
        </p:txBody>
      </p:sp>
      <p:sp>
        <p:nvSpPr>
          <p:cNvPr id="14" name="Text 12"/>
          <p:cNvSpPr/>
          <p:nvPr/>
        </p:nvSpPr>
        <p:spPr>
          <a:xfrm>
            <a:off x="812800" y="4155877"/>
            <a:ext cx="10883392" cy="223441"/>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46505E"/>
                </a:solidFill>
                <a:latin typeface="IBM Plex Sans" pitchFamily="34" charset="0"/>
                <a:ea typeface="IBM Plex Sans" pitchFamily="34" charset="-122"/>
                <a:cs typeface="IBM Plex Sans" pitchFamily="34" charset="-120"/>
              </a:rPr>
              <a:t>11. Saukkonen JJ, et al. Treatment of DS- and DR-TB (ATS/CDC/ERS/IDSA). Am J Respir Crit Care Med. 2025;211:15–33. </a:t>
            </a:r>
            <a:r>
              <a:rPr lang="en-US" sz="1200" u="sng" dirty="0">
                <a:solidFill>
                  <a:srgbClr val="46505E"/>
                </a:solidFill>
                <a:latin typeface="IBM Plex Sans" pitchFamily="34" charset="0"/>
                <a:ea typeface="IBM Plex Sans" pitchFamily="34" charset="-122"/>
                <a:cs typeface="IBM Plex Sans" pitchFamily="34" charset="-120"/>
                <a:hlinkClick r:id="rId13">
                  <a:extLst>
                    <a:ext uri="{A12FA001-AC4F-418D-AE19-62706E023703}">
                      <ahyp:hlinkClr xmlns:ahyp="http://schemas.microsoft.com/office/drawing/2018/hyperlinkcolor" val="tx"/>
                    </a:ext>
                  </a:extLst>
                </a:hlinkClick>
              </a:rPr>
              <a:t>PMID 40693952</a:t>
            </a:r>
            <a:endParaRPr lang="en-US" sz="1200" dirty="0"/>
          </a:p>
        </p:txBody>
      </p:sp>
      <p:sp>
        <p:nvSpPr>
          <p:cNvPr id="15" name="Text 13"/>
          <p:cNvSpPr/>
          <p:nvPr/>
        </p:nvSpPr>
        <p:spPr>
          <a:xfrm>
            <a:off x="812800" y="4392017"/>
            <a:ext cx="10883392" cy="223441"/>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46505E"/>
                </a:solidFill>
                <a:latin typeface="IBM Plex Sans" pitchFamily="34" charset="0"/>
                <a:ea typeface="IBM Plex Sans" pitchFamily="34" charset="-122"/>
                <a:cs typeface="IBM Plex Sans" pitchFamily="34" charset="-120"/>
              </a:rPr>
              <a:t>12. US Preventive Services Task Force. Screening for latent TB infection in adults. JAMA. 2023;329:1487–94. </a:t>
            </a:r>
            <a:r>
              <a:rPr lang="en-US" sz="1200" u="sng" dirty="0">
                <a:solidFill>
                  <a:srgbClr val="46505E"/>
                </a:solidFill>
                <a:latin typeface="IBM Plex Sans" pitchFamily="34" charset="0"/>
                <a:ea typeface="IBM Plex Sans" pitchFamily="34" charset="-122"/>
                <a:cs typeface="IBM Plex Sans" pitchFamily="34" charset="-120"/>
                <a:hlinkClick r:id="rId14">
                  <a:extLst>
                    <a:ext uri="{A12FA001-AC4F-418D-AE19-62706E023703}">
                      <ahyp:hlinkClr xmlns:ahyp="http://schemas.microsoft.com/office/drawing/2018/hyperlinkcolor" val="tx"/>
                    </a:ext>
                  </a:extLst>
                </a:hlinkClick>
              </a:rPr>
              <a:t>PMID 37129649</a:t>
            </a:r>
            <a:endParaRPr lang="en-US" sz="1200" dirty="0"/>
          </a:p>
        </p:txBody>
      </p:sp>
      <p:sp>
        <p:nvSpPr>
          <p:cNvPr id="16" name="Text 14"/>
          <p:cNvSpPr/>
          <p:nvPr/>
        </p:nvSpPr>
        <p:spPr>
          <a:xfrm>
            <a:off x="812800" y="4628158"/>
            <a:ext cx="10883392" cy="223441"/>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46505E"/>
                </a:solidFill>
                <a:latin typeface="IBM Plex Sans" pitchFamily="34" charset="0"/>
                <a:ea typeface="IBM Plex Sans" pitchFamily="34" charset="-122"/>
                <a:cs typeface="IBM Plex Sans" pitchFamily="34" charset="-120"/>
              </a:rPr>
              <a:t>13. Sterling TR, et al. Treatment of latent TB infection (NTCA/CDC). MMWR Recomm Rep. 2020;69(1):1–11. </a:t>
            </a:r>
            <a:r>
              <a:rPr lang="en-US" sz="1200" u="sng" dirty="0">
                <a:solidFill>
                  <a:srgbClr val="46505E"/>
                </a:solidFill>
                <a:latin typeface="IBM Plex Sans" pitchFamily="34" charset="0"/>
                <a:ea typeface="IBM Plex Sans" pitchFamily="34" charset="-122"/>
                <a:cs typeface="IBM Plex Sans" pitchFamily="34" charset="-120"/>
                <a:hlinkClick r:id="rId15">
                  <a:extLst>
                    <a:ext uri="{A12FA001-AC4F-418D-AE19-62706E023703}">
                      <ahyp:hlinkClr xmlns:ahyp="http://schemas.microsoft.com/office/drawing/2018/hyperlinkcolor" val="tx"/>
                    </a:ext>
                  </a:extLst>
                </a:hlinkClick>
              </a:rPr>
              <a:t>PMID 32053584</a:t>
            </a:r>
            <a:endParaRPr lang="en-US" sz="1200"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zym7qfk9ernygxa7yn6auit9qvc6ev"/>
  <p:tag name="MENTI_PPT_SLIDE_MAP" val="{&quot;268&quot;:&quot;7d5oob6z6mq2&quot;,&quot;278&quot;:&quot;7d5oob6z6mq2&quot;,&quot;279&quot;:&quot;9jwkfw2tg836&quot;,&quot;280&quot;:&quot;nfikwsou91qe&quot;}"/>
</p:tagLst>
</file>

<file path=ppt/tags/tag2.xml><?xml version="1.0" encoding="utf-8"?>
<p:tagLst xmlns:a="http://schemas.openxmlformats.org/drawingml/2006/main" xmlns:r="http://schemas.openxmlformats.org/officeDocument/2006/relationships" xmlns:p="http://schemas.openxmlformats.org/presentationml/2006/main">
  <p:tag name="MENTIMETER_QUESTION_ID_KEY" val="9jwkfw2tg836"/>
</p:tagLst>
</file>

<file path=ppt/tags/tag3.xml><?xml version="1.0" encoding="utf-8"?>
<p:tagLst xmlns:a="http://schemas.openxmlformats.org/drawingml/2006/main" xmlns:r="http://schemas.openxmlformats.org/officeDocument/2006/relationships" xmlns:p="http://schemas.openxmlformats.org/presentationml/2006/main">
  <p:tag name="MENTIMETER_QUESTION_ID_KEY" val="7d5oob6z6mq2"/>
</p:tagLst>
</file>

<file path=ppt/tags/tag4.xml><?xml version="1.0" encoding="utf-8"?>
<p:tagLst xmlns:a="http://schemas.openxmlformats.org/drawingml/2006/main" xmlns:r="http://schemas.openxmlformats.org/officeDocument/2006/relationships" xmlns:p="http://schemas.openxmlformats.org/presentationml/2006/main">
  <p:tag name="MENTIMETER_QUESTION_ID_KEY" val="7d5oob6z6mq2"/>
</p:tagLst>
</file>

<file path=ppt/tags/tag5.xml><?xml version="1.0" encoding="utf-8"?>
<p:tagLst xmlns:a="http://schemas.openxmlformats.org/drawingml/2006/main" xmlns:r="http://schemas.openxmlformats.org/officeDocument/2006/relationships" xmlns:p="http://schemas.openxmlformats.org/presentationml/2006/main">
  <p:tag name="MENTIMETER_QUESTION_ID_KEY" val="nfikwsou91qe"/>
</p:tagLst>
</file>

<file path=ppt/theme/theme1.xml><?xml version="1.0" encoding="utf-8"?>
<a:theme xmlns:a="http://schemas.openxmlformats.org/drawingml/2006/main" name="TB for the Internist (v2)">
  <a:themeElements>
    <a:clrScheme name="TB for the Internist (v2)">
      <a:dk1>
        <a:srgbClr val="14243A"/>
      </a:dk1>
      <a:lt1>
        <a:srgbClr val="F7F5F0"/>
      </a:lt1>
      <a:dk2>
        <a:srgbClr val="4D5868"/>
      </a:dk2>
      <a:lt2>
        <a:srgbClr val="E0E0DE"/>
      </a:lt2>
      <a:accent1>
        <a:srgbClr val="8A5A06"/>
      </a:accent1>
      <a:accent2>
        <a:srgbClr val="E6A93A"/>
      </a:accent2>
      <a:accent3>
        <a:srgbClr val="F1E2BF"/>
      </a:accent3>
      <a:accent4>
        <a:srgbClr val="D99A1E"/>
      </a:accent4>
      <a:accent5>
        <a:srgbClr val="46505E"/>
      </a:accent5>
      <a:accent6>
        <a:srgbClr val="DCE3EC"/>
      </a:accent6>
      <a:hlink>
        <a:srgbClr val="0563C1"/>
      </a:hlink>
      <a:folHlink>
        <a:srgbClr val="954F72"/>
      </a:folHlink>
    </a:clrScheme>
    <a:fontScheme name="TB for the Internist (v2)">
      <a:majorFont>
        <a:latin typeface="Source Serif 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webextension1.xml.rels><?xml version="1.0" encoding="UTF-8" standalone="yes"?>
<Relationships xmlns="http://schemas.openxmlformats.org/package/2006/relationships"><Relationship Id="rId1" Type="http://schemas.openxmlformats.org/officeDocument/2006/relationships/image" Target="../media/image1.png"/></Relationships>
</file>

<file path=ppt/webextensions/_rels/webextension2.xml.rels><?xml version="1.0" encoding="UTF-8" standalone="yes"?>
<Relationships xmlns="http://schemas.openxmlformats.org/package/2006/relationships"><Relationship Id="rId1" Type="http://schemas.openxmlformats.org/officeDocument/2006/relationships/image" Target="../media/image9.png"/></Relationships>
</file>

<file path=ppt/webextensions/_rels/webextension3.xml.rels><?xml version="1.0" encoding="UTF-8" standalone="yes"?>
<Relationships xmlns="http://schemas.openxmlformats.org/package/2006/relationships"><Relationship Id="rId1" Type="http://schemas.openxmlformats.org/officeDocument/2006/relationships/image" Target="../media/image13.png"/></Relationships>
</file>

<file path=ppt/webextensions/webextension1.xml><?xml version="1.0" encoding="utf-8"?>
<we:webextension xmlns:we="http://schemas.microsoft.com/office/webextensions/webextension/2010/11" id="{1746381A-179D-4C2F-8680-20DD1CE9F81F}">
  <we:reference id="4f6160f0-3339-47d0-9fd2-7d10a3e86c34" version="4.4.0.0" store="EXCatalog" storeType="EXCatalog"/>
  <we:alternateReferences>
    <we:reference id="WA104379261" version="4.4.0.0" store="en-US" storeType="OMEX"/>
  </we:alternateReferences>
  <we:properties>
    <we:property name="MENTIMETER_QUESTION_ID_KEY" value="&quot;9jwkfw2tg836&quot;"/>
  </we:properties>
  <we:bindings/>
  <we:snapshot xmlns:r="http://schemas.openxmlformats.org/officeDocument/2006/relationships" r:embed="rId1"/>
</we:webextension>
</file>

<file path=ppt/webextensions/webextension2.xml><?xml version="1.0" encoding="utf-8"?>
<we:webextension xmlns:we="http://schemas.microsoft.com/office/webextensions/webextension/2010/11" id="{15F7DFBF-37FC-4411-B792-1EB0A97C8A37}">
  <we:reference id="4f6160f0-3339-47d0-9fd2-7d10a3e86c34" version="4.4.0.0" store="EXCatalog" storeType="EXCatalog"/>
  <we:alternateReferences>
    <we:reference id="WA104379261" version="4.4.0.0" store="en-US" storeType="OMEX"/>
  </we:alternateReferences>
  <we:properties>
    <we:property name="MENTIMETER_QUESTION_ID_KEY" value="&quot;7d5oob6z6mq2&quot;"/>
  </we:properties>
  <we:bindings/>
  <we:snapshot xmlns:r="http://schemas.openxmlformats.org/officeDocument/2006/relationships" r:embed="rId1"/>
</we:webextension>
</file>

<file path=ppt/webextensions/webextension3.xml><?xml version="1.0" encoding="utf-8"?>
<we:webextension xmlns:we="http://schemas.microsoft.com/office/webextensions/webextension/2010/11" id="{A1886A58-9FDD-4687-BEF8-8D5CDFAB6F67}">
  <we:reference id="4f6160f0-3339-47d0-9fd2-7d10a3e86c34" version="4.4.0.0" store="EXCatalog" storeType="EXCatalog"/>
  <we:alternateReferences>
    <we:reference id="WA104379261" version="4.4.0.0" store="en-US" storeType="OMEX"/>
  </we:alternateReferences>
  <we:properties>
    <we:property name="MENTIMETER_QUESTION_ID_KEY" value="&quot;nfikwsou91qe&quot;"/>
  </we:properties>
  <we:bindings/>
  <we:snapshot xmlns:r="http://schemas.openxmlformats.org/officeDocument/2006/relationships" r:embed="rId1"/>
</we:webextension>
</file>

<file path=docProps/app.xml><?xml version="1.0" encoding="utf-8"?>
<Properties xmlns="http://schemas.openxmlformats.org/officeDocument/2006/extended-properties" xmlns:vt="http://schemas.openxmlformats.org/officeDocument/2006/docPropsVTypes">
  <TotalTime>24</TotalTime>
  <Words>7292</Words>
  <Application>Microsoft Office PowerPoint</Application>
  <PresentationFormat>Widescreen</PresentationFormat>
  <Paragraphs>353</Paragraphs>
  <Slides>25</Slides>
  <Notes>25</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IBM Plex Sans</vt:lpstr>
      <vt:lpstr>Source Serif 4</vt:lpstr>
      <vt:lpstr>TB for the Internist (v2)</vt:lpstr>
      <vt:lpstr>Mentimeter slide</vt:lpstr>
      <vt:lpstr>TB for the Internist</vt:lpstr>
      <vt:lpstr>Disclosures</vt:lpstr>
      <vt:lpstr>Rare here, and that is why it gets missed</vt:lpstr>
      <vt:lpstr>Infection and disease are different states</vt:lpstr>
      <vt:lpstr>A 74-year-old man coughing up blood</vt:lpstr>
      <vt:lpstr>When to think TB [3]</vt:lpstr>
      <vt:lpstr>Case 1: CT chest</vt:lpstr>
      <vt:lpstr>Case 1: How do you rule out TB?</vt:lpstr>
      <vt:lpstr>QuantiFERON can’t rule out TB disease [5]</vt:lpstr>
      <vt:lpstr>The first hour: isolate on suspicion [4]</vt:lpstr>
      <vt:lpstr>Three sputa and a NAAT, then culture [3]</vt:lpstr>
      <vt:lpstr>Back to our patient</vt:lpstr>
      <vt:lpstr>How would you treat</vt:lpstr>
      <vt:lpstr>How would you treat?</vt:lpstr>
      <vt:lpstr>RIPE: side effects and interactions</vt:lpstr>
      <vt:lpstr>Treating drug-susceptible TB</vt:lpstr>
      <vt:lpstr>A positive IGRA before a JAK inhibitor</vt:lpstr>
      <vt:lpstr>What is your next step?</vt:lpstr>
      <vt:lpstr>Test the people you would treat [3, 12]</vt:lpstr>
      <vt:lpstr>IGRA or skin test? [3]</vt:lpstr>
      <vt:lpstr>Rule out disease, then treat short [13]</vt:lpstr>
      <vt:lpstr>Back to our patient</vt:lpstr>
      <vt:lpstr>Five take aways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TB for the Internist (v2)</dc:title>
  <dc:subject/>
  <dc:creator/>
  <cp:lastModifiedBy>Ratliff, Hunter</cp:lastModifiedBy>
  <cp:revision>3</cp:revision>
  <dcterms:created xsi:type="dcterms:W3CDTF">2026-10-19T18:00:32Z</dcterms:created>
  <dcterms:modified xsi:type="dcterms:W3CDTF">2026-10-19T18:25:48Z</dcterms:modified>
</cp:coreProperties>
</file>